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theme/theme5.xml" ContentType="application/vnd.openxmlformats-officedocument.them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7.xml" ContentType="application/vnd.openxmlformats-officedocument.presentationml.notesSlide+xml"/>
  <Override PartName="/ppt/slides/slide88.xml" ContentType="application/vnd.openxmlformats-officedocument.presentationml.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slideLayouts/slideLayout118.xml" ContentType="application/vnd.openxmlformats-officedocument.presentationml.slideLayout+xml"/>
  <Override PartName="/ppt/slideLayouts/slideLayout165.xml" ContentType="application/vnd.openxmlformats-officedocument.presentationml.slideLayout+xml"/>
  <Override PartName="/ppt/notesSlides/notesSlide79.xml" ContentType="application/vnd.openxmlformats-officedocument.presentationml.notes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notesSlides/notesSlide57.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Default Extension="emf" ContentType="image/x-emf"/>
  <Override PartName="/ppt/slides/slide22.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theme/theme15.xml" ContentType="application/vnd.openxmlformats-officedocument.theme+xml"/>
  <Override PartName="/ppt/slides/slide108.xml" ContentType="application/vnd.openxmlformats-officedocument.presentationml.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65.xml" ContentType="application/vnd.openxmlformats-officedocument.presentationml.notesSlide+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slideMasters/slideMaster13.xml" ContentType="application/vnd.openxmlformats-officedocument.presentationml.slideMaster+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notesSlides/notesSlide5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s/slide98.xml" ContentType="application/vnd.openxmlformats-officedocument.presentationml.slide+xml"/>
  <Override PartName="/ppt/theme/theme9.xml" ContentType="application/vnd.openxmlformats-officedocument.theme+xml"/>
  <Override PartName="/ppt/notesSlides/notesSlide6.xml" ContentType="application/vnd.openxmlformats-officedocument.presentationml.notesSlide+xml"/>
  <Override PartName="/ppt/slides/slide87.xml" ContentType="application/vnd.openxmlformats-officedocument.presentationml.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theme/theme14.xml" ContentType="application/vnd.openxmlformats-officedocument.them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s/slide48.xml" ContentType="application/vnd.openxmlformats-officedocument.presentationml.slide+xml"/>
  <Override PartName="/ppt/slides/slide95.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Default Extension="vml" ContentType="application/vnd.openxmlformats-officedocument.vmlDrawing"/>
  <Override PartName="/ppt/slides/slide89.xml" ContentType="application/vnd.openxmlformats-officedocument.presentationml.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s/slide78.xml" ContentType="application/vnd.openxmlformats-officedocument.presentationml.slide+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notesSlides/notesSlide36.xml" ContentType="application/vnd.openxmlformats-officedocument.presentationml.notesSlide+xml"/>
  <Default Extension="xls" ContentType="application/vnd.ms-excel"/>
  <Override PartName="/ppt/notesSlides/notesSlide83.xml" ContentType="application/vnd.openxmlformats-officedocument.presentationml.notesSlide+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Layouts/slideLayout100.xml" ContentType="application/vnd.openxmlformats-officedocument.presentationml.slideLayout+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slides/slide109.xml" ContentType="application/vnd.openxmlformats-officedocument.presentationml.slide+xml"/>
  <Override PartName="/ppt/theme/theme8.xml" ContentType="application/vnd.openxmlformats-officedocument.theme+xml"/>
  <Override PartName="/ppt/slides/slide97.xml" ContentType="application/vnd.openxmlformats-officedocument.presentationml.slide+xml"/>
  <Override PartName="/ppt/slideLayouts/slideLayout14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theme/theme13.xml" ContentType="application/vnd.openxmlformats-officedocument.theme+xml"/>
  <Override PartName="/ppt/slideLayouts/slideLayout179.xml" ContentType="application/vnd.openxmlformats-officedocument.presentationml.slideLayout+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77.xml" ContentType="application/vnd.openxmlformats-officedocument.presentationml.slide+xml"/>
  <Override PartName="/ppt/slideLayouts/slideLayout98.xml" ContentType="application/vnd.openxmlformats-officedocument.presentationml.slideLayout+xml"/>
  <Override PartName="/ppt/slides/slide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notesSlides/notesSlide68.xml" ContentType="application/vnd.openxmlformats-officedocument.presentationml.notesSlide+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652" r:id="rId3"/>
    <p:sldMasterId id="2147483654" r:id="rId4"/>
    <p:sldMasterId id="2147483659" r:id="rId5"/>
    <p:sldMasterId id="2147483660" r:id="rId6"/>
    <p:sldMasterId id="2147483764" r:id="rId7"/>
    <p:sldMasterId id="2147483775" r:id="rId8"/>
    <p:sldMasterId id="2147483783" r:id="rId9"/>
    <p:sldMasterId id="2147483793" r:id="rId10"/>
    <p:sldMasterId id="2147483803" r:id="rId11"/>
    <p:sldMasterId id="2147483815" r:id="rId12"/>
    <p:sldMasterId id="2147483829" r:id="rId13"/>
    <p:sldMasterId id="2147483841" r:id="rId14"/>
    <p:sldMasterId id="2147483855" r:id="rId15"/>
    <p:sldMasterId id="2147483869" r:id="rId16"/>
    <p:sldMasterId id="2147483883" r:id="rId17"/>
  </p:sldMasterIdLst>
  <p:notesMasterIdLst>
    <p:notesMasterId r:id="rId127"/>
  </p:notesMasterIdLst>
  <p:handoutMasterIdLst>
    <p:handoutMasterId r:id="rId128"/>
  </p:handoutMasterIdLst>
  <p:sldIdLst>
    <p:sldId id="290" r:id="rId18"/>
    <p:sldId id="291" r:id="rId19"/>
    <p:sldId id="292" r:id="rId20"/>
    <p:sldId id="293" r:id="rId21"/>
    <p:sldId id="442" r:id="rId22"/>
    <p:sldId id="257" r:id="rId23"/>
    <p:sldId id="385" r:id="rId24"/>
    <p:sldId id="407" r:id="rId25"/>
    <p:sldId id="259" r:id="rId26"/>
    <p:sldId id="387" r:id="rId27"/>
    <p:sldId id="261" r:id="rId28"/>
    <p:sldId id="443" r:id="rId29"/>
    <p:sldId id="262" r:id="rId30"/>
    <p:sldId id="400" r:id="rId31"/>
    <p:sldId id="296" r:id="rId32"/>
    <p:sldId id="446" r:id="rId33"/>
    <p:sldId id="420" r:id="rId34"/>
    <p:sldId id="370" r:id="rId35"/>
    <p:sldId id="450" r:id="rId36"/>
    <p:sldId id="448" r:id="rId37"/>
    <p:sldId id="421" r:id="rId38"/>
    <p:sldId id="422" r:id="rId39"/>
    <p:sldId id="449" r:id="rId40"/>
    <p:sldId id="423" r:id="rId41"/>
    <p:sldId id="457" r:id="rId42"/>
    <p:sldId id="458" r:id="rId43"/>
    <p:sldId id="391" r:id="rId44"/>
    <p:sldId id="462" r:id="rId45"/>
    <p:sldId id="463" r:id="rId46"/>
    <p:sldId id="460" r:id="rId47"/>
    <p:sldId id="459" r:id="rId48"/>
    <p:sldId id="465" r:id="rId49"/>
    <p:sldId id="464" r:id="rId50"/>
    <p:sldId id="426" r:id="rId51"/>
    <p:sldId id="427" r:id="rId52"/>
    <p:sldId id="428" r:id="rId53"/>
    <p:sldId id="273" r:id="rId54"/>
    <p:sldId id="275" r:id="rId55"/>
    <p:sldId id="276" r:id="rId56"/>
    <p:sldId id="308" r:id="rId57"/>
    <p:sldId id="309" r:id="rId58"/>
    <p:sldId id="310" r:id="rId59"/>
    <p:sldId id="311" r:id="rId60"/>
    <p:sldId id="312" r:id="rId61"/>
    <p:sldId id="313" r:id="rId62"/>
    <p:sldId id="314" r:id="rId63"/>
    <p:sldId id="315" r:id="rId64"/>
    <p:sldId id="410" r:id="rId65"/>
    <p:sldId id="469" r:id="rId66"/>
    <p:sldId id="376" r:id="rId67"/>
    <p:sldId id="377" r:id="rId68"/>
    <p:sldId id="318" r:id="rId69"/>
    <p:sldId id="319" r:id="rId70"/>
    <p:sldId id="320" r:id="rId71"/>
    <p:sldId id="429" r:id="rId72"/>
    <p:sldId id="430" r:id="rId73"/>
    <p:sldId id="431" r:id="rId74"/>
    <p:sldId id="470" r:id="rId75"/>
    <p:sldId id="471" r:id="rId76"/>
    <p:sldId id="328" r:id="rId77"/>
    <p:sldId id="329" r:id="rId78"/>
    <p:sldId id="330" r:id="rId79"/>
    <p:sldId id="331" r:id="rId80"/>
    <p:sldId id="332" r:id="rId81"/>
    <p:sldId id="333" r:id="rId82"/>
    <p:sldId id="334" r:id="rId83"/>
    <p:sldId id="335" r:id="rId84"/>
    <p:sldId id="472" r:id="rId85"/>
    <p:sldId id="337" r:id="rId86"/>
    <p:sldId id="338" r:id="rId87"/>
    <p:sldId id="339" r:id="rId88"/>
    <p:sldId id="340" r:id="rId89"/>
    <p:sldId id="476" r:id="rId90"/>
    <p:sldId id="477" r:id="rId91"/>
    <p:sldId id="341" r:id="rId92"/>
    <p:sldId id="474" r:id="rId93"/>
    <p:sldId id="473" r:id="rId94"/>
    <p:sldId id="344" r:id="rId95"/>
    <p:sldId id="345" r:id="rId96"/>
    <p:sldId id="475" r:id="rId97"/>
    <p:sldId id="393" r:id="rId98"/>
    <p:sldId id="365" r:id="rId99"/>
    <p:sldId id="441" r:id="rId100"/>
    <p:sldId id="277" r:id="rId101"/>
    <p:sldId id="394" r:id="rId102"/>
    <p:sldId id="419" r:id="rId103"/>
    <p:sldId id="395" r:id="rId104"/>
    <p:sldId id="396" r:id="rId105"/>
    <p:sldId id="280" r:id="rId106"/>
    <p:sldId id="466" r:id="rId107"/>
    <p:sldId id="283" r:id="rId108"/>
    <p:sldId id="284" r:id="rId109"/>
    <p:sldId id="382" r:id="rId110"/>
    <p:sldId id="383" r:id="rId111"/>
    <p:sldId id="434" r:id="rId112"/>
    <p:sldId id="435" r:id="rId113"/>
    <p:sldId id="436" r:id="rId114"/>
    <p:sldId id="367" r:id="rId115"/>
    <p:sldId id="437" r:id="rId116"/>
    <p:sldId id="406" r:id="rId117"/>
    <p:sldId id="467" r:id="rId118"/>
    <p:sldId id="397" r:id="rId119"/>
    <p:sldId id="412" r:id="rId120"/>
    <p:sldId id="451" r:id="rId121"/>
    <p:sldId id="452" r:id="rId122"/>
    <p:sldId id="453" r:id="rId123"/>
    <p:sldId id="454" r:id="rId124"/>
    <p:sldId id="455" r:id="rId125"/>
    <p:sldId id="456" r:id="rId126"/>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7D"/>
    <a:srgbClr val="000079"/>
    <a:srgbClr val="000066"/>
    <a:srgbClr val="000099"/>
    <a:srgbClr val="0000CC"/>
    <a:srgbClr val="0000FF"/>
    <a:srgbClr val="003399"/>
    <a:srgbClr val="FFFF00"/>
    <a:srgbClr val="FFFF66"/>
    <a:srgbClr val="F5F5F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51" autoAdjust="0"/>
    <p:restoredTop sz="92421" autoAdjust="0"/>
  </p:normalViewPr>
  <p:slideViewPr>
    <p:cSldViewPr>
      <p:cViewPr varScale="1">
        <p:scale>
          <a:sx n="128" d="100"/>
          <a:sy n="128" d="100"/>
        </p:scale>
        <p:origin x="-1206"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1716"/>
    </p:cViewPr>
  </p:sorterViewPr>
  <p:notesViewPr>
    <p:cSldViewPr>
      <p:cViewPr>
        <p:scale>
          <a:sx n="52" d="100"/>
          <a:sy n="52" d="100"/>
        </p:scale>
        <p:origin x="-1740" y="-72"/>
      </p:cViewPr>
      <p:guideLst>
        <p:guide orient="horz" pos="2927"/>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117" Type="http://schemas.openxmlformats.org/officeDocument/2006/relationships/slide" Target="slides/slide100.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openxmlformats.org/officeDocument/2006/relationships/slide" Target="slides/slide67.xml"/><Relationship Id="rId89" Type="http://schemas.openxmlformats.org/officeDocument/2006/relationships/slide" Target="slides/slide72.xml"/><Relationship Id="rId112" Type="http://schemas.openxmlformats.org/officeDocument/2006/relationships/slide" Target="slides/slide95.xml"/><Relationship Id="rId16" Type="http://schemas.openxmlformats.org/officeDocument/2006/relationships/slideMaster" Target="slideMasters/slideMaster16.xml"/><Relationship Id="rId107" Type="http://schemas.openxmlformats.org/officeDocument/2006/relationships/slide" Target="slides/slide90.xml"/><Relationship Id="rId11" Type="http://schemas.openxmlformats.org/officeDocument/2006/relationships/slideMaster" Target="slideMasters/slideMaster11.xml"/><Relationship Id="rId32" Type="http://schemas.openxmlformats.org/officeDocument/2006/relationships/slide" Target="slides/slide15.xml"/><Relationship Id="rId37" Type="http://schemas.openxmlformats.org/officeDocument/2006/relationships/slide" Target="slides/slide20.xml"/><Relationship Id="rId53" Type="http://schemas.openxmlformats.org/officeDocument/2006/relationships/slide" Target="slides/slide36.xml"/><Relationship Id="rId58" Type="http://schemas.openxmlformats.org/officeDocument/2006/relationships/slide" Target="slides/slide41.xml"/><Relationship Id="rId74" Type="http://schemas.openxmlformats.org/officeDocument/2006/relationships/slide" Target="slides/slide57.xml"/><Relationship Id="rId79" Type="http://schemas.openxmlformats.org/officeDocument/2006/relationships/slide" Target="slides/slide62.xml"/><Relationship Id="rId102" Type="http://schemas.openxmlformats.org/officeDocument/2006/relationships/slide" Target="slides/slide85.xml"/><Relationship Id="rId123" Type="http://schemas.openxmlformats.org/officeDocument/2006/relationships/slide" Target="slides/slide106.xml"/><Relationship Id="rId128" Type="http://schemas.openxmlformats.org/officeDocument/2006/relationships/handoutMaster" Target="handoutMasters/handoutMaster1.xml"/><Relationship Id="rId5" Type="http://schemas.openxmlformats.org/officeDocument/2006/relationships/slideMaster" Target="slideMasters/slideMaster5.xml"/><Relationship Id="rId90" Type="http://schemas.openxmlformats.org/officeDocument/2006/relationships/slide" Target="slides/slide73.xml"/><Relationship Id="rId95" Type="http://schemas.openxmlformats.org/officeDocument/2006/relationships/slide" Target="slides/slide78.xml"/><Relationship Id="rId19" Type="http://schemas.openxmlformats.org/officeDocument/2006/relationships/slide" Target="slides/slide2.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slide" Target="slides/slide60.xml"/><Relationship Id="rId100" Type="http://schemas.openxmlformats.org/officeDocument/2006/relationships/slide" Target="slides/slide83.xml"/><Relationship Id="rId105" Type="http://schemas.openxmlformats.org/officeDocument/2006/relationships/slide" Target="slides/slide88.xml"/><Relationship Id="rId113" Type="http://schemas.openxmlformats.org/officeDocument/2006/relationships/slide" Target="slides/slide96.xml"/><Relationship Id="rId118" Type="http://schemas.openxmlformats.org/officeDocument/2006/relationships/slide" Target="slides/slide101.xml"/><Relationship Id="rId126" Type="http://schemas.openxmlformats.org/officeDocument/2006/relationships/slide" Target="slides/slide109.xml"/><Relationship Id="rId8" Type="http://schemas.openxmlformats.org/officeDocument/2006/relationships/slideMaster" Target="slideMasters/slideMaster8.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slide" Target="slides/slide63.xml"/><Relationship Id="rId85" Type="http://schemas.openxmlformats.org/officeDocument/2006/relationships/slide" Target="slides/slide68.xml"/><Relationship Id="rId93" Type="http://schemas.openxmlformats.org/officeDocument/2006/relationships/slide" Target="slides/slide76.xml"/><Relationship Id="rId98" Type="http://schemas.openxmlformats.org/officeDocument/2006/relationships/slide" Target="slides/slide81.xml"/><Relationship Id="rId121" Type="http://schemas.openxmlformats.org/officeDocument/2006/relationships/slide" Target="slides/slide10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103" Type="http://schemas.openxmlformats.org/officeDocument/2006/relationships/slide" Target="slides/slide86.xml"/><Relationship Id="rId108" Type="http://schemas.openxmlformats.org/officeDocument/2006/relationships/slide" Target="slides/slide91.xml"/><Relationship Id="rId116" Type="http://schemas.openxmlformats.org/officeDocument/2006/relationships/slide" Target="slides/slide99.xml"/><Relationship Id="rId124" Type="http://schemas.openxmlformats.org/officeDocument/2006/relationships/slide" Target="slides/slide107.xml"/><Relationship Id="rId129" Type="http://schemas.openxmlformats.org/officeDocument/2006/relationships/presProps" Target="presProps.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slide" Target="slides/slide74.xml"/><Relationship Id="rId96" Type="http://schemas.openxmlformats.org/officeDocument/2006/relationships/slide" Target="slides/slide79.xml"/><Relationship Id="rId111" Type="http://schemas.openxmlformats.org/officeDocument/2006/relationships/slide" Target="slides/slide94.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6" Type="http://schemas.openxmlformats.org/officeDocument/2006/relationships/slide" Target="slides/slide89.xml"/><Relationship Id="rId114" Type="http://schemas.openxmlformats.org/officeDocument/2006/relationships/slide" Target="slides/slide97.xml"/><Relationship Id="rId119" Type="http://schemas.openxmlformats.org/officeDocument/2006/relationships/slide" Target="slides/slide102.xml"/><Relationship Id="rId127" Type="http://schemas.openxmlformats.org/officeDocument/2006/relationships/notesMaster" Target="notesMasters/notesMaster1.xml"/><Relationship Id="rId10" Type="http://schemas.openxmlformats.org/officeDocument/2006/relationships/slideMaster" Target="slideMasters/slideMaster10.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slide" Target="slides/slide77.xml"/><Relationship Id="rId99" Type="http://schemas.openxmlformats.org/officeDocument/2006/relationships/slide" Target="slides/slide82.xml"/><Relationship Id="rId101" Type="http://schemas.openxmlformats.org/officeDocument/2006/relationships/slide" Target="slides/slide84.xml"/><Relationship Id="rId122" Type="http://schemas.openxmlformats.org/officeDocument/2006/relationships/slide" Target="slides/slide105.xml"/><Relationship Id="rId13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1.xml"/><Relationship Id="rId39" Type="http://schemas.openxmlformats.org/officeDocument/2006/relationships/slide" Target="slides/slide22.xml"/><Relationship Id="rId109" Type="http://schemas.openxmlformats.org/officeDocument/2006/relationships/slide" Target="slides/slide9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97" Type="http://schemas.openxmlformats.org/officeDocument/2006/relationships/slide" Target="slides/slide80.xml"/><Relationship Id="rId104" Type="http://schemas.openxmlformats.org/officeDocument/2006/relationships/slide" Target="slides/slide87.xml"/><Relationship Id="rId120" Type="http://schemas.openxmlformats.org/officeDocument/2006/relationships/slide" Target="slides/slide103.xml"/><Relationship Id="rId125" Type="http://schemas.openxmlformats.org/officeDocument/2006/relationships/slide" Target="slides/slide108.xml"/><Relationship Id="rId7" Type="http://schemas.openxmlformats.org/officeDocument/2006/relationships/slideMaster" Target="slideMasters/slideMaster7.xml"/><Relationship Id="rId71" Type="http://schemas.openxmlformats.org/officeDocument/2006/relationships/slide" Target="slides/slide54.xml"/><Relationship Id="rId92" Type="http://schemas.openxmlformats.org/officeDocument/2006/relationships/slide" Target="slides/slide75.xml"/><Relationship Id="rId2" Type="http://schemas.openxmlformats.org/officeDocument/2006/relationships/slideMaster" Target="slideMasters/slideMaster2.xml"/><Relationship Id="rId29" Type="http://schemas.openxmlformats.org/officeDocument/2006/relationships/slide" Target="slides/slide12.xml"/><Relationship Id="rId24" Type="http://schemas.openxmlformats.org/officeDocument/2006/relationships/slide" Target="slides/slide7.xml"/><Relationship Id="rId40" Type="http://schemas.openxmlformats.org/officeDocument/2006/relationships/slide" Target="slides/slide23.xml"/><Relationship Id="rId45" Type="http://schemas.openxmlformats.org/officeDocument/2006/relationships/slide" Target="slides/slide28.xml"/><Relationship Id="rId66" Type="http://schemas.openxmlformats.org/officeDocument/2006/relationships/slide" Target="slides/slide49.xml"/><Relationship Id="rId87" Type="http://schemas.openxmlformats.org/officeDocument/2006/relationships/slide" Target="slides/slide70.xml"/><Relationship Id="rId110" Type="http://schemas.openxmlformats.org/officeDocument/2006/relationships/slide" Target="slides/slide93.xml"/><Relationship Id="rId115" Type="http://schemas.openxmlformats.org/officeDocument/2006/relationships/slide" Target="slides/slide98.xml"/><Relationship Id="rId131" Type="http://schemas.openxmlformats.org/officeDocument/2006/relationships/theme" Target="theme/theme1.xml"/><Relationship Id="rId61" Type="http://schemas.openxmlformats.org/officeDocument/2006/relationships/slide" Target="slides/slide44.xml"/><Relationship Id="rId82" Type="http://schemas.openxmlformats.org/officeDocument/2006/relationships/slide" Target="slides/slide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7346" name="Rectangle 2"/>
          <p:cNvSpPr>
            <a:spLocks noGrp="1" noChangeArrowheads="1"/>
          </p:cNvSpPr>
          <p:nvPr>
            <p:ph type="hdr" sz="quarter"/>
          </p:nvPr>
        </p:nvSpPr>
        <p:spPr bwMode="auto">
          <a:xfrm>
            <a:off x="0" y="0"/>
            <a:ext cx="2971337" cy="463716"/>
          </a:xfrm>
          <a:prstGeom prst="rect">
            <a:avLst/>
          </a:prstGeom>
          <a:noFill/>
          <a:ln w="9525">
            <a:noFill/>
            <a:miter lim="800000"/>
            <a:headEnd/>
            <a:tailEnd/>
          </a:ln>
          <a:effectLst/>
        </p:spPr>
        <p:txBody>
          <a:bodyPr vert="horz" wrap="square" lIns="92281" tIns="46141" rIns="92281" bIns="46141" numCol="1" anchor="t" anchorCtr="0" compatLnSpc="1">
            <a:prstTxWarp prst="textNoShape">
              <a:avLst/>
            </a:prstTxWarp>
          </a:bodyPr>
          <a:lstStyle>
            <a:lvl1pPr defTabSz="923577">
              <a:defRPr sz="1200"/>
            </a:lvl1pPr>
          </a:lstStyle>
          <a:p>
            <a:endParaRPr lang="en-US" dirty="0"/>
          </a:p>
        </p:txBody>
      </p:sp>
      <p:sp>
        <p:nvSpPr>
          <p:cNvPr id="697347" name="Rectangle 3"/>
          <p:cNvSpPr>
            <a:spLocks noGrp="1" noChangeArrowheads="1"/>
          </p:cNvSpPr>
          <p:nvPr>
            <p:ph type="dt" sz="quarter" idx="1"/>
          </p:nvPr>
        </p:nvSpPr>
        <p:spPr bwMode="auto">
          <a:xfrm>
            <a:off x="3886663" y="0"/>
            <a:ext cx="2969793" cy="463716"/>
          </a:xfrm>
          <a:prstGeom prst="rect">
            <a:avLst/>
          </a:prstGeom>
          <a:noFill/>
          <a:ln w="9525">
            <a:noFill/>
            <a:miter lim="800000"/>
            <a:headEnd/>
            <a:tailEnd/>
          </a:ln>
          <a:effectLst/>
        </p:spPr>
        <p:txBody>
          <a:bodyPr vert="horz" wrap="square" lIns="92281" tIns="46141" rIns="92281" bIns="46141" numCol="1" anchor="t" anchorCtr="0" compatLnSpc="1">
            <a:prstTxWarp prst="textNoShape">
              <a:avLst/>
            </a:prstTxWarp>
          </a:bodyPr>
          <a:lstStyle>
            <a:lvl1pPr algn="r" defTabSz="923577">
              <a:defRPr sz="1200"/>
            </a:lvl1pPr>
          </a:lstStyle>
          <a:p>
            <a:endParaRPr lang="en-US" dirty="0"/>
          </a:p>
        </p:txBody>
      </p:sp>
      <p:sp>
        <p:nvSpPr>
          <p:cNvPr id="697348" name="Rectangle 4"/>
          <p:cNvSpPr>
            <a:spLocks noGrp="1" noChangeArrowheads="1"/>
          </p:cNvSpPr>
          <p:nvPr>
            <p:ph type="ftr" sz="quarter" idx="2"/>
          </p:nvPr>
        </p:nvSpPr>
        <p:spPr bwMode="auto">
          <a:xfrm>
            <a:off x="0" y="8831108"/>
            <a:ext cx="2971337" cy="463716"/>
          </a:xfrm>
          <a:prstGeom prst="rect">
            <a:avLst/>
          </a:prstGeom>
          <a:noFill/>
          <a:ln w="9525">
            <a:noFill/>
            <a:miter lim="800000"/>
            <a:headEnd/>
            <a:tailEnd/>
          </a:ln>
          <a:effectLst/>
        </p:spPr>
        <p:txBody>
          <a:bodyPr vert="horz" wrap="square" lIns="92281" tIns="46141" rIns="92281" bIns="46141" numCol="1" anchor="b" anchorCtr="0" compatLnSpc="1">
            <a:prstTxWarp prst="textNoShape">
              <a:avLst/>
            </a:prstTxWarp>
          </a:bodyPr>
          <a:lstStyle>
            <a:lvl1pPr defTabSz="923577">
              <a:defRPr sz="1200"/>
            </a:lvl1pPr>
          </a:lstStyle>
          <a:p>
            <a:endParaRPr lang="en-US" dirty="0"/>
          </a:p>
        </p:txBody>
      </p:sp>
      <p:sp>
        <p:nvSpPr>
          <p:cNvPr id="697349" name="Rectangle 5"/>
          <p:cNvSpPr>
            <a:spLocks noGrp="1" noChangeArrowheads="1"/>
          </p:cNvSpPr>
          <p:nvPr>
            <p:ph type="sldNum" sz="quarter" idx="3"/>
          </p:nvPr>
        </p:nvSpPr>
        <p:spPr bwMode="auto">
          <a:xfrm>
            <a:off x="3886663" y="8831108"/>
            <a:ext cx="2969793" cy="463716"/>
          </a:xfrm>
          <a:prstGeom prst="rect">
            <a:avLst/>
          </a:prstGeom>
          <a:noFill/>
          <a:ln w="9525">
            <a:noFill/>
            <a:miter lim="800000"/>
            <a:headEnd/>
            <a:tailEnd/>
          </a:ln>
          <a:effectLst/>
        </p:spPr>
        <p:txBody>
          <a:bodyPr vert="horz" wrap="square" lIns="92281" tIns="46141" rIns="92281" bIns="46141" numCol="1" anchor="b" anchorCtr="0" compatLnSpc="1">
            <a:prstTxWarp prst="textNoShape">
              <a:avLst/>
            </a:prstTxWarp>
          </a:bodyPr>
          <a:lstStyle>
            <a:lvl1pPr algn="r" defTabSz="923577">
              <a:defRPr sz="1200"/>
            </a:lvl1pPr>
          </a:lstStyle>
          <a:p>
            <a:fld id="{327BDB11-3438-4BFF-8D9B-DF828686A1B1}" type="slidenum">
              <a:rPr lang="en-US"/>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337" cy="463716"/>
          </a:xfrm>
          <a:prstGeom prst="rect">
            <a:avLst/>
          </a:prstGeom>
          <a:noFill/>
          <a:ln w="9525">
            <a:noFill/>
            <a:miter lim="800000"/>
            <a:headEnd/>
            <a:tailEnd/>
          </a:ln>
          <a:effectLst/>
        </p:spPr>
        <p:txBody>
          <a:bodyPr vert="horz" wrap="square" lIns="92281" tIns="46141" rIns="92281" bIns="46141" numCol="1" anchor="t" anchorCtr="0" compatLnSpc="1">
            <a:prstTxWarp prst="textNoShape">
              <a:avLst/>
            </a:prstTxWarp>
          </a:bodyPr>
          <a:lstStyle>
            <a:lvl1pPr defTabSz="923577">
              <a:defRPr sz="1200"/>
            </a:lvl1pPr>
          </a:lstStyle>
          <a:p>
            <a:endParaRPr lang="en-US" dirty="0"/>
          </a:p>
        </p:txBody>
      </p:sp>
      <p:sp>
        <p:nvSpPr>
          <p:cNvPr id="4099" name="Rectangle 3"/>
          <p:cNvSpPr>
            <a:spLocks noGrp="1" noChangeArrowheads="1"/>
          </p:cNvSpPr>
          <p:nvPr>
            <p:ph type="dt" idx="1"/>
          </p:nvPr>
        </p:nvSpPr>
        <p:spPr bwMode="auto">
          <a:xfrm>
            <a:off x="3886663" y="0"/>
            <a:ext cx="2969793" cy="463716"/>
          </a:xfrm>
          <a:prstGeom prst="rect">
            <a:avLst/>
          </a:prstGeom>
          <a:noFill/>
          <a:ln w="9525">
            <a:noFill/>
            <a:miter lim="800000"/>
            <a:headEnd/>
            <a:tailEnd/>
          </a:ln>
          <a:effectLst/>
        </p:spPr>
        <p:txBody>
          <a:bodyPr vert="horz" wrap="square" lIns="92281" tIns="46141" rIns="92281" bIns="46141" numCol="1" anchor="t" anchorCtr="0" compatLnSpc="1">
            <a:prstTxWarp prst="textNoShape">
              <a:avLst/>
            </a:prstTxWarp>
          </a:bodyPr>
          <a:lstStyle>
            <a:lvl1pPr algn="r" defTabSz="923577">
              <a:defRPr sz="1200"/>
            </a:lvl1pPr>
          </a:lstStyle>
          <a:p>
            <a:endParaRPr lang="en-US" dirty="0"/>
          </a:p>
        </p:txBody>
      </p:sp>
      <p:sp>
        <p:nvSpPr>
          <p:cNvPr id="4100" name="Rectangle 4"/>
          <p:cNvSpPr>
            <a:spLocks noGrp="1" noRot="1" noChangeAspect="1" noChangeArrowheads="1" noTextEdit="1"/>
          </p:cNvSpPr>
          <p:nvPr>
            <p:ph type="sldImg" idx="2"/>
          </p:nvPr>
        </p:nvSpPr>
        <p:spPr bwMode="auto">
          <a:xfrm>
            <a:off x="1106488" y="695325"/>
            <a:ext cx="4649787" cy="3487738"/>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337" y="4416342"/>
            <a:ext cx="5487326" cy="4184485"/>
          </a:xfrm>
          <a:prstGeom prst="rect">
            <a:avLst/>
          </a:prstGeom>
          <a:noFill/>
          <a:ln w="9525">
            <a:noFill/>
            <a:miter lim="800000"/>
            <a:headEnd/>
            <a:tailEnd/>
          </a:ln>
          <a:effectLst/>
        </p:spPr>
        <p:txBody>
          <a:bodyPr vert="horz" wrap="square" lIns="92281" tIns="46141" rIns="92281" bIns="4614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831108"/>
            <a:ext cx="2971337" cy="463716"/>
          </a:xfrm>
          <a:prstGeom prst="rect">
            <a:avLst/>
          </a:prstGeom>
          <a:noFill/>
          <a:ln w="9525">
            <a:noFill/>
            <a:miter lim="800000"/>
            <a:headEnd/>
            <a:tailEnd/>
          </a:ln>
          <a:effectLst/>
        </p:spPr>
        <p:txBody>
          <a:bodyPr vert="horz" wrap="square" lIns="92281" tIns="46141" rIns="92281" bIns="46141" numCol="1" anchor="b" anchorCtr="0" compatLnSpc="1">
            <a:prstTxWarp prst="textNoShape">
              <a:avLst/>
            </a:prstTxWarp>
          </a:bodyPr>
          <a:lstStyle>
            <a:lvl1pPr defTabSz="923577">
              <a:defRPr sz="1200"/>
            </a:lvl1pPr>
          </a:lstStyle>
          <a:p>
            <a:endParaRPr lang="en-US" dirty="0"/>
          </a:p>
        </p:txBody>
      </p:sp>
      <p:sp>
        <p:nvSpPr>
          <p:cNvPr id="4103" name="Rectangle 7"/>
          <p:cNvSpPr>
            <a:spLocks noGrp="1" noChangeArrowheads="1"/>
          </p:cNvSpPr>
          <p:nvPr>
            <p:ph type="sldNum" sz="quarter" idx="5"/>
          </p:nvPr>
        </p:nvSpPr>
        <p:spPr bwMode="auto">
          <a:xfrm>
            <a:off x="3886663" y="8831108"/>
            <a:ext cx="2969793" cy="463716"/>
          </a:xfrm>
          <a:prstGeom prst="rect">
            <a:avLst/>
          </a:prstGeom>
          <a:noFill/>
          <a:ln w="9525">
            <a:noFill/>
            <a:miter lim="800000"/>
            <a:headEnd/>
            <a:tailEnd/>
          </a:ln>
          <a:effectLst/>
        </p:spPr>
        <p:txBody>
          <a:bodyPr vert="horz" wrap="square" lIns="92281" tIns="46141" rIns="92281" bIns="46141" numCol="1" anchor="b" anchorCtr="0" compatLnSpc="1">
            <a:prstTxWarp prst="textNoShape">
              <a:avLst/>
            </a:prstTxWarp>
          </a:bodyPr>
          <a:lstStyle>
            <a:lvl1pPr algn="r" defTabSz="923577">
              <a:defRPr sz="1200"/>
            </a:lvl1pPr>
          </a:lstStyle>
          <a:p>
            <a:fld id="{107DD6DC-8647-4541-9DC4-8C6D46349DE0}"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2C5768-D193-40F2-B8BA-031A59CE4A2B}" type="slidenum">
              <a:rPr lang="en-US"/>
              <a:pPr/>
              <a:t>1</a:t>
            </a:fld>
            <a:endParaRPr lang="en-US" dirty="0"/>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70A526-A529-4603-BE3B-187BDEB23B0D}" type="slidenum">
              <a:rPr lang="en-US"/>
              <a:pPr/>
              <a:t>11</a:t>
            </a:fld>
            <a:endParaRPr lang="en-US" dirty="0"/>
          </a:p>
        </p:txBody>
      </p:sp>
      <p:sp>
        <p:nvSpPr>
          <p:cNvPr id="77826" name="Rectangle 2"/>
          <p:cNvSpPr>
            <a:spLocks noGrp="1" noRot="1" noChangeAspect="1" noChangeArrowheads="1" noTextEdit="1"/>
          </p:cNvSpPr>
          <p:nvPr>
            <p:ph type="sldImg"/>
          </p:nvPr>
        </p:nvSpPr>
        <p:spPr>
          <a:xfrm>
            <a:off x="1103313" y="695325"/>
            <a:ext cx="4648200" cy="3486150"/>
          </a:xfrm>
          <a:ln/>
        </p:spPr>
      </p:sp>
      <p:sp>
        <p:nvSpPr>
          <p:cNvPr id="77827" name="Rectangle 3"/>
          <p:cNvSpPr>
            <a:spLocks noGrp="1" noChangeArrowheads="1"/>
          </p:cNvSpPr>
          <p:nvPr>
            <p:ph type="body" idx="1"/>
          </p:nvPr>
        </p:nvSpPr>
        <p:spPr/>
        <p:txBody>
          <a:bodyPr/>
          <a:lstStyle/>
          <a:p>
            <a:r>
              <a:rPr lang="en-US" dirty="0"/>
              <a:t>WHAT you found out when you did your study</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the difference?</a:t>
            </a:r>
            <a:endParaRPr lang="en-US" dirty="0"/>
          </a:p>
        </p:txBody>
      </p:sp>
      <p:sp>
        <p:nvSpPr>
          <p:cNvPr id="4" name="Slide Number Placeholder 3"/>
          <p:cNvSpPr>
            <a:spLocks noGrp="1"/>
          </p:cNvSpPr>
          <p:nvPr>
            <p:ph type="sldNum" sz="quarter" idx="10"/>
          </p:nvPr>
        </p:nvSpPr>
        <p:spPr/>
        <p:txBody>
          <a:bodyPr/>
          <a:lstStyle/>
          <a:p>
            <a:pPr>
              <a:defRPr/>
            </a:pPr>
            <a:fld id="{1F17D38A-29E2-439D-9755-D9FEEB2CD74B}" type="slidenum">
              <a:rPr lang="en-US" smtClean="0">
                <a:solidFill>
                  <a:prstClr val="white"/>
                </a:solidFill>
              </a:rPr>
              <a:pPr>
                <a:defRPr/>
              </a:pPr>
              <a:t>108</a:t>
            </a:fld>
            <a:endParaRPr lang="en-US" dirty="0">
              <a:solidFill>
                <a:prstClr val="white"/>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5D9B51-4001-41F2-A2E1-70B2E7618EB0}" type="slidenum">
              <a:rPr lang="en-US"/>
              <a:pPr/>
              <a:t>13</a:t>
            </a:fld>
            <a:endParaRPr lang="en-US" dirty="0"/>
          </a:p>
        </p:txBody>
      </p:sp>
      <p:sp>
        <p:nvSpPr>
          <p:cNvPr id="79874" name="Rectangle 2"/>
          <p:cNvSpPr>
            <a:spLocks noGrp="1" noRot="1" noChangeAspect="1" noChangeArrowheads="1" noTextEdit="1"/>
          </p:cNvSpPr>
          <p:nvPr>
            <p:ph type="sldImg"/>
          </p:nvPr>
        </p:nvSpPr>
        <p:spPr>
          <a:xfrm>
            <a:off x="1103313" y="695325"/>
            <a:ext cx="4648200" cy="3486150"/>
          </a:xfrm>
          <a:ln/>
        </p:spPr>
      </p:sp>
      <p:sp>
        <p:nvSpPr>
          <p:cNvPr id="79875" name="Rectangle 3"/>
          <p:cNvSpPr>
            <a:spLocks noGrp="1" noChangeArrowheads="1"/>
          </p:cNvSpPr>
          <p:nvPr>
            <p:ph type="body" idx="1"/>
          </p:nvPr>
        </p:nvSpPr>
        <p:spPr/>
        <p:txBody>
          <a:bodyPr/>
          <a:lstStyle/>
          <a:p>
            <a:r>
              <a:rPr lang="en-US" dirty="0"/>
              <a:t>WHAT YOU THINK about what you found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07F66B-6B4D-4138-A088-0541F247A1BE}" type="slidenum">
              <a:rPr lang="en-US"/>
              <a:pPr/>
              <a:t>14</a:t>
            </a:fld>
            <a:endParaRPr lang="en-US" dirty="0"/>
          </a:p>
        </p:txBody>
      </p:sp>
      <p:sp>
        <p:nvSpPr>
          <p:cNvPr id="803842" name="Rectangle 2"/>
          <p:cNvSpPr>
            <a:spLocks noGrp="1" noRot="1" noChangeAspect="1" noChangeArrowheads="1" noTextEdit="1"/>
          </p:cNvSpPr>
          <p:nvPr>
            <p:ph type="sldImg"/>
          </p:nvPr>
        </p:nvSpPr>
        <p:spPr>
          <a:ln/>
        </p:spPr>
      </p:sp>
      <p:sp>
        <p:nvSpPr>
          <p:cNvPr id="803843" name="Rectangle 3"/>
          <p:cNvSpPr>
            <a:spLocks noGrp="1" noChangeArrowheads="1"/>
          </p:cNvSpPr>
          <p:nvPr>
            <p:ph type="body" idx="1"/>
          </p:nvPr>
        </p:nvSpPr>
        <p:spPr/>
        <p:txBody>
          <a:bodyPr/>
          <a:lstStyle/>
          <a:p>
            <a:r>
              <a:rPr lang="en-US" dirty="0"/>
              <a:t>At EIS Conference, your co-authors usually go here; can have 2 sections:  coauthors, collaborators or can highlight the coauthors in a different color</a:t>
            </a:r>
          </a:p>
          <a:p>
            <a:r>
              <a:rPr lang="en-US" dirty="0"/>
              <a:t>Put same logos on this slide as on title slide (bookends)</a:t>
            </a:r>
          </a:p>
          <a:p>
            <a:r>
              <a:rPr lang="en-US" dirty="0"/>
              <a:t>Explain OMB disclaimer (probably not relevant for CSTE fellows not assigned to CDC; ask your supervisor)</a:t>
            </a:r>
          </a:p>
          <a:p>
            <a:r>
              <a:rPr lang="en-US" dirty="0"/>
              <a:t>“Thank you” is the audience’s cue that you are done and they can start applauding safely.</a:t>
            </a:r>
          </a:p>
          <a:p>
            <a:endParaRPr lang="en-US" dirty="0"/>
          </a:p>
          <a:p>
            <a:r>
              <a:rPr lang="en-US" dirty="0"/>
              <a:t>I will cover strategies for Q and A </a:t>
            </a:r>
            <a:r>
              <a:rPr lang="en-US" dirty="0" err="1"/>
              <a:t>a</a:t>
            </a:r>
            <a:r>
              <a:rPr lang="en-US"/>
              <a:t> bit later.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252F0-D7D7-42AC-B367-61E5CFB623CF}" type="slidenum">
              <a:rPr lang="en-US"/>
              <a:pPr/>
              <a:t>15</a:t>
            </a:fld>
            <a:endParaRPr lang="en-US" dirty="0"/>
          </a:p>
        </p:txBody>
      </p:sp>
      <p:sp>
        <p:nvSpPr>
          <p:cNvPr id="176130" name="Rectangle 2"/>
          <p:cNvSpPr>
            <a:spLocks noGrp="1" noRot="1" noChangeAspect="1" noChangeArrowheads="1" noTextEdit="1"/>
          </p:cNvSpPr>
          <p:nvPr>
            <p:ph type="sldImg"/>
          </p:nvPr>
        </p:nvSpPr>
        <p:spPr>
          <a:xfrm>
            <a:off x="1103313" y="695325"/>
            <a:ext cx="4648200" cy="3486150"/>
          </a:xfrm>
          <a:ln/>
        </p:spPr>
      </p:sp>
      <p:sp>
        <p:nvSpPr>
          <p:cNvPr id="176131" name="Rectangle 3"/>
          <p:cNvSpPr>
            <a:spLocks noGrp="1" noChangeArrowheads="1"/>
          </p:cNvSpPr>
          <p:nvPr>
            <p:ph type="body" idx="1"/>
          </p:nvPr>
        </p:nvSpPr>
        <p:spPr/>
        <p:txBody>
          <a:bodyPr/>
          <a:lstStyle/>
          <a:p>
            <a:r>
              <a:rPr lang="en-US" dirty="0"/>
              <a:t>CIOs differ in particulars of style but here are a few generalizable principles for CDC presentations</a:t>
            </a:r>
          </a:p>
          <a:p>
            <a:endParaRPr lang="en-US" dirty="0"/>
          </a:p>
          <a:p>
            <a:r>
              <a:rPr lang="en-US" dirty="0"/>
              <a:t>Focus on appropriate use of tables, graphs, and charts for slides rather than manuscripts, for following reasons:  figures on slides need to be simpler because the audience has only a short time to absorb them; you’ll do more presentations than manuscripts, and journals have their own particular restrictions on the number and style of figures</a:t>
            </a:r>
          </a:p>
          <a:p>
            <a:r>
              <a:rPr lang="en-US" dirty="0"/>
              <a:t>However, the principles we’ll cover are generalizable: Which kind of figure to use depending on type of data and take-home message, and How to present tables, graphs, and charts effectively on slides.</a:t>
            </a:r>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txBox="1">
            <a:spLocks noGrp="1" noChangeArrowheads="1"/>
          </p:cNvSpPr>
          <p:nvPr/>
        </p:nvSpPr>
        <p:spPr bwMode="auto">
          <a:xfrm>
            <a:off x="3885578" y="8829675"/>
            <a:ext cx="2970869" cy="465138"/>
          </a:xfrm>
          <a:prstGeom prst="rect">
            <a:avLst/>
          </a:prstGeom>
          <a:noFill/>
          <a:ln w="9525">
            <a:noFill/>
            <a:miter lim="800000"/>
            <a:headEnd/>
            <a:tailEnd/>
          </a:ln>
        </p:spPr>
        <p:txBody>
          <a:bodyPr lIns="92263" tIns="46131" rIns="92263" bIns="46131" anchor="b"/>
          <a:lstStyle/>
          <a:p>
            <a:pPr algn="r" defTabSz="921532"/>
            <a:fld id="{4C51E095-00AF-4FAF-8419-ACE3B2A282E6}" type="slidenum">
              <a:rPr lang="en-US" sz="1200"/>
              <a:pPr algn="r" defTabSz="921532"/>
              <a:t>16</a:t>
            </a:fld>
            <a:endParaRPr lang="en-US" sz="1200" dirty="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84AB5D-96F4-4C12-9AD9-87AC431C7DA8}" type="slidenum">
              <a:rPr lang="en-US"/>
              <a:pPr/>
              <a:t>17</a:t>
            </a:fld>
            <a:endParaRPr lang="en-US" dirty="0"/>
          </a:p>
        </p:txBody>
      </p:sp>
      <p:sp>
        <p:nvSpPr>
          <p:cNvPr id="865282" name="Rectangle 2"/>
          <p:cNvSpPr>
            <a:spLocks noGrp="1" noRot="1" noChangeAspect="1" noChangeArrowheads="1" noTextEdit="1"/>
          </p:cNvSpPr>
          <p:nvPr>
            <p:ph type="sldImg"/>
          </p:nvPr>
        </p:nvSpPr>
        <p:spPr>
          <a:xfrm>
            <a:off x="1108075" y="696913"/>
            <a:ext cx="4646613" cy="3486150"/>
          </a:xfrm>
          <a:ln/>
        </p:spPr>
      </p:sp>
      <p:sp>
        <p:nvSpPr>
          <p:cNvPr id="865283" name="Rectangle 3"/>
          <p:cNvSpPr>
            <a:spLocks noGrp="1" noChangeArrowheads="1"/>
          </p:cNvSpPr>
          <p:nvPr>
            <p:ph type="body" idx="1"/>
          </p:nvPr>
        </p:nvSpPr>
        <p:spPr>
          <a:xfrm>
            <a:off x="685337" y="4416342"/>
            <a:ext cx="5487326" cy="4182907"/>
          </a:xfrm>
        </p:spPr>
        <p:txBody>
          <a:bodyPr/>
          <a:lstStyle/>
          <a:p>
            <a:r>
              <a:rPr lang="en-US" dirty="0"/>
              <a:t>In general……Effective slides support what you are saying in your script, don’t compete with it.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AD3821-0B1F-4CA9-8DAF-EE1193A0EA8B}" type="slidenum">
              <a:rPr lang="en-US"/>
              <a:pPr/>
              <a:t>18</a:t>
            </a:fld>
            <a:endParaRPr lang="en-US" dirty="0"/>
          </a:p>
        </p:txBody>
      </p:sp>
      <p:sp>
        <p:nvSpPr>
          <p:cNvPr id="706562" name="Rectangle 2"/>
          <p:cNvSpPr>
            <a:spLocks noGrp="1" noRot="1" noChangeAspect="1" noChangeArrowheads="1" noTextEdit="1"/>
          </p:cNvSpPr>
          <p:nvPr>
            <p:ph type="sldImg"/>
          </p:nvPr>
        </p:nvSpPr>
        <p:spPr>
          <a:ln/>
        </p:spPr>
      </p:sp>
      <p:sp>
        <p:nvSpPr>
          <p:cNvPr id="706563" name="Rectangle 3"/>
          <p:cNvSpPr>
            <a:spLocks noGrp="1" noChangeArrowheads="1"/>
          </p:cNvSpPr>
          <p:nvPr>
            <p:ph type="body" idx="1"/>
          </p:nvPr>
        </p:nvSpPr>
        <p:spPr/>
        <p:txBody>
          <a:bodyPr/>
          <a:lstStyle/>
          <a:p>
            <a:r>
              <a:rPr lang="en-US" dirty="0"/>
              <a:t>Explain what Envision is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p:spPr>
        <p:txBody>
          <a:bodyPr/>
          <a:lstStyle/>
          <a:p>
            <a:pPr defTabSz="930275"/>
            <a:fld id="{D9067773-A497-42A1-8E8E-C863E4266A40}" type="slidenum">
              <a:rPr lang="en-US" smtClean="0">
                <a:solidFill>
                  <a:prstClr val="white"/>
                </a:solidFill>
              </a:rPr>
              <a:pPr defTabSz="930275"/>
              <a:t>19</a:t>
            </a:fld>
            <a:endParaRPr lang="en-US" dirty="0" smtClean="0">
              <a:solidFill>
                <a:prstClr val="white"/>
              </a:solidFill>
            </a:endParaRPr>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F1D878-F716-40C5-B970-D70C00BFF83E}" type="slidenum">
              <a:rPr lang="en-US"/>
              <a:pPr/>
              <a:t>20</a:t>
            </a:fld>
            <a:endParaRPr lang="en-US" dirty="0"/>
          </a:p>
        </p:txBody>
      </p:sp>
      <p:sp>
        <p:nvSpPr>
          <p:cNvPr id="809986" name="Rectangle 2"/>
          <p:cNvSpPr>
            <a:spLocks noGrp="1" noRot="1" noChangeAspect="1" noChangeArrowheads="1" noTextEdit="1"/>
          </p:cNvSpPr>
          <p:nvPr>
            <p:ph type="sldImg"/>
          </p:nvPr>
        </p:nvSpPr>
        <p:spPr>
          <a:ln/>
        </p:spPr>
      </p:sp>
      <p:sp>
        <p:nvSpPr>
          <p:cNvPr id="80998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FB55B0-DD06-456E-BB34-15A6D9FC5F2F}" type="slidenum">
              <a:rPr lang="en-US"/>
              <a:pPr/>
              <a:t>21</a:t>
            </a:fld>
            <a:endParaRPr lang="en-US" dirty="0"/>
          </a:p>
        </p:txBody>
      </p:sp>
      <p:sp>
        <p:nvSpPr>
          <p:cNvPr id="867330" name="Rectangle 2"/>
          <p:cNvSpPr>
            <a:spLocks noGrp="1" noRot="1" noChangeAspect="1" noChangeArrowheads="1" noTextEdit="1"/>
          </p:cNvSpPr>
          <p:nvPr>
            <p:ph type="sldImg"/>
          </p:nvPr>
        </p:nvSpPr>
        <p:spPr>
          <a:xfrm>
            <a:off x="1108075" y="696913"/>
            <a:ext cx="4646613" cy="3486150"/>
          </a:xfrm>
          <a:ln/>
        </p:spPr>
      </p:sp>
      <p:sp>
        <p:nvSpPr>
          <p:cNvPr id="867331" name="Rectangle 3"/>
          <p:cNvSpPr>
            <a:spLocks noGrp="1" noChangeArrowheads="1"/>
          </p:cNvSpPr>
          <p:nvPr>
            <p:ph type="body" idx="1"/>
          </p:nvPr>
        </p:nvSpPr>
        <p:spPr>
          <a:xfrm>
            <a:off x="685337" y="4416342"/>
            <a:ext cx="5487326" cy="4182907"/>
          </a:xfrm>
        </p:spPr>
        <p:txBody>
          <a:bodyPr/>
          <a:lstStyle/>
          <a:p>
            <a:r>
              <a:rPr lang="en-US" dirty="0"/>
              <a:t>One piece of advice:  start with a slide master.</a:t>
            </a:r>
          </a:p>
          <a:p>
            <a:r>
              <a:rPr lang="en-US" dirty="0"/>
              <a:t>Field officers, you will be given a slide template from our branch where the Master Slide is already set up in recommended format.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AE6101-584A-457A-A6F9-2D73E3B9A8E1}" type="slidenum">
              <a:rPr lang="en-US"/>
              <a:pPr/>
              <a:t>2</a:t>
            </a:fld>
            <a:endParaRPr lang="en-US" dirty="0"/>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p:txBody>
          <a:bodyPr/>
          <a:lstStyle/>
          <a:p>
            <a:r>
              <a:rPr lang="en-US" sz="1800" dirty="0"/>
              <a:t>Data in the narrow sense=numbers (tables, graphs, charts)</a:t>
            </a:r>
          </a:p>
          <a:p>
            <a:r>
              <a:rPr lang="en-US" sz="1800" dirty="0"/>
              <a:t>Data in the broad sense=your findings (communicating your findings effectively)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0C510E-C068-4908-9863-2A3AB490EF23}" type="slidenum">
              <a:rPr lang="en-US"/>
              <a:pPr/>
              <a:t>22</a:t>
            </a:fld>
            <a:endParaRPr lang="en-US" dirty="0"/>
          </a:p>
        </p:txBody>
      </p:sp>
      <p:sp>
        <p:nvSpPr>
          <p:cNvPr id="869378" name="Rectangle 2"/>
          <p:cNvSpPr>
            <a:spLocks noGrp="1" noRot="1" noChangeAspect="1" noChangeArrowheads="1" noTextEdit="1"/>
          </p:cNvSpPr>
          <p:nvPr>
            <p:ph type="sldImg"/>
          </p:nvPr>
        </p:nvSpPr>
        <p:spPr>
          <a:xfrm>
            <a:off x="1108075" y="696913"/>
            <a:ext cx="4646613" cy="3486150"/>
          </a:xfrm>
          <a:ln/>
        </p:spPr>
      </p:sp>
      <p:sp>
        <p:nvSpPr>
          <p:cNvPr id="869379" name="Rectangle 3"/>
          <p:cNvSpPr>
            <a:spLocks noGrp="1" noChangeArrowheads="1"/>
          </p:cNvSpPr>
          <p:nvPr>
            <p:ph type="body" idx="1"/>
          </p:nvPr>
        </p:nvSpPr>
        <p:spPr>
          <a:xfrm>
            <a:off x="685337" y="4416342"/>
            <a:ext cx="5487326" cy="4182907"/>
          </a:xfrm>
        </p:spPr>
        <p:txBody>
          <a:bodyPr/>
          <a:lstStyle/>
          <a:p>
            <a:r>
              <a:rPr lang="en-US" dirty="0"/>
              <a:t>Some people like Tahoma instead of Arial—that’s fine.  Use comparable size font.</a:t>
            </a:r>
          </a:p>
          <a:p>
            <a:r>
              <a:rPr lang="en-US" dirty="0"/>
              <a:t>This is Arial.  Think of highway signs—clear.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txBox="1">
            <a:spLocks noGrp="1" noChangeArrowheads="1"/>
          </p:cNvSpPr>
          <p:nvPr/>
        </p:nvSpPr>
        <p:spPr bwMode="auto">
          <a:xfrm>
            <a:off x="3885578" y="8829675"/>
            <a:ext cx="2970869" cy="465138"/>
          </a:xfrm>
          <a:prstGeom prst="rect">
            <a:avLst/>
          </a:prstGeom>
          <a:noFill/>
          <a:ln w="9525">
            <a:noFill/>
            <a:miter lim="800000"/>
            <a:headEnd/>
            <a:tailEnd/>
          </a:ln>
        </p:spPr>
        <p:txBody>
          <a:bodyPr lIns="92263" tIns="46131" rIns="92263" bIns="46131" anchor="b"/>
          <a:lstStyle/>
          <a:p>
            <a:pPr algn="r" defTabSz="921532"/>
            <a:fld id="{4CBB4E7C-AFA0-452F-A5E1-6E4DB3F67494}" type="slidenum">
              <a:rPr lang="en-US" sz="1200"/>
              <a:pPr algn="r" defTabSz="921532"/>
              <a:t>23</a:t>
            </a:fld>
            <a:endParaRPr lang="en-US" sz="1200" dirty="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4269A7-B5A7-433F-B3D8-E750440C7856}" type="slidenum">
              <a:rPr lang="en-US"/>
              <a:pPr/>
              <a:t>24</a:t>
            </a:fld>
            <a:endParaRPr lang="en-US" dirty="0"/>
          </a:p>
        </p:txBody>
      </p:sp>
      <p:sp>
        <p:nvSpPr>
          <p:cNvPr id="871426" name="Rectangle 2"/>
          <p:cNvSpPr>
            <a:spLocks noGrp="1" noRot="1" noChangeAspect="1" noChangeArrowheads="1" noTextEdit="1"/>
          </p:cNvSpPr>
          <p:nvPr>
            <p:ph type="sldImg"/>
          </p:nvPr>
        </p:nvSpPr>
        <p:spPr>
          <a:xfrm>
            <a:off x="1108075" y="696913"/>
            <a:ext cx="4646613" cy="3486150"/>
          </a:xfrm>
          <a:ln/>
        </p:spPr>
      </p:sp>
      <p:sp>
        <p:nvSpPr>
          <p:cNvPr id="871427" name="Rectangle 3"/>
          <p:cNvSpPr>
            <a:spLocks noGrp="1" noChangeArrowheads="1"/>
          </p:cNvSpPr>
          <p:nvPr>
            <p:ph type="body" idx="1"/>
          </p:nvPr>
        </p:nvSpPr>
        <p:spPr>
          <a:xfrm>
            <a:off x="685337" y="4416342"/>
            <a:ext cx="5487326" cy="4182907"/>
          </a:xfrm>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766ABC-EDDA-4633-880E-76B893448FA3}" type="slidenum">
              <a:rPr lang="en-US"/>
              <a:pPr/>
              <a:t>25</a:t>
            </a:fld>
            <a:endParaRPr lang="en-US" dirty="0"/>
          </a:p>
        </p:txBody>
      </p:sp>
      <p:sp>
        <p:nvSpPr>
          <p:cNvPr id="873474" name="Rectangle 2"/>
          <p:cNvSpPr>
            <a:spLocks noGrp="1" noRot="1" noChangeAspect="1" noChangeArrowheads="1" noTextEdit="1"/>
          </p:cNvSpPr>
          <p:nvPr>
            <p:ph type="sldImg"/>
          </p:nvPr>
        </p:nvSpPr>
        <p:spPr>
          <a:xfrm>
            <a:off x="1106488" y="696913"/>
            <a:ext cx="4648200" cy="3486150"/>
          </a:xfrm>
          <a:ln/>
        </p:spPr>
      </p:sp>
      <p:sp>
        <p:nvSpPr>
          <p:cNvPr id="873475" name="Rectangle 3"/>
          <p:cNvSpPr>
            <a:spLocks noGrp="1" noChangeArrowheads="1"/>
          </p:cNvSpPr>
          <p:nvPr>
            <p:ph type="body" idx="1"/>
          </p:nvPr>
        </p:nvSpPr>
        <p:spPr>
          <a:xfrm>
            <a:off x="685337" y="4416342"/>
            <a:ext cx="5487326" cy="4182907"/>
          </a:xfrm>
        </p:spPr>
        <p:txBody>
          <a:bodyPr/>
          <a:lstStyle/>
          <a:p>
            <a:r>
              <a:rPr lang="en-US" dirty="0"/>
              <a:t>You are not reading your slides to your audience.  This is an example of what that would look like.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AA76DD-549D-45DE-AB14-510D515F8CF8}" type="slidenum">
              <a:rPr lang="en-US"/>
              <a:pPr/>
              <a:t>26</a:t>
            </a:fld>
            <a:endParaRPr lang="en-US" dirty="0"/>
          </a:p>
        </p:txBody>
      </p:sp>
      <p:sp>
        <p:nvSpPr>
          <p:cNvPr id="875522" name="Rectangle 2"/>
          <p:cNvSpPr>
            <a:spLocks noGrp="1" noRot="1" noChangeAspect="1" noChangeArrowheads="1" noTextEdit="1"/>
          </p:cNvSpPr>
          <p:nvPr>
            <p:ph type="sldImg"/>
          </p:nvPr>
        </p:nvSpPr>
        <p:spPr>
          <a:xfrm>
            <a:off x="1804988" y="304800"/>
            <a:ext cx="3249612" cy="2438400"/>
          </a:xfrm>
          <a:ln/>
        </p:spPr>
      </p:sp>
      <p:sp>
        <p:nvSpPr>
          <p:cNvPr id="875523" name="Rectangle 3"/>
          <p:cNvSpPr>
            <a:spLocks noGrp="1" noChangeArrowheads="1"/>
          </p:cNvSpPr>
          <p:nvPr>
            <p:ph type="body" idx="1"/>
          </p:nvPr>
        </p:nvSpPr>
        <p:spPr>
          <a:xfrm>
            <a:off x="671445" y="2971568"/>
            <a:ext cx="5814558" cy="5630836"/>
          </a:xfrm>
        </p:spPr>
        <p:txBody>
          <a:bodyPr/>
          <a:lstStyle/>
          <a:p>
            <a:r>
              <a:rPr lang="en-US" dirty="0"/>
              <a:t>Instead, the bulleted text are like anchors from your script that serve as signposts for your audience to help them follow you.  (This example is from Rich Taylor, EIS 2004, TX)</a:t>
            </a:r>
          </a:p>
          <a:p>
            <a:endParaRPr lang="en-US" b="1" dirty="0"/>
          </a:p>
          <a:p>
            <a:r>
              <a:rPr lang="en-US" b="1" dirty="0"/>
              <a:t>Low Virulence</a:t>
            </a:r>
            <a:r>
              <a:rPr lang="en-US" dirty="0"/>
              <a:t> and </a:t>
            </a:r>
            <a:r>
              <a:rPr lang="en-US" b="1" dirty="0"/>
              <a:t>low morbidity and mortality</a:t>
            </a:r>
            <a:r>
              <a:rPr lang="en-US" dirty="0"/>
              <a:t> </a:t>
            </a:r>
            <a:r>
              <a:rPr lang="en-US" b="1" dirty="0"/>
              <a:t>rates </a:t>
            </a:r>
            <a:r>
              <a:rPr lang="en-US" dirty="0"/>
              <a:t>are generally associated with B. </a:t>
            </a:r>
            <a:r>
              <a:rPr lang="en-US" i="1" dirty="0"/>
              <a:t>cepacia</a:t>
            </a:r>
            <a:r>
              <a:rPr lang="en-US" dirty="0"/>
              <a:t> infection in most patient populations</a:t>
            </a:r>
            <a:r>
              <a:rPr lang="en-US" b="1" dirty="0"/>
              <a:t>.  </a:t>
            </a:r>
            <a:r>
              <a:rPr lang="en-US" dirty="0"/>
              <a:t>However, research suggests that investigations are necessary when </a:t>
            </a:r>
            <a:r>
              <a:rPr lang="en-US" b="1" dirty="0"/>
              <a:t>multiple patients test positive for</a:t>
            </a:r>
            <a:r>
              <a:rPr lang="en-US" dirty="0"/>
              <a:t> </a:t>
            </a:r>
            <a:r>
              <a:rPr lang="en-US" b="1" i="1" dirty="0"/>
              <a:t>B</a:t>
            </a:r>
            <a:r>
              <a:rPr lang="en-US" b="1" dirty="0"/>
              <a:t>. </a:t>
            </a:r>
            <a:r>
              <a:rPr lang="en-US" b="1" i="1" dirty="0"/>
              <a:t>cepacia</a:t>
            </a:r>
            <a:r>
              <a:rPr lang="en-US" dirty="0"/>
              <a:t> </a:t>
            </a:r>
            <a:r>
              <a:rPr lang="en-US" b="1" dirty="0"/>
              <a:t>over </a:t>
            </a:r>
            <a:r>
              <a:rPr lang="en-US" dirty="0"/>
              <a:t>a </a:t>
            </a:r>
            <a:r>
              <a:rPr lang="en-US" b="1" dirty="0"/>
              <a:t>short time </a:t>
            </a:r>
            <a:r>
              <a:rPr lang="en-US" dirty="0"/>
              <a:t>period</a:t>
            </a:r>
            <a:r>
              <a:rPr lang="en-US" b="1" dirty="0"/>
              <a:t>.</a:t>
            </a:r>
          </a:p>
          <a:p>
            <a:endParaRPr lang="en-US" b="1" dirty="0"/>
          </a:p>
          <a:p>
            <a:r>
              <a:rPr lang="en-US" dirty="0"/>
              <a:t>Note that the order of the bulleted items follows the order of the scripted remarks, not jumping around (distracting)</a:t>
            </a:r>
          </a:p>
          <a:p>
            <a:endParaRPr lang="en-US" dirty="0"/>
          </a:p>
          <a:p>
            <a:r>
              <a:rPr lang="en-US" dirty="0"/>
              <a:t>People vary in how they best absorb information:  see it, hear it, do it.    See it – slide;  Hear it—script (do it—n/a here)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DC57E6-E52F-4B25-865F-7E47D6A39E73}" type="slidenum">
              <a:rPr lang="en-US"/>
              <a:pPr/>
              <a:t>27</a:t>
            </a:fld>
            <a:endParaRPr lang="en-US" dirty="0"/>
          </a:p>
        </p:txBody>
      </p:sp>
      <p:sp>
        <p:nvSpPr>
          <p:cNvPr id="779266" name="Rectangle 2"/>
          <p:cNvSpPr>
            <a:spLocks noGrp="1" noRot="1" noChangeAspect="1" noChangeArrowheads="1" noTextEdit="1"/>
          </p:cNvSpPr>
          <p:nvPr>
            <p:ph type="sldImg"/>
          </p:nvPr>
        </p:nvSpPr>
        <p:spPr>
          <a:ln/>
        </p:spPr>
      </p:sp>
      <p:sp>
        <p:nvSpPr>
          <p:cNvPr id="779267" name="Rectangle 3"/>
          <p:cNvSpPr>
            <a:spLocks noGrp="1" noChangeArrowheads="1"/>
          </p:cNvSpPr>
          <p:nvPr>
            <p:ph type="body" idx="1"/>
          </p:nvPr>
        </p:nvSpPr>
        <p:spPr/>
        <p:txBody>
          <a:bodyPr/>
          <a:lstStyle/>
          <a:p>
            <a:r>
              <a:rPr lang="en-US" dirty="0"/>
              <a:t>What I mean by animation=things </a:t>
            </a:r>
            <a:r>
              <a:rPr lang="en-US" dirty="0" smtClean="0"/>
              <a:t>moving</a:t>
            </a:r>
          </a:p>
          <a:p>
            <a:r>
              <a:rPr lang="en-US" dirty="0" smtClean="0"/>
              <a:t>Footnotes—see</a:t>
            </a:r>
            <a:r>
              <a:rPr lang="en-US" baseline="0" dirty="0" smtClean="0"/>
              <a:t> example on slide 16 (PowerPoint survey)</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15F897-E70D-451B-A411-F3240818B928}" type="slidenum">
              <a:rPr lang="en-US">
                <a:solidFill>
                  <a:prstClr val="black"/>
                </a:solidFill>
              </a:rPr>
              <a:pPr/>
              <a:t>28</a:t>
            </a:fld>
            <a:endParaRPr lang="en-US" dirty="0">
              <a:solidFill>
                <a:prstClr val="black"/>
              </a:solidFill>
            </a:endParaRPr>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p:txBody>
          <a:bodyPr/>
          <a:lstStyle/>
          <a:p>
            <a:r>
              <a:rPr lang="en-US" sz="1000" dirty="0" smtClean="0"/>
              <a:t>Example of a flow chart on Guillain-Barre</a:t>
            </a:r>
            <a:r>
              <a:rPr lang="en-US" sz="1000" baseline="0" dirty="0" smtClean="0"/>
              <a:t> reporting at the Connecticut State Health Department.  Too many colors (why are arrows pink, orange, and yellow?)</a:t>
            </a:r>
            <a:endParaRPr lang="en-US" sz="10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15F897-E70D-451B-A411-F3240818B928}" type="slidenum">
              <a:rPr lang="en-US">
                <a:solidFill>
                  <a:prstClr val="black"/>
                </a:solidFill>
              </a:rPr>
              <a:pPr/>
              <a:t>29</a:t>
            </a:fld>
            <a:endParaRPr lang="en-US" dirty="0">
              <a:solidFill>
                <a:prstClr val="black"/>
              </a:solidFill>
            </a:endParaRPr>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p:txBody>
          <a:bodyPr/>
          <a:lstStyle/>
          <a:p>
            <a:r>
              <a:rPr lang="en-US" sz="1000" dirty="0" smtClean="0"/>
              <a:t>Same flow</a:t>
            </a:r>
            <a:r>
              <a:rPr lang="en-US" sz="1000" baseline="0" dirty="0" smtClean="0"/>
              <a:t> chart, arrows all white. </a:t>
            </a:r>
            <a:endParaRPr lang="en-US" sz="10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a:spLocks noGrp="1" noChangeArrowheads="1"/>
          </p:cNvSpPr>
          <p:nvPr>
            <p:ph type="sldNum" sz="quarter" idx="5"/>
          </p:nvPr>
        </p:nvSpPr>
        <p:spPr>
          <a:noFill/>
        </p:spPr>
        <p:txBody>
          <a:bodyPr/>
          <a:lstStyle/>
          <a:p>
            <a:pPr defTabSz="930275"/>
            <a:fld id="{D6B1249A-7B4A-4D28-ADB2-16924DA58B5C}" type="slidenum">
              <a:rPr lang="en-US" smtClean="0"/>
              <a:pPr defTabSz="930275"/>
              <a:t>30</a:t>
            </a:fld>
            <a:endParaRPr lang="en-US" dirty="0" smtClean="0"/>
          </a:p>
        </p:txBody>
      </p:sp>
      <p:sp>
        <p:nvSpPr>
          <p:cNvPr id="77826" name="Rectangle 2"/>
          <p:cNvSpPr>
            <a:spLocks noGrp="1" noRot="1" noChangeAspect="1" noChangeArrowheads="1" noTextEdit="1"/>
          </p:cNvSpPr>
          <p:nvPr>
            <p:ph type="sldImg"/>
          </p:nvPr>
        </p:nvSpPr>
        <p:spPr>
          <a:xfrm>
            <a:off x="1536700" y="457200"/>
            <a:ext cx="3960813" cy="2971800"/>
          </a:xfrm>
          <a:ln/>
        </p:spPr>
      </p:sp>
      <p:sp>
        <p:nvSpPr>
          <p:cNvPr id="77827" name="Rectangle 3"/>
          <p:cNvSpPr>
            <a:spLocks noGrp="1" noChangeArrowheads="1"/>
          </p:cNvSpPr>
          <p:nvPr>
            <p:ph type="body" idx="1"/>
          </p:nvPr>
        </p:nvSpPr>
        <p:spPr>
          <a:xfrm>
            <a:off x="670891" y="3886200"/>
            <a:ext cx="5814391" cy="4716463"/>
          </a:xfrm>
          <a:noFill/>
          <a:ln/>
        </p:spPr>
        <p:txBody>
          <a:bodyPr/>
          <a:lstStyle/>
          <a:p>
            <a:pPr eaLnBrk="1" hangingPunct="1"/>
            <a:r>
              <a:rPr lang="en-US" dirty="0" smtClean="0"/>
              <a:t>This is what unbolded, sans serif font looks like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p:spPr>
        <p:txBody>
          <a:bodyPr/>
          <a:lstStyle/>
          <a:p>
            <a:pPr defTabSz="930275"/>
            <a:fld id="{76FFBB6B-3E3C-415A-9E51-F1C4461E03E8}" type="slidenum">
              <a:rPr lang="en-US" smtClean="0"/>
              <a:pPr defTabSz="930275"/>
              <a:t>31</a:t>
            </a:fld>
            <a:endParaRPr lang="en-US" dirty="0" smtClean="0"/>
          </a:p>
        </p:txBody>
      </p:sp>
      <p:sp>
        <p:nvSpPr>
          <p:cNvPr id="75778" name="Rectangle 2"/>
          <p:cNvSpPr>
            <a:spLocks noGrp="1" noRot="1" noChangeAspect="1" noChangeArrowheads="1" noTextEdit="1"/>
          </p:cNvSpPr>
          <p:nvPr>
            <p:ph type="sldImg"/>
          </p:nvPr>
        </p:nvSpPr>
        <p:spPr>
          <a:xfrm>
            <a:off x="1433513" y="304800"/>
            <a:ext cx="4164012" cy="3124200"/>
          </a:xfrm>
          <a:ln/>
        </p:spPr>
      </p:sp>
      <p:sp>
        <p:nvSpPr>
          <p:cNvPr id="75779" name="Rectangle 3"/>
          <p:cNvSpPr>
            <a:spLocks noGrp="1" noChangeArrowheads="1"/>
          </p:cNvSpPr>
          <p:nvPr>
            <p:ph type="body" idx="1"/>
          </p:nvPr>
        </p:nvSpPr>
        <p:spPr>
          <a:xfrm>
            <a:off x="670891" y="3657601"/>
            <a:ext cx="5814391" cy="4945063"/>
          </a:xfrm>
          <a:noFill/>
          <a:ln/>
        </p:spPr>
        <p:txBody>
          <a:bodyPr/>
          <a:lstStyle/>
          <a:p>
            <a:pPr eaLnBrk="1" hangingPunct="1"/>
            <a:r>
              <a:rPr lang="en-US" dirty="0" smtClean="0"/>
              <a:t>This is what all upper-case looks like </a:t>
            </a:r>
          </a:p>
          <a:p>
            <a:pPr eaLnBrk="1" hangingPunct="1"/>
            <a:r>
              <a:rPr lang="en-US" dirty="0" smtClean="0"/>
              <a:t>It is hard to read because all letters have same block like appearance, no up and down, stems, etc.</a:t>
            </a:r>
          </a:p>
          <a:p>
            <a:pPr eaLnBrk="1" hangingPunct="1"/>
            <a:r>
              <a:rPr lang="en-US" dirty="0" smtClean="0"/>
              <a:t>And you’re shouting</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3A0B40-E193-414C-B2B1-37FD267D5224}" type="slidenum">
              <a:rPr lang="en-US"/>
              <a:pPr/>
              <a:t>3</a:t>
            </a:fld>
            <a:endParaRPr lang="en-US" dirty="0"/>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AA76DD-549D-45DE-AB14-510D515F8CF8}" type="slidenum">
              <a:rPr lang="en-US">
                <a:solidFill>
                  <a:prstClr val="black"/>
                </a:solidFill>
              </a:rPr>
              <a:pPr/>
              <a:t>32</a:t>
            </a:fld>
            <a:endParaRPr lang="en-US" dirty="0">
              <a:solidFill>
                <a:prstClr val="black"/>
              </a:solidFill>
            </a:endParaRPr>
          </a:p>
        </p:txBody>
      </p:sp>
      <p:sp>
        <p:nvSpPr>
          <p:cNvPr id="875522" name="Rectangle 2"/>
          <p:cNvSpPr>
            <a:spLocks noGrp="1" noRot="1" noChangeAspect="1" noChangeArrowheads="1" noTextEdit="1"/>
          </p:cNvSpPr>
          <p:nvPr>
            <p:ph type="sldImg"/>
          </p:nvPr>
        </p:nvSpPr>
        <p:spPr>
          <a:xfrm>
            <a:off x="1804988" y="304800"/>
            <a:ext cx="3249612" cy="2438400"/>
          </a:xfrm>
          <a:ln/>
        </p:spPr>
      </p:sp>
      <p:sp>
        <p:nvSpPr>
          <p:cNvPr id="875523" name="Rectangle 3"/>
          <p:cNvSpPr>
            <a:spLocks noGrp="1" noChangeArrowheads="1"/>
          </p:cNvSpPr>
          <p:nvPr>
            <p:ph type="body" idx="1"/>
          </p:nvPr>
        </p:nvSpPr>
        <p:spPr>
          <a:xfrm>
            <a:off x="671445" y="2971568"/>
            <a:ext cx="5814558" cy="5630836"/>
          </a:xfrm>
        </p:spPr>
        <p:txBody>
          <a:bodyPr/>
          <a:lstStyle/>
          <a:p>
            <a:r>
              <a:rPr lang="en-US" dirty="0"/>
              <a:t>Instead, the bulleted text are like anchors from your script that serve as signposts for your audience to help them follow you.  (This example is from Rich Taylor, EIS 2004, TX)</a:t>
            </a:r>
          </a:p>
          <a:p>
            <a:endParaRPr lang="en-US" b="1" dirty="0"/>
          </a:p>
          <a:p>
            <a:r>
              <a:rPr lang="en-US" b="1" dirty="0"/>
              <a:t>Low Virulence</a:t>
            </a:r>
            <a:r>
              <a:rPr lang="en-US" dirty="0"/>
              <a:t> and </a:t>
            </a:r>
            <a:r>
              <a:rPr lang="en-US" b="1" dirty="0"/>
              <a:t>low morbidity and mortality</a:t>
            </a:r>
            <a:r>
              <a:rPr lang="en-US" dirty="0"/>
              <a:t> </a:t>
            </a:r>
            <a:r>
              <a:rPr lang="en-US" b="1" dirty="0"/>
              <a:t>rates </a:t>
            </a:r>
            <a:r>
              <a:rPr lang="en-US" dirty="0"/>
              <a:t>are generally associated with B. </a:t>
            </a:r>
            <a:r>
              <a:rPr lang="en-US" i="1" dirty="0"/>
              <a:t>cepacia</a:t>
            </a:r>
            <a:r>
              <a:rPr lang="en-US" dirty="0"/>
              <a:t> infection in most patient populations</a:t>
            </a:r>
            <a:r>
              <a:rPr lang="en-US" b="1" dirty="0"/>
              <a:t>.  </a:t>
            </a:r>
            <a:r>
              <a:rPr lang="en-US" dirty="0"/>
              <a:t>However, research suggests that investigations are necessary when </a:t>
            </a:r>
            <a:r>
              <a:rPr lang="en-US" b="1" dirty="0"/>
              <a:t>multiple patients test positive for</a:t>
            </a:r>
            <a:r>
              <a:rPr lang="en-US" dirty="0"/>
              <a:t> </a:t>
            </a:r>
            <a:r>
              <a:rPr lang="en-US" b="1" i="1" dirty="0"/>
              <a:t>B</a:t>
            </a:r>
            <a:r>
              <a:rPr lang="en-US" b="1" dirty="0"/>
              <a:t>. </a:t>
            </a:r>
            <a:r>
              <a:rPr lang="en-US" b="1" i="1" dirty="0"/>
              <a:t>cepacia</a:t>
            </a:r>
            <a:r>
              <a:rPr lang="en-US" dirty="0"/>
              <a:t> </a:t>
            </a:r>
            <a:r>
              <a:rPr lang="en-US" b="1" dirty="0"/>
              <a:t>over </a:t>
            </a:r>
            <a:r>
              <a:rPr lang="en-US" dirty="0"/>
              <a:t>a </a:t>
            </a:r>
            <a:r>
              <a:rPr lang="en-US" b="1" dirty="0"/>
              <a:t>short time </a:t>
            </a:r>
            <a:r>
              <a:rPr lang="en-US" dirty="0"/>
              <a:t>period</a:t>
            </a:r>
            <a:r>
              <a:rPr lang="en-US" b="1" dirty="0"/>
              <a:t>.</a:t>
            </a:r>
          </a:p>
          <a:p>
            <a:endParaRPr lang="en-US" b="1" dirty="0"/>
          </a:p>
          <a:p>
            <a:r>
              <a:rPr lang="en-US" dirty="0"/>
              <a:t>Note that the order of the bulleted items follows the order of the scripted remarks, not jumping around (distracting)</a:t>
            </a:r>
          </a:p>
          <a:p>
            <a:endParaRPr lang="en-US" dirty="0"/>
          </a:p>
          <a:p>
            <a:r>
              <a:rPr lang="en-US" dirty="0"/>
              <a:t>People vary in how they best absorb information:  see it, hear it, do it.    See it – slide;  Hear it—script (do it—n/a here)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AA76DD-549D-45DE-AB14-510D515F8CF8}" type="slidenum">
              <a:rPr lang="en-US">
                <a:solidFill>
                  <a:prstClr val="black"/>
                </a:solidFill>
              </a:rPr>
              <a:pPr/>
              <a:t>33</a:t>
            </a:fld>
            <a:endParaRPr lang="en-US" dirty="0">
              <a:solidFill>
                <a:prstClr val="black"/>
              </a:solidFill>
            </a:endParaRPr>
          </a:p>
        </p:txBody>
      </p:sp>
      <p:sp>
        <p:nvSpPr>
          <p:cNvPr id="875522" name="Rectangle 2"/>
          <p:cNvSpPr>
            <a:spLocks noGrp="1" noRot="1" noChangeAspect="1" noChangeArrowheads="1" noTextEdit="1"/>
          </p:cNvSpPr>
          <p:nvPr>
            <p:ph type="sldImg"/>
          </p:nvPr>
        </p:nvSpPr>
        <p:spPr>
          <a:xfrm>
            <a:off x="1804988" y="304800"/>
            <a:ext cx="3249612" cy="2438400"/>
          </a:xfrm>
          <a:ln/>
        </p:spPr>
      </p:sp>
      <p:sp>
        <p:nvSpPr>
          <p:cNvPr id="875523" name="Rectangle 3"/>
          <p:cNvSpPr>
            <a:spLocks noGrp="1" noChangeArrowheads="1"/>
          </p:cNvSpPr>
          <p:nvPr>
            <p:ph type="body" idx="1"/>
          </p:nvPr>
        </p:nvSpPr>
        <p:spPr>
          <a:xfrm>
            <a:off x="671445" y="2971568"/>
            <a:ext cx="5814558" cy="5630836"/>
          </a:xfrm>
        </p:spPr>
        <p:txBody>
          <a:bodyPr/>
          <a:lstStyle/>
          <a:p>
            <a:r>
              <a:rPr lang="en-US" dirty="0" smtClean="0"/>
              <a:t>Ahhh, relief</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25B910-39BE-4DC7-BE81-888162FB1F62}" type="slidenum">
              <a:rPr lang="en-US"/>
              <a:pPr/>
              <a:t>34</a:t>
            </a:fld>
            <a:endParaRPr lang="en-US" dirty="0"/>
          </a:p>
        </p:txBody>
      </p:sp>
      <p:sp>
        <p:nvSpPr>
          <p:cNvPr id="877570" name="Rectangle 2"/>
          <p:cNvSpPr>
            <a:spLocks noGrp="1" noRot="1" noChangeAspect="1" noChangeArrowheads="1" noTextEdit="1"/>
          </p:cNvSpPr>
          <p:nvPr>
            <p:ph type="sldImg"/>
          </p:nvPr>
        </p:nvSpPr>
        <p:spPr>
          <a:xfrm>
            <a:off x="1108075" y="696913"/>
            <a:ext cx="4646613" cy="3486150"/>
          </a:xfrm>
          <a:ln/>
        </p:spPr>
      </p:sp>
      <p:sp>
        <p:nvSpPr>
          <p:cNvPr id="877571" name="Rectangle 3"/>
          <p:cNvSpPr>
            <a:spLocks noGrp="1" noChangeArrowheads="1"/>
          </p:cNvSpPr>
          <p:nvPr>
            <p:ph type="body" idx="1"/>
          </p:nvPr>
        </p:nvSpPr>
        <p:spPr>
          <a:xfrm>
            <a:off x="685337" y="4416342"/>
            <a:ext cx="5487326" cy="4182907"/>
          </a:xfrm>
        </p:spPr>
        <p:txBody>
          <a:bodyPr/>
          <a:lstStyle/>
          <a:p>
            <a:r>
              <a:rPr lang="en-US" dirty="0"/>
              <a:t>No photos of your kids or your pets unless they were part of the outbreak</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991CDF-CB5E-488F-85D8-2B5669BF949E}" type="slidenum">
              <a:rPr lang="en-US"/>
              <a:pPr/>
              <a:t>35</a:t>
            </a:fld>
            <a:endParaRPr lang="en-US" dirty="0"/>
          </a:p>
        </p:txBody>
      </p:sp>
      <p:sp>
        <p:nvSpPr>
          <p:cNvPr id="879618" name="Rectangle 2"/>
          <p:cNvSpPr>
            <a:spLocks noGrp="1" noRot="1" noChangeAspect="1" noChangeArrowheads="1" noTextEdit="1"/>
          </p:cNvSpPr>
          <p:nvPr>
            <p:ph type="sldImg"/>
          </p:nvPr>
        </p:nvSpPr>
        <p:spPr>
          <a:xfrm>
            <a:off x="1108075" y="696913"/>
            <a:ext cx="4646613" cy="3486150"/>
          </a:xfrm>
          <a:ln/>
        </p:spPr>
      </p:sp>
      <p:sp>
        <p:nvSpPr>
          <p:cNvPr id="879619" name="Rectangle 3"/>
          <p:cNvSpPr>
            <a:spLocks noGrp="1" noChangeArrowheads="1"/>
          </p:cNvSpPr>
          <p:nvPr>
            <p:ph type="body" idx="1"/>
          </p:nvPr>
        </p:nvSpPr>
        <p:spPr>
          <a:xfrm>
            <a:off x="685337" y="4416342"/>
            <a:ext cx="5487326" cy="4182907"/>
          </a:xfrm>
        </p:spPr>
        <p:txBody>
          <a:bodyPr/>
          <a:lstStyle/>
          <a:p>
            <a:r>
              <a:rPr lang="en-US" dirty="0"/>
              <a:t>Example of good use of photo to explain animal hide sampling in a petting zoo outbreak.</a:t>
            </a:r>
          </a:p>
          <a:p>
            <a:r>
              <a:rPr lang="en-US" dirty="0"/>
              <a:t>Nice example of a split slide, showing text and photo together.</a:t>
            </a:r>
          </a:p>
          <a:p>
            <a:endParaRPr lang="en-US" dirty="0"/>
          </a:p>
          <a:p>
            <a:r>
              <a:rPr lang="en-US" dirty="0"/>
              <a:t>John Dunn, EIS presentation, April 2005</a:t>
            </a:r>
          </a:p>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45D84E-C6B5-40A8-88E6-9C2B6C96772F}" type="slidenum">
              <a:rPr lang="en-US"/>
              <a:pPr/>
              <a:t>36</a:t>
            </a:fld>
            <a:endParaRPr lang="en-US" dirty="0"/>
          </a:p>
        </p:txBody>
      </p:sp>
      <p:sp>
        <p:nvSpPr>
          <p:cNvPr id="881666" name="Rectangle 2"/>
          <p:cNvSpPr>
            <a:spLocks noGrp="1" noRot="1" noChangeAspect="1" noChangeArrowheads="1" noTextEdit="1"/>
          </p:cNvSpPr>
          <p:nvPr>
            <p:ph type="sldImg"/>
          </p:nvPr>
        </p:nvSpPr>
        <p:spPr>
          <a:ln/>
        </p:spPr>
      </p:sp>
      <p:sp>
        <p:nvSpPr>
          <p:cNvPr id="881667" name="Rectangle 3"/>
          <p:cNvSpPr>
            <a:spLocks noGrp="1" noChangeArrowheads="1"/>
          </p:cNvSpPr>
          <p:nvPr>
            <p:ph type="body" idx="1"/>
          </p:nvPr>
        </p:nvSpPr>
        <p:spPr/>
        <p:txBody>
          <a:bodyPr/>
          <a:lstStyle/>
          <a:p>
            <a:r>
              <a:rPr lang="en-US" dirty="0"/>
              <a:t>This stock photography adds nothing.  If you had an actual photo of a focus gp and written permission from the subjects, that actual photo would add to the slide and to what you were saying; this competes.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DF6A7B-38B8-4C71-8FED-25858C16E2CA}" type="slidenum">
              <a:rPr lang="en-US"/>
              <a:pPr/>
              <a:t>37</a:t>
            </a:fld>
            <a:endParaRPr lang="en-US" dirty="0"/>
          </a:p>
        </p:txBody>
      </p:sp>
      <p:sp>
        <p:nvSpPr>
          <p:cNvPr id="102402" name="Rectangle 2"/>
          <p:cNvSpPr>
            <a:spLocks noGrp="1" noRot="1" noChangeAspect="1" noChangeArrowheads="1" noTextEdit="1"/>
          </p:cNvSpPr>
          <p:nvPr>
            <p:ph type="sldImg"/>
          </p:nvPr>
        </p:nvSpPr>
        <p:spPr>
          <a:xfrm>
            <a:off x="1103313" y="695325"/>
            <a:ext cx="4648200" cy="3486150"/>
          </a:xfrm>
          <a:ln/>
        </p:spPr>
      </p:sp>
      <p:sp>
        <p:nvSpPr>
          <p:cNvPr id="102403" name="Rectangle 3"/>
          <p:cNvSpPr>
            <a:spLocks noGrp="1" noChangeArrowheads="1"/>
          </p:cNvSpPr>
          <p:nvPr>
            <p:ph type="body" idx="1"/>
          </p:nvPr>
        </p:nvSpPr>
        <p:spPr/>
        <p:txBody>
          <a:bodyPr/>
          <a:lstStyle/>
          <a:p>
            <a:r>
              <a:rPr lang="en-US" dirty="0"/>
              <a:t>Clip art not relevant to the slide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1A798A-FBA4-4367-9EA9-743B976C9E7B}" type="slidenum">
              <a:rPr lang="en-US"/>
              <a:pPr/>
              <a:t>38</a:t>
            </a:fld>
            <a:endParaRPr lang="en-US" dirty="0"/>
          </a:p>
        </p:txBody>
      </p:sp>
      <p:sp>
        <p:nvSpPr>
          <p:cNvPr id="106498" name="Rectangle 2"/>
          <p:cNvSpPr>
            <a:spLocks noGrp="1" noRot="1" noChangeAspect="1" noChangeArrowheads="1" noTextEdit="1"/>
          </p:cNvSpPr>
          <p:nvPr>
            <p:ph type="sldImg"/>
          </p:nvPr>
        </p:nvSpPr>
        <p:spPr>
          <a:xfrm>
            <a:off x="1103313" y="695325"/>
            <a:ext cx="4648200" cy="3486150"/>
          </a:xfrm>
          <a:ln/>
        </p:spPr>
      </p:sp>
      <p:sp>
        <p:nvSpPr>
          <p:cNvPr id="106499" name="Rectangle 3"/>
          <p:cNvSpPr>
            <a:spLocks noGrp="1" noChangeArrowheads="1"/>
          </p:cNvSpPr>
          <p:nvPr>
            <p:ph type="body" idx="1"/>
          </p:nvPr>
        </p:nvSpPr>
        <p:spPr/>
        <p:txBody>
          <a:bodyPr/>
          <a:lstStyle/>
          <a:p>
            <a:r>
              <a:rPr lang="en-US" dirty="0"/>
              <a:t>Clip art that has a purpose is fine.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9BE4C9-584A-4383-91D7-284C5510A2BE}" type="slidenum">
              <a:rPr lang="en-US"/>
              <a:pPr/>
              <a:t>39</a:t>
            </a:fld>
            <a:endParaRPr lang="en-US" dirty="0"/>
          </a:p>
        </p:txBody>
      </p:sp>
      <p:sp>
        <p:nvSpPr>
          <p:cNvPr id="108546" name="Rectangle 2"/>
          <p:cNvSpPr>
            <a:spLocks noGrp="1" noRot="1" noChangeAspect="1" noChangeArrowheads="1" noTextEdit="1"/>
          </p:cNvSpPr>
          <p:nvPr>
            <p:ph type="sldImg"/>
          </p:nvPr>
        </p:nvSpPr>
        <p:spPr>
          <a:xfrm>
            <a:off x="1103313" y="695325"/>
            <a:ext cx="4648200" cy="3486150"/>
          </a:xfrm>
          <a:ln/>
        </p:spPr>
      </p:sp>
      <p:sp>
        <p:nvSpPr>
          <p:cNvPr id="108547" name="Rectangle 3"/>
          <p:cNvSpPr>
            <a:spLocks noGrp="1" noChangeArrowheads="1"/>
          </p:cNvSpPr>
          <p:nvPr>
            <p:ph type="body" idx="1"/>
          </p:nvPr>
        </p:nvSpPr>
        <p:spPr/>
        <p:txBody>
          <a:bodyPr/>
          <a:lstStyle/>
          <a:p>
            <a:r>
              <a:rPr lang="en-US" dirty="0"/>
              <a:t>Don’t use animation (upper left) in a formal scientific presentation.</a:t>
            </a:r>
          </a:p>
          <a:p>
            <a:endParaRPr lang="en-US" dirty="0"/>
          </a:p>
          <a:p>
            <a:r>
              <a:rPr lang="en-US" dirty="0"/>
              <a:t>Now we’ll move to the second part of the presentation, but before that are there any questions?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5BF365-C055-4DB4-A127-1495E4E6AF11}" type="slidenum">
              <a:rPr lang="en-US"/>
              <a:pPr/>
              <a:t>40</a:t>
            </a:fld>
            <a:endParaRPr lang="en-US" dirty="0"/>
          </a:p>
        </p:txBody>
      </p:sp>
      <p:sp>
        <p:nvSpPr>
          <p:cNvPr id="568322" name="Rectangle 2"/>
          <p:cNvSpPr>
            <a:spLocks noGrp="1" noRot="1" noChangeAspect="1" noChangeArrowheads="1" noTextEdit="1"/>
          </p:cNvSpPr>
          <p:nvPr>
            <p:ph type="sldImg"/>
          </p:nvPr>
        </p:nvSpPr>
        <p:spPr>
          <a:ln/>
        </p:spPr>
      </p:sp>
      <p:sp>
        <p:nvSpPr>
          <p:cNvPr id="568323" name="Rectangle 3"/>
          <p:cNvSpPr>
            <a:spLocks noGrp="1" noChangeArrowheads="1"/>
          </p:cNvSpPr>
          <p:nvPr>
            <p:ph type="body" idx="1"/>
          </p:nvPr>
        </p:nvSpPr>
        <p:spPr/>
        <p:txBody>
          <a:bodyPr/>
          <a:lstStyle/>
          <a:p>
            <a:r>
              <a:rPr lang="en-US" sz="1800" dirty="0"/>
              <a:t>And now for part 2</a:t>
            </a:r>
          </a:p>
          <a:p>
            <a:r>
              <a:rPr lang="en-US" sz="1800" dirty="0"/>
              <a:t>Focus on appropriate use of tables, graphs, and charts for slides rather than manuscripts, for following reasons:  figures on slides need to be simpler because the audience has only a short time to absorb them; you’ll do more presentations than manuscripts, and journals have their own particular restrictions on the number and style of figures</a:t>
            </a:r>
          </a:p>
          <a:p>
            <a:r>
              <a:rPr lang="en-US" sz="1800" dirty="0"/>
              <a:t>However, the principles we’ll cover are generalizable: Which kind of figure to use depending on type of data and take-home message, and How to present tables, graphs, and charts effectively on slides.</a:t>
            </a:r>
          </a:p>
          <a:p>
            <a:r>
              <a:rPr lang="en-US" sz="1800" dirty="0"/>
              <a:t>As we go through this part I will also give you tips for making tables, graphs, and charts effective in slide presentations.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578F6F-0CD9-4398-86E7-69E5E991BDFF}" type="slidenum">
              <a:rPr lang="en-US"/>
              <a:pPr/>
              <a:t>41</a:t>
            </a:fld>
            <a:endParaRPr lang="en-US" dirty="0"/>
          </a:p>
        </p:txBody>
      </p:sp>
      <p:sp>
        <p:nvSpPr>
          <p:cNvPr id="570370" name="Rectangle 2"/>
          <p:cNvSpPr>
            <a:spLocks noGrp="1" noRot="1" noChangeAspect="1" noChangeArrowheads="1" noTextEdit="1"/>
          </p:cNvSpPr>
          <p:nvPr>
            <p:ph type="sldImg"/>
          </p:nvPr>
        </p:nvSpPr>
        <p:spPr>
          <a:ln/>
        </p:spPr>
      </p:sp>
      <p:sp>
        <p:nvSpPr>
          <p:cNvPr id="5703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4D7740-6BDC-4765-A1B1-0CBE4E3366A2}" type="slidenum">
              <a:rPr lang="en-US"/>
              <a:pPr/>
              <a:t>4</a:t>
            </a:fld>
            <a:endParaRPr lang="en-US" dirty="0"/>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p:txBody>
          <a:bodyPr/>
          <a:lstStyle/>
          <a:p>
            <a:r>
              <a:rPr lang="en-US" sz="1800" dirty="0"/>
              <a:t>ASK:  What kind of presentations are they going to have to make during their fellowship?</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40EAF9-132F-4743-9351-52F195A5767F}" type="slidenum">
              <a:rPr lang="en-US"/>
              <a:pPr/>
              <a:t>42</a:t>
            </a:fld>
            <a:endParaRPr lang="en-US" dirty="0"/>
          </a:p>
        </p:txBody>
      </p:sp>
      <p:sp>
        <p:nvSpPr>
          <p:cNvPr id="572418" name="Rectangle 2"/>
          <p:cNvSpPr>
            <a:spLocks noGrp="1" noRot="1" noChangeAspect="1" noChangeArrowheads="1" noTextEdit="1"/>
          </p:cNvSpPr>
          <p:nvPr>
            <p:ph type="sldImg"/>
          </p:nvPr>
        </p:nvSpPr>
        <p:spPr>
          <a:ln/>
        </p:spPr>
      </p:sp>
      <p:sp>
        <p:nvSpPr>
          <p:cNvPr id="57241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09A45-8D4A-40BE-A899-A92AD6C23D4B}" type="slidenum">
              <a:rPr lang="en-US"/>
              <a:pPr/>
              <a:t>43</a:t>
            </a:fld>
            <a:endParaRPr lang="en-US" dirty="0"/>
          </a:p>
        </p:txBody>
      </p:sp>
      <p:sp>
        <p:nvSpPr>
          <p:cNvPr id="574466" name="Rectangle 2"/>
          <p:cNvSpPr>
            <a:spLocks noGrp="1" noRot="1" noChangeAspect="1" noChangeArrowheads="1" noTextEdit="1"/>
          </p:cNvSpPr>
          <p:nvPr>
            <p:ph type="sldImg"/>
          </p:nvPr>
        </p:nvSpPr>
        <p:spPr>
          <a:ln/>
        </p:spPr>
      </p:sp>
      <p:sp>
        <p:nvSpPr>
          <p:cNvPr id="574467" name="Rectangle 3"/>
          <p:cNvSpPr>
            <a:spLocks noGrp="1" noChangeArrowheads="1"/>
          </p:cNvSpPr>
          <p:nvPr>
            <p:ph type="body" idx="1"/>
          </p:nvPr>
        </p:nvSpPr>
        <p:spPr/>
        <p:txBody>
          <a:bodyPr/>
          <a:lstStyle/>
          <a:p>
            <a:r>
              <a:rPr lang="en-US" sz="1800" dirty="0"/>
              <a:t>Orient audience to the slide. </a:t>
            </a:r>
          </a:p>
          <a:p>
            <a:r>
              <a:rPr lang="en-US" sz="1800" dirty="0"/>
              <a:t>Showing case counts by one variable—age, grouped into age groups</a:t>
            </a:r>
          </a:p>
          <a:p>
            <a:r>
              <a:rPr lang="en-US" sz="1800" dirty="0"/>
              <a:t>Note age groups are mutually exclusive and exhaustive:  everyone fits into one and only one age group</a:t>
            </a:r>
          </a:p>
          <a:p>
            <a:r>
              <a:rPr lang="en-US" sz="1800" dirty="0"/>
              <a:t>Also commonly see this type of table with symptom frequencies among cases in outbreak investigations</a:t>
            </a:r>
          </a:p>
          <a:p>
            <a:endParaRPr lang="en-US" sz="18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84C4D3-88F2-499D-A85D-9D0EA22C2851}" type="slidenum">
              <a:rPr lang="en-US"/>
              <a:pPr/>
              <a:t>44</a:t>
            </a:fld>
            <a:endParaRPr lang="en-US" dirty="0"/>
          </a:p>
        </p:txBody>
      </p:sp>
      <p:sp>
        <p:nvSpPr>
          <p:cNvPr id="576514" name="Rectangle 2"/>
          <p:cNvSpPr>
            <a:spLocks noGrp="1" noRot="1" noChangeAspect="1" noChangeArrowheads="1" noTextEdit="1"/>
          </p:cNvSpPr>
          <p:nvPr>
            <p:ph type="sldImg"/>
          </p:nvPr>
        </p:nvSpPr>
        <p:spPr>
          <a:ln/>
        </p:spPr>
      </p:sp>
      <p:sp>
        <p:nvSpPr>
          <p:cNvPr id="576515" name="Rectangle 3"/>
          <p:cNvSpPr>
            <a:spLocks noGrp="1" noChangeArrowheads="1"/>
          </p:cNvSpPr>
          <p:nvPr>
            <p:ph type="body" idx="1"/>
          </p:nvPr>
        </p:nvSpPr>
        <p:spPr/>
        <p:txBody>
          <a:bodyPr/>
          <a:lstStyle/>
          <a:p>
            <a:r>
              <a:rPr lang="en-US" sz="1800" dirty="0"/>
              <a:t>Orient audience to the slide. </a:t>
            </a:r>
          </a:p>
          <a:p>
            <a:r>
              <a:rPr lang="en-US" sz="1800" dirty="0"/>
              <a:t>Look for example at the number 230 in the first row far right column.  230 is the total number of cases for </a:t>
            </a:r>
            <a:r>
              <a:rPr lang="en-US" sz="1800" u="sng" dirty="0"/>
              <a:t>&lt;</a:t>
            </a:r>
            <a:r>
              <a:rPr lang="en-US" sz="1800" dirty="0"/>
              <a:t>14 year olds, as shown on the previous one-variable slide.  </a:t>
            </a:r>
          </a:p>
          <a:p>
            <a:endParaRPr lang="en-US" sz="1800" dirty="0"/>
          </a:p>
          <a:p>
            <a:r>
              <a:rPr lang="en-US" sz="1800" dirty="0"/>
              <a:t>Here, on this 2-variable slide, that number is broken down further to show that of the 230 cases in that age group, 40 occurred among males and 190 among females.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177E098E-DC43-4133-AA89-A42DC909A863}" type="slidenum">
              <a:rPr lang="en-US"/>
              <a:pPr/>
              <a:t>45</a:t>
            </a:fld>
            <a:endParaRPr lang="en-US" dirty="0"/>
          </a:p>
        </p:txBody>
      </p:sp>
      <p:sp>
        <p:nvSpPr>
          <p:cNvPr id="578562" name="Rectangle 2"/>
          <p:cNvSpPr>
            <a:spLocks noGrp="1" noRot="1" noChangeAspect="1" noChangeArrowheads="1" noTextEdit="1"/>
          </p:cNvSpPr>
          <p:nvPr>
            <p:ph type="sldImg"/>
          </p:nvPr>
        </p:nvSpPr>
        <p:spPr>
          <a:ln/>
        </p:spPr>
      </p:sp>
      <p:sp>
        <p:nvSpPr>
          <p:cNvPr id="578563" name="Rectangle 3"/>
          <p:cNvSpPr>
            <a:spLocks noGrp="1" noChangeArrowheads="1"/>
          </p:cNvSpPr>
          <p:nvPr>
            <p:ph type="body" idx="1"/>
          </p:nvPr>
        </p:nvSpPr>
        <p:spPr/>
        <p:txBody>
          <a:bodyPr/>
          <a:lstStyle/>
          <a:p>
            <a:endParaRPr lang="en-US" dirty="0"/>
          </a:p>
          <a:p>
            <a:endParaRPr lang="en-US" dirty="0"/>
          </a:p>
        </p:txBody>
      </p:sp>
      <p:sp>
        <p:nvSpPr>
          <p:cNvPr id="578564" name="Text Box 4"/>
          <p:cNvSpPr txBox="1">
            <a:spLocks noChangeArrowheads="1"/>
          </p:cNvSpPr>
          <p:nvPr/>
        </p:nvSpPr>
        <p:spPr bwMode="auto">
          <a:xfrm>
            <a:off x="370453" y="4570914"/>
            <a:ext cx="5968914" cy="367503"/>
          </a:xfrm>
          <a:prstGeom prst="rect">
            <a:avLst/>
          </a:prstGeom>
          <a:noFill/>
          <a:ln w="9525" algn="ctr">
            <a:noFill/>
            <a:miter lim="800000"/>
            <a:headEnd/>
            <a:tailEnd/>
          </a:ln>
          <a:effectLst/>
        </p:spPr>
        <p:txBody>
          <a:bodyPr lIns="90610" tIns="45305" rIns="90610" bIns="45305">
            <a:spAutoFit/>
          </a:bodyPr>
          <a:lstStyle/>
          <a:p>
            <a:pPr marL="339114" indent="-339114" algn="ctr" defTabSz="904824">
              <a:spcBef>
                <a:spcPct val="50000"/>
              </a:spcBef>
              <a:buClr>
                <a:srgbClr val="FFFF00"/>
              </a:buClr>
              <a:buFontTx/>
              <a:buChar char="•"/>
            </a:pPr>
            <a:endParaRPr lang="en-US" dirty="0">
              <a:solidFill>
                <a:schemeClr val="bg1"/>
              </a:solidFill>
            </a:endParaRPr>
          </a:p>
        </p:txBody>
      </p:sp>
      <p:sp>
        <p:nvSpPr>
          <p:cNvPr id="578565" name="Text Box 5"/>
          <p:cNvSpPr txBox="1">
            <a:spLocks noChangeArrowheads="1"/>
          </p:cNvSpPr>
          <p:nvPr/>
        </p:nvSpPr>
        <p:spPr bwMode="auto">
          <a:xfrm>
            <a:off x="518634" y="4419497"/>
            <a:ext cx="5820733" cy="2017322"/>
          </a:xfrm>
          <a:prstGeom prst="rect">
            <a:avLst/>
          </a:prstGeom>
          <a:solidFill>
            <a:schemeClr val="bg1"/>
          </a:solidFill>
          <a:ln w="9525" algn="ctr">
            <a:noFill/>
            <a:miter lim="800000"/>
            <a:headEnd/>
            <a:tailEnd/>
          </a:ln>
          <a:effectLst/>
        </p:spPr>
        <p:txBody>
          <a:bodyPr lIns="90610" tIns="45305" rIns="90610" bIns="45305">
            <a:spAutoFit/>
          </a:bodyPr>
          <a:lstStyle/>
          <a:p>
            <a:pPr defTabSz="904824">
              <a:spcBef>
                <a:spcPct val="50000"/>
              </a:spcBef>
              <a:buClr>
                <a:srgbClr val="FFFF00"/>
              </a:buClr>
            </a:pPr>
            <a:r>
              <a:rPr lang="en-US" dirty="0"/>
              <a:t>This is a 2x2 table of disease risk in an outbreak investigation done by one of my EIS officers.  It shows a particular campsite as a risk factor for illness.  </a:t>
            </a:r>
          </a:p>
          <a:p>
            <a:pPr defTabSz="904824">
              <a:spcBef>
                <a:spcPct val="50000"/>
              </a:spcBef>
              <a:buClr>
                <a:srgbClr val="FFFF00"/>
              </a:buClr>
            </a:pPr>
            <a:r>
              <a:rPr lang="en-US" dirty="0"/>
              <a:t>A 2x2 table is a 2 variable table.  The two variables are:</a:t>
            </a:r>
          </a:p>
          <a:p>
            <a:pPr defTabSz="904824">
              <a:spcBef>
                <a:spcPct val="50000"/>
              </a:spcBef>
              <a:buClr>
                <a:srgbClr val="FFFF00"/>
              </a:buClr>
            </a:pPr>
            <a:r>
              <a:rPr lang="en-US" dirty="0"/>
              <a:t>…..illness or case status, and whether the person slept at a particular campsite.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1964AC-C375-45A5-A693-5A76BAA63B69}" type="slidenum">
              <a:rPr lang="en-US"/>
              <a:pPr/>
              <a:t>46</a:t>
            </a:fld>
            <a:endParaRPr lang="en-US" dirty="0"/>
          </a:p>
        </p:txBody>
      </p:sp>
      <p:sp>
        <p:nvSpPr>
          <p:cNvPr id="580610" name="Rectangle 2"/>
          <p:cNvSpPr>
            <a:spLocks noGrp="1" noRot="1" noChangeAspect="1" noChangeArrowheads="1" noTextEdit="1"/>
          </p:cNvSpPr>
          <p:nvPr>
            <p:ph type="sldImg"/>
          </p:nvPr>
        </p:nvSpPr>
        <p:spPr>
          <a:ln/>
        </p:spPr>
      </p:sp>
      <p:sp>
        <p:nvSpPr>
          <p:cNvPr id="580611" name="Rectangle 3"/>
          <p:cNvSpPr>
            <a:spLocks noGrp="1" noChangeArrowheads="1"/>
          </p:cNvSpPr>
          <p:nvPr>
            <p:ph type="body" idx="1"/>
          </p:nvPr>
        </p:nvSpPr>
        <p:spPr/>
        <p:txBody>
          <a:bodyPr/>
          <a:lstStyle/>
          <a:p>
            <a:r>
              <a:rPr lang="en-US" sz="1800" dirty="0"/>
              <a:t>This is also a 2-variable table.  It’s depicts 3 different risk factors for illness.  Actually it’s taking 3 2x2 tables, like the one I just showed you, and collapsing the data into one table, to show 3 different risk factors.    </a:t>
            </a:r>
          </a:p>
          <a:p>
            <a:endParaRPr lang="en-US" sz="1800" dirty="0"/>
          </a:p>
          <a:p>
            <a:r>
              <a:rPr lang="en-US" sz="1800" dirty="0"/>
              <a:t>This can be thought of as a 2-variable table because each section presents data on the 39 subjects of the investigation according to 2 variables:  illness status and sex, illness status and miles lived from site, and illness status and whether the person arrived early.</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C626F7-B26A-4368-B930-406858BD2710}" type="slidenum">
              <a:rPr lang="en-US"/>
              <a:pPr/>
              <a:t>47</a:t>
            </a:fld>
            <a:endParaRPr lang="en-US" dirty="0"/>
          </a:p>
        </p:txBody>
      </p:sp>
      <p:sp>
        <p:nvSpPr>
          <p:cNvPr id="582658" name="Rectangle 2"/>
          <p:cNvSpPr>
            <a:spLocks noGrp="1" noRot="1" noChangeAspect="1" noChangeArrowheads="1" noTextEdit="1"/>
          </p:cNvSpPr>
          <p:nvPr>
            <p:ph type="sldImg"/>
          </p:nvPr>
        </p:nvSpPr>
        <p:spPr>
          <a:ln/>
        </p:spPr>
      </p:sp>
      <p:sp>
        <p:nvSpPr>
          <p:cNvPr id="582659" name="Rectangle 3"/>
          <p:cNvSpPr>
            <a:spLocks noGrp="1" noChangeArrowheads="1"/>
          </p:cNvSpPr>
          <p:nvPr>
            <p:ph type="body" idx="1"/>
          </p:nvPr>
        </p:nvSpPr>
        <p:spPr/>
        <p:txBody>
          <a:bodyPr/>
          <a:lstStyle/>
          <a:p>
            <a:r>
              <a:rPr lang="en-US" sz="1800" dirty="0"/>
              <a:t>I actually don’t have an example of a 3-variable table to show you on a slide because these tables are too complicated to present on a slide!  But using the previous syphilis example, a 3-variable table would present syphilis cases by age, sex, and some third variable, such as race.  A three-variable table is just about the maximum for a manuscript.</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F0FFB7-33E3-490E-9C56-C713CF66A6D8}" type="slidenum">
              <a:rPr lang="en-US"/>
              <a:pPr/>
              <a:t>50</a:t>
            </a:fld>
            <a:endParaRPr lang="en-US" dirty="0"/>
          </a:p>
        </p:txBody>
      </p:sp>
      <p:sp>
        <p:nvSpPr>
          <p:cNvPr id="728066" name="Rectangle 2"/>
          <p:cNvSpPr>
            <a:spLocks noGrp="1" noRot="1" noChangeAspect="1" noChangeArrowheads="1" noTextEdit="1"/>
          </p:cNvSpPr>
          <p:nvPr>
            <p:ph type="sldImg"/>
          </p:nvPr>
        </p:nvSpPr>
        <p:spPr>
          <a:ln/>
        </p:spPr>
      </p:sp>
      <p:sp>
        <p:nvSpPr>
          <p:cNvPr id="728067" name="Rectangle 3"/>
          <p:cNvSpPr>
            <a:spLocks noGrp="1" noChangeArrowheads="1"/>
          </p:cNvSpPr>
          <p:nvPr>
            <p:ph type="body" idx="1"/>
          </p:nvPr>
        </p:nvSpPr>
        <p:spPr/>
        <p:txBody>
          <a:bodyPr/>
          <a:lstStyle/>
          <a:p>
            <a:r>
              <a:rPr lang="en-US" dirty="0"/>
              <a:t>Here is a table of case control study results for a foodborne outbreak.  This is a 2-variable table:  case status according to types of foods eaten.</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E19761-79E4-4FEA-810A-DBD12ECF333A}" type="slidenum">
              <a:rPr lang="en-US"/>
              <a:pPr/>
              <a:t>51</a:t>
            </a:fld>
            <a:endParaRPr lang="en-US" dirty="0"/>
          </a:p>
        </p:txBody>
      </p:sp>
      <p:sp>
        <p:nvSpPr>
          <p:cNvPr id="730114" name="Rectangle 2"/>
          <p:cNvSpPr>
            <a:spLocks noGrp="1" noRot="1" noChangeAspect="1" noChangeArrowheads="1" noTextEdit="1"/>
          </p:cNvSpPr>
          <p:nvPr>
            <p:ph type="sldImg"/>
          </p:nvPr>
        </p:nvSpPr>
        <p:spPr>
          <a:ln/>
        </p:spPr>
      </p:sp>
      <p:sp>
        <p:nvSpPr>
          <p:cNvPr id="730115" name="Rectangle 3"/>
          <p:cNvSpPr>
            <a:spLocks noGrp="1" noChangeArrowheads="1"/>
          </p:cNvSpPr>
          <p:nvPr>
            <p:ph type="body" idx="1"/>
          </p:nvPr>
        </p:nvSpPr>
        <p:spPr/>
        <p:txBody>
          <a:bodyPr/>
          <a:lstStyle/>
          <a:p>
            <a:r>
              <a:rPr lang="en-US" dirty="0"/>
              <a:t>Here is the same table cleaned up.  Same data, fewer lines--just one line setting off the column headings from the data.  Less clutter, data stands out more.</a:t>
            </a:r>
          </a:p>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7270E8-8E81-4764-874E-AC2CA8020164}" type="slidenum">
              <a:rPr lang="en-US"/>
              <a:pPr/>
              <a:t>52</a:t>
            </a:fld>
            <a:endParaRPr lang="en-US" dirty="0"/>
          </a:p>
        </p:txBody>
      </p:sp>
      <p:sp>
        <p:nvSpPr>
          <p:cNvPr id="588802" name="Rectangle 2"/>
          <p:cNvSpPr>
            <a:spLocks noGrp="1" noRot="1" noChangeAspect="1" noChangeArrowheads="1" noTextEdit="1"/>
          </p:cNvSpPr>
          <p:nvPr>
            <p:ph type="sldImg"/>
          </p:nvPr>
        </p:nvSpPr>
        <p:spPr>
          <a:ln/>
        </p:spPr>
      </p:sp>
      <p:sp>
        <p:nvSpPr>
          <p:cNvPr id="5888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B51706-2408-4ABC-9084-D7EAAA280D14}" type="slidenum">
              <a:rPr lang="en-US"/>
              <a:pPr/>
              <a:t>53</a:t>
            </a:fld>
            <a:endParaRPr lang="en-US" dirty="0"/>
          </a:p>
        </p:txBody>
      </p:sp>
      <p:sp>
        <p:nvSpPr>
          <p:cNvPr id="590850" name="Rectangle 2"/>
          <p:cNvSpPr>
            <a:spLocks noGrp="1" noRot="1" noChangeAspect="1" noChangeArrowheads="1" noTextEdit="1"/>
          </p:cNvSpPr>
          <p:nvPr>
            <p:ph type="sldImg"/>
          </p:nvPr>
        </p:nvSpPr>
        <p:spPr>
          <a:ln/>
        </p:spPr>
      </p:sp>
      <p:sp>
        <p:nvSpPr>
          <p:cNvPr id="5908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FF93B4-929D-4CDE-9B34-8BEEAF4EFA2A}" type="slidenum">
              <a:rPr lang="en-US"/>
              <a:pPr/>
              <a:t>6</a:t>
            </a:fld>
            <a:endParaRPr lang="en-US" dirty="0"/>
          </a:p>
        </p:txBody>
      </p:sp>
      <p:sp>
        <p:nvSpPr>
          <p:cNvPr id="69634" name="Rectangle 2"/>
          <p:cNvSpPr>
            <a:spLocks noGrp="1" noRot="1" noChangeAspect="1" noChangeArrowheads="1" noTextEdit="1"/>
          </p:cNvSpPr>
          <p:nvPr>
            <p:ph type="sldImg"/>
          </p:nvPr>
        </p:nvSpPr>
        <p:spPr>
          <a:xfrm>
            <a:off x="1106488" y="696913"/>
            <a:ext cx="4645025" cy="3484562"/>
          </a:xfrm>
          <a:ln/>
        </p:spPr>
      </p:sp>
      <p:sp>
        <p:nvSpPr>
          <p:cNvPr id="69635" name="Rectangle 3"/>
          <p:cNvSpPr>
            <a:spLocks noGrp="1" noChangeArrowheads="1"/>
          </p:cNvSpPr>
          <p:nvPr>
            <p:ph type="body" idx="1"/>
          </p:nvPr>
        </p:nvSpPr>
        <p:spPr>
          <a:xfrm>
            <a:off x="912240" y="4414766"/>
            <a:ext cx="5033521" cy="4184484"/>
          </a:xfrm>
        </p:spPr>
        <p:txBody>
          <a:bodyPr/>
          <a:lstStyle/>
          <a:p>
            <a:pPr>
              <a:lnSpc>
                <a:spcPct val="200000"/>
              </a:lnSpc>
            </a:pPr>
            <a:r>
              <a:rPr lang="en-US" dirty="0">
                <a:cs typeface="Times New Roman" pitchFamily="18" charset="0"/>
              </a:rPr>
              <a:t>10 minute oral scientific presentation is a common standard.</a:t>
            </a:r>
          </a:p>
          <a:p>
            <a:pPr>
              <a:lnSpc>
                <a:spcPct val="200000"/>
              </a:lnSpc>
            </a:pPr>
            <a:r>
              <a:rPr lang="en-US" dirty="0">
                <a:cs typeface="Times New Roman" pitchFamily="18" charset="0"/>
              </a:rPr>
              <a:t>Same structure for 5 min EIS LB, 30 min EIS TMS, Field Exercise—just adjust the time devoted to each section accordingly</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5AA1FF-D161-4BE7-98DD-D57CA39F60D0}" type="slidenum">
              <a:rPr lang="en-US"/>
              <a:pPr/>
              <a:t>54</a:t>
            </a:fld>
            <a:endParaRPr lang="en-US" dirty="0"/>
          </a:p>
        </p:txBody>
      </p:sp>
      <p:sp>
        <p:nvSpPr>
          <p:cNvPr id="592898" name="Rectangle 2"/>
          <p:cNvSpPr>
            <a:spLocks noGrp="1" noRot="1" noChangeAspect="1" noChangeArrowheads="1" noTextEdit="1"/>
          </p:cNvSpPr>
          <p:nvPr>
            <p:ph type="sldImg"/>
          </p:nvPr>
        </p:nvSpPr>
        <p:spPr>
          <a:ln/>
        </p:spPr>
      </p:sp>
      <p:sp>
        <p:nvSpPr>
          <p:cNvPr id="59289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87E1F8-8060-4176-B9C1-51029A586A21}" type="slidenum">
              <a:rPr lang="en-US"/>
              <a:pPr/>
              <a:t>55</a:t>
            </a:fld>
            <a:endParaRPr lang="en-US" dirty="0"/>
          </a:p>
        </p:txBody>
      </p:sp>
      <p:sp>
        <p:nvSpPr>
          <p:cNvPr id="890882" name="Rectangle 2"/>
          <p:cNvSpPr>
            <a:spLocks noGrp="1" noRot="1" noChangeAspect="1" noChangeArrowheads="1" noTextEdit="1"/>
          </p:cNvSpPr>
          <p:nvPr>
            <p:ph type="sldImg"/>
          </p:nvPr>
        </p:nvSpPr>
        <p:spPr>
          <a:xfrm>
            <a:off x="1539875" y="533400"/>
            <a:ext cx="3741738" cy="2808288"/>
          </a:xfrm>
          <a:ln/>
        </p:spPr>
      </p:sp>
      <p:sp>
        <p:nvSpPr>
          <p:cNvPr id="890883" name="Rectangle 3"/>
          <p:cNvSpPr>
            <a:spLocks noGrp="1" noChangeArrowheads="1"/>
          </p:cNvSpPr>
          <p:nvPr>
            <p:ph type="body" idx="1"/>
          </p:nvPr>
        </p:nvSpPr>
        <p:spPr>
          <a:xfrm>
            <a:off x="686881" y="3504683"/>
            <a:ext cx="5484238" cy="5094566"/>
          </a:xfrm>
        </p:spPr>
        <p:txBody>
          <a:bodyPr/>
          <a:lstStyle/>
          <a:p>
            <a:r>
              <a:rPr lang="en-US" dirty="0"/>
              <a:t>Gridlines compete with the data lines.</a:t>
            </a:r>
          </a:p>
          <a:p>
            <a:r>
              <a:rPr lang="en-US" dirty="0"/>
              <a:t>----------------------------</a:t>
            </a:r>
          </a:p>
          <a:p>
            <a:r>
              <a:rPr lang="en-US" dirty="0"/>
              <a:t>New HIV Diagnoses Among Young African American Men – Mississippi, 2006–2008</a:t>
            </a:r>
          </a:p>
          <a:p>
            <a:r>
              <a:rPr lang="en-US" dirty="0"/>
              <a:t>Alexa Oster, MD (EIS 2007), Division of HIV/AIDS Prevention, NCHHSTP</a:t>
            </a:r>
          </a:p>
          <a:p>
            <a:endParaRPr lang="en-US" dirty="0"/>
          </a:p>
          <a:p>
            <a:r>
              <a:rPr lang="en-US" dirty="0"/>
              <a:t>Mississippi’s HIV reporting data from 2005 to 2007.  The x axis represents year, while the y axis represents the number of newly-diagnosed HIV cases.  Although the total number of newly diagnosed HIV cases increased by only 6% over this two year interval, the trends vary distinctly by race.  The number of cases in African Americans increased by 30% over the two year period, whereas the number of cases in all other races decreased by 34%.  </a:t>
            </a:r>
          </a:p>
          <a:p>
            <a:endParaRPr lang="en-US" sz="900"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19BF21-0AB0-4062-A457-333C662B3D98}" type="slidenum">
              <a:rPr lang="en-US"/>
              <a:pPr/>
              <a:t>56</a:t>
            </a:fld>
            <a:endParaRPr lang="en-US" dirty="0"/>
          </a:p>
        </p:txBody>
      </p:sp>
      <p:sp>
        <p:nvSpPr>
          <p:cNvPr id="892930" name="Rectangle 2"/>
          <p:cNvSpPr>
            <a:spLocks noGrp="1" noRot="1" noChangeAspect="1" noChangeArrowheads="1" noTextEdit="1"/>
          </p:cNvSpPr>
          <p:nvPr>
            <p:ph type="sldImg"/>
          </p:nvPr>
        </p:nvSpPr>
        <p:spPr>
          <a:xfrm>
            <a:off x="1106488" y="696913"/>
            <a:ext cx="4648200" cy="3486150"/>
          </a:xfrm>
          <a:ln/>
        </p:spPr>
      </p:sp>
      <p:sp>
        <p:nvSpPr>
          <p:cNvPr id="892931" name="Rectangle 3"/>
          <p:cNvSpPr>
            <a:spLocks noGrp="1" noChangeArrowheads="1"/>
          </p:cNvSpPr>
          <p:nvPr>
            <p:ph type="body" idx="1"/>
          </p:nvPr>
        </p:nvSpPr>
        <p:spPr>
          <a:xfrm>
            <a:off x="686881" y="4416342"/>
            <a:ext cx="5484238" cy="4182907"/>
          </a:xfrm>
        </p:spPr>
        <p:txBody>
          <a:bodyPr/>
          <a:lstStyle/>
          <a:p>
            <a:r>
              <a:rPr lang="en-US" dirty="0"/>
              <a:t>Good example of cleaner graph, labeling lines directly instead of legend, putting the numbers you are saying directly on the slide to aid in hearing. This is how Alexa actually presented the graph.</a:t>
            </a:r>
          </a:p>
          <a:p>
            <a:r>
              <a:rPr lang="en-US" dirty="0"/>
              <a:t>-------------------------------------</a:t>
            </a:r>
          </a:p>
          <a:p>
            <a:r>
              <a:rPr lang="en-US" dirty="0"/>
              <a:t>New HIV Diagnoses Among Young African American Men – Mississippi, 2006–2008</a:t>
            </a:r>
          </a:p>
          <a:p>
            <a:r>
              <a:rPr lang="en-US" dirty="0"/>
              <a:t>Alexa Oster, MD (EIS 2007)</a:t>
            </a:r>
          </a:p>
          <a:p>
            <a:r>
              <a:rPr lang="en-US" dirty="0"/>
              <a:t>Division of HIV/AIDS Prevention, NCHHSTP</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0F52A4-E308-4C7A-A1BF-ADBF98F41882}" type="slidenum">
              <a:rPr lang="en-US"/>
              <a:pPr/>
              <a:t>57</a:t>
            </a:fld>
            <a:endParaRPr lang="en-US" dirty="0"/>
          </a:p>
        </p:txBody>
      </p:sp>
      <p:sp>
        <p:nvSpPr>
          <p:cNvPr id="894978" name="Rectangle 2"/>
          <p:cNvSpPr>
            <a:spLocks noGrp="1" noRot="1" noChangeAspect="1" noChangeArrowheads="1" noTextEdit="1"/>
          </p:cNvSpPr>
          <p:nvPr>
            <p:ph type="sldImg"/>
          </p:nvPr>
        </p:nvSpPr>
        <p:spPr>
          <a:xfrm>
            <a:off x="1106488" y="696913"/>
            <a:ext cx="4648200" cy="3486150"/>
          </a:xfrm>
          <a:ln/>
        </p:spPr>
      </p:sp>
      <p:sp>
        <p:nvSpPr>
          <p:cNvPr id="894979" name="Rectangle 3"/>
          <p:cNvSpPr>
            <a:spLocks noGrp="1" noChangeArrowheads="1"/>
          </p:cNvSpPr>
          <p:nvPr>
            <p:ph type="body" idx="1"/>
          </p:nvPr>
        </p:nvSpPr>
        <p:spPr>
          <a:xfrm>
            <a:off x="686881" y="4416342"/>
            <a:ext cx="5484238" cy="4182907"/>
          </a:xfrm>
        </p:spPr>
        <p:txBody>
          <a:bodyPr/>
          <a:lstStyle/>
          <a:p>
            <a:r>
              <a:rPr lang="en-US" dirty="0"/>
              <a:t>Could use faint grid lines if necessary (gray, dotted)</a:t>
            </a:r>
          </a:p>
          <a:p>
            <a:r>
              <a:rPr lang="en-US" dirty="0"/>
              <a:t>--------------------------</a:t>
            </a:r>
          </a:p>
          <a:p>
            <a:r>
              <a:rPr lang="en-US" dirty="0"/>
              <a:t>New HIV Diagnoses Among Young African American Men – Mississippi, 2006–2008</a:t>
            </a:r>
          </a:p>
          <a:p>
            <a:r>
              <a:rPr lang="en-US" dirty="0"/>
              <a:t>Alexa Oster, MD (EIS 2007)</a:t>
            </a:r>
          </a:p>
          <a:p>
            <a:r>
              <a:rPr lang="en-US" dirty="0"/>
              <a:t>Division of HIV/AIDS Prevention, NCHHSTP</a:t>
            </a:r>
          </a:p>
          <a:p>
            <a:endParaRPr lang="en-US" dirty="0"/>
          </a:p>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D936CA-F778-4D84-A701-EE828DDC7038}" type="slidenum">
              <a:rPr lang="en-US">
                <a:solidFill>
                  <a:prstClr val="black"/>
                </a:solidFill>
              </a:rPr>
              <a:pPr/>
              <a:t>58</a:t>
            </a:fld>
            <a:endParaRPr lang="en-US" dirty="0">
              <a:solidFill>
                <a:prstClr val="black"/>
              </a:solidFill>
            </a:endParaRPr>
          </a:p>
        </p:txBody>
      </p:sp>
      <p:sp>
        <p:nvSpPr>
          <p:cNvPr id="956418" name="Rectangle 2"/>
          <p:cNvSpPr>
            <a:spLocks noGrp="1" noRot="1" noChangeAspect="1" noChangeArrowheads="1" noTextEdit="1"/>
          </p:cNvSpPr>
          <p:nvPr>
            <p:ph type="sldImg"/>
          </p:nvPr>
        </p:nvSpPr>
        <p:spPr>
          <a:ln/>
        </p:spPr>
      </p:sp>
      <p:sp>
        <p:nvSpPr>
          <p:cNvPr id="956419" name="Rectangle 3"/>
          <p:cNvSpPr>
            <a:spLocks noGrp="1" noChangeArrowheads="1"/>
          </p:cNvSpPr>
          <p:nvPr>
            <p:ph type="body" idx="1"/>
          </p:nvPr>
        </p:nvSpPr>
        <p:spPr/>
        <p:txBody>
          <a:bodyPr/>
          <a:lstStyle/>
          <a:p>
            <a:r>
              <a:rPr lang="en-US" sz="1800" dirty="0"/>
              <a:t>Semi-log because one of the two axes is arithmetic scale and the other is log scale</a:t>
            </a:r>
          </a:p>
          <a:p>
            <a:endParaRPr lang="en-US" sz="1800"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14B9F4-FE76-4400-8812-1CFCB0F9B58B}" type="slidenum">
              <a:rPr lang="en-US">
                <a:solidFill>
                  <a:prstClr val="black"/>
                </a:solidFill>
              </a:rPr>
              <a:pPr/>
              <a:t>59</a:t>
            </a:fld>
            <a:endParaRPr lang="en-US" dirty="0">
              <a:solidFill>
                <a:prstClr val="black"/>
              </a:solidFill>
            </a:endParaRPr>
          </a:p>
        </p:txBody>
      </p:sp>
      <p:sp>
        <p:nvSpPr>
          <p:cNvPr id="958466" name="Rectangle 2"/>
          <p:cNvSpPr>
            <a:spLocks noGrp="1" noRot="1" noChangeAspect="1" noChangeArrowheads="1" noTextEdit="1"/>
          </p:cNvSpPr>
          <p:nvPr>
            <p:ph type="sldImg"/>
          </p:nvPr>
        </p:nvSpPr>
        <p:spPr>
          <a:ln/>
        </p:spPr>
      </p:sp>
      <p:sp>
        <p:nvSpPr>
          <p:cNvPr id="958467" name="Rectangle 3"/>
          <p:cNvSpPr>
            <a:spLocks noGrp="1" noChangeArrowheads="1"/>
          </p:cNvSpPr>
          <p:nvPr>
            <p:ph type="body" idx="1"/>
          </p:nvPr>
        </p:nvSpPr>
        <p:spPr/>
        <p:txBody>
          <a:bodyPr/>
          <a:lstStyle/>
          <a:p>
            <a:r>
              <a:rPr lang="en-US" sz="1800" dirty="0"/>
              <a:t>The slope of each line indicates the rate of increase or decrease in the death rate.</a:t>
            </a:r>
          </a:p>
          <a:p>
            <a:r>
              <a:rPr lang="en-US" sz="1800" dirty="0"/>
              <a:t>Horizontal line indicates no change in the death rate</a:t>
            </a:r>
          </a:p>
          <a:p>
            <a:r>
              <a:rPr lang="en-US" sz="1800" dirty="0"/>
              <a:t>Parallel lines indicate identical rates of change</a:t>
            </a:r>
          </a:p>
          <a:p>
            <a:r>
              <a:rPr lang="en-US" sz="1800" dirty="0"/>
              <a:t>This is also an example of a line graph with too many data series and distracting footnotes that are more suited to a manuscript than an oral presentation!</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A2FA3D-0A6F-44ED-8536-1320AC7D6F27}" type="slidenum">
              <a:rPr lang="en-US"/>
              <a:pPr/>
              <a:t>60</a:t>
            </a:fld>
            <a:endParaRPr lang="en-US" dirty="0"/>
          </a:p>
        </p:txBody>
      </p:sp>
      <p:sp>
        <p:nvSpPr>
          <p:cNvPr id="609282" name="Rectangle 2"/>
          <p:cNvSpPr>
            <a:spLocks noGrp="1" noRot="1" noChangeAspect="1" noChangeArrowheads="1" noTextEdit="1"/>
          </p:cNvSpPr>
          <p:nvPr>
            <p:ph type="sldImg"/>
          </p:nvPr>
        </p:nvSpPr>
        <p:spPr>
          <a:ln/>
        </p:spPr>
      </p:sp>
      <p:sp>
        <p:nvSpPr>
          <p:cNvPr id="60928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32DF85-2173-4A31-9C28-D670DCA88903}" type="slidenum">
              <a:rPr lang="en-US"/>
              <a:pPr/>
              <a:t>61</a:t>
            </a:fld>
            <a:endParaRPr lang="en-US" dirty="0"/>
          </a:p>
        </p:txBody>
      </p:sp>
      <p:sp>
        <p:nvSpPr>
          <p:cNvPr id="611330" name="Rectangle 2"/>
          <p:cNvSpPr>
            <a:spLocks noGrp="1" noRot="1" noChangeAspect="1" noChangeArrowheads="1" noTextEdit="1"/>
          </p:cNvSpPr>
          <p:nvPr>
            <p:ph type="sldImg"/>
          </p:nvPr>
        </p:nvSpPr>
        <p:spPr>
          <a:ln/>
        </p:spPr>
      </p:sp>
      <p:sp>
        <p:nvSpPr>
          <p:cNvPr id="611331" name="Rectangle 3"/>
          <p:cNvSpPr>
            <a:spLocks noGrp="1" noChangeArrowheads="1"/>
          </p:cNvSpPr>
          <p:nvPr>
            <p:ph type="body" idx="1"/>
          </p:nvPr>
        </p:nvSpPr>
        <p:spPr/>
        <p:txBody>
          <a:bodyPr/>
          <a:lstStyle/>
          <a:p>
            <a:r>
              <a:rPr lang="en-US" sz="1800" dirty="0"/>
              <a:t>Look at examples of the 4 types all using the same data—weight status of Los Angeles county school children, from Nolan Lee, EIS 2002</a:t>
            </a:r>
          </a:p>
          <a:p>
            <a:endParaRPr lang="en-US" sz="1800"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A0F9E8-6223-4D78-A0BB-438116CA4881}" type="slidenum">
              <a:rPr lang="en-US"/>
              <a:pPr/>
              <a:t>62</a:t>
            </a:fld>
            <a:endParaRPr lang="en-US" dirty="0"/>
          </a:p>
        </p:txBody>
      </p:sp>
      <p:sp>
        <p:nvSpPr>
          <p:cNvPr id="613378" name="Rectangle 2"/>
          <p:cNvSpPr>
            <a:spLocks noGrp="1" noRot="1" noChangeAspect="1" noChangeArrowheads="1" noTextEdit="1"/>
          </p:cNvSpPr>
          <p:nvPr>
            <p:ph type="sldImg"/>
          </p:nvPr>
        </p:nvSpPr>
        <p:spPr>
          <a:ln/>
        </p:spPr>
      </p:sp>
      <p:sp>
        <p:nvSpPr>
          <p:cNvPr id="613379" name="Rectangle 3"/>
          <p:cNvSpPr>
            <a:spLocks noGrp="1" noChangeArrowheads="1"/>
          </p:cNvSpPr>
          <p:nvPr>
            <p:ph type="body" idx="1"/>
          </p:nvPr>
        </p:nvSpPr>
        <p:spPr/>
        <p:txBody>
          <a:bodyPr/>
          <a:lstStyle/>
          <a:p>
            <a:r>
              <a:rPr lang="en-US" sz="1800" dirty="0"/>
              <a:t>Displays data from a one-variable table</a:t>
            </a:r>
          </a:p>
          <a:p>
            <a:r>
              <a:rPr lang="en-US" sz="1800" dirty="0"/>
              <a:t>Each category is represented by a bar</a:t>
            </a:r>
          </a:p>
          <a:p>
            <a:r>
              <a:rPr lang="en-US" sz="1800" dirty="0"/>
              <a:t>Categories discrete, noncontinuous, like sex or county; or treated as if discrete (e.g. age groups)</a:t>
            </a:r>
          </a:p>
          <a:p>
            <a:r>
              <a:rPr lang="en-US" sz="1800" dirty="0"/>
              <a:t>Height of bar proportional to frequency of events in that category</a:t>
            </a:r>
          </a:p>
          <a:p>
            <a:endParaRPr lang="en-US" sz="1800"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C5381C-16D2-41BC-B942-24F9AAC8A9BF}" type="slidenum">
              <a:rPr lang="en-US"/>
              <a:pPr/>
              <a:t>63</a:t>
            </a:fld>
            <a:endParaRPr lang="en-US" dirty="0"/>
          </a:p>
        </p:txBody>
      </p:sp>
      <p:sp>
        <p:nvSpPr>
          <p:cNvPr id="615426" name="Rectangle 2"/>
          <p:cNvSpPr>
            <a:spLocks noGrp="1" noRot="1" noChangeAspect="1" noChangeArrowheads="1" noTextEdit="1"/>
          </p:cNvSpPr>
          <p:nvPr>
            <p:ph type="sldImg"/>
          </p:nvPr>
        </p:nvSpPr>
        <p:spPr>
          <a:xfrm>
            <a:off x="1109663" y="695325"/>
            <a:ext cx="4649787" cy="3487738"/>
          </a:xfrm>
          <a:ln/>
        </p:spPr>
      </p:sp>
      <p:sp>
        <p:nvSpPr>
          <p:cNvPr id="615427" name="Rectangle 3"/>
          <p:cNvSpPr>
            <a:spLocks noGrp="1" noChangeArrowheads="1"/>
          </p:cNvSpPr>
          <p:nvPr>
            <p:ph type="body" idx="1"/>
          </p:nvPr>
        </p:nvSpPr>
        <p:spPr>
          <a:xfrm>
            <a:off x="912240" y="4416342"/>
            <a:ext cx="5033521" cy="4184485"/>
          </a:xfrm>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8ABDEA-DE88-4DCA-A8D7-1C005B2564CE}" type="slidenum">
              <a:rPr lang="en-US"/>
              <a:pPr/>
              <a:t>7</a:t>
            </a:fld>
            <a:endParaRPr lang="en-US" dirty="0"/>
          </a:p>
        </p:txBody>
      </p:sp>
      <p:sp>
        <p:nvSpPr>
          <p:cNvPr id="758786" name="Rectangle 2"/>
          <p:cNvSpPr>
            <a:spLocks noGrp="1" noRot="1" noChangeAspect="1" noChangeArrowheads="1" noTextEdit="1"/>
          </p:cNvSpPr>
          <p:nvPr>
            <p:ph type="sldImg"/>
          </p:nvPr>
        </p:nvSpPr>
        <p:spPr>
          <a:xfrm>
            <a:off x="1103313" y="696913"/>
            <a:ext cx="4648200" cy="3486150"/>
          </a:xfrm>
          <a:ln/>
        </p:spPr>
      </p:sp>
      <p:sp>
        <p:nvSpPr>
          <p:cNvPr id="758787" name="Rectangle 3"/>
          <p:cNvSpPr>
            <a:spLocks noGrp="1" noChangeArrowheads="1"/>
          </p:cNvSpPr>
          <p:nvPr>
            <p:ph type="body" idx="1"/>
          </p:nvPr>
        </p:nvSpPr>
        <p:spPr>
          <a:xfrm>
            <a:off x="912240" y="4414766"/>
            <a:ext cx="5033521" cy="4184484"/>
          </a:xfrm>
        </p:spPr>
        <p:txBody>
          <a:bodyPr/>
          <a:lstStyle/>
          <a:p>
            <a:r>
              <a:rPr lang="en-US" dirty="0">
                <a:cs typeface="Times New Roman" pitchFamily="18" charset="0"/>
              </a:rPr>
              <a:t>Gives you a few extra seconds to familiarize yourself with the podium and find the switch on the pointer</a:t>
            </a:r>
            <a:r>
              <a:rPr lang="en-US" dirty="0"/>
              <a:t> </a:t>
            </a:r>
          </a:p>
          <a:p>
            <a:r>
              <a:rPr lang="en-US" dirty="0"/>
              <a:t>Title slide tells the audience that they are in the right place for the right presentation</a:t>
            </a:r>
          </a:p>
          <a:p>
            <a:r>
              <a:rPr lang="en-US" dirty="0"/>
              <a:t>Your name, not your co-authors</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56C49E-7933-452E-90A5-C69B9F3CE2EB}" type="slidenum">
              <a:rPr lang="en-US"/>
              <a:pPr/>
              <a:t>64</a:t>
            </a:fld>
            <a:endParaRPr lang="en-US" dirty="0"/>
          </a:p>
        </p:txBody>
      </p:sp>
      <p:sp>
        <p:nvSpPr>
          <p:cNvPr id="617474" name="Rectangle 2"/>
          <p:cNvSpPr>
            <a:spLocks noGrp="1" noRot="1" noChangeAspect="1" noChangeArrowheads="1" noTextEdit="1"/>
          </p:cNvSpPr>
          <p:nvPr>
            <p:ph type="sldImg"/>
          </p:nvPr>
        </p:nvSpPr>
        <p:spPr>
          <a:ln/>
        </p:spPr>
      </p:sp>
      <p:sp>
        <p:nvSpPr>
          <p:cNvPr id="61747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BDD76D-BE2F-4594-B738-97669AE6C49C}" type="slidenum">
              <a:rPr lang="en-US"/>
              <a:pPr/>
              <a:t>65</a:t>
            </a:fld>
            <a:endParaRPr lang="en-US" dirty="0"/>
          </a:p>
        </p:txBody>
      </p:sp>
      <p:sp>
        <p:nvSpPr>
          <p:cNvPr id="619522" name="Rectangle 2"/>
          <p:cNvSpPr>
            <a:spLocks noGrp="1" noRot="1" noChangeAspect="1" noChangeArrowheads="1" noTextEdit="1"/>
          </p:cNvSpPr>
          <p:nvPr>
            <p:ph type="sldImg"/>
          </p:nvPr>
        </p:nvSpPr>
        <p:spPr>
          <a:xfrm>
            <a:off x="1525588" y="608013"/>
            <a:ext cx="3435350" cy="2576512"/>
          </a:xfrm>
          <a:ln/>
        </p:spPr>
      </p:sp>
      <p:sp>
        <p:nvSpPr>
          <p:cNvPr id="619523" name="Rectangle 3"/>
          <p:cNvSpPr>
            <a:spLocks noGrp="1" noChangeArrowheads="1"/>
          </p:cNvSpPr>
          <p:nvPr>
            <p:ph type="body" idx="1"/>
          </p:nvPr>
        </p:nvSpPr>
        <p:spPr>
          <a:xfrm>
            <a:off x="594268" y="3427398"/>
            <a:ext cx="5745099" cy="5175006"/>
          </a:xfrm>
        </p:spPr>
        <p:txBody>
          <a:bodyPr/>
          <a:lstStyle/>
          <a:p>
            <a:r>
              <a:rPr lang="en-US" sz="1800" dirty="0"/>
              <a:t>This grouped bar chart depicts prevalence of overweight in Los Angeles county schoolchildren according to two variables, sex and race/ethnicity.  Overweight is the outcome variable, either overweight or not. There are 12 sex-ethnicity categories:  white boys, white girls, Latino boys, etc.</a:t>
            </a:r>
          </a:p>
          <a:p>
            <a:r>
              <a:rPr lang="en-US" sz="1800" dirty="0"/>
              <a:t>In this chart it’s relatively easy to compare subgroups within a category:  for example that prevalence of overweight among Latino boys is higher than among Latino girls.  It’s also easy to compare subgroups across categories:  for example that the prevalence of overweight among Latino girls is higher than among white girls.  </a:t>
            </a:r>
          </a:p>
          <a:p>
            <a:r>
              <a:rPr lang="en-US" sz="1800" dirty="0"/>
              <a:t>Bit harder to compare totals across categories.</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0ABD5A-ABD1-472F-A8F7-602CB30BAD2D}" type="slidenum">
              <a:rPr lang="en-US"/>
              <a:pPr/>
              <a:t>66</a:t>
            </a:fld>
            <a:endParaRPr lang="en-US" dirty="0"/>
          </a:p>
        </p:txBody>
      </p:sp>
      <p:sp>
        <p:nvSpPr>
          <p:cNvPr id="621570" name="Rectangle 2"/>
          <p:cNvSpPr>
            <a:spLocks noGrp="1" noRot="1" noChangeAspect="1" noChangeArrowheads="1" noTextEdit="1"/>
          </p:cNvSpPr>
          <p:nvPr>
            <p:ph type="sldImg"/>
          </p:nvPr>
        </p:nvSpPr>
        <p:spPr>
          <a:xfrm>
            <a:off x="1109663" y="695325"/>
            <a:ext cx="4649787" cy="3487738"/>
          </a:xfrm>
          <a:ln/>
        </p:spPr>
      </p:sp>
      <p:sp>
        <p:nvSpPr>
          <p:cNvPr id="621571" name="Rectangle 3"/>
          <p:cNvSpPr>
            <a:spLocks noGrp="1" noChangeArrowheads="1"/>
          </p:cNvSpPr>
          <p:nvPr>
            <p:ph type="body" idx="1"/>
          </p:nvPr>
        </p:nvSpPr>
        <p:spPr>
          <a:xfrm>
            <a:off x="912240" y="4416342"/>
            <a:ext cx="5033521" cy="4184485"/>
          </a:xfrm>
        </p:spPr>
        <p:txBody>
          <a:bodyPr/>
          <a:lstStyle/>
          <a:p>
            <a:r>
              <a:rPr lang="en-US" sz="1800" dirty="0"/>
              <a:t>Here’s one of the biggest bar chart pitfalls:  using the PowerPoint default for bar charts, which is 3-D even through there are only 2 axes—prevalence and category</a:t>
            </a:r>
          </a:p>
          <a:p>
            <a:endParaRPr lang="en-US" sz="1800" dirty="0"/>
          </a:p>
          <a:p>
            <a:r>
              <a:rPr lang="en-US" sz="1800" dirty="0"/>
              <a:t>Note that true 3-D graphs with three axes (x, y, z) are uncommon in public health but pseudo 3-D PowerPoint default is common and wrong</a:t>
            </a:r>
          </a:p>
          <a:p>
            <a:endParaRPr lang="en-US" sz="1800"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FB1C47-180A-4CB6-BD82-1873E4EA8CC4}" type="slidenum">
              <a:rPr lang="en-US"/>
              <a:pPr/>
              <a:t>67</a:t>
            </a:fld>
            <a:endParaRPr lang="en-US" dirty="0"/>
          </a:p>
        </p:txBody>
      </p:sp>
      <p:sp>
        <p:nvSpPr>
          <p:cNvPr id="623618" name="Rectangle 2"/>
          <p:cNvSpPr>
            <a:spLocks noGrp="1" noRot="1" noChangeAspect="1" noChangeArrowheads="1" noTextEdit="1"/>
          </p:cNvSpPr>
          <p:nvPr>
            <p:ph type="sldImg"/>
          </p:nvPr>
        </p:nvSpPr>
        <p:spPr>
          <a:xfrm>
            <a:off x="1109663" y="695325"/>
            <a:ext cx="4649787" cy="3487738"/>
          </a:xfrm>
          <a:ln/>
        </p:spPr>
      </p:sp>
      <p:sp>
        <p:nvSpPr>
          <p:cNvPr id="623619" name="Rectangle 3"/>
          <p:cNvSpPr>
            <a:spLocks noGrp="1" noChangeArrowheads="1"/>
          </p:cNvSpPr>
          <p:nvPr>
            <p:ph type="body" idx="1"/>
          </p:nvPr>
        </p:nvSpPr>
        <p:spPr>
          <a:xfrm>
            <a:off x="912240" y="4416342"/>
            <a:ext cx="5033521" cy="4184485"/>
          </a:xfrm>
        </p:spPr>
        <p:txBody>
          <a:bodyPr/>
          <a:lstStyle/>
          <a:p>
            <a:r>
              <a:rPr lang="en-US" sz="1800" dirty="0"/>
              <a:t>Same data, more straightforward, effective slide. Changed to 2-D, removed grid lines, background color box, etc.</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B9027C-E612-48F4-B91F-81E6AB72DA67}" type="slidenum">
              <a:rPr lang="en-US">
                <a:solidFill>
                  <a:prstClr val="black"/>
                </a:solidFill>
              </a:rPr>
              <a:pPr/>
              <a:t>68</a:t>
            </a:fld>
            <a:endParaRPr lang="en-US" dirty="0">
              <a:solidFill>
                <a:prstClr val="black"/>
              </a:solidFill>
            </a:endParaRPr>
          </a:p>
        </p:txBody>
      </p:sp>
      <p:sp>
        <p:nvSpPr>
          <p:cNvPr id="625666" name="Rectangle 2"/>
          <p:cNvSpPr>
            <a:spLocks noGrp="1" noRot="1" noChangeAspect="1" noChangeArrowheads="1" noTextEdit="1"/>
          </p:cNvSpPr>
          <p:nvPr>
            <p:ph type="sldImg"/>
          </p:nvPr>
        </p:nvSpPr>
        <p:spPr>
          <a:xfrm>
            <a:off x="1109663" y="695325"/>
            <a:ext cx="4649787" cy="3487738"/>
          </a:xfrm>
          <a:ln/>
        </p:spPr>
      </p:sp>
      <p:sp>
        <p:nvSpPr>
          <p:cNvPr id="625667" name="Rectangle 3"/>
          <p:cNvSpPr>
            <a:spLocks noGrp="1" noChangeArrowheads="1"/>
          </p:cNvSpPr>
          <p:nvPr>
            <p:ph type="body" idx="1"/>
          </p:nvPr>
        </p:nvSpPr>
        <p:spPr>
          <a:xfrm>
            <a:off x="911225" y="4416425"/>
            <a:ext cx="5035550" cy="4184650"/>
          </a:xfrm>
        </p:spPr>
        <p:txBody>
          <a:bodyPr/>
          <a:lstStyle/>
          <a:p>
            <a:r>
              <a:rPr lang="en-US" sz="1800" dirty="0"/>
              <a:t>Before I show you a stacked bar chart, I’ve changed from prevalence to count data, using the same dataset. </a:t>
            </a:r>
          </a:p>
          <a:p>
            <a:r>
              <a:rPr lang="en-US" sz="1800" dirty="0"/>
              <a:t>So here’s the grouped bar chart using count data—number of children overweight in each ethnic group.  </a:t>
            </a:r>
          </a:p>
          <a:p>
            <a:r>
              <a:rPr lang="en-US" sz="1800" dirty="0"/>
              <a:t>Now let’s talk about what a stacked bar chart is and see what it would look like for the same data.</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E22F66-2B1F-44B6-BD09-D66C89520CA2}" type="slidenum">
              <a:rPr lang="en-US"/>
              <a:pPr/>
              <a:t>69</a:t>
            </a:fld>
            <a:endParaRPr lang="en-US" dirty="0"/>
          </a:p>
        </p:txBody>
      </p:sp>
      <p:sp>
        <p:nvSpPr>
          <p:cNvPr id="627714" name="Rectangle 2"/>
          <p:cNvSpPr>
            <a:spLocks noGrp="1" noRot="1" noChangeAspect="1" noChangeArrowheads="1" noTextEdit="1"/>
          </p:cNvSpPr>
          <p:nvPr>
            <p:ph type="sldImg"/>
          </p:nvPr>
        </p:nvSpPr>
        <p:spPr>
          <a:ln/>
        </p:spPr>
      </p:sp>
      <p:sp>
        <p:nvSpPr>
          <p:cNvPr id="6277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8B4A37-46A0-49B7-AE86-69EE647A9EFE}" type="slidenum">
              <a:rPr lang="en-US"/>
              <a:pPr/>
              <a:t>70</a:t>
            </a:fld>
            <a:endParaRPr lang="en-US" dirty="0"/>
          </a:p>
        </p:txBody>
      </p:sp>
      <p:sp>
        <p:nvSpPr>
          <p:cNvPr id="629762" name="Rectangle 2"/>
          <p:cNvSpPr>
            <a:spLocks noGrp="1" noRot="1" noChangeAspect="1" noChangeArrowheads="1" noTextEdit="1"/>
          </p:cNvSpPr>
          <p:nvPr>
            <p:ph type="sldImg"/>
          </p:nvPr>
        </p:nvSpPr>
        <p:spPr>
          <a:xfrm>
            <a:off x="1109663" y="695325"/>
            <a:ext cx="4649787" cy="3487738"/>
          </a:xfrm>
          <a:ln/>
        </p:spPr>
      </p:sp>
      <p:sp>
        <p:nvSpPr>
          <p:cNvPr id="629763" name="Rectangle 3"/>
          <p:cNvSpPr>
            <a:spLocks noGrp="1" noChangeArrowheads="1"/>
          </p:cNvSpPr>
          <p:nvPr>
            <p:ph type="body" idx="1"/>
          </p:nvPr>
        </p:nvSpPr>
        <p:spPr>
          <a:xfrm>
            <a:off x="443000" y="4416342"/>
            <a:ext cx="5896367" cy="4184485"/>
          </a:xfrm>
        </p:spPr>
        <p:txBody>
          <a:bodyPr/>
          <a:lstStyle/>
          <a:p>
            <a:r>
              <a:rPr lang="en-US" sz="1800" dirty="0"/>
              <a:t>If I had used prevalence (a percentage) the overall height of the resulting columns in this stacked bar chart wouldn’t reflect overall prevalence for each ethnic group as shown in the first simple bar chart.</a:t>
            </a:r>
          </a:p>
          <a:p>
            <a:r>
              <a:rPr lang="en-US" sz="1800" dirty="0"/>
              <a:t>That’s because the total prevalence for each ethnic group in the stacked bar chart is the weighted average (not the sum) of the prevalences among boys and girls in that ethnic group from the grouped bar chart.  </a:t>
            </a:r>
          </a:p>
          <a:p>
            <a:r>
              <a:rPr lang="en-US" sz="1800" dirty="0"/>
              <a:t>Just like in the grouped bar chart, you can compare height of blue bars, representing boys, to compare number of overweight white boys, Latino boys, black boys, etc. because the subcategory “boys” sits directly on x axis.  However, for girls, in red, you can’t compare height of columns; instead you must compare relative size of the red component across ethnic group categories.  </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564A6F-60C5-4FDF-A8E2-BBAE41E1D0BF}" type="slidenum">
              <a:rPr lang="en-US"/>
              <a:pPr/>
              <a:t>71</a:t>
            </a:fld>
            <a:endParaRPr lang="en-US" dirty="0"/>
          </a:p>
        </p:txBody>
      </p:sp>
      <p:sp>
        <p:nvSpPr>
          <p:cNvPr id="631810" name="Rectangle 2"/>
          <p:cNvSpPr>
            <a:spLocks noGrp="1" noRot="1" noChangeAspect="1" noChangeArrowheads="1" noTextEdit="1"/>
          </p:cNvSpPr>
          <p:nvPr>
            <p:ph type="sldImg"/>
          </p:nvPr>
        </p:nvSpPr>
        <p:spPr>
          <a:ln/>
        </p:spPr>
      </p:sp>
      <p:sp>
        <p:nvSpPr>
          <p:cNvPr id="631811" name="Rectangle 3"/>
          <p:cNvSpPr>
            <a:spLocks noGrp="1" noChangeArrowheads="1"/>
          </p:cNvSpPr>
          <p:nvPr>
            <p:ph type="body" idx="1"/>
          </p:nvPr>
        </p:nvSpPr>
        <p:spPr/>
        <p:txBody>
          <a:bodyPr/>
          <a:lstStyle/>
          <a:p>
            <a:r>
              <a:rPr lang="en-US" sz="1800" dirty="0"/>
              <a:t>Not useful for comparing relative sizes of the various categories of the main variable, the size of the group represented by each bar</a:t>
            </a:r>
          </a:p>
          <a:p>
            <a:endParaRPr lang="en-US" sz="1800"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643EF8-70FC-4892-8C78-9448115D4195}" type="slidenum">
              <a:rPr lang="en-US"/>
              <a:pPr/>
              <a:t>72</a:t>
            </a:fld>
            <a:endParaRPr lang="en-US" dirty="0"/>
          </a:p>
        </p:txBody>
      </p:sp>
      <p:sp>
        <p:nvSpPr>
          <p:cNvPr id="633858" name="Rectangle 2"/>
          <p:cNvSpPr>
            <a:spLocks noGrp="1" noRot="1" noChangeAspect="1" noChangeArrowheads="1" noTextEdit="1"/>
          </p:cNvSpPr>
          <p:nvPr>
            <p:ph type="sldImg"/>
          </p:nvPr>
        </p:nvSpPr>
        <p:spPr>
          <a:xfrm>
            <a:off x="1109663" y="695325"/>
            <a:ext cx="4649787" cy="3487738"/>
          </a:xfrm>
          <a:ln/>
        </p:spPr>
      </p:sp>
      <p:sp>
        <p:nvSpPr>
          <p:cNvPr id="633859" name="Rectangle 3"/>
          <p:cNvSpPr>
            <a:spLocks noGrp="1" noChangeArrowheads="1"/>
          </p:cNvSpPr>
          <p:nvPr>
            <p:ph type="body" idx="1"/>
          </p:nvPr>
        </p:nvSpPr>
        <p:spPr>
          <a:xfrm>
            <a:off x="912240" y="4416342"/>
            <a:ext cx="5033521" cy="4184485"/>
          </a:xfrm>
        </p:spPr>
        <p:txBody>
          <a:bodyPr/>
          <a:lstStyle/>
          <a:p>
            <a:r>
              <a:rPr lang="en-US" sz="1800" dirty="0"/>
              <a:t>Here we see that boys account for 60% of overweight white kids, while girls account for 40%, etc.  Can’t compare number of overweight white kids to number of overweight Latino or black kids, etc.</a:t>
            </a:r>
          </a:p>
          <a:p>
            <a:endParaRPr lang="en-US" sz="1800"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C22933-426C-4072-A833-88C89CD581CF}" type="slidenum">
              <a:rPr lang="en-US">
                <a:solidFill>
                  <a:prstClr val="black"/>
                </a:solidFill>
              </a:rPr>
              <a:pPr/>
              <a:t>73</a:t>
            </a:fld>
            <a:endParaRPr lang="en-US" dirty="0">
              <a:solidFill>
                <a:prstClr val="black"/>
              </a:solidFill>
            </a:endParaRPr>
          </a:p>
        </p:txBody>
      </p:sp>
      <p:sp>
        <p:nvSpPr>
          <p:cNvPr id="603138" name="Rectangle 2"/>
          <p:cNvSpPr>
            <a:spLocks noGrp="1" noRot="1" noChangeAspect="1" noChangeArrowheads="1" noTextEdit="1"/>
          </p:cNvSpPr>
          <p:nvPr>
            <p:ph type="sldImg"/>
          </p:nvPr>
        </p:nvSpPr>
        <p:spPr>
          <a:ln/>
        </p:spPr>
      </p:sp>
      <p:sp>
        <p:nvSpPr>
          <p:cNvPr id="603139" name="Rectangle 3"/>
          <p:cNvSpPr>
            <a:spLocks noGrp="1" noChangeArrowheads="1"/>
          </p:cNvSpPr>
          <p:nvPr>
            <p:ph type="body" idx="1"/>
          </p:nvPr>
        </p:nvSpPr>
        <p:spPr/>
        <p:txBody>
          <a:bodyPr/>
          <a:lstStyle/>
          <a:p>
            <a:r>
              <a:rPr lang="en-US" sz="1800" dirty="0"/>
              <a:t>No spaces between adjacent columns because x axis represents a continuous variable, such as time.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4C74A0-C501-4A5C-A85B-975D06AC90AB}" type="slidenum">
              <a:rPr lang="en-US"/>
              <a:pPr/>
              <a:t>8</a:t>
            </a:fld>
            <a:endParaRPr lang="en-US" dirty="0"/>
          </a:p>
        </p:txBody>
      </p:sp>
      <p:sp>
        <p:nvSpPr>
          <p:cNvPr id="820226" name="Rectangle 2"/>
          <p:cNvSpPr>
            <a:spLocks noGrp="1" noRot="1" noChangeAspect="1" noChangeArrowheads="1" noTextEdit="1"/>
          </p:cNvSpPr>
          <p:nvPr>
            <p:ph type="sldImg"/>
          </p:nvPr>
        </p:nvSpPr>
        <p:spPr>
          <a:xfrm>
            <a:off x="1104900" y="695325"/>
            <a:ext cx="4649788" cy="3487738"/>
          </a:xfrm>
          <a:ln/>
        </p:spPr>
      </p:sp>
      <p:sp>
        <p:nvSpPr>
          <p:cNvPr id="820227" name="Rectangle 3"/>
          <p:cNvSpPr>
            <a:spLocks noGrp="1" noChangeArrowheads="1"/>
          </p:cNvSpPr>
          <p:nvPr>
            <p:ph type="body" idx="1"/>
          </p:nvPr>
        </p:nvSpPr>
        <p:spPr/>
        <p:txBody>
          <a:bodyPr/>
          <a:lstStyle/>
          <a:p>
            <a:r>
              <a:rPr lang="en-US" dirty="0"/>
              <a:t>Example of title slide from an EIS Officer.  Ask your supervisor what logos and info go on yours.  Most likely those of you assigned to state/local health departments will have a title slide similar to this, with local and CSTE </a:t>
            </a:r>
            <a:r>
              <a:rPr lang="en-US" dirty="0" smtClean="0"/>
              <a:t>logo.</a:t>
            </a:r>
            <a:r>
              <a:rPr lang="en-US" baseline="0" dirty="0" smtClean="0"/>
              <a:t>  Those of you assigned to CDC quarantine stations will do it a little differently.</a:t>
            </a:r>
            <a:endParaRPr lang="en-US" dirty="0"/>
          </a:p>
          <a:p>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0DDB0DFE-9DE5-46F2-BCC1-E018E278FA7C}" type="slidenum">
              <a:rPr lang="en-US">
                <a:solidFill>
                  <a:prstClr val="white"/>
                </a:solidFill>
              </a:rPr>
              <a:pPr/>
              <a:t>74</a:t>
            </a:fld>
            <a:endParaRPr lang="en-US" dirty="0">
              <a:solidFill>
                <a:prstClr val="white"/>
              </a:solidFill>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marL="227160" indent="-227160" eaLnBrk="1" hangingPunct="1"/>
            <a:r>
              <a:rPr lang="en-US" dirty="0" smtClean="0"/>
              <a:t>An example of a histogram</a:t>
            </a:r>
          </a:p>
          <a:p>
            <a:r>
              <a:rPr lang="en-US" sz="1200" dirty="0" smtClean="0"/>
              <a:t>Orient audience to the slide. </a:t>
            </a:r>
          </a:p>
          <a:p>
            <a:r>
              <a:rPr lang="en-US" sz="1200" dirty="0" smtClean="0"/>
              <a:t>Two things to notice:</a:t>
            </a:r>
          </a:p>
          <a:p>
            <a:pPr>
              <a:buFontTx/>
              <a:buAutoNum type="arabicParenBoth"/>
            </a:pPr>
            <a:r>
              <a:rPr lang="en-US" sz="1200" dirty="0" smtClean="0"/>
              <a:t>don’t have to have individual boxes, especially if large numbers of cases</a:t>
            </a:r>
          </a:p>
          <a:p>
            <a:pPr>
              <a:buFontTx/>
              <a:buAutoNum type="arabicParenBoth"/>
            </a:pPr>
            <a:r>
              <a:rPr lang="en-US" sz="1200" dirty="0" smtClean="0"/>
              <a:t>can be useful to note important events on the epicurve</a:t>
            </a:r>
          </a:p>
          <a:p>
            <a:pPr>
              <a:buFontTx/>
              <a:buAutoNum type="arabicParenBoth"/>
            </a:pPr>
            <a:endParaRPr lang="en-US" sz="1200" dirty="0" smtClean="0"/>
          </a:p>
          <a:p>
            <a:r>
              <a:rPr lang="en-US" sz="1200" dirty="0" smtClean="0"/>
              <a:t>By the way, whenever you show a chart or graph, take a moment to orient your audience to your slide, as I just did.  If you skip that step and try to jump in with your main point, you’ll lose them.</a:t>
            </a:r>
          </a:p>
          <a:p>
            <a:pPr marL="227160" indent="-227160" eaLnBrk="1" hangingPunct="1"/>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263326-B024-4C8D-AF92-87368A938FC1}" type="slidenum">
              <a:rPr lang="en-US"/>
              <a:pPr/>
              <a:t>75</a:t>
            </a:fld>
            <a:endParaRPr lang="en-US" dirty="0"/>
          </a:p>
        </p:txBody>
      </p:sp>
      <p:sp>
        <p:nvSpPr>
          <p:cNvPr id="635906" name="Rectangle 2"/>
          <p:cNvSpPr>
            <a:spLocks noGrp="1" noRot="1" noChangeAspect="1" noChangeArrowheads="1" noTextEdit="1"/>
          </p:cNvSpPr>
          <p:nvPr>
            <p:ph type="sldImg"/>
          </p:nvPr>
        </p:nvSpPr>
        <p:spPr>
          <a:ln/>
        </p:spPr>
      </p:sp>
      <p:sp>
        <p:nvSpPr>
          <p:cNvPr id="635907" name="Rectangle 3"/>
          <p:cNvSpPr>
            <a:spLocks noGrp="1" noChangeArrowheads="1"/>
          </p:cNvSpPr>
          <p:nvPr>
            <p:ph type="body" idx="1"/>
          </p:nvPr>
        </p:nvSpPr>
        <p:spPr/>
        <p:txBody>
          <a:bodyPr/>
          <a:lstStyle/>
          <a:p>
            <a:r>
              <a:rPr lang="en-US" sz="1800" dirty="0"/>
              <a:t>Clockwise biggest component to smallest—can put other/unknown last</a:t>
            </a:r>
          </a:p>
          <a:p>
            <a:r>
              <a:rPr lang="en-US" sz="1800" dirty="0"/>
              <a:t>Write the percentage each slice represents either inside or near each wedge</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57E1EC3-D763-4C25-9E94-1A728BB1D692}" type="slidenum">
              <a:rPr lang="en-US">
                <a:solidFill>
                  <a:prstClr val="white"/>
                </a:solidFill>
              </a:rPr>
              <a:pPr/>
              <a:t>76</a:t>
            </a:fld>
            <a:endParaRPr lang="en-US" dirty="0">
              <a:solidFill>
                <a:prstClr val="white"/>
              </a:solidFill>
            </a:endParaRPr>
          </a:p>
        </p:txBody>
      </p:sp>
      <p:sp>
        <p:nvSpPr>
          <p:cNvPr id="132099" name="Rectangle 2"/>
          <p:cNvSpPr>
            <a:spLocks noGrp="1" noRot="1" noChangeAspect="1" noChangeArrowheads="1" noTextEdit="1"/>
          </p:cNvSpPr>
          <p:nvPr>
            <p:ph type="sldImg"/>
          </p:nvPr>
        </p:nvSpPr>
        <p:spPr>
          <a:xfrm>
            <a:off x="1111250" y="696913"/>
            <a:ext cx="4646613" cy="3486150"/>
          </a:xfrm>
          <a:ln/>
        </p:spPr>
      </p:sp>
      <p:sp>
        <p:nvSpPr>
          <p:cNvPr id="132100" name="Rectangle 3"/>
          <p:cNvSpPr>
            <a:spLocks noGrp="1" noChangeArrowheads="1"/>
          </p:cNvSpPr>
          <p:nvPr>
            <p:ph type="body" idx="1"/>
          </p:nvPr>
        </p:nvSpPr>
        <p:spPr>
          <a:xfrm>
            <a:off x="913158" y="4416426"/>
            <a:ext cx="5423038" cy="4183063"/>
          </a:xfrm>
          <a:noFill/>
          <a:ln/>
        </p:spPr>
        <p:txBody>
          <a:bodyPr/>
          <a:lstStyle/>
          <a:p>
            <a:pPr eaLnBrk="1" hangingPunct="1"/>
            <a:r>
              <a:rPr lang="en-US" dirty="0" smtClean="0">
                <a:latin typeface="Arial" pitchFamily="34" charset="0"/>
              </a:rPr>
              <a:t>Same data, 2-D pie chart, better.  Some would say that a bar chart or table would be even better.</a:t>
            </a:r>
          </a:p>
          <a:p>
            <a:pPr eaLnBrk="1" hangingPunct="1"/>
            <a:r>
              <a:rPr lang="en-US" dirty="0" smtClean="0">
                <a:latin typeface="Arial" pitchFamily="34" charset="0"/>
              </a:rPr>
              <a:t>NOTE:  nice to label the wedges directly instead of using a legend; </a:t>
            </a:r>
          </a:p>
          <a:p>
            <a:pPr eaLnBrk="1" hangingPunct="1"/>
            <a:r>
              <a:rPr lang="en-US" dirty="0" smtClean="0">
                <a:latin typeface="Arial" pitchFamily="34" charset="0"/>
              </a:rPr>
              <a:t>Avoid saying numbers that are not depicted on the slide—this slide gives the percentages (good)</a:t>
            </a:r>
          </a:p>
          <a:p>
            <a:endParaRPr lang="en-US" dirty="0" smtClean="0"/>
          </a:p>
          <a:p>
            <a:r>
              <a:rPr lang="en-US" dirty="0" smtClean="0"/>
              <a:t>Many epidemiologists frown on pie charts altogether…lot of ink for 4 data points.  Also would prefer a bar chart for these data, because it’s harder for the eye to judge area (pie chart) than height (bar chart). Or just show a table.</a:t>
            </a:r>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a:spLocks noGrp="1" noChangeArrowheads="1"/>
          </p:cNvSpPr>
          <p:nvPr>
            <p:ph type="sldNum" sz="quarter" idx="5"/>
          </p:nvPr>
        </p:nvSpPr>
        <p:spPr>
          <a:noFill/>
        </p:spPr>
        <p:txBody>
          <a:bodyPr/>
          <a:lstStyle/>
          <a:p>
            <a:pPr defTabSz="930275"/>
            <a:fld id="{8164028D-20E1-4B79-BA04-5759F64F026E}" type="slidenum">
              <a:rPr lang="en-US" smtClean="0"/>
              <a:pPr defTabSz="930275"/>
              <a:t>77</a:t>
            </a:fld>
            <a:endParaRPr lang="en-US" dirty="0" smtClean="0"/>
          </a:p>
        </p:txBody>
      </p:sp>
      <p:sp>
        <p:nvSpPr>
          <p:cNvPr id="101378" name="Rectangle 2"/>
          <p:cNvSpPr>
            <a:spLocks noGrp="1" noRot="1" noChangeAspect="1" noChangeArrowheads="1" noTextEdit="1"/>
          </p:cNvSpPr>
          <p:nvPr>
            <p:ph type="sldImg"/>
          </p:nvPr>
        </p:nvSpPr>
        <p:spPr>
          <a:xfrm>
            <a:off x="1109663" y="696913"/>
            <a:ext cx="4648200" cy="3486150"/>
          </a:xfrm>
          <a:ln/>
        </p:spPr>
      </p:sp>
      <p:sp>
        <p:nvSpPr>
          <p:cNvPr id="101379" name="Rectangle 3"/>
          <p:cNvSpPr>
            <a:spLocks noGrp="1" noChangeArrowheads="1"/>
          </p:cNvSpPr>
          <p:nvPr>
            <p:ph type="body" idx="1"/>
          </p:nvPr>
        </p:nvSpPr>
        <p:spPr>
          <a:xfrm>
            <a:off x="913158" y="4416426"/>
            <a:ext cx="5031685" cy="4183063"/>
          </a:xfrm>
          <a:noFill/>
          <a:ln/>
        </p:spPr>
        <p:txBody>
          <a:bodyPr/>
          <a:lstStyle/>
          <a:p>
            <a:pPr eaLnBrk="1" hangingPunct="1"/>
            <a:r>
              <a:rPr lang="en-US" dirty="0" smtClean="0"/>
              <a:t>Here’s a pie chart of weight status among Los Angeles County schoolchildren.  </a:t>
            </a:r>
          </a:p>
          <a:p>
            <a:r>
              <a:rPr lang="en-US" dirty="0" smtClean="0"/>
              <a:t>The PowerPoint default for a pie chart is 3-D, but why hide half of your graphic? </a:t>
            </a:r>
            <a:endParaRPr lang="en-US" sz="1200" dirty="0" smtClean="0"/>
          </a:p>
          <a:p>
            <a:r>
              <a:rPr lang="en-US" sz="1200" dirty="0" smtClean="0"/>
              <a:t>Hard to compare size of pie wedges :  “at risk for overweight” and “overweight” look the same but the latter is a larger wedge</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703FB6-34C3-4538-86C4-576919117080}" type="slidenum">
              <a:rPr lang="en-US"/>
              <a:pPr/>
              <a:t>78</a:t>
            </a:fld>
            <a:endParaRPr lang="en-US" dirty="0"/>
          </a:p>
        </p:txBody>
      </p:sp>
      <p:sp>
        <p:nvSpPr>
          <p:cNvPr id="642050" name="Rectangle 2"/>
          <p:cNvSpPr>
            <a:spLocks noGrp="1" noRot="1" noChangeAspect="1" noChangeArrowheads="1" noTextEdit="1"/>
          </p:cNvSpPr>
          <p:nvPr>
            <p:ph type="sldImg"/>
          </p:nvPr>
        </p:nvSpPr>
        <p:spPr>
          <a:ln/>
        </p:spPr>
      </p:sp>
      <p:sp>
        <p:nvSpPr>
          <p:cNvPr id="6420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ED9750-C963-42CF-AE0B-9B9B8336C50E}" type="slidenum">
              <a:rPr lang="en-US"/>
              <a:pPr/>
              <a:t>79</a:t>
            </a:fld>
            <a:endParaRPr lang="en-US" dirty="0"/>
          </a:p>
        </p:txBody>
      </p:sp>
      <p:sp>
        <p:nvSpPr>
          <p:cNvPr id="644098" name="Rectangle 2"/>
          <p:cNvSpPr>
            <a:spLocks noGrp="1" noRot="1" noChangeAspect="1" noChangeArrowheads="1" noTextEdit="1"/>
          </p:cNvSpPr>
          <p:nvPr>
            <p:ph type="sldImg"/>
          </p:nvPr>
        </p:nvSpPr>
        <p:spPr>
          <a:ln/>
        </p:spPr>
      </p:sp>
      <p:sp>
        <p:nvSpPr>
          <p:cNvPr id="644099" name="Rectangle 3"/>
          <p:cNvSpPr>
            <a:spLocks noGrp="1" noChangeArrowheads="1"/>
          </p:cNvSpPr>
          <p:nvPr>
            <p:ph type="body" idx="1"/>
          </p:nvPr>
        </p:nvSpPr>
        <p:spPr/>
        <p:txBody>
          <a:bodyPr/>
          <a:lstStyle/>
          <a:p>
            <a:r>
              <a:rPr lang="en-US" sz="1800" dirty="0"/>
              <a:t>Here each dot on the map equals 30 cases</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defTabSz="926831"/>
            <a:fld id="{1D521884-E620-4DEF-8358-32DAB36F47AB}" type="slidenum">
              <a:rPr lang="en-US" smtClean="0">
                <a:solidFill>
                  <a:prstClr val="black"/>
                </a:solidFill>
              </a:rPr>
              <a:pPr defTabSz="926831"/>
              <a:t>80</a:t>
            </a:fld>
            <a:endParaRPr lang="en-US" dirty="0" smtClean="0">
              <a:solidFill>
                <a:prstClr val="black"/>
              </a:solidFill>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dirty="0" smtClean="0"/>
              <a:t>Now the colors</a:t>
            </a:r>
            <a:r>
              <a:rPr lang="en-US" baseline="0" dirty="0" smtClean="0"/>
              <a:t> are more along the lines of graded colors within a family, more intuitive</a:t>
            </a:r>
            <a:endParaRPr lang="en-US" dirty="0" smtClean="0"/>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465A43-B9DB-4F10-A6EE-95CEEBFB7C1D}" type="slidenum">
              <a:rPr lang="en-US"/>
              <a:pPr/>
              <a:t>81</a:t>
            </a:fld>
            <a:endParaRPr lang="en-US" dirty="0"/>
          </a:p>
        </p:txBody>
      </p:sp>
      <p:sp>
        <p:nvSpPr>
          <p:cNvPr id="783362" name="Rectangle 2"/>
          <p:cNvSpPr>
            <a:spLocks noGrp="1" noRot="1" noChangeAspect="1" noChangeArrowheads="1" noTextEdit="1"/>
          </p:cNvSpPr>
          <p:nvPr>
            <p:ph type="sldImg"/>
          </p:nvPr>
        </p:nvSpPr>
        <p:spPr>
          <a:ln/>
        </p:spPr>
      </p:sp>
      <p:sp>
        <p:nvSpPr>
          <p:cNvPr id="783363" name="Rectangle 3"/>
          <p:cNvSpPr>
            <a:spLocks noGrp="1" noChangeArrowheads="1"/>
          </p:cNvSpPr>
          <p:nvPr>
            <p:ph type="body" idx="1"/>
          </p:nvPr>
        </p:nvSpPr>
        <p:spPr/>
        <p:txBody>
          <a:bodyPr/>
          <a:lstStyle/>
          <a:p>
            <a:r>
              <a:rPr lang="en-US" dirty="0"/>
              <a:t>Go back to slide 54 to show primary colors for nonhierarchical variables.</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29CD5F-48DA-4728-8BD6-53459A121382}" type="slidenum">
              <a:rPr lang="en-US"/>
              <a:pPr/>
              <a:t>82</a:t>
            </a:fld>
            <a:endParaRPr lang="en-US" dirty="0"/>
          </a:p>
        </p:txBody>
      </p:sp>
      <p:sp>
        <p:nvSpPr>
          <p:cNvPr id="685058" name="Rectangle 2"/>
          <p:cNvSpPr>
            <a:spLocks noGrp="1" noRot="1" noChangeAspect="1" noChangeArrowheads="1" noTextEdit="1"/>
          </p:cNvSpPr>
          <p:nvPr>
            <p:ph type="sldImg"/>
          </p:nvPr>
        </p:nvSpPr>
        <p:spPr>
          <a:ln/>
        </p:spPr>
      </p:sp>
      <p:sp>
        <p:nvSpPr>
          <p:cNvPr id="685059" name="Rectangle 3"/>
          <p:cNvSpPr>
            <a:spLocks noGrp="1" noChangeArrowheads="1"/>
          </p:cNvSpPr>
          <p:nvPr>
            <p:ph type="body" idx="1"/>
          </p:nvPr>
        </p:nvSpPr>
        <p:spPr/>
        <p:txBody>
          <a:bodyPr/>
          <a:lstStyle/>
          <a:p>
            <a:r>
              <a:rPr lang="en-US" sz="1800" dirty="0"/>
              <a:t>Orient audience to the slide.</a:t>
            </a:r>
          </a:p>
          <a:p>
            <a:r>
              <a:rPr lang="en-US" sz="1800" dirty="0"/>
              <a:t>Before I show the legend, what  color do you think depicts the highest percentage of cases of foreign-born TB?.....</a:t>
            </a:r>
          </a:p>
          <a:p>
            <a:r>
              <a:rPr lang="en-US" sz="1800" dirty="0"/>
              <a:t>Show legend.  The color-coding here is counterintuitive.  This was published in the MMWR.</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7B3221-15A6-4FB9-8465-7D7C740862E9}" type="slidenum">
              <a:rPr lang="en-US"/>
              <a:pPr/>
              <a:t>83</a:t>
            </a:fld>
            <a:endParaRPr lang="en-US" dirty="0"/>
          </a:p>
        </p:txBody>
      </p:sp>
      <p:sp>
        <p:nvSpPr>
          <p:cNvPr id="929794" name="Rectangle 2"/>
          <p:cNvSpPr>
            <a:spLocks noGrp="1" noRot="1" noChangeAspect="1" noChangeArrowheads="1" noTextEdit="1"/>
          </p:cNvSpPr>
          <p:nvPr>
            <p:ph type="sldImg"/>
          </p:nvPr>
        </p:nvSpPr>
        <p:spPr>
          <a:xfrm>
            <a:off x="1109663" y="695325"/>
            <a:ext cx="4649787" cy="3487738"/>
          </a:xfrm>
          <a:ln/>
        </p:spPr>
      </p:sp>
      <p:sp>
        <p:nvSpPr>
          <p:cNvPr id="929795" name="Rectangle 3"/>
          <p:cNvSpPr>
            <a:spLocks noGrp="1" noChangeArrowheads="1"/>
          </p:cNvSpPr>
          <p:nvPr>
            <p:ph type="body" idx="1"/>
          </p:nvPr>
        </p:nvSpPr>
        <p:spPr>
          <a:xfrm>
            <a:off x="912240" y="4416342"/>
            <a:ext cx="5033521" cy="4184485"/>
          </a:xfrm>
        </p:spPr>
        <p:txBody>
          <a:bodyPr/>
          <a:lstStyle/>
          <a:p>
            <a:r>
              <a:rPr lang="en-US" sz="1800" dirty="0" smtClean="0"/>
              <a:t>Don’t use graded</a:t>
            </a:r>
            <a:r>
              <a:rPr lang="en-US" sz="1800" baseline="0" dirty="0" smtClean="0"/>
              <a:t> colors here</a:t>
            </a:r>
            <a:endParaRPr lang="en-US" sz="18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1E07DB-2460-45E2-900E-CCF6D3277F42}" type="slidenum">
              <a:rPr lang="en-US"/>
              <a:pPr/>
              <a:t>9</a:t>
            </a:fld>
            <a:endParaRPr lang="en-US" dirty="0"/>
          </a:p>
        </p:txBody>
      </p:sp>
      <p:sp>
        <p:nvSpPr>
          <p:cNvPr id="73730" name="Rectangle 2"/>
          <p:cNvSpPr>
            <a:spLocks noGrp="1" noRot="1" noChangeAspect="1" noChangeArrowheads="1" noTextEdit="1"/>
          </p:cNvSpPr>
          <p:nvPr>
            <p:ph type="sldImg"/>
          </p:nvPr>
        </p:nvSpPr>
        <p:spPr>
          <a:xfrm>
            <a:off x="1103313" y="695325"/>
            <a:ext cx="4648200" cy="3486150"/>
          </a:xfrm>
          <a:ln/>
        </p:spPr>
      </p:sp>
      <p:sp>
        <p:nvSpPr>
          <p:cNvPr id="73731" name="Rectangle 3"/>
          <p:cNvSpPr>
            <a:spLocks noGrp="1" noChangeArrowheads="1"/>
          </p:cNvSpPr>
          <p:nvPr>
            <p:ph type="body" idx="1"/>
          </p:nvPr>
        </p:nvSpPr>
        <p:spPr/>
        <p:txBody>
          <a:bodyPr/>
          <a:lstStyle/>
          <a:p>
            <a:r>
              <a:rPr lang="en-US" dirty="0"/>
              <a:t>WHY you did your study or investigation</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FFF0C3-0C51-4F8E-9698-5469FC2BDB4B}" type="slidenum">
              <a:rPr lang="en-US"/>
              <a:pPr/>
              <a:t>84</a:t>
            </a:fld>
            <a:endParaRPr lang="en-US" dirty="0"/>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r>
              <a:rPr lang="en-US" dirty="0"/>
              <a:t>So now that we’ve covered the structure of a formal scientific presentation, making slides that are effective, and ways to depict public health data in your presentations, let’s talk a little about how to deliver your presentation effectively so that the good structure, slides, and tables, etc. don’t go to waste!</a:t>
            </a:r>
          </a:p>
          <a:p>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B6F8BA-993B-4554-86EA-44710AD67675}" type="slidenum">
              <a:rPr lang="en-US"/>
              <a:pPr/>
              <a:t>85</a:t>
            </a:fld>
            <a:endParaRPr lang="en-US" dirty="0"/>
          </a:p>
        </p:txBody>
      </p:sp>
      <p:sp>
        <p:nvSpPr>
          <p:cNvPr id="785410" name="Rectangle 2"/>
          <p:cNvSpPr>
            <a:spLocks noGrp="1" noRot="1" noChangeAspect="1" noChangeArrowheads="1" noTextEdit="1"/>
          </p:cNvSpPr>
          <p:nvPr>
            <p:ph type="sldImg"/>
          </p:nvPr>
        </p:nvSpPr>
        <p:spPr>
          <a:ln/>
        </p:spPr>
      </p:sp>
      <p:sp>
        <p:nvSpPr>
          <p:cNvPr id="785411" name="Rectangle 3"/>
          <p:cNvSpPr>
            <a:spLocks noGrp="1" noChangeArrowheads="1"/>
          </p:cNvSpPr>
          <p:nvPr>
            <p:ph type="body" idx="1"/>
          </p:nvPr>
        </p:nvSpPr>
        <p:spPr/>
        <p:txBody>
          <a:bodyPr/>
          <a:lstStyle/>
          <a:p>
            <a:r>
              <a:rPr lang="en-US" dirty="0"/>
              <a:t>Talk about why use script:  to convey the most information in 10 (or 5 for LB) minutes.</a:t>
            </a:r>
          </a:p>
          <a:p>
            <a:r>
              <a:rPr lang="en-US" dirty="0"/>
              <a:t>Easy to talk without a script if you have 30 minutes.</a:t>
            </a:r>
          </a:p>
          <a:p>
            <a:r>
              <a:rPr lang="en-US" dirty="0"/>
              <a:t>Ad libbing wastes precious time in a 5-10 minute presentation.  </a:t>
            </a:r>
          </a:p>
          <a:p>
            <a:r>
              <a:rPr lang="en-US" dirty="0"/>
              <a:t>Precision and clarity of language, especially epi associations.</a:t>
            </a:r>
          </a:p>
          <a:p>
            <a:r>
              <a:rPr lang="en-US" dirty="0"/>
              <a:t>And, so you don’t give your supervisor a heart attack.</a:t>
            </a:r>
          </a:p>
          <a:p>
            <a:r>
              <a:rPr lang="en-US" dirty="0"/>
              <a:t>Recommend print notes pages with one slide per page </a:t>
            </a:r>
          </a:p>
          <a:p>
            <a:endParaRPr lang="en-US" dirty="0"/>
          </a:p>
          <a:p>
            <a:r>
              <a:rPr lang="en-US" dirty="0"/>
              <a:t>BUT, nobody wants a monotone reading, so practice until you can look up and until it doesn’t sound scripted.</a:t>
            </a:r>
          </a:p>
          <a:p>
            <a:endParaRPr lang="en-US" dirty="0"/>
          </a:p>
          <a:p>
            <a:r>
              <a:rPr lang="en-US" dirty="0"/>
              <a:t>Script in large type/</a:t>
            </a:r>
          </a:p>
          <a:p>
            <a:r>
              <a:rPr lang="en-US" dirty="0"/>
              <a:t>Time presentation.</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0EAA6B-4E26-4C8C-936F-08CBA9528889}" type="slidenum">
              <a:rPr lang="en-US"/>
              <a:pPr/>
              <a:t>86</a:t>
            </a:fld>
            <a:endParaRPr lang="en-US" dirty="0"/>
          </a:p>
        </p:txBody>
      </p:sp>
      <p:sp>
        <p:nvSpPr>
          <p:cNvPr id="863234" name="Rectangle 2"/>
          <p:cNvSpPr>
            <a:spLocks noGrp="1" noRot="1" noChangeAspect="1" noChangeArrowheads="1" noTextEdit="1"/>
          </p:cNvSpPr>
          <p:nvPr>
            <p:ph type="sldImg"/>
          </p:nvPr>
        </p:nvSpPr>
        <p:spPr>
          <a:ln/>
        </p:spPr>
      </p:sp>
      <p:sp>
        <p:nvSpPr>
          <p:cNvPr id="863235" name="Rectangle 3"/>
          <p:cNvSpPr>
            <a:spLocks noGrp="1" noChangeArrowheads="1"/>
          </p:cNvSpPr>
          <p:nvPr>
            <p:ph type="body" idx="1"/>
          </p:nvPr>
        </p:nvSpPr>
        <p:spPr/>
        <p:txBody>
          <a:bodyPr/>
          <a:lstStyle/>
          <a:p>
            <a:r>
              <a:rPr lang="en-US" dirty="0"/>
              <a:t>Script example, one slide per page, script text 16 point</a:t>
            </a:r>
          </a:p>
          <a:p>
            <a:r>
              <a:rPr lang="en-US" dirty="0"/>
              <a:t>You are not reading your slides to your audience. Script has full sentences fleshing out the key words that are on slide as bullet points.  </a:t>
            </a:r>
          </a:p>
          <a:p>
            <a:r>
              <a:rPr lang="en-US" dirty="0"/>
              <a:t>Slide text serves as signposts for your audience.  </a:t>
            </a:r>
          </a:p>
          <a:p>
            <a:r>
              <a:rPr lang="en-US" dirty="0"/>
              <a:t>Use the same words as on the slide (“low” not “reduced” or “mild”)  Don’t try to use synonyms to keep things “interesting”—it just confuses the audience.</a:t>
            </a:r>
          </a:p>
          <a:p>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CFC663-01A8-41C0-86E0-32E28ADB3A24}" type="slidenum">
              <a:rPr lang="en-US"/>
              <a:pPr/>
              <a:t>87</a:t>
            </a:fld>
            <a:endParaRPr lang="en-US" dirty="0"/>
          </a:p>
        </p:txBody>
      </p:sp>
      <p:sp>
        <p:nvSpPr>
          <p:cNvPr id="787458" name="Rectangle 2"/>
          <p:cNvSpPr>
            <a:spLocks noGrp="1" noRot="1" noChangeAspect="1" noChangeArrowheads="1" noTextEdit="1"/>
          </p:cNvSpPr>
          <p:nvPr>
            <p:ph type="sldImg"/>
          </p:nvPr>
        </p:nvSpPr>
        <p:spPr>
          <a:ln/>
        </p:spPr>
      </p:sp>
      <p:sp>
        <p:nvSpPr>
          <p:cNvPr id="787459" name="Rectangle 3"/>
          <p:cNvSpPr>
            <a:spLocks noGrp="1" noChangeArrowheads="1"/>
          </p:cNvSpPr>
          <p:nvPr>
            <p:ph type="body" idx="1"/>
          </p:nvPr>
        </p:nvSpPr>
        <p:spPr/>
        <p:txBody>
          <a:bodyPr/>
          <a:lstStyle/>
          <a:p>
            <a:r>
              <a:rPr lang="en-US" dirty="0"/>
              <a:t>Look at your audience:  don’t speak to your slides</a:t>
            </a:r>
          </a:p>
          <a:p>
            <a:r>
              <a:rPr lang="en-US" dirty="0"/>
              <a:t>Show how to open a PPT file directly as show.  R click, show.</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E22EE2-1193-4D7A-BA89-33A01CAC0D93}" type="slidenum">
              <a:rPr lang="en-US"/>
              <a:pPr/>
              <a:t>88</a:t>
            </a:fld>
            <a:endParaRPr lang="en-US" dirty="0"/>
          </a:p>
        </p:txBody>
      </p:sp>
      <p:sp>
        <p:nvSpPr>
          <p:cNvPr id="789506" name="Rectangle 2"/>
          <p:cNvSpPr>
            <a:spLocks noGrp="1" noRot="1" noChangeAspect="1" noChangeArrowheads="1" noTextEdit="1"/>
          </p:cNvSpPr>
          <p:nvPr>
            <p:ph type="sldImg"/>
          </p:nvPr>
        </p:nvSpPr>
        <p:spPr>
          <a:ln/>
        </p:spPr>
      </p:sp>
      <p:sp>
        <p:nvSpPr>
          <p:cNvPr id="789507" name="Rectangle 3"/>
          <p:cNvSpPr>
            <a:spLocks noGrp="1" noChangeArrowheads="1"/>
          </p:cNvSpPr>
          <p:nvPr>
            <p:ph type="body" idx="1"/>
          </p:nvPr>
        </p:nvSpPr>
        <p:spPr/>
        <p:txBody>
          <a:bodyPr/>
          <a:lstStyle/>
          <a:p>
            <a:r>
              <a:rPr lang="en-US" dirty="0"/>
              <a:t>Demonstrate.</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CDFFC0-C52E-4780-A272-608382C3B1EF}" type="slidenum">
              <a:rPr lang="en-US"/>
              <a:pPr/>
              <a:t>89</a:t>
            </a:fld>
            <a:endParaRPr lang="en-US" dirty="0"/>
          </a:p>
        </p:txBody>
      </p:sp>
      <p:sp>
        <p:nvSpPr>
          <p:cNvPr id="115714" name="Rectangle 2"/>
          <p:cNvSpPr>
            <a:spLocks noGrp="1" noRot="1" noChangeAspect="1" noChangeArrowheads="1" noTextEdit="1"/>
          </p:cNvSpPr>
          <p:nvPr>
            <p:ph type="sldImg"/>
          </p:nvPr>
        </p:nvSpPr>
        <p:spPr>
          <a:xfrm>
            <a:off x="1108075" y="695325"/>
            <a:ext cx="4646613" cy="3486150"/>
          </a:xfrm>
          <a:ln/>
        </p:spPr>
      </p:sp>
      <p:sp>
        <p:nvSpPr>
          <p:cNvPr id="115715" name="Rectangle 3"/>
          <p:cNvSpPr>
            <a:spLocks noGrp="1" noChangeArrowheads="1"/>
          </p:cNvSpPr>
          <p:nvPr>
            <p:ph type="body" idx="1"/>
          </p:nvPr>
        </p:nvSpPr>
        <p:spPr>
          <a:xfrm>
            <a:off x="912240" y="4416342"/>
            <a:ext cx="5033521" cy="4184485"/>
          </a:xfrm>
        </p:spPr>
        <p:txBody>
          <a:bodyPr/>
          <a:lstStyle/>
          <a:p>
            <a:r>
              <a:rPr lang="en-US" dirty="0"/>
              <a:t>(Graph from Nolan Lee, EIS 2002).</a:t>
            </a:r>
          </a:p>
          <a:p>
            <a:endParaRPr lang="en-US" dirty="0"/>
          </a:p>
          <a:p>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F91D34-F70C-47F2-919D-0B46E80729FE}" type="slidenum">
              <a:rPr lang="en-US">
                <a:solidFill>
                  <a:prstClr val="black"/>
                </a:solidFill>
              </a:rPr>
              <a:pPr/>
              <a:t>90</a:t>
            </a:fld>
            <a:endParaRPr lang="en-US" dirty="0">
              <a:solidFill>
                <a:prstClr val="black"/>
              </a:solidFill>
            </a:endParaRPr>
          </a:p>
        </p:txBody>
      </p:sp>
      <p:sp>
        <p:nvSpPr>
          <p:cNvPr id="121858" name="Rectangle 2"/>
          <p:cNvSpPr>
            <a:spLocks noGrp="1" noRot="1" noChangeAspect="1" noChangeArrowheads="1" noTextEdit="1"/>
          </p:cNvSpPr>
          <p:nvPr>
            <p:ph type="sldImg"/>
          </p:nvPr>
        </p:nvSpPr>
        <p:spPr>
          <a:xfrm>
            <a:off x="1108075" y="695325"/>
            <a:ext cx="4646613" cy="3486150"/>
          </a:xfrm>
          <a:ln/>
        </p:spPr>
      </p:sp>
      <p:sp>
        <p:nvSpPr>
          <p:cNvPr id="121859" name="Rectangle 3"/>
          <p:cNvSpPr>
            <a:spLocks noGrp="1" noChangeArrowheads="1"/>
          </p:cNvSpPr>
          <p:nvPr>
            <p:ph type="body" idx="1"/>
          </p:nvPr>
        </p:nvSpPr>
        <p:spPr>
          <a:xfrm>
            <a:off x="838149" y="4339056"/>
            <a:ext cx="5030434" cy="4182907"/>
          </a:xfrm>
        </p:spPr>
        <p:txBody>
          <a:bodyPr/>
          <a:lstStyle/>
          <a:p>
            <a:r>
              <a:rPr lang="en-US" dirty="0"/>
              <a:t>Wayne Duffus, EIS 2002 (South Carolina)</a:t>
            </a:r>
          </a:p>
          <a:p>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F91D34-F70C-47F2-919D-0B46E80729FE}" type="slidenum">
              <a:rPr lang="en-US"/>
              <a:pPr/>
              <a:t>91</a:t>
            </a:fld>
            <a:endParaRPr lang="en-US" dirty="0"/>
          </a:p>
        </p:txBody>
      </p:sp>
      <p:sp>
        <p:nvSpPr>
          <p:cNvPr id="121858" name="Rectangle 2"/>
          <p:cNvSpPr>
            <a:spLocks noGrp="1" noRot="1" noChangeAspect="1" noChangeArrowheads="1" noTextEdit="1"/>
          </p:cNvSpPr>
          <p:nvPr>
            <p:ph type="sldImg"/>
          </p:nvPr>
        </p:nvSpPr>
        <p:spPr>
          <a:xfrm>
            <a:off x="1108075" y="695325"/>
            <a:ext cx="4646613" cy="3486150"/>
          </a:xfrm>
          <a:ln/>
        </p:spPr>
      </p:sp>
      <p:sp>
        <p:nvSpPr>
          <p:cNvPr id="121859" name="Rectangle 3"/>
          <p:cNvSpPr>
            <a:spLocks noGrp="1" noChangeArrowheads="1"/>
          </p:cNvSpPr>
          <p:nvPr>
            <p:ph type="body" idx="1"/>
          </p:nvPr>
        </p:nvSpPr>
        <p:spPr>
          <a:xfrm>
            <a:off x="838149" y="4339056"/>
            <a:ext cx="5030434" cy="4182907"/>
          </a:xfrm>
        </p:spPr>
        <p:txBody>
          <a:bodyPr/>
          <a:lstStyle/>
          <a:p>
            <a:r>
              <a:rPr lang="en-US" dirty="0"/>
              <a:t>Wayne Duffus, EIS 2002 (South Carolina)</a:t>
            </a:r>
          </a:p>
          <a:p>
            <a:r>
              <a:rPr lang="en-US" dirty="0"/>
              <a:t>Note: When circle appears, nothing else on the slide should move and the circle should just appear, not fly in</a:t>
            </a:r>
          </a:p>
          <a:p>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D1C63E-CC6E-4B02-9214-8D8A197274D7}" type="slidenum">
              <a:rPr lang="en-US"/>
              <a:pPr/>
              <a:t>92</a:t>
            </a:fld>
            <a:endParaRPr lang="en-US" dirty="0"/>
          </a:p>
        </p:txBody>
      </p:sp>
      <p:sp>
        <p:nvSpPr>
          <p:cNvPr id="123906" name="Rectangle 2"/>
          <p:cNvSpPr>
            <a:spLocks noGrp="1" noRot="1" noChangeAspect="1" noChangeArrowheads="1" noTextEdit="1"/>
          </p:cNvSpPr>
          <p:nvPr>
            <p:ph type="sldImg"/>
          </p:nvPr>
        </p:nvSpPr>
        <p:spPr>
          <a:xfrm>
            <a:off x="1103313" y="695325"/>
            <a:ext cx="4648200" cy="3486150"/>
          </a:xfrm>
          <a:ln/>
        </p:spPr>
      </p:sp>
      <p:sp>
        <p:nvSpPr>
          <p:cNvPr id="123907" name="Rectangle 3"/>
          <p:cNvSpPr>
            <a:spLocks noGrp="1" noChangeArrowheads="1"/>
          </p:cNvSpPr>
          <p:nvPr>
            <p:ph type="body" idx="1"/>
          </p:nvPr>
        </p:nvSpPr>
        <p:spPr/>
        <p:txBody>
          <a:bodyPr/>
          <a:lstStyle/>
          <a:p>
            <a:r>
              <a:rPr lang="en-US" dirty="0"/>
              <a:t>Table Example— hypothetical data from a foodborne outbreak</a:t>
            </a:r>
          </a:p>
          <a:p>
            <a:r>
              <a:rPr lang="en-US" dirty="0"/>
              <a:t>Explain epi associations clearly:  those who ate ice cream had 8 times the odds of illness as those who did not eat ice cream.</a:t>
            </a:r>
          </a:p>
          <a:p>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E70431-7B53-46BA-A428-1EF5ECF8C8FE}" type="slidenum">
              <a:rPr lang="en-US"/>
              <a:pPr/>
              <a:t>93</a:t>
            </a:fld>
            <a:endParaRPr lang="en-US" dirty="0"/>
          </a:p>
        </p:txBody>
      </p:sp>
      <p:sp>
        <p:nvSpPr>
          <p:cNvPr id="742402" name="Rectangle 2"/>
          <p:cNvSpPr>
            <a:spLocks noGrp="1" noRot="1" noChangeAspect="1" noChangeArrowheads="1" noTextEdit="1"/>
          </p:cNvSpPr>
          <p:nvPr>
            <p:ph type="sldImg"/>
          </p:nvPr>
        </p:nvSpPr>
        <p:spPr>
          <a:ln/>
        </p:spPr>
      </p:sp>
      <p:sp>
        <p:nvSpPr>
          <p:cNvPr id="742403" name="Rectangle 3"/>
          <p:cNvSpPr>
            <a:spLocks noGrp="1" noChangeArrowheads="1"/>
          </p:cNvSpPr>
          <p:nvPr>
            <p:ph type="body" idx="1"/>
          </p:nvPr>
        </p:nvSpPr>
        <p:spPr/>
        <p:txBody>
          <a:bodyPr/>
          <a:lstStyle/>
          <a:p>
            <a:r>
              <a:rPr lang="en-US" sz="1400" dirty="0"/>
              <a:t>Q+A is typically 10 min for a 10 min presentation, 5 min for a 5 min latebreaker.</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400" dirty="0" smtClean="0"/>
              <a:t>Take a pen with you to the podium to write down multi-part questions.</a:t>
            </a:r>
          </a:p>
          <a:p>
            <a:r>
              <a:rPr lang="en-US" sz="1400" dirty="0" smtClean="0"/>
              <a:t>Do </a:t>
            </a:r>
            <a:r>
              <a:rPr lang="en-US" sz="1400" dirty="0"/>
              <a:t>take a moment to think before you answer; the pause seems longer to you than to the audience</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400" dirty="0" smtClean="0"/>
              <a:t>Do ask for clarification from the questioner if you don’t understand question</a:t>
            </a:r>
          </a:p>
          <a:p>
            <a:r>
              <a:rPr lang="en-US" sz="1400" dirty="0" smtClean="0"/>
              <a:t>Do resist the temptation to tell them everything you know; give short, direct answers </a:t>
            </a:r>
          </a:p>
          <a:p>
            <a:r>
              <a:rPr lang="en-US" sz="1400" dirty="0" smtClean="0"/>
              <a:t>Do </a:t>
            </a:r>
            <a:r>
              <a:rPr lang="en-US" sz="1400" dirty="0"/>
              <a:t>rehearse the answers to obvious questions—your supervisors can help you with that</a:t>
            </a:r>
            <a:r>
              <a:rPr lang="en-US" sz="1400" dirty="0" smtClean="0"/>
              <a:t>.</a:t>
            </a:r>
          </a:p>
          <a:p>
            <a:r>
              <a:rPr lang="en-US" sz="1400" dirty="0" smtClean="0"/>
              <a:t>Know how to go directly to a needed slide (demonstrate)</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t>Do know how to state your "</a:t>
            </a:r>
            <a:r>
              <a:rPr lang="en-US" sz="1200" b="1" dirty="0" smtClean="0"/>
              <a:t>SOCO</a:t>
            </a:r>
            <a:r>
              <a:rPr lang="en-US" sz="1200" dirty="0" smtClean="0"/>
              <a:t>" (single over-riding communications objective) in 1 sentence.  The SOCO is the essence of the message that needs to be conveyed. The SOCO needs to be simply and clearly stated--so that the media and the target audience reached through the media have no problem in understanding the meaning of the SOCO, as well as which attitudes or actions of the target audience are being scrutinized.</a:t>
            </a:r>
            <a:endParaRPr lang="en-US" sz="1400" dirty="0" smtClean="0"/>
          </a:p>
          <a:p>
            <a:endParaRPr lang="en-US" sz="1400" dirty="0"/>
          </a:p>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081F5D-8651-476C-82B1-6E2868DCAD21}" type="slidenum">
              <a:rPr lang="en-US"/>
              <a:pPr/>
              <a:t>10</a:t>
            </a:fld>
            <a:endParaRPr lang="en-US" dirty="0"/>
          </a:p>
        </p:txBody>
      </p:sp>
      <p:sp>
        <p:nvSpPr>
          <p:cNvPr id="763906" name="Rectangle 2"/>
          <p:cNvSpPr>
            <a:spLocks noGrp="1" noRot="1" noChangeAspect="1" noChangeArrowheads="1" noTextEdit="1"/>
          </p:cNvSpPr>
          <p:nvPr>
            <p:ph type="sldImg"/>
          </p:nvPr>
        </p:nvSpPr>
        <p:spPr>
          <a:ln/>
        </p:spPr>
      </p:sp>
      <p:sp>
        <p:nvSpPr>
          <p:cNvPr id="763907" name="Rectangle 3"/>
          <p:cNvSpPr>
            <a:spLocks noGrp="1" noChangeArrowheads="1"/>
          </p:cNvSpPr>
          <p:nvPr>
            <p:ph type="body" idx="1"/>
          </p:nvPr>
        </p:nvSpPr>
        <p:spPr/>
        <p:txBody>
          <a:bodyPr/>
          <a:lstStyle/>
          <a:p>
            <a:r>
              <a:rPr lang="en-US" dirty="0"/>
              <a:t>HOW you did your study</a:t>
            </a:r>
          </a:p>
          <a:p>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6FE781-A2DB-4FE7-893C-32CFC60A05F6}" type="slidenum">
              <a:rPr lang="en-US"/>
              <a:pPr/>
              <a:t>94</a:t>
            </a:fld>
            <a:endParaRPr lang="en-US" dirty="0"/>
          </a:p>
        </p:txBody>
      </p:sp>
      <p:sp>
        <p:nvSpPr>
          <p:cNvPr id="744450" name="Rectangle 2"/>
          <p:cNvSpPr>
            <a:spLocks noGrp="1" noRot="1" noChangeAspect="1" noChangeArrowheads="1" noTextEdit="1"/>
          </p:cNvSpPr>
          <p:nvPr>
            <p:ph type="sldImg"/>
          </p:nvPr>
        </p:nvSpPr>
        <p:spPr>
          <a:ln/>
        </p:spPr>
      </p:sp>
      <p:sp>
        <p:nvSpPr>
          <p:cNvPr id="744451" name="Rectangle 3"/>
          <p:cNvSpPr>
            <a:spLocks noGrp="1" noChangeArrowheads="1"/>
          </p:cNvSpPr>
          <p:nvPr>
            <p:ph type="body" idx="1"/>
          </p:nvPr>
        </p:nvSpPr>
        <p:spPr/>
        <p:txBody>
          <a:bodyPr/>
          <a:lstStyle/>
          <a:p>
            <a:r>
              <a:rPr lang="en-US" sz="1400" dirty="0"/>
              <a:t>Don’t fumble for extra slides, just answer the question unless it’s absolutely necessary to show a visual</a:t>
            </a:r>
          </a:p>
          <a:p>
            <a:r>
              <a:rPr lang="en-US" sz="1400" dirty="0"/>
              <a:t>Don’t be defensive, even if the question hostile; as long as you keep your cool and remain professional, a hostile question or comment reflects poorly only on the questioner not you</a:t>
            </a:r>
          </a:p>
          <a:p>
            <a:r>
              <a:rPr lang="en-US" sz="1400" dirty="0"/>
              <a:t>Don’t ask “Did that answer your question” because that just invites a follow-up; if the questioner isn’t satisfied with your answer they will likely speak up without having to be asked.</a:t>
            </a:r>
          </a:p>
          <a:p>
            <a:r>
              <a:rPr lang="en-US" sz="1400" dirty="0"/>
              <a:t>Don’t thank the questioner for the question, just answer it.</a:t>
            </a:r>
          </a:p>
          <a:p>
            <a:r>
              <a:rPr lang="en-US" sz="1400" dirty="0"/>
              <a:t>Don’t rate the question:  “That’s a great question</a:t>
            </a:r>
            <a:r>
              <a:rPr lang="en-US" sz="1400" dirty="0" smtClean="0"/>
              <a:t>.”</a:t>
            </a:r>
          </a:p>
          <a:p>
            <a:r>
              <a:rPr lang="en-US" sz="1400" dirty="0" smtClean="0"/>
              <a:t>Don’t</a:t>
            </a:r>
            <a:endParaRPr lang="en-US" sz="1400" dirty="0"/>
          </a:p>
          <a:p>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A7D25F-392B-4025-8A71-9A1FF8AAE23D}" type="slidenum">
              <a:rPr lang="en-US"/>
              <a:pPr/>
              <a:t>95</a:t>
            </a:fld>
            <a:endParaRPr lang="en-US" dirty="0"/>
          </a:p>
        </p:txBody>
      </p:sp>
      <p:sp>
        <p:nvSpPr>
          <p:cNvPr id="903170" name="Rectangle 2"/>
          <p:cNvSpPr>
            <a:spLocks noGrp="1" noRot="1" noChangeAspect="1" noChangeArrowheads="1" noTextEdit="1"/>
          </p:cNvSpPr>
          <p:nvPr>
            <p:ph type="sldImg"/>
          </p:nvPr>
        </p:nvSpPr>
        <p:spPr>
          <a:xfrm>
            <a:off x="1108075" y="696913"/>
            <a:ext cx="4646613" cy="3486150"/>
          </a:xfrm>
          <a:ln/>
        </p:spPr>
      </p:sp>
      <p:sp>
        <p:nvSpPr>
          <p:cNvPr id="903171" name="Rectangle 3"/>
          <p:cNvSpPr>
            <a:spLocks noGrp="1" noChangeArrowheads="1"/>
          </p:cNvSpPr>
          <p:nvPr>
            <p:ph type="body" idx="1"/>
          </p:nvPr>
        </p:nvSpPr>
        <p:spPr>
          <a:xfrm>
            <a:off x="685337" y="4416342"/>
            <a:ext cx="5487326" cy="4182907"/>
          </a:xfrm>
        </p:spPr>
        <p:txBody>
          <a:bodyPr/>
          <a:lstStyle/>
          <a:p>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9897A0-6353-4140-BD92-DD2F52F35FB2}" type="slidenum">
              <a:rPr lang="en-US"/>
              <a:pPr/>
              <a:t>96</a:t>
            </a:fld>
            <a:endParaRPr lang="en-US" dirty="0"/>
          </a:p>
        </p:txBody>
      </p:sp>
      <p:sp>
        <p:nvSpPr>
          <p:cNvPr id="905218" name="Rectangle 2"/>
          <p:cNvSpPr>
            <a:spLocks noGrp="1" noRot="1" noChangeAspect="1" noChangeArrowheads="1" noTextEdit="1"/>
          </p:cNvSpPr>
          <p:nvPr>
            <p:ph type="sldImg"/>
          </p:nvPr>
        </p:nvSpPr>
        <p:spPr>
          <a:xfrm>
            <a:off x="1108075" y="696913"/>
            <a:ext cx="4646613" cy="3486150"/>
          </a:xfrm>
          <a:ln/>
        </p:spPr>
      </p:sp>
      <p:sp>
        <p:nvSpPr>
          <p:cNvPr id="905219" name="Rectangle 3"/>
          <p:cNvSpPr>
            <a:spLocks noGrp="1" noChangeArrowheads="1"/>
          </p:cNvSpPr>
          <p:nvPr>
            <p:ph type="body" idx="1"/>
          </p:nvPr>
        </p:nvSpPr>
        <p:spPr>
          <a:xfrm>
            <a:off x="685337" y="4416342"/>
            <a:ext cx="5487326" cy="4182907"/>
          </a:xfrm>
        </p:spPr>
        <p:txBody>
          <a:bodyPr/>
          <a:lstStyle/>
          <a:p>
            <a:r>
              <a:rPr lang="en-US" dirty="0"/>
              <a:t>Example of breaking out of the height-width ratio of PowerPoint slides when designing a poster</a:t>
            </a:r>
          </a:p>
          <a:p>
            <a:r>
              <a:rPr lang="en-US" dirty="0"/>
              <a:t>Stacy Holzbauer, EIS 2006, Minnesota.  EIS Conference Poster Award 2008.</a:t>
            </a:r>
          </a:p>
          <a:p>
            <a:r>
              <a:rPr lang="en-US" dirty="0"/>
              <a:t>This poster is hanging upstairs on the 5</a:t>
            </a:r>
            <a:r>
              <a:rPr lang="en-US" baseline="30000" dirty="0"/>
              <a:t>th</a:t>
            </a:r>
            <a:r>
              <a:rPr lang="en-US" dirty="0"/>
              <a:t> floor in the EFAB hallway, along with other award winning posters if you want to take a closer look.</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347FE8-4D07-4DDA-A2A8-1D53429FC753}" type="slidenum">
              <a:rPr lang="en-US"/>
              <a:pPr/>
              <a:t>97</a:t>
            </a:fld>
            <a:endParaRPr lang="en-US" dirty="0"/>
          </a:p>
        </p:txBody>
      </p:sp>
      <p:sp>
        <p:nvSpPr>
          <p:cNvPr id="907266" name="Rectangle 2"/>
          <p:cNvSpPr>
            <a:spLocks noGrp="1" noRot="1" noChangeAspect="1" noChangeArrowheads="1" noTextEdit="1"/>
          </p:cNvSpPr>
          <p:nvPr>
            <p:ph type="sldImg"/>
          </p:nvPr>
        </p:nvSpPr>
        <p:spPr>
          <a:xfrm>
            <a:off x="1108075" y="696913"/>
            <a:ext cx="4646613" cy="3486150"/>
          </a:xfrm>
          <a:ln/>
        </p:spPr>
      </p:sp>
      <p:sp>
        <p:nvSpPr>
          <p:cNvPr id="907267" name="Rectangle 3"/>
          <p:cNvSpPr>
            <a:spLocks noGrp="1" noChangeArrowheads="1"/>
          </p:cNvSpPr>
          <p:nvPr>
            <p:ph type="body" idx="1"/>
          </p:nvPr>
        </p:nvSpPr>
        <p:spPr>
          <a:xfrm>
            <a:off x="685337" y="4416342"/>
            <a:ext cx="5487326" cy="4182907"/>
          </a:xfrm>
        </p:spPr>
        <p:txBody>
          <a:bodyPr/>
          <a:lstStyle/>
          <a:p>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07A3A9-3F20-4D56-9891-F2FCFE130544}" type="slidenum">
              <a:rPr lang="en-US"/>
              <a:pPr/>
              <a:t>98</a:t>
            </a:fld>
            <a:endParaRPr lang="en-US" dirty="0"/>
          </a:p>
        </p:txBody>
      </p:sp>
      <p:sp>
        <p:nvSpPr>
          <p:cNvPr id="691202" name="Rectangle 2"/>
          <p:cNvSpPr>
            <a:spLocks noGrp="1" noRot="1" noChangeAspect="1" noChangeArrowheads="1" noTextEdit="1"/>
          </p:cNvSpPr>
          <p:nvPr>
            <p:ph type="sldImg"/>
          </p:nvPr>
        </p:nvSpPr>
        <p:spPr>
          <a:ln/>
        </p:spPr>
      </p:sp>
      <p:sp>
        <p:nvSpPr>
          <p:cNvPr id="6912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AA500F-D0F0-4994-B4B1-4A7E3DE7B7E7}" type="slidenum">
              <a:rPr lang="en-US"/>
              <a:pPr/>
              <a:t>99</a:t>
            </a:fld>
            <a:endParaRPr lang="en-US" dirty="0"/>
          </a:p>
        </p:txBody>
      </p:sp>
      <p:sp>
        <p:nvSpPr>
          <p:cNvPr id="909314" name="Rectangle 2"/>
          <p:cNvSpPr>
            <a:spLocks noGrp="1" noRot="1" noChangeAspect="1" noChangeArrowheads="1" noTextEdit="1"/>
          </p:cNvSpPr>
          <p:nvPr>
            <p:ph type="sldImg"/>
          </p:nvPr>
        </p:nvSpPr>
        <p:spPr>
          <a:xfrm>
            <a:off x="1108075" y="696913"/>
            <a:ext cx="4646613" cy="3486150"/>
          </a:xfrm>
          <a:ln/>
        </p:spPr>
      </p:sp>
      <p:sp>
        <p:nvSpPr>
          <p:cNvPr id="909315" name="Rectangle 3"/>
          <p:cNvSpPr>
            <a:spLocks noGrp="1" noChangeArrowheads="1"/>
          </p:cNvSpPr>
          <p:nvPr>
            <p:ph type="body" idx="1"/>
          </p:nvPr>
        </p:nvSpPr>
        <p:spPr>
          <a:xfrm>
            <a:off x="685337" y="4416342"/>
            <a:ext cx="5487326" cy="4182907"/>
          </a:xfrm>
        </p:spPr>
        <p:txBody>
          <a:bodyPr/>
          <a:lstStyle/>
          <a:p>
            <a:r>
              <a:rPr lang="en-US" dirty="0"/>
              <a:t>EIS Presentation Checklist—note that this text is too small for oral presentation, but I’m giving it to you for your notes.</a:t>
            </a:r>
          </a:p>
          <a:p>
            <a:r>
              <a:rPr lang="en-US" dirty="0"/>
              <a:t>Use when developing your presentation and in rehearsals.  </a:t>
            </a:r>
            <a:endParaRPr lang="en-US" i="1"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91231B-9730-417C-A19E-2CD9DF71ACCD}" type="slidenum">
              <a:rPr lang="en-US"/>
              <a:pPr/>
              <a:t>100</a:t>
            </a:fld>
            <a:endParaRPr lang="en-US" dirty="0"/>
          </a:p>
        </p:txBody>
      </p:sp>
      <p:sp>
        <p:nvSpPr>
          <p:cNvPr id="816130" name="Rectangle 2"/>
          <p:cNvSpPr>
            <a:spLocks noGrp="1" noRot="1" noChangeAspect="1" noChangeArrowheads="1" noTextEdit="1"/>
          </p:cNvSpPr>
          <p:nvPr>
            <p:ph type="sldImg"/>
          </p:nvPr>
        </p:nvSpPr>
        <p:spPr>
          <a:ln/>
        </p:spPr>
      </p:sp>
      <p:sp>
        <p:nvSpPr>
          <p:cNvPr id="8161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91231B-9730-417C-A19E-2CD9DF71ACCD}" type="slidenum">
              <a:rPr lang="en-US"/>
              <a:pPr/>
              <a:t>101</a:t>
            </a:fld>
            <a:endParaRPr lang="en-US" dirty="0"/>
          </a:p>
        </p:txBody>
      </p:sp>
      <p:sp>
        <p:nvSpPr>
          <p:cNvPr id="816130" name="Rectangle 2"/>
          <p:cNvSpPr>
            <a:spLocks noGrp="1" noRot="1" noChangeAspect="1" noChangeArrowheads="1" noTextEdit="1"/>
          </p:cNvSpPr>
          <p:nvPr>
            <p:ph type="sldImg"/>
          </p:nvPr>
        </p:nvSpPr>
        <p:spPr>
          <a:ln/>
        </p:spPr>
      </p:sp>
      <p:sp>
        <p:nvSpPr>
          <p:cNvPr id="8161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08BCB4-8C96-4FE0-A13E-9BD442811651}" type="slidenum">
              <a:rPr lang="en-US"/>
              <a:pPr/>
              <a:t>102</a:t>
            </a:fld>
            <a:endParaRPr lang="en-US" dirty="0"/>
          </a:p>
        </p:txBody>
      </p:sp>
      <p:sp>
        <p:nvSpPr>
          <p:cNvPr id="791554" name="Rectangle 2"/>
          <p:cNvSpPr>
            <a:spLocks noGrp="1" noRot="1" noChangeAspect="1" noChangeArrowheads="1" noTextEdit="1"/>
          </p:cNvSpPr>
          <p:nvPr>
            <p:ph type="sldImg"/>
          </p:nvPr>
        </p:nvSpPr>
        <p:spPr>
          <a:ln/>
        </p:spPr>
      </p:sp>
      <p:sp>
        <p:nvSpPr>
          <p:cNvPr id="791555" name="Rectangle 3"/>
          <p:cNvSpPr>
            <a:spLocks noGrp="1" noChangeArrowheads="1"/>
          </p:cNvSpPr>
          <p:nvPr>
            <p:ph type="body" idx="1"/>
          </p:nvPr>
        </p:nvSpPr>
        <p:spPr/>
        <p:txBody>
          <a:bodyPr/>
          <a:lstStyle/>
          <a:p>
            <a:r>
              <a:rPr lang="en-US" dirty="0"/>
              <a:t>I’d like to thank the people shown here, from whom I’ve borrowed much of this material.  Thank you!</a:t>
            </a:r>
          </a:p>
          <a:p>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Problem:  the text is not black, it’s 80% gray</a:t>
            </a:r>
          </a:p>
          <a:p>
            <a:r>
              <a:rPr lang="en-US" dirty="0" smtClean="0"/>
              <a:t>First rule</a:t>
            </a:r>
            <a:r>
              <a:rPr lang="en-US" baseline="0" dirty="0" smtClean="0"/>
              <a:t> is CONTRAST.</a:t>
            </a:r>
          </a:p>
          <a:p>
            <a:r>
              <a:rPr lang="en-US" baseline="0" dirty="0" smtClean="0"/>
              <a:t>When I use this template, I am changing the text to full black</a:t>
            </a:r>
            <a:endParaRPr lang="en-US" dirty="0"/>
          </a:p>
        </p:txBody>
      </p:sp>
      <p:sp>
        <p:nvSpPr>
          <p:cNvPr id="4" name="Slide Number Placeholder 3"/>
          <p:cNvSpPr>
            <a:spLocks noGrp="1"/>
          </p:cNvSpPr>
          <p:nvPr>
            <p:ph type="sldNum" sz="quarter" idx="10"/>
          </p:nvPr>
        </p:nvSpPr>
        <p:spPr/>
        <p:txBody>
          <a:bodyPr/>
          <a:lstStyle/>
          <a:p>
            <a:pPr>
              <a:defRPr/>
            </a:pPr>
            <a:fld id="{1F17D38A-29E2-439D-9755-D9FEEB2CD74B}" type="slidenum">
              <a:rPr lang="en-US" smtClean="0">
                <a:solidFill>
                  <a:prstClr val="white"/>
                </a:solidFill>
              </a:rPr>
              <a:pPr>
                <a:defRPr/>
              </a:pPr>
              <a:t>107</a:t>
            </a:fld>
            <a:endParaRPr lang="en-US" dirty="0">
              <a:solidFill>
                <a:prstClr val="white"/>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1FB6E991-83A9-4AAB-BC52-A8E1BFF04CC6}"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25238F08-A4B3-4283-90CA-43293D6489A4}" type="slidenum">
              <a:rPr lang="en-US"/>
              <a:pPr/>
              <a:t>‹#›</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lide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dirty="0" smtClean="0"/>
              <a:t>Title of Presentation – Myriad Pro</a:t>
            </a:r>
            <a:br>
              <a:rPr lang="en-US" dirty="0" smtClean="0"/>
            </a:br>
            <a:r>
              <a:rPr lang="en-US" dirty="0" smtClean="0"/>
              <a:t> Bold, Shadow 28pt</a:t>
            </a:r>
            <a:endParaRPr lang="en-US" dirty="0"/>
          </a:p>
        </p:txBody>
      </p:sp>
    </p:spTree>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asic Content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6705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a:prstGeom prst="rect">
            <a:avLst/>
          </a:prstGeom>
        </p:spPr>
        <p:txBody>
          <a:bodyPr anchor="t"/>
          <a:lstStyle>
            <a:lvl1pPr algn="l">
              <a:lnSpc>
                <a:spcPts val="3800"/>
              </a:lnSpc>
              <a:defRPr sz="3600" b="1" cap="all" baseline="0">
                <a:solidFill>
                  <a:schemeClr val="tx1"/>
                </a:solidFill>
                <a:effectLst/>
              </a:defRPr>
            </a:lvl1pPr>
          </a:lstStyle>
          <a:p>
            <a:r>
              <a:rPr lang="en-US" dirty="0" smtClean="0"/>
              <a:t>Section Header</a:t>
            </a:r>
            <a:br>
              <a:rPr lang="en-US" dirty="0" smtClean="0"/>
            </a:br>
            <a:r>
              <a:rPr lang="en-US" dirty="0" smtClean="0"/>
              <a:t>Myriad Pro, bold, shadow, 36pt </a:t>
            </a:r>
            <a:endParaRPr lang="en-US" dirty="0"/>
          </a:p>
        </p:txBody>
      </p:sp>
      <p:sp>
        <p:nvSpPr>
          <p:cNvPr id="3" name="Text Placeholder 2"/>
          <p:cNvSpPr>
            <a:spLocks noGrp="1"/>
          </p:cNvSpPr>
          <p:nvPr>
            <p:ph type="body" idx="1" hasCustomPrompt="1"/>
          </p:nvPr>
        </p:nvSpPr>
        <p:spPr>
          <a:xfrm>
            <a:off x="722313" y="2906713"/>
            <a:ext cx="77724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Subhead – Myriad Pro, 20pt</a:t>
            </a:r>
          </a:p>
        </p:txBody>
      </p:sp>
    </p:spTree>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a:prstGeom prst="rect">
            <a:avLst/>
          </a:prstGeom>
        </p:spPr>
        <p:txBody>
          <a:bodyPr anchor="b"/>
          <a:lstStyle>
            <a:lvl1pPr algn="l">
              <a:defRPr sz="2000" b="1" baseline="0">
                <a:solidFill>
                  <a:schemeClr val="tx1"/>
                </a:solidFill>
                <a:effectLst/>
              </a:defRPr>
            </a:lvl1pPr>
          </a:lstStyle>
          <a:p>
            <a:r>
              <a:rPr lang="en-US" dirty="0" smtClean="0"/>
              <a:t>Header – Myriad Pro, bold, shadow, 20pt</a:t>
            </a:r>
            <a:endParaRPr lang="en-US" dirty="0"/>
          </a:p>
        </p:txBody>
      </p:sp>
      <p:sp>
        <p:nvSpPr>
          <p:cNvPr id="3" name="Content Placeholder 2"/>
          <p:cNvSpPr>
            <a:spLocks noGrp="1"/>
          </p:cNvSpPr>
          <p:nvPr>
            <p:ph idx="1" hasCustomPrompt="1"/>
          </p:nvPr>
        </p:nvSpPr>
        <p:spPr>
          <a:xfrm>
            <a:off x="3575050" y="273051"/>
            <a:ext cx="5111750" cy="5518150"/>
          </a:xfrm>
          <a:prstGeom prst="rect">
            <a:avLst/>
          </a:prstGeom>
        </p:spPr>
        <p:txBody>
          <a:bodyPr anchor="ctr" anchorCtr="0"/>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4" name="Text Placeholder 3"/>
          <p:cNvSpPr>
            <a:spLocks noGrp="1"/>
          </p:cNvSpPr>
          <p:nvPr>
            <p:ph type="body" sz="half" idx="2" hasCustomPrompt="1"/>
          </p:nvPr>
        </p:nvSpPr>
        <p:spPr>
          <a:xfrm>
            <a:off x="457200" y="1435101"/>
            <a:ext cx="3008313" cy="4356099"/>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Paragraph of type</a:t>
            </a:r>
          </a:p>
          <a:p>
            <a:pPr lvl="0"/>
            <a:r>
              <a:rPr lang="en-US" dirty="0" smtClean="0"/>
              <a:t>Myriad Pro, 14pt</a:t>
            </a:r>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1" baseline="0">
                <a:solidFill>
                  <a:schemeClr val="tx1"/>
                </a:solidFill>
                <a:effectLst/>
              </a:defRPr>
            </a:lvl1pPr>
          </a:lstStyle>
          <a:p>
            <a:r>
              <a:rPr lang="en-US" dirty="0" smtClean="0"/>
              <a:t>Photo Title – Myriad Pro, Bold, Shadow, 20pt</a:t>
            </a:r>
            <a:endParaRPr lang="en-US" dirty="0"/>
          </a:p>
        </p:txBody>
      </p:sp>
      <p:sp>
        <p:nvSpPr>
          <p:cNvPr id="3" name="Picture Placeholder 2"/>
          <p:cNvSpPr>
            <a:spLocks noGrp="1"/>
          </p:cNvSpPr>
          <p:nvPr>
            <p:ph type="pic" idx="1"/>
          </p:nvPr>
        </p:nvSpPr>
        <p:spPr>
          <a:xfrm>
            <a:off x="1792288" y="612775"/>
            <a:ext cx="5486400" cy="4114800"/>
          </a:xfrm>
          <a:prstGeom prst="rect">
            <a:avLst/>
          </a:prstGeom>
          <a:ln w="25400">
            <a:solidFill>
              <a:schemeClr val="bg2"/>
            </a:solidFill>
          </a:ln>
          <a:effectLst>
            <a:outerShdw blurRad="44450" dist="27940" dir="5400000" algn="ctr">
              <a:srgbClr val="000000">
                <a:alpha val="32000"/>
              </a:srgbClr>
            </a:outerShdw>
          </a:effectLst>
        </p:spPr>
        <p:txBody>
          <a:bodyPr/>
          <a:lstStyle>
            <a:lvl1pPr marL="0" indent="0">
              <a:buNone/>
              <a:defRPr sz="3200">
                <a:solidFill>
                  <a:schemeClr val="tx1"/>
                </a:solidFill>
                <a:effectLs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hasCustomPrompt="1"/>
          </p:nvPr>
        </p:nvSpPr>
        <p:spPr>
          <a:xfrm>
            <a:off x="1792288" y="5367338"/>
            <a:ext cx="5486400" cy="804862"/>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Caption or credits for photo – Myriad Pro, 14pt</a:t>
            </a:r>
          </a:p>
        </p:txBody>
      </p:sp>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losi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1371600" y="1981200"/>
            <a:ext cx="64008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Closing– Myriad Pro, Bold, 28pt</a:t>
            </a:r>
          </a:p>
        </p:txBody>
      </p:sp>
      <p:sp>
        <p:nvSpPr>
          <p:cNvPr id="9" name="Rectangle 8"/>
          <p:cNvSpPr/>
          <p:nvPr userDrawn="1"/>
        </p:nvSpPr>
        <p:spPr>
          <a:xfrm>
            <a:off x="1371600" y="4343400"/>
            <a:ext cx="6400800" cy="292388"/>
          </a:xfrm>
          <a:prstGeom prst="rect">
            <a:avLst/>
          </a:prstGeom>
        </p:spPr>
        <p:txBody>
          <a:bodyPr wrap="square">
            <a:spAutoFit/>
          </a:bodyPr>
          <a:lstStyle/>
          <a:p>
            <a:pPr fontAlgn="auto">
              <a:spcBef>
                <a:spcPts val="0"/>
              </a:spcBef>
              <a:spcAft>
                <a:spcPts val="0"/>
              </a:spcAft>
            </a:pPr>
            <a:r>
              <a:rPr lang="en-US" sz="1300" b="1" dirty="0" smtClean="0">
                <a:solidFill>
                  <a:srgbClr val="FFFFFF"/>
                </a:solidFill>
                <a:latin typeface="Myriad Web Pro"/>
              </a:rPr>
              <a:t>For more information please contact Centers for Disease Control and Prevention</a:t>
            </a:r>
          </a:p>
        </p:txBody>
      </p:sp>
      <p:sp>
        <p:nvSpPr>
          <p:cNvPr id="11" name="Rectangle 10"/>
          <p:cNvSpPr/>
          <p:nvPr userDrawn="1"/>
        </p:nvSpPr>
        <p:spPr>
          <a:xfrm>
            <a:off x="1371600" y="4706034"/>
            <a:ext cx="5943600" cy="646331"/>
          </a:xfrm>
          <a:prstGeom prst="rect">
            <a:avLst/>
          </a:prstGeom>
        </p:spPr>
        <p:txBody>
          <a:bodyPr wrap="square">
            <a:spAutoFit/>
          </a:bodyPr>
          <a:lstStyle/>
          <a:p>
            <a:pPr fontAlgn="auto">
              <a:spcBef>
                <a:spcPts val="0"/>
              </a:spcBef>
              <a:spcAft>
                <a:spcPts val="0"/>
              </a:spcAft>
            </a:pPr>
            <a:r>
              <a:rPr lang="en-US" sz="1200" dirty="0" smtClean="0">
                <a:solidFill>
                  <a:srgbClr val="FFFFFF"/>
                </a:solidFill>
                <a:latin typeface="Myriad Web Pro"/>
              </a:rPr>
              <a:t>1600 Clifton Road NE, Atlanta, GA 30333</a:t>
            </a:r>
          </a:p>
          <a:p>
            <a:pPr fontAlgn="auto">
              <a:spcBef>
                <a:spcPts val="0"/>
              </a:spcBef>
              <a:spcAft>
                <a:spcPts val="0"/>
              </a:spcAft>
            </a:pPr>
            <a:r>
              <a:rPr lang="en-US" sz="1200" dirty="0" smtClean="0">
                <a:solidFill>
                  <a:srgbClr val="FFFFFF"/>
                </a:solidFill>
                <a:latin typeface="Myriad Web Pro"/>
              </a:rPr>
              <a:t>Telephone, 1-800-CDC-INFO (232-4636)/TTY: 1-888-232-6348</a:t>
            </a:r>
          </a:p>
          <a:p>
            <a:pPr fontAlgn="auto">
              <a:spcBef>
                <a:spcPts val="0"/>
              </a:spcBef>
              <a:spcAft>
                <a:spcPts val="0"/>
              </a:spcAft>
            </a:pPr>
            <a:r>
              <a:rPr lang="en-US" sz="1200" dirty="0" smtClean="0">
                <a:solidFill>
                  <a:srgbClr val="FFFFFF"/>
                </a:solidFill>
                <a:latin typeface="Myriad Web Pro"/>
              </a:rPr>
              <a:t>E-mail: cdcinfo@cdc.gov 	Web: www.cdc.gov</a:t>
            </a:r>
          </a:p>
        </p:txBody>
      </p:sp>
      <p:sp>
        <p:nvSpPr>
          <p:cNvPr id="10" name="Text Placeholder 5"/>
          <p:cNvSpPr>
            <a:spLocks noGrp="1"/>
          </p:cNvSpPr>
          <p:nvPr>
            <p:ph type="body" sz="quarter" idx="11" hasCustomPrompt="1"/>
          </p:nvPr>
        </p:nvSpPr>
        <p:spPr>
          <a:xfrm>
            <a:off x="2286000" y="6272784"/>
            <a:ext cx="5105400" cy="182880"/>
          </a:xfrm>
          <a:prstGeom prst="rect">
            <a:avLst/>
          </a:prstGeom>
        </p:spPr>
        <p:txBody>
          <a:bodyPr/>
          <a:lstStyle>
            <a:lvl1pPr>
              <a:buNone/>
              <a:defRPr sz="1000" baseline="0">
                <a:solidFill>
                  <a:schemeClr val="accent1">
                    <a:lumMod val="50000"/>
                  </a:schemeClr>
                </a:solidFill>
              </a:defRPr>
            </a:lvl1pPr>
          </a:lstStyle>
          <a:p>
            <a:r>
              <a:rPr lang="en-US" dirty="0" smtClean="0"/>
              <a:t>Place Descriptor Here</a:t>
            </a:r>
            <a:endParaRPr lang="en-US" dirty="0"/>
          </a:p>
        </p:txBody>
      </p:sp>
      <p:sp>
        <p:nvSpPr>
          <p:cNvPr id="12" name="Text Placeholder 6"/>
          <p:cNvSpPr>
            <a:spLocks noGrp="1"/>
          </p:cNvSpPr>
          <p:nvPr>
            <p:ph type="body" sz="quarter" idx="12" hasCustomPrompt="1"/>
          </p:nvPr>
        </p:nvSpPr>
        <p:spPr>
          <a:xfrm>
            <a:off x="2286000" y="6464808"/>
            <a:ext cx="5105400" cy="228600"/>
          </a:xfrm>
          <a:prstGeom prst="rect">
            <a:avLst/>
          </a:prstGeom>
        </p:spPr>
        <p:txBody>
          <a:bodyPr/>
          <a:lstStyle>
            <a:lvl1pPr>
              <a:buNone/>
              <a:defRPr sz="1000" baseline="0">
                <a:solidFill>
                  <a:schemeClr val="accent1">
                    <a:lumMod val="50000"/>
                  </a:schemeClr>
                </a:solidFill>
              </a:defRPr>
            </a:lvl1pPr>
          </a:lstStyle>
          <a:p>
            <a:r>
              <a:rPr lang="en-US" dirty="0" smtClean="0"/>
              <a:t>Place Descriptor Here</a:t>
            </a:r>
            <a:endParaRPr lang="en-US" dirty="0"/>
          </a:p>
        </p:txBody>
      </p:sp>
      <p:sp>
        <p:nvSpPr>
          <p:cNvPr id="7" name="Rectangle 6"/>
          <p:cNvSpPr/>
          <p:nvPr userDrawn="1"/>
        </p:nvSpPr>
        <p:spPr>
          <a:xfrm>
            <a:off x="1371600" y="5421868"/>
            <a:ext cx="5943600" cy="369332"/>
          </a:xfrm>
          <a:prstGeom prst="rect">
            <a:avLst/>
          </a:prstGeom>
        </p:spPr>
        <p:txBody>
          <a:bodyPr wrap="square">
            <a:spAutoFit/>
          </a:bodyPr>
          <a:lstStyle/>
          <a:p>
            <a:pPr fontAlgn="auto">
              <a:spcBef>
                <a:spcPts val="0"/>
              </a:spcBef>
              <a:spcAft>
                <a:spcPts val="0"/>
              </a:spcAft>
            </a:pPr>
            <a:r>
              <a:rPr lang="en-US" sz="900" dirty="0" smtClean="0">
                <a:solidFill>
                  <a:srgbClr val="FFFFFF"/>
                </a:solidFill>
                <a:latin typeface="Myriad Web Pro"/>
              </a:rPr>
              <a:t>The findings and conclusions in this report are those of the authors and do not necessarily represent the official position of the Centers for Disease Control and Prevention.</a:t>
            </a:r>
          </a:p>
        </p:txBody>
      </p:sp>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43A7D117-8F9F-4789-AF87-E445E410AA59}" type="slidenum">
              <a:rPr lang="en-US"/>
              <a:pPr/>
              <a:t>‹#›</a:t>
            </a:fld>
            <a:endParaRPr 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FB6E991-83A9-4AAB-BC52-A8E1BFF04CC6}"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6FD51C0-B5FE-4604-8584-81A6240A2F5D}"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D83ADDC-3C0D-4106-A340-F2C134BD7FE0}"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752600"/>
            <a:ext cx="8229600" cy="4373563"/>
          </a:xfrm>
        </p:spPr>
        <p:txBody>
          <a:bodyPr/>
          <a:lstStyle/>
          <a:p>
            <a:endParaRPr lang="en-US" dirty="0"/>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dirty="0"/>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44AEFBBC-ABF3-4456-A12E-B5769E099571}" type="slidenum">
              <a:rPr lang="en-US"/>
              <a:pPr/>
              <a:t>‹#›</a:t>
            </a:fld>
            <a:endParaRPr 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ECBCB64-0861-497E-867D-8E8E6164EAC8}"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7DD32099-66E8-485B-A957-72443A623D86}"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BF4C20A7-22A9-4D0D-89CB-149EF0821A4B}"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FDDCD6BE-C0D9-48D6-AF80-B566F02FD8A2}"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1C2E85C-582F-4847-89E3-5FF60756480D}"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10FF9BC-D4DF-47F5-A059-786236205F64}"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5238F08-A4B3-4283-90CA-43293D6489A4}"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3A7D117-8F9F-4789-AF87-E445E410AA59}"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752600"/>
            <a:ext cx="8229600" cy="4373563"/>
          </a:xfrm>
        </p:spPr>
        <p:txBody>
          <a:bodyPr/>
          <a:lstStyle/>
          <a:p>
            <a:endParaRPr lang="en-US" dirty="0"/>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44AEFBBC-ABF3-4456-A12E-B5769E099571}"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endParaRPr lang="en-US"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1FB6E991-83A9-4AAB-BC52-A8E1BFF04CC6}" type="slidenum">
              <a:rPr lang="en-US" smtClean="0"/>
              <a:pPr/>
              <a:t>‹#›</a:t>
            </a:fld>
            <a:endParaRPr 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endParaRPr lang="en-US" dirty="0"/>
          </a:p>
        </p:txBody>
      </p:sp>
      <p:sp>
        <p:nvSpPr>
          <p:cNvPr id="5" name="Footer Placeholder 4"/>
          <p:cNvSpPr>
            <a:spLocks noGrp="1"/>
          </p:cNvSpPr>
          <p:nvPr>
            <p:ph type="ftr" sz="quarter" idx="11"/>
          </p:nvPr>
        </p:nvSpPr>
        <p:spPr>
          <a:xfrm>
            <a:off x="457200" y="6480969"/>
            <a:ext cx="4260056" cy="300831"/>
          </a:xfrm>
        </p:spPr>
        <p:txBody>
          <a:bodyPr/>
          <a:lstStyle/>
          <a:p>
            <a:endParaRPr lang="en-US" dirty="0"/>
          </a:p>
        </p:txBody>
      </p:sp>
      <p:sp>
        <p:nvSpPr>
          <p:cNvPr id="6" name="Slide Number Placeholder 5"/>
          <p:cNvSpPr>
            <a:spLocks noGrp="1"/>
          </p:cNvSpPr>
          <p:nvPr>
            <p:ph type="sldNum" sz="quarter" idx="12"/>
          </p:nvPr>
        </p:nvSpPr>
        <p:spPr/>
        <p:txBody>
          <a:bodyPr/>
          <a:lstStyle/>
          <a:p>
            <a:fld id="{A6FD51C0-B5FE-4604-8584-81A6240A2F5D}" type="slidenum">
              <a:rPr lang="en-US" smtClean="0"/>
              <a:pPr/>
              <a:t>‹#›</a:t>
            </a:fld>
            <a:endParaRPr 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endParaRPr lang="en-US" dirty="0"/>
          </a:p>
        </p:txBody>
      </p:sp>
      <p:sp>
        <p:nvSpPr>
          <p:cNvPr id="5" name="Footer Placeholder 4"/>
          <p:cNvSpPr>
            <a:spLocks noGrp="1"/>
          </p:cNvSpPr>
          <p:nvPr>
            <p:ph type="ftr" sz="quarter" idx="11"/>
          </p:nvPr>
        </p:nvSpPr>
        <p:spPr>
          <a:xfrm>
            <a:off x="2619376" y="6480969"/>
            <a:ext cx="4260056" cy="300831"/>
          </a:xfrm>
        </p:spPr>
        <p:txBody>
          <a:bodyPr/>
          <a:lstStyle/>
          <a:p>
            <a:endParaRPr lang="en-US" dirty="0"/>
          </a:p>
        </p:txBody>
      </p:sp>
      <p:sp>
        <p:nvSpPr>
          <p:cNvPr id="6" name="Slide Number Placeholder 5"/>
          <p:cNvSpPr>
            <a:spLocks noGrp="1"/>
          </p:cNvSpPr>
          <p:nvPr>
            <p:ph type="sldNum" sz="quarter" idx="12"/>
          </p:nvPr>
        </p:nvSpPr>
        <p:spPr>
          <a:xfrm>
            <a:off x="8451056" y="809624"/>
            <a:ext cx="502920" cy="300831"/>
          </a:xfrm>
        </p:spPr>
        <p:txBody>
          <a:bodyPr/>
          <a:lstStyle/>
          <a:p>
            <a:fld id="{DD83ADDC-3C0D-4106-A340-F2C134BD7FE0}" type="slidenum">
              <a:rPr lang="en-US" smtClean="0"/>
              <a:pPr/>
              <a:t>‹#›</a:t>
            </a:fld>
            <a:endParaRPr lang="en-US"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endParaRPr lang="en-US" dirty="0"/>
          </a:p>
        </p:txBody>
      </p:sp>
      <p:sp>
        <p:nvSpPr>
          <p:cNvPr id="6" name="Footer Placeholder 5"/>
          <p:cNvSpPr>
            <a:spLocks noGrp="1"/>
          </p:cNvSpPr>
          <p:nvPr>
            <p:ph type="ftr" sz="quarter" idx="11"/>
          </p:nvPr>
        </p:nvSpPr>
        <p:spPr>
          <a:xfrm>
            <a:off x="457200" y="6480969"/>
            <a:ext cx="4260056" cy="301752"/>
          </a:xfrm>
        </p:spPr>
        <p:txBody>
          <a:bodyPr/>
          <a:lstStyle/>
          <a:p>
            <a:endParaRPr lang="en-US" dirty="0"/>
          </a:p>
        </p:txBody>
      </p:sp>
      <p:sp>
        <p:nvSpPr>
          <p:cNvPr id="7" name="Slide Number Placeholder 6"/>
          <p:cNvSpPr>
            <a:spLocks noGrp="1"/>
          </p:cNvSpPr>
          <p:nvPr>
            <p:ph type="sldNum" sz="quarter" idx="12"/>
          </p:nvPr>
        </p:nvSpPr>
        <p:spPr>
          <a:xfrm>
            <a:off x="7589520" y="6480969"/>
            <a:ext cx="502920" cy="301752"/>
          </a:xfrm>
        </p:spPr>
        <p:txBody>
          <a:bodyPr/>
          <a:lstStyle/>
          <a:p>
            <a:fld id="{3ECBCB64-0861-497E-867D-8E8E6164EAC8}" type="slidenum">
              <a:rPr lang="en-US" smtClean="0"/>
              <a:pPr/>
              <a:t>‹#›</a:t>
            </a:fld>
            <a:endParaRPr 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endParaRPr lang="en-US" dirty="0"/>
          </a:p>
        </p:txBody>
      </p:sp>
      <p:sp>
        <p:nvSpPr>
          <p:cNvPr id="8" name="Footer Placeholder 7"/>
          <p:cNvSpPr>
            <a:spLocks noGrp="1"/>
          </p:cNvSpPr>
          <p:nvPr>
            <p:ph type="ftr" sz="quarter" idx="11"/>
          </p:nvPr>
        </p:nvSpPr>
        <p:spPr>
          <a:xfrm>
            <a:off x="457200" y="6480969"/>
            <a:ext cx="4261104" cy="301752"/>
          </a:xfrm>
        </p:spPr>
        <p:txBody>
          <a:bodyPr/>
          <a:lstStyle/>
          <a:p>
            <a:endParaRPr lang="en-US"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7DD32099-66E8-485B-A957-72443A623D86}"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F4C20A7-22A9-4D0D-89CB-149EF0821A4B}" type="slidenum">
              <a:rPr lang="en-US" smtClean="0"/>
              <a:pPr/>
              <a:t>‹#›</a:t>
            </a:fld>
            <a:endParaRPr 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endParaRPr lang="en-US" dirty="0"/>
          </a:p>
        </p:txBody>
      </p:sp>
      <p:sp>
        <p:nvSpPr>
          <p:cNvPr id="3" name="Footer Placeholder 2"/>
          <p:cNvSpPr>
            <a:spLocks noGrp="1"/>
          </p:cNvSpPr>
          <p:nvPr>
            <p:ph type="ftr" sz="quarter" idx="11"/>
          </p:nvPr>
        </p:nvSpPr>
        <p:spPr>
          <a:xfrm>
            <a:off x="457200" y="6481890"/>
            <a:ext cx="4260056" cy="300831"/>
          </a:xfrm>
        </p:spPr>
        <p:txBody>
          <a:bodyPr/>
          <a:lstStyle/>
          <a:p>
            <a:endParaRPr lang="en-US" dirty="0"/>
          </a:p>
        </p:txBody>
      </p:sp>
      <p:sp>
        <p:nvSpPr>
          <p:cNvPr id="4" name="Slide Number Placeholder 3"/>
          <p:cNvSpPr>
            <a:spLocks noGrp="1"/>
          </p:cNvSpPr>
          <p:nvPr>
            <p:ph type="sldNum" sz="quarter" idx="12"/>
          </p:nvPr>
        </p:nvSpPr>
        <p:spPr>
          <a:xfrm>
            <a:off x="7589520" y="6480969"/>
            <a:ext cx="502920" cy="301752"/>
          </a:xfrm>
        </p:spPr>
        <p:txBody>
          <a:bodyPr/>
          <a:lstStyle/>
          <a:p>
            <a:fld id="{FDDCD6BE-C0D9-48D6-AF80-B566F02FD8A2}" type="slidenum">
              <a:rPr lang="en-US" smtClean="0"/>
              <a:pPr/>
              <a:t>‹#›</a:t>
            </a:fld>
            <a:endParaRPr 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endParaRPr lang="en-US"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11C2E85C-582F-4847-89E3-5FF60756480D}"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endParaRPr lang="en-US"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910FF9BC-D4DF-47F5-A059-786236205F64}"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238F08-A4B3-4283-90CA-43293D6489A4}"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10BE6D0D-0DE3-4C19-9C7B-DE1BB22DE472}" type="slidenum">
              <a:rPr lang="en-US"/>
              <a:pPr/>
              <a:t>‹#›</a:t>
            </a:fld>
            <a:endParaRPr 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3A7D117-8F9F-4789-AF87-E445E410AA59}" type="slidenum">
              <a:rPr lang="en-US" smtClean="0"/>
              <a:pPr/>
              <a:t>‹#›</a:t>
            </a:fld>
            <a:endParaRPr 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FB6E991-83A9-4AAB-BC52-A8E1BFF04CC6}"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6FD51C0-B5FE-4604-8584-81A6240A2F5D}"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D83ADDC-3C0D-4106-A340-F2C134BD7FE0}"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ECBCB64-0861-497E-867D-8E8E6164EAC8}"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7DD32099-66E8-485B-A957-72443A623D86}"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BF4C20A7-22A9-4D0D-89CB-149EF0821A4B}"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FDDCD6BE-C0D9-48D6-AF80-B566F02FD8A2}"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1C2E85C-582F-4847-89E3-5FF60756480D}"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10FF9BC-D4DF-47F5-A059-786236205F64}"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2A064174-81C7-4598-A0AD-DD076D943300}" type="slidenum">
              <a:rPr lang="en-US"/>
              <a:pPr/>
              <a:t>‹#›</a:t>
            </a:fld>
            <a:endParaRPr lang="en-US"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5238F08-A4B3-4283-90CA-43293D6489A4}"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3A7D117-8F9F-4789-AF87-E445E410AA59}"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752600"/>
            <a:ext cx="8229600" cy="4373563"/>
          </a:xfrm>
        </p:spPr>
        <p:txBody>
          <a:bodyPr/>
          <a:lstStyle/>
          <a:p>
            <a:endParaRPr lang="en-US" dirty="0"/>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44AEFBBC-ABF3-4456-A12E-B5769E099571}"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F5DDF0A-3FC7-46F0-9FBB-39FF923D3D9B}"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EB48DCB-8AB3-461B-A3B1-57EFF95231E9}"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FCF18E2-0990-4676-9E68-E103D5E50A28}"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85B5ACC-D53A-4171-965E-EA17EC01BE3D}"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38744E5D-ECE6-4DC5-9692-FF30D611BF75}"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4AB2C80D-BCF4-4CD7-9BAA-1687C3ADCF2C}"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F4CBED34-4001-46F1-87DC-F799F066291F}" type="slidenum">
              <a:rPr lang="en-US"/>
              <a:pPr/>
              <a:t>‹#›</a:t>
            </a:fld>
            <a:endParaRPr lang="en-US"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FE2D735D-3B4A-4BBE-8AB3-7D24A0D63054}"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A1DB8CB-BF16-4A4E-B07E-4A6322A2EE82}"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265D693-4284-4CDC-9B84-7F131E8A67A0}"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2A171EE-D69F-486F-99F0-751DA0703B55}"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511EBFE-E2AE-4E68-92F1-E68AB454322D}"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752600"/>
            <a:ext cx="8229600" cy="4373563"/>
          </a:xfrm>
        </p:spPr>
        <p:txBody>
          <a:bodyPr/>
          <a:lstStyle/>
          <a:p>
            <a:endParaRPr lang="en-US" dirty="0"/>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348C1442-ABF7-4E86-B69D-28AE7C9302C2}"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752600"/>
            <a:ext cx="8229600" cy="4373563"/>
          </a:xfrm>
        </p:spPr>
        <p:txBody>
          <a:bodyPr/>
          <a:lstStyle/>
          <a:p>
            <a:endParaRPr lang="en-US" dirty="0"/>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401C57FA-C2CA-4C6F-ABFA-03B21CDF6BE2}"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8AE09E9-2D74-4FFC-9B2A-AD0AFA06459F}"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A0AB306-9FB9-41CB-B2B4-A14F3CB76A3F}"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0CAE5BB-D318-4FD4-B332-D129180D4973}"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B7CD84D1-CD5E-4D51-9762-3E9EC07EE104}" type="slidenum">
              <a:rPr lang="en-US"/>
              <a:pPr/>
              <a:t>‹#›</a:t>
            </a:fld>
            <a:endParaRPr lang="en-US"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629238B-401C-4778-A66A-3952F1268AA2}"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7C9FB81-5F6D-42F1-B6CC-63F120177A2A}"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1C99FC4-2B1E-4931-B966-670BE72B8676}"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AA2111F-8389-44B4-BA01-F0212D9614D0}"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6439294-2846-4E92-A8BB-A2E2A4E0B4E9}"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7AA4A8-7349-47E2-8814-08E05C6C60CE}"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BD8293A-C9B7-470F-8784-DC7E41FC1D01}"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D2E554-61E6-458B-9E8C-9888FDDF8126}"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752600"/>
            <a:ext cx="8229600" cy="4373563"/>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A4BE51-C520-4168-AC15-42743372A874}"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752600"/>
            <a:ext cx="4038600" cy="4373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4373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AB87B64-842D-4F2A-8EA7-E2ADB40235CB}" type="slidenum">
              <a:rPr lang="en-US">
                <a:solidFill>
                  <a:srgbClr val="000000"/>
                </a:solidFill>
              </a:rPr>
              <a:pPr>
                <a:defRPr/>
              </a:pPr>
              <a:t>‹#›</a:t>
            </a:fld>
            <a:endParaRPr lang="en-US" dirty="0">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2FB38614-1D6E-452B-AC5A-FF7AFEAD61C0}" type="slidenum">
              <a:rPr lang="en-US"/>
              <a:pPr/>
              <a:t>‹#›</a:t>
            </a:fld>
            <a:endParaRPr lang="en-US" dirty="0"/>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FB6E991-83A9-4AAB-BC52-A8E1BFF04CC6}"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6FD51C0-B5FE-4604-8584-81A6240A2F5D}"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D83ADDC-3C0D-4106-A340-F2C134BD7FE0}"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ECBCB64-0861-497E-867D-8E8E6164EAC8}"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dirty="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7DD32099-66E8-485B-A957-72443A623D86}"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dirty="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BF4C20A7-22A9-4D0D-89CB-149EF0821A4B}"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FDDCD6BE-C0D9-48D6-AF80-B566F02FD8A2}"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1C2E85C-582F-4847-89E3-5FF60756480D}"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10FF9BC-D4DF-47F5-A059-786236205F64}"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5238F08-A4B3-4283-90CA-43293D6489A4}"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54DD1DE2-D521-49DD-BB98-208B961E4123}" type="slidenum">
              <a:rPr lang="en-US"/>
              <a:pPr/>
              <a:t>‹#›</a:t>
            </a:fld>
            <a:endParaRPr lang="en-US" dirty="0"/>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3A7D117-8F9F-4789-AF87-E445E410AA59}"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752600"/>
            <a:ext cx="8229600" cy="4373563"/>
          </a:xfrm>
        </p:spPr>
        <p:txBody>
          <a:bodyPr/>
          <a:lstStyle/>
          <a:p>
            <a:endParaRPr lang="en-US" dirty="0"/>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44AEFBBC-ABF3-4456-A12E-B5769E099571}" type="slidenum">
              <a:rPr lang="en-US">
                <a:solidFill>
                  <a:srgbClr val="000000"/>
                </a:solidFill>
              </a:rPr>
              <a:pPr/>
              <a:t>‹#›</a:t>
            </a:fld>
            <a:endParaRPr lang="en-US" dirty="0">
              <a:solidFill>
                <a:srgbClr val="000000"/>
              </a:solidFill>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A6FD51C0-B5FE-4604-8584-81A6240A2F5D}" type="slidenum">
              <a:rPr lang="en-US"/>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41F6AC35-7219-4EFA-83BB-E48ACBE48EC1}" type="slidenum">
              <a:rPr lang="en-US"/>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9D48C9E4-E8C0-4AB1-A4EF-44D58BF9EDE0}" type="slidenum">
              <a:rPr lang="en-US"/>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CD7D321E-D156-47AD-A235-34C83CDA4C0C}" type="slidenum">
              <a:rPr lang="en-US"/>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4F5DEF7B-865C-49BD-B927-B7F06CBC4F44}" type="slidenum">
              <a:rPr lang="en-US"/>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414E87B5-8B75-48A2-98C8-7C8D2D4E1507}" type="slidenum">
              <a:rPr lang="en-US"/>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16985275-F630-4CED-8631-7D050FCDFF41}" type="slidenum">
              <a:rPr lang="en-US"/>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dirty="0"/>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06466451-CB8A-4290-960A-92AE17C92B6E}" type="slidenum">
              <a:rPr lang="en-US"/>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DD83ADDC-3C0D-4106-A340-F2C134BD7FE0}" type="slidenum">
              <a:rPr lang="en-US"/>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27213"/>
            <a:ext cx="3810000" cy="431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7213"/>
            <a:ext cx="3810000" cy="431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8750" y="349250"/>
            <a:ext cx="1949450" cy="5795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7225" y="349250"/>
            <a:ext cx="5699125" cy="5795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57225" y="34925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827213"/>
            <a:ext cx="7772400" cy="4318000"/>
          </a:xfrm>
        </p:spPr>
        <p:txBody>
          <a:bodyPr/>
          <a:lstStyle/>
          <a:p>
            <a:endParaRPr lang="en-US" dirty="0"/>
          </a:p>
        </p:txBody>
      </p:sp>
      <p:sp>
        <p:nvSpPr>
          <p:cNvPr id="4" name="Date Placeholder 3"/>
          <p:cNvSpPr>
            <a:spLocks noGrp="1"/>
          </p:cNvSpPr>
          <p:nvPr>
            <p:ph type="dt" sz="half" idx="10"/>
          </p:nvPr>
        </p:nvSpPr>
        <p:spPr>
          <a:xfrm>
            <a:off x="685800" y="6248400"/>
            <a:ext cx="1905000" cy="457200"/>
          </a:xfrm>
        </p:spPr>
        <p:txBody>
          <a:bodyPr/>
          <a:lstStyle>
            <a:lvl1pPr>
              <a:defRPr/>
            </a:lvl1pPr>
          </a:lstStyle>
          <a:p>
            <a:endParaRPr lang="en-US" dirty="0"/>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B6F4F5FD-A8CC-4A07-B122-89D9C33F5871}"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ECBCB64-0861-497E-867D-8E8E6164EAC8}" type="slidenum">
              <a:rPr lang="en-US"/>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69428E38-7F56-472E-800B-460E25B0841A}" type="slidenum">
              <a:rPr lang="en-US"/>
              <a:pPr/>
              <a:t>‹#›</a:t>
            </a:fld>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475860AA-1A4D-4406-A685-23FFBE4D938B}" type="slidenum">
              <a:rPr lang="en-US"/>
              <a:pPr/>
              <a:t>‹#›</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B7F9536F-5664-4A2D-8F0F-609FF7406B28}" type="slidenum">
              <a:rPr lang="en-US"/>
              <a:pPr/>
              <a:t>‹#›</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5472CD5A-970B-4806-B0B6-65DE29A2DA21}" type="slidenum">
              <a:rPr lang="en-US"/>
              <a:pPr/>
              <a:t>‹#›</a:t>
            </a:fld>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59F0AFF3-0CE2-4D0E-B119-4BCBEBC3E714}" type="slidenum">
              <a:rPr lang="en-US"/>
              <a:pPr/>
              <a:t>‹#›</a:t>
            </a:fld>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316566D9-4237-48E4-A2A1-35DB1F927BB9}" type="slidenum">
              <a:rPr lang="en-US"/>
              <a:pPr/>
              <a:t>‹#›</a:t>
            </a:fld>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E49A8ABC-A2D3-4C92-9914-5C4CCEC663CF}" type="slidenum">
              <a:rPr lang="en-US"/>
              <a:pPr/>
              <a:t>‹#›</a:t>
            </a:fld>
            <a:endParaRPr 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B8875F88-7645-4A19-93E2-125A014E3968}" type="slidenum">
              <a:rPr lang="en-US"/>
              <a:pPr/>
              <a:t>‹#›</a:t>
            </a:fld>
            <a:endParaRPr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4D6F1E9C-4350-40EA-BC9F-AB3691D06688}" type="slidenum">
              <a:rPr lang="en-US"/>
              <a:pPr/>
              <a:t>‹#›</a:t>
            </a:fld>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5DEEAC19-45EA-451C-93D2-B18D878A8D61}"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7DD32099-66E8-485B-A957-72443A623D86}" type="slidenum">
              <a:rPr lang="en-US"/>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1C0AC011-355D-4413-BB15-060D91CADC7E}" type="slidenum">
              <a:rPr lang="en-US"/>
              <a:pPr/>
              <a:t>‹#›</a:t>
            </a:fld>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8BDBDB9D-0775-4558-92EA-764114F454E6}" type="slidenum">
              <a:rPr lang="en-US"/>
              <a:pPr/>
              <a:t>‹#›</a:t>
            </a:fld>
            <a:endParaRPr 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90C1AF76-E518-40D8-AC42-0FDBDEC4FE2D}" type="slidenum">
              <a:rPr lang="en-US"/>
              <a:pPr/>
              <a:t>‹#›</a:t>
            </a:fld>
            <a:endParaRPr 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AA956474-9789-4B8B-9B30-FEEA34F6ED40}" type="slidenum">
              <a:rPr lang="en-US"/>
              <a:pPr/>
              <a:t>‹#›</a:t>
            </a:fld>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0F1B60AF-4DE3-4281-A2BE-8D2548115B40}" type="slidenum">
              <a:rPr lang="en-US"/>
              <a:pPr/>
              <a:t>‹#›</a:t>
            </a:fld>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B58843A2-5C26-4609-88B8-862A1D942351}" type="slidenum">
              <a:rPr lang="en-US"/>
              <a:pPr/>
              <a:t>‹#›</a:t>
            </a:fld>
            <a:endParaRPr 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D1B2B366-FB20-4C2B-97C8-60B1A99D5323}" type="slidenum">
              <a:rPr lang="en-US"/>
              <a:pPr/>
              <a:t>‹#›</a:t>
            </a:fld>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D12609AB-ADDB-4727-822E-BB303D526263}" type="slidenum">
              <a:rPr lang="en-US"/>
              <a:pPr/>
              <a:t>‹#›</a:t>
            </a:fld>
            <a:endParaRPr 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AA4DDD92-83E8-4145-8689-85E7F15496CC}" type="slidenum">
              <a:rPr lang="en-US"/>
              <a:pPr/>
              <a:t>‹#›</a:t>
            </a:fld>
            <a:endParaRPr 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CAAD9346-88B0-47A5-8E5E-C50103CD8115}"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BF4C20A7-22A9-4D0D-89CB-149EF0821A4B}" type="slidenum">
              <a:rPr lang="en-US"/>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1D7A021F-FD15-48E3-A9AD-FB1C1F7DF1E8}" type="slidenum">
              <a:rPr lang="en-US"/>
              <a:pPr/>
              <a:t>‹#›</a:t>
            </a:fld>
            <a:endParaRPr 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8E0EC20E-8965-4FAA-980F-EBD8487627BB}" type="slidenum">
              <a:rPr lang="en-US"/>
              <a:pPr/>
              <a:t>‹#›</a:t>
            </a:fld>
            <a:endParaRPr 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639796ED-B440-4428-8718-3DB06A7B8CD3}" type="slidenum">
              <a:rPr lang="en-US"/>
              <a:pPr/>
              <a:t>‹#›</a:t>
            </a:fld>
            <a:endParaRPr 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673FE6BD-0F13-4F0E-B7E5-288827FAB5D9}" type="slidenum">
              <a:rPr lang="en-US"/>
              <a:pPr/>
              <a:t>‹#›</a:t>
            </a:fld>
            <a:endParaRPr 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81C501A5-CEE2-4A98-8F7C-53EBDA703C0D}" type="slidenum">
              <a:rPr lang="en-US"/>
              <a:pPr/>
              <a:t>‹#›</a:t>
            </a:fld>
            <a:endParaRPr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E6F32604-7E97-464D-BBB6-2B02BB3B2FCC}" type="slidenum">
              <a:rPr lang="en-US"/>
              <a:pPr/>
              <a:t>‹#›</a:t>
            </a:fld>
            <a:endParaRPr 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111512C5-78B8-47F0-BE80-78C4253CAC68}" type="slidenum">
              <a:rPr lang="en-US"/>
              <a:pPr/>
              <a:t>‹#›</a:t>
            </a:fld>
            <a:endParaRPr 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0AB4387C-C0F7-4D74-80F2-66C20403209E}" type="slidenum">
              <a:rPr lang="en-US"/>
              <a:pPr/>
              <a:t>‹#›</a:t>
            </a:fld>
            <a:endParaRPr 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6D45F9FA-CAA9-49D0-9C8C-079A0596B29E}" type="slidenum">
              <a:rPr lang="en-US"/>
              <a:pPr/>
              <a:t>‹#›</a:t>
            </a:fld>
            <a:endParaRPr 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8F5E925-B737-46D0-8191-891992DA9C0D}"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FDDCD6BE-C0D9-48D6-AF80-B566F02FD8A2}" type="slidenum">
              <a:rPr lang="en-US"/>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CD844391-B074-4D45-907B-1E1279A817D5}" type="slidenum">
              <a:rPr lang="en-US"/>
              <a:pPr/>
              <a:t>‹#›</a:t>
            </a:fld>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15C92299-709A-4844-B877-A837B55644FE}" type="slidenum">
              <a:rPr lang="en-US"/>
              <a:pPr/>
              <a:t>‹#›</a:t>
            </a:fld>
            <a:endParaRPr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p:txBody>
      </p:sp>
      <p:sp>
        <p:nvSpPr>
          <p:cNvPr id="9" name="Text Placeholder 8"/>
          <p:cNvSpPr>
            <a:spLocks noGrp="1"/>
          </p:cNvSpPr>
          <p:nvPr>
            <p:ph type="body" sz="quarter" idx="10"/>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1" name="Title 1"/>
          <p:cNvSpPr>
            <a:spLocks noGrp="1"/>
          </p:cNvSpPr>
          <p:nvPr>
            <p:ph type="title"/>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2286000" y="6272784"/>
            <a:ext cx="5105400" cy="182880"/>
          </a:xfrm>
          <a:prstGeom prst="rect">
            <a:avLst/>
          </a:prstGeom>
        </p:spPr>
        <p:txBody>
          <a:bodyPr/>
          <a:lstStyle>
            <a:lvl1pPr>
              <a:buNone/>
              <a:defRPr sz="1000" baseline="0">
                <a:solidFill>
                  <a:schemeClr val="bg2"/>
                </a:solidFill>
              </a:defRPr>
            </a:lvl1pPr>
          </a:lstStyle>
          <a:p>
            <a:pPr lvl="0"/>
            <a:r>
              <a:rPr lang="en-US" dirty="0" smtClean="0"/>
              <a:t>Click to edit Master text styles</a:t>
            </a:r>
          </a:p>
        </p:txBody>
      </p:sp>
      <p:sp>
        <p:nvSpPr>
          <p:cNvPr id="7" name="Text Placeholder 6"/>
          <p:cNvSpPr>
            <a:spLocks noGrp="1"/>
          </p:cNvSpPr>
          <p:nvPr>
            <p:ph type="body" sz="quarter" idx="12"/>
          </p:nvPr>
        </p:nvSpPr>
        <p:spPr>
          <a:xfrm>
            <a:off x="2286000" y="6464808"/>
            <a:ext cx="5105400" cy="228600"/>
          </a:xfrm>
          <a:prstGeom prst="rect">
            <a:avLst/>
          </a:prstGeom>
        </p:spPr>
        <p:txBody>
          <a:bodyPr/>
          <a:lstStyle>
            <a:lvl1pPr>
              <a:buNone/>
              <a:defRPr sz="1000" baseline="0">
                <a:solidFill>
                  <a:schemeClr val="bg2"/>
                </a:solidFill>
              </a:defRPr>
            </a:lvl1pPr>
          </a:lstStyle>
          <a:p>
            <a:pPr lvl="0"/>
            <a:r>
              <a:rPr lang="en-US" dirty="0" smtClean="0"/>
              <a:t>Click to edit Master text styles</a:t>
            </a: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ata Slide (for content heavy tables and charts)">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Badg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p:txBody>
      </p:sp>
      <p:sp>
        <p:nvSpPr>
          <p:cNvPr id="9" name="Text Placeholder 8"/>
          <p:cNvSpPr>
            <a:spLocks noGrp="1"/>
          </p:cNvSpPr>
          <p:nvPr>
            <p:ph type="body" sz="quarter" idx="10"/>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1" name="Title 1"/>
          <p:cNvSpPr>
            <a:spLocks noGrp="1"/>
          </p:cNvSpPr>
          <p:nvPr>
            <p:ph type="title"/>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dirty="0" smtClean="0"/>
              <a:t>Click to edit Master title style</a:t>
            </a:r>
            <a:endParaRPr lang="en-US" dirty="0"/>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asic Content Badg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6705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lnSpc>
                <a:spcPts val="3800"/>
              </a:lnSpc>
              <a:defRPr sz="3600" b="1" cap="all" baseline="0">
                <a:solidFill>
                  <a:schemeClr val="tx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baseline="0">
                <a:solidFill>
                  <a:schemeClr val="tx1"/>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1"/>
            <a:ext cx="5111750" cy="5518150"/>
          </a:xfrm>
          <a:prstGeom prst="rect">
            <a:avLst/>
          </a:prstGeom>
        </p:spPr>
        <p:txBody>
          <a:bodyPr anchor="ctr" anchorCtr="0"/>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1"/>
            <a:ext cx="3008313" cy="4356099"/>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a:p>
            <a:pPr lvl="1"/>
            <a:r>
              <a:rPr lang="en-US" dirty="0" smtClean="0"/>
              <a:t>Second level</a:t>
            </a:r>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baseline="0">
                <a:solidFill>
                  <a:schemeClr val="tx1"/>
                </a:solidFill>
                <a:effectLst/>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a:ln w="25400">
            <a:solidFill>
              <a:schemeClr val="bg2"/>
            </a:solidFill>
          </a:ln>
          <a:effectLst>
            <a:outerShdw blurRad="44450" dist="27940" dir="5400000" algn="ctr">
              <a:srgbClr val="000000">
                <a:alpha val="32000"/>
              </a:srgbClr>
            </a:outerShdw>
          </a:effectLst>
        </p:spPr>
        <p:txBody>
          <a:bodyPr/>
          <a:lstStyle>
            <a:lvl1pPr marL="0" indent="0">
              <a:buNone/>
              <a:defRPr sz="3200">
                <a:solidFill>
                  <a:schemeClr val="tx1"/>
                </a:solidFill>
                <a:effectLs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11C2E85C-582F-4847-89E3-5FF60756480D}" type="slidenum">
              <a:rPr lang="en-US"/>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losing">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p:nvPr userDrawn="1"/>
        </p:nvSpPr>
        <p:spPr>
          <a:xfrm>
            <a:off x="1371600" y="4343400"/>
            <a:ext cx="6400800" cy="292100"/>
          </a:xfrm>
          <a:prstGeom prst="rect">
            <a:avLst/>
          </a:prstGeom>
        </p:spPr>
        <p:txBody>
          <a:bodyPr>
            <a:spAutoFit/>
          </a:bodyPr>
          <a:lstStyle/>
          <a:p>
            <a:pPr fontAlgn="auto">
              <a:spcBef>
                <a:spcPts val="0"/>
              </a:spcBef>
              <a:spcAft>
                <a:spcPts val="0"/>
              </a:spcAft>
              <a:defRPr/>
            </a:pPr>
            <a:r>
              <a:rPr lang="en-US" sz="1300" b="1" dirty="0">
                <a:solidFill>
                  <a:srgbClr val="FFFFFF"/>
                </a:solidFill>
                <a:latin typeface="Myriad Web Pro"/>
              </a:rPr>
              <a:t>For more information please contact Centers for Disease Control and Prevention</a:t>
            </a:r>
          </a:p>
        </p:txBody>
      </p:sp>
      <p:sp>
        <p:nvSpPr>
          <p:cNvPr id="6" name="Rectangle 10"/>
          <p:cNvSpPr/>
          <p:nvPr userDrawn="1"/>
        </p:nvSpPr>
        <p:spPr>
          <a:xfrm>
            <a:off x="1371600" y="4705350"/>
            <a:ext cx="5943600" cy="647700"/>
          </a:xfrm>
          <a:prstGeom prst="rect">
            <a:avLst/>
          </a:prstGeom>
        </p:spPr>
        <p:txBody>
          <a:bodyPr>
            <a:spAutoFit/>
          </a:bodyPr>
          <a:lstStyle/>
          <a:p>
            <a:pPr fontAlgn="auto">
              <a:spcBef>
                <a:spcPts val="0"/>
              </a:spcBef>
              <a:spcAft>
                <a:spcPts val="0"/>
              </a:spcAft>
              <a:defRPr/>
            </a:pPr>
            <a:r>
              <a:rPr lang="en-US" sz="1200" dirty="0">
                <a:solidFill>
                  <a:srgbClr val="FFFFFF"/>
                </a:solidFill>
                <a:latin typeface="Myriad Web Pro"/>
              </a:rPr>
              <a:t>1600 Clifton Road NE, Atlanta, GA 30333</a:t>
            </a:r>
          </a:p>
          <a:p>
            <a:pPr fontAlgn="auto">
              <a:spcBef>
                <a:spcPts val="0"/>
              </a:spcBef>
              <a:spcAft>
                <a:spcPts val="0"/>
              </a:spcAft>
              <a:defRPr/>
            </a:pPr>
            <a:r>
              <a:rPr lang="en-US" sz="1200" dirty="0">
                <a:solidFill>
                  <a:srgbClr val="FFFFFF"/>
                </a:solidFill>
                <a:latin typeface="Myriad Web Pro"/>
              </a:rPr>
              <a:t>Telephone, 1-800-CDC-INFO (232-4636)/TTY: 1-888-232-6348</a:t>
            </a:r>
          </a:p>
          <a:p>
            <a:pPr fontAlgn="auto">
              <a:spcBef>
                <a:spcPts val="0"/>
              </a:spcBef>
              <a:spcAft>
                <a:spcPts val="0"/>
              </a:spcAft>
              <a:defRPr/>
            </a:pPr>
            <a:r>
              <a:rPr lang="en-US" sz="1200" dirty="0">
                <a:solidFill>
                  <a:srgbClr val="FFFFFF"/>
                </a:solidFill>
                <a:latin typeface="Myriad Web Pro"/>
              </a:rPr>
              <a:t>E-mail: cdcinfo@cdc.gov 	Web: www.cdc.gov</a:t>
            </a:r>
          </a:p>
        </p:txBody>
      </p:sp>
      <p:sp>
        <p:nvSpPr>
          <p:cNvPr id="7" name="Rectangle 6"/>
          <p:cNvSpPr/>
          <p:nvPr userDrawn="1"/>
        </p:nvSpPr>
        <p:spPr>
          <a:xfrm>
            <a:off x="1371600" y="5421313"/>
            <a:ext cx="5943600" cy="369887"/>
          </a:xfrm>
          <a:prstGeom prst="rect">
            <a:avLst/>
          </a:prstGeom>
        </p:spPr>
        <p:txBody>
          <a:bodyPr>
            <a:spAutoFit/>
          </a:bodyPr>
          <a:lstStyle/>
          <a:p>
            <a:pPr fontAlgn="auto">
              <a:spcBef>
                <a:spcPts val="0"/>
              </a:spcBef>
              <a:spcAft>
                <a:spcPts val="0"/>
              </a:spcAft>
              <a:defRPr/>
            </a:pPr>
            <a:r>
              <a:rPr lang="en-US" sz="900" dirty="0">
                <a:solidFill>
                  <a:srgbClr val="FFFFFF"/>
                </a:solidFill>
                <a:latin typeface="Myriad Web Pro"/>
              </a:rPr>
              <a:t>The findings and conclusions in this report are those of the authors and do not necessarily represent the official position of the Centers for Disease Control and Prevention.</a:t>
            </a:r>
          </a:p>
        </p:txBody>
      </p:sp>
      <p:sp>
        <p:nvSpPr>
          <p:cNvPr id="3" name="Subtitle 2"/>
          <p:cNvSpPr>
            <a:spLocks noGrp="1"/>
          </p:cNvSpPr>
          <p:nvPr>
            <p:ph type="subTitle" idx="1"/>
          </p:nvPr>
        </p:nvSpPr>
        <p:spPr>
          <a:xfrm>
            <a:off x="1371600" y="1981200"/>
            <a:ext cx="64008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p:txBody>
      </p:sp>
      <p:sp>
        <p:nvSpPr>
          <p:cNvPr id="10" name="Text Placeholder 5"/>
          <p:cNvSpPr>
            <a:spLocks noGrp="1"/>
          </p:cNvSpPr>
          <p:nvPr>
            <p:ph type="body" sz="quarter" idx="11"/>
          </p:nvPr>
        </p:nvSpPr>
        <p:spPr>
          <a:xfrm>
            <a:off x="2286000" y="6272784"/>
            <a:ext cx="5105400" cy="182880"/>
          </a:xfrm>
          <a:prstGeom prst="rect">
            <a:avLst/>
          </a:prstGeom>
        </p:spPr>
        <p:txBody>
          <a:bodyPr/>
          <a:lstStyle>
            <a:lvl1pPr>
              <a:buNone/>
              <a:defRPr sz="1000" baseline="0">
                <a:solidFill>
                  <a:schemeClr val="bg2"/>
                </a:solidFill>
              </a:defRPr>
            </a:lvl1pPr>
          </a:lstStyle>
          <a:p>
            <a:pPr lvl="0"/>
            <a:r>
              <a:rPr lang="en-US" dirty="0" smtClean="0"/>
              <a:t>Click to edit Master text styles</a:t>
            </a:r>
          </a:p>
        </p:txBody>
      </p:sp>
      <p:sp>
        <p:nvSpPr>
          <p:cNvPr id="12" name="Text Placeholder 6"/>
          <p:cNvSpPr>
            <a:spLocks noGrp="1"/>
          </p:cNvSpPr>
          <p:nvPr>
            <p:ph type="body" sz="quarter" idx="12"/>
          </p:nvPr>
        </p:nvSpPr>
        <p:spPr>
          <a:xfrm>
            <a:off x="2286000" y="6464808"/>
            <a:ext cx="5105400" cy="228600"/>
          </a:xfrm>
          <a:prstGeom prst="rect">
            <a:avLst/>
          </a:prstGeom>
        </p:spPr>
        <p:txBody>
          <a:bodyPr/>
          <a:lstStyle>
            <a:lvl1pPr>
              <a:buNone/>
              <a:defRPr sz="1000" baseline="0">
                <a:solidFill>
                  <a:schemeClr val="bg2"/>
                </a:solidFill>
              </a:defRPr>
            </a:lvl1pPr>
          </a:lstStyle>
          <a:p>
            <a:pPr lvl="0"/>
            <a:r>
              <a:rPr lang="en-US" dirty="0" smtClean="0"/>
              <a:t>Click to edit Master text styles</a:t>
            </a: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9" name="Text Placeholder 8"/>
          <p:cNvSpPr>
            <a:spLocks noGrp="1"/>
          </p:cNvSpPr>
          <p:nvPr>
            <p:ph type="body" sz="quarter" idx="10"/>
          </p:nvPr>
        </p:nvSpPr>
        <p:spPr>
          <a:xfrm>
            <a:off x="1371600" y="4267200"/>
            <a:ext cx="6400800" cy="1295400"/>
          </a:xfrm>
          <a:prstGeom prst="rect">
            <a:avLst/>
          </a:prstGeom>
        </p:spPr>
        <p:txBody>
          <a:bodyPr/>
          <a:lstStyle>
            <a:lvl1pPr algn="ctr">
              <a:lnSpc>
                <a:spcPts val="2000"/>
              </a:lnSpc>
              <a:buNone/>
              <a:defRPr sz="1800" i="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Click to edit Master text styles</a:t>
            </a:r>
          </a:p>
        </p:txBody>
      </p:sp>
      <p:sp>
        <p:nvSpPr>
          <p:cNvPr id="11" name="Title 1"/>
          <p:cNvSpPr>
            <a:spLocks noGrp="1"/>
          </p:cNvSpPr>
          <p:nvPr>
            <p:ph type="title"/>
          </p:nvPr>
        </p:nvSpPr>
        <p:spPr>
          <a:xfrm>
            <a:off x="457200" y="1981200"/>
            <a:ext cx="8229600" cy="1676400"/>
          </a:xfrm>
          <a:prstGeom prst="rect">
            <a:avLst/>
          </a:prstGeom>
        </p:spPr>
        <p:txBody>
          <a:bodyPr/>
          <a:lstStyle>
            <a:lvl1pPr>
              <a:lnSpc>
                <a:spcPts val="3000"/>
              </a:lnSpc>
              <a:defRPr sz="2800" b="1" baseline="0">
                <a:effectLst/>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1828800" y="6263640"/>
            <a:ext cx="5105400" cy="182880"/>
          </a:xfrm>
          <a:prstGeom prst="rect">
            <a:avLst/>
          </a:prstGeom>
        </p:spPr>
        <p:txBody>
          <a:bodyPr/>
          <a:lstStyle>
            <a:lvl1pPr>
              <a:buNone/>
              <a:defRPr sz="1000" baseline="0">
                <a:solidFill>
                  <a:schemeClr val="tx2"/>
                </a:solidFill>
              </a:defRPr>
            </a:lvl1pPr>
          </a:lstStyle>
          <a:p>
            <a:pPr lvl="0"/>
            <a:r>
              <a:rPr lang="en-US" smtClean="0"/>
              <a:t>Click to edit Master text styles</a:t>
            </a:r>
          </a:p>
        </p:txBody>
      </p:sp>
      <p:sp>
        <p:nvSpPr>
          <p:cNvPr id="7" name="Text Placeholder 6"/>
          <p:cNvSpPr>
            <a:spLocks noGrp="1"/>
          </p:cNvSpPr>
          <p:nvPr>
            <p:ph type="body" sz="quarter" idx="12"/>
          </p:nvPr>
        </p:nvSpPr>
        <p:spPr>
          <a:xfrm>
            <a:off x="1828800" y="6464808"/>
            <a:ext cx="5105400" cy="228600"/>
          </a:xfrm>
          <a:prstGeom prst="rect">
            <a:avLst/>
          </a:prstGeom>
        </p:spPr>
        <p:txBody>
          <a:bodyPr/>
          <a:lstStyle>
            <a:lvl1pPr>
              <a:buNone/>
              <a:defRPr sz="1000" baseline="0">
                <a:solidFill>
                  <a:schemeClr val="tx2"/>
                </a:solidFill>
              </a:defRPr>
            </a:lvl1pPr>
          </a:lstStyle>
          <a:p>
            <a:pPr lvl="0"/>
            <a:r>
              <a:rPr lang="en-US" smtClean="0"/>
              <a:t>Click to edit Master text styles</a:t>
            </a:r>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130000"/>
              <a:buFont typeface="Wingdings" pitchFamily="2" charset="2"/>
              <a:buChar char="§"/>
              <a:defRPr sz="2400" b="1" baseline="0">
                <a:solidFill>
                  <a:schemeClr val="bg2"/>
                </a:solidFill>
              </a:defRPr>
            </a:lvl1pPr>
            <a:lvl2pPr>
              <a:buClr>
                <a:schemeClr val="tx1"/>
              </a:buClr>
              <a:buSzPct val="100000"/>
              <a:buFont typeface="Wingdings" pitchFamily="2" charset="2"/>
              <a:buChar char="§"/>
              <a:defRPr sz="2000">
                <a:solidFill>
                  <a:schemeClr val="bg2"/>
                </a:solidFill>
                <a:latin typeface="Calibri" pitchFamily="34" charset="0"/>
              </a:defRPr>
            </a:lvl2pPr>
            <a:lvl3pPr>
              <a:buClr>
                <a:schemeClr val="tx1"/>
              </a:buClr>
              <a:buSzPct val="100000"/>
              <a:buFont typeface="Arial" pitchFamily="34" charset="0"/>
              <a:buChar char="•"/>
              <a:defRPr sz="1800">
                <a:solidFill>
                  <a:schemeClr val="bg2"/>
                </a:solidFill>
                <a:latin typeface="Calibri" pitchFamily="34" charset="0"/>
              </a:defRPr>
            </a:lvl3pPr>
            <a:lvl4pPr>
              <a:buClr>
                <a:schemeClr val="tx1"/>
              </a:buClr>
              <a:buSzPct val="70000"/>
              <a:buFont typeface="Courier New" pitchFamily="49" charset="0"/>
              <a:buChar char="o"/>
              <a:defRPr sz="1800" baseline="0">
                <a:solidFill>
                  <a:schemeClr val="bg2"/>
                </a:solidFill>
                <a:latin typeface="Calibri" pitchFamily="34" charset="0"/>
              </a:defRPr>
            </a:lvl4pPr>
            <a:lvl5pPr>
              <a:buClr>
                <a:schemeClr val="tx1"/>
              </a:buClr>
              <a:buSzPct val="70000"/>
              <a:buFont typeface="Arial" pitchFamily="34" charset="0"/>
              <a:buChar char="•"/>
              <a:defRPr sz="1800">
                <a:solidFill>
                  <a:schemeClr val="bg2"/>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Dark DATA ONLY">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a:buClr>
                <a:schemeClr val="tx1"/>
              </a:buClr>
              <a:buSzPct val="130000"/>
              <a:buFont typeface="Wingdings" pitchFamily="2" charset="2"/>
              <a:buChar char="§"/>
              <a:defRPr sz="2400" b="1" baseline="0">
                <a:solidFill>
                  <a:schemeClr val="bg2"/>
                </a:solidFill>
              </a:defRPr>
            </a:lvl1pPr>
            <a:lvl2pPr>
              <a:buClr>
                <a:schemeClr val="tx1"/>
              </a:buClr>
              <a:buSzPct val="100000"/>
              <a:buFont typeface="Wingdings" pitchFamily="2" charset="2"/>
              <a:buChar char="§"/>
              <a:defRPr sz="2000">
                <a:solidFill>
                  <a:schemeClr val="bg2"/>
                </a:solidFill>
                <a:latin typeface="Calibri" pitchFamily="34" charset="0"/>
              </a:defRPr>
            </a:lvl2pPr>
            <a:lvl3pPr>
              <a:buClr>
                <a:schemeClr val="tx1"/>
              </a:buClr>
              <a:buSzPct val="100000"/>
              <a:buFont typeface="Arial" pitchFamily="34" charset="0"/>
              <a:buChar char="•"/>
              <a:defRPr sz="1800">
                <a:solidFill>
                  <a:schemeClr val="bg2"/>
                </a:solidFill>
                <a:latin typeface="Calibri" pitchFamily="34" charset="0"/>
              </a:defRPr>
            </a:lvl3pPr>
            <a:lvl4pPr>
              <a:buClr>
                <a:schemeClr val="tx1"/>
              </a:buClr>
              <a:buSzPct val="70000"/>
              <a:buFont typeface="Courier New" pitchFamily="49" charset="0"/>
              <a:buChar char="o"/>
              <a:defRPr sz="1800" baseline="0">
                <a:solidFill>
                  <a:schemeClr val="bg2"/>
                </a:solidFill>
                <a:latin typeface="Calibri" pitchFamily="34" charset="0"/>
              </a:defRPr>
            </a:lvl4pPr>
            <a:lvl5pPr>
              <a:buClr>
                <a:schemeClr val="tx1"/>
              </a:buClr>
              <a:buSzPct val="70000"/>
              <a:buFont typeface="Arial" pitchFamily="34" charset="0"/>
              <a:buChar char="•"/>
              <a:defRPr sz="1800">
                <a:solidFill>
                  <a:schemeClr val="bg2"/>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lnSpc>
                <a:spcPts val="3800"/>
              </a:lnSpc>
              <a:defRPr sz="3600" b="1" cap="none" baseline="0">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defRPr sz="2800" b="1" baseline="0">
                <a:effectLst/>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1"/>
            <a:ext cx="4038600" cy="4191000"/>
          </a:xfrm>
          <a:prstGeom prst="rect">
            <a:avLst/>
          </a:prstGeom>
        </p:spPr>
        <p:txBody>
          <a:bodyPr/>
          <a:lstStyle>
            <a:lvl1pPr>
              <a:buClr>
                <a:schemeClr val="tx1"/>
              </a:buClr>
              <a:buSzPct val="130000"/>
              <a:buFont typeface="Wingdings" pitchFamily="2" charset="2"/>
              <a:buChar char="§"/>
              <a:defRPr sz="2400" b="1">
                <a:solidFill>
                  <a:schemeClr val="bg2"/>
                </a:solidFill>
              </a:defRPr>
            </a:lvl1pPr>
            <a:lvl2pPr>
              <a:buClr>
                <a:schemeClr val="tx1"/>
              </a:buClr>
              <a:buSzPct val="100000"/>
              <a:buFont typeface="Wingdings" pitchFamily="2" charset="2"/>
              <a:buChar char="§"/>
              <a:defRPr sz="2000">
                <a:solidFill>
                  <a:schemeClr val="bg2"/>
                </a:solidFill>
                <a:latin typeface="Calibri" pitchFamily="34" charset="0"/>
              </a:defRPr>
            </a:lvl2pPr>
            <a:lvl3pPr>
              <a:buClr>
                <a:schemeClr val="tx1"/>
              </a:buClr>
              <a:buSzPct val="100000"/>
              <a:buFont typeface="Arial" pitchFamily="34" charset="0"/>
              <a:buChar char="•"/>
              <a:defRPr sz="1800">
                <a:solidFill>
                  <a:schemeClr val="bg2"/>
                </a:solidFill>
                <a:latin typeface="Calibri" pitchFamily="34" charset="0"/>
              </a:defRPr>
            </a:lvl3pPr>
            <a:lvl4pPr>
              <a:buClr>
                <a:schemeClr val="tx1"/>
              </a:buClr>
              <a:buSzPct val="70000"/>
              <a:buFont typeface="Courier New" pitchFamily="49" charset="0"/>
              <a:buChar char="o"/>
              <a:defRPr sz="1800">
                <a:solidFill>
                  <a:schemeClr val="bg2"/>
                </a:solidFill>
                <a:latin typeface="Calibri" pitchFamily="34" charset="0"/>
              </a:defRPr>
            </a:lvl4pPr>
            <a:lvl5pPr>
              <a:buClr>
                <a:schemeClr val="tx1"/>
              </a:buClr>
              <a:buSzPct val="70000"/>
              <a:buFont typeface="Arial" pitchFamily="34" charset="0"/>
              <a:buChar char="•"/>
              <a:defRPr sz="1800">
                <a:solidFill>
                  <a:schemeClr val="bg2"/>
                </a:solidFill>
                <a:latin typeface="Calibr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1"/>
            <a:ext cx="4038600" cy="4191000"/>
          </a:xfrm>
          <a:prstGeom prst="rect">
            <a:avLst/>
          </a:prstGeom>
        </p:spPr>
        <p:txBody>
          <a:bodyPr/>
          <a:lstStyle>
            <a:lvl1pPr>
              <a:buClr>
                <a:schemeClr val="tx1"/>
              </a:buClr>
              <a:buSzPct val="130000"/>
              <a:buFont typeface="Wingdings" pitchFamily="2" charset="2"/>
              <a:buChar char="§"/>
              <a:defRPr sz="2400" b="1">
                <a:solidFill>
                  <a:schemeClr val="bg2"/>
                </a:solidFill>
              </a:defRPr>
            </a:lvl1pPr>
            <a:lvl2pPr>
              <a:buClr>
                <a:schemeClr val="tx1"/>
              </a:buClr>
              <a:buSzPct val="100000"/>
              <a:buFont typeface="Wingdings" pitchFamily="2" charset="2"/>
              <a:buChar char="§"/>
              <a:defRPr sz="2000">
                <a:solidFill>
                  <a:schemeClr val="bg2"/>
                </a:solidFill>
                <a:latin typeface="Calibri" pitchFamily="34" charset="0"/>
              </a:defRPr>
            </a:lvl2pPr>
            <a:lvl3pPr>
              <a:buClr>
                <a:schemeClr val="tx1"/>
              </a:buClr>
              <a:buSzPct val="100000"/>
              <a:buFont typeface="Arial" pitchFamily="34" charset="0"/>
              <a:buChar char="•"/>
              <a:defRPr sz="1800">
                <a:solidFill>
                  <a:schemeClr val="bg2"/>
                </a:solidFill>
                <a:latin typeface="Calibri" pitchFamily="34" charset="0"/>
              </a:defRPr>
            </a:lvl3pPr>
            <a:lvl4pPr>
              <a:buClr>
                <a:schemeClr val="tx1"/>
              </a:buClr>
              <a:buSzPct val="70000"/>
              <a:buFont typeface="Courier New" pitchFamily="49" charset="0"/>
              <a:buChar char="o"/>
              <a:defRPr sz="1800">
                <a:solidFill>
                  <a:schemeClr val="bg2"/>
                </a:solidFill>
                <a:latin typeface="Calibri" pitchFamily="34" charset="0"/>
              </a:defRPr>
            </a:lvl4pPr>
            <a:lvl5pPr>
              <a:buClr>
                <a:schemeClr val="tx1"/>
              </a:buClr>
              <a:buSzPct val="70000"/>
              <a:buFont typeface="Arial" pitchFamily="34" charset="0"/>
              <a:buChar char="•"/>
              <a:defRPr sz="1800">
                <a:solidFill>
                  <a:schemeClr val="bg2"/>
                </a:solidFill>
                <a:latin typeface="Calibr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8"/>
          <p:cNvSpPr>
            <a:spLocks noGrp="1"/>
          </p:cNvSpPr>
          <p:nvPr>
            <p:ph type="body" sz="quarter" idx="10"/>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mtClean="0"/>
              <a:t>Click to edit Master text styles</a:t>
            </a: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losing">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981200"/>
            <a:ext cx="64008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7" name="Text Placeholder 5"/>
          <p:cNvSpPr>
            <a:spLocks noGrp="1"/>
          </p:cNvSpPr>
          <p:nvPr>
            <p:ph type="body" sz="quarter" idx="11"/>
          </p:nvPr>
        </p:nvSpPr>
        <p:spPr>
          <a:xfrm>
            <a:off x="1828800" y="6263640"/>
            <a:ext cx="5105400" cy="182880"/>
          </a:xfrm>
          <a:prstGeom prst="rect">
            <a:avLst/>
          </a:prstGeom>
        </p:spPr>
        <p:txBody>
          <a:bodyPr/>
          <a:lstStyle>
            <a:lvl1pPr>
              <a:buNone/>
              <a:defRPr sz="1000" baseline="0">
                <a:solidFill>
                  <a:schemeClr val="tx2"/>
                </a:solidFill>
              </a:defRPr>
            </a:lvl1pPr>
          </a:lstStyle>
          <a:p>
            <a:pPr lvl="0"/>
            <a:r>
              <a:rPr lang="en-US" smtClean="0"/>
              <a:t>Click to edit Master text styles</a:t>
            </a:r>
          </a:p>
        </p:txBody>
      </p:sp>
      <p:sp>
        <p:nvSpPr>
          <p:cNvPr id="8" name="Text Placeholder 6"/>
          <p:cNvSpPr>
            <a:spLocks noGrp="1"/>
          </p:cNvSpPr>
          <p:nvPr>
            <p:ph type="body" sz="quarter" idx="12"/>
          </p:nvPr>
        </p:nvSpPr>
        <p:spPr>
          <a:xfrm>
            <a:off x="1828800" y="6464808"/>
            <a:ext cx="5105400" cy="228600"/>
          </a:xfrm>
          <a:prstGeom prst="rect">
            <a:avLst/>
          </a:prstGeom>
        </p:spPr>
        <p:txBody>
          <a:bodyPr/>
          <a:lstStyle>
            <a:lvl1pPr>
              <a:buNone/>
              <a:defRPr sz="1000" baseline="0">
                <a:solidFill>
                  <a:schemeClr val="tx2"/>
                </a:solidFill>
              </a:defRPr>
            </a:lvl1pPr>
          </a:lstStyle>
          <a:p>
            <a:pPr lvl="0"/>
            <a:r>
              <a:rPr lang="en-US" smtClean="0"/>
              <a:t>Click to edit Master text styles</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1"/>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effectLst/>
              </a:defRPr>
            </a:lvl1pPr>
          </a:lstStyle>
          <a:p>
            <a:r>
              <a:rPr lang="en-US" dirty="0" smtClean="0"/>
              <a:t>Title of Presentation – Myriad Pro</a:t>
            </a:r>
            <a:br>
              <a:rPr lang="en-US" dirty="0" smtClean="0"/>
            </a:br>
            <a:r>
              <a:rPr lang="en-US" dirty="0" smtClean="0"/>
              <a:t> Bold, Shadow 28pt</a:t>
            </a:r>
            <a:endParaRPr lang="en-US" dirty="0"/>
          </a:p>
        </p:txBody>
      </p:sp>
      <p:sp>
        <p:nvSpPr>
          <p:cNvPr id="8" name="Text Placeholder 5"/>
          <p:cNvSpPr>
            <a:spLocks noGrp="1"/>
          </p:cNvSpPr>
          <p:nvPr>
            <p:ph type="body" sz="quarter" idx="11" hasCustomPrompt="1"/>
          </p:nvPr>
        </p:nvSpPr>
        <p:spPr>
          <a:xfrm>
            <a:off x="2286000" y="6281928"/>
            <a:ext cx="5105400" cy="182880"/>
          </a:xfrm>
          <a:prstGeom prst="rect">
            <a:avLst/>
          </a:prstGeom>
        </p:spPr>
        <p:txBody>
          <a:bodyPr/>
          <a:lstStyle>
            <a:lvl1pPr>
              <a:buNone/>
              <a:defRPr sz="1000" baseline="0">
                <a:solidFill>
                  <a:schemeClr val="accent2">
                    <a:lumMod val="50000"/>
                  </a:schemeClr>
                </a:solidFill>
              </a:defRPr>
            </a:lvl1pPr>
          </a:lstStyle>
          <a:p>
            <a:r>
              <a:rPr lang="en-US" dirty="0" smtClean="0"/>
              <a:t>Place Descriptor Here</a:t>
            </a:r>
            <a:endParaRPr lang="en-US" dirty="0"/>
          </a:p>
        </p:txBody>
      </p:sp>
      <p:sp>
        <p:nvSpPr>
          <p:cNvPr id="10" name="Text Placeholder 6"/>
          <p:cNvSpPr>
            <a:spLocks noGrp="1"/>
          </p:cNvSpPr>
          <p:nvPr>
            <p:ph type="body" sz="quarter" idx="12" hasCustomPrompt="1"/>
          </p:nvPr>
        </p:nvSpPr>
        <p:spPr>
          <a:xfrm>
            <a:off x="2286000" y="6473952"/>
            <a:ext cx="5105400" cy="228600"/>
          </a:xfrm>
          <a:prstGeom prst="rect">
            <a:avLst/>
          </a:prstGeom>
        </p:spPr>
        <p:txBody>
          <a:bodyPr/>
          <a:lstStyle>
            <a:lvl1pPr>
              <a:buNone/>
              <a:defRPr sz="1000" baseline="0">
                <a:solidFill>
                  <a:schemeClr val="accent2">
                    <a:lumMod val="50000"/>
                  </a:schemeClr>
                </a:solidFill>
              </a:defRPr>
            </a:lvl1pPr>
          </a:lstStyle>
          <a:p>
            <a:r>
              <a:rPr lang="en-US" dirty="0" smtClean="0"/>
              <a:t>Place Descriptor Here</a:t>
            </a:r>
            <a:endParaRPr lang="en-US" dirty="0"/>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6" name="Text Placeholder 5"/>
          <p:cNvSpPr>
            <a:spLocks noGrp="1"/>
          </p:cNvSpPr>
          <p:nvPr userDrawn="1">
            <p:ph type="body" sz="quarter" idx="11" hasCustomPrompt="1"/>
          </p:nvPr>
        </p:nvSpPr>
        <p:spPr>
          <a:xfrm>
            <a:off x="457200" y="5791200"/>
            <a:ext cx="82296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910FF9BC-D4DF-47F5-A059-786236205F64}" type="slidenum">
              <a:rPr lang="en-US"/>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ata Slide (For content heavy tables and chart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6" name="Text Placeholder 5"/>
          <p:cNvSpPr>
            <a:spLocks noGrp="1"/>
          </p:cNvSpPr>
          <p:nvPr userDrawn="1">
            <p:ph type="body" sz="quarter" idx="11" hasCustomPrompt="1"/>
          </p:nvPr>
        </p:nvSpPr>
        <p:spPr>
          <a:xfrm>
            <a:off x="457200" y="5791200"/>
            <a:ext cx="82296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a:t>
            </a:r>
            <a:endParaRPr lang="en-US" dirty="0"/>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lide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1"/>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effectLst/>
              </a:defRPr>
            </a:lvl1pPr>
          </a:lstStyle>
          <a:p>
            <a:r>
              <a:rPr lang="en-US" dirty="0" smtClean="0"/>
              <a:t>Title of Presentation – Myriad Pro</a:t>
            </a:r>
            <a:br>
              <a:rPr lang="en-US" dirty="0" smtClean="0"/>
            </a:br>
            <a:r>
              <a:rPr lang="en-US" dirty="0" smtClean="0"/>
              <a:t> Bold, Shadow 28pt</a:t>
            </a:r>
            <a:endParaRPr lang="en-US" dirty="0"/>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asic Content Badg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6" name="Text Placeholder 5"/>
          <p:cNvSpPr>
            <a:spLocks noGrp="1"/>
          </p:cNvSpPr>
          <p:nvPr userDrawn="1">
            <p:ph type="body" sz="quarter" idx="11" hasCustomPrompt="1"/>
          </p:nvPr>
        </p:nvSpPr>
        <p:spPr>
          <a:xfrm>
            <a:off x="1905000" y="5791200"/>
            <a:ext cx="67818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 </a:t>
            </a:r>
            <a:endParaRPr lang="en-US" dirty="0"/>
          </a:p>
        </p:txBody>
      </p:sp>
    </p:spTree>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a:prstGeom prst="rect">
            <a:avLst/>
          </a:prstGeom>
        </p:spPr>
        <p:txBody>
          <a:bodyPr anchor="t"/>
          <a:lstStyle>
            <a:lvl1pPr algn="l">
              <a:lnSpc>
                <a:spcPts val="3800"/>
              </a:lnSpc>
              <a:defRPr sz="3600" b="1" cap="all" baseline="0">
                <a:effectLst/>
              </a:defRPr>
            </a:lvl1pPr>
          </a:lstStyle>
          <a:p>
            <a:r>
              <a:rPr lang="en-US" dirty="0" smtClean="0"/>
              <a:t>Section Header</a:t>
            </a:r>
            <a:br>
              <a:rPr lang="en-US" dirty="0" smtClean="0"/>
            </a:br>
            <a:r>
              <a:rPr lang="en-US" dirty="0" smtClean="0"/>
              <a:t>Myriad Pro, bold, shadow, 36pt </a:t>
            </a:r>
            <a:endParaRPr lang="en-US" dirty="0"/>
          </a:p>
        </p:txBody>
      </p:sp>
      <p:sp>
        <p:nvSpPr>
          <p:cNvPr id="3" name="Text Placeholder 2"/>
          <p:cNvSpPr>
            <a:spLocks noGrp="1"/>
          </p:cNvSpPr>
          <p:nvPr>
            <p:ph type="body" idx="1" hasCustomPrompt="1"/>
          </p:nvPr>
        </p:nvSpPr>
        <p:spPr>
          <a:xfrm>
            <a:off x="722313" y="2906713"/>
            <a:ext cx="77724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Subhead – Myriad Pro, 20pt</a:t>
            </a: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a:prstGeom prst="rect">
            <a:avLst/>
          </a:prstGeom>
        </p:spPr>
        <p:txBody>
          <a:bodyPr anchor="b"/>
          <a:lstStyle>
            <a:lvl1pPr algn="l">
              <a:defRPr sz="2000" b="1" baseline="0">
                <a:effectLst/>
              </a:defRPr>
            </a:lvl1pPr>
          </a:lstStyle>
          <a:p>
            <a:r>
              <a:rPr lang="en-US" dirty="0" smtClean="0"/>
              <a:t>Header – Myriad Pro, bold, shadow, 20pt</a:t>
            </a:r>
            <a:endParaRPr lang="en-US" dirty="0"/>
          </a:p>
        </p:txBody>
      </p:sp>
      <p:sp>
        <p:nvSpPr>
          <p:cNvPr id="3" name="Content Placeholder 2"/>
          <p:cNvSpPr>
            <a:spLocks noGrp="1"/>
          </p:cNvSpPr>
          <p:nvPr>
            <p:ph idx="1" hasCustomPrompt="1"/>
          </p:nvPr>
        </p:nvSpPr>
        <p:spPr>
          <a:xfrm>
            <a:off x="3575050" y="273051"/>
            <a:ext cx="5111750" cy="5518150"/>
          </a:xfrm>
          <a:prstGeom prst="rect">
            <a:avLst/>
          </a:prstGeom>
        </p:spPr>
        <p:txBody>
          <a:bodyPr anchor="ctr" anchorCtr="0"/>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4" name="Text Placeholder 3"/>
          <p:cNvSpPr>
            <a:spLocks noGrp="1"/>
          </p:cNvSpPr>
          <p:nvPr>
            <p:ph type="body" sz="half" idx="2" hasCustomPrompt="1"/>
          </p:nvPr>
        </p:nvSpPr>
        <p:spPr>
          <a:xfrm>
            <a:off x="457200" y="1435101"/>
            <a:ext cx="3008313" cy="4356099"/>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Paragraph of type</a:t>
            </a:r>
          </a:p>
          <a:p>
            <a:pPr lvl="0"/>
            <a:r>
              <a:rPr lang="en-US" dirty="0" smtClean="0"/>
              <a:t>Myriad Pro, 14pt</a:t>
            </a:r>
          </a:p>
        </p:txBody>
      </p:sp>
      <p:sp>
        <p:nvSpPr>
          <p:cNvPr id="7" name="Text Placeholder 5"/>
          <p:cNvSpPr>
            <a:spLocks noGrp="1"/>
          </p:cNvSpPr>
          <p:nvPr userDrawn="1">
            <p:ph type="body" sz="quarter" idx="11" hasCustomPrompt="1"/>
          </p:nvPr>
        </p:nvSpPr>
        <p:spPr>
          <a:xfrm>
            <a:off x="457200" y="5791200"/>
            <a:ext cx="8229600" cy="609600"/>
          </a:xfrm>
          <a:prstGeom prst="rect">
            <a:avLst/>
          </a:prstGeom>
        </p:spPr>
        <p:txBody>
          <a:bodyPr anchor="b"/>
          <a:lstStyle>
            <a:lvl1pPr>
              <a:buNone/>
              <a:defRPr sz="1100">
                <a:solidFill>
                  <a:schemeClr val="tx1"/>
                </a:solidFill>
              </a:defRPr>
            </a:lvl1pPr>
          </a:lstStyle>
          <a:p>
            <a:r>
              <a:rPr lang="en-US" dirty="0" smtClean="0"/>
              <a:t>* Citations, references, and credits – Myriad Pro, 11pt</a:t>
            </a:r>
            <a:endParaRPr lang="en-US" dirty="0"/>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1" baseline="0">
                <a:effectLst/>
              </a:defRPr>
            </a:lvl1pPr>
          </a:lstStyle>
          <a:p>
            <a:r>
              <a:rPr lang="en-US" dirty="0" smtClean="0"/>
              <a:t>Photo Title – Myriad Pro, Bold, Shadow, 20pt</a:t>
            </a:r>
            <a:endParaRPr lang="en-US" dirty="0"/>
          </a:p>
        </p:txBody>
      </p:sp>
      <p:sp>
        <p:nvSpPr>
          <p:cNvPr id="3" name="Picture Placeholder 2"/>
          <p:cNvSpPr>
            <a:spLocks noGrp="1"/>
          </p:cNvSpPr>
          <p:nvPr>
            <p:ph type="pic" idx="1"/>
          </p:nvPr>
        </p:nvSpPr>
        <p:spPr>
          <a:xfrm>
            <a:off x="1792288" y="612775"/>
            <a:ext cx="5486400" cy="4114800"/>
          </a:xfrm>
          <a:prstGeom prst="rect">
            <a:avLst/>
          </a:prstGeom>
          <a:ln w="25400">
            <a:solidFill>
              <a:schemeClr val="bg1"/>
            </a:solidFill>
          </a:ln>
          <a:effectLst>
            <a:outerShdw blurRad="44450" dist="27940" dir="5400000" algn="ctr">
              <a:srgbClr val="000000">
                <a:alpha val="32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hasCustomPrompt="1"/>
          </p:nvPr>
        </p:nvSpPr>
        <p:spPr>
          <a:xfrm>
            <a:off x="1792288" y="5367338"/>
            <a:ext cx="5486400" cy="804862"/>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Caption or credits for photo – Myriad Pro, 14pt</a:t>
            </a:r>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losing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1981200"/>
            <a:ext cx="64008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Closing– Myriad Pro, Bold, 28pt</a:t>
            </a:r>
          </a:p>
        </p:txBody>
      </p:sp>
      <p:sp>
        <p:nvSpPr>
          <p:cNvPr id="7" name="Rectangle 6"/>
          <p:cNvSpPr/>
          <p:nvPr userDrawn="1"/>
        </p:nvSpPr>
        <p:spPr>
          <a:xfrm>
            <a:off x="1371600" y="4343400"/>
            <a:ext cx="6400800" cy="292388"/>
          </a:xfrm>
          <a:prstGeom prst="rect">
            <a:avLst/>
          </a:prstGeom>
        </p:spPr>
        <p:txBody>
          <a:bodyPr wrap="square">
            <a:spAutoFit/>
          </a:bodyPr>
          <a:lstStyle/>
          <a:p>
            <a:pPr fontAlgn="auto">
              <a:spcBef>
                <a:spcPts val="0"/>
              </a:spcBef>
              <a:spcAft>
                <a:spcPts val="0"/>
              </a:spcAft>
            </a:pPr>
            <a:r>
              <a:rPr lang="en-US" sz="1300" b="1" dirty="0" smtClean="0">
                <a:solidFill>
                  <a:srgbClr val="0039A6"/>
                </a:solidFill>
                <a:latin typeface="Myriad Web Pro"/>
              </a:rPr>
              <a:t>For more information please contact Centers for Disease Control and Prevention</a:t>
            </a:r>
          </a:p>
        </p:txBody>
      </p:sp>
      <p:sp>
        <p:nvSpPr>
          <p:cNvPr id="10" name="Rectangle 9"/>
          <p:cNvSpPr/>
          <p:nvPr userDrawn="1"/>
        </p:nvSpPr>
        <p:spPr>
          <a:xfrm>
            <a:off x="1371600" y="4706034"/>
            <a:ext cx="5943600" cy="646331"/>
          </a:xfrm>
          <a:prstGeom prst="rect">
            <a:avLst/>
          </a:prstGeom>
        </p:spPr>
        <p:txBody>
          <a:bodyPr wrap="square">
            <a:spAutoFit/>
          </a:bodyPr>
          <a:lstStyle/>
          <a:p>
            <a:pPr fontAlgn="auto">
              <a:spcBef>
                <a:spcPts val="0"/>
              </a:spcBef>
              <a:spcAft>
                <a:spcPts val="0"/>
              </a:spcAft>
            </a:pPr>
            <a:r>
              <a:rPr lang="en-US" sz="1200" dirty="0" smtClean="0">
                <a:solidFill>
                  <a:srgbClr val="0039A6"/>
                </a:solidFill>
                <a:latin typeface="Myriad Web Pro"/>
              </a:rPr>
              <a:t>1600 Clifton Road NE, Atlanta, GA 30333</a:t>
            </a:r>
          </a:p>
          <a:p>
            <a:pPr fontAlgn="auto">
              <a:spcBef>
                <a:spcPts val="0"/>
              </a:spcBef>
              <a:spcAft>
                <a:spcPts val="0"/>
              </a:spcAft>
            </a:pPr>
            <a:r>
              <a:rPr lang="en-US" sz="1200" dirty="0" smtClean="0">
                <a:solidFill>
                  <a:srgbClr val="0039A6"/>
                </a:solidFill>
                <a:latin typeface="Myriad Web Pro"/>
              </a:rPr>
              <a:t>Telephone, 1-800-CDC-INFO (232-4636)/TTY: 1-888-232-6348</a:t>
            </a:r>
          </a:p>
          <a:p>
            <a:pPr fontAlgn="auto">
              <a:spcBef>
                <a:spcPts val="0"/>
              </a:spcBef>
              <a:spcAft>
                <a:spcPts val="0"/>
              </a:spcAft>
            </a:pPr>
            <a:r>
              <a:rPr lang="en-US" sz="1200" dirty="0" smtClean="0">
                <a:solidFill>
                  <a:srgbClr val="0039A6"/>
                </a:solidFill>
                <a:latin typeface="Myriad Web Pro"/>
              </a:rPr>
              <a:t>E-mail: cdcinfo@cdc.gov 	Web: www.cdc.gov</a:t>
            </a:r>
          </a:p>
        </p:txBody>
      </p:sp>
      <p:sp>
        <p:nvSpPr>
          <p:cNvPr id="11" name="Text Placeholder 5"/>
          <p:cNvSpPr>
            <a:spLocks noGrp="1"/>
          </p:cNvSpPr>
          <p:nvPr>
            <p:ph type="body" sz="quarter" idx="11" hasCustomPrompt="1"/>
          </p:nvPr>
        </p:nvSpPr>
        <p:spPr>
          <a:xfrm>
            <a:off x="2286000" y="6281928"/>
            <a:ext cx="5105400" cy="182880"/>
          </a:xfrm>
          <a:prstGeom prst="rect">
            <a:avLst/>
          </a:prstGeom>
        </p:spPr>
        <p:txBody>
          <a:bodyPr/>
          <a:lstStyle>
            <a:lvl1pPr>
              <a:buNone/>
              <a:defRPr sz="1000" baseline="0">
                <a:solidFill>
                  <a:schemeClr val="accent2">
                    <a:lumMod val="50000"/>
                  </a:schemeClr>
                </a:solidFill>
              </a:defRPr>
            </a:lvl1pPr>
          </a:lstStyle>
          <a:p>
            <a:r>
              <a:rPr lang="en-US" dirty="0" smtClean="0"/>
              <a:t>Place Descriptor Here</a:t>
            </a:r>
            <a:endParaRPr lang="en-US" dirty="0"/>
          </a:p>
        </p:txBody>
      </p:sp>
      <p:sp>
        <p:nvSpPr>
          <p:cNvPr id="12" name="Text Placeholder 6"/>
          <p:cNvSpPr>
            <a:spLocks noGrp="1"/>
          </p:cNvSpPr>
          <p:nvPr>
            <p:ph type="body" sz="quarter" idx="12" hasCustomPrompt="1"/>
          </p:nvPr>
        </p:nvSpPr>
        <p:spPr>
          <a:xfrm>
            <a:off x="2286000" y="6473952"/>
            <a:ext cx="5105400" cy="228600"/>
          </a:xfrm>
          <a:prstGeom prst="rect">
            <a:avLst/>
          </a:prstGeom>
        </p:spPr>
        <p:txBody>
          <a:bodyPr/>
          <a:lstStyle>
            <a:lvl1pPr>
              <a:buNone/>
              <a:defRPr sz="1000" baseline="0">
                <a:solidFill>
                  <a:schemeClr val="accent2">
                    <a:lumMod val="50000"/>
                  </a:schemeClr>
                </a:solidFill>
              </a:defRPr>
            </a:lvl1pPr>
          </a:lstStyle>
          <a:p>
            <a:r>
              <a:rPr lang="en-US" dirty="0" smtClean="0"/>
              <a:t>Place Descriptor Here</a:t>
            </a:r>
            <a:endParaRPr lang="en-US" dirty="0"/>
          </a:p>
        </p:txBody>
      </p:sp>
    </p:spTree>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1371600" y="3886200"/>
            <a:ext cx="64008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Presenters Name – Myriad Pro, Bold, 20pt</a:t>
            </a:r>
          </a:p>
        </p:txBody>
      </p:sp>
      <p:sp>
        <p:nvSpPr>
          <p:cNvPr id="9" name="Text Placeholder 8"/>
          <p:cNvSpPr>
            <a:spLocks noGrp="1"/>
          </p:cNvSpPr>
          <p:nvPr>
            <p:ph type="body" sz="quarter" idx="10" hasCustomPrompt="1"/>
          </p:nvPr>
        </p:nvSpPr>
        <p:spPr>
          <a:xfrm>
            <a:off x="1371600" y="4267200"/>
            <a:ext cx="6400800" cy="1295400"/>
          </a:xfrm>
          <a:prstGeom prst="rect">
            <a:avLst/>
          </a:prstGeom>
        </p:spPr>
        <p:txBody>
          <a:bodyPr/>
          <a:lstStyle>
            <a:lvl1pPr algn="ctr">
              <a:lnSpc>
                <a:spcPts val="2000"/>
              </a:lnSpc>
              <a:buNone/>
              <a:defRPr sz="18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800" dirty="0" smtClean="0"/>
              <a:t>Title of Presenter –Myriad Pro, 18pt</a:t>
            </a:r>
          </a:p>
          <a:p>
            <a:pPr lvl="0"/>
            <a:endParaRPr lang="en-US" sz="1800" dirty="0" smtClean="0"/>
          </a:p>
          <a:p>
            <a:pPr lvl="0"/>
            <a:r>
              <a:rPr lang="en-US" sz="1800" dirty="0" smtClean="0"/>
              <a:t>Title of Event</a:t>
            </a:r>
          </a:p>
          <a:p>
            <a:pPr lvl="0"/>
            <a:r>
              <a:rPr lang="en-US" sz="1800" dirty="0" smtClean="0"/>
              <a:t>Date of Event</a:t>
            </a:r>
            <a:endParaRPr lang="en-US" dirty="0"/>
          </a:p>
        </p:txBody>
      </p:sp>
      <p:sp>
        <p:nvSpPr>
          <p:cNvPr id="11" name="Title 1"/>
          <p:cNvSpPr>
            <a:spLocks noGrp="1"/>
          </p:cNvSpPr>
          <p:nvPr>
            <p:ph type="title" hasCustomPrompt="1"/>
          </p:nvPr>
        </p:nvSpPr>
        <p:spPr>
          <a:xfrm>
            <a:off x="457200" y="1981200"/>
            <a:ext cx="8229600" cy="1676400"/>
          </a:xfrm>
          <a:prstGeom prst="rect">
            <a:avLst/>
          </a:prstGeom>
        </p:spPr>
        <p:txBody>
          <a:bodyPr/>
          <a:lstStyle>
            <a:lvl1pPr>
              <a:lnSpc>
                <a:spcPts val="3000"/>
              </a:lnSpc>
              <a:defRPr sz="2800" b="1" baseline="0">
                <a:solidFill>
                  <a:schemeClr val="tx1"/>
                </a:solidFill>
                <a:effectLst/>
              </a:defRPr>
            </a:lvl1pPr>
          </a:lstStyle>
          <a:p>
            <a:r>
              <a:rPr lang="en-US" dirty="0" smtClean="0"/>
              <a:t>Title of Presentation – Myriad Pro</a:t>
            </a:r>
            <a:br>
              <a:rPr lang="en-US" dirty="0" smtClean="0"/>
            </a:br>
            <a:r>
              <a:rPr lang="en-US" dirty="0" smtClean="0"/>
              <a:t> Bold, Shadow 28pt</a:t>
            </a:r>
            <a:endParaRPr lang="en-US" dirty="0"/>
          </a:p>
        </p:txBody>
      </p:sp>
      <p:sp>
        <p:nvSpPr>
          <p:cNvPr id="6" name="Text Placeholder 5"/>
          <p:cNvSpPr>
            <a:spLocks noGrp="1"/>
          </p:cNvSpPr>
          <p:nvPr userDrawn="1">
            <p:ph type="body" sz="quarter" idx="11" hasCustomPrompt="1"/>
          </p:nvPr>
        </p:nvSpPr>
        <p:spPr>
          <a:xfrm>
            <a:off x="2286000" y="6272784"/>
            <a:ext cx="5105400" cy="182880"/>
          </a:xfrm>
          <a:prstGeom prst="rect">
            <a:avLst/>
          </a:prstGeom>
        </p:spPr>
        <p:txBody>
          <a:bodyPr/>
          <a:lstStyle>
            <a:lvl1pPr>
              <a:buNone/>
              <a:defRPr sz="1000" baseline="0">
                <a:solidFill>
                  <a:schemeClr val="accent1">
                    <a:lumMod val="50000"/>
                  </a:schemeClr>
                </a:solidFill>
              </a:defRPr>
            </a:lvl1pPr>
          </a:lstStyle>
          <a:p>
            <a:r>
              <a:rPr lang="en-US" dirty="0" smtClean="0"/>
              <a:t>Place Descriptor Here</a:t>
            </a:r>
            <a:endParaRPr lang="en-US" dirty="0"/>
          </a:p>
        </p:txBody>
      </p:sp>
      <p:sp>
        <p:nvSpPr>
          <p:cNvPr id="7" name="Text Placeholder 6"/>
          <p:cNvSpPr>
            <a:spLocks noGrp="1"/>
          </p:cNvSpPr>
          <p:nvPr userDrawn="1">
            <p:ph type="body" sz="quarter" idx="12" hasCustomPrompt="1"/>
          </p:nvPr>
        </p:nvSpPr>
        <p:spPr>
          <a:xfrm>
            <a:off x="2286000" y="6464808"/>
            <a:ext cx="5105400" cy="228600"/>
          </a:xfrm>
          <a:prstGeom prst="rect">
            <a:avLst/>
          </a:prstGeom>
        </p:spPr>
        <p:txBody>
          <a:bodyPr/>
          <a:lstStyle>
            <a:lvl1pPr>
              <a:buNone/>
              <a:defRPr sz="1000" baseline="0">
                <a:solidFill>
                  <a:schemeClr val="accent1">
                    <a:lumMod val="50000"/>
                  </a:schemeClr>
                </a:solidFill>
              </a:defRPr>
            </a:lvl1pPr>
          </a:lstStyle>
          <a:p>
            <a:r>
              <a:rPr lang="en-US" dirty="0" smtClean="0"/>
              <a:t>Place Descriptor Here</a:t>
            </a:r>
            <a:endParaRPr lang="en-US" dirty="0"/>
          </a:p>
        </p:txBody>
      </p:sp>
    </p:spTree>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Data Slide (for content heavy tables and chart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nchor="b" anchorCtr="0"/>
          <a:lstStyle>
            <a:lvl1pPr>
              <a:lnSpc>
                <a:spcPts val="3000"/>
              </a:lnSpc>
              <a:defRPr sz="2800" b="1" baseline="0">
                <a:solidFill>
                  <a:schemeClr val="tx1"/>
                </a:solidFill>
                <a:effectLst/>
              </a:defRPr>
            </a:lvl1pPr>
          </a:lstStyle>
          <a:p>
            <a:r>
              <a:rPr lang="en-US" dirty="0" smtClean="0"/>
              <a:t>Headline – Myriad Pro, Bold, Shadow, 28pt</a:t>
            </a:r>
            <a:endParaRPr lang="en-US" dirty="0"/>
          </a:p>
        </p:txBody>
      </p:sp>
      <p:sp>
        <p:nvSpPr>
          <p:cNvPr id="3" name="Content Placeholder 2"/>
          <p:cNvSpPr>
            <a:spLocks noGrp="1"/>
          </p:cNvSpPr>
          <p:nvPr>
            <p:ph idx="1" hasCustomPrompt="1"/>
          </p:nvPr>
        </p:nvSpPr>
        <p:spPr>
          <a:xfrm>
            <a:off x="457200" y="1600201"/>
            <a:ext cx="82296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dirty="0" smtClean="0"/>
              <a:t>First level – Myriad Pro, Bold, 24pt</a:t>
            </a:r>
          </a:p>
          <a:p>
            <a:pPr lvl="1"/>
            <a:r>
              <a:rPr lang="en-US" dirty="0" smtClean="0"/>
              <a:t>Second level – Myriad Pro, 20pt</a:t>
            </a:r>
          </a:p>
          <a:p>
            <a:pPr lvl="2"/>
            <a:r>
              <a:rPr lang="en-US" dirty="0" smtClean="0"/>
              <a:t>Third level – Myriad Pro, 18pt	</a:t>
            </a:r>
          </a:p>
          <a:p>
            <a:pPr lvl="3"/>
            <a:r>
              <a:rPr lang="en-US" dirty="0" smtClean="0"/>
              <a:t>Fourth level – Myriad Pro, 18pt</a:t>
            </a:r>
          </a:p>
          <a:p>
            <a:pPr lvl="4"/>
            <a:r>
              <a:rPr lang="en-US" dirty="0" smtClean="0"/>
              <a:t>Fifth level – Myriad Pro, 18pt</a:t>
            </a:r>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 – Myriad Pro, 11pt</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4.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image" Target="../media/image3.png"/><Relationship Id="rId5" Type="http://schemas.openxmlformats.org/officeDocument/2006/relationships/slideLayout" Target="../slideLayouts/slideLayout101.xml"/><Relationship Id="rId10" Type="http://schemas.openxmlformats.org/officeDocument/2006/relationships/theme" Target="../theme/theme10.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3.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theme" Target="../theme/theme11.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slideLayout" Target="../slideLayouts/slideLayout128.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7.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theme" Target="../theme/theme13.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2" Type="http://schemas.openxmlformats.org/officeDocument/2006/relationships/slideLayout" Target="../slideLayouts/slideLayout155.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0" Type="http://schemas.openxmlformats.org/officeDocument/2006/relationships/slideLayout" Target="../slideLayouts/slideLayout163.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4.xml"/><Relationship Id="rId13" Type="http://schemas.openxmlformats.org/officeDocument/2006/relationships/slideLayout" Target="../slideLayouts/slideLayout179.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slideLayout" Target="../slideLayouts/slideLayout178.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 Id="rId1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7.xml"/><Relationship Id="rId13" Type="http://schemas.openxmlformats.org/officeDocument/2006/relationships/slideLayout" Target="../slideLayouts/slideLayout192.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slideLayout" Target="../slideLayouts/slideLayout191.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 Id="rId14" Type="http://schemas.openxmlformats.org/officeDocument/2006/relationships/theme" Target="../theme/theme1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image" Target="../media/image1.jpeg"/><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6.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image" Target="../media/image3.png"/><Relationship Id="rId5" Type="http://schemas.openxmlformats.org/officeDocument/2006/relationships/slideLayout" Target="../slideLayouts/slideLayout76.xml"/><Relationship Id="rId10" Type="http://schemas.openxmlformats.org/officeDocument/2006/relationships/theme" Target="../theme/theme7.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5" Type="http://schemas.openxmlformats.org/officeDocument/2006/relationships/slideLayout" Target="../slideLayouts/slideLayout85.xml"/><Relationship Id="rId4" Type="http://schemas.openxmlformats.org/officeDocument/2006/relationships/slideLayout" Target="../slideLayouts/slideLayout84.xml"/><Relationship Id="rId9" Type="http://schemas.openxmlformats.org/officeDocument/2006/relationships/image" Target="../media/image7.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5.xml"/><Relationship Id="rId3" Type="http://schemas.openxmlformats.org/officeDocument/2006/relationships/slideLayout" Target="../slideLayouts/slideLayout90.xml"/><Relationship Id="rId7" Type="http://schemas.openxmlformats.org/officeDocument/2006/relationships/slideLayout" Target="../slideLayouts/slideLayout94.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image" Target="../media/image10.png"/><Relationship Id="rId5" Type="http://schemas.openxmlformats.org/officeDocument/2006/relationships/slideLayout" Target="../slideLayouts/slideLayout92.xml"/><Relationship Id="rId10" Type="http://schemas.openxmlformats.org/officeDocument/2006/relationships/theme" Target="../theme/theme9.xml"/><Relationship Id="rId4" Type="http://schemas.openxmlformats.org/officeDocument/2006/relationships/slideLayout" Target="../slideLayouts/slideLayout91.xml"/><Relationship Id="rId9"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7587" name="Rectangle 3"/>
          <p:cNvSpPr>
            <a:spLocks noGrp="1" noChangeArrowheads="1"/>
          </p:cNvSpPr>
          <p:nvPr>
            <p:ph type="body" idx="1"/>
          </p:nvPr>
        </p:nvSpPr>
        <p:spPr bwMode="auto">
          <a:xfrm>
            <a:off x="457200" y="1752600"/>
            <a:ext cx="8229600" cy="43735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0"/>
            <a:r>
              <a:rPr lang="en-US" smtClean="0"/>
              <a:t>Second main bullet</a:t>
            </a:r>
          </a:p>
          <a:p>
            <a:pPr lvl="0"/>
            <a:r>
              <a:rPr lang="en-US" smtClean="0"/>
              <a:t>Third main bullet</a:t>
            </a:r>
          </a:p>
        </p:txBody>
      </p:sp>
      <p:sp>
        <p:nvSpPr>
          <p:cNvPr id="675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675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675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43ED144-0A57-4790-BCE6-20EE9A26A28D}"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762" r:id="rId12"/>
    <p:sldLayoutId id="2147483774" r:id="rId13"/>
  </p:sldLayoutIdLst>
  <p:txStyles>
    <p:titleStyle>
      <a:lvl1pPr algn="ctr" rtl="0" fontAlgn="base">
        <a:spcBef>
          <a:spcPct val="0"/>
        </a:spcBef>
        <a:spcAft>
          <a:spcPct val="0"/>
        </a:spcAft>
        <a:defRPr sz="3600" b="1">
          <a:solidFill>
            <a:srgbClr val="FFFF00"/>
          </a:solidFill>
          <a:latin typeface="+mj-lt"/>
          <a:ea typeface="+mj-ea"/>
          <a:cs typeface="+mj-cs"/>
        </a:defRPr>
      </a:lvl1pPr>
      <a:lvl2pPr algn="ctr" rtl="0" fontAlgn="base">
        <a:spcBef>
          <a:spcPct val="0"/>
        </a:spcBef>
        <a:spcAft>
          <a:spcPct val="0"/>
        </a:spcAft>
        <a:defRPr sz="3600" b="1">
          <a:solidFill>
            <a:srgbClr val="FFFF00"/>
          </a:solidFill>
          <a:latin typeface="Arial" pitchFamily="34" charset="0"/>
        </a:defRPr>
      </a:lvl2pPr>
      <a:lvl3pPr algn="ctr" rtl="0" fontAlgn="base">
        <a:spcBef>
          <a:spcPct val="0"/>
        </a:spcBef>
        <a:spcAft>
          <a:spcPct val="0"/>
        </a:spcAft>
        <a:defRPr sz="3600" b="1">
          <a:solidFill>
            <a:srgbClr val="FFFF00"/>
          </a:solidFill>
          <a:latin typeface="Arial" pitchFamily="34" charset="0"/>
        </a:defRPr>
      </a:lvl3pPr>
      <a:lvl4pPr algn="ctr" rtl="0" fontAlgn="base">
        <a:spcBef>
          <a:spcPct val="0"/>
        </a:spcBef>
        <a:spcAft>
          <a:spcPct val="0"/>
        </a:spcAft>
        <a:defRPr sz="3600" b="1">
          <a:solidFill>
            <a:srgbClr val="FFFF00"/>
          </a:solidFill>
          <a:latin typeface="Arial" pitchFamily="34" charset="0"/>
        </a:defRPr>
      </a:lvl4pPr>
      <a:lvl5pPr algn="ctr" rtl="0" fontAlgn="base">
        <a:spcBef>
          <a:spcPct val="0"/>
        </a:spcBef>
        <a:spcAft>
          <a:spcPct val="0"/>
        </a:spcAft>
        <a:defRPr sz="3600" b="1">
          <a:solidFill>
            <a:srgbClr val="FFFF00"/>
          </a:solidFill>
          <a:latin typeface="Arial" pitchFamily="34" charset="0"/>
        </a:defRPr>
      </a:lvl5pPr>
      <a:lvl6pPr marL="457200" algn="ctr" rtl="0" fontAlgn="base">
        <a:spcBef>
          <a:spcPct val="0"/>
        </a:spcBef>
        <a:spcAft>
          <a:spcPct val="0"/>
        </a:spcAft>
        <a:defRPr sz="3600" b="1">
          <a:solidFill>
            <a:srgbClr val="FFFF00"/>
          </a:solidFill>
          <a:latin typeface="Arial" pitchFamily="34" charset="0"/>
        </a:defRPr>
      </a:lvl6pPr>
      <a:lvl7pPr marL="914400" algn="ctr" rtl="0" fontAlgn="base">
        <a:spcBef>
          <a:spcPct val="0"/>
        </a:spcBef>
        <a:spcAft>
          <a:spcPct val="0"/>
        </a:spcAft>
        <a:defRPr sz="3600" b="1">
          <a:solidFill>
            <a:srgbClr val="FFFF00"/>
          </a:solidFill>
          <a:latin typeface="Arial" pitchFamily="34" charset="0"/>
        </a:defRPr>
      </a:lvl7pPr>
      <a:lvl8pPr marL="1371600" algn="ctr" rtl="0" fontAlgn="base">
        <a:spcBef>
          <a:spcPct val="0"/>
        </a:spcBef>
        <a:spcAft>
          <a:spcPct val="0"/>
        </a:spcAft>
        <a:defRPr sz="3600" b="1">
          <a:solidFill>
            <a:srgbClr val="FFFF00"/>
          </a:solidFill>
          <a:latin typeface="Arial" pitchFamily="34" charset="0"/>
        </a:defRPr>
      </a:lvl8pPr>
      <a:lvl9pPr marL="1828800" algn="ctr" rtl="0" fontAlgn="base">
        <a:spcBef>
          <a:spcPct val="0"/>
        </a:spcBef>
        <a:spcAft>
          <a:spcPct val="0"/>
        </a:spcAft>
        <a:defRPr sz="3600" b="1">
          <a:solidFill>
            <a:srgbClr val="FFFF00"/>
          </a:solidFill>
          <a:latin typeface="Arial" pitchFamily="34" charset="0"/>
        </a:defRPr>
      </a:lvl9pPr>
    </p:titleStyle>
    <p:bodyStyle>
      <a:lvl1pPr marL="342900" indent="-342900" algn="l" rtl="0" fontAlgn="base">
        <a:spcBef>
          <a:spcPct val="50000"/>
        </a:spcBef>
        <a:spcAft>
          <a:spcPct val="0"/>
        </a:spcAft>
        <a:buClr>
          <a:srgbClr val="FFFF00"/>
        </a:buClr>
        <a:buChar char="•"/>
        <a:defRPr sz="2800" b="1">
          <a:solidFill>
            <a:schemeClr val="bg1"/>
          </a:solidFill>
          <a:latin typeface="+mn-lt"/>
          <a:ea typeface="+mn-ea"/>
          <a:cs typeface="+mn-cs"/>
        </a:defRPr>
      </a:lvl1pPr>
      <a:lvl2pPr marL="742950" indent="-285750" algn="l" rtl="0" fontAlgn="base">
        <a:spcBef>
          <a:spcPct val="50000"/>
        </a:spcBef>
        <a:spcAft>
          <a:spcPct val="0"/>
        </a:spcAft>
        <a:buClr>
          <a:srgbClr val="FFFF00"/>
        </a:buClr>
        <a:buChar char="–"/>
        <a:defRPr sz="2400" b="1">
          <a:solidFill>
            <a:schemeClr val="bg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Lst>
  <p:txStyles>
    <p:titleStyle>
      <a:lvl1pPr algn="ctr" rtl="0" fontAlgn="base">
        <a:spcBef>
          <a:spcPct val="0"/>
        </a:spcBef>
        <a:spcAft>
          <a:spcPct val="0"/>
        </a:spcAft>
        <a:defRPr sz="3600" b="1">
          <a:solidFill>
            <a:srgbClr val="FFFF00"/>
          </a:solidFill>
          <a:latin typeface="+mj-lt"/>
          <a:ea typeface="+mj-ea"/>
          <a:cs typeface="+mj-cs"/>
        </a:defRPr>
      </a:lvl1pPr>
      <a:lvl2pPr algn="ctr" rtl="0" fontAlgn="base">
        <a:spcBef>
          <a:spcPct val="0"/>
        </a:spcBef>
        <a:spcAft>
          <a:spcPct val="0"/>
        </a:spcAft>
        <a:defRPr sz="3600" b="1">
          <a:solidFill>
            <a:srgbClr val="FFFF00"/>
          </a:solidFill>
          <a:latin typeface="Arial" pitchFamily="34" charset="0"/>
        </a:defRPr>
      </a:lvl2pPr>
      <a:lvl3pPr algn="ctr" rtl="0" fontAlgn="base">
        <a:spcBef>
          <a:spcPct val="0"/>
        </a:spcBef>
        <a:spcAft>
          <a:spcPct val="0"/>
        </a:spcAft>
        <a:defRPr sz="3600" b="1">
          <a:solidFill>
            <a:srgbClr val="FFFF00"/>
          </a:solidFill>
          <a:latin typeface="Arial" pitchFamily="34" charset="0"/>
        </a:defRPr>
      </a:lvl3pPr>
      <a:lvl4pPr algn="ctr" rtl="0" fontAlgn="base">
        <a:spcBef>
          <a:spcPct val="0"/>
        </a:spcBef>
        <a:spcAft>
          <a:spcPct val="0"/>
        </a:spcAft>
        <a:defRPr sz="3600" b="1">
          <a:solidFill>
            <a:srgbClr val="FFFF00"/>
          </a:solidFill>
          <a:latin typeface="Arial" pitchFamily="34" charset="0"/>
        </a:defRPr>
      </a:lvl4pPr>
      <a:lvl5pPr algn="ctr" rtl="0" fontAlgn="base">
        <a:spcBef>
          <a:spcPct val="0"/>
        </a:spcBef>
        <a:spcAft>
          <a:spcPct val="0"/>
        </a:spcAft>
        <a:defRPr sz="3600" b="1">
          <a:solidFill>
            <a:srgbClr val="FFFF00"/>
          </a:solidFill>
          <a:latin typeface="Arial" pitchFamily="34" charset="0"/>
        </a:defRPr>
      </a:lvl5pPr>
      <a:lvl6pPr marL="457200" algn="ctr" rtl="0" fontAlgn="base">
        <a:spcBef>
          <a:spcPct val="0"/>
        </a:spcBef>
        <a:spcAft>
          <a:spcPct val="0"/>
        </a:spcAft>
        <a:defRPr sz="3600" b="1">
          <a:solidFill>
            <a:srgbClr val="FFFF00"/>
          </a:solidFill>
          <a:latin typeface="Arial" pitchFamily="34" charset="0"/>
        </a:defRPr>
      </a:lvl6pPr>
      <a:lvl7pPr marL="914400" algn="ctr" rtl="0" fontAlgn="base">
        <a:spcBef>
          <a:spcPct val="0"/>
        </a:spcBef>
        <a:spcAft>
          <a:spcPct val="0"/>
        </a:spcAft>
        <a:defRPr sz="3600" b="1">
          <a:solidFill>
            <a:srgbClr val="FFFF00"/>
          </a:solidFill>
          <a:latin typeface="Arial" pitchFamily="34" charset="0"/>
        </a:defRPr>
      </a:lvl7pPr>
      <a:lvl8pPr marL="1371600" algn="ctr" rtl="0" fontAlgn="base">
        <a:spcBef>
          <a:spcPct val="0"/>
        </a:spcBef>
        <a:spcAft>
          <a:spcPct val="0"/>
        </a:spcAft>
        <a:defRPr sz="3600" b="1">
          <a:solidFill>
            <a:srgbClr val="FFFF00"/>
          </a:solidFill>
          <a:latin typeface="Arial" pitchFamily="34" charset="0"/>
        </a:defRPr>
      </a:lvl8pPr>
      <a:lvl9pPr marL="1828800" algn="ctr" rtl="0" fontAlgn="base">
        <a:spcBef>
          <a:spcPct val="0"/>
        </a:spcBef>
        <a:spcAft>
          <a:spcPct val="0"/>
        </a:spcAft>
        <a:defRPr sz="3600" b="1">
          <a:solidFill>
            <a:srgbClr val="FFFF00"/>
          </a:solidFill>
          <a:latin typeface="Arial" pitchFamily="34" charset="0"/>
        </a:defRPr>
      </a:lvl9pPr>
    </p:titleStyle>
    <p:bodyStyle>
      <a:lvl1pPr marL="342900" indent="-342900" algn="l" rtl="0" fontAlgn="base">
        <a:spcBef>
          <a:spcPct val="20000"/>
        </a:spcBef>
        <a:spcAft>
          <a:spcPct val="0"/>
        </a:spcAft>
        <a:buClr>
          <a:srgbClr val="FFFF00"/>
        </a:buClr>
        <a:buSzPct val="120000"/>
        <a:buChar char="•"/>
        <a:defRPr sz="2800" b="1">
          <a:solidFill>
            <a:schemeClr val="bg1"/>
          </a:solidFill>
          <a:latin typeface="+mn-lt"/>
          <a:ea typeface="+mn-ea"/>
          <a:cs typeface="+mn-cs"/>
        </a:defRPr>
      </a:lvl1pPr>
      <a:lvl2pPr marL="742950" indent="-285750" algn="l" rtl="0" fontAlgn="base">
        <a:spcBef>
          <a:spcPct val="20000"/>
        </a:spcBef>
        <a:spcAft>
          <a:spcPct val="0"/>
        </a:spcAft>
        <a:buClr>
          <a:srgbClr val="FFFF00"/>
        </a:buClr>
        <a:buSzPct val="120000"/>
        <a:buChar char="–"/>
        <a:defRPr sz="2400" b="1">
          <a:solidFill>
            <a:schemeClr val="bg1"/>
          </a:solidFill>
          <a:latin typeface="+mn-lt"/>
        </a:defRPr>
      </a:lvl2pPr>
      <a:lvl3pPr marL="1143000" indent="-228600" algn="l" rtl="0" fontAlgn="base">
        <a:spcBef>
          <a:spcPct val="20000"/>
        </a:spcBef>
        <a:spcAft>
          <a:spcPct val="0"/>
        </a:spcAft>
        <a:buClr>
          <a:srgbClr val="FFFF00"/>
        </a:buClr>
        <a:buSzPct val="120000"/>
        <a:buChar char="•"/>
        <a:defRPr sz="2000" b="1">
          <a:solidFill>
            <a:schemeClr val="bg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7587" name="Rectangle 3"/>
          <p:cNvSpPr>
            <a:spLocks noGrp="1" noChangeArrowheads="1"/>
          </p:cNvSpPr>
          <p:nvPr>
            <p:ph type="body" idx="1"/>
          </p:nvPr>
        </p:nvSpPr>
        <p:spPr bwMode="auto">
          <a:xfrm>
            <a:off x="457200" y="1752600"/>
            <a:ext cx="8229600" cy="43735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0"/>
            <a:r>
              <a:rPr lang="en-US" smtClean="0"/>
              <a:t>Second main bullet</a:t>
            </a:r>
          </a:p>
          <a:p>
            <a:pPr lvl="0"/>
            <a:r>
              <a:rPr lang="en-US" smtClean="0"/>
              <a:t>Third main bullet</a:t>
            </a:r>
          </a:p>
        </p:txBody>
      </p:sp>
      <p:sp>
        <p:nvSpPr>
          <p:cNvPr id="675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solidFill>
                <a:srgbClr val="000000"/>
              </a:solidFill>
            </a:endParaRPr>
          </a:p>
        </p:txBody>
      </p:sp>
      <p:sp>
        <p:nvSpPr>
          <p:cNvPr id="675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solidFill>
                <a:srgbClr val="000000"/>
              </a:solidFill>
            </a:endParaRPr>
          </a:p>
        </p:txBody>
      </p:sp>
      <p:sp>
        <p:nvSpPr>
          <p:cNvPr id="675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43ED144-0A57-4790-BCE6-20EE9A26A28D}" type="slidenum">
              <a:rPr lang="en-US">
                <a:solidFill>
                  <a:srgbClr val="000000"/>
                </a:solidFill>
              </a:rPr>
              <a:pPr/>
              <a:t>‹#›</a:t>
            </a:fld>
            <a:endParaRPr lang="en-US"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Lst>
  <p:txStyles>
    <p:titleStyle>
      <a:lvl1pPr algn="ctr" rtl="0" fontAlgn="base">
        <a:spcBef>
          <a:spcPct val="0"/>
        </a:spcBef>
        <a:spcAft>
          <a:spcPct val="0"/>
        </a:spcAft>
        <a:defRPr sz="3600" b="1">
          <a:solidFill>
            <a:srgbClr val="FFFF00"/>
          </a:solidFill>
          <a:latin typeface="+mj-lt"/>
          <a:ea typeface="+mj-ea"/>
          <a:cs typeface="+mj-cs"/>
        </a:defRPr>
      </a:lvl1pPr>
      <a:lvl2pPr algn="ctr" rtl="0" fontAlgn="base">
        <a:spcBef>
          <a:spcPct val="0"/>
        </a:spcBef>
        <a:spcAft>
          <a:spcPct val="0"/>
        </a:spcAft>
        <a:defRPr sz="3600" b="1">
          <a:solidFill>
            <a:srgbClr val="FFFF00"/>
          </a:solidFill>
          <a:latin typeface="Arial" pitchFamily="34" charset="0"/>
        </a:defRPr>
      </a:lvl2pPr>
      <a:lvl3pPr algn="ctr" rtl="0" fontAlgn="base">
        <a:spcBef>
          <a:spcPct val="0"/>
        </a:spcBef>
        <a:spcAft>
          <a:spcPct val="0"/>
        </a:spcAft>
        <a:defRPr sz="3600" b="1">
          <a:solidFill>
            <a:srgbClr val="FFFF00"/>
          </a:solidFill>
          <a:latin typeface="Arial" pitchFamily="34" charset="0"/>
        </a:defRPr>
      </a:lvl3pPr>
      <a:lvl4pPr algn="ctr" rtl="0" fontAlgn="base">
        <a:spcBef>
          <a:spcPct val="0"/>
        </a:spcBef>
        <a:spcAft>
          <a:spcPct val="0"/>
        </a:spcAft>
        <a:defRPr sz="3600" b="1">
          <a:solidFill>
            <a:srgbClr val="FFFF00"/>
          </a:solidFill>
          <a:latin typeface="Arial" pitchFamily="34" charset="0"/>
        </a:defRPr>
      </a:lvl4pPr>
      <a:lvl5pPr algn="ctr" rtl="0" fontAlgn="base">
        <a:spcBef>
          <a:spcPct val="0"/>
        </a:spcBef>
        <a:spcAft>
          <a:spcPct val="0"/>
        </a:spcAft>
        <a:defRPr sz="3600" b="1">
          <a:solidFill>
            <a:srgbClr val="FFFF00"/>
          </a:solidFill>
          <a:latin typeface="Arial" pitchFamily="34" charset="0"/>
        </a:defRPr>
      </a:lvl5pPr>
      <a:lvl6pPr marL="457200" algn="ctr" rtl="0" fontAlgn="base">
        <a:spcBef>
          <a:spcPct val="0"/>
        </a:spcBef>
        <a:spcAft>
          <a:spcPct val="0"/>
        </a:spcAft>
        <a:defRPr sz="3600" b="1">
          <a:solidFill>
            <a:srgbClr val="FFFF00"/>
          </a:solidFill>
          <a:latin typeface="Arial" pitchFamily="34" charset="0"/>
        </a:defRPr>
      </a:lvl6pPr>
      <a:lvl7pPr marL="914400" algn="ctr" rtl="0" fontAlgn="base">
        <a:spcBef>
          <a:spcPct val="0"/>
        </a:spcBef>
        <a:spcAft>
          <a:spcPct val="0"/>
        </a:spcAft>
        <a:defRPr sz="3600" b="1">
          <a:solidFill>
            <a:srgbClr val="FFFF00"/>
          </a:solidFill>
          <a:latin typeface="Arial" pitchFamily="34" charset="0"/>
        </a:defRPr>
      </a:lvl7pPr>
      <a:lvl8pPr marL="1371600" algn="ctr" rtl="0" fontAlgn="base">
        <a:spcBef>
          <a:spcPct val="0"/>
        </a:spcBef>
        <a:spcAft>
          <a:spcPct val="0"/>
        </a:spcAft>
        <a:defRPr sz="3600" b="1">
          <a:solidFill>
            <a:srgbClr val="FFFF00"/>
          </a:solidFill>
          <a:latin typeface="Arial" pitchFamily="34" charset="0"/>
        </a:defRPr>
      </a:lvl8pPr>
      <a:lvl9pPr marL="1828800" algn="ctr" rtl="0" fontAlgn="base">
        <a:spcBef>
          <a:spcPct val="0"/>
        </a:spcBef>
        <a:spcAft>
          <a:spcPct val="0"/>
        </a:spcAft>
        <a:defRPr sz="3600" b="1">
          <a:solidFill>
            <a:srgbClr val="FFFF00"/>
          </a:solidFill>
          <a:latin typeface="Arial" pitchFamily="34" charset="0"/>
        </a:defRPr>
      </a:lvl9pPr>
    </p:titleStyle>
    <p:bodyStyle>
      <a:lvl1pPr marL="342900" indent="-342900" algn="l" rtl="0" fontAlgn="base">
        <a:spcBef>
          <a:spcPct val="50000"/>
        </a:spcBef>
        <a:spcAft>
          <a:spcPct val="0"/>
        </a:spcAft>
        <a:buClr>
          <a:srgbClr val="FFFF00"/>
        </a:buClr>
        <a:buChar char="•"/>
        <a:defRPr sz="2800" b="1">
          <a:solidFill>
            <a:schemeClr val="bg1"/>
          </a:solidFill>
          <a:latin typeface="+mn-lt"/>
          <a:ea typeface="+mn-ea"/>
          <a:cs typeface="+mn-cs"/>
        </a:defRPr>
      </a:lvl1pPr>
      <a:lvl2pPr marL="742950" indent="-285750" algn="l" rtl="0" fontAlgn="base">
        <a:spcBef>
          <a:spcPct val="50000"/>
        </a:spcBef>
        <a:spcAft>
          <a:spcPct val="0"/>
        </a:spcAft>
        <a:buClr>
          <a:srgbClr val="FFFF00"/>
        </a:buClr>
        <a:buChar char="–"/>
        <a:defRPr sz="2400" b="1">
          <a:solidFill>
            <a:schemeClr val="bg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endParaRPr lang="en-US"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643ED144-0A57-4790-BCE6-20EE9A26A28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7587" name="Rectangle 3"/>
          <p:cNvSpPr>
            <a:spLocks noGrp="1" noChangeArrowheads="1"/>
          </p:cNvSpPr>
          <p:nvPr>
            <p:ph type="body" idx="1"/>
          </p:nvPr>
        </p:nvSpPr>
        <p:spPr bwMode="auto">
          <a:xfrm>
            <a:off x="457200" y="1752600"/>
            <a:ext cx="8229600" cy="43735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0"/>
            <a:r>
              <a:rPr lang="en-US" smtClean="0"/>
              <a:t>Second main bullet</a:t>
            </a:r>
          </a:p>
          <a:p>
            <a:pPr lvl="0"/>
            <a:r>
              <a:rPr lang="en-US" smtClean="0"/>
              <a:t>Third main bullet</a:t>
            </a:r>
          </a:p>
        </p:txBody>
      </p:sp>
      <p:sp>
        <p:nvSpPr>
          <p:cNvPr id="675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solidFill>
                <a:srgbClr val="000000"/>
              </a:solidFill>
            </a:endParaRPr>
          </a:p>
        </p:txBody>
      </p:sp>
      <p:sp>
        <p:nvSpPr>
          <p:cNvPr id="675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solidFill>
                <a:srgbClr val="000000"/>
              </a:solidFill>
            </a:endParaRPr>
          </a:p>
        </p:txBody>
      </p:sp>
      <p:sp>
        <p:nvSpPr>
          <p:cNvPr id="675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43ED144-0A57-4790-BCE6-20EE9A26A28D}" type="slidenum">
              <a:rPr lang="en-US">
                <a:solidFill>
                  <a:srgbClr val="000000"/>
                </a:solidFill>
              </a:rPr>
              <a:pPr/>
              <a:t>‹#›</a:t>
            </a:fld>
            <a:endParaRPr lang="en-US"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Lst>
  <p:txStyles>
    <p:titleStyle>
      <a:lvl1pPr algn="ctr" rtl="0" fontAlgn="base">
        <a:spcBef>
          <a:spcPct val="0"/>
        </a:spcBef>
        <a:spcAft>
          <a:spcPct val="0"/>
        </a:spcAft>
        <a:defRPr sz="3600" b="1">
          <a:solidFill>
            <a:srgbClr val="FFFF00"/>
          </a:solidFill>
          <a:latin typeface="+mj-lt"/>
          <a:ea typeface="+mj-ea"/>
          <a:cs typeface="+mj-cs"/>
        </a:defRPr>
      </a:lvl1pPr>
      <a:lvl2pPr algn="ctr" rtl="0" fontAlgn="base">
        <a:spcBef>
          <a:spcPct val="0"/>
        </a:spcBef>
        <a:spcAft>
          <a:spcPct val="0"/>
        </a:spcAft>
        <a:defRPr sz="3600" b="1">
          <a:solidFill>
            <a:srgbClr val="FFFF00"/>
          </a:solidFill>
          <a:latin typeface="Arial" pitchFamily="34" charset="0"/>
        </a:defRPr>
      </a:lvl2pPr>
      <a:lvl3pPr algn="ctr" rtl="0" fontAlgn="base">
        <a:spcBef>
          <a:spcPct val="0"/>
        </a:spcBef>
        <a:spcAft>
          <a:spcPct val="0"/>
        </a:spcAft>
        <a:defRPr sz="3600" b="1">
          <a:solidFill>
            <a:srgbClr val="FFFF00"/>
          </a:solidFill>
          <a:latin typeface="Arial" pitchFamily="34" charset="0"/>
        </a:defRPr>
      </a:lvl3pPr>
      <a:lvl4pPr algn="ctr" rtl="0" fontAlgn="base">
        <a:spcBef>
          <a:spcPct val="0"/>
        </a:spcBef>
        <a:spcAft>
          <a:spcPct val="0"/>
        </a:spcAft>
        <a:defRPr sz="3600" b="1">
          <a:solidFill>
            <a:srgbClr val="FFFF00"/>
          </a:solidFill>
          <a:latin typeface="Arial" pitchFamily="34" charset="0"/>
        </a:defRPr>
      </a:lvl4pPr>
      <a:lvl5pPr algn="ctr" rtl="0" fontAlgn="base">
        <a:spcBef>
          <a:spcPct val="0"/>
        </a:spcBef>
        <a:spcAft>
          <a:spcPct val="0"/>
        </a:spcAft>
        <a:defRPr sz="3600" b="1">
          <a:solidFill>
            <a:srgbClr val="FFFF00"/>
          </a:solidFill>
          <a:latin typeface="Arial" pitchFamily="34" charset="0"/>
        </a:defRPr>
      </a:lvl5pPr>
      <a:lvl6pPr marL="457200" algn="ctr" rtl="0" fontAlgn="base">
        <a:spcBef>
          <a:spcPct val="0"/>
        </a:spcBef>
        <a:spcAft>
          <a:spcPct val="0"/>
        </a:spcAft>
        <a:defRPr sz="3600" b="1">
          <a:solidFill>
            <a:srgbClr val="FFFF00"/>
          </a:solidFill>
          <a:latin typeface="Arial" pitchFamily="34" charset="0"/>
        </a:defRPr>
      </a:lvl6pPr>
      <a:lvl7pPr marL="914400" algn="ctr" rtl="0" fontAlgn="base">
        <a:spcBef>
          <a:spcPct val="0"/>
        </a:spcBef>
        <a:spcAft>
          <a:spcPct val="0"/>
        </a:spcAft>
        <a:defRPr sz="3600" b="1">
          <a:solidFill>
            <a:srgbClr val="FFFF00"/>
          </a:solidFill>
          <a:latin typeface="Arial" pitchFamily="34" charset="0"/>
        </a:defRPr>
      </a:lvl7pPr>
      <a:lvl8pPr marL="1371600" algn="ctr" rtl="0" fontAlgn="base">
        <a:spcBef>
          <a:spcPct val="0"/>
        </a:spcBef>
        <a:spcAft>
          <a:spcPct val="0"/>
        </a:spcAft>
        <a:defRPr sz="3600" b="1">
          <a:solidFill>
            <a:srgbClr val="FFFF00"/>
          </a:solidFill>
          <a:latin typeface="Arial" pitchFamily="34" charset="0"/>
        </a:defRPr>
      </a:lvl8pPr>
      <a:lvl9pPr marL="1828800" algn="ctr" rtl="0" fontAlgn="base">
        <a:spcBef>
          <a:spcPct val="0"/>
        </a:spcBef>
        <a:spcAft>
          <a:spcPct val="0"/>
        </a:spcAft>
        <a:defRPr sz="3600" b="1">
          <a:solidFill>
            <a:srgbClr val="FFFF00"/>
          </a:solidFill>
          <a:latin typeface="Arial" pitchFamily="34" charset="0"/>
        </a:defRPr>
      </a:lvl9pPr>
    </p:titleStyle>
    <p:bodyStyle>
      <a:lvl1pPr marL="342900" indent="-342900" algn="l" rtl="0" fontAlgn="base">
        <a:spcBef>
          <a:spcPct val="50000"/>
        </a:spcBef>
        <a:spcAft>
          <a:spcPct val="0"/>
        </a:spcAft>
        <a:buClr>
          <a:srgbClr val="FFFF00"/>
        </a:buClr>
        <a:buChar char="•"/>
        <a:defRPr sz="2800" b="1">
          <a:solidFill>
            <a:schemeClr val="bg1"/>
          </a:solidFill>
          <a:latin typeface="+mn-lt"/>
          <a:ea typeface="+mn-ea"/>
          <a:cs typeface="+mn-cs"/>
        </a:defRPr>
      </a:lvl1pPr>
      <a:lvl2pPr marL="742950" indent="-285750" algn="l" rtl="0" fontAlgn="base">
        <a:spcBef>
          <a:spcPct val="50000"/>
        </a:spcBef>
        <a:spcAft>
          <a:spcPct val="0"/>
        </a:spcAft>
        <a:buClr>
          <a:srgbClr val="FFFF00"/>
        </a:buClr>
        <a:buChar char="–"/>
        <a:defRPr sz="2400" b="1">
          <a:solidFill>
            <a:schemeClr val="bg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7587" name="Rectangle 3"/>
          <p:cNvSpPr>
            <a:spLocks noGrp="1" noChangeArrowheads="1"/>
          </p:cNvSpPr>
          <p:nvPr>
            <p:ph type="body" idx="1"/>
          </p:nvPr>
        </p:nvSpPr>
        <p:spPr bwMode="auto">
          <a:xfrm>
            <a:off x="457200" y="1752600"/>
            <a:ext cx="8229600" cy="43735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0"/>
            <a:r>
              <a:rPr lang="en-US" smtClean="0"/>
              <a:t>Second main bullet</a:t>
            </a:r>
          </a:p>
          <a:p>
            <a:pPr lvl="0"/>
            <a:r>
              <a:rPr lang="en-US" smtClean="0"/>
              <a:t>Third main bullet</a:t>
            </a:r>
          </a:p>
        </p:txBody>
      </p:sp>
      <p:sp>
        <p:nvSpPr>
          <p:cNvPr id="675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smtClean="0">
              <a:solidFill>
                <a:srgbClr val="000000"/>
              </a:solidFill>
            </a:endParaRPr>
          </a:p>
        </p:txBody>
      </p:sp>
      <p:sp>
        <p:nvSpPr>
          <p:cNvPr id="675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smtClean="0">
              <a:solidFill>
                <a:srgbClr val="000000"/>
              </a:solidFill>
            </a:endParaRPr>
          </a:p>
        </p:txBody>
      </p:sp>
      <p:sp>
        <p:nvSpPr>
          <p:cNvPr id="675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6252151-24F5-4DBA-A77A-6372CB11FA89}" type="slidenum">
              <a:rPr lang="en-US" smtClean="0">
                <a:solidFill>
                  <a:srgbClr val="000000"/>
                </a:solidFill>
              </a:rPr>
              <a:pPr/>
              <a:t>‹#›</a:t>
            </a:fld>
            <a:endParaRPr lang="en-US" dirty="0"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Lst>
  <p:txStyles>
    <p:titleStyle>
      <a:lvl1pPr algn="ctr" rtl="0" fontAlgn="base">
        <a:spcBef>
          <a:spcPct val="0"/>
        </a:spcBef>
        <a:spcAft>
          <a:spcPct val="0"/>
        </a:spcAft>
        <a:defRPr sz="3600" b="1">
          <a:solidFill>
            <a:srgbClr val="FFFF00"/>
          </a:solidFill>
          <a:latin typeface="+mj-lt"/>
          <a:ea typeface="+mj-ea"/>
          <a:cs typeface="+mj-cs"/>
        </a:defRPr>
      </a:lvl1pPr>
      <a:lvl2pPr algn="ctr" rtl="0" fontAlgn="base">
        <a:spcBef>
          <a:spcPct val="0"/>
        </a:spcBef>
        <a:spcAft>
          <a:spcPct val="0"/>
        </a:spcAft>
        <a:defRPr sz="3600" b="1">
          <a:solidFill>
            <a:srgbClr val="FFFF00"/>
          </a:solidFill>
          <a:latin typeface="Arial" pitchFamily="34" charset="0"/>
        </a:defRPr>
      </a:lvl2pPr>
      <a:lvl3pPr algn="ctr" rtl="0" fontAlgn="base">
        <a:spcBef>
          <a:spcPct val="0"/>
        </a:spcBef>
        <a:spcAft>
          <a:spcPct val="0"/>
        </a:spcAft>
        <a:defRPr sz="3600" b="1">
          <a:solidFill>
            <a:srgbClr val="FFFF00"/>
          </a:solidFill>
          <a:latin typeface="Arial" pitchFamily="34" charset="0"/>
        </a:defRPr>
      </a:lvl3pPr>
      <a:lvl4pPr algn="ctr" rtl="0" fontAlgn="base">
        <a:spcBef>
          <a:spcPct val="0"/>
        </a:spcBef>
        <a:spcAft>
          <a:spcPct val="0"/>
        </a:spcAft>
        <a:defRPr sz="3600" b="1">
          <a:solidFill>
            <a:srgbClr val="FFFF00"/>
          </a:solidFill>
          <a:latin typeface="Arial" pitchFamily="34" charset="0"/>
        </a:defRPr>
      </a:lvl4pPr>
      <a:lvl5pPr algn="ctr" rtl="0" fontAlgn="base">
        <a:spcBef>
          <a:spcPct val="0"/>
        </a:spcBef>
        <a:spcAft>
          <a:spcPct val="0"/>
        </a:spcAft>
        <a:defRPr sz="3600" b="1">
          <a:solidFill>
            <a:srgbClr val="FFFF00"/>
          </a:solidFill>
          <a:latin typeface="Arial" pitchFamily="34" charset="0"/>
        </a:defRPr>
      </a:lvl5pPr>
      <a:lvl6pPr marL="457200" algn="ctr" rtl="0" fontAlgn="base">
        <a:spcBef>
          <a:spcPct val="0"/>
        </a:spcBef>
        <a:spcAft>
          <a:spcPct val="0"/>
        </a:spcAft>
        <a:defRPr sz="3600" b="1">
          <a:solidFill>
            <a:srgbClr val="FFFF00"/>
          </a:solidFill>
          <a:latin typeface="Arial" pitchFamily="34" charset="0"/>
        </a:defRPr>
      </a:lvl6pPr>
      <a:lvl7pPr marL="914400" algn="ctr" rtl="0" fontAlgn="base">
        <a:spcBef>
          <a:spcPct val="0"/>
        </a:spcBef>
        <a:spcAft>
          <a:spcPct val="0"/>
        </a:spcAft>
        <a:defRPr sz="3600" b="1">
          <a:solidFill>
            <a:srgbClr val="FFFF00"/>
          </a:solidFill>
          <a:latin typeface="Arial" pitchFamily="34" charset="0"/>
        </a:defRPr>
      </a:lvl7pPr>
      <a:lvl8pPr marL="1371600" algn="ctr" rtl="0" fontAlgn="base">
        <a:spcBef>
          <a:spcPct val="0"/>
        </a:spcBef>
        <a:spcAft>
          <a:spcPct val="0"/>
        </a:spcAft>
        <a:defRPr sz="3600" b="1">
          <a:solidFill>
            <a:srgbClr val="FFFF00"/>
          </a:solidFill>
          <a:latin typeface="Arial" pitchFamily="34" charset="0"/>
        </a:defRPr>
      </a:lvl8pPr>
      <a:lvl9pPr marL="1828800" algn="ctr" rtl="0" fontAlgn="base">
        <a:spcBef>
          <a:spcPct val="0"/>
        </a:spcBef>
        <a:spcAft>
          <a:spcPct val="0"/>
        </a:spcAft>
        <a:defRPr sz="3600" b="1">
          <a:solidFill>
            <a:srgbClr val="FFFF00"/>
          </a:solidFill>
          <a:latin typeface="Arial" pitchFamily="34" charset="0"/>
        </a:defRPr>
      </a:lvl9pPr>
    </p:titleStyle>
    <p:bodyStyle>
      <a:lvl1pPr marL="342900" indent="-342900" algn="l" rtl="0" fontAlgn="base">
        <a:spcBef>
          <a:spcPct val="50000"/>
        </a:spcBef>
        <a:spcAft>
          <a:spcPct val="0"/>
        </a:spcAft>
        <a:buClr>
          <a:srgbClr val="FFFF00"/>
        </a:buClr>
        <a:buChar char="•"/>
        <a:defRPr sz="2800" b="1">
          <a:solidFill>
            <a:schemeClr val="bg1"/>
          </a:solidFill>
          <a:latin typeface="+mn-lt"/>
          <a:ea typeface="+mn-ea"/>
          <a:cs typeface="+mn-cs"/>
        </a:defRPr>
      </a:lvl1pPr>
      <a:lvl2pPr marL="742950" indent="-285750" algn="l" rtl="0" fontAlgn="base">
        <a:spcBef>
          <a:spcPct val="50000"/>
        </a:spcBef>
        <a:spcAft>
          <a:spcPct val="0"/>
        </a:spcAft>
        <a:buClr>
          <a:srgbClr val="FFFF00"/>
        </a:buClr>
        <a:buChar char="–"/>
        <a:defRPr sz="2400" b="1">
          <a:solidFill>
            <a:schemeClr val="bg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339" name="Rectangle 3"/>
          <p:cNvSpPr>
            <a:spLocks noGrp="1" noChangeArrowheads="1"/>
          </p:cNvSpPr>
          <p:nvPr>
            <p:ph type="body" idx="1"/>
          </p:nvPr>
        </p:nvSpPr>
        <p:spPr bwMode="auto">
          <a:xfrm>
            <a:off x="457200" y="1752600"/>
            <a:ext cx="82296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0"/>
            <a:r>
              <a:rPr lang="en-US" smtClean="0"/>
              <a:t>Second main bullet</a:t>
            </a:r>
          </a:p>
          <a:p>
            <a:pPr lvl="0"/>
            <a:r>
              <a:rPr lang="en-US" smtClean="0"/>
              <a:t>Third main bullet</a:t>
            </a:r>
          </a:p>
        </p:txBody>
      </p:sp>
      <p:sp>
        <p:nvSpPr>
          <p:cNvPr id="7024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buClrTx/>
              <a:buFontTx/>
              <a:buNone/>
              <a:defRPr sz="1400" b="0">
                <a:solidFill>
                  <a:schemeClr val="tx1"/>
                </a:solidFill>
                <a:latin typeface="Arial" charset="0"/>
              </a:defRPr>
            </a:lvl1pPr>
          </a:lstStyle>
          <a:p>
            <a:pPr>
              <a:defRPr/>
            </a:pPr>
            <a:endParaRPr lang="en-US" dirty="0">
              <a:solidFill>
                <a:srgbClr val="000000"/>
              </a:solidFill>
            </a:endParaRPr>
          </a:p>
        </p:txBody>
      </p:sp>
      <p:sp>
        <p:nvSpPr>
          <p:cNvPr id="7024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ClrTx/>
              <a:buFontTx/>
              <a:buNone/>
              <a:defRPr sz="1400" b="0">
                <a:solidFill>
                  <a:schemeClr val="tx1"/>
                </a:solidFill>
                <a:latin typeface="Arial" charset="0"/>
              </a:defRPr>
            </a:lvl1pPr>
          </a:lstStyle>
          <a:p>
            <a:pPr algn="ctr">
              <a:defRPr/>
            </a:pPr>
            <a:endParaRPr lang="en-US" dirty="0">
              <a:solidFill>
                <a:srgbClr val="000000"/>
              </a:solidFill>
            </a:endParaRPr>
          </a:p>
        </p:txBody>
      </p:sp>
      <p:sp>
        <p:nvSpPr>
          <p:cNvPr id="7024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400" b="0">
                <a:solidFill>
                  <a:schemeClr val="tx1"/>
                </a:solidFill>
                <a:latin typeface="Arial" charset="0"/>
              </a:defRPr>
            </a:lvl1pPr>
          </a:lstStyle>
          <a:p>
            <a:pPr>
              <a:defRPr/>
            </a:pPr>
            <a:fld id="{9047DE89-FF12-4CDF-B7BE-57A7DBE120CD}" type="slidenum">
              <a:rPr lang="en-US">
                <a:solidFill>
                  <a:srgbClr val="000000"/>
                </a:solidFill>
              </a:rPr>
              <a:pPr>
                <a:defRPr/>
              </a:pPr>
              <a:t>‹#›</a:t>
            </a:fld>
            <a:endParaRPr lang="en-US"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Lst>
  <p:txStyles>
    <p:titleStyle>
      <a:lvl1pPr algn="ctr" rtl="0" eaLnBrk="0" fontAlgn="base" hangingPunct="0">
        <a:spcBef>
          <a:spcPct val="0"/>
        </a:spcBef>
        <a:spcAft>
          <a:spcPct val="0"/>
        </a:spcAft>
        <a:defRPr sz="3600" b="1">
          <a:solidFill>
            <a:srgbClr val="FFFF00"/>
          </a:solidFill>
          <a:latin typeface="+mj-lt"/>
          <a:ea typeface="+mj-ea"/>
          <a:cs typeface="+mj-cs"/>
        </a:defRPr>
      </a:lvl1pPr>
      <a:lvl2pPr algn="ctr" rtl="0" eaLnBrk="0" fontAlgn="base" hangingPunct="0">
        <a:spcBef>
          <a:spcPct val="0"/>
        </a:spcBef>
        <a:spcAft>
          <a:spcPct val="0"/>
        </a:spcAft>
        <a:defRPr sz="3600" b="1">
          <a:solidFill>
            <a:srgbClr val="FFFF00"/>
          </a:solidFill>
          <a:latin typeface="Arial" charset="0"/>
        </a:defRPr>
      </a:lvl2pPr>
      <a:lvl3pPr algn="ctr" rtl="0" eaLnBrk="0" fontAlgn="base" hangingPunct="0">
        <a:spcBef>
          <a:spcPct val="0"/>
        </a:spcBef>
        <a:spcAft>
          <a:spcPct val="0"/>
        </a:spcAft>
        <a:defRPr sz="3600" b="1">
          <a:solidFill>
            <a:srgbClr val="FFFF00"/>
          </a:solidFill>
          <a:latin typeface="Arial" charset="0"/>
        </a:defRPr>
      </a:lvl3pPr>
      <a:lvl4pPr algn="ctr" rtl="0" eaLnBrk="0" fontAlgn="base" hangingPunct="0">
        <a:spcBef>
          <a:spcPct val="0"/>
        </a:spcBef>
        <a:spcAft>
          <a:spcPct val="0"/>
        </a:spcAft>
        <a:defRPr sz="3600" b="1">
          <a:solidFill>
            <a:srgbClr val="FFFF00"/>
          </a:solidFill>
          <a:latin typeface="Arial" charset="0"/>
        </a:defRPr>
      </a:lvl4pPr>
      <a:lvl5pPr algn="ctr" rtl="0" eaLnBrk="0" fontAlgn="base" hangingPunct="0">
        <a:spcBef>
          <a:spcPct val="0"/>
        </a:spcBef>
        <a:spcAft>
          <a:spcPct val="0"/>
        </a:spcAft>
        <a:defRPr sz="3600" b="1">
          <a:solidFill>
            <a:srgbClr val="FFFF00"/>
          </a:solidFill>
          <a:latin typeface="Arial" charset="0"/>
        </a:defRPr>
      </a:lvl5pPr>
      <a:lvl6pPr marL="457200" algn="ctr" rtl="0" fontAlgn="base">
        <a:spcBef>
          <a:spcPct val="0"/>
        </a:spcBef>
        <a:spcAft>
          <a:spcPct val="0"/>
        </a:spcAft>
        <a:defRPr sz="3600" b="1">
          <a:solidFill>
            <a:srgbClr val="FFFF00"/>
          </a:solidFill>
          <a:latin typeface="Arial" charset="0"/>
        </a:defRPr>
      </a:lvl6pPr>
      <a:lvl7pPr marL="914400" algn="ctr" rtl="0" fontAlgn="base">
        <a:spcBef>
          <a:spcPct val="0"/>
        </a:spcBef>
        <a:spcAft>
          <a:spcPct val="0"/>
        </a:spcAft>
        <a:defRPr sz="3600" b="1">
          <a:solidFill>
            <a:srgbClr val="FFFF00"/>
          </a:solidFill>
          <a:latin typeface="Arial" charset="0"/>
        </a:defRPr>
      </a:lvl7pPr>
      <a:lvl8pPr marL="1371600" algn="ctr" rtl="0" fontAlgn="base">
        <a:spcBef>
          <a:spcPct val="0"/>
        </a:spcBef>
        <a:spcAft>
          <a:spcPct val="0"/>
        </a:spcAft>
        <a:defRPr sz="3600" b="1">
          <a:solidFill>
            <a:srgbClr val="FFFF00"/>
          </a:solidFill>
          <a:latin typeface="Arial" charset="0"/>
        </a:defRPr>
      </a:lvl8pPr>
      <a:lvl9pPr marL="1828800" algn="ctr" rtl="0" fontAlgn="base">
        <a:spcBef>
          <a:spcPct val="0"/>
        </a:spcBef>
        <a:spcAft>
          <a:spcPct val="0"/>
        </a:spcAft>
        <a:defRPr sz="3600" b="1">
          <a:solidFill>
            <a:srgbClr val="FFFF00"/>
          </a:solidFill>
          <a:latin typeface="Arial" charset="0"/>
        </a:defRPr>
      </a:lvl9pPr>
    </p:titleStyle>
    <p:bodyStyle>
      <a:lvl1pPr marL="342900" indent="-342900" algn="l" rtl="0" eaLnBrk="0" fontAlgn="base" hangingPunct="0">
        <a:spcBef>
          <a:spcPct val="50000"/>
        </a:spcBef>
        <a:spcAft>
          <a:spcPct val="0"/>
        </a:spcAft>
        <a:buClr>
          <a:srgbClr val="FFFF00"/>
        </a:buClr>
        <a:buChar char="•"/>
        <a:defRPr sz="2800" b="1">
          <a:solidFill>
            <a:schemeClr val="bg1"/>
          </a:solidFill>
          <a:latin typeface="+mn-lt"/>
          <a:ea typeface="+mn-ea"/>
          <a:cs typeface="+mn-cs"/>
        </a:defRPr>
      </a:lvl1pPr>
      <a:lvl2pPr marL="742950" indent="-285750" algn="l" rtl="0" eaLnBrk="0" fontAlgn="base" hangingPunct="0">
        <a:spcBef>
          <a:spcPct val="50000"/>
        </a:spcBef>
        <a:spcAft>
          <a:spcPct val="0"/>
        </a:spcAft>
        <a:buClr>
          <a:srgbClr val="FFFF00"/>
        </a:buClr>
        <a:buChar char="–"/>
        <a:defRPr sz="2400" b="1">
          <a:solidFill>
            <a:schemeClr val="bg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7587" name="Rectangle 3"/>
          <p:cNvSpPr>
            <a:spLocks noGrp="1" noChangeArrowheads="1"/>
          </p:cNvSpPr>
          <p:nvPr>
            <p:ph type="body" idx="1"/>
          </p:nvPr>
        </p:nvSpPr>
        <p:spPr bwMode="auto">
          <a:xfrm>
            <a:off x="457200" y="1752600"/>
            <a:ext cx="8229600" cy="43735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0"/>
            <a:r>
              <a:rPr lang="en-US" smtClean="0"/>
              <a:t>Second main bullet</a:t>
            </a:r>
          </a:p>
          <a:p>
            <a:pPr lvl="0"/>
            <a:r>
              <a:rPr lang="en-US" smtClean="0"/>
              <a:t>Third main bullet</a:t>
            </a:r>
          </a:p>
        </p:txBody>
      </p:sp>
      <p:sp>
        <p:nvSpPr>
          <p:cNvPr id="675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solidFill>
                <a:srgbClr val="000000"/>
              </a:solidFill>
            </a:endParaRPr>
          </a:p>
        </p:txBody>
      </p:sp>
      <p:sp>
        <p:nvSpPr>
          <p:cNvPr id="675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solidFill>
                <a:srgbClr val="000000"/>
              </a:solidFill>
            </a:endParaRPr>
          </a:p>
        </p:txBody>
      </p:sp>
      <p:sp>
        <p:nvSpPr>
          <p:cNvPr id="675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43ED144-0A57-4790-BCE6-20EE9A26A28D}" type="slidenum">
              <a:rPr lang="en-US">
                <a:solidFill>
                  <a:srgbClr val="000000"/>
                </a:solidFill>
              </a:rPr>
              <a:pPr/>
              <a:t>‹#›</a:t>
            </a:fld>
            <a:endParaRPr lang="en-US"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Lst>
  <p:txStyles>
    <p:titleStyle>
      <a:lvl1pPr algn="ctr" rtl="0" fontAlgn="base">
        <a:spcBef>
          <a:spcPct val="0"/>
        </a:spcBef>
        <a:spcAft>
          <a:spcPct val="0"/>
        </a:spcAft>
        <a:defRPr sz="3600" b="1">
          <a:solidFill>
            <a:srgbClr val="FFFF00"/>
          </a:solidFill>
          <a:latin typeface="+mj-lt"/>
          <a:ea typeface="+mj-ea"/>
          <a:cs typeface="+mj-cs"/>
        </a:defRPr>
      </a:lvl1pPr>
      <a:lvl2pPr algn="ctr" rtl="0" fontAlgn="base">
        <a:spcBef>
          <a:spcPct val="0"/>
        </a:spcBef>
        <a:spcAft>
          <a:spcPct val="0"/>
        </a:spcAft>
        <a:defRPr sz="3600" b="1">
          <a:solidFill>
            <a:srgbClr val="FFFF00"/>
          </a:solidFill>
          <a:latin typeface="Arial" pitchFamily="34" charset="0"/>
        </a:defRPr>
      </a:lvl2pPr>
      <a:lvl3pPr algn="ctr" rtl="0" fontAlgn="base">
        <a:spcBef>
          <a:spcPct val="0"/>
        </a:spcBef>
        <a:spcAft>
          <a:spcPct val="0"/>
        </a:spcAft>
        <a:defRPr sz="3600" b="1">
          <a:solidFill>
            <a:srgbClr val="FFFF00"/>
          </a:solidFill>
          <a:latin typeface="Arial" pitchFamily="34" charset="0"/>
        </a:defRPr>
      </a:lvl3pPr>
      <a:lvl4pPr algn="ctr" rtl="0" fontAlgn="base">
        <a:spcBef>
          <a:spcPct val="0"/>
        </a:spcBef>
        <a:spcAft>
          <a:spcPct val="0"/>
        </a:spcAft>
        <a:defRPr sz="3600" b="1">
          <a:solidFill>
            <a:srgbClr val="FFFF00"/>
          </a:solidFill>
          <a:latin typeface="Arial" pitchFamily="34" charset="0"/>
        </a:defRPr>
      </a:lvl4pPr>
      <a:lvl5pPr algn="ctr" rtl="0" fontAlgn="base">
        <a:spcBef>
          <a:spcPct val="0"/>
        </a:spcBef>
        <a:spcAft>
          <a:spcPct val="0"/>
        </a:spcAft>
        <a:defRPr sz="3600" b="1">
          <a:solidFill>
            <a:srgbClr val="FFFF00"/>
          </a:solidFill>
          <a:latin typeface="Arial" pitchFamily="34" charset="0"/>
        </a:defRPr>
      </a:lvl5pPr>
      <a:lvl6pPr marL="457200" algn="ctr" rtl="0" fontAlgn="base">
        <a:spcBef>
          <a:spcPct val="0"/>
        </a:spcBef>
        <a:spcAft>
          <a:spcPct val="0"/>
        </a:spcAft>
        <a:defRPr sz="3600" b="1">
          <a:solidFill>
            <a:srgbClr val="FFFF00"/>
          </a:solidFill>
          <a:latin typeface="Arial" pitchFamily="34" charset="0"/>
        </a:defRPr>
      </a:lvl6pPr>
      <a:lvl7pPr marL="914400" algn="ctr" rtl="0" fontAlgn="base">
        <a:spcBef>
          <a:spcPct val="0"/>
        </a:spcBef>
        <a:spcAft>
          <a:spcPct val="0"/>
        </a:spcAft>
        <a:defRPr sz="3600" b="1">
          <a:solidFill>
            <a:srgbClr val="FFFF00"/>
          </a:solidFill>
          <a:latin typeface="Arial" pitchFamily="34" charset="0"/>
        </a:defRPr>
      </a:lvl7pPr>
      <a:lvl8pPr marL="1371600" algn="ctr" rtl="0" fontAlgn="base">
        <a:spcBef>
          <a:spcPct val="0"/>
        </a:spcBef>
        <a:spcAft>
          <a:spcPct val="0"/>
        </a:spcAft>
        <a:defRPr sz="3600" b="1">
          <a:solidFill>
            <a:srgbClr val="FFFF00"/>
          </a:solidFill>
          <a:latin typeface="Arial" pitchFamily="34" charset="0"/>
        </a:defRPr>
      </a:lvl8pPr>
      <a:lvl9pPr marL="1828800" algn="ctr" rtl="0" fontAlgn="base">
        <a:spcBef>
          <a:spcPct val="0"/>
        </a:spcBef>
        <a:spcAft>
          <a:spcPct val="0"/>
        </a:spcAft>
        <a:defRPr sz="3600" b="1">
          <a:solidFill>
            <a:srgbClr val="FFFF00"/>
          </a:solidFill>
          <a:latin typeface="Arial" pitchFamily="34" charset="0"/>
        </a:defRPr>
      </a:lvl9pPr>
    </p:titleStyle>
    <p:bodyStyle>
      <a:lvl1pPr marL="342900" indent="-342900" algn="l" rtl="0" fontAlgn="base">
        <a:spcBef>
          <a:spcPct val="50000"/>
        </a:spcBef>
        <a:spcAft>
          <a:spcPct val="0"/>
        </a:spcAft>
        <a:buClr>
          <a:srgbClr val="FFFF00"/>
        </a:buClr>
        <a:buChar char="•"/>
        <a:defRPr sz="2800" b="1">
          <a:solidFill>
            <a:schemeClr val="bg1"/>
          </a:solidFill>
          <a:latin typeface="+mn-lt"/>
          <a:ea typeface="+mn-ea"/>
          <a:cs typeface="+mn-cs"/>
        </a:defRPr>
      </a:lvl1pPr>
      <a:lvl2pPr marL="742950" indent="-285750" algn="l" rtl="0" fontAlgn="base">
        <a:spcBef>
          <a:spcPct val="50000"/>
        </a:spcBef>
        <a:spcAft>
          <a:spcPct val="0"/>
        </a:spcAft>
        <a:buClr>
          <a:srgbClr val="FFFF00"/>
        </a:buClr>
        <a:buChar char="–"/>
        <a:defRPr sz="2400" b="1">
          <a:solidFill>
            <a:schemeClr val="bg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523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952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952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9523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4DC7B55-0BA8-46EC-B9BB-3AC72918A6F0}"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60" r:id="rId12"/>
    <p:sldLayoutId id="2147483761" r:id="rId13"/>
  </p:sldLayoutIdLst>
  <p:txStyles>
    <p:titleStyle>
      <a:lvl1pPr algn="ctr" rtl="0" fontAlgn="base">
        <a:spcBef>
          <a:spcPct val="0"/>
        </a:spcBef>
        <a:spcAft>
          <a:spcPct val="0"/>
        </a:spcAft>
        <a:defRPr sz="3600" b="1">
          <a:solidFill>
            <a:srgbClr val="FFFF00"/>
          </a:solidFill>
          <a:latin typeface="+mj-lt"/>
          <a:ea typeface="+mj-ea"/>
          <a:cs typeface="+mj-cs"/>
        </a:defRPr>
      </a:lvl1pPr>
      <a:lvl2pPr algn="ctr" rtl="0" fontAlgn="base">
        <a:spcBef>
          <a:spcPct val="0"/>
        </a:spcBef>
        <a:spcAft>
          <a:spcPct val="0"/>
        </a:spcAft>
        <a:defRPr sz="3600" b="1">
          <a:solidFill>
            <a:srgbClr val="FFFF00"/>
          </a:solidFill>
          <a:latin typeface="Arial" pitchFamily="34" charset="0"/>
        </a:defRPr>
      </a:lvl2pPr>
      <a:lvl3pPr algn="ctr" rtl="0" fontAlgn="base">
        <a:spcBef>
          <a:spcPct val="0"/>
        </a:spcBef>
        <a:spcAft>
          <a:spcPct val="0"/>
        </a:spcAft>
        <a:defRPr sz="3600" b="1">
          <a:solidFill>
            <a:srgbClr val="FFFF00"/>
          </a:solidFill>
          <a:latin typeface="Arial" pitchFamily="34" charset="0"/>
        </a:defRPr>
      </a:lvl3pPr>
      <a:lvl4pPr algn="ctr" rtl="0" fontAlgn="base">
        <a:spcBef>
          <a:spcPct val="0"/>
        </a:spcBef>
        <a:spcAft>
          <a:spcPct val="0"/>
        </a:spcAft>
        <a:defRPr sz="3600" b="1">
          <a:solidFill>
            <a:srgbClr val="FFFF00"/>
          </a:solidFill>
          <a:latin typeface="Arial" pitchFamily="34" charset="0"/>
        </a:defRPr>
      </a:lvl4pPr>
      <a:lvl5pPr algn="ctr" rtl="0" fontAlgn="base">
        <a:spcBef>
          <a:spcPct val="0"/>
        </a:spcBef>
        <a:spcAft>
          <a:spcPct val="0"/>
        </a:spcAft>
        <a:defRPr sz="3600" b="1">
          <a:solidFill>
            <a:srgbClr val="FFFF00"/>
          </a:solidFill>
          <a:latin typeface="Arial" pitchFamily="34" charset="0"/>
        </a:defRPr>
      </a:lvl5pPr>
      <a:lvl6pPr marL="457200" algn="ctr" rtl="0" fontAlgn="base">
        <a:spcBef>
          <a:spcPct val="0"/>
        </a:spcBef>
        <a:spcAft>
          <a:spcPct val="0"/>
        </a:spcAft>
        <a:defRPr sz="3600" b="1">
          <a:solidFill>
            <a:srgbClr val="FFFF00"/>
          </a:solidFill>
          <a:latin typeface="Arial" pitchFamily="34" charset="0"/>
        </a:defRPr>
      </a:lvl6pPr>
      <a:lvl7pPr marL="914400" algn="ctr" rtl="0" fontAlgn="base">
        <a:spcBef>
          <a:spcPct val="0"/>
        </a:spcBef>
        <a:spcAft>
          <a:spcPct val="0"/>
        </a:spcAft>
        <a:defRPr sz="3600" b="1">
          <a:solidFill>
            <a:srgbClr val="FFFF00"/>
          </a:solidFill>
          <a:latin typeface="Arial" pitchFamily="34" charset="0"/>
        </a:defRPr>
      </a:lvl7pPr>
      <a:lvl8pPr marL="1371600" algn="ctr" rtl="0" fontAlgn="base">
        <a:spcBef>
          <a:spcPct val="0"/>
        </a:spcBef>
        <a:spcAft>
          <a:spcPct val="0"/>
        </a:spcAft>
        <a:defRPr sz="3600" b="1">
          <a:solidFill>
            <a:srgbClr val="FFFF00"/>
          </a:solidFill>
          <a:latin typeface="Arial" pitchFamily="34" charset="0"/>
        </a:defRPr>
      </a:lvl8pPr>
      <a:lvl9pPr marL="1828800" algn="ctr" rtl="0" fontAlgn="base">
        <a:spcBef>
          <a:spcPct val="0"/>
        </a:spcBef>
        <a:spcAft>
          <a:spcPct val="0"/>
        </a:spcAft>
        <a:defRPr sz="3600" b="1">
          <a:solidFill>
            <a:srgbClr val="FFFF00"/>
          </a:solidFill>
          <a:latin typeface="Arial" pitchFamily="34" charset="0"/>
        </a:defRPr>
      </a:lvl9pPr>
    </p:titleStyle>
    <p:bodyStyle>
      <a:lvl1pPr marL="342900" indent="-342900" algn="l" rtl="0" fontAlgn="base">
        <a:spcBef>
          <a:spcPct val="20000"/>
        </a:spcBef>
        <a:spcAft>
          <a:spcPct val="0"/>
        </a:spcAft>
        <a:buClr>
          <a:srgbClr val="FFFF00"/>
        </a:buClr>
        <a:buChar char="•"/>
        <a:defRPr sz="2800" b="1">
          <a:solidFill>
            <a:schemeClr val="bg1"/>
          </a:solidFill>
          <a:latin typeface="+mn-lt"/>
          <a:ea typeface="+mn-ea"/>
          <a:cs typeface="+mn-cs"/>
        </a:defRPr>
      </a:lvl1pPr>
      <a:lvl2pPr marL="742950" indent="-285750" algn="l" rtl="0" fontAlgn="base">
        <a:spcBef>
          <a:spcPct val="20000"/>
        </a:spcBef>
        <a:spcAft>
          <a:spcPct val="0"/>
        </a:spcAft>
        <a:buClr>
          <a:srgbClr val="FFFF00"/>
        </a:buClr>
        <a:buChar char="–"/>
        <a:defRPr sz="2400" b="1">
          <a:solidFill>
            <a:schemeClr val="bg1"/>
          </a:solidFill>
          <a:latin typeface="+mn-lt"/>
        </a:defRPr>
      </a:lvl2pPr>
      <a:lvl3pPr marL="1143000" indent="-228600" algn="l" rtl="0" fontAlgn="base">
        <a:spcBef>
          <a:spcPct val="20000"/>
        </a:spcBef>
        <a:spcAft>
          <a:spcPct val="0"/>
        </a:spcAft>
        <a:buClr>
          <a:srgbClr val="FFFF00"/>
        </a:buClr>
        <a:buChar char="•"/>
        <a:defRPr sz="2000" b="1">
          <a:solidFill>
            <a:schemeClr val="bg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bwMode="auto">
          <a:xfrm>
            <a:off x="657225" y="34925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3667" name="Rectangle 3"/>
          <p:cNvSpPr>
            <a:spLocks noGrp="1" noChangeArrowheads="1"/>
          </p:cNvSpPr>
          <p:nvPr>
            <p:ph type="body" idx="1"/>
          </p:nvPr>
        </p:nvSpPr>
        <p:spPr bwMode="auto">
          <a:xfrm>
            <a:off x="685800" y="1827213"/>
            <a:ext cx="7772400" cy="431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366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a:lvl1pPr>
          </a:lstStyle>
          <a:p>
            <a:endParaRPr lang="en-US" dirty="0"/>
          </a:p>
        </p:txBody>
      </p:sp>
      <p:sp>
        <p:nvSpPr>
          <p:cNvPr id="11366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1"/>
            </a:lvl1pPr>
          </a:lstStyle>
          <a:p>
            <a:endParaRPr lang="en-US" dirty="0"/>
          </a:p>
        </p:txBody>
      </p:sp>
      <p:sp>
        <p:nvSpPr>
          <p:cNvPr id="11367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2000" b="1"/>
            </a:lvl1pPr>
          </a:lstStyle>
          <a:p>
            <a:endParaRPr lang="en-US" dirty="0"/>
          </a:p>
        </p:txBody>
      </p:sp>
    </p:spTree>
  </p:cSld>
  <p:clrMap bg1="dk2" tx1="lt1" bg2="dk1"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63" r:id="rId12"/>
  </p:sldLayoutIdLst>
  <p:txStyles>
    <p:titleStyle>
      <a:lvl1pPr algn="ctr" rtl="0" fontAlgn="base">
        <a:spcBef>
          <a:spcPct val="0"/>
        </a:spcBef>
        <a:spcAft>
          <a:spcPct val="0"/>
        </a:spcAft>
        <a:defRPr sz="3600" b="1">
          <a:solidFill>
            <a:schemeClr val="tx2"/>
          </a:solidFill>
          <a:latin typeface="+mj-lt"/>
          <a:ea typeface="+mj-ea"/>
          <a:cs typeface="+mj-cs"/>
        </a:defRPr>
      </a:lvl1pPr>
      <a:lvl2pPr algn="ctr" rtl="0" fontAlgn="base">
        <a:spcBef>
          <a:spcPct val="0"/>
        </a:spcBef>
        <a:spcAft>
          <a:spcPct val="0"/>
        </a:spcAft>
        <a:defRPr sz="3600" b="1">
          <a:solidFill>
            <a:schemeClr val="tx2"/>
          </a:solidFill>
          <a:latin typeface="Arial" pitchFamily="34" charset="0"/>
        </a:defRPr>
      </a:lvl2pPr>
      <a:lvl3pPr algn="ctr" rtl="0" fontAlgn="base">
        <a:spcBef>
          <a:spcPct val="0"/>
        </a:spcBef>
        <a:spcAft>
          <a:spcPct val="0"/>
        </a:spcAft>
        <a:defRPr sz="3600" b="1">
          <a:solidFill>
            <a:schemeClr val="tx2"/>
          </a:solidFill>
          <a:latin typeface="Arial" pitchFamily="34" charset="0"/>
        </a:defRPr>
      </a:lvl3pPr>
      <a:lvl4pPr algn="ctr" rtl="0" fontAlgn="base">
        <a:spcBef>
          <a:spcPct val="0"/>
        </a:spcBef>
        <a:spcAft>
          <a:spcPct val="0"/>
        </a:spcAft>
        <a:defRPr sz="3600" b="1">
          <a:solidFill>
            <a:schemeClr val="tx2"/>
          </a:solidFill>
          <a:latin typeface="Arial" pitchFamily="34" charset="0"/>
        </a:defRPr>
      </a:lvl4pPr>
      <a:lvl5pPr algn="ctr" rtl="0" fontAlgn="base">
        <a:spcBef>
          <a:spcPct val="0"/>
        </a:spcBef>
        <a:spcAft>
          <a:spcPct val="0"/>
        </a:spcAft>
        <a:defRPr sz="3600" b="1">
          <a:solidFill>
            <a:schemeClr val="tx2"/>
          </a:solidFill>
          <a:latin typeface="Arial" pitchFamily="34" charset="0"/>
        </a:defRPr>
      </a:lvl5pPr>
      <a:lvl6pPr marL="457200" algn="ctr" rtl="0" fontAlgn="base">
        <a:spcBef>
          <a:spcPct val="0"/>
        </a:spcBef>
        <a:spcAft>
          <a:spcPct val="0"/>
        </a:spcAft>
        <a:defRPr sz="3600" b="1">
          <a:solidFill>
            <a:schemeClr val="tx2"/>
          </a:solidFill>
          <a:latin typeface="Arial" pitchFamily="34" charset="0"/>
        </a:defRPr>
      </a:lvl6pPr>
      <a:lvl7pPr marL="914400" algn="ctr" rtl="0" fontAlgn="base">
        <a:spcBef>
          <a:spcPct val="0"/>
        </a:spcBef>
        <a:spcAft>
          <a:spcPct val="0"/>
        </a:spcAft>
        <a:defRPr sz="3600" b="1">
          <a:solidFill>
            <a:schemeClr val="tx2"/>
          </a:solidFill>
          <a:latin typeface="Arial" pitchFamily="34" charset="0"/>
        </a:defRPr>
      </a:lvl7pPr>
      <a:lvl8pPr marL="1371600" algn="ctr" rtl="0" fontAlgn="base">
        <a:spcBef>
          <a:spcPct val="0"/>
        </a:spcBef>
        <a:spcAft>
          <a:spcPct val="0"/>
        </a:spcAft>
        <a:defRPr sz="3600" b="1">
          <a:solidFill>
            <a:schemeClr val="tx2"/>
          </a:solidFill>
          <a:latin typeface="Arial" pitchFamily="34" charset="0"/>
        </a:defRPr>
      </a:lvl8pPr>
      <a:lvl9pPr marL="1828800" algn="ctr" rtl="0" fontAlgn="base">
        <a:spcBef>
          <a:spcPct val="0"/>
        </a:spcBef>
        <a:spcAft>
          <a:spcPct val="0"/>
        </a:spcAft>
        <a:defRPr sz="3600" b="1">
          <a:solidFill>
            <a:schemeClr val="tx2"/>
          </a:solidFill>
          <a:latin typeface="Arial" pitchFamily="34" charset="0"/>
        </a:defRPr>
      </a:lvl9pPr>
    </p:titleStyle>
    <p:bodyStyle>
      <a:lvl1pPr marL="342900" indent="-342900" algn="l" rtl="0" fontAlgn="base">
        <a:lnSpc>
          <a:spcPct val="85000"/>
        </a:lnSpc>
        <a:spcBef>
          <a:spcPct val="75000"/>
        </a:spcBef>
        <a:spcAft>
          <a:spcPct val="0"/>
        </a:spcAft>
        <a:buClr>
          <a:schemeClr val="tx2"/>
        </a:buClr>
        <a:buSzPct val="120000"/>
        <a:buChar char="•"/>
        <a:defRPr sz="2800" b="1">
          <a:solidFill>
            <a:schemeClr val="tx1"/>
          </a:solidFill>
          <a:latin typeface="+mn-lt"/>
          <a:ea typeface="+mn-ea"/>
          <a:cs typeface="+mn-cs"/>
        </a:defRPr>
      </a:lvl1pPr>
      <a:lvl2pPr marL="742950" indent="-285750" algn="l" rtl="0" fontAlgn="base">
        <a:lnSpc>
          <a:spcPct val="85000"/>
        </a:lnSpc>
        <a:spcBef>
          <a:spcPct val="15000"/>
        </a:spcBef>
        <a:spcAft>
          <a:spcPct val="0"/>
        </a:spcAft>
        <a:buClr>
          <a:schemeClr val="tx2"/>
        </a:buClr>
        <a:buChar char="–"/>
        <a:defRPr sz="2800" b="1">
          <a:solidFill>
            <a:schemeClr val="tx1"/>
          </a:solidFill>
          <a:latin typeface="+mn-lt"/>
        </a:defRPr>
      </a:lvl2pPr>
      <a:lvl3pPr marL="1143000" indent="-228600" algn="l" rtl="0" fontAlgn="base">
        <a:lnSpc>
          <a:spcPct val="80000"/>
        </a:lnSpc>
        <a:spcBef>
          <a:spcPct val="25000"/>
        </a:spcBef>
        <a:spcAft>
          <a:spcPct val="0"/>
        </a:spcAft>
        <a:buChar char="•"/>
        <a:defRPr sz="2800" b="1">
          <a:solidFill>
            <a:schemeClr val="tx1"/>
          </a:solidFill>
          <a:latin typeface="+mn-lt"/>
        </a:defRPr>
      </a:lvl3pPr>
      <a:lvl4pPr marL="1600200" indent="-228600" algn="l" rtl="0" fontAlgn="base">
        <a:lnSpc>
          <a:spcPct val="80000"/>
        </a:lnSpc>
        <a:spcBef>
          <a:spcPct val="25000"/>
        </a:spcBef>
        <a:spcAft>
          <a:spcPct val="0"/>
        </a:spcAft>
        <a:buChar char="–"/>
        <a:defRPr sz="2800" b="1">
          <a:solidFill>
            <a:schemeClr val="tx1"/>
          </a:solidFill>
          <a:latin typeface="+mn-lt"/>
        </a:defRPr>
      </a:lvl4pPr>
      <a:lvl5pPr marL="2057400" indent="-228600" algn="l" rtl="0" fontAlgn="base">
        <a:lnSpc>
          <a:spcPct val="80000"/>
        </a:lnSpc>
        <a:spcBef>
          <a:spcPct val="25000"/>
        </a:spcBef>
        <a:spcAft>
          <a:spcPct val="0"/>
        </a:spcAft>
        <a:buChar char="»"/>
        <a:defRPr sz="2800" b="1">
          <a:solidFill>
            <a:schemeClr val="tx1"/>
          </a:solidFill>
          <a:latin typeface="+mn-lt"/>
        </a:defRPr>
      </a:lvl5pPr>
      <a:lvl6pPr marL="2514600" indent="-228600" algn="l" rtl="0" fontAlgn="base">
        <a:lnSpc>
          <a:spcPct val="80000"/>
        </a:lnSpc>
        <a:spcBef>
          <a:spcPct val="25000"/>
        </a:spcBef>
        <a:spcAft>
          <a:spcPct val="0"/>
        </a:spcAft>
        <a:buChar char="»"/>
        <a:defRPr sz="2800" b="1">
          <a:solidFill>
            <a:schemeClr val="tx1"/>
          </a:solidFill>
          <a:latin typeface="+mn-lt"/>
        </a:defRPr>
      </a:lvl6pPr>
      <a:lvl7pPr marL="2971800" indent="-228600" algn="l" rtl="0" fontAlgn="base">
        <a:lnSpc>
          <a:spcPct val="80000"/>
        </a:lnSpc>
        <a:spcBef>
          <a:spcPct val="25000"/>
        </a:spcBef>
        <a:spcAft>
          <a:spcPct val="0"/>
        </a:spcAft>
        <a:buChar char="»"/>
        <a:defRPr sz="2800" b="1">
          <a:solidFill>
            <a:schemeClr val="tx1"/>
          </a:solidFill>
          <a:latin typeface="+mn-lt"/>
        </a:defRPr>
      </a:lvl7pPr>
      <a:lvl8pPr marL="3429000" indent="-228600" algn="l" rtl="0" fontAlgn="base">
        <a:lnSpc>
          <a:spcPct val="80000"/>
        </a:lnSpc>
        <a:spcBef>
          <a:spcPct val="25000"/>
        </a:spcBef>
        <a:spcAft>
          <a:spcPct val="0"/>
        </a:spcAft>
        <a:buChar char="»"/>
        <a:defRPr sz="2800" b="1">
          <a:solidFill>
            <a:schemeClr val="tx1"/>
          </a:solidFill>
          <a:latin typeface="+mn-lt"/>
        </a:defRPr>
      </a:lvl8pPr>
      <a:lvl9pPr marL="3886200" indent="-228600" algn="l" rtl="0" fontAlgn="base">
        <a:lnSpc>
          <a:spcPct val="80000"/>
        </a:lnSpc>
        <a:spcBef>
          <a:spcPct val="25000"/>
        </a:spcBef>
        <a:spcAft>
          <a:spcPct val="0"/>
        </a:spcAft>
        <a:buChar char="»"/>
        <a:defRPr sz="28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00070"/>
        </a:solidFill>
        <a:effectLst/>
      </p:bgPr>
    </p:bg>
    <p:spTree>
      <p:nvGrpSpPr>
        <p:cNvPr id="1" name=""/>
        <p:cNvGrpSpPr/>
        <p:nvPr/>
      </p:nvGrpSpPr>
      <p:grpSpPr>
        <a:xfrm>
          <a:off x="0" y="0"/>
          <a:ext cx="0" cy="0"/>
          <a:chOff x="0" y="0"/>
          <a:chExt cx="0" cy="0"/>
        </a:xfrm>
      </p:grpSpPr>
      <p:sp>
        <p:nvSpPr>
          <p:cNvPr id="75981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5981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598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7598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7598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A81B32F-3285-4A05-ADF4-D6242BE90CCB}"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ctr" rtl="0" fontAlgn="base">
        <a:spcBef>
          <a:spcPct val="0"/>
        </a:spcBef>
        <a:spcAft>
          <a:spcPct val="0"/>
        </a:spcAft>
        <a:defRPr sz="3600" b="1">
          <a:solidFill>
            <a:srgbClr val="FFFF00"/>
          </a:solidFill>
          <a:latin typeface="+mj-lt"/>
          <a:ea typeface="+mj-ea"/>
          <a:cs typeface="+mj-cs"/>
        </a:defRPr>
      </a:lvl1pPr>
      <a:lvl2pPr algn="ctr" rtl="0" fontAlgn="base">
        <a:spcBef>
          <a:spcPct val="0"/>
        </a:spcBef>
        <a:spcAft>
          <a:spcPct val="0"/>
        </a:spcAft>
        <a:defRPr sz="3600" b="1">
          <a:solidFill>
            <a:srgbClr val="FFFF00"/>
          </a:solidFill>
          <a:latin typeface="Arial" pitchFamily="34" charset="0"/>
        </a:defRPr>
      </a:lvl2pPr>
      <a:lvl3pPr algn="ctr" rtl="0" fontAlgn="base">
        <a:spcBef>
          <a:spcPct val="0"/>
        </a:spcBef>
        <a:spcAft>
          <a:spcPct val="0"/>
        </a:spcAft>
        <a:defRPr sz="3600" b="1">
          <a:solidFill>
            <a:srgbClr val="FFFF00"/>
          </a:solidFill>
          <a:latin typeface="Arial" pitchFamily="34" charset="0"/>
        </a:defRPr>
      </a:lvl3pPr>
      <a:lvl4pPr algn="ctr" rtl="0" fontAlgn="base">
        <a:spcBef>
          <a:spcPct val="0"/>
        </a:spcBef>
        <a:spcAft>
          <a:spcPct val="0"/>
        </a:spcAft>
        <a:defRPr sz="3600" b="1">
          <a:solidFill>
            <a:srgbClr val="FFFF00"/>
          </a:solidFill>
          <a:latin typeface="Arial" pitchFamily="34" charset="0"/>
        </a:defRPr>
      </a:lvl4pPr>
      <a:lvl5pPr algn="ctr" rtl="0" fontAlgn="base">
        <a:spcBef>
          <a:spcPct val="0"/>
        </a:spcBef>
        <a:spcAft>
          <a:spcPct val="0"/>
        </a:spcAft>
        <a:defRPr sz="3600" b="1">
          <a:solidFill>
            <a:srgbClr val="FFFF00"/>
          </a:solidFill>
          <a:latin typeface="Arial" pitchFamily="34" charset="0"/>
        </a:defRPr>
      </a:lvl5pPr>
      <a:lvl6pPr marL="457200" algn="ctr" rtl="0" fontAlgn="base">
        <a:spcBef>
          <a:spcPct val="0"/>
        </a:spcBef>
        <a:spcAft>
          <a:spcPct val="0"/>
        </a:spcAft>
        <a:defRPr sz="3600" b="1">
          <a:solidFill>
            <a:srgbClr val="FFFF00"/>
          </a:solidFill>
          <a:latin typeface="Arial" pitchFamily="34" charset="0"/>
        </a:defRPr>
      </a:lvl6pPr>
      <a:lvl7pPr marL="914400" algn="ctr" rtl="0" fontAlgn="base">
        <a:spcBef>
          <a:spcPct val="0"/>
        </a:spcBef>
        <a:spcAft>
          <a:spcPct val="0"/>
        </a:spcAft>
        <a:defRPr sz="3600" b="1">
          <a:solidFill>
            <a:srgbClr val="FFFF00"/>
          </a:solidFill>
          <a:latin typeface="Arial" pitchFamily="34" charset="0"/>
        </a:defRPr>
      </a:lvl7pPr>
      <a:lvl8pPr marL="1371600" algn="ctr" rtl="0" fontAlgn="base">
        <a:spcBef>
          <a:spcPct val="0"/>
        </a:spcBef>
        <a:spcAft>
          <a:spcPct val="0"/>
        </a:spcAft>
        <a:defRPr sz="3600" b="1">
          <a:solidFill>
            <a:srgbClr val="FFFF00"/>
          </a:solidFill>
          <a:latin typeface="Arial" pitchFamily="34" charset="0"/>
        </a:defRPr>
      </a:lvl8pPr>
      <a:lvl9pPr marL="1828800" algn="ctr" rtl="0" fontAlgn="base">
        <a:spcBef>
          <a:spcPct val="0"/>
        </a:spcBef>
        <a:spcAft>
          <a:spcPct val="0"/>
        </a:spcAft>
        <a:defRPr sz="3600" b="1">
          <a:solidFill>
            <a:srgbClr val="FFFF00"/>
          </a:solidFill>
          <a:latin typeface="Arial" pitchFamily="34" charset="0"/>
        </a:defRPr>
      </a:lvl9pPr>
    </p:titleStyle>
    <p:bodyStyle>
      <a:lvl1pPr marL="342900" indent="-342900" algn="l" rtl="0" fontAlgn="base">
        <a:spcBef>
          <a:spcPct val="0"/>
        </a:spcBef>
        <a:spcAft>
          <a:spcPct val="50000"/>
        </a:spcAft>
        <a:buChar char="•"/>
        <a:defRPr sz="2800" b="1">
          <a:solidFill>
            <a:schemeClr val="bg1"/>
          </a:solidFill>
          <a:latin typeface="+mn-lt"/>
          <a:ea typeface="+mn-ea"/>
          <a:cs typeface="+mn-cs"/>
        </a:defRPr>
      </a:lvl1pPr>
      <a:lvl2pPr marL="742950" indent="-285750" algn="l" rtl="0" fontAlgn="base">
        <a:spcBef>
          <a:spcPct val="0"/>
        </a:spcBef>
        <a:spcAft>
          <a:spcPct val="50000"/>
        </a:spcAft>
        <a:buChar char="–"/>
        <a:defRPr sz="2400" b="1">
          <a:solidFill>
            <a:schemeClr val="bg1"/>
          </a:solidFill>
          <a:latin typeface="+mn-lt"/>
        </a:defRPr>
      </a:lvl2pPr>
      <a:lvl3pPr marL="1143000" indent="-228600" algn="l" rtl="0" fontAlgn="base">
        <a:spcBef>
          <a:spcPct val="0"/>
        </a:spcBef>
        <a:spcAft>
          <a:spcPct val="50000"/>
        </a:spcAft>
        <a:buChar char="•"/>
        <a:defRPr sz="2400" b="1">
          <a:solidFill>
            <a:schemeClr val="bg1"/>
          </a:solidFill>
          <a:latin typeface="+mn-lt"/>
        </a:defRPr>
      </a:lvl3pPr>
      <a:lvl4pPr marL="1600200" indent="-228600" algn="l" rtl="0" fontAlgn="base">
        <a:spcBef>
          <a:spcPct val="0"/>
        </a:spcBef>
        <a:spcAft>
          <a:spcPct val="50000"/>
        </a:spcAft>
        <a:buChar char="–"/>
        <a:defRPr sz="2000" b="1">
          <a:solidFill>
            <a:schemeClr val="bg1"/>
          </a:solidFill>
          <a:latin typeface="+mn-lt"/>
        </a:defRPr>
      </a:lvl4pPr>
      <a:lvl5pPr marL="2057400" indent="-228600" algn="l" rtl="0" fontAlgn="base">
        <a:spcBef>
          <a:spcPct val="0"/>
        </a:spcBef>
        <a:spcAft>
          <a:spcPct val="50000"/>
        </a:spcAft>
        <a:buChar char="»"/>
        <a:defRPr sz="2000" b="1">
          <a:solidFill>
            <a:schemeClr val="bg1"/>
          </a:solidFill>
          <a:latin typeface="+mn-lt"/>
        </a:defRPr>
      </a:lvl5pPr>
      <a:lvl6pPr marL="2514600" indent="-228600" algn="l" rtl="0" fontAlgn="base">
        <a:spcBef>
          <a:spcPct val="0"/>
        </a:spcBef>
        <a:spcAft>
          <a:spcPct val="50000"/>
        </a:spcAft>
        <a:buChar char="»"/>
        <a:defRPr sz="2000" b="1">
          <a:solidFill>
            <a:schemeClr val="bg1"/>
          </a:solidFill>
          <a:latin typeface="+mn-lt"/>
        </a:defRPr>
      </a:lvl6pPr>
      <a:lvl7pPr marL="2971800" indent="-228600" algn="l" rtl="0" fontAlgn="base">
        <a:spcBef>
          <a:spcPct val="0"/>
        </a:spcBef>
        <a:spcAft>
          <a:spcPct val="50000"/>
        </a:spcAft>
        <a:buChar char="»"/>
        <a:defRPr sz="2000" b="1">
          <a:solidFill>
            <a:schemeClr val="bg1"/>
          </a:solidFill>
          <a:latin typeface="+mn-lt"/>
        </a:defRPr>
      </a:lvl7pPr>
      <a:lvl8pPr marL="3429000" indent="-228600" algn="l" rtl="0" fontAlgn="base">
        <a:spcBef>
          <a:spcPct val="0"/>
        </a:spcBef>
        <a:spcAft>
          <a:spcPct val="50000"/>
        </a:spcAft>
        <a:buChar char="»"/>
        <a:defRPr sz="2000" b="1">
          <a:solidFill>
            <a:schemeClr val="bg1"/>
          </a:solidFill>
          <a:latin typeface="+mn-lt"/>
        </a:defRPr>
      </a:lvl8pPr>
      <a:lvl9pPr marL="3886200" indent="-228600" algn="l" rtl="0" fontAlgn="base">
        <a:spcBef>
          <a:spcPct val="0"/>
        </a:spcBef>
        <a:spcAft>
          <a:spcPct val="50000"/>
        </a:spcAft>
        <a:buChar char="»"/>
        <a:defRPr sz="20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5709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5709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8570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8570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8570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80FDB06-0DB5-40E8-B1E0-6C96898F92C6}"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rtl="0" fontAlgn="base">
        <a:spcBef>
          <a:spcPct val="0"/>
        </a:spcBef>
        <a:spcAft>
          <a:spcPct val="0"/>
        </a:spcAft>
        <a:defRPr sz="3600" b="1">
          <a:solidFill>
            <a:srgbClr val="FFFF00"/>
          </a:solidFill>
          <a:latin typeface="+mj-lt"/>
          <a:ea typeface="+mj-ea"/>
          <a:cs typeface="+mj-cs"/>
        </a:defRPr>
      </a:lvl1pPr>
      <a:lvl2pPr algn="ctr" rtl="0" fontAlgn="base">
        <a:spcBef>
          <a:spcPct val="0"/>
        </a:spcBef>
        <a:spcAft>
          <a:spcPct val="0"/>
        </a:spcAft>
        <a:defRPr sz="3600" b="1">
          <a:solidFill>
            <a:srgbClr val="FFFF00"/>
          </a:solidFill>
          <a:latin typeface="Arial" pitchFamily="34" charset="0"/>
        </a:defRPr>
      </a:lvl2pPr>
      <a:lvl3pPr algn="ctr" rtl="0" fontAlgn="base">
        <a:spcBef>
          <a:spcPct val="0"/>
        </a:spcBef>
        <a:spcAft>
          <a:spcPct val="0"/>
        </a:spcAft>
        <a:defRPr sz="3600" b="1">
          <a:solidFill>
            <a:srgbClr val="FFFF00"/>
          </a:solidFill>
          <a:latin typeface="Arial" pitchFamily="34" charset="0"/>
        </a:defRPr>
      </a:lvl3pPr>
      <a:lvl4pPr algn="ctr" rtl="0" fontAlgn="base">
        <a:spcBef>
          <a:spcPct val="0"/>
        </a:spcBef>
        <a:spcAft>
          <a:spcPct val="0"/>
        </a:spcAft>
        <a:defRPr sz="3600" b="1">
          <a:solidFill>
            <a:srgbClr val="FFFF00"/>
          </a:solidFill>
          <a:latin typeface="Arial" pitchFamily="34" charset="0"/>
        </a:defRPr>
      </a:lvl4pPr>
      <a:lvl5pPr algn="ctr" rtl="0" fontAlgn="base">
        <a:spcBef>
          <a:spcPct val="0"/>
        </a:spcBef>
        <a:spcAft>
          <a:spcPct val="0"/>
        </a:spcAft>
        <a:defRPr sz="3600" b="1">
          <a:solidFill>
            <a:srgbClr val="FFFF00"/>
          </a:solidFill>
          <a:latin typeface="Arial" pitchFamily="34" charset="0"/>
        </a:defRPr>
      </a:lvl5pPr>
      <a:lvl6pPr marL="457200" algn="ctr" rtl="0" fontAlgn="base">
        <a:spcBef>
          <a:spcPct val="0"/>
        </a:spcBef>
        <a:spcAft>
          <a:spcPct val="0"/>
        </a:spcAft>
        <a:defRPr sz="3600" b="1">
          <a:solidFill>
            <a:srgbClr val="FFFF00"/>
          </a:solidFill>
          <a:latin typeface="Arial" pitchFamily="34" charset="0"/>
        </a:defRPr>
      </a:lvl6pPr>
      <a:lvl7pPr marL="914400" algn="ctr" rtl="0" fontAlgn="base">
        <a:spcBef>
          <a:spcPct val="0"/>
        </a:spcBef>
        <a:spcAft>
          <a:spcPct val="0"/>
        </a:spcAft>
        <a:defRPr sz="3600" b="1">
          <a:solidFill>
            <a:srgbClr val="FFFF00"/>
          </a:solidFill>
          <a:latin typeface="Arial" pitchFamily="34" charset="0"/>
        </a:defRPr>
      </a:lvl7pPr>
      <a:lvl8pPr marL="1371600" algn="ctr" rtl="0" fontAlgn="base">
        <a:spcBef>
          <a:spcPct val="0"/>
        </a:spcBef>
        <a:spcAft>
          <a:spcPct val="0"/>
        </a:spcAft>
        <a:defRPr sz="3600" b="1">
          <a:solidFill>
            <a:srgbClr val="FFFF00"/>
          </a:solidFill>
          <a:latin typeface="Arial" pitchFamily="34" charset="0"/>
        </a:defRPr>
      </a:lvl8pPr>
      <a:lvl9pPr marL="1828800" algn="ctr" rtl="0" fontAlgn="base">
        <a:spcBef>
          <a:spcPct val="0"/>
        </a:spcBef>
        <a:spcAft>
          <a:spcPct val="0"/>
        </a:spcAft>
        <a:defRPr sz="3600" b="1">
          <a:solidFill>
            <a:srgbClr val="FFFF00"/>
          </a:solidFill>
          <a:latin typeface="Arial" pitchFamily="34" charset="0"/>
        </a:defRPr>
      </a:lvl9pPr>
    </p:titleStyle>
    <p:bodyStyle>
      <a:lvl1pPr marL="342900" indent="-342900" algn="l" rtl="0" fontAlgn="base">
        <a:spcBef>
          <a:spcPct val="20000"/>
        </a:spcBef>
        <a:spcAft>
          <a:spcPct val="0"/>
        </a:spcAft>
        <a:buClr>
          <a:srgbClr val="FFFF00"/>
        </a:buClr>
        <a:buChar char="•"/>
        <a:defRPr sz="2800" b="1">
          <a:solidFill>
            <a:schemeClr val="bg1"/>
          </a:solidFill>
          <a:latin typeface="+mn-lt"/>
          <a:ea typeface="+mn-ea"/>
          <a:cs typeface="+mn-cs"/>
        </a:defRPr>
      </a:lvl1pPr>
      <a:lvl2pPr marL="742950" indent="-285750" algn="l" rtl="0" fontAlgn="base">
        <a:spcBef>
          <a:spcPct val="20000"/>
        </a:spcBef>
        <a:spcAft>
          <a:spcPct val="0"/>
        </a:spcAft>
        <a:buClr>
          <a:srgbClr val="FFFF00"/>
        </a:buClr>
        <a:buChar char="—"/>
        <a:defRPr sz="2400" b="1">
          <a:solidFill>
            <a:schemeClr val="bg1"/>
          </a:solidFill>
          <a:latin typeface="+mn-lt"/>
        </a:defRPr>
      </a:lvl2pPr>
      <a:lvl3pPr marL="1143000" indent="-228600" algn="l" rtl="0" fontAlgn="base">
        <a:spcBef>
          <a:spcPct val="20000"/>
        </a:spcBef>
        <a:spcAft>
          <a:spcPct val="0"/>
        </a:spcAft>
        <a:buClr>
          <a:srgbClr val="FFFF00"/>
        </a:buClr>
        <a:buChar char="•"/>
        <a:defRPr sz="2000" b="1">
          <a:solidFill>
            <a:schemeClr val="bg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000054"/>
        </a:solidFill>
        <a:effectLst/>
      </p:bgPr>
    </p:bg>
    <p:spTree>
      <p:nvGrpSpPr>
        <p:cNvPr id="1" name=""/>
        <p:cNvGrpSpPr/>
        <p:nvPr/>
      </p:nvGrpSpPr>
      <p:grpSpPr>
        <a:xfrm>
          <a:off x="0" y="0"/>
          <a:ext cx="0" cy="0"/>
          <a:chOff x="0" y="0"/>
          <a:chExt cx="0" cy="0"/>
        </a:xfrm>
      </p:grpSpPr>
      <p:sp>
        <p:nvSpPr>
          <p:cNvPr id="88883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8883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p:txBody>
      </p:sp>
      <p:sp>
        <p:nvSpPr>
          <p:cNvPr id="8888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endParaRPr lang="en-US" dirty="0"/>
          </a:p>
        </p:txBody>
      </p:sp>
      <p:sp>
        <p:nvSpPr>
          <p:cNvPr id="8888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endParaRPr lang="en-US" dirty="0"/>
          </a:p>
        </p:txBody>
      </p:sp>
      <p:sp>
        <p:nvSpPr>
          <p:cNvPr id="88883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cs typeface="+mn-cs"/>
              </a:defRPr>
            </a:lvl1pPr>
          </a:lstStyle>
          <a:p>
            <a:fld id="{3CE1E41B-63E6-4196-8E82-CFC4B05F8101}" type="slidenum">
              <a:rPr lang="en-US"/>
              <a:pPr/>
              <a:t>‹#›</a:t>
            </a:fld>
            <a:endParaRPr lang="en-US" dirty="0"/>
          </a:p>
        </p:txBody>
      </p:sp>
      <p:pic>
        <p:nvPicPr>
          <p:cNvPr id="888839" name="Picture 7" descr="cdc logo"/>
          <p:cNvPicPr>
            <a:picLocks noChangeAspect="1" noChangeArrowheads="1"/>
          </p:cNvPicPr>
          <p:nvPr userDrawn="1"/>
        </p:nvPicPr>
        <p:blipFill>
          <a:blip r:embed="rId13" cstate="print"/>
          <a:srcRect/>
          <a:stretch>
            <a:fillRect/>
          </a:stretch>
        </p:blipFill>
        <p:spPr bwMode="auto">
          <a:xfrm>
            <a:off x="8077200" y="6016625"/>
            <a:ext cx="923925" cy="679450"/>
          </a:xfrm>
          <a:prstGeom prst="rect">
            <a:avLst/>
          </a:prstGeom>
          <a:noFill/>
        </p:spPr>
      </p:pic>
      <p:pic>
        <p:nvPicPr>
          <p:cNvPr id="888840" name="Picture 8" descr="hhslogoWhite_eagle400x363"/>
          <p:cNvPicPr>
            <a:picLocks noChangeAspect="1" noChangeArrowheads="1"/>
          </p:cNvPicPr>
          <p:nvPr userDrawn="1"/>
        </p:nvPicPr>
        <p:blipFill>
          <a:blip r:embed="rId14" cstate="print"/>
          <a:srcRect/>
          <a:stretch>
            <a:fillRect/>
          </a:stretch>
        </p:blipFill>
        <p:spPr bwMode="auto">
          <a:xfrm>
            <a:off x="76200" y="5991225"/>
            <a:ext cx="838200" cy="760413"/>
          </a:xfrm>
          <a:prstGeom prst="rect">
            <a:avLst/>
          </a:prstGeom>
          <a:noFill/>
        </p:spPr>
      </p:pic>
    </p:spTree>
  </p:cSld>
  <p:clrMap bg1="dk2" tx1="lt1" bg2="dk1" tx2="lt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ctr" rtl="0" fontAlgn="base">
        <a:spcBef>
          <a:spcPct val="0"/>
        </a:spcBef>
        <a:spcAft>
          <a:spcPct val="0"/>
        </a:spcAft>
        <a:defRPr sz="3600" b="1">
          <a:solidFill>
            <a:schemeClr val="folHlink"/>
          </a:solidFill>
          <a:latin typeface="+mj-lt"/>
          <a:ea typeface="+mj-ea"/>
          <a:cs typeface="+mj-cs"/>
        </a:defRPr>
      </a:lvl1pPr>
      <a:lvl2pPr algn="ctr" rtl="0" fontAlgn="base">
        <a:spcBef>
          <a:spcPct val="0"/>
        </a:spcBef>
        <a:spcAft>
          <a:spcPct val="0"/>
        </a:spcAft>
        <a:defRPr sz="3600" b="1">
          <a:solidFill>
            <a:schemeClr val="folHlink"/>
          </a:solidFill>
          <a:latin typeface="Arial" pitchFamily="34" charset="0"/>
          <a:cs typeface="Arial" pitchFamily="34" charset="0"/>
        </a:defRPr>
      </a:lvl2pPr>
      <a:lvl3pPr algn="ctr" rtl="0" fontAlgn="base">
        <a:spcBef>
          <a:spcPct val="0"/>
        </a:spcBef>
        <a:spcAft>
          <a:spcPct val="0"/>
        </a:spcAft>
        <a:defRPr sz="3600" b="1">
          <a:solidFill>
            <a:schemeClr val="folHlink"/>
          </a:solidFill>
          <a:latin typeface="Arial" pitchFamily="34" charset="0"/>
          <a:cs typeface="Arial" pitchFamily="34" charset="0"/>
        </a:defRPr>
      </a:lvl3pPr>
      <a:lvl4pPr algn="ctr" rtl="0" fontAlgn="base">
        <a:spcBef>
          <a:spcPct val="0"/>
        </a:spcBef>
        <a:spcAft>
          <a:spcPct val="0"/>
        </a:spcAft>
        <a:defRPr sz="3600" b="1">
          <a:solidFill>
            <a:schemeClr val="folHlink"/>
          </a:solidFill>
          <a:latin typeface="Arial" pitchFamily="34" charset="0"/>
          <a:cs typeface="Arial" pitchFamily="34" charset="0"/>
        </a:defRPr>
      </a:lvl4pPr>
      <a:lvl5pPr algn="ctr" rtl="0" fontAlgn="base">
        <a:spcBef>
          <a:spcPct val="0"/>
        </a:spcBef>
        <a:spcAft>
          <a:spcPct val="0"/>
        </a:spcAft>
        <a:defRPr sz="3600" b="1">
          <a:solidFill>
            <a:schemeClr val="folHlink"/>
          </a:solidFill>
          <a:latin typeface="Arial" pitchFamily="34" charset="0"/>
          <a:cs typeface="Arial" pitchFamily="34" charset="0"/>
        </a:defRPr>
      </a:lvl5pPr>
      <a:lvl6pPr marL="457200" algn="ctr" rtl="0" fontAlgn="base">
        <a:spcBef>
          <a:spcPct val="0"/>
        </a:spcBef>
        <a:spcAft>
          <a:spcPct val="0"/>
        </a:spcAft>
        <a:defRPr sz="3600" b="1">
          <a:solidFill>
            <a:schemeClr val="folHlink"/>
          </a:solidFill>
          <a:latin typeface="Arial" pitchFamily="34" charset="0"/>
          <a:cs typeface="Arial" pitchFamily="34" charset="0"/>
        </a:defRPr>
      </a:lvl6pPr>
      <a:lvl7pPr marL="914400" algn="ctr" rtl="0" fontAlgn="base">
        <a:spcBef>
          <a:spcPct val="0"/>
        </a:spcBef>
        <a:spcAft>
          <a:spcPct val="0"/>
        </a:spcAft>
        <a:defRPr sz="3600" b="1">
          <a:solidFill>
            <a:schemeClr val="folHlink"/>
          </a:solidFill>
          <a:latin typeface="Arial" pitchFamily="34" charset="0"/>
          <a:cs typeface="Arial" pitchFamily="34" charset="0"/>
        </a:defRPr>
      </a:lvl7pPr>
      <a:lvl8pPr marL="1371600" algn="ctr" rtl="0" fontAlgn="base">
        <a:spcBef>
          <a:spcPct val="0"/>
        </a:spcBef>
        <a:spcAft>
          <a:spcPct val="0"/>
        </a:spcAft>
        <a:defRPr sz="3600" b="1">
          <a:solidFill>
            <a:schemeClr val="folHlink"/>
          </a:solidFill>
          <a:latin typeface="Arial" pitchFamily="34" charset="0"/>
          <a:cs typeface="Arial" pitchFamily="34" charset="0"/>
        </a:defRPr>
      </a:lvl8pPr>
      <a:lvl9pPr marL="1828800" algn="ctr" rtl="0" fontAlgn="base">
        <a:spcBef>
          <a:spcPct val="0"/>
        </a:spcBef>
        <a:spcAft>
          <a:spcPct val="0"/>
        </a:spcAft>
        <a:defRPr sz="3600" b="1">
          <a:solidFill>
            <a:schemeClr val="folHlink"/>
          </a:solidFill>
          <a:latin typeface="Arial" pitchFamily="34" charset="0"/>
          <a:cs typeface="Arial" pitchFamily="34" charset="0"/>
        </a:defRPr>
      </a:lvl9pPr>
    </p:titleStyle>
    <p:bodyStyle>
      <a:lvl1pPr marL="342900" indent="-342900" algn="l" rtl="0" fontAlgn="base">
        <a:spcBef>
          <a:spcPct val="20000"/>
        </a:spcBef>
        <a:spcAft>
          <a:spcPct val="0"/>
        </a:spcAft>
        <a:buChar char="•"/>
        <a:defRPr sz="2800" b="1">
          <a:solidFill>
            <a:schemeClr val="tx1"/>
          </a:solidFill>
          <a:latin typeface="+mn-lt"/>
          <a:ea typeface="+mn-ea"/>
          <a:cs typeface="+mn-cs"/>
        </a:defRPr>
      </a:lvl1pPr>
      <a:lvl2pPr marL="742950" indent="-285750" algn="l" rtl="0" fontAlgn="base">
        <a:spcBef>
          <a:spcPct val="20000"/>
        </a:spcBef>
        <a:spcAft>
          <a:spcPct val="0"/>
        </a:spcAft>
        <a:buChar char="–"/>
        <a:defRPr sz="2800" b="1">
          <a:solidFill>
            <a:schemeClr val="tx1"/>
          </a:solidFill>
          <a:latin typeface="+mn-lt"/>
          <a:cs typeface="+mn-cs"/>
        </a:defRPr>
      </a:lvl2pPr>
      <a:lvl3pPr marL="1143000" indent="-228600" algn="l" rtl="0" fontAlgn="base">
        <a:spcBef>
          <a:spcPct val="20000"/>
        </a:spcBef>
        <a:spcAft>
          <a:spcPct val="0"/>
        </a:spcAft>
        <a:buChar char="•"/>
        <a:defRPr sz="2400" b="1">
          <a:solidFill>
            <a:schemeClr val="tx1"/>
          </a:solidFill>
          <a:latin typeface="+mn-lt"/>
          <a:cs typeface="+mn-cs"/>
        </a:defRPr>
      </a:lvl3pPr>
      <a:lvl4pPr marL="1600200" indent="-228600" algn="l" rtl="0" fontAlgn="base">
        <a:spcBef>
          <a:spcPct val="20000"/>
        </a:spcBef>
        <a:spcAft>
          <a:spcPct val="0"/>
        </a:spcAft>
        <a:buChar char="–"/>
        <a:defRPr sz="2000" b="1">
          <a:solidFill>
            <a:schemeClr val="tx1"/>
          </a:solidFill>
          <a:latin typeface="+mn-lt"/>
          <a:cs typeface="+mn-cs"/>
        </a:defRPr>
      </a:lvl4pPr>
      <a:lvl5pPr marL="2057400" indent="-228600" algn="l" rtl="0" fontAlgn="base">
        <a:spcBef>
          <a:spcPct val="20000"/>
        </a:spcBef>
        <a:spcAft>
          <a:spcPct val="0"/>
        </a:spcAft>
        <a:buChar char="»"/>
        <a:defRPr sz="2000" b="1">
          <a:solidFill>
            <a:schemeClr val="tx1"/>
          </a:solidFill>
          <a:latin typeface="+mn-lt"/>
          <a:cs typeface="+mn-cs"/>
        </a:defRPr>
      </a:lvl5pPr>
      <a:lvl6pPr marL="2514600" indent="-228600" algn="l" rtl="0" fontAlgn="base">
        <a:spcBef>
          <a:spcPct val="20000"/>
        </a:spcBef>
        <a:spcAft>
          <a:spcPct val="0"/>
        </a:spcAft>
        <a:buChar char="»"/>
        <a:defRPr sz="2000" b="1">
          <a:solidFill>
            <a:schemeClr val="tx1"/>
          </a:solidFill>
          <a:latin typeface="+mn-lt"/>
          <a:cs typeface="+mn-cs"/>
        </a:defRPr>
      </a:lvl6pPr>
      <a:lvl7pPr marL="2971800" indent="-228600" algn="l" rtl="0" fontAlgn="base">
        <a:spcBef>
          <a:spcPct val="20000"/>
        </a:spcBef>
        <a:spcAft>
          <a:spcPct val="0"/>
        </a:spcAft>
        <a:buChar char="»"/>
        <a:defRPr sz="2000" b="1">
          <a:solidFill>
            <a:schemeClr val="tx1"/>
          </a:solidFill>
          <a:latin typeface="+mn-lt"/>
          <a:cs typeface="+mn-cs"/>
        </a:defRPr>
      </a:lvl7pPr>
      <a:lvl8pPr marL="3429000" indent="-228600" algn="l" rtl="0" fontAlgn="base">
        <a:spcBef>
          <a:spcPct val="20000"/>
        </a:spcBef>
        <a:spcAft>
          <a:spcPct val="0"/>
        </a:spcAft>
        <a:buChar char="»"/>
        <a:defRPr sz="2000" b="1">
          <a:solidFill>
            <a:schemeClr val="tx1"/>
          </a:solidFill>
          <a:latin typeface="+mn-lt"/>
          <a:cs typeface="+mn-cs"/>
        </a:defRPr>
      </a:lvl8pPr>
      <a:lvl9pPr marL="3886200" indent="-228600" algn="l" rtl="0" fontAlgn="base">
        <a:spcBef>
          <a:spcPct val="20000"/>
        </a:spcBef>
        <a:spcAft>
          <a:spcPct val="0"/>
        </a:spcAft>
        <a:buChar char="»"/>
        <a:defRPr sz="20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a:defRPr>
      </a:lvl2pPr>
      <a:lvl3pPr algn="ctr" rtl="0" eaLnBrk="0" fontAlgn="base" hangingPunct="0">
        <a:spcBef>
          <a:spcPct val="0"/>
        </a:spcBef>
        <a:spcAft>
          <a:spcPct val="0"/>
        </a:spcAft>
        <a:defRPr sz="4400">
          <a:solidFill>
            <a:schemeClr val="tx1"/>
          </a:solidFill>
          <a:latin typeface="Myriad Web Pro"/>
        </a:defRPr>
      </a:lvl3pPr>
      <a:lvl4pPr algn="ctr" rtl="0" eaLnBrk="0" fontAlgn="base" hangingPunct="0">
        <a:spcBef>
          <a:spcPct val="0"/>
        </a:spcBef>
        <a:spcAft>
          <a:spcPct val="0"/>
        </a:spcAft>
        <a:defRPr sz="4400">
          <a:solidFill>
            <a:schemeClr val="tx1"/>
          </a:solidFill>
          <a:latin typeface="Myriad Web Pro"/>
        </a:defRPr>
      </a:lvl4pPr>
      <a:lvl5pPr algn="ctr" rtl="0" eaLnBrk="0" fontAlgn="base" hangingPunct="0">
        <a:spcBef>
          <a:spcPct val="0"/>
        </a:spcBef>
        <a:spcAft>
          <a:spcPct val="0"/>
        </a:spcAft>
        <a:defRPr sz="4400">
          <a:solidFill>
            <a:schemeClr val="tx1"/>
          </a:solidFill>
          <a:latin typeface="Myriad Web Pro"/>
        </a:defRPr>
      </a:lvl5pPr>
      <a:lvl6pPr marL="457200" algn="ctr" rtl="0" fontAlgn="base">
        <a:spcBef>
          <a:spcPct val="0"/>
        </a:spcBef>
        <a:spcAft>
          <a:spcPct val="0"/>
        </a:spcAft>
        <a:defRPr sz="4400">
          <a:solidFill>
            <a:schemeClr val="tx1"/>
          </a:solidFill>
          <a:latin typeface="Myriad Web Pro"/>
        </a:defRPr>
      </a:lvl6pPr>
      <a:lvl7pPr marL="914400" algn="ctr" rtl="0" fontAlgn="base">
        <a:spcBef>
          <a:spcPct val="0"/>
        </a:spcBef>
        <a:spcAft>
          <a:spcPct val="0"/>
        </a:spcAft>
        <a:defRPr sz="4400">
          <a:solidFill>
            <a:schemeClr val="tx1"/>
          </a:solidFill>
          <a:latin typeface="Myriad Web Pro"/>
        </a:defRPr>
      </a:lvl7pPr>
      <a:lvl8pPr marL="1371600" algn="ctr" rtl="0" fontAlgn="base">
        <a:spcBef>
          <a:spcPct val="0"/>
        </a:spcBef>
        <a:spcAft>
          <a:spcPct val="0"/>
        </a:spcAft>
        <a:defRPr sz="4400">
          <a:solidFill>
            <a:schemeClr val="tx1"/>
          </a:solidFill>
          <a:latin typeface="Myriad Web Pro"/>
        </a:defRPr>
      </a:lvl8pPr>
      <a:lvl9pPr marL="1828800" algn="ctr" rtl="0" fontAlgn="base">
        <a:spcBef>
          <a:spcPct val="0"/>
        </a:spcBef>
        <a:spcAft>
          <a:spcPct val="0"/>
        </a:spcAft>
        <a:defRPr sz="4400">
          <a:solidFill>
            <a:schemeClr val="tx1"/>
          </a:solidFill>
          <a:latin typeface="Myriad Web Pro"/>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a:defRPr>
      </a:lvl2pPr>
      <a:lvl3pPr algn="ctr" rtl="0" eaLnBrk="0" fontAlgn="base" hangingPunct="0">
        <a:spcBef>
          <a:spcPct val="0"/>
        </a:spcBef>
        <a:spcAft>
          <a:spcPct val="0"/>
        </a:spcAft>
        <a:defRPr sz="4400">
          <a:solidFill>
            <a:schemeClr val="tx1"/>
          </a:solidFill>
          <a:latin typeface="Myriad Web Pro"/>
        </a:defRPr>
      </a:lvl3pPr>
      <a:lvl4pPr algn="ctr" rtl="0" eaLnBrk="0" fontAlgn="base" hangingPunct="0">
        <a:spcBef>
          <a:spcPct val="0"/>
        </a:spcBef>
        <a:spcAft>
          <a:spcPct val="0"/>
        </a:spcAft>
        <a:defRPr sz="4400">
          <a:solidFill>
            <a:schemeClr val="tx1"/>
          </a:solidFill>
          <a:latin typeface="Myriad Web Pro"/>
        </a:defRPr>
      </a:lvl4pPr>
      <a:lvl5pPr algn="ctr" rtl="0" eaLnBrk="0" fontAlgn="base" hangingPunct="0">
        <a:spcBef>
          <a:spcPct val="0"/>
        </a:spcBef>
        <a:spcAft>
          <a:spcPct val="0"/>
        </a:spcAft>
        <a:defRPr sz="4400">
          <a:solidFill>
            <a:schemeClr val="tx1"/>
          </a:solidFill>
          <a:latin typeface="Myriad Web Pro"/>
        </a:defRPr>
      </a:lvl5pPr>
      <a:lvl6pPr marL="457200" algn="ctr" rtl="0" fontAlgn="base">
        <a:spcBef>
          <a:spcPct val="0"/>
        </a:spcBef>
        <a:spcAft>
          <a:spcPct val="0"/>
        </a:spcAft>
        <a:defRPr sz="4400">
          <a:solidFill>
            <a:schemeClr val="tx1"/>
          </a:solidFill>
          <a:latin typeface="Myriad Web Pro"/>
        </a:defRPr>
      </a:lvl6pPr>
      <a:lvl7pPr marL="914400" algn="ctr" rtl="0" fontAlgn="base">
        <a:spcBef>
          <a:spcPct val="0"/>
        </a:spcBef>
        <a:spcAft>
          <a:spcPct val="0"/>
        </a:spcAft>
        <a:defRPr sz="4400">
          <a:solidFill>
            <a:schemeClr val="tx1"/>
          </a:solidFill>
          <a:latin typeface="Myriad Web Pro"/>
        </a:defRPr>
      </a:lvl7pPr>
      <a:lvl8pPr marL="1371600" algn="ctr" rtl="0" fontAlgn="base">
        <a:spcBef>
          <a:spcPct val="0"/>
        </a:spcBef>
        <a:spcAft>
          <a:spcPct val="0"/>
        </a:spcAft>
        <a:defRPr sz="4400">
          <a:solidFill>
            <a:schemeClr val="tx1"/>
          </a:solidFill>
          <a:latin typeface="Myriad Web Pro"/>
        </a:defRPr>
      </a:lvl8pPr>
      <a:lvl9pPr marL="1828800" algn="ctr" rtl="0" fontAlgn="base">
        <a:spcBef>
          <a:spcPct val="0"/>
        </a:spcBef>
        <a:spcAft>
          <a:spcPct val="0"/>
        </a:spcAft>
        <a:defRPr sz="4400">
          <a:solidFill>
            <a:schemeClr val="tx1"/>
          </a:solidFill>
          <a:latin typeface="Myriad Web Pro"/>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2.xml"/></Relationships>
</file>

<file path=ppt/slides/_rels/slide10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2.xml"/></Relationships>
</file>

<file path=ppt/slides/_rels/slide10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89.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8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36.xml"/><Relationship Id="rId1" Type="http://schemas.openxmlformats.org/officeDocument/2006/relationships/slideLayout" Target="../slideLayouts/slideLayout26.xml"/><Relationship Id="rId5" Type="http://schemas.openxmlformats.org/officeDocument/2006/relationships/image" Target="../media/image24.wmf"/><Relationship Id="rId4" Type="http://schemas.openxmlformats.org/officeDocument/2006/relationships/image" Target="../media/image23.wmf"/></Relationships>
</file>

<file path=ppt/slides/_rels/slide39.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37.xml"/><Relationship Id="rId1" Type="http://schemas.openxmlformats.org/officeDocument/2006/relationships/slideLayout" Target="../slideLayouts/slideLayout26.xml"/><Relationship Id="rId5" Type="http://schemas.openxmlformats.org/officeDocument/2006/relationships/image" Target="../media/image25.gif"/><Relationship Id="rId4" Type="http://schemas.openxmlformats.org/officeDocument/2006/relationships/image" Target="../media/image2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6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62.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5.xml"/></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5.xml"/><Relationship Id="rId1" Type="http://schemas.openxmlformats.org/officeDocument/2006/relationships/slideLayout" Target="../slideLayouts/slideLayout1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Microsoft_Office_Excel_97-2003_Worksheet1.xls"/></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Microsoft_Office_Excel_97-2003_Worksheet2.xls"/></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Microsoft_Office_Excel_97-2003_Worksheet3.xls"/></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Microsoft_Office_Excel_97-2003_Worksheet4.xls"/></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55.xml"/><Relationship Id="rId1" Type="http://schemas.openxmlformats.org/officeDocument/2006/relationships/vmlDrawing" Target="../drawings/vmlDrawing10.vml"/><Relationship Id="rId4" Type="http://schemas.openxmlformats.org/officeDocument/2006/relationships/oleObject" Target="../embeddings/oleObject6.bin"/></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7.bin"/></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Microsoft_Office_Excel_97-2003_Worksheet5.xls"/></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81.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85.xml"/><Relationship Id="rId1" Type="http://schemas.openxmlformats.org/officeDocument/2006/relationships/vmlDrawing" Target="../drawings/vmlDrawing13.vml"/><Relationship Id="rId4" Type="http://schemas.openxmlformats.org/officeDocument/2006/relationships/oleObject" Target="../embeddings/Microsoft_Office_Excel_97-2003_Worksheet6.xls"/></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68.xml"/><Relationship Id="rId1" Type="http://schemas.openxmlformats.org/officeDocument/2006/relationships/vmlDrawing" Target="../drawings/vmlDrawing14.vml"/><Relationship Id="rId4" Type="http://schemas.openxmlformats.org/officeDocument/2006/relationships/oleObject" Target="../embeddings/Microsoft_Office_Excel_97-2003_Worksheet7.xls"/></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3.xml"/><Relationship Id="rId1" Type="http://schemas.openxmlformats.org/officeDocument/2006/relationships/vmlDrawing" Target="../drawings/vmlDrawing15.vml"/><Relationship Id="rId4" Type="http://schemas.openxmlformats.org/officeDocument/2006/relationships/oleObject" Target="../embeddings/Microsoft_Office_Excel_97-2003_Worksheet8.xls"/></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8.jpeg"/></Relationships>
</file>

<file path=ppt/slides/_rels/slide8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Microsoft_Office_Excel_97-2003_Worksheet9.xls"/></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82.xml"/><Relationship Id="rId1" Type="http://schemas.openxmlformats.org/officeDocument/2006/relationships/slideLayout" Target="../slideLayouts/slideLayout5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8.xml"/><Relationship Id="rId1" Type="http://schemas.openxmlformats.org/officeDocument/2006/relationships/vmlDrawing" Target="../drawings/vmlDrawing17.vml"/><Relationship Id="rId4" Type="http://schemas.openxmlformats.org/officeDocument/2006/relationships/oleObject" Target="../embeddings/Microsoft_Office_Excel_97-2003_Worksheet10.xls"/></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5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ctrTitle"/>
          </p:nvPr>
        </p:nvSpPr>
        <p:spPr>
          <a:xfrm>
            <a:off x="0" y="1524000"/>
            <a:ext cx="9144000" cy="1470025"/>
          </a:xfrm>
        </p:spPr>
        <p:txBody>
          <a:bodyPr/>
          <a:lstStyle/>
          <a:p>
            <a:r>
              <a:rPr lang="en-US" dirty="0"/>
              <a:t>Presenting Public Health </a:t>
            </a:r>
            <a:r>
              <a:rPr lang="en-US" dirty="0" smtClean="0"/>
              <a:t>Data</a:t>
            </a:r>
            <a:r>
              <a:rPr lang="en-US" dirty="0"/>
              <a:t/>
            </a:r>
            <a:br>
              <a:rPr lang="en-US" dirty="0"/>
            </a:br>
            <a:r>
              <a:rPr lang="en-US" sz="2800" dirty="0" smtClean="0"/>
              <a:t>2010 CDC/CSTE Applied Epidemiology Fellowship Orientation</a:t>
            </a:r>
            <a:endParaRPr lang="en-US" sz="2800" dirty="0"/>
          </a:p>
        </p:txBody>
      </p:sp>
      <p:sp>
        <p:nvSpPr>
          <p:cNvPr id="11" name="Subtitle 1"/>
          <p:cNvSpPr>
            <a:spLocks noGrp="1"/>
          </p:cNvSpPr>
          <p:nvPr>
            <p:ph type="subTitle" idx="1"/>
          </p:nvPr>
        </p:nvSpPr>
        <p:spPr bwMode="auto">
          <a:xfrm>
            <a:off x="609600" y="3886200"/>
            <a:ext cx="79248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Julie Magri, MD, MPH (EIS 1998, PMR 2001)</a:t>
            </a:r>
          </a:p>
        </p:txBody>
      </p:sp>
      <p:sp>
        <p:nvSpPr>
          <p:cNvPr id="12" name="Text Placeholder 2"/>
          <p:cNvSpPr txBox="1">
            <a:spLocks/>
          </p:cNvSpPr>
          <p:nvPr/>
        </p:nvSpPr>
        <p:spPr bwMode="auto">
          <a:xfrm>
            <a:off x="1371600" y="4343400"/>
            <a:ext cx="6400800" cy="1295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smtClean="0">
                <a:ln>
                  <a:noFill/>
                </a:ln>
                <a:solidFill>
                  <a:srgbClr val="FFFFFF"/>
                </a:solidFill>
                <a:effectLst/>
                <a:uLnTx/>
                <a:uFillTx/>
                <a:latin typeface="+mj-lt"/>
                <a:ea typeface="+mn-ea"/>
                <a:cs typeface="+mn-cs"/>
              </a:rPr>
              <a:t>EIS Field Assignments Branch</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smtClean="0">
                <a:ln>
                  <a:noFill/>
                </a:ln>
                <a:solidFill>
                  <a:srgbClr val="FFFFFF"/>
                </a:solidFill>
                <a:effectLst/>
                <a:uLnTx/>
                <a:uFillTx/>
                <a:latin typeface="+mj-lt"/>
                <a:ea typeface="+mn-ea"/>
                <a:cs typeface="+mn-cs"/>
              </a:rPr>
              <a:t>DAS, SEPDPO, OSELS, CDC</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smtClean="0">
                <a:ln>
                  <a:noFill/>
                </a:ln>
                <a:solidFill>
                  <a:srgbClr val="FFFFFF"/>
                </a:solidFill>
                <a:effectLst/>
                <a:uLnTx/>
                <a:uFillTx/>
                <a:latin typeface="+mj-lt"/>
                <a:ea typeface="+mn-ea"/>
                <a:cs typeface="+mn-cs"/>
              </a:rPr>
              <a:t>September 1, 2010 </a:t>
            </a:r>
          </a:p>
          <a:p>
            <a:pPr marL="0" marR="0" lvl="0" indent="0" algn="ctr" defTabSz="914400" rtl="0" eaLnBrk="1" fontAlgn="base" latinLnBrk="0" hangingPunct="1">
              <a:lnSpc>
                <a:spcPct val="100000"/>
              </a:lnSpc>
              <a:spcBef>
                <a:spcPct val="0"/>
              </a:spcBef>
              <a:spcAft>
                <a:spcPct val="0"/>
              </a:spcAft>
              <a:buClrTx/>
              <a:buSzTx/>
              <a:buFontTx/>
              <a:buNone/>
              <a:tabLst/>
              <a:defRPr/>
            </a:pPr>
            <a:endParaRPr lang="en-US" sz="2000" b="1" dirty="0" smtClean="0">
              <a:solidFill>
                <a:srgbClr val="FFFFFF"/>
              </a:solidFill>
              <a:latin typeface="+mj-lt"/>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smtClean="0">
                <a:ln>
                  <a:noFill/>
                </a:ln>
                <a:solidFill>
                  <a:srgbClr val="FFFFFF"/>
                </a:solidFill>
                <a:effectLst/>
                <a:uLnTx/>
                <a:uFillTx/>
                <a:latin typeface="+mj-lt"/>
                <a:ea typeface="+mn-ea"/>
                <a:cs typeface="+mn-cs"/>
              </a:rPr>
              <a:t>JMagri@cdc.gov</a:t>
            </a:r>
          </a:p>
        </p:txBody>
      </p:sp>
      <p:pic>
        <p:nvPicPr>
          <p:cNvPr id="13" name="Picture 12" descr="HHS-CDC(RGB).jpg"/>
          <p:cNvPicPr>
            <a:picLocks noChangeAspect="1"/>
          </p:cNvPicPr>
          <p:nvPr/>
        </p:nvPicPr>
        <p:blipFill>
          <a:blip r:embed="rId3" cstate="print"/>
          <a:stretch>
            <a:fillRect/>
          </a:stretch>
        </p:blipFill>
        <p:spPr>
          <a:xfrm>
            <a:off x="7010400" y="5768340"/>
            <a:ext cx="1978077" cy="93726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p:txBody>
          <a:bodyPr/>
          <a:lstStyle/>
          <a:p>
            <a:r>
              <a:rPr lang="en-US" dirty="0"/>
              <a:t>Methods (1-2 min)</a:t>
            </a:r>
          </a:p>
        </p:txBody>
      </p:sp>
      <p:sp>
        <p:nvSpPr>
          <p:cNvPr id="762883" name="Rectangle 3"/>
          <p:cNvSpPr>
            <a:spLocks noGrp="1" noChangeArrowheads="1"/>
          </p:cNvSpPr>
          <p:nvPr>
            <p:ph type="body" idx="1"/>
          </p:nvPr>
        </p:nvSpPr>
        <p:spPr>
          <a:xfrm>
            <a:off x="457200" y="1447800"/>
            <a:ext cx="8686800" cy="4373563"/>
          </a:xfrm>
        </p:spPr>
        <p:txBody>
          <a:bodyPr/>
          <a:lstStyle/>
          <a:p>
            <a:r>
              <a:rPr lang="en-US" dirty="0" smtClean="0"/>
              <a:t>Usually a few slides</a:t>
            </a:r>
          </a:p>
          <a:p>
            <a:r>
              <a:rPr lang="en-US" dirty="0" smtClean="0"/>
              <a:t>Describe </a:t>
            </a:r>
            <a:r>
              <a:rPr lang="en-US" dirty="0"/>
              <a:t>study design(s)</a:t>
            </a:r>
          </a:p>
          <a:p>
            <a:r>
              <a:rPr lang="en-US" dirty="0"/>
              <a:t>Define a case and describe case finding</a:t>
            </a:r>
          </a:p>
          <a:p>
            <a:r>
              <a:rPr lang="en-US" dirty="0" smtClean="0"/>
              <a:t>If case-control study, how were controls chosen</a:t>
            </a:r>
            <a:endParaRPr lang="en-US" dirty="0"/>
          </a:p>
          <a:p>
            <a:r>
              <a:rPr lang="en-US" dirty="0" smtClean="0"/>
              <a:t>If cohort study, define the cohort</a:t>
            </a:r>
            <a:endParaRPr lang="en-US" dirty="0"/>
          </a:p>
          <a:p>
            <a:r>
              <a:rPr lang="en-US" dirty="0" smtClean="0"/>
              <a:t>Describe </a:t>
            </a:r>
            <a:r>
              <a:rPr lang="en-US" dirty="0"/>
              <a:t>any </a:t>
            </a:r>
            <a:r>
              <a:rPr lang="en-US" dirty="0" smtClean="0"/>
              <a:t>laboratory and environmental </a:t>
            </a:r>
            <a:r>
              <a:rPr lang="en-US" dirty="0"/>
              <a:t>investigation </a:t>
            </a:r>
            <a:r>
              <a:rPr lang="en-US" dirty="0" smtClean="0"/>
              <a:t>methods</a:t>
            </a:r>
          </a:p>
          <a:p>
            <a:r>
              <a:rPr lang="en-US" dirty="0" smtClean="0"/>
              <a:t>Describe analysis methods</a:t>
            </a:r>
            <a:endParaRPr lang="en-US" dirty="0"/>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6" name="Rectangle 2"/>
          <p:cNvSpPr>
            <a:spLocks noGrp="1" noChangeArrowheads="1"/>
          </p:cNvSpPr>
          <p:nvPr>
            <p:ph type="title"/>
          </p:nvPr>
        </p:nvSpPr>
        <p:spPr>
          <a:xfrm>
            <a:off x="457200" y="152400"/>
            <a:ext cx="8229600" cy="1143000"/>
          </a:xfrm>
        </p:spPr>
        <p:txBody>
          <a:bodyPr/>
          <a:lstStyle/>
          <a:p>
            <a:r>
              <a:rPr lang="en-US" dirty="0"/>
              <a:t>EIS Presentation Checklist (cont’d)</a:t>
            </a:r>
          </a:p>
        </p:txBody>
      </p:sp>
      <p:sp>
        <p:nvSpPr>
          <p:cNvPr id="815107" name="Rectangle 3"/>
          <p:cNvSpPr>
            <a:spLocks noChangeArrowheads="1"/>
          </p:cNvSpPr>
          <p:nvPr/>
        </p:nvSpPr>
        <p:spPr bwMode="auto">
          <a:xfrm>
            <a:off x="381000" y="1219200"/>
            <a:ext cx="8229600" cy="4373563"/>
          </a:xfrm>
          <a:prstGeom prst="rect">
            <a:avLst/>
          </a:prstGeom>
          <a:noFill/>
          <a:ln w="9525">
            <a:noFill/>
            <a:miter lim="800000"/>
            <a:headEnd/>
            <a:tailEnd/>
          </a:ln>
          <a:effectLst/>
        </p:spPr>
        <p:txBody>
          <a:bodyPr/>
          <a:lstStyle/>
          <a:p>
            <a:pPr marL="342900" indent="-342900">
              <a:spcAft>
                <a:spcPct val="10000"/>
              </a:spcAft>
              <a:buClr>
                <a:srgbClr val="FFFF00"/>
              </a:buClr>
            </a:pPr>
            <a:r>
              <a:rPr lang="en-US" sz="2400" b="1" dirty="0">
                <a:solidFill>
                  <a:schemeClr val="bg1"/>
                </a:solidFill>
              </a:rPr>
              <a:t>Discussion</a:t>
            </a:r>
          </a:p>
          <a:p>
            <a:pPr marL="342900" indent="-342900">
              <a:spcAft>
                <a:spcPct val="10000"/>
              </a:spcAft>
              <a:buClr>
                <a:srgbClr val="FFFF00"/>
              </a:buClr>
              <a:buFontTx/>
              <a:buChar char="•"/>
            </a:pPr>
            <a:r>
              <a:rPr lang="en-US" sz="2000" b="1" dirty="0">
                <a:solidFill>
                  <a:schemeClr val="bg1"/>
                </a:solidFill>
              </a:rPr>
              <a:t>Were findings put into context based on a thorough understanding of the literature?</a:t>
            </a:r>
          </a:p>
          <a:p>
            <a:pPr marL="342900" indent="-342900">
              <a:spcAft>
                <a:spcPct val="10000"/>
              </a:spcAft>
              <a:buClr>
                <a:srgbClr val="FFFF00"/>
              </a:buClr>
              <a:buFontTx/>
              <a:buChar char="•"/>
            </a:pPr>
            <a:r>
              <a:rPr lang="en-US" sz="2000" b="1" dirty="0">
                <a:solidFill>
                  <a:schemeClr val="bg1"/>
                </a:solidFill>
              </a:rPr>
              <a:t>Were the most important limitations addressed (but not the unimportant ones)?</a:t>
            </a:r>
          </a:p>
          <a:p>
            <a:pPr marL="342900" indent="-342900">
              <a:spcAft>
                <a:spcPct val="10000"/>
              </a:spcAft>
              <a:buClr>
                <a:srgbClr val="FFFF00"/>
              </a:buClr>
              <a:buFontTx/>
              <a:buChar char="•"/>
            </a:pPr>
            <a:r>
              <a:rPr lang="en-US" sz="2000" b="1" dirty="0">
                <a:solidFill>
                  <a:schemeClr val="bg1"/>
                </a:solidFill>
              </a:rPr>
              <a:t>Were conclusions stated clearly and ordered logically (from most to least important)?</a:t>
            </a:r>
          </a:p>
          <a:p>
            <a:pPr marL="342900" indent="-342900">
              <a:spcAft>
                <a:spcPct val="10000"/>
              </a:spcAft>
              <a:buClr>
                <a:srgbClr val="FFFF00"/>
              </a:buClr>
              <a:buFontTx/>
              <a:buChar char="•"/>
            </a:pPr>
            <a:r>
              <a:rPr lang="en-US" sz="2000" b="1" dirty="0">
                <a:solidFill>
                  <a:schemeClr val="bg1"/>
                </a:solidFill>
              </a:rPr>
              <a:t>Were conclusions consistent with the data presented?</a:t>
            </a:r>
          </a:p>
          <a:p>
            <a:pPr marL="342900" indent="-342900">
              <a:spcAft>
                <a:spcPct val="10000"/>
              </a:spcAft>
              <a:buClr>
                <a:srgbClr val="FFFF00"/>
              </a:buClr>
              <a:buFontTx/>
              <a:buChar char="•"/>
            </a:pPr>
            <a:r>
              <a:rPr lang="en-US" sz="2000" b="1" dirty="0">
                <a:solidFill>
                  <a:schemeClr val="bg1"/>
                </a:solidFill>
              </a:rPr>
              <a:t>Were the objectives met?</a:t>
            </a:r>
          </a:p>
          <a:p>
            <a:pPr marL="342900" indent="-342900">
              <a:spcAft>
                <a:spcPct val="10000"/>
              </a:spcAft>
              <a:buClr>
                <a:srgbClr val="FFFF00"/>
              </a:buClr>
              <a:buFontTx/>
              <a:buChar char="•"/>
            </a:pPr>
            <a:r>
              <a:rPr lang="en-US" sz="2000" b="1" dirty="0">
                <a:solidFill>
                  <a:schemeClr val="bg1"/>
                </a:solidFill>
              </a:rPr>
              <a:t>Did recommendations follow logically from the data presented?</a:t>
            </a:r>
          </a:p>
          <a:p>
            <a:pPr marL="342900" indent="-342900">
              <a:spcAft>
                <a:spcPct val="10000"/>
              </a:spcAft>
              <a:buClr>
                <a:srgbClr val="FFFF00"/>
              </a:buClr>
            </a:pPr>
            <a:endParaRPr lang="en-US" sz="2000" b="1" dirty="0">
              <a:solidFill>
                <a:schemeClr val="bg1"/>
              </a:solidFill>
            </a:endParaRPr>
          </a:p>
          <a:p>
            <a:pPr marL="342900" indent="-342900">
              <a:spcBef>
                <a:spcPct val="50000"/>
              </a:spcBef>
              <a:buClr>
                <a:srgbClr val="FFFF00"/>
              </a:buClr>
              <a:buFontTx/>
              <a:buChar char="•"/>
            </a:pP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6" name="Rectangle 2"/>
          <p:cNvSpPr>
            <a:spLocks noGrp="1" noChangeArrowheads="1"/>
          </p:cNvSpPr>
          <p:nvPr>
            <p:ph type="title"/>
          </p:nvPr>
        </p:nvSpPr>
        <p:spPr>
          <a:xfrm>
            <a:off x="457200" y="152400"/>
            <a:ext cx="8229600" cy="1143000"/>
          </a:xfrm>
        </p:spPr>
        <p:txBody>
          <a:bodyPr/>
          <a:lstStyle/>
          <a:p>
            <a:r>
              <a:rPr lang="en-US" dirty="0"/>
              <a:t>EIS Presentation Checklist (cont’d)</a:t>
            </a:r>
          </a:p>
        </p:txBody>
      </p:sp>
      <p:sp>
        <p:nvSpPr>
          <p:cNvPr id="4" name="Content Placeholder 4"/>
          <p:cNvSpPr txBox="1">
            <a:spLocks/>
          </p:cNvSpPr>
          <p:nvPr/>
        </p:nvSpPr>
        <p:spPr bwMode="auto">
          <a:xfrm>
            <a:off x="381000" y="1219200"/>
            <a:ext cx="8458200" cy="4191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ts val="3000"/>
              </a:lnSpc>
              <a:spcBef>
                <a:spcPct val="50000"/>
              </a:spcBef>
              <a:spcAft>
                <a:spcPct val="0"/>
              </a:spcAft>
              <a:buClr>
                <a:srgbClr val="FFFF00"/>
              </a:buClr>
              <a:buSzTx/>
              <a:tabLst/>
              <a:defRPr/>
            </a:pPr>
            <a:r>
              <a:rPr kumimoji="0" lang="en-US" sz="2400" b="1" i="0" u="none" strike="noStrike" kern="0" cap="none" spc="0" normalizeH="0" baseline="0" noProof="0" dirty="0" smtClean="0">
                <a:ln>
                  <a:noFill/>
                </a:ln>
                <a:solidFill>
                  <a:schemeClr val="bg1"/>
                </a:solidFill>
                <a:effectLst/>
                <a:uLnTx/>
                <a:uFillTx/>
                <a:latin typeface="+mn-lt"/>
                <a:ea typeface="+mn-ea"/>
                <a:cs typeface="+mn-cs"/>
              </a:rPr>
              <a:t>Q&amp;A</a:t>
            </a:r>
          </a:p>
          <a:p>
            <a:pPr marL="342900" indent="-342900">
              <a:lnSpc>
                <a:spcPts val="2200"/>
              </a:lnSpc>
              <a:spcAft>
                <a:spcPct val="10000"/>
              </a:spcAft>
              <a:buClr>
                <a:srgbClr val="FFFF00"/>
              </a:buClr>
              <a:buFontTx/>
              <a:buChar char="•"/>
            </a:pPr>
            <a:r>
              <a:rPr lang="en-US" sz="2000" b="1" dirty="0" smtClean="0">
                <a:solidFill>
                  <a:schemeClr val="bg1"/>
                </a:solidFill>
              </a:rPr>
              <a:t>Were the questions answered fully and appropriately?</a:t>
            </a:r>
          </a:p>
          <a:p>
            <a:pPr marL="342900" indent="-342900">
              <a:lnSpc>
                <a:spcPts val="2200"/>
              </a:lnSpc>
              <a:spcAft>
                <a:spcPct val="10000"/>
              </a:spcAft>
              <a:buClr>
                <a:srgbClr val="FFFF00"/>
              </a:buClr>
              <a:buFontTx/>
              <a:buChar char="•"/>
            </a:pPr>
            <a:r>
              <a:rPr lang="en-US" sz="2000" b="1" dirty="0" smtClean="0">
                <a:solidFill>
                  <a:schemeClr val="bg1"/>
                </a:solidFill>
              </a:rPr>
              <a:t>Did answers indicate knowledge of the subject?</a:t>
            </a:r>
          </a:p>
          <a:p>
            <a:pPr marL="342900" marR="0" lvl="0" indent="-342900" algn="l" defTabSz="914400" rtl="0" eaLnBrk="1" fontAlgn="base" latinLnBrk="0" hangingPunct="1">
              <a:lnSpc>
                <a:spcPts val="3000"/>
              </a:lnSpc>
              <a:spcBef>
                <a:spcPct val="50000"/>
              </a:spcBef>
              <a:spcAft>
                <a:spcPct val="0"/>
              </a:spcAft>
              <a:buClr>
                <a:srgbClr val="FFFF00"/>
              </a:buClr>
              <a:buSzTx/>
              <a:tabLst/>
              <a:defRPr/>
            </a:pPr>
            <a:r>
              <a:rPr kumimoji="0" lang="en-US" sz="2400" b="1" i="0" u="none" strike="noStrike" kern="0" cap="none" spc="0" normalizeH="0" baseline="0" noProof="0" dirty="0" smtClean="0">
                <a:ln>
                  <a:noFill/>
                </a:ln>
                <a:solidFill>
                  <a:schemeClr val="bg1"/>
                </a:solidFill>
                <a:effectLst/>
                <a:uLnTx/>
                <a:uFillTx/>
                <a:latin typeface="+mn-lt"/>
                <a:ea typeface="+mn-ea"/>
                <a:cs typeface="+mn-cs"/>
              </a:rPr>
              <a:t>General Style Issues</a:t>
            </a:r>
          </a:p>
          <a:p>
            <a:pPr marL="342900" marR="0" lvl="1" indent="-342900" defTabSz="914400" eaLnBrk="1" latinLnBrk="0" hangingPunct="1">
              <a:lnSpc>
                <a:spcPts val="2200"/>
              </a:lnSpc>
              <a:spcAft>
                <a:spcPct val="10000"/>
              </a:spcAft>
              <a:buClr>
                <a:srgbClr val="FFFF00"/>
              </a:buClr>
              <a:buSzTx/>
              <a:buFontTx/>
              <a:buChar char="•"/>
              <a:tabLst/>
              <a:defRPr/>
            </a:pPr>
            <a:r>
              <a:rPr lang="en-US" sz="2000" b="1" dirty="0" smtClean="0">
                <a:solidFill>
                  <a:schemeClr val="bg1"/>
                </a:solidFill>
              </a:rPr>
              <a:t>Stayed with allotted time?</a:t>
            </a:r>
          </a:p>
          <a:p>
            <a:pPr marL="342900" marR="0" lvl="1" indent="-342900" defTabSz="914400" eaLnBrk="1" latinLnBrk="0" hangingPunct="1">
              <a:lnSpc>
                <a:spcPts val="2200"/>
              </a:lnSpc>
              <a:spcAft>
                <a:spcPct val="10000"/>
              </a:spcAft>
              <a:buClr>
                <a:srgbClr val="FFFF00"/>
              </a:buClr>
              <a:buSzTx/>
              <a:buFontTx/>
              <a:buChar char="•"/>
              <a:tabLst/>
              <a:defRPr/>
            </a:pPr>
            <a:r>
              <a:rPr lang="en-US" sz="2000" b="1" dirty="0" smtClean="0">
                <a:solidFill>
                  <a:schemeClr val="bg1"/>
                </a:solidFill>
              </a:rPr>
              <a:t>Didn’t appear to be reading from script?</a:t>
            </a:r>
          </a:p>
          <a:p>
            <a:pPr marL="342900" marR="0" lvl="1" indent="-342900" defTabSz="914400" eaLnBrk="1" latinLnBrk="0" hangingPunct="1">
              <a:lnSpc>
                <a:spcPts val="2200"/>
              </a:lnSpc>
              <a:spcAft>
                <a:spcPct val="10000"/>
              </a:spcAft>
              <a:buClr>
                <a:srgbClr val="FFFF00"/>
              </a:buClr>
              <a:buSzTx/>
              <a:buFontTx/>
              <a:buChar char="•"/>
              <a:tabLst/>
              <a:defRPr/>
            </a:pPr>
            <a:r>
              <a:rPr lang="en-US" sz="2000" b="1" dirty="0" smtClean="0">
                <a:solidFill>
                  <a:schemeClr val="bg1"/>
                </a:solidFill>
              </a:rPr>
              <a:t>Spoke clearly, with adequate volume and pace?</a:t>
            </a:r>
          </a:p>
          <a:p>
            <a:pPr marL="342900" marR="0" lvl="1" indent="-342900" defTabSz="914400" eaLnBrk="1" latinLnBrk="0" hangingPunct="1">
              <a:lnSpc>
                <a:spcPts val="2200"/>
              </a:lnSpc>
              <a:spcAft>
                <a:spcPct val="10000"/>
              </a:spcAft>
              <a:buClr>
                <a:srgbClr val="FFFF00"/>
              </a:buClr>
              <a:buSzTx/>
              <a:buFontTx/>
              <a:buChar char="•"/>
              <a:tabLst/>
              <a:defRPr/>
            </a:pPr>
            <a:r>
              <a:rPr lang="en-US" sz="2000" b="1" dirty="0" smtClean="0">
                <a:solidFill>
                  <a:schemeClr val="bg1"/>
                </a:solidFill>
              </a:rPr>
              <a:t>Established and maintained good eye contact?</a:t>
            </a:r>
          </a:p>
          <a:p>
            <a:pPr marL="342900" marR="0" lvl="1" indent="-342900" defTabSz="914400" eaLnBrk="1" latinLnBrk="0" hangingPunct="1">
              <a:lnSpc>
                <a:spcPts val="2200"/>
              </a:lnSpc>
              <a:spcAft>
                <a:spcPct val="10000"/>
              </a:spcAft>
              <a:buClr>
                <a:srgbClr val="FFFF00"/>
              </a:buClr>
              <a:buSzTx/>
              <a:buFontTx/>
              <a:buChar char="•"/>
              <a:tabLst/>
              <a:defRPr/>
            </a:pPr>
            <a:r>
              <a:rPr lang="en-US" sz="2000" b="1" dirty="0" smtClean="0">
                <a:solidFill>
                  <a:schemeClr val="bg1"/>
                </a:solidFill>
              </a:rPr>
              <a:t>Did script text match slide text?</a:t>
            </a:r>
          </a:p>
          <a:p>
            <a:pPr marL="342900" marR="0" lvl="1" indent="-342900" defTabSz="914400" eaLnBrk="1" latinLnBrk="0" hangingPunct="1">
              <a:lnSpc>
                <a:spcPts val="2200"/>
              </a:lnSpc>
              <a:spcAft>
                <a:spcPct val="10000"/>
              </a:spcAft>
              <a:buClr>
                <a:srgbClr val="FFFF00"/>
              </a:buClr>
              <a:buSzTx/>
              <a:buFontTx/>
              <a:buChar char="•"/>
              <a:tabLst/>
              <a:defRPr/>
            </a:pPr>
            <a:r>
              <a:rPr lang="en-US" sz="2000" b="1" dirty="0" smtClean="0">
                <a:solidFill>
                  <a:schemeClr val="bg1"/>
                </a:solidFill>
              </a:rPr>
              <a:t>Abbreviations clear?</a:t>
            </a:r>
          </a:p>
          <a:p>
            <a:pPr marL="342900" marR="0" lvl="0" indent="-342900" algn="l" defTabSz="914400" rtl="0" eaLnBrk="1" fontAlgn="base" latinLnBrk="0" hangingPunct="1">
              <a:lnSpc>
                <a:spcPts val="3000"/>
              </a:lnSpc>
              <a:spcBef>
                <a:spcPct val="50000"/>
              </a:spcBef>
              <a:spcAft>
                <a:spcPct val="0"/>
              </a:spcAft>
              <a:buClr>
                <a:srgbClr val="FFFF00"/>
              </a:buClr>
              <a:buSzTx/>
              <a:tabLst/>
              <a:defRPr/>
            </a:pPr>
            <a:r>
              <a:rPr kumimoji="0" lang="en-US" sz="2400" b="1" i="0" u="none" strike="noStrike" kern="0" cap="none" spc="0" normalizeH="0" baseline="0" noProof="0" dirty="0" smtClean="0">
                <a:ln>
                  <a:noFill/>
                </a:ln>
                <a:solidFill>
                  <a:schemeClr val="bg1"/>
                </a:solidFill>
                <a:effectLst/>
                <a:uLnTx/>
                <a:uFillTx/>
                <a:latin typeface="+mn-lt"/>
                <a:ea typeface="+mn-ea"/>
                <a:cs typeface="+mn-cs"/>
              </a:rPr>
              <a:t>Overall Impressions</a:t>
            </a:r>
          </a:p>
          <a:p>
            <a:pPr marL="342900" marR="0" lvl="0" indent="-342900" algn="l" defTabSz="914400" rtl="0" eaLnBrk="1" fontAlgn="base" latinLnBrk="0" hangingPunct="1">
              <a:lnSpc>
                <a:spcPct val="100000"/>
              </a:lnSpc>
              <a:spcBef>
                <a:spcPct val="50000"/>
              </a:spcBef>
              <a:spcAft>
                <a:spcPct val="10000"/>
              </a:spcAft>
              <a:buClr>
                <a:srgbClr val="FFFF00"/>
              </a:buClr>
              <a:buSzTx/>
              <a:buFontTx/>
              <a:buChar char="•"/>
              <a:tabLst/>
              <a:defRPr/>
            </a:pPr>
            <a:endParaRPr kumimoji="0" lang="en-US" sz="2800" b="1" i="0" u="none" strike="noStrike" kern="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base" latinLnBrk="0" hangingPunct="1">
              <a:lnSpc>
                <a:spcPct val="100000"/>
              </a:lnSpc>
              <a:spcBef>
                <a:spcPct val="50000"/>
              </a:spcBef>
              <a:spcAft>
                <a:spcPct val="0"/>
              </a:spcAft>
              <a:buClr>
                <a:srgbClr val="FFFF00"/>
              </a:buClr>
              <a:buSzTx/>
              <a:buFontTx/>
              <a:buChar char="•"/>
              <a:tabLst/>
              <a:defRPr/>
            </a:pPr>
            <a:endParaRPr kumimoji="0" lang="en-US" sz="2800" b="1" i="0" u="none" strike="noStrike" kern="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base" latinLnBrk="0" hangingPunct="1">
              <a:lnSpc>
                <a:spcPct val="100000"/>
              </a:lnSpc>
              <a:spcBef>
                <a:spcPct val="50000"/>
              </a:spcBef>
              <a:spcAft>
                <a:spcPct val="0"/>
              </a:spcAft>
              <a:buClr>
                <a:srgbClr val="FFFF00"/>
              </a:buClr>
              <a:buSzTx/>
              <a:buFontTx/>
              <a:buChar char="•"/>
              <a:tabLst/>
              <a:defRPr/>
            </a:pPr>
            <a:endParaRPr kumimoji="0" lang="en-US" sz="28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Rectangle 2"/>
          <p:cNvSpPr>
            <a:spLocks noGrp="1" noChangeArrowheads="1"/>
          </p:cNvSpPr>
          <p:nvPr>
            <p:ph type="title"/>
          </p:nvPr>
        </p:nvSpPr>
        <p:spPr/>
        <p:txBody>
          <a:bodyPr/>
          <a:lstStyle/>
          <a:p>
            <a:r>
              <a:rPr lang="en-US" dirty="0"/>
              <a:t>Acknowledgments</a:t>
            </a:r>
          </a:p>
        </p:txBody>
      </p:sp>
      <p:sp>
        <p:nvSpPr>
          <p:cNvPr id="790531" name="Rectangle 3"/>
          <p:cNvSpPr>
            <a:spLocks noGrp="1" noChangeArrowheads="1"/>
          </p:cNvSpPr>
          <p:nvPr>
            <p:ph type="body" idx="1"/>
          </p:nvPr>
        </p:nvSpPr>
        <p:spPr>
          <a:xfrm>
            <a:off x="609600" y="1600200"/>
            <a:ext cx="8229600" cy="4373563"/>
          </a:xfrm>
        </p:spPr>
        <p:txBody>
          <a:bodyPr/>
          <a:lstStyle/>
          <a:p>
            <a:r>
              <a:rPr lang="en-US" sz="2400" dirty="0"/>
              <a:t>Richard Dicker, MD, MSc</a:t>
            </a:r>
          </a:p>
          <a:p>
            <a:r>
              <a:rPr lang="en-US" sz="2400" dirty="0"/>
              <a:t>Laura Fehrs, MD</a:t>
            </a:r>
          </a:p>
          <a:p>
            <a:r>
              <a:rPr lang="en-US" sz="2400" dirty="0"/>
              <a:t>Robert Fontaine, MD, MSc</a:t>
            </a:r>
          </a:p>
          <a:p>
            <a:r>
              <a:rPr lang="en-US" sz="2400" dirty="0"/>
              <a:t>Richard Goodman, MD, JD</a:t>
            </a:r>
          </a:p>
          <a:p>
            <a:r>
              <a:rPr lang="en-US" sz="2400" dirty="0"/>
              <a:t>Tom T</a:t>
            </a:r>
            <a:r>
              <a:rPr lang="en-US" sz="2400" dirty="0">
                <a:cs typeface="Arial" pitchFamily="34" charset="0"/>
              </a:rPr>
              <a:t>ö</a:t>
            </a:r>
            <a:r>
              <a:rPr lang="en-US" sz="2400" dirty="0"/>
              <a:t>r</a:t>
            </a:r>
            <a:r>
              <a:rPr lang="en-US" sz="2400" dirty="0">
                <a:cs typeface="Arial" pitchFamily="34" charset="0"/>
              </a:rPr>
              <a:t>ö</a:t>
            </a:r>
            <a:r>
              <a:rPr lang="en-US" sz="2400" dirty="0"/>
              <a:t>k, MD, MPH</a:t>
            </a:r>
          </a:p>
          <a:p>
            <a:r>
              <a:rPr lang="en-US" sz="2400" dirty="0"/>
              <a:t>Andrea Winquist, MD</a:t>
            </a:r>
          </a:p>
          <a:p>
            <a:r>
              <a:rPr lang="en-US" sz="2400" dirty="0"/>
              <a:t>EIS Officers past and present</a:t>
            </a:r>
          </a:p>
        </p:txBody>
      </p:sp>
      <p:pic>
        <p:nvPicPr>
          <p:cNvPr id="6" name="Picture 5" descr="HHS-CDC(RGB).jpg"/>
          <p:cNvPicPr>
            <a:picLocks noChangeAspect="1"/>
          </p:cNvPicPr>
          <p:nvPr/>
        </p:nvPicPr>
        <p:blipFill>
          <a:blip r:embed="rId3" cstate="print"/>
          <a:stretch>
            <a:fillRect/>
          </a:stretch>
        </p:blipFill>
        <p:spPr>
          <a:xfrm>
            <a:off x="7010400" y="5768340"/>
            <a:ext cx="1978077" cy="937260"/>
          </a:xfrm>
          <a:prstGeom prst="rect">
            <a:avLst/>
          </a:prstGeom>
        </p:spPr>
      </p:pic>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538" name="Rectangle 2"/>
          <p:cNvSpPr>
            <a:spLocks noGrp="1" noChangeArrowheads="1"/>
          </p:cNvSpPr>
          <p:nvPr>
            <p:ph type="title"/>
          </p:nvPr>
        </p:nvSpPr>
        <p:spPr/>
        <p:txBody>
          <a:bodyPr/>
          <a:lstStyle/>
          <a:p>
            <a:endParaRPr lang="en-US" dirty="0"/>
          </a:p>
        </p:txBody>
      </p:sp>
      <p:sp>
        <p:nvSpPr>
          <p:cNvPr id="833539" name="Rectangle 3"/>
          <p:cNvSpPr>
            <a:spLocks noGrp="1" noChangeArrowheads="1"/>
          </p:cNvSpPr>
          <p:nvPr>
            <p:ph type="body" idx="1"/>
          </p:nvPr>
        </p:nvSpPr>
        <p:spPr/>
        <p:txBody>
          <a:bodyPr/>
          <a:lstStyle/>
          <a:p>
            <a:endParaRPr 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715962"/>
          </a:xfrm>
        </p:spPr>
        <p:txBody>
          <a:bodyPr/>
          <a:lstStyle/>
          <a:p>
            <a:r>
              <a:rPr lang="en-US" dirty="0" smtClean="0"/>
              <a:t>Where to Find Slide Templates</a:t>
            </a:r>
            <a:endParaRPr lang="en-US" dirty="0"/>
          </a:p>
        </p:txBody>
      </p:sp>
      <p:sp>
        <p:nvSpPr>
          <p:cNvPr id="4" name="Text Placeholder 3"/>
          <p:cNvSpPr>
            <a:spLocks noGrp="1"/>
          </p:cNvSpPr>
          <p:nvPr>
            <p:ph type="body" sz="quarter" idx="10"/>
          </p:nvPr>
        </p:nvSpPr>
        <p:spPr/>
        <p:txBody>
          <a:bodyPr/>
          <a:lstStyle/>
          <a:p>
            <a:endParaRPr lang="en-US" dirty="0"/>
          </a:p>
        </p:txBody>
      </p:sp>
      <p:pic>
        <p:nvPicPr>
          <p:cNvPr id="152578" name="Picture 2"/>
          <p:cNvPicPr>
            <a:picLocks noChangeAspect="1" noChangeArrowheads="1"/>
          </p:cNvPicPr>
          <p:nvPr/>
        </p:nvPicPr>
        <p:blipFill>
          <a:blip r:embed="rId2" cstate="print"/>
          <a:srcRect b="6918"/>
          <a:stretch>
            <a:fillRect/>
          </a:stretch>
        </p:blipFill>
        <p:spPr bwMode="auto">
          <a:xfrm>
            <a:off x="904103" y="1112808"/>
            <a:ext cx="7477897" cy="5220418"/>
          </a:xfrm>
          <a:prstGeom prst="rect">
            <a:avLst/>
          </a:prstGeom>
          <a:noFill/>
          <a:ln w="9525">
            <a:noFill/>
            <a:miter lim="800000"/>
            <a:headEnd/>
            <a:tailEnd/>
          </a:ln>
        </p:spPr>
      </p:pic>
      <p:grpSp>
        <p:nvGrpSpPr>
          <p:cNvPr id="3" name="Group 7"/>
          <p:cNvGrpSpPr/>
          <p:nvPr/>
        </p:nvGrpSpPr>
        <p:grpSpPr>
          <a:xfrm>
            <a:off x="685800" y="3484402"/>
            <a:ext cx="602889" cy="1253154"/>
            <a:chOff x="833698" y="3484402"/>
            <a:chExt cx="602889" cy="1253154"/>
          </a:xfrm>
        </p:grpSpPr>
        <p:sp>
          <p:nvSpPr>
            <p:cNvPr id="6" name="Right Arrow 5"/>
            <p:cNvSpPr/>
            <p:nvPr/>
          </p:nvSpPr>
          <p:spPr>
            <a:xfrm rot="3183994">
              <a:off x="508566" y="3809534"/>
              <a:ext cx="1253154" cy="602889"/>
            </a:xfrm>
            <a:prstGeom prst="rightArrow">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F56DC"/>
                </a:solidFill>
              </a:endParaRPr>
            </a:p>
          </p:txBody>
        </p:sp>
        <p:sp>
          <p:nvSpPr>
            <p:cNvPr id="7" name="TextBox 6"/>
            <p:cNvSpPr txBox="1"/>
            <p:nvPr/>
          </p:nvSpPr>
          <p:spPr>
            <a:xfrm rot="3098065">
              <a:off x="633900" y="3927767"/>
              <a:ext cx="979105" cy="338554"/>
            </a:xfrm>
            <a:prstGeom prst="rect">
              <a:avLst/>
            </a:prstGeom>
            <a:noFill/>
          </p:spPr>
          <p:txBody>
            <a:bodyPr wrap="square" rtlCol="0">
              <a:spAutoFit/>
            </a:bodyPr>
            <a:lstStyle/>
            <a:p>
              <a:r>
                <a:rPr lang="en-US" sz="1600" b="1" dirty="0" smtClean="0">
                  <a:solidFill>
                    <a:srgbClr val="000000"/>
                  </a:solidFill>
                  <a:latin typeface="Arial" charset="0"/>
                </a:rPr>
                <a:t>NCIRD</a:t>
              </a:r>
              <a:endParaRPr lang="en-US" sz="1600" b="1" dirty="0">
                <a:solidFill>
                  <a:srgbClr val="000000"/>
                </a:solidFill>
                <a:latin typeface="Arial" charset="0"/>
              </a:endParaRPr>
            </a:p>
          </p:txBody>
        </p:sp>
      </p:gr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3" name="Picture 3"/>
          <p:cNvPicPr>
            <a:picLocks noChangeAspect="1" noChangeArrowheads="1"/>
          </p:cNvPicPr>
          <p:nvPr/>
        </p:nvPicPr>
        <p:blipFill>
          <a:blip r:embed="rId2" cstate="print"/>
          <a:srcRect b="6536"/>
          <a:stretch>
            <a:fillRect/>
          </a:stretch>
        </p:blipFill>
        <p:spPr bwMode="auto">
          <a:xfrm>
            <a:off x="685800" y="1097428"/>
            <a:ext cx="7620000" cy="5341471"/>
          </a:xfrm>
          <a:prstGeom prst="rect">
            <a:avLst/>
          </a:prstGeom>
          <a:noFill/>
          <a:ln w="9525">
            <a:noFill/>
            <a:miter lim="800000"/>
            <a:headEnd/>
            <a:tailEnd/>
          </a:ln>
        </p:spPr>
      </p:pic>
      <p:sp>
        <p:nvSpPr>
          <p:cNvPr id="2" name="Title 1"/>
          <p:cNvSpPr>
            <a:spLocks noGrp="1"/>
          </p:cNvSpPr>
          <p:nvPr>
            <p:ph type="title"/>
          </p:nvPr>
        </p:nvSpPr>
        <p:spPr>
          <a:xfrm>
            <a:off x="457200" y="274638"/>
            <a:ext cx="8229600" cy="715962"/>
          </a:xfrm>
        </p:spPr>
        <p:txBody>
          <a:bodyPr/>
          <a:lstStyle/>
          <a:p>
            <a:r>
              <a:rPr lang="en-US" dirty="0" smtClean="0"/>
              <a:t>Example:  CIO-specific Templates and Colors </a:t>
            </a:r>
            <a:endParaRPr lang="en-US" dirty="0"/>
          </a:p>
        </p:txBody>
      </p:sp>
      <p:sp>
        <p:nvSpPr>
          <p:cNvPr id="4" name="Text Placeholder 3"/>
          <p:cNvSpPr>
            <a:spLocks noGrp="1"/>
          </p:cNvSpPr>
          <p:nvPr>
            <p:ph type="body" sz="quarter" idx="10"/>
          </p:nvPr>
        </p:nvSpPr>
        <p:spPr/>
        <p:txBody>
          <a:bodyPr/>
          <a:lstStyle/>
          <a:p>
            <a:endParaRPr lang="en-US" dirty="0"/>
          </a:p>
        </p:txBody>
      </p:sp>
      <p:grpSp>
        <p:nvGrpSpPr>
          <p:cNvPr id="3" name="Group 8"/>
          <p:cNvGrpSpPr/>
          <p:nvPr/>
        </p:nvGrpSpPr>
        <p:grpSpPr>
          <a:xfrm>
            <a:off x="4419600" y="2743200"/>
            <a:ext cx="3048000" cy="602889"/>
            <a:chOff x="4267200" y="2819397"/>
            <a:chExt cx="3048000" cy="602889"/>
          </a:xfrm>
        </p:grpSpPr>
        <p:sp>
          <p:nvSpPr>
            <p:cNvPr id="7" name="Right Arrow 6"/>
            <p:cNvSpPr/>
            <p:nvPr/>
          </p:nvSpPr>
          <p:spPr>
            <a:xfrm rot="10800000">
              <a:off x="4267200" y="2819397"/>
              <a:ext cx="3048000" cy="602889"/>
            </a:xfrm>
            <a:prstGeom prst="rightArrow">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F56DC"/>
                </a:solidFill>
              </a:endParaRPr>
            </a:p>
          </p:txBody>
        </p:sp>
        <p:sp>
          <p:nvSpPr>
            <p:cNvPr id="8" name="TextBox 7"/>
            <p:cNvSpPr txBox="1"/>
            <p:nvPr/>
          </p:nvSpPr>
          <p:spPr>
            <a:xfrm>
              <a:off x="4431095" y="2971800"/>
              <a:ext cx="2884105" cy="338554"/>
            </a:xfrm>
            <a:prstGeom prst="rect">
              <a:avLst/>
            </a:prstGeom>
            <a:noFill/>
          </p:spPr>
          <p:txBody>
            <a:bodyPr wrap="square" rtlCol="0">
              <a:spAutoFit/>
            </a:bodyPr>
            <a:lstStyle/>
            <a:p>
              <a:r>
                <a:rPr lang="en-US" sz="1600" b="1" dirty="0" smtClean="0">
                  <a:solidFill>
                    <a:srgbClr val="000000"/>
                  </a:solidFill>
                  <a:latin typeface="Arial" charset="0"/>
                </a:rPr>
                <a:t>Slide and Poster Templates</a:t>
              </a:r>
              <a:endParaRPr lang="en-US" sz="1600" b="1" dirty="0">
                <a:solidFill>
                  <a:srgbClr val="000000"/>
                </a:solidFill>
                <a:latin typeface="Arial" charset="0"/>
              </a:endParaRPr>
            </a:p>
          </p:txBody>
        </p:sp>
      </p:gr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dirty="0" smtClean="0"/>
              <a:t>CIO PowerPoint Slide Templates</a:t>
            </a:r>
            <a:endParaRPr lang="en-US" dirty="0"/>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quarter" idx="10"/>
          </p:nvPr>
        </p:nvSpPr>
        <p:spPr/>
        <p:txBody>
          <a:bodyPr/>
          <a:lstStyle/>
          <a:p>
            <a:endParaRPr lang="en-US" dirty="0"/>
          </a:p>
        </p:txBody>
      </p:sp>
      <p:pic>
        <p:nvPicPr>
          <p:cNvPr id="154626" name="Picture 2"/>
          <p:cNvPicPr>
            <a:picLocks noChangeAspect="1" noChangeArrowheads="1"/>
          </p:cNvPicPr>
          <p:nvPr/>
        </p:nvPicPr>
        <p:blipFill>
          <a:blip r:embed="rId2" cstate="print"/>
          <a:srcRect b="5882"/>
          <a:stretch>
            <a:fillRect/>
          </a:stretch>
        </p:blipFill>
        <p:spPr bwMode="auto">
          <a:xfrm>
            <a:off x="838200" y="1183341"/>
            <a:ext cx="7391400" cy="5217459"/>
          </a:xfrm>
          <a:prstGeom prst="rect">
            <a:avLst/>
          </a:prstGeom>
          <a:noFill/>
          <a:ln w="9525">
            <a:noFill/>
            <a:miter lim="800000"/>
            <a:headEnd/>
            <a:tailEnd/>
          </a:ln>
        </p:spPr>
      </p:pic>
      <p:grpSp>
        <p:nvGrpSpPr>
          <p:cNvPr id="5" name="Group 10"/>
          <p:cNvGrpSpPr/>
          <p:nvPr/>
        </p:nvGrpSpPr>
        <p:grpSpPr>
          <a:xfrm>
            <a:off x="1447800" y="4915437"/>
            <a:ext cx="1066800" cy="1173852"/>
            <a:chOff x="1447800" y="4915437"/>
            <a:chExt cx="1066800" cy="1173852"/>
          </a:xfrm>
        </p:grpSpPr>
        <p:sp>
          <p:nvSpPr>
            <p:cNvPr id="6" name="Right Arrow 5"/>
            <p:cNvSpPr/>
            <p:nvPr/>
          </p:nvSpPr>
          <p:spPr>
            <a:xfrm>
              <a:off x="1447800" y="4915437"/>
              <a:ext cx="1066800" cy="526689"/>
            </a:xfrm>
            <a:prstGeom prst="rightArrow">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F56DC"/>
                </a:solidFill>
              </a:endParaRPr>
            </a:p>
          </p:txBody>
        </p:sp>
        <p:sp>
          <p:nvSpPr>
            <p:cNvPr id="8" name="TextBox 7"/>
            <p:cNvSpPr txBox="1"/>
            <p:nvPr/>
          </p:nvSpPr>
          <p:spPr>
            <a:xfrm>
              <a:off x="1459295" y="5033009"/>
              <a:ext cx="979105" cy="338554"/>
            </a:xfrm>
            <a:prstGeom prst="rect">
              <a:avLst/>
            </a:prstGeom>
            <a:noFill/>
          </p:spPr>
          <p:txBody>
            <a:bodyPr wrap="square" rtlCol="0">
              <a:spAutoFit/>
            </a:bodyPr>
            <a:lstStyle/>
            <a:p>
              <a:r>
                <a:rPr lang="en-US" sz="1600" b="1" dirty="0" smtClean="0">
                  <a:solidFill>
                    <a:srgbClr val="000000"/>
                  </a:solidFill>
                  <a:latin typeface="Arial" charset="0"/>
                </a:rPr>
                <a:t>Light</a:t>
              </a:r>
              <a:endParaRPr lang="en-US" sz="1600" b="1" dirty="0">
                <a:solidFill>
                  <a:srgbClr val="000000"/>
                </a:solidFill>
                <a:latin typeface="Arial" charset="0"/>
              </a:endParaRPr>
            </a:p>
          </p:txBody>
        </p:sp>
        <p:sp>
          <p:nvSpPr>
            <p:cNvPr id="9" name="Right Arrow 8"/>
            <p:cNvSpPr/>
            <p:nvPr/>
          </p:nvSpPr>
          <p:spPr>
            <a:xfrm>
              <a:off x="1447800" y="5562600"/>
              <a:ext cx="1066800" cy="526689"/>
            </a:xfrm>
            <a:prstGeom prst="rightArrow">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F56DC"/>
                </a:solidFill>
              </a:endParaRPr>
            </a:p>
          </p:txBody>
        </p:sp>
        <p:sp>
          <p:nvSpPr>
            <p:cNvPr id="10" name="TextBox 9"/>
            <p:cNvSpPr txBox="1"/>
            <p:nvPr/>
          </p:nvSpPr>
          <p:spPr>
            <a:xfrm>
              <a:off x="1459295" y="5667293"/>
              <a:ext cx="979105" cy="338554"/>
            </a:xfrm>
            <a:prstGeom prst="rect">
              <a:avLst/>
            </a:prstGeom>
            <a:noFill/>
          </p:spPr>
          <p:txBody>
            <a:bodyPr wrap="square" rtlCol="0">
              <a:spAutoFit/>
            </a:bodyPr>
            <a:lstStyle/>
            <a:p>
              <a:r>
                <a:rPr lang="en-US" sz="1600" b="1" dirty="0" smtClean="0">
                  <a:solidFill>
                    <a:srgbClr val="000000"/>
                  </a:solidFill>
                  <a:latin typeface="Arial" charset="0"/>
                </a:rPr>
                <a:t>Dark</a:t>
              </a:r>
              <a:endParaRPr lang="en-US" sz="1600" b="1" dirty="0">
                <a:solidFill>
                  <a:srgbClr val="000000"/>
                </a:solidFill>
                <a:latin typeface="Arial" charset="0"/>
              </a:endParaRPr>
            </a:p>
          </p:txBody>
        </p:sp>
      </p:gr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Basic Content Headline </a:t>
            </a:r>
            <a:br>
              <a:rPr lang="en-US" dirty="0" smtClean="0"/>
            </a:br>
            <a:r>
              <a:rPr lang="en-US" dirty="0" smtClean="0"/>
              <a:t>Myriad Pro, Bold, Shadow, 28pt</a:t>
            </a:r>
            <a:endParaRPr lang="en-US" dirty="0"/>
          </a:p>
        </p:txBody>
      </p:sp>
      <p:sp>
        <p:nvSpPr>
          <p:cNvPr id="5" name="Content Placeholder 4"/>
          <p:cNvSpPr>
            <a:spLocks noGrp="1"/>
          </p:cNvSpPr>
          <p:nvPr>
            <p:ph idx="1"/>
          </p:nvPr>
        </p:nvSpPr>
        <p:spPr/>
        <p:txBody>
          <a:bodyPr/>
          <a:lstStyle/>
          <a:p>
            <a:r>
              <a:rPr lang="en-US" dirty="0" smtClean="0"/>
              <a:t>First Level Bullet – Myriad Pro, Bold, 24pt</a:t>
            </a:r>
          </a:p>
          <a:p>
            <a:pPr lvl="1"/>
            <a:r>
              <a:rPr lang="en-US" dirty="0" smtClean="0">
                <a:latin typeface="Calibri" pitchFamily="34" charset="0"/>
              </a:rPr>
              <a:t>Second Level Bullet – Myriad Pro, 20pt</a:t>
            </a:r>
          </a:p>
          <a:p>
            <a:pPr lvl="2"/>
            <a:r>
              <a:rPr lang="en-US" dirty="0" smtClean="0">
                <a:latin typeface="Calibri" pitchFamily="34" charset="0"/>
              </a:rPr>
              <a:t>Third Level Bullet – Myriad Pro, 18pt</a:t>
            </a:r>
          </a:p>
          <a:p>
            <a:pPr lvl="3"/>
            <a:r>
              <a:rPr lang="en-US" dirty="0" smtClean="0">
                <a:latin typeface="Calibri" pitchFamily="34" charset="0"/>
              </a:rPr>
              <a:t>Fourth Level Bullet – Myriad Pro, 18pt</a:t>
            </a:r>
          </a:p>
          <a:p>
            <a:pPr lvl="4"/>
            <a:r>
              <a:rPr lang="en-US" dirty="0" smtClean="0">
                <a:latin typeface="Calibri" pitchFamily="34" charset="0"/>
              </a:rPr>
              <a:t>Fifth Level Bullet – Myriad Pro, 18pt</a:t>
            </a:r>
            <a:endParaRPr lang="en-US" dirty="0">
              <a:latin typeface="Calibri" pitchFamily="34" charset="0"/>
            </a:endParaRPr>
          </a:p>
        </p:txBody>
      </p:sp>
      <p:sp>
        <p:nvSpPr>
          <p:cNvPr id="7" name="Text Placeholder 6"/>
          <p:cNvSpPr>
            <a:spLocks noGrp="1"/>
          </p:cNvSpPr>
          <p:nvPr>
            <p:ph type="body" sz="quarter" idx="11"/>
          </p:nvPr>
        </p:nvSpPr>
        <p:spPr/>
        <p:txBody>
          <a:bodyPr/>
          <a:lstStyle/>
          <a:p>
            <a:r>
              <a:rPr lang="en-US" dirty="0" smtClean="0"/>
              <a:t>* Citations, references, and credits – Myriad Pro, 11pt</a:t>
            </a:r>
          </a:p>
        </p:txBody>
      </p:sp>
      <p:sp>
        <p:nvSpPr>
          <p:cNvPr id="6" name="Rectangle 5"/>
          <p:cNvSpPr/>
          <p:nvPr/>
        </p:nvSpPr>
        <p:spPr>
          <a:xfrm>
            <a:off x="152400" y="71735"/>
            <a:ext cx="3124200" cy="461665"/>
          </a:xfrm>
          <a:prstGeom prst="rect">
            <a:avLst/>
          </a:prstGeom>
        </p:spPr>
        <p:txBody>
          <a:bodyPr wrap="square">
            <a:spAutoFit/>
          </a:bodyPr>
          <a:lstStyle/>
          <a:p>
            <a:pPr marL="342900" indent="-342900" algn="ctr">
              <a:spcBef>
                <a:spcPct val="20000"/>
              </a:spcBef>
              <a:buClr>
                <a:srgbClr val="FFFF00"/>
              </a:buClr>
              <a:defRPr/>
            </a:pPr>
            <a:r>
              <a:rPr lang="en-US" sz="2400" i="1" dirty="0" smtClean="0">
                <a:solidFill>
                  <a:srgbClr val="000000"/>
                </a:solidFill>
                <a:latin typeface="Myriad Web Pro"/>
              </a:rPr>
              <a:t>[CIO]_PPT_light(.potx</a:t>
            </a:r>
            <a:endParaRPr lang="en-US" sz="2400" i="1" dirty="0">
              <a:solidFill>
                <a:srgbClr val="000000"/>
              </a:solidFill>
              <a:latin typeface="Myriad Web Pro"/>
            </a:endParaRP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Basic Content Headline </a:t>
            </a:r>
            <a:br>
              <a:rPr lang="en-US" dirty="0" smtClean="0"/>
            </a:br>
            <a:r>
              <a:rPr lang="en-US" dirty="0" smtClean="0"/>
              <a:t>Myriad Pro, Bold, Shadow, 28pt</a:t>
            </a:r>
            <a:endParaRPr lang="en-US" dirty="0"/>
          </a:p>
        </p:txBody>
      </p:sp>
      <p:sp>
        <p:nvSpPr>
          <p:cNvPr id="5" name="Content Placeholder 4"/>
          <p:cNvSpPr>
            <a:spLocks noGrp="1"/>
          </p:cNvSpPr>
          <p:nvPr>
            <p:ph idx="1"/>
          </p:nvPr>
        </p:nvSpPr>
        <p:spPr/>
        <p:txBody>
          <a:bodyPr/>
          <a:lstStyle/>
          <a:p>
            <a:r>
              <a:rPr lang="en-US" dirty="0" smtClean="0">
                <a:solidFill>
                  <a:srgbClr val="000000"/>
                </a:solidFill>
              </a:rPr>
              <a:t>First Level Bullet – Myriad Pro, Bold, 24pt</a:t>
            </a:r>
          </a:p>
          <a:p>
            <a:pPr lvl="1"/>
            <a:r>
              <a:rPr lang="en-US" dirty="0" smtClean="0">
                <a:solidFill>
                  <a:srgbClr val="000000"/>
                </a:solidFill>
                <a:latin typeface="Calibri" pitchFamily="34" charset="0"/>
              </a:rPr>
              <a:t>Second Level Bullet – Myriad Pro, 20pt</a:t>
            </a:r>
          </a:p>
          <a:p>
            <a:pPr lvl="2"/>
            <a:r>
              <a:rPr lang="en-US" dirty="0" smtClean="0">
                <a:solidFill>
                  <a:srgbClr val="000000"/>
                </a:solidFill>
                <a:latin typeface="Calibri" pitchFamily="34" charset="0"/>
              </a:rPr>
              <a:t>Third Level Bullet – Myriad Pro, 18pt</a:t>
            </a:r>
          </a:p>
          <a:p>
            <a:pPr lvl="3"/>
            <a:r>
              <a:rPr lang="en-US" dirty="0" smtClean="0">
                <a:solidFill>
                  <a:srgbClr val="000000"/>
                </a:solidFill>
                <a:latin typeface="Calibri" pitchFamily="34" charset="0"/>
              </a:rPr>
              <a:t>Fourth Level Bullet – Myriad Pro, 18pt</a:t>
            </a:r>
          </a:p>
          <a:p>
            <a:pPr lvl="4"/>
            <a:r>
              <a:rPr lang="en-US" dirty="0" smtClean="0">
                <a:solidFill>
                  <a:srgbClr val="000000"/>
                </a:solidFill>
                <a:latin typeface="Calibri" pitchFamily="34" charset="0"/>
              </a:rPr>
              <a:t>Fifth Level Bullet – Myriad Pro, 18pt</a:t>
            </a:r>
            <a:endParaRPr lang="en-US" dirty="0">
              <a:solidFill>
                <a:srgbClr val="000000"/>
              </a:solidFill>
              <a:latin typeface="Calibri" pitchFamily="34" charset="0"/>
            </a:endParaRPr>
          </a:p>
        </p:txBody>
      </p:sp>
      <p:sp>
        <p:nvSpPr>
          <p:cNvPr id="7" name="Text Placeholder 6"/>
          <p:cNvSpPr>
            <a:spLocks noGrp="1"/>
          </p:cNvSpPr>
          <p:nvPr>
            <p:ph type="body" sz="quarter" idx="11"/>
          </p:nvPr>
        </p:nvSpPr>
        <p:spPr/>
        <p:txBody>
          <a:bodyPr/>
          <a:lstStyle/>
          <a:p>
            <a:r>
              <a:rPr lang="en-US" dirty="0" smtClean="0"/>
              <a:t>* Citations, references, and credits – Myriad Pro, 11pt</a:t>
            </a:r>
          </a:p>
        </p:txBody>
      </p:sp>
      <p:sp>
        <p:nvSpPr>
          <p:cNvPr id="6" name="Rectangle 5"/>
          <p:cNvSpPr/>
          <p:nvPr/>
        </p:nvSpPr>
        <p:spPr>
          <a:xfrm>
            <a:off x="152400" y="71735"/>
            <a:ext cx="3124200" cy="461665"/>
          </a:xfrm>
          <a:prstGeom prst="rect">
            <a:avLst/>
          </a:prstGeom>
        </p:spPr>
        <p:txBody>
          <a:bodyPr wrap="square">
            <a:spAutoFit/>
          </a:bodyPr>
          <a:lstStyle/>
          <a:p>
            <a:pPr marL="342900" indent="-342900" algn="ctr">
              <a:spcBef>
                <a:spcPct val="20000"/>
              </a:spcBef>
              <a:buClr>
                <a:srgbClr val="FFFF00"/>
              </a:buClr>
              <a:defRPr/>
            </a:pPr>
            <a:r>
              <a:rPr lang="en-US" sz="2400" i="1" dirty="0" smtClean="0">
                <a:solidFill>
                  <a:srgbClr val="000000"/>
                </a:solidFill>
                <a:latin typeface="Myriad Web Pro"/>
              </a:rPr>
              <a:t>Changed text to black</a:t>
            </a:r>
            <a:endParaRPr lang="en-US" sz="2400" i="1" dirty="0">
              <a:solidFill>
                <a:srgbClr val="000000"/>
              </a:solidFill>
              <a:latin typeface="Myriad Web Pro"/>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Basic Content Headline </a:t>
            </a:r>
            <a:br>
              <a:rPr lang="en-US" dirty="0" smtClean="0"/>
            </a:br>
            <a:r>
              <a:rPr lang="en-US" dirty="0" smtClean="0"/>
              <a:t>Myriad Pro, Bold, Shadow, 26pt</a:t>
            </a:r>
            <a:endParaRPr lang="en-US" dirty="0"/>
          </a:p>
        </p:txBody>
      </p:sp>
      <p:sp>
        <p:nvSpPr>
          <p:cNvPr id="5" name="Content Placeholder 4"/>
          <p:cNvSpPr>
            <a:spLocks noGrp="1"/>
          </p:cNvSpPr>
          <p:nvPr>
            <p:ph idx="1"/>
          </p:nvPr>
        </p:nvSpPr>
        <p:spPr/>
        <p:txBody>
          <a:bodyPr/>
          <a:lstStyle/>
          <a:p>
            <a:r>
              <a:rPr lang="en-US" dirty="0" smtClean="0"/>
              <a:t>First Level Bullet – Myriad Pro, Bold, 24pt</a:t>
            </a:r>
          </a:p>
          <a:p>
            <a:pPr lvl="1"/>
            <a:r>
              <a:rPr lang="en-US" dirty="0" smtClean="0">
                <a:latin typeface="Calibri" pitchFamily="34" charset="0"/>
              </a:rPr>
              <a:t>Second Level Bullet – Myriad Pro, 20pt</a:t>
            </a:r>
          </a:p>
          <a:p>
            <a:pPr lvl="2"/>
            <a:r>
              <a:rPr lang="en-US" dirty="0" smtClean="0">
                <a:latin typeface="Calibri" pitchFamily="34" charset="0"/>
              </a:rPr>
              <a:t>Third Level Bullet – Myriad Pro, 18pt</a:t>
            </a:r>
          </a:p>
          <a:p>
            <a:pPr lvl="3"/>
            <a:r>
              <a:rPr lang="en-US" dirty="0" smtClean="0">
                <a:latin typeface="Calibri" pitchFamily="34" charset="0"/>
              </a:rPr>
              <a:t>Fourth Level Bullet – Myriad Pro, 18pt</a:t>
            </a:r>
          </a:p>
          <a:p>
            <a:pPr lvl="4"/>
            <a:r>
              <a:rPr lang="en-US" dirty="0" smtClean="0">
                <a:latin typeface="Calibri" pitchFamily="34" charset="0"/>
              </a:rPr>
              <a:t>Fifth Level Bullet – Myriad Pro, 18pt</a:t>
            </a:r>
            <a:endParaRPr lang="en-US" dirty="0">
              <a:latin typeface="Calibri" pitchFamily="34" charset="0"/>
            </a:endParaRPr>
          </a:p>
        </p:txBody>
      </p:sp>
      <p:sp>
        <p:nvSpPr>
          <p:cNvPr id="6" name="Text Placeholder 5"/>
          <p:cNvSpPr>
            <a:spLocks noGrp="1"/>
          </p:cNvSpPr>
          <p:nvPr>
            <p:ph type="body" sz="quarter" idx="10"/>
          </p:nvPr>
        </p:nvSpPr>
        <p:spPr/>
        <p:txBody>
          <a:bodyPr/>
          <a:lstStyle/>
          <a:p>
            <a:r>
              <a:rPr lang="en-US" dirty="0" smtClean="0"/>
              <a:t>* Citations, references, and credits – Myriad Pro, 11pt</a:t>
            </a:r>
            <a:endParaRPr lang="en-US" dirty="0"/>
          </a:p>
        </p:txBody>
      </p:sp>
      <p:sp>
        <p:nvSpPr>
          <p:cNvPr id="7" name="Left Arrow 6"/>
          <p:cNvSpPr/>
          <p:nvPr/>
        </p:nvSpPr>
        <p:spPr>
          <a:xfrm rot="20113490">
            <a:off x="3537876" y="5600350"/>
            <a:ext cx="1371600" cy="45720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F56DC"/>
              </a:solidFill>
            </a:endParaRPr>
          </a:p>
        </p:txBody>
      </p:sp>
      <p:sp>
        <p:nvSpPr>
          <p:cNvPr id="8" name="TextBox 7"/>
          <p:cNvSpPr txBox="1"/>
          <p:nvPr/>
        </p:nvSpPr>
        <p:spPr>
          <a:xfrm>
            <a:off x="4876800" y="5191780"/>
            <a:ext cx="1371600" cy="523220"/>
          </a:xfrm>
          <a:prstGeom prst="rect">
            <a:avLst/>
          </a:prstGeom>
          <a:noFill/>
        </p:spPr>
        <p:txBody>
          <a:bodyPr wrap="square" rtlCol="0">
            <a:spAutoFit/>
          </a:bodyPr>
          <a:lstStyle/>
          <a:p>
            <a:r>
              <a:rPr lang="en-US" sz="2800" b="1" dirty="0" smtClean="0">
                <a:solidFill>
                  <a:srgbClr val="FFFFFF"/>
                </a:solidFill>
                <a:latin typeface="Arial" charset="0"/>
              </a:rPr>
              <a:t>Avoid</a:t>
            </a:r>
            <a:endParaRPr lang="en-US" sz="2800" b="1" dirty="0">
              <a:solidFill>
                <a:srgbClr val="FFFFFF"/>
              </a:solidFill>
              <a:latin typeface="Arial" charset="0"/>
            </a:endParaRPr>
          </a:p>
        </p:txBody>
      </p:sp>
      <p:sp>
        <p:nvSpPr>
          <p:cNvPr id="9" name="Right Brace 8"/>
          <p:cNvSpPr/>
          <p:nvPr/>
        </p:nvSpPr>
        <p:spPr>
          <a:xfrm>
            <a:off x="6019800" y="2438400"/>
            <a:ext cx="304800" cy="990600"/>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800" b="1" dirty="0">
              <a:solidFill>
                <a:srgbClr val="FFC000"/>
              </a:solidFill>
            </a:endParaRPr>
          </a:p>
        </p:txBody>
      </p:sp>
      <p:sp>
        <p:nvSpPr>
          <p:cNvPr id="10" name="TextBox 9"/>
          <p:cNvSpPr txBox="1"/>
          <p:nvPr/>
        </p:nvSpPr>
        <p:spPr>
          <a:xfrm>
            <a:off x="6324600" y="2590800"/>
            <a:ext cx="1371600" cy="523220"/>
          </a:xfrm>
          <a:prstGeom prst="rect">
            <a:avLst/>
          </a:prstGeom>
          <a:noFill/>
        </p:spPr>
        <p:txBody>
          <a:bodyPr wrap="square" rtlCol="0">
            <a:spAutoFit/>
          </a:bodyPr>
          <a:lstStyle/>
          <a:p>
            <a:r>
              <a:rPr lang="en-US" sz="2800" b="1" dirty="0" smtClean="0">
                <a:solidFill>
                  <a:srgbClr val="FFFFFF"/>
                </a:solidFill>
                <a:latin typeface="Arial" charset="0"/>
              </a:rPr>
              <a:t>Avoid</a:t>
            </a:r>
            <a:endParaRPr lang="en-US" sz="2800" b="1" dirty="0">
              <a:solidFill>
                <a:srgbClr val="FFFFFF"/>
              </a:solidFill>
              <a:latin typeface="Arial" charset="0"/>
            </a:endParaRPr>
          </a:p>
        </p:txBody>
      </p:sp>
      <p:sp>
        <p:nvSpPr>
          <p:cNvPr id="12" name="Rectangle 11"/>
          <p:cNvSpPr/>
          <p:nvPr/>
        </p:nvSpPr>
        <p:spPr>
          <a:xfrm>
            <a:off x="152400" y="71735"/>
            <a:ext cx="3124200" cy="461665"/>
          </a:xfrm>
          <a:prstGeom prst="rect">
            <a:avLst/>
          </a:prstGeom>
        </p:spPr>
        <p:txBody>
          <a:bodyPr wrap="square">
            <a:spAutoFit/>
          </a:bodyPr>
          <a:lstStyle/>
          <a:p>
            <a:pPr marL="342900" indent="-342900" algn="ctr">
              <a:spcBef>
                <a:spcPct val="20000"/>
              </a:spcBef>
              <a:buClr>
                <a:srgbClr val="FFFF00"/>
              </a:buClr>
              <a:defRPr/>
            </a:pPr>
            <a:r>
              <a:rPr lang="en-US" sz="2400" i="1" dirty="0" smtClean="0">
                <a:solidFill>
                  <a:srgbClr val="FFFFFF"/>
                </a:solidFill>
                <a:latin typeface="Myriad Web Pro"/>
              </a:rPr>
              <a:t>[CIO]_PPT_dark(.potx</a:t>
            </a:r>
            <a:endParaRPr lang="en-US" sz="2400" i="1" dirty="0">
              <a:solidFill>
                <a:srgbClr val="FFFFFF"/>
              </a:solidFill>
              <a:latin typeface="Myriad Web Pro"/>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dirty="0"/>
              <a:t>Results (3-4 min)</a:t>
            </a:r>
          </a:p>
        </p:txBody>
      </p:sp>
      <p:sp>
        <p:nvSpPr>
          <p:cNvPr id="76803" name="Rectangle 3"/>
          <p:cNvSpPr>
            <a:spLocks noGrp="1" noChangeArrowheads="1"/>
          </p:cNvSpPr>
          <p:nvPr>
            <p:ph type="body" idx="1"/>
          </p:nvPr>
        </p:nvSpPr>
        <p:spPr>
          <a:xfrm>
            <a:off x="457200" y="1447800"/>
            <a:ext cx="8686800" cy="4678363"/>
          </a:xfrm>
        </p:spPr>
        <p:txBody>
          <a:bodyPr/>
          <a:lstStyle/>
          <a:p>
            <a:r>
              <a:rPr lang="en-US" dirty="0"/>
              <a:t>Usually several slides</a:t>
            </a:r>
          </a:p>
          <a:p>
            <a:r>
              <a:rPr lang="en-US" dirty="0"/>
              <a:t>Emphasize most important findings</a:t>
            </a:r>
          </a:p>
          <a:p>
            <a:r>
              <a:rPr lang="en-US" dirty="0"/>
              <a:t>Describe characteristics of study participants</a:t>
            </a:r>
          </a:p>
          <a:p>
            <a:r>
              <a:rPr lang="en-US" dirty="0" smtClean="0"/>
              <a:t>Proceed logically from descriptive epi to analytic epi results</a:t>
            </a:r>
            <a:endParaRPr lang="en-US" dirty="0"/>
          </a:p>
          <a:p>
            <a:r>
              <a:rPr lang="en-US" dirty="0"/>
              <a:t>Use </a:t>
            </a:r>
            <a:r>
              <a:rPr lang="en-US" dirty="0" smtClean="0"/>
              <a:t>tables</a:t>
            </a:r>
            <a:r>
              <a:rPr lang="en-US" dirty="0"/>
              <a:t>, figures, </a:t>
            </a:r>
            <a:r>
              <a:rPr lang="en-US" dirty="0" smtClean="0"/>
              <a:t>photos, (text slides) as </a:t>
            </a:r>
            <a:r>
              <a:rPr lang="en-US" dirty="0"/>
              <a:t>appropriate to your data</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Variation</a:t>
            </a:r>
            <a:endParaRPr lang="en-US" dirty="0"/>
          </a:p>
        </p:txBody>
      </p:sp>
      <p:sp>
        <p:nvSpPr>
          <p:cNvPr id="4" name="Rectangle 3"/>
          <p:cNvSpPr>
            <a:spLocks noGrp="1" noChangeArrowheads="1"/>
          </p:cNvSpPr>
          <p:nvPr>
            <p:ph idx="1"/>
          </p:nvPr>
        </p:nvSpPr>
        <p:spPr bwMode="auto">
          <a:xfrm>
            <a:off x="457200" y="1600200"/>
            <a:ext cx="8077200" cy="4191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For a complex or multi-part study, you can present methods and results for each part before moving to the next</a:t>
            </a:r>
            <a:br>
              <a:rPr lang="en-US" dirty="0" smtClean="0"/>
            </a:br>
            <a:endParaRPr lang="en-US" dirty="0" smtClean="0"/>
          </a:p>
          <a:p>
            <a:pPr eaLnBrk="1" hangingPunct="1"/>
            <a:r>
              <a:rPr lang="en-US" dirty="0" smtClean="0"/>
              <a:t>Example:</a:t>
            </a:r>
          </a:p>
          <a:p>
            <a:pPr lvl="1" eaLnBrk="1" hangingPunct="1">
              <a:buSzTx/>
              <a:buFontTx/>
              <a:buChar char="–"/>
            </a:pPr>
            <a:r>
              <a:rPr lang="en-US" dirty="0" smtClean="0"/>
              <a:t>Clinical / epidemiology methods and results</a:t>
            </a:r>
          </a:p>
          <a:p>
            <a:pPr lvl="1" eaLnBrk="1" hangingPunct="1">
              <a:buSzTx/>
              <a:buFontTx/>
              <a:buChar char="–"/>
            </a:pPr>
            <a:r>
              <a:rPr lang="en-US" dirty="0" smtClean="0"/>
              <a:t>Laboratory methods and results</a:t>
            </a:r>
          </a:p>
          <a:p>
            <a:pPr lvl="1" eaLnBrk="1" hangingPunct="1">
              <a:buSzTx/>
              <a:buFontTx/>
              <a:buChar char="–"/>
            </a:pPr>
            <a:r>
              <a:rPr lang="en-US" dirty="0" smtClean="0"/>
              <a:t>Environmental investigation methods and results</a:t>
            </a:r>
          </a:p>
          <a:p>
            <a:pPr eaLnBrk="1" hangingPunct="1"/>
            <a:endParaRPr lang="en-U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dirty="0"/>
              <a:t>Discussion (2-3 min)</a:t>
            </a:r>
          </a:p>
        </p:txBody>
      </p:sp>
      <p:sp>
        <p:nvSpPr>
          <p:cNvPr id="78851" name="Rectangle 3"/>
          <p:cNvSpPr>
            <a:spLocks noGrp="1" noChangeArrowheads="1"/>
          </p:cNvSpPr>
          <p:nvPr>
            <p:ph type="body" idx="1"/>
          </p:nvPr>
        </p:nvSpPr>
        <p:spPr>
          <a:xfrm>
            <a:off x="457200" y="1371600"/>
            <a:ext cx="8458200" cy="4754563"/>
          </a:xfrm>
        </p:spPr>
        <p:txBody>
          <a:bodyPr/>
          <a:lstStyle/>
          <a:p>
            <a:pPr>
              <a:spcBef>
                <a:spcPct val="15000"/>
              </a:spcBef>
            </a:pPr>
            <a:r>
              <a:rPr lang="en-US" dirty="0"/>
              <a:t>Interpretation of findings</a:t>
            </a:r>
          </a:p>
          <a:p>
            <a:pPr lvl="1">
              <a:spcBef>
                <a:spcPct val="15000"/>
              </a:spcBef>
            </a:pPr>
            <a:r>
              <a:rPr lang="en-US" dirty="0"/>
              <a:t>Don’t repeat results</a:t>
            </a:r>
          </a:p>
          <a:p>
            <a:pPr lvl="1">
              <a:spcBef>
                <a:spcPct val="15000"/>
              </a:spcBef>
            </a:pPr>
            <a:r>
              <a:rPr lang="en-US" dirty="0"/>
              <a:t>Prioritize findings from most to least important</a:t>
            </a:r>
          </a:p>
          <a:p>
            <a:pPr lvl="1">
              <a:spcBef>
                <a:spcPct val="15000"/>
              </a:spcBef>
            </a:pPr>
            <a:r>
              <a:rPr lang="en-US" dirty="0"/>
              <a:t>Link findings to study objectives </a:t>
            </a:r>
          </a:p>
          <a:p>
            <a:pPr lvl="1">
              <a:spcBef>
                <a:spcPct val="15000"/>
              </a:spcBef>
            </a:pPr>
            <a:r>
              <a:rPr lang="en-US" dirty="0"/>
              <a:t>Put findings into context with previous studies</a:t>
            </a:r>
            <a:br>
              <a:rPr lang="en-US" dirty="0"/>
            </a:br>
            <a:endParaRPr lang="en-US" sz="800" dirty="0"/>
          </a:p>
          <a:p>
            <a:pPr>
              <a:spcBef>
                <a:spcPct val="15000"/>
              </a:spcBef>
            </a:pPr>
            <a:r>
              <a:rPr lang="en-US" dirty="0" smtClean="0"/>
              <a:t>Limitations </a:t>
            </a:r>
            <a:r>
              <a:rPr lang="en-US" dirty="0"/>
              <a:t>(only the important ones)</a:t>
            </a:r>
          </a:p>
          <a:p>
            <a:pPr>
              <a:spcBef>
                <a:spcPct val="15000"/>
              </a:spcBef>
              <a:buFontTx/>
              <a:buNone/>
            </a:pPr>
            <a:endParaRPr lang="en-US" sz="800" dirty="0"/>
          </a:p>
          <a:p>
            <a:pPr>
              <a:spcBef>
                <a:spcPct val="15000"/>
              </a:spcBef>
            </a:pPr>
            <a:r>
              <a:rPr lang="en-US" dirty="0" smtClean="0"/>
              <a:t>Conclusion(s</a:t>
            </a:r>
            <a:r>
              <a:rPr lang="en-US" dirty="0"/>
              <a:t>) based on your findings</a:t>
            </a:r>
          </a:p>
          <a:p>
            <a:pPr>
              <a:spcBef>
                <a:spcPct val="15000"/>
              </a:spcBef>
            </a:pPr>
            <a:endParaRPr lang="en-US" sz="800" dirty="0"/>
          </a:p>
          <a:p>
            <a:pPr>
              <a:spcBef>
                <a:spcPct val="15000"/>
              </a:spcBef>
            </a:pPr>
            <a:r>
              <a:rPr lang="en-US" dirty="0" smtClean="0"/>
              <a:t>Recommendations(s</a:t>
            </a:r>
            <a:r>
              <a:rPr lang="en-US" dirty="0"/>
              <a:t>) </a:t>
            </a:r>
            <a:r>
              <a:rPr lang="en-US" dirty="0" smtClean="0"/>
              <a:t>based on your conclusions</a:t>
            </a:r>
            <a:endParaRPr lang="en-US" dirty="0"/>
          </a:p>
          <a:p>
            <a:pPr lvl="1">
              <a:spcBef>
                <a:spcPct val="15000"/>
              </a:spcBef>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818" name="Rectangle 2"/>
          <p:cNvSpPr>
            <a:spLocks noGrp="1" noChangeArrowheads="1"/>
          </p:cNvSpPr>
          <p:nvPr>
            <p:ph type="title"/>
          </p:nvPr>
        </p:nvSpPr>
        <p:spPr/>
        <p:txBody>
          <a:bodyPr/>
          <a:lstStyle/>
          <a:p>
            <a:pPr defTabSz="979488"/>
            <a:r>
              <a:rPr lang="en-US" dirty="0"/>
              <a:t>Acknowledgments (10-15 sec)</a:t>
            </a:r>
          </a:p>
        </p:txBody>
      </p:sp>
      <p:sp>
        <p:nvSpPr>
          <p:cNvPr id="802819" name="Rectangle 3"/>
          <p:cNvSpPr>
            <a:spLocks noGrp="1" noChangeArrowheads="1"/>
          </p:cNvSpPr>
          <p:nvPr>
            <p:ph type="body" idx="1"/>
          </p:nvPr>
        </p:nvSpPr>
        <p:spPr>
          <a:xfrm>
            <a:off x="457200" y="1524000"/>
            <a:ext cx="8458200" cy="4373563"/>
          </a:xfrm>
        </p:spPr>
        <p:txBody>
          <a:bodyPr/>
          <a:lstStyle/>
          <a:p>
            <a:pPr marL="339725" indent="-339725" defTabSz="979488"/>
            <a:r>
              <a:rPr lang="en-US" dirty="0"/>
              <a:t>Recognize coauthors and contributors</a:t>
            </a:r>
          </a:p>
          <a:p>
            <a:pPr marL="339725" indent="-339725" defTabSz="979488"/>
            <a:r>
              <a:rPr lang="en-US" dirty="0"/>
              <a:t>More screen time at end of presentation</a:t>
            </a:r>
          </a:p>
          <a:p>
            <a:pPr marL="339725" indent="-339725" defTabSz="979488"/>
            <a:r>
              <a:rPr lang="en-US" dirty="0"/>
              <a:t>Organize by agency </a:t>
            </a:r>
          </a:p>
          <a:p>
            <a:pPr marL="339725" indent="-339725" defTabSz="979488"/>
            <a:r>
              <a:rPr lang="en-US" dirty="0"/>
              <a:t>Same logos as on title slide</a:t>
            </a:r>
          </a:p>
          <a:p>
            <a:pPr marL="339725" indent="-339725" defTabSz="979488"/>
            <a:r>
              <a:rPr lang="en-US" dirty="0"/>
              <a:t>OMB </a:t>
            </a:r>
            <a:r>
              <a:rPr lang="en-US" dirty="0" smtClean="0"/>
              <a:t>disclaimer if representing CDC </a:t>
            </a:r>
            <a:r>
              <a:rPr lang="en-US" sz="2400" dirty="0" smtClean="0"/>
              <a:t>(don’t read)</a:t>
            </a:r>
            <a:endParaRPr lang="en-US" sz="2400" dirty="0"/>
          </a:p>
          <a:p>
            <a:pPr marL="622300" lvl="1" indent="6350" defTabSz="979488">
              <a:buFontTx/>
              <a:buNone/>
            </a:pPr>
            <a:r>
              <a:rPr lang="en-US" dirty="0"/>
              <a:t>“The findings and conclusions in this presentation are those of the authors and do not necessarily represent the views of CDC.”</a:t>
            </a:r>
          </a:p>
          <a:p>
            <a:pPr marL="339725" indent="-339725" defTabSz="979488"/>
            <a:r>
              <a:rPr lang="en-US" dirty="0"/>
              <a:t>Your last words = “Thank You”</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381000" y="2362200"/>
            <a:ext cx="8229600" cy="1143000"/>
          </a:xfrm>
        </p:spPr>
        <p:txBody>
          <a:bodyPr/>
          <a:lstStyle/>
          <a:p>
            <a:r>
              <a:rPr lang="en-US" dirty="0"/>
              <a:t>Creating Effective Slides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bwMode="auto">
          <a:xfrm>
            <a:off x="457200" y="762000"/>
            <a:ext cx="8229600" cy="1143000"/>
          </a:xfrm>
          <a:prstGeom prst="rect">
            <a:avLst/>
          </a:prstGeom>
          <a:noFill/>
          <a:ln>
            <a:miter lim="800000"/>
            <a:headEnd/>
            <a:tailEnd/>
          </a:ln>
        </p:spPr>
        <p:txBody>
          <a:bodyPr anchor="b"/>
          <a:lstStyle/>
          <a:p>
            <a:pPr eaLnBrk="1" hangingPunct="1">
              <a:lnSpc>
                <a:spcPct val="100000"/>
              </a:lnSpc>
            </a:pPr>
            <a:r>
              <a:rPr lang="en-US" sz="3600" b="1" dirty="0" smtClean="0">
                <a:solidFill>
                  <a:srgbClr val="FFFF00"/>
                </a:solidFill>
              </a:rPr>
              <a:t>What Annoys Audiences </a:t>
            </a:r>
            <a:br>
              <a:rPr lang="en-US" sz="3600" b="1" dirty="0" smtClean="0">
                <a:solidFill>
                  <a:srgbClr val="FFFF00"/>
                </a:solidFill>
              </a:rPr>
            </a:br>
            <a:r>
              <a:rPr lang="en-US" sz="3600" b="1" dirty="0" smtClean="0">
                <a:solidFill>
                  <a:srgbClr val="FFFF00"/>
                </a:solidFill>
              </a:rPr>
              <a:t>About PowerPoint Presentations </a:t>
            </a:r>
            <a:r>
              <a:rPr lang="en-US" sz="2800" b="1" dirty="0" smtClean="0">
                <a:solidFill>
                  <a:srgbClr val="FFFF00"/>
                </a:solidFill>
              </a:rPr>
              <a:t/>
            </a:r>
            <a:br>
              <a:rPr lang="en-US" sz="2800" b="1" dirty="0" smtClean="0">
                <a:solidFill>
                  <a:srgbClr val="FFFF00"/>
                </a:solidFill>
              </a:rPr>
            </a:br>
            <a:r>
              <a:rPr lang="en-US" sz="2000" b="1" dirty="0" smtClean="0">
                <a:solidFill>
                  <a:srgbClr val="FFFF00"/>
                </a:solidFill>
              </a:rPr>
              <a:t>Dave Paradi, </a:t>
            </a:r>
            <a:r>
              <a:rPr lang="en-US" sz="2000" b="1" i="1" dirty="0" smtClean="0">
                <a:solidFill>
                  <a:srgbClr val="FFFF00"/>
                </a:solidFill>
              </a:rPr>
              <a:t>Guide to PowerPoint</a:t>
            </a:r>
          </a:p>
        </p:txBody>
      </p:sp>
      <p:sp>
        <p:nvSpPr>
          <p:cNvPr id="4" name="Content Placeholder 3"/>
          <p:cNvSpPr>
            <a:spLocks noGrp="1"/>
          </p:cNvSpPr>
          <p:nvPr>
            <p:ph idx="1"/>
          </p:nvPr>
        </p:nvSpPr>
        <p:spPr>
          <a:xfrm>
            <a:off x="838200" y="2514600"/>
            <a:ext cx="7772400" cy="3505200"/>
          </a:xfrm>
        </p:spPr>
        <p:txBody>
          <a:bodyPr/>
          <a:lstStyle/>
          <a:p>
            <a:pPr eaLnBrk="1" hangingPunct="1">
              <a:buNone/>
            </a:pPr>
            <a:r>
              <a:rPr lang="en-US" dirty="0" smtClean="0">
                <a:solidFill>
                  <a:schemeClr val="bg1"/>
                </a:solidFill>
              </a:rPr>
              <a:t>Speaker read the slides to us			62%</a:t>
            </a:r>
          </a:p>
          <a:p>
            <a:pPr eaLnBrk="1" hangingPunct="1">
              <a:buNone/>
            </a:pPr>
            <a:r>
              <a:rPr lang="en-US" dirty="0" smtClean="0">
                <a:solidFill>
                  <a:schemeClr val="bg1"/>
                </a:solidFill>
              </a:rPr>
              <a:t>Text so small I couldn’t read it			47%</a:t>
            </a:r>
          </a:p>
          <a:p>
            <a:pPr eaLnBrk="1" hangingPunct="1">
              <a:buNone/>
            </a:pPr>
            <a:r>
              <a:rPr lang="en-US" dirty="0" smtClean="0">
                <a:solidFill>
                  <a:schemeClr val="bg1"/>
                </a:solidFill>
              </a:rPr>
              <a:t>Slides hard to see because of color choice	43%</a:t>
            </a:r>
          </a:p>
          <a:p>
            <a:pPr eaLnBrk="1" hangingPunct="1">
              <a:buNone/>
            </a:pPr>
            <a:r>
              <a:rPr lang="en-US" dirty="0" smtClean="0">
                <a:solidFill>
                  <a:schemeClr val="bg1"/>
                </a:solidFill>
              </a:rPr>
              <a:t>Full sentences instead of bullet points	39%</a:t>
            </a:r>
          </a:p>
          <a:p>
            <a:pPr eaLnBrk="1" hangingPunct="1">
              <a:buNone/>
            </a:pPr>
            <a:r>
              <a:rPr lang="en-US" dirty="0" smtClean="0">
                <a:solidFill>
                  <a:schemeClr val="bg1"/>
                </a:solidFill>
              </a:rPr>
              <a:t>Moving / flying text or graphics			25%</a:t>
            </a:r>
          </a:p>
          <a:p>
            <a:pPr eaLnBrk="1" hangingPunct="1">
              <a:buNone/>
            </a:pPr>
            <a:r>
              <a:rPr lang="en-US" dirty="0" smtClean="0">
                <a:solidFill>
                  <a:schemeClr val="bg1"/>
                </a:solidFill>
              </a:rPr>
              <a:t>Overly complex diagrams or charts		22%</a:t>
            </a:r>
            <a:endParaRPr lang="en-US" dirty="0">
              <a:solidFill>
                <a:schemeClr val="bg1"/>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2000" fill="hold"/>
                                        <p:tgtEl>
                                          <p:spTgt spid="4">
                                            <p:txEl>
                                              <p:pRg st="4" end="4"/>
                                            </p:txEl>
                                          </p:spTgt>
                                        </p:tgtEl>
                                        <p:attrNameLst>
                                          <p:attrName>ppt_x</p:attrName>
                                        </p:attrNameLst>
                                      </p:cBhvr>
                                      <p:tavLst>
                                        <p:tav tm="0">
                                          <p:val>
                                            <p:strVal val="1+#ppt_w/2"/>
                                          </p:val>
                                        </p:tav>
                                        <p:tav tm="100000">
                                          <p:val>
                                            <p:strVal val="#ppt_x"/>
                                          </p:val>
                                        </p:tav>
                                      </p:tavLst>
                                    </p:anim>
                                    <p:anim calcmode="lin" valueType="num">
                                      <p:cBhvr additive="base">
                                        <p:cTn id="8" dur="20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258" name="Rectangle 2"/>
          <p:cNvSpPr>
            <a:spLocks noGrp="1" noChangeArrowheads="1"/>
          </p:cNvSpPr>
          <p:nvPr>
            <p:ph type="title"/>
          </p:nvPr>
        </p:nvSpPr>
        <p:spPr/>
        <p:txBody>
          <a:bodyPr/>
          <a:lstStyle/>
          <a:p>
            <a:pPr defTabSz="979488"/>
            <a:r>
              <a:rPr lang="en-US" dirty="0"/>
              <a:t>Effective Slides…</a:t>
            </a:r>
          </a:p>
        </p:txBody>
      </p:sp>
      <p:sp>
        <p:nvSpPr>
          <p:cNvPr id="864259" name="Rectangle 3"/>
          <p:cNvSpPr>
            <a:spLocks noGrp="1" noChangeArrowheads="1"/>
          </p:cNvSpPr>
          <p:nvPr>
            <p:ph type="body" idx="1"/>
          </p:nvPr>
        </p:nvSpPr>
        <p:spPr>
          <a:xfrm>
            <a:off x="304800" y="1447800"/>
            <a:ext cx="9144000" cy="4678363"/>
          </a:xfrm>
        </p:spPr>
        <p:txBody>
          <a:bodyPr/>
          <a:lstStyle/>
          <a:p>
            <a:pPr marL="339725" indent="-339725" defTabSz="979488">
              <a:lnSpc>
                <a:spcPct val="85000"/>
              </a:lnSpc>
            </a:pPr>
            <a:r>
              <a:rPr lang="en-US" dirty="0"/>
              <a:t>Are uncluttered, clear, visible</a:t>
            </a:r>
          </a:p>
          <a:p>
            <a:pPr marL="339725" indent="-339725" defTabSz="979488">
              <a:lnSpc>
                <a:spcPct val="85000"/>
              </a:lnSpc>
            </a:pPr>
            <a:r>
              <a:rPr lang="en-US" dirty="0"/>
              <a:t>Don’t distract the audience </a:t>
            </a:r>
          </a:p>
          <a:p>
            <a:pPr marL="339725" indent="-339725" defTabSz="979488">
              <a:lnSpc>
                <a:spcPct val="85000"/>
              </a:lnSpc>
            </a:pPr>
            <a:r>
              <a:rPr lang="en-US" dirty="0"/>
              <a:t>Use informative titles</a:t>
            </a:r>
          </a:p>
          <a:p>
            <a:pPr marL="454025" lvl="1" indent="200025" defTabSz="979488">
              <a:lnSpc>
                <a:spcPct val="85000"/>
              </a:lnSpc>
            </a:pPr>
            <a:r>
              <a:rPr lang="en-US" dirty="0"/>
              <a:t>“Characteristics of Study Participants”</a:t>
            </a:r>
          </a:p>
          <a:p>
            <a:pPr marL="454025" lvl="1" indent="200025" defTabSz="979488">
              <a:lnSpc>
                <a:spcPct val="85000"/>
              </a:lnSpc>
            </a:pPr>
            <a:r>
              <a:rPr lang="en-US" dirty="0"/>
              <a:t>“Risk Factors for Illness”</a:t>
            </a:r>
          </a:p>
          <a:p>
            <a:pPr marL="454025" lvl="1" indent="200025" defTabSz="979488">
              <a:lnSpc>
                <a:spcPct val="85000"/>
              </a:lnSpc>
            </a:pPr>
            <a:r>
              <a:rPr lang="en-US" dirty="0"/>
              <a:t> Not “Results 1, “Results 2”</a:t>
            </a:r>
          </a:p>
          <a:p>
            <a:pPr marL="339725" indent="-339725" defTabSz="979488">
              <a:lnSpc>
                <a:spcPct val="85000"/>
              </a:lnSpc>
            </a:pPr>
            <a:r>
              <a:rPr lang="en-US" dirty="0"/>
              <a:t>Use bolded, sans serif </a:t>
            </a:r>
            <a:r>
              <a:rPr lang="en-US" dirty="0" smtClean="0"/>
              <a:t>font</a:t>
            </a:r>
            <a:endParaRPr lang="en-US" dirty="0"/>
          </a:p>
          <a:p>
            <a:pPr marL="339725" indent="-339725" defTabSz="979488">
              <a:lnSpc>
                <a:spcPct val="85000"/>
              </a:lnSpc>
            </a:pPr>
            <a:r>
              <a:rPr lang="en-US" dirty="0"/>
              <a:t>Have simple, high-contrast, consistent </a:t>
            </a:r>
            <a:br>
              <a:rPr lang="en-US" dirty="0"/>
            </a:br>
            <a:r>
              <a:rPr lang="en-US" dirty="0"/>
              <a:t>color schemes </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Rectangle 2"/>
          <p:cNvSpPr>
            <a:spLocks noGrp="1" noChangeArrowheads="1"/>
          </p:cNvSpPr>
          <p:nvPr>
            <p:ph type="title"/>
          </p:nvPr>
        </p:nvSpPr>
        <p:spPr/>
        <p:txBody>
          <a:bodyPr/>
          <a:lstStyle/>
          <a:p>
            <a:pPr defTabSz="979488"/>
            <a:r>
              <a:rPr lang="en-US" dirty="0" smtClean="0"/>
              <a:t>Typical (Old) EIS Color </a:t>
            </a:r>
            <a:r>
              <a:rPr lang="en-US" dirty="0"/>
              <a:t>Scheme</a:t>
            </a:r>
          </a:p>
        </p:txBody>
      </p:sp>
      <p:sp>
        <p:nvSpPr>
          <p:cNvPr id="705539" name="Rectangle 3"/>
          <p:cNvSpPr>
            <a:spLocks noGrp="1" noChangeArrowheads="1"/>
          </p:cNvSpPr>
          <p:nvPr>
            <p:ph type="body" idx="1"/>
          </p:nvPr>
        </p:nvSpPr>
        <p:spPr>
          <a:xfrm>
            <a:off x="608013" y="1295400"/>
            <a:ext cx="8535987" cy="5334000"/>
          </a:xfrm>
        </p:spPr>
        <p:txBody>
          <a:bodyPr/>
          <a:lstStyle/>
          <a:p>
            <a:pPr marL="339725" indent="-339725" defTabSz="979488"/>
            <a:r>
              <a:rPr lang="en-US" dirty="0"/>
              <a:t>Dark blue background (R=0,G=0,B=102), </a:t>
            </a:r>
            <a:br>
              <a:rPr lang="en-US" dirty="0"/>
            </a:br>
            <a:r>
              <a:rPr lang="en-US" dirty="0"/>
              <a:t>yellow titles, white text, highlighted text in </a:t>
            </a:r>
            <a:r>
              <a:rPr lang="en-US" dirty="0">
                <a:solidFill>
                  <a:srgbClr val="FFFF00"/>
                </a:solidFill>
              </a:rPr>
              <a:t>yellow </a:t>
            </a:r>
            <a:r>
              <a:rPr lang="en-US" dirty="0"/>
              <a:t>or </a:t>
            </a:r>
            <a:r>
              <a:rPr lang="en-US" dirty="0">
                <a:solidFill>
                  <a:srgbClr val="33CCFF"/>
                </a:solidFill>
              </a:rPr>
              <a:t>bright</a:t>
            </a:r>
            <a:r>
              <a:rPr lang="en-US" dirty="0">
                <a:solidFill>
                  <a:srgbClr val="3399FF"/>
                </a:solidFill>
              </a:rPr>
              <a:t> </a:t>
            </a:r>
            <a:r>
              <a:rPr lang="en-US" dirty="0">
                <a:solidFill>
                  <a:srgbClr val="33CCFF"/>
                </a:solidFill>
              </a:rPr>
              <a:t>blue </a:t>
            </a:r>
            <a:endParaRPr lang="en-US" sz="2000" dirty="0">
              <a:solidFill>
                <a:srgbClr val="33CCFF"/>
              </a:solidFill>
            </a:endParaRPr>
          </a:p>
          <a:p>
            <a:pPr marL="339725" indent="-339725" defTabSz="979488"/>
            <a:r>
              <a:rPr lang="en-US" dirty="0"/>
              <a:t>Advantages</a:t>
            </a:r>
          </a:p>
          <a:p>
            <a:pPr marL="454025" lvl="1" indent="350838" defTabSz="979488">
              <a:lnSpc>
                <a:spcPct val="70000"/>
              </a:lnSpc>
            </a:pPr>
            <a:r>
              <a:rPr lang="en-US" dirty="0"/>
              <a:t>High contrast </a:t>
            </a:r>
            <a:r>
              <a:rPr lang="en-US" dirty="0" smtClean="0"/>
              <a:t>if room </a:t>
            </a:r>
            <a:r>
              <a:rPr lang="en-US" dirty="0"/>
              <a:t>is dark</a:t>
            </a:r>
          </a:p>
          <a:p>
            <a:pPr marL="454025" lvl="1" indent="350838" defTabSz="979488">
              <a:lnSpc>
                <a:spcPct val="70000"/>
              </a:lnSpc>
            </a:pPr>
            <a:r>
              <a:rPr lang="en-US" dirty="0"/>
              <a:t>Projects well on </a:t>
            </a:r>
            <a:r>
              <a:rPr lang="en-US" dirty="0" smtClean="0"/>
              <a:t>Envision computer feed</a:t>
            </a:r>
            <a:endParaRPr lang="en-US" dirty="0"/>
          </a:p>
          <a:p>
            <a:pPr marL="339725" indent="-339725" defTabSz="979488"/>
            <a:r>
              <a:rPr lang="en-US" dirty="0"/>
              <a:t>Disadvantages</a:t>
            </a:r>
          </a:p>
          <a:p>
            <a:pPr marL="454025" lvl="1" indent="350838" defTabSz="979488">
              <a:lnSpc>
                <a:spcPct val="70000"/>
              </a:lnSpc>
            </a:pPr>
            <a:r>
              <a:rPr lang="en-US" dirty="0"/>
              <a:t>Poor contrast if room not dark</a:t>
            </a:r>
          </a:p>
          <a:p>
            <a:pPr marL="454025" lvl="1" indent="350838" defTabSz="979488">
              <a:lnSpc>
                <a:spcPct val="70000"/>
              </a:lnSpc>
            </a:pPr>
            <a:r>
              <a:rPr lang="en-US" dirty="0"/>
              <a:t>Limits available colors for graphs</a:t>
            </a:r>
          </a:p>
          <a:p>
            <a:pPr marL="454025" lvl="1" indent="350838" defTabSz="979488">
              <a:lnSpc>
                <a:spcPct val="70000"/>
              </a:lnSpc>
            </a:pPr>
            <a:r>
              <a:rPr lang="en-US" dirty="0"/>
              <a:t>Pasting in graphics can be more complex</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bwMode="auto">
          <a:xfrm>
            <a:off x="457200" y="274638"/>
            <a:ext cx="8229600" cy="639762"/>
          </a:xfrm>
          <a:noFill/>
          <a:ln>
            <a:miter lim="800000"/>
            <a:headEnd/>
            <a:tailEnd/>
          </a:ln>
        </p:spPr>
        <p:txBody>
          <a:bodyPr vert="horz" wrap="square" lIns="91440" tIns="45720" rIns="91440" bIns="45720" numCol="1" compatLnSpc="1">
            <a:prstTxWarp prst="textNoShape">
              <a:avLst/>
            </a:prstTxWarp>
          </a:bodyPr>
          <a:lstStyle/>
          <a:p>
            <a:pPr eaLnBrk="1" hangingPunct="1"/>
            <a:r>
              <a:rPr lang="en-US" dirty="0" smtClean="0"/>
              <a:t>New CDC Slide and Poster Templates</a:t>
            </a:r>
          </a:p>
        </p:txBody>
      </p:sp>
      <p:sp>
        <p:nvSpPr>
          <p:cNvPr id="89090" name="Rectangle 3"/>
          <p:cNvSpPr>
            <a:spLocks noGrp="1" noChangeArrowheads="1"/>
          </p:cNvSpPr>
          <p:nvPr>
            <p:ph idx="1"/>
          </p:nvPr>
        </p:nvSpPr>
        <p:spPr bwMode="auto">
          <a:xfrm>
            <a:off x="457200" y="1066800"/>
            <a:ext cx="8077200" cy="47244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Template mandatory when representing CDC</a:t>
            </a:r>
          </a:p>
          <a:p>
            <a:pPr eaLnBrk="1" hangingPunct="1"/>
            <a:r>
              <a:rPr lang="en-US" dirty="0" smtClean="0"/>
              <a:t>Part of branding initiative</a:t>
            </a:r>
          </a:p>
          <a:p>
            <a:pPr eaLnBrk="1" hangingPunct="1"/>
            <a:r>
              <a:rPr lang="en-US" dirty="0" smtClean="0"/>
              <a:t>One overall template but CIO-specific elements</a:t>
            </a:r>
          </a:p>
          <a:p>
            <a:pPr lvl="1" eaLnBrk="1" hangingPunct="1">
              <a:buSzTx/>
              <a:buFontTx/>
              <a:buChar char="–"/>
            </a:pPr>
            <a:r>
              <a:rPr lang="en-US" dirty="0" smtClean="0"/>
              <a:t>CIO-specific descriptor bar (“Lockup”) on title and closing slide</a:t>
            </a:r>
          </a:p>
          <a:p>
            <a:pPr lvl="1" eaLnBrk="1" hangingPunct="1">
              <a:buSzTx/>
              <a:buFontTx/>
              <a:buChar char="–"/>
            </a:pPr>
            <a:r>
              <a:rPr lang="en-US" dirty="0" smtClean="0"/>
              <a:t>CIO-specific primary and secondary colors</a:t>
            </a:r>
          </a:p>
          <a:p>
            <a:pPr eaLnBrk="1" hangingPunct="1"/>
            <a:r>
              <a:rPr lang="en-US" dirty="0" smtClean="0"/>
              <a:t>Download the template for your CIO from </a:t>
            </a:r>
            <a:r>
              <a:rPr lang="en-US" dirty="0" smtClean="0">
                <a:solidFill>
                  <a:srgbClr val="FFC000"/>
                </a:solidFill>
              </a:rPr>
              <a:t>http://brandidentitystandards.cdc.gov/Center_and_Program_Brand_Identity_Standards </a:t>
            </a:r>
          </a:p>
          <a:p>
            <a:pPr eaLnBrk="1" hangingPunct="1"/>
            <a:r>
              <a:rPr lang="en-US" dirty="0" smtClean="0"/>
              <a:t>Choose from 2 color schemes</a:t>
            </a:r>
          </a:p>
          <a:p>
            <a:pPr lvl="1" eaLnBrk="1" hangingPunct="1">
              <a:buSzTx/>
              <a:buFontTx/>
              <a:buChar char="–"/>
            </a:pPr>
            <a:r>
              <a:rPr lang="en-US" dirty="0" smtClean="0"/>
              <a:t>Light blue background</a:t>
            </a:r>
          </a:p>
          <a:p>
            <a:pPr lvl="1" eaLnBrk="1" hangingPunct="1">
              <a:buSzTx/>
              <a:buFontTx/>
              <a:buChar char="–"/>
            </a:pPr>
            <a:r>
              <a:rPr lang="en-US" dirty="0" smtClean="0"/>
              <a:t>Dark blue background (this presentation)</a:t>
            </a:r>
          </a:p>
          <a:p>
            <a:pPr eaLnBrk="1" hangingPunct="1"/>
            <a:r>
              <a:rPr lang="en-US" dirty="0" smtClean="0"/>
              <a:t>CDC Division of Creative Services can help</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en-US" dirty="0"/>
              <a:t>Introduction</a:t>
            </a:r>
          </a:p>
        </p:txBody>
      </p:sp>
      <p:sp>
        <p:nvSpPr>
          <p:cNvPr id="137219" name="Rectangle 3"/>
          <p:cNvSpPr>
            <a:spLocks noGrp="1" noChangeArrowheads="1"/>
          </p:cNvSpPr>
          <p:nvPr>
            <p:ph type="body" idx="1"/>
          </p:nvPr>
        </p:nvSpPr>
        <p:spPr>
          <a:xfrm>
            <a:off x="457200" y="1524000"/>
            <a:ext cx="8686800" cy="4602163"/>
          </a:xfrm>
        </p:spPr>
        <p:txBody>
          <a:bodyPr/>
          <a:lstStyle/>
          <a:p>
            <a:r>
              <a:rPr lang="en-US" dirty="0"/>
              <a:t>This used to be two different lectures!</a:t>
            </a:r>
          </a:p>
          <a:p>
            <a:pPr lvl="1"/>
            <a:r>
              <a:rPr lang="en-US" dirty="0"/>
              <a:t>How to set up and deliver an CDC-style presentation</a:t>
            </a:r>
          </a:p>
          <a:p>
            <a:pPr lvl="1"/>
            <a:r>
              <a:rPr lang="en-US" dirty="0"/>
              <a:t>Understanding tables, graphs, and charts</a:t>
            </a:r>
            <a:br>
              <a:rPr lang="en-US" dirty="0"/>
            </a:br>
            <a:endParaRPr lang="en-US" sz="1600" dirty="0"/>
          </a:p>
          <a:p>
            <a:r>
              <a:rPr lang="en-US" dirty="0"/>
              <a:t>Merged into “Presenting Public Health Data”</a:t>
            </a:r>
          </a:p>
          <a:p>
            <a:pPr lvl="1"/>
            <a:r>
              <a:rPr lang="en-US" dirty="0"/>
              <a:t>Appropriate use of tables, graphs, charts for type of data and intended message</a:t>
            </a:r>
          </a:p>
          <a:p>
            <a:pPr lvl="1"/>
            <a:r>
              <a:rPr lang="en-US" dirty="0"/>
              <a:t>Successful communication of scientific findings to audiences in presentations</a:t>
            </a:r>
          </a:p>
          <a:p>
            <a:pPr>
              <a:buFontTx/>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2"/>
          <p:cNvSpPr>
            <a:spLocks noGrp="1" noChangeArrowheads="1"/>
          </p:cNvSpPr>
          <p:nvPr>
            <p:ph type="title"/>
          </p:nvPr>
        </p:nvSpPr>
        <p:spPr/>
        <p:txBody>
          <a:bodyPr/>
          <a:lstStyle/>
          <a:p>
            <a:r>
              <a:rPr lang="en-US" dirty="0"/>
              <a:t>Color-Blind “Friendly” Presentations </a:t>
            </a:r>
          </a:p>
        </p:txBody>
      </p:sp>
      <p:sp>
        <p:nvSpPr>
          <p:cNvPr id="808963" name="Rectangle 3"/>
          <p:cNvSpPr>
            <a:spLocks noGrp="1" noChangeArrowheads="1"/>
          </p:cNvSpPr>
          <p:nvPr>
            <p:ph type="body" idx="1"/>
          </p:nvPr>
        </p:nvSpPr>
        <p:spPr>
          <a:xfrm>
            <a:off x="381000" y="1371600"/>
            <a:ext cx="8991600" cy="4373563"/>
          </a:xfrm>
        </p:spPr>
        <p:txBody>
          <a:bodyPr/>
          <a:lstStyle/>
          <a:p>
            <a:r>
              <a:rPr lang="en-US" dirty="0" smtClean="0"/>
              <a:t>Use high-contrast color scheme</a:t>
            </a:r>
          </a:p>
          <a:p>
            <a:r>
              <a:rPr lang="en-US" dirty="0" smtClean="0"/>
              <a:t>Avoid </a:t>
            </a:r>
            <a:r>
              <a:rPr lang="en-US" dirty="0"/>
              <a:t>red-green </a:t>
            </a:r>
            <a:r>
              <a:rPr lang="en-US" dirty="0" smtClean="0"/>
              <a:t>combinations</a:t>
            </a:r>
          </a:p>
          <a:p>
            <a:r>
              <a:rPr lang="en-US" dirty="0" smtClean="0"/>
              <a:t>If must use red, use yellowish red (R=255, G=82, B=0) instead of pure red</a:t>
            </a:r>
            <a:endParaRPr lang="en-US" dirty="0"/>
          </a:p>
          <a:p>
            <a:r>
              <a:rPr lang="en-US" dirty="0"/>
              <a:t>Make text and lines as big or thick as </a:t>
            </a:r>
            <a:r>
              <a:rPr lang="en-US" dirty="0" smtClean="0"/>
              <a:t>practical</a:t>
            </a:r>
          </a:p>
          <a:p>
            <a:pPr eaLnBrk="1" hangingPunct="1"/>
            <a:r>
              <a:rPr lang="en-US" dirty="0" smtClean="0"/>
              <a:t>Distinguish data lines by shape as well as color</a:t>
            </a:r>
          </a:p>
          <a:p>
            <a:pPr lvl="1" eaLnBrk="1" hangingPunct="1">
              <a:buSzPct val="130000"/>
              <a:buFont typeface="Wingdings" pitchFamily="2" charset="2"/>
              <a:buNone/>
            </a:pPr>
            <a:r>
              <a:rPr lang="en-US" dirty="0" smtClean="0">
                <a:latin typeface="Myriad Web Pro"/>
              </a:rPr>
              <a:t>This:			Not This: </a:t>
            </a:r>
          </a:p>
          <a:p>
            <a:r>
              <a:rPr lang="en-US" dirty="0" smtClean="0"/>
              <a:t>Check how slide looks to color-blind people: http://www.vischeck.com/vischeck </a:t>
            </a:r>
            <a:endParaRPr lang="en-US" dirty="0" smtClean="0">
              <a:solidFill>
                <a:srgbClr val="FFFF00"/>
              </a:solidFill>
            </a:endParaRPr>
          </a:p>
        </p:txBody>
      </p:sp>
      <p:sp>
        <p:nvSpPr>
          <p:cNvPr id="4" name="Oval 8"/>
          <p:cNvSpPr>
            <a:spLocks noChangeAspect="1" noChangeArrowheads="1"/>
          </p:cNvSpPr>
          <p:nvPr/>
        </p:nvSpPr>
        <p:spPr bwMode="auto">
          <a:xfrm>
            <a:off x="2362200" y="4997636"/>
            <a:ext cx="152400" cy="152400"/>
          </a:xfrm>
          <a:prstGeom prst="ellipse">
            <a:avLst/>
          </a:prstGeom>
          <a:solidFill>
            <a:srgbClr val="FF5200"/>
          </a:solidFill>
          <a:ln w="9525">
            <a:noFill/>
            <a:round/>
            <a:headEnd/>
            <a:tailEnd/>
          </a:ln>
        </p:spPr>
        <p:txBody>
          <a:bodyPr wrap="none" anchor="ctr"/>
          <a:lstStyle/>
          <a:p>
            <a:endParaRPr lang="en-US" dirty="0"/>
          </a:p>
        </p:txBody>
      </p:sp>
      <p:sp>
        <p:nvSpPr>
          <p:cNvPr id="5" name="Oval 9"/>
          <p:cNvSpPr>
            <a:spLocks noChangeArrowheads="1"/>
          </p:cNvSpPr>
          <p:nvPr/>
        </p:nvSpPr>
        <p:spPr bwMode="auto">
          <a:xfrm>
            <a:off x="6019800" y="4997636"/>
            <a:ext cx="152400" cy="152400"/>
          </a:xfrm>
          <a:prstGeom prst="ellipse">
            <a:avLst/>
          </a:prstGeom>
          <a:solidFill>
            <a:srgbClr val="FF5200"/>
          </a:solidFill>
          <a:ln w="9525">
            <a:noFill/>
            <a:round/>
            <a:headEnd/>
            <a:tailEnd/>
          </a:ln>
        </p:spPr>
        <p:txBody>
          <a:bodyPr wrap="none" anchor="ctr"/>
          <a:lstStyle/>
          <a:p>
            <a:endParaRPr lang="en-US" dirty="0"/>
          </a:p>
        </p:txBody>
      </p:sp>
      <p:sp>
        <p:nvSpPr>
          <p:cNvPr id="6" name="Rectangle 10"/>
          <p:cNvSpPr>
            <a:spLocks noChangeArrowheads="1"/>
          </p:cNvSpPr>
          <p:nvPr/>
        </p:nvSpPr>
        <p:spPr bwMode="auto">
          <a:xfrm rot="-2700000">
            <a:off x="2362200" y="5378636"/>
            <a:ext cx="152400" cy="152400"/>
          </a:xfrm>
          <a:prstGeom prst="rect">
            <a:avLst/>
          </a:prstGeom>
          <a:solidFill>
            <a:srgbClr val="33CC33"/>
          </a:solidFill>
          <a:ln w="9525">
            <a:noFill/>
            <a:miter lim="800000"/>
            <a:headEnd/>
            <a:tailEnd/>
          </a:ln>
        </p:spPr>
        <p:txBody>
          <a:bodyPr wrap="none" anchor="ctr"/>
          <a:lstStyle/>
          <a:p>
            <a:endParaRPr lang="en-US" dirty="0"/>
          </a:p>
        </p:txBody>
      </p:sp>
      <p:sp>
        <p:nvSpPr>
          <p:cNvPr id="7" name="Line 12"/>
          <p:cNvSpPr>
            <a:spLocks noChangeShapeType="1"/>
          </p:cNvSpPr>
          <p:nvPr/>
        </p:nvSpPr>
        <p:spPr bwMode="auto">
          <a:xfrm>
            <a:off x="2133600" y="5073836"/>
            <a:ext cx="609600" cy="0"/>
          </a:xfrm>
          <a:prstGeom prst="line">
            <a:avLst/>
          </a:prstGeom>
          <a:noFill/>
          <a:ln w="28575">
            <a:solidFill>
              <a:srgbClr val="FF5200"/>
            </a:solidFill>
            <a:round/>
            <a:headEnd/>
            <a:tailEnd/>
          </a:ln>
        </p:spPr>
        <p:txBody>
          <a:bodyPr/>
          <a:lstStyle/>
          <a:p>
            <a:endParaRPr lang="en-US" dirty="0"/>
          </a:p>
        </p:txBody>
      </p:sp>
      <p:sp>
        <p:nvSpPr>
          <p:cNvPr id="8" name="Line 13"/>
          <p:cNvSpPr>
            <a:spLocks noChangeShapeType="1"/>
          </p:cNvSpPr>
          <p:nvPr/>
        </p:nvSpPr>
        <p:spPr bwMode="auto">
          <a:xfrm>
            <a:off x="5791200" y="5073836"/>
            <a:ext cx="609600" cy="0"/>
          </a:xfrm>
          <a:prstGeom prst="line">
            <a:avLst/>
          </a:prstGeom>
          <a:noFill/>
          <a:ln w="28575">
            <a:solidFill>
              <a:srgbClr val="FF5200"/>
            </a:solidFill>
            <a:round/>
            <a:headEnd/>
            <a:tailEnd/>
          </a:ln>
        </p:spPr>
        <p:txBody>
          <a:bodyPr/>
          <a:lstStyle/>
          <a:p>
            <a:endParaRPr lang="en-US" dirty="0"/>
          </a:p>
        </p:txBody>
      </p:sp>
      <p:sp>
        <p:nvSpPr>
          <p:cNvPr id="9" name="Line 15"/>
          <p:cNvSpPr>
            <a:spLocks noChangeShapeType="1"/>
          </p:cNvSpPr>
          <p:nvPr/>
        </p:nvSpPr>
        <p:spPr bwMode="auto">
          <a:xfrm>
            <a:off x="5791200" y="5454836"/>
            <a:ext cx="609600" cy="0"/>
          </a:xfrm>
          <a:prstGeom prst="line">
            <a:avLst/>
          </a:prstGeom>
          <a:noFill/>
          <a:ln w="28575">
            <a:solidFill>
              <a:srgbClr val="33CC33"/>
            </a:solidFill>
            <a:round/>
            <a:headEnd/>
            <a:tailEnd/>
          </a:ln>
        </p:spPr>
        <p:txBody>
          <a:bodyPr/>
          <a:lstStyle/>
          <a:p>
            <a:endParaRPr lang="en-US" dirty="0"/>
          </a:p>
        </p:txBody>
      </p:sp>
      <p:sp>
        <p:nvSpPr>
          <p:cNvPr id="10" name="Oval 17"/>
          <p:cNvSpPr>
            <a:spLocks noChangeArrowheads="1"/>
          </p:cNvSpPr>
          <p:nvPr/>
        </p:nvSpPr>
        <p:spPr bwMode="auto">
          <a:xfrm>
            <a:off x="6019800" y="5378636"/>
            <a:ext cx="152400" cy="152400"/>
          </a:xfrm>
          <a:prstGeom prst="ellipse">
            <a:avLst/>
          </a:prstGeom>
          <a:solidFill>
            <a:srgbClr val="33CC33"/>
          </a:solidFill>
          <a:ln w="9525">
            <a:noFill/>
            <a:round/>
            <a:headEnd/>
            <a:tailEnd/>
          </a:ln>
        </p:spPr>
        <p:txBody>
          <a:bodyPr wrap="none" anchor="ctr"/>
          <a:lstStyle/>
          <a:p>
            <a:endParaRPr lang="en-US" dirty="0"/>
          </a:p>
        </p:txBody>
      </p:sp>
      <p:sp>
        <p:nvSpPr>
          <p:cNvPr id="11" name="Line 18"/>
          <p:cNvSpPr>
            <a:spLocks noChangeShapeType="1"/>
          </p:cNvSpPr>
          <p:nvPr/>
        </p:nvSpPr>
        <p:spPr bwMode="auto">
          <a:xfrm>
            <a:off x="2133600" y="5454836"/>
            <a:ext cx="609600" cy="0"/>
          </a:xfrm>
          <a:prstGeom prst="line">
            <a:avLst/>
          </a:prstGeom>
          <a:noFill/>
          <a:ln w="28575">
            <a:solidFill>
              <a:srgbClr val="33CC33"/>
            </a:solidFill>
            <a:round/>
            <a:headEnd/>
            <a:tailEnd/>
          </a:ln>
        </p:spPr>
        <p:txBody>
          <a:bodyPr/>
          <a:lstStyle/>
          <a:p>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Rectangle 2"/>
          <p:cNvSpPr>
            <a:spLocks noGrp="1" noChangeArrowheads="1"/>
          </p:cNvSpPr>
          <p:nvPr>
            <p:ph type="title"/>
          </p:nvPr>
        </p:nvSpPr>
        <p:spPr/>
        <p:txBody>
          <a:bodyPr/>
          <a:lstStyle/>
          <a:p>
            <a:r>
              <a:rPr lang="en-US" dirty="0"/>
              <a:t>Start with a Slide Master</a:t>
            </a:r>
          </a:p>
        </p:txBody>
      </p:sp>
      <p:sp>
        <p:nvSpPr>
          <p:cNvPr id="866307" name="Rectangle 3"/>
          <p:cNvSpPr>
            <a:spLocks noGrp="1" noChangeArrowheads="1"/>
          </p:cNvSpPr>
          <p:nvPr>
            <p:ph type="body" idx="1"/>
          </p:nvPr>
        </p:nvSpPr>
        <p:spPr>
          <a:xfrm>
            <a:off x="457200" y="1646238"/>
            <a:ext cx="8686800" cy="4830762"/>
          </a:xfrm>
        </p:spPr>
        <p:txBody>
          <a:bodyPr/>
          <a:lstStyle/>
          <a:p>
            <a:pPr>
              <a:spcAft>
                <a:spcPct val="20000"/>
              </a:spcAft>
            </a:pPr>
            <a:r>
              <a:rPr lang="en-US" dirty="0"/>
              <a:t>Set font, size, boldness, color scheme, capitalization, bullet size/shape/hierarchy </a:t>
            </a:r>
          </a:p>
          <a:p>
            <a:pPr>
              <a:spcAft>
                <a:spcPct val="20000"/>
              </a:spcAft>
            </a:pPr>
            <a:r>
              <a:rPr lang="en-US" dirty="0"/>
              <a:t>Slides created from the Master will automatically be formatted correctly</a:t>
            </a:r>
          </a:p>
          <a:p>
            <a:pPr>
              <a:spcAft>
                <a:spcPct val="20000"/>
              </a:spcAft>
            </a:pPr>
            <a:r>
              <a:rPr lang="en-US" dirty="0"/>
              <a:t>Make the Master </a:t>
            </a:r>
            <a:r>
              <a:rPr lang="en-US" u="sng" dirty="0"/>
              <a:t>before</a:t>
            </a:r>
            <a:r>
              <a:rPr lang="en-US" dirty="0"/>
              <a:t> creating your slides</a:t>
            </a:r>
          </a:p>
          <a:p>
            <a:pPr>
              <a:spcAft>
                <a:spcPct val="20000"/>
              </a:spcAft>
            </a:pPr>
            <a:r>
              <a:rPr lang="en-US" dirty="0"/>
              <a:t>Applying the Master retroactively to existing slides doesn’t work well</a:t>
            </a:r>
          </a:p>
          <a:p>
            <a:pPr>
              <a:spcAft>
                <a:spcPct val="20000"/>
              </a:spcAft>
            </a:pPr>
            <a:r>
              <a:rPr lang="en-US" dirty="0"/>
              <a:t>Save as </a:t>
            </a:r>
            <a:r>
              <a:rPr lang="en-US" dirty="0" smtClean="0"/>
              <a:t>“template” </a:t>
            </a:r>
            <a:r>
              <a:rPr lang="en-US" dirty="0"/>
              <a:t>for future use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p:txBody>
          <a:bodyPr/>
          <a:lstStyle/>
          <a:p>
            <a:r>
              <a:rPr lang="en-US" dirty="0"/>
              <a:t>Recommended Fonts and Sizes</a:t>
            </a:r>
          </a:p>
        </p:txBody>
      </p:sp>
      <p:sp>
        <p:nvSpPr>
          <p:cNvPr id="868355" name="Rectangle 3"/>
          <p:cNvSpPr>
            <a:spLocks noGrp="1" noChangeArrowheads="1"/>
          </p:cNvSpPr>
          <p:nvPr>
            <p:ph type="body" idx="1"/>
          </p:nvPr>
        </p:nvSpPr>
        <p:spPr>
          <a:xfrm>
            <a:off x="457200" y="1447800"/>
            <a:ext cx="8686800" cy="4373563"/>
          </a:xfrm>
        </p:spPr>
        <p:txBody>
          <a:bodyPr/>
          <a:lstStyle/>
          <a:p>
            <a:r>
              <a:rPr lang="en-US" dirty="0"/>
              <a:t>Sans serif font, all titles and text bolded</a:t>
            </a:r>
          </a:p>
          <a:p>
            <a:r>
              <a:rPr lang="en-US" dirty="0"/>
              <a:t>For Arial (bolded):</a:t>
            </a:r>
          </a:p>
          <a:p>
            <a:pPr lvl="1">
              <a:lnSpc>
                <a:spcPct val="75000"/>
              </a:lnSpc>
            </a:pPr>
            <a:r>
              <a:rPr lang="en-US" dirty="0"/>
              <a:t>Titles 36 pt</a:t>
            </a:r>
          </a:p>
          <a:p>
            <a:pPr lvl="1">
              <a:lnSpc>
                <a:spcPct val="75000"/>
              </a:lnSpc>
            </a:pPr>
            <a:r>
              <a:rPr lang="en-US" dirty="0"/>
              <a:t>Main bullets 28 pt</a:t>
            </a:r>
          </a:p>
          <a:p>
            <a:pPr lvl="1">
              <a:lnSpc>
                <a:spcPct val="75000"/>
              </a:lnSpc>
            </a:pPr>
            <a:r>
              <a:rPr lang="en-US" dirty="0"/>
              <a:t>Sub-bullets 28 pt if room, otherwise 24 pt</a:t>
            </a:r>
          </a:p>
          <a:p>
            <a:pPr lvl="1">
              <a:lnSpc>
                <a:spcPct val="75000"/>
              </a:lnSpc>
            </a:pPr>
            <a:r>
              <a:rPr lang="en-US" dirty="0"/>
              <a:t>Avoid sub-sub bullets (re-format)</a:t>
            </a:r>
          </a:p>
          <a:p>
            <a:r>
              <a:rPr lang="en-US" dirty="0"/>
              <a:t>Keep text / title size consistent across slides</a:t>
            </a:r>
          </a:p>
          <a:p>
            <a:pPr lvl="1">
              <a:lnSpc>
                <a:spcPct val="75000"/>
              </a:lnSpc>
            </a:pPr>
            <a:r>
              <a:rPr lang="en-US" dirty="0"/>
              <a:t>Stop PowerPoint from changing text size as you type</a:t>
            </a:r>
          </a:p>
          <a:p>
            <a:pPr lvl="1">
              <a:lnSpc>
                <a:spcPct val="75000"/>
              </a:lnSpc>
            </a:pPr>
            <a:r>
              <a:rPr lang="en-US" dirty="0"/>
              <a:t>Go to Tools, AutoCorrect</a:t>
            </a:r>
          </a:p>
          <a:p>
            <a:pPr lvl="1">
              <a:lnSpc>
                <a:spcPct val="75000"/>
              </a:lnSpc>
            </a:pPr>
            <a:r>
              <a:rPr lang="en-US" dirty="0"/>
              <a:t>Uncheck “Autofit body/title text to placeholder”</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type="title" idx="4294967295"/>
          </p:nvPr>
        </p:nvSpPr>
        <p:spPr bwMode="auto">
          <a:xfrm>
            <a:off x="457200" y="274638"/>
            <a:ext cx="8229600" cy="868362"/>
          </a:xfrm>
          <a:prstGeom prst="rect">
            <a:avLst/>
          </a:prstGeom>
          <a:noFill/>
          <a:ln>
            <a:miter lim="800000"/>
            <a:headEnd/>
            <a:tailEnd/>
          </a:ln>
        </p:spPr>
        <p:txBody>
          <a:bodyPr anchor="b"/>
          <a:lstStyle/>
          <a:p>
            <a:pPr eaLnBrk="1" hangingPunct="1">
              <a:lnSpc>
                <a:spcPts val="3000"/>
              </a:lnSpc>
            </a:pPr>
            <a:r>
              <a:rPr lang="en-US" b="1" dirty="0" smtClean="0"/>
              <a:t>Keeping Text Size Consistent</a:t>
            </a:r>
          </a:p>
        </p:txBody>
      </p:sp>
      <p:sp>
        <p:nvSpPr>
          <p:cNvPr id="82946" name="Rectangle 3"/>
          <p:cNvSpPr>
            <a:spLocks noGrp="1" noChangeArrowheads="1"/>
          </p:cNvSpPr>
          <p:nvPr>
            <p:ph idx="4294967295"/>
          </p:nvPr>
        </p:nvSpPr>
        <p:spPr bwMode="auto">
          <a:xfrm>
            <a:off x="457200" y="1600200"/>
            <a:ext cx="8686800" cy="4191000"/>
          </a:xfrm>
          <a:prstGeom prst="rect">
            <a:avLst/>
          </a:prstGeom>
          <a:noFill/>
          <a:ln>
            <a:miter lim="800000"/>
            <a:headEnd/>
            <a:tailEnd/>
          </a:ln>
        </p:spPr>
        <p:txBody>
          <a:bodyPr/>
          <a:lstStyle/>
          <a:p>
            <a:pPr>
              <a:buSzPct val="130000"/>
            </a:pPr>
            <a:r>
              <a:rPr lang="en-US" dirty="0" smtClean="0"/>
              <a:t>All titles same size across slides</a:t>
            </a:r>
          </a:p>
          <a:p>
            <a:pPr>
              <a:buSzPct val="130000"/>
            </a:pPr>
            <a:r>
              <a:rPr lang="en-US" dirty="0" smtClean="0"/>
              <a:t>Main bullet text size consistent throughout</a:t>
            </a:r>
          </a:p>
          <a:p>
            <a:pPr>
              <a:buSzPct val="130000"/>
            </a:pPr>
            <a:r>
              <a:rPr lang="en-US" dirty="0" smtClean="0"/>
              <a:t>Disable Microsoft PowerPoint feature that changes text size automatically to fit box</a:t>
            </a:r>
          </a:p>
          <a:p>
            <a:pPr>
              <a:buSzPct val="130000"/>
            </a:pPr>
            <a:r>
              <a:rPr lang="en-US" dirty="0" smtClean="0"/>
              <a:t>PowerPoint 2003:</a:t>
            </a:r>
            <a:r>
              <a:rPr lang="en-US" sz="2400" dirty="0" smtClean="0"/>
              <a:t>Tools→AutoCorrect → AutoFormat →uncheck “Autofit body/title text to placeholder”</a:t>
            </a:r>
          </a:p>
          <a:p>
            <a:pPr>
              <a:buSzPct val="130000"/>
            </a:pPr>
            <a:r>
              <a:rPr lang="en-US" dirty="0" smtClean="0"/>
              <a:t>PowerPoint 2007: </a:t>
            </a:r>
            <a:r>
              <a:rPr lang="en-US" sz="2400" dirty="0" smtClean="0"/>
              <a:t>Office button→PowerPoint Options →Proofing →AutoCorrect Options→ AutoFormat→ uncheck “Autofit body/title text to placeholder”</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2"/>
          <p:cNvSpPr>
            <a:spLocks noGrp="1" noChangeArrowheads="1"/>
          </p:cNvSpPr>
          <p:nvPr>
            <p:ph type="title"/>
          </p:nvPr>
        </p:nvSpPr>
        <p:spPr/>
        <p:txBody>
          <a:bodyPr/>
          <a:lstStyle/>
          <a:p>
            <a:pPr defTabSz="979488"/>
            <a:r>
              <a:rPr lang="en-US" dirty="0"/>
              <a:t>Effective Text Slides</a:t>
            </a:r>
          </a:p>
        </p:txBody>
      </p:sp>
      <p:sp>
        <p:nvSpPr>
          <p:cNvPr id="870403" name="Rectangle 3"/>
          <p:cNvSpPr>
            <a:spLocks noGrp="1" noChangeArrowheads="1"/>
          </p:cNvSpPr>
          <p:nvPr>
            <p:ph type="body" idx="1"/>
          </p:nvPr>
        </p:nvSpPr>
        <p:spPr/>
        <p:txBody>
          <a:bodyPr/>
          <a:lstStyle/>
          <a:p>
            <a:pPr marL="339725" indent="-339725" defTabSz="979488">
              <a:lnSpc>
                <a:spcPct val="90000"/>
              </a:lnSpc>
            </a:pPr>
            <a:r>
              <a:rPr lang="en-US" dirty="0" smtClean="0"/>
              <a:t>Key </a:t>
            </a:r>
            <a:r>
              <a:rPr lang="en-US" dirty="0"/>
              <a:t>words only, not complete </a:t>
            </a:r>
            <a:r>
              <a:rPr lang="en-US" dirty="0" smtClean="0"/>
              <a:t>sentences</a:t>
            </a:r>
          </a:p>
          <a:p>
            <a:pPr marL="339725" indent="-339725" defTabSz="979488">
              <a:lnSpc>
                <a:spcPct val="90000"/>
              </a:lnSpc>
            </a:pPr>
            <a:r>
              <a:rPr lang="en-US" dirty="0" smtClean="0"/>
              <a:t>8</a:t>
            </a:r>
            <a:r>
              <a:rPr lang="en-US" dirty="0" smtClean="0">
                <a:cs typeface="Arial" pitchFamily="34" charset="0"/>
              </a:rPr>
              <a:t>–</a:t>
            </a:r>
            <a:r>
              <a:rPr lang="en-US" dirty="0" smtClean="0"/>
              <a:t>10 </a:t>
            </a:r>
            <a:r>
              <a:rPr lang="en-US" dirty="0"/>
              <a:t>lines maximum</a:t>
            </a:r>
          </a:p>
          <a:p>
            <a:pPr marL="339725" indent="-339725" defTabSz="979488">
              <a:spcBef>
                <a:spcPts val="1200"/>
              </a:spcBef>
            </a:pPr>
            <a:r>
              <a:rPr lang="en-US" dirty="0"/>
              <a:t>Bulleted text </a:t>
            </a:r>
            <a:r>
              <a:rPr lang="en-US" dirty="0" smtClean="0"/>
              <a:t>typical</a:t>
            </a:r>
          </a:p>
          <a:p>
            <a:pPr marL="739775" lvl="1" indent="-339725" defTabSz="979488">
              <a:spcBef>
                <a:spcPts val="600"/>
              </a:spcBef>
            </a:pPr>
            <a:r>
              <a:rPr lang="en-US" dirty="0" smtClean="0"/>
              <a:t>Second-level bullets are fine</a:t>
            </a:r>
          </a:p>
          <a:p>
            <a:pPr marL="1139825" lvl="2" indent="-339725" defTabSz="979488"/>
            <a:r>
              <a:rPr lang="en-US" b="1" dirty="0" smtClean="0">
                <a:solidFill>
                  <a:schemeClr val="bg1"/>
                </a:solidFill>
              </a:rPr>
              <a:t>Avoid third-level bullets like this (reformat)</a:t>
            </a:r>
          </a:p>
          <a:p>
            <a:pPr marL="1597025" lvl="3" indent="-339725" defTabSz="979488"/>
            <a:r>
              <a:rPr lang="en-US" b="1" dirty="0" smtClean="0">
                <a:solidFill>
                  <a:schemeClr val="bg1"/>
                </a:solidFill>
              </a:rPr>
              <a:t>And definitely avoid fourth-level bullets like this</a:t>
            </a:r>
          </a:p>
          <a:p>
            <a:pPr marL="339725" indent="-339725" defTabSz="979488"/>
            <a:r>
              <a:rPr lang="en-US" dirty="0" smtClean="0"/>
              <a:t>Order of slide text matches order of script</a:t>
            </a:r>
          </a:p>
          <a:p>
            <a:pPr marL="339725" indent="-339725" defTabSz="979488"/>
            <a:r>
              <a:rPr lang="en-US" b="1" dirty="0" smtClean="0">
                <a:solidFill>
                  <a:schemeClr val="bg1"/>
                </a:solidFill>
              </a:rPr>
              <a:t>Not for presentation of dense numerical data</a:t>
            </a:r>
            <a:endParaRPr lang="en-US" b="1" dirty="0">
              <a:solidFill>
                <a:schemeClr val="bg1"/>
              </a:solidFill>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450" name="Rectangle 2"/>
          <p:cNvSpPr>
            <a:spLocks noGrp="1" noChangeArrowheads="1"/>
          </p:cNvSpPr>
          <p:nvPr>
            <p:ph type="title"/>
          </p:nvPr>
        </p:nvSpPr>
        <p:spPr/>
        <p:txBody>
          <a:bodyPr/>
          <a:lstStyle/>
          <a:p>
            <a:r>
              <a:rPr lang="en-US" dirty="0"/>
              <a:t>Epidemiology of </a:t>
            </a:r>
            <a:r>
              <a:rPr lang="en-US" i="1" dirty="0"/>
              <a:t>B.</a:t>
            </a:r>
            <a:r>
              <a:rPr lang="en-US" dirty="0"/>
              <a:t> </a:t>
            </a:r>
            <a:r>
              <a:rPr lang="en-US" i="1" dirty="0"/>
              <a:t>cepacia</a:t>
            </a:r>
            <a:endParaRPr lang="en-US" dirty="0"/>
          </a:p>
        </p:txBody>
      </p:sp>
      <p:sp>
        <p:nvSpPr>
          <p:cNvPr id="872451" name="Rectangle 3"/>
          <p:cNvSpPr>
            <a:spLocks noGrp="1" noChangeArrowheads="1"/>
          </p:cNvSpPr>
          <p:nvPr>
            <p:ph type="body" idx="1"/>
          </p:nvPr>
        </p:nvSpPr>
        <p:spPr>
          <a:xfrm>
            <a:off x="457200" y="1600200"/>
            <a:ext cx="8229600" cy="5257800"/>
          </a:xfrm>
        </p:spPr>
        <p:txBody>
          <a:bodyPr/>
          <a:lstStyle/>
          <a:p>
            <a:pPr>
              <a:spcAft>
                <a:spcPct val="30000"/>
              </a:spcAft>
              <a:buClr>
                <a:schemeClr val="bg1"/>
              </a:buClr>
            </a:pPr>
            <a:r>
              <a:rPr lang="en-US" dirty="0"/>
              <a:t>Low virulence, morbidity and mortality rates are generally associated with </a:t>
            </a:r>
            <a:r>
              <a:rPr lang="en-US" i="1" dirty="0"/>
              <a:t>B. cepacia</a:t>
            </a:r>
            <a:r>
              <a:rPr lang="en-US" dirty="0"/>
              <a:t> in most patient populations</a:t>
            </a:r>
          </a:p>
          <a:p>
            <a:pPr>
              <a:spcAft>
                <a:spcPct val="30000"/>
              </a:spcAft>
              <a:buClr>
                <a:schemeClr val="bg1"/>
              </a:buClr>
            </a:pPr>
            <a:endParaRPr lang="en-US" sz="1800" dirty="0"/>
          </a:p>
          <a:p>
            <a:pPr>
              <a:spcAft>
                <a:spcPct val="30000"/>
              </a:spcAft>
              <a:buClr>
                <a:schemeClr val="bg1"/>
              </a:buClr>
            </a:pPr>
            <a:r>
              <a:rPr lang="en-US" dirty="0"/>
              <a:t>Research suggests that investigations are necessary when multiple patients test positive for </a:t>
            </a:r>
            <a:r>
              <a:rPr lang="en-US" i="1" dirty="0"/>
              <a:t>B. cepacia</a:t>
            </a:r>
            <a:r>
              <a:rPr lang="en-US" dirty="0"/>
              <a:t> over a short time period</a:t>
            </a:r>
          </a:p>
        </p:txBody>
      </p:sp>
      <p:sp>
        <p:nvSpPr>
          <p:cNvPr id="872452" name="Text Box 4"/>
          <p:cNvSpPr txBox="1">
            <a:spLocks noChangeArrowheads="1"/>
          </p:cNvSpPr>
          <p:nvPr/>
        </p:nvSpPr>
        <p:spPr bwMode="auto">
          <a:xfrm>
            <a:off x="0" y="0"/>
            <a:ext cx="7620000" cy="457200"/>
          </a:xfrm>
          <a:prstGeom prst="rect">
            <a:avLst/>
          </a:prstGeom>
          <a:noFill/>
          <a:ln w="9525" algn="ctr">
            <a:noFill/>
            <a:miter lim="800000"/>
            <a:headEnd/>
            <a:tailEnd/>
          </a:ln>
          <a:effectLst/>
        </p:spPr>
        <p:txBody>
          <a:bodyPr>
            <a:spAutoFit/>
          </a:bodyPr>
          <a:lstStyle/>
          <a:p>
            <a:pPr marL="342900" indent="-342900">
              <a:spcBef>
                <a:spcPct val="50000"/>
              </a:spcBef>
              <a:buClr>
                <a:srgbClr val="FFFF00"/>
              </a:buClr>
            </a:pPr>
            <a:r>
              <a:rPr lang="en-US" sz="2400" i="1" dirty="0" smtClean="0">
                <a:solidFill>
                  <a:srgbClr val="FFFFFF"/>
                </a:solidFill>
              </a:rPr>
              <a:t>(Don’t </a:t>
            </a:r>
            <a:r>
              <a:rPr lang="en-US" sz="2400" i="1" dirty="0">
                <a:solidFill>
                  <a:srgbClr val="FFFFFF"/>
                </a:solidFill>
              </a:rPr>
              <a:t>Display Full Sentences From Script</a:t>
            </a:r>
            <a:r>
              <a:rPr lang="en-US" sz="2400" i="1" dirty="0" smtClean="0">
                <a:solidFill>
                  <a:srgbClr val="FFFFFF"/>
                </a:solidFill>
              </a:rPr>
              <a:t>…)</a:t>
            </a:r>
            <a:endParaRPr lang="en-US" sz="2400" i="1" dirty="0">
              <a:solidFill>
                <a:srgbClr val="FFFFFF"/>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Rectangle 2"/>
          <p:cNvSpPr>
            <a:spLocks noGrp="1" noChangeArrowheads="1"/>
          </p:cNvSpPr>
          <p:nvPr>
            <p:ph type="title"/>
          </p:nvPr>
        </p:nvSpPr>
        <p:spPr/>
        <p:txBody>
          <a:bodyPr/>
          <a:lstStyle/>
          <a:p>
            <a:r>
              <a:rPr lang="en-US" dirty="0"/>
              <a:t>Epidemiology of </a:t>
            </a:r>
            <a:r>
              <a:rPr lang="en-US" i="1" dirty="0"/>
              <a:t>B.</a:t>
            </a:r>
            <a:r>
              <a:rPr lang="en-US" dirty="0"/>
              <a:t> </a:t>
            </a:r>
            <a:r>
              <a:rPr lang="en-US" i="1" dirty="0"/>
              <a:t>cepacia</a:t>
            </a:r>
            <a:endParaRPr lang="en-US" dirty="0"/>
          </a:p>
        </p:txBody>
      </p:sp>
      <p:sp>
        <p:nvSpPr>
          <p:cNvPr id="874499" name="Rectangle 3"/>
          <p:cNvSpPr>
            <a:spLocks noGrp="1" noChangeArrowheads="1"/>
          </p:cNvSpPr>
          <p:nvPr>
            <p:ph type="body" idx="1"/>
          </p:nvPr>
        </p:nvSpPr>
        <p:spPr>
          <a:xfrm>
            <a:off x="457200" y="1600200"/>
            <a:ext cx="8229600" cy="5257800"/>
          </a:xfrm>
        </p:spPr>
        <p:txBody>
          <a:bodyPr/>
          <a:lstStyle/>
          <a:p>
            <a:pPr>
              <a:spcAft>
                <a:spcPct val="30000"/>
              </a:spcAft>
              <a:buClr>
                <a:schemeClr val="bg1"/>
              </a:buClr>
            </a:pPr>
            <a:r>
              <a:rPr lang="en-US" dirty="0"/>
              <a:t>Low virulence </a:t>
            </a:r>
          </a:p>
          <a:p>
            <a:pPr>
              <a:spcAft>
                <a:spcPct val="30000"/>
              </a:spcAft>
              <a:buClr>
                <a:schemeClr val="bg1"/>
              </a:buClr>
            </a:pPr>
            <a:r>
              <a:rPr lang="en-US" dirty="0"/>
              <a:t>Low morbidity and mortality rates</a:t>
            </a:r>
          </a:p>
          <a:p>
            <a:pPr>
              <a:spcAft>
                <a:spcPct val="30000"/>
              </a:spcAft>
              <a:buClr>
                <a:schemeClr val="bg1"/>
              </a:buClr>
            </a:pPr>
            <a:r>
              <a:rPr lang="en-US" dirty="0"/>
              <a:t>Investigate when multiple patients test positive for </a:t>
            </a:r>
            <a:r>
              <a:rPr lang="en-US" i="1" dirty="0"/>
              <a:t>B. cepacia</a:t>
            </a:r>
            <a:r>
              <a:rPr lang="en-US" dirty="0"/>
              <a:t> over short time </a:t>
            </a:r>
          </a:p>
        </p:txBody>
      </p:sp>
      <p:sp>
        <p:nvSpPr>
          <p:cNvPr id="874500" name="Text Box 4"/>
          <p:cNvSpPr txBox="1">
            <a:spLocks noChangeArrowheads="1"/>
          </p:cNvSpPr>
          <p:nvPr/>
        </p:nvSpPr>
        <p:spPr bwMode="auto">
          <a:xfrm>
            <a:off x="0" y="0"/>
            <a:ext cx="7620000" cy="457200"/>
          </a:xfrm>
          <a:prstGeom prst="rect">
            <a:avLst/>
          </a:prstGeom>
          <a:noFill/>
          <a:ln w="9525" algn="ctr">
            <a:noFill/>
            <a:miter lim="800000"/>
            <a:headEnd/>
            <a:tailEnd/>
          </a:ln>
          <a:effectLst/>
        </p:spPr>
        <p:txBody>
          <a:bodyPr>
            <a:spAutoFit/>
          </a:bodyPr>
          <a:lstStyle/>
          <a:p>
            <a:pPr marL="342900" indent="-342900">
              <a:spcBef>
                <a:spcPct val="50000"/>
              </a:spcBef>
              <a:buClr>
                <a:srgbClr val="FFFF00"/>
              </a:buClr>
            </a:pPr>
            <a:r>
              <a:rPr lang="en-US" sz="2400" i="1" dirty="0" smtClean="0">
                <a:solidFill>
                  <a:srgbClr val="FFFFFF"/>
                </a:solidFill>
              </a:rPr>
              <a:t>(…</a:t>
            </a:r>
            <a:r>
              <a:rPr lang="en-US" sz="2400" i="1" dirty="0">
                <a:solidFill>
                  <a:srgbClr val="FFFFFF"/>
                </a:solidFill>
              </a:rPr>
              <a:t>Display Key Words as Signposts </a:t>
            </a:r>
            <a:r>
              <a:rPr lang="en-US" sz="2400" i="1" dirty="0" smtClean="0">
                <a:solidFill>
                  <a:srgbClr val="FFFFFF"/>
                </a:solidFill>
              </a:rPr>
              <a:t>Instead)</a:t>
            </a:r>
            <a:endParaRPr lang="en-US" sz="2400" i="1" dirty="0">
              <a:solidFill>
                <a:srgbClr val="FFFFFF"/>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p:cNvSpPr>
            <a:spLocks noGrp="1" noChangeArrowheads="1"/>
          </p:cNvSpPr>
          <p:nvPr>
            <p:ph type="title"/>
          </p:nvPr>
        </p:nvSpPr>
        <p:spPr/>
        <p:txBody>
          <a:bodyPr/>
          <a:lstStyle/>
          <a:p>
            <a:pPr defTabSz="979488"/>
            <a:r>
              <a:rPr lang="en-US" dirty="0"/>
              <a:t>Things to Avoid</a:t>
            </a:r>
          </a:p>
        </p:txBody>
      </p:sp>
      <p:sp>
        <p:nvSpPr>
          <p:cNvPr id="778243" name="Rectangle 3"/>
          <p:cNvSpPr>
            <a:spLocks noGrp="1" noChangeArrowheads="1"/>
          </p:cNvSpPr>
          <p:nvPr>
            <p:ph type="body" idx="1"/>
          </p:nvPr>
        </p:nvSpPr>
        <p:spPr>
          <a:xfrm>
            <a:off x="457200" y="1295400"/>
            <a:ext cx="8382000" cy="4830763"/>
          </a:xfrm>
        </p:spPr>
        <p:txBody>
          <a:bodyPr/>
          <a:lstStyle/>
          <a:p>
            <a:pPr marL="339725" indent="-339725" defTabSz="979488">
              <a:lnSpc>
                <a:spcPct val="90000"/>
              </a:lnSpc>
            </a:pPr>
            <a:r>
              <a:rPr lang="en-US" dirty="0"/>
              <a:t>Visual clutter from too many colors </a:t>
            </a:r>
          </a:p>
          <a:p>
            <a:pPr marL="339725" indent="-339725" defTabSz="979488">
              <a:lnSpc>
                <a:spcPct val="90000"/>
              </a:lnSpc>
            </a:pPr>
            <a:r>
              <a:rPr lang="en-US" b="0">
                <a:latin typeface="Times New Roman" pitchFamily="18" charset="0"/>
              </a:rPr>
              <a:t>Unbolded</a:t>
            </a:r>
            <a:r>
              <a:rPr lang="en-US" b="0" dirty="0">
                <a:latin typeface="Times New Roman" pitchFamily="18" charset="0"/>
              </a:rPr>
              <a:t>, serif font like Times New Roman</a:t>
            </a:r>
          </a:p>
          <a:p>
            <a:pPr marL="339725" indent="-339725" defTabSz="979488">
              <a:lnSpc>
                <a:spcPct val="90000"/>
              </a:lnSpc>
            </a:pPr>
            <a:r>
              <a:rPr lang="en-US" dirty="0"/>
              <a:t>ALL CAPS </a:t>
            </a:r>
            <a:r>
              <a:rPr lang="en-US" dirty="0" smtClean="0"/>
              <a:t>(except acronyms)</a:t>
            </a:r>
            <a:endParaRPr lang="en-US" dirty="0"/>
          </a:p>
          <a:p>
            <a:pPr marL="339725" indent="-339725" defTabSz="979488">
              <a:lnSpc>
                <a:spcPct val="90000"/>
              </a:lnSpc>
            </a:pPr>
            <a:r>
              <a:rPr lang="en-US" dirty="0"/>
              <a:t>Pseudo-3D charts and graphs</a:t>
            </a:r>
          </a:p>
          <a:p>
            <a:pPr marL="339725" indent="-339725" defTabSz="979488">
              <a:lnSpc>
                <a:spcPct val="90000"/>
              </a:lnSpc>
            </a:pPr>
            <a:r>
              <a:rPr lang="en-US" dirty="0"/>
              <a:t>Animation (no flying objects; slide </a:t>
            </a:r>
            <a:r>
              <a:rPr lang="en-US" dirty="0" smtClean="0"/>
              <a:t>build OK</a:t>
            </a:r>
            <a:r>
              <a:rPr lang="en-US" dirty="0"/>
              <a:t>)</a:t>
            </a:r>
          </a:p>
          <a:p>
            <a:pPr marL="339725" indent="-339725" defTabSz="979488">
              <a:lnSpc>
                <a:spcPct val="90000"/>
              </a:lnSpc>
            </a:pPr>
            <a:r>
              <a:rPr lang="en-US" dirty="0" smtClean="0"/>
              <a:t>Gratuitous clip art</a:t>
            </a:r>
            <a:endParaRPr lang="en-US" dirty="0"/>
          </a:p>
          <a:p>
            <a:pPr marL="339725" indent="-339725" defTabSz="979488">
              <a:lnSpc>
                <a:spcPct val="90000"/>
              </a:lnSpc>
            </a:pPr>
            <a:r>
              <a:rPr lang="en-US" dirty="0"/>
              <a:t>Unnecessary grid lines in figures</a:t>
            </a:r>
          </a:p>
          <a:p>
            <a:pPr marL="339725" indent="-339725" defTabSz="979488">
              <a:lnSpc>
                <a:spcPct val="90000"/>
              </a:lnSpc>
            </a:pPr>
            <a:r>
              <a:rPr lang="en-US" dirty="0" smtClean="0"/>
              <a:t>Footnotes (if important, put in main text)</a:t>
            </a:r>
            <a:endParaRPr lang="en-US" dirty="0"/>
          </a:p>
          <a:p>
            <a:pPr marL="339725" indent="-339725" defTabSz="979488">
              <a:lnSpc>
                <a:spcPct val="90000"/>
              </a:lnSpc>
            </a:pPr>
            <a:r>
              <a:rPr lang="en-US" dirty="0" smtClean="0"/>
              <a:t>Background that competes with content</a:t>
            </a:r>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026"/>
          <p:cNvSpPr>
            <a:spLocks noGrp="1" noChangeArrowheads="1"/>
          </p:cNvSpPr>
          <p:nvPr>
            <p:ph type="title"/>
          </p:nvPr>
        </p:nvSpPr>
        <p:spPr>
          <a:xfrm>
            <a:off x="457200" y="0"/>
            <a:ext cx="8229600" cy="838200"/>
          </a:xfrm>
        </p:spPr>
        <p:txBody>
          <a:bodyPr/>
          <a:lstStyle/>
          <a:p>
            <a:r>
              <a:rPr lang="en-US" dirty="0" smtClean="0"/>
              <a:t/>
            </a:r>
            <a:br>
              <a:rPr lang="en-US" dirty="0" smtClean="0"/>
            </a:br>
            <a:r>
              <a:rPr lang="en-US" dirty="0" smtClean="0"/>
              <a:t>Flow of Information </a:t>
            </a:r>
            <a:endParaRPr lang="en-US" dirty="0"/>
          </a:p>
        </p:txBody>
      </p:sp>
      <p:sp>
        <p:nvSpPr>
          <p:cNvPr id="112644" name="Oval 1028"/>
          <p:cNvSpPr>
            <a:spLocks noChangeArrowheads="1"/>
          </p:cNvSpPr>
          <p:nvPr/>
        </p:nvSpPr>
        <p:spPr bwMode="auto">
          <a:xfrm>
            <a:off x="1295400" y="59436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1" name="Oval 1035"/>
          <p:cNvSpPr>
            <a:spLocks noChangeArrowheads="1"/>
          </p:cNvSpPr>
          <p:nvPr/>
        </p:nvSpPr>
        <p:spPr bwMode="auto">
          <a:xfrm>
            <a:off x="1447800" y="12192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2" name="Oval 1036"/>
          <p:cNvSpPr>
            <a:spLocks noChangeArrowheads="1"/>
          </p:cNvSpPr>
          <p:nvPr/>
        </p:nvSpPr>
        <p:spPr bwMode="auto">
          <a:xfrm>
            <a:off x="228600" y="50292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3" name="Oval 1037"/>
          <p:cNvSpPr>
            <a:spLocks noChangeArrowheads="1"/>
          </p:cNvSpPr>
          <p:nvPr/>
        </p:nvSpPr>
        <p:spPr bwMode="auto">
          <a:xfrm>
            <a:off x="228600" y="30480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4" name="Oval 1038"/>
          <p:cNvSpPr>
            <a:spLocks noChangeArrowheads="1"/>
          </p:cNvSpPr>
          <p:nvPr/>
        </p:nvSpPr>
        <p:spPr bwMode="auto">
          <a:xfrm>
            <a:off x="228600" y="20574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5" name="Oval 1039"/>
          <p:cNvSpPr>
            <a:spLocks noChangeArrowheads="1"/>
          </p:cNvSpPr>
          <p:nvPr/>
        </p:nvSpPr>
        <p:spPr bwMode="auto">
          <a:xfrm>
            <a:off x="228600" y="40386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6" name="Text Box 1040"/>
          <p:cNvSpPr txBox="1">
            <a:spLocks noChangeArrowheads="1"/>
          </p:cNvSpPr>
          <p:nvPr/>
        </p:nvSpPr>
        <p:spPr bwMode="auto">
          <a:xfrm>
            <a:off x="1524000" y="1447800"/>
            <a:ext cx="19050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Neurologists</a:t>
            </a:r>
          </a:p>
        </p:txBody>
      </p:sp>
      <p:sp>
        <p:nvSpPr>
          <p:cNvPr id="112657" name="Text Box 1041"/>
          <p:cNvSpPr txBox="1">
            <a:spLocks noChangeArrowheads="1"/>
          </p:cNvSpPr>
          <p:nvPr/>
        </p:nvSpPr>
        <p:spPr bwMode="auto">
          <a:xfrm>
            <a:off x="457200" y="2362200"/>
            <a:ext cx="24384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Other MDs</a:t>
            </a:r>
          </a:p>
        </p:txBody>
      </p:sp>
      <p:sp>
        <p:nvSpPr>
          <p:cNvPr id="112658" name="Text Box 1042"/>
          <p:cNvSpPr txBox="1">
            <a:spLocks noChangeArrowheads="1"/>
          </p:cNvSpPr>
          <p:nvPr/>
        </p:nvSpPr>
        <p:spPr bwMode="auto">
          <a:xfrm>
            <a:off x="304800" y="3352800"/>
            <a:ext cx="17526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IVIG Orders</a:t>
            </a:r>
          </a:p>
        </p:txBody>
      </p:sp>
      <p:sp>
        <p:nvSpPr>
          <p:cNvPr id="112659" name="Text Box 1043"/>
          <p:cNvSpPr txBox="1">
            <a:spLocks noChangeArrowheads="1"/>
          </p:cNvSpPr>
          <p:nvPr/>
        </p:nvSpPr>
        <p:spPr bwMode="auto">
          <a:xfrm>
            <a:off x="381000" y="4343400"/>
            <a:ext cx="18288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ICD9 Codes</a:t>
            </a:r>
          </a:p>
        </p:txBody>
      </p:sp>
      <p:sp>
        <p:nvSpPr>
          <p:cNvPr id="112660" name="Text Box 1044"/>
          <p:cNvSpPr txBox="1">
            <a:spLocks noChangeArrowheads="1"/>
          </p:cNvSpPr>
          <p:nvPr/>
        </p:nvSpPr>
        <p:spPr bwMode="auto">
          <a:xfrm>
            <a:off x="609600" y="5334000"/>
            <a:ext cx="9144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HASS</a:t>
            </a:r>
          </a:p>
        </p:txBody>
      </p:sp>
      <p:sp>
        <p:nvSpPr>
          <p:cNvPr id="112661" name="Text Box 1045"/>
          <p:cNvSpPr txBox="1">
            <a:spLocks noChangeArrowheads="1"/>
          </p:cNvSpPr>
          <p:nvPr/>
        </p:nvSpPr>
        <p:spPr bwMode="auto">
          <a:xfrm>
            <a:off x="1676400" y="6248400"/>
            <a:ext cx="9906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VAERS</a:t>
            </a:r>
          </a:p>
        </p:txBody>
      </p:sp>
      <p:sp>
        <p:nvSpPr>
          <p:cNvPr id="112662" name="Rectangle 1046"/>
          <p:cNvSpPr>
            <a:spLocks noChangeArrowheads="1"/>
          </p:cNvSpPr>
          <p:nvPr/>
        </p:nvSpPr>
        <p:spPr bwMode="auto">
          <a:xfrm>
            <a:off x="2743200" y="2438400"/>
            <a:ext cx="1981200" cy="3048000"/>
          </a:xfrm>
          <a:prstGeom prst="rect">
            <a:avLst/>
          </a:prstGeom>
          <a:solidFill>
            <a:srgbClr val="33CCCC"/>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63" name="Text Box 1047"/>
          <p:cNvSpPr txBox="1">
            <a:spLocks noChangeArrowheads="1"/>
          </p:cNvSpPr>
          <p:nvPr/>
        </p:nvSpPr>
        <p:spPr bwMode="auto">
          <a:xfrm>
            <a:off x="2743200" y="3429000"/>
            <a:ext cx="2133600" cy="1328738"/>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Possible Cases: Medical Chart Review</a:t>
            </a:r>
          </a:p>
          <a:p>
            <a:pPr>
              <a:spcBef>
                <a:spcPct val="50000"/>
              </a:spcBef>
            </a:pPr>
            <a:endParaRPr lang="en-US" b="1" dirty="0" smtClean="0">
              <a:solidFill>
                <a:srgbClr val="000000"/>
              </a:solidFill>
            </a:endParaRPr>
          </a:p>
        </p:txBody>
      </p:sp>
      <p:sp>
        <p:nvSpPr>
          <p:cNvPr id="112670" name="Line 1054"/>
          <p:cNvSpPr>
            <a:spLocks noChangeShapeType="1"/>
          </p:cNvSpPr>
          <p:nvPr/>
        </p:nvSpPr>
        <p:spPr bwMode="auto">
          <a:xfrm>
            <a:off x="3048000" y="1981200"/>
            <a:ext cx="304800" cy="381000"/>
          </a:xfrm>
          <a:prstGeom prst="line">
            <a:avLst/>
          </a:prstGeom>
          <a:noFill/>
          <a:ln w="50800">
            <a:solidFill>
              <a:srgbClr val="FF00FF"/>
            </a:solidFill>
            <a:round/>
            <a:headEnd/>
            <a:tailEnd type="triangle" w="med" len="med"/>
          </a:ln>
          <a:effectLst/>
        </p:spPr>
        <p:txBody>
          <a:bodyPr/>
          <a:lstStyle/>
          <a:p>
            <a:endParaRPr lang="en-US" dirty="0" smtClean="0">
              <a:solidFill>
                <a:srgbClr val="000000"/>
              </a:solidFill>
            </a:endParaRPr>
          </a:p>
        </p:txBody>
      </p:sp>
      <p:sp>
        <p:nvSpPr>
          <p:cNvPr id="112671" name="Line 1055"/>
          <p:cNvSpPr>
            <a:spLocks noChangeShapeType="1"/>
          </p:cNvSpPr>
          <p:nvPr/>
        </p:nvSpPr>
        <p:spPr bwMode="auto">
          <a:xfrm>
            <a:off x="1981200" y="4495800"/>
            <a:ext cx="685800" cy="0"/>
          </a:xfrm>
          <a:prstGeom prst="line">
            <a:avLst/>
          </a:prstGeom>
          <a:noFill/>
          <a:ln w="50800">
            <a:solidFill>
              <a:srgbClr val="FF00FF"/>
            </a:solidFill>
            <a:round/>
            <a:headEnd/>
            <a:tailEnd type="triangle" w="med" len="med"/>
          </a:ln>
          <a:effectLst/>
        </p:spPr>
        <p:txBody>
          <a:bodyPr/>
          <a:lstStyle/>
          <a:p>
            <a:endParaRPr lang="en-US" dirty="0" smtClean="0">
              <a:solidFill>
                <a:srgbClr val="000000"/>
              </a:solidFill>
            </a:endParaRPr>
          </a:p>
        </p:txBody>
      </p:sp>
      <p:sp>
        <p:nvSpPr>
          <p:cNvPr id="112672" name="Line 1056"/>
          <p:cNvSpPr>
            <a:spLocks noChangeShapeType="1"/>
          </p:cNvSpPr>
          <p:nvPr/>
        </p:nvSpPr>
        <p:spPr bwMode="auto">
          <a:xfrm>
            <a:off x="1981200" y="3581400"/>
            <a:ext cx="685800" cy="0"/>
          </a:xfrm>
          <a:prstGeom prst="line">
            <a:avLst/>
          </a:prstGeom>
          <a:noFill/>
          <a:ln w="50800">
            <a:solidFill>
              <a:srgbClr val="FF00FF"/>
            </a:solidFill>
            <a:round/>
            <a:headEnd/>
            <a:tailEnd type="triangle" w="med" len="med"/>
          </a:ln>
          <a:effectLst/>
        </p:spPr>
        <p:txBody>
          <a:bodyPr/>
          <a:lstStyle/>
          <a:p>
            <a:endParaRPr lang="en-US" dirty="0" smtClean="0">
              <a:solidFill>
                <a:srgbClr val="000000"/>
              </a:solidFill>
            </a:endParaRPr>
          </a:p>
        </p:txBody>
      </p:sp>
      <p:sp>
        <p:nvSpPr>
          <p:cNvPr id="112673" name="Line 1057"/>
          <p:cNvSpPr>
            <a:spLocks noChangeShapeType="1"/>
          </p:cNvSpPr>
          <p:nvPr/>
        </p:nvSpPr>
        <p:spPr bwMode="auto">
          <a:xfrm>
            <a:off x="1981200" y="2590800"/>
            <a:ext cx="685800" cy="152400"/>
          </a:xfrm>
          <a:prstGeom prst="line">
            <a:avLst/>
          </a:prstGeom>
          <a:noFill/>
          <a:ln w="50800">
            <a:solidFill>
              <a:srgbClr val="FF00FF"/>
            </a:solidFill>
            <a:round/>
            <a:headEnd/>
            <a:tailEnd type="triangle" w="med" len="med"/>
          </a:ln>
          <a:effectLst/>
        </p:spPr>
        <p:txBody>
          <a:bodyPr/>
          <a:lstStyle/>
          <a:p>
            <a:endParaRPr lang="en-US" dirty="0" smtClean="0">
              <a:solidFill>
                <a:srgbClr val="000000"/>
              </a:solidFill>
            </a:endParaRPr>
          </a:p>
        </p:txBody>
      </p:sp>
      <p:sp>
        <p:nvSpPr>
          <p:cNvPr id="112674" name="Line 1058"/>
          <p:cNvSpPr>
            <a:spLocks noChangeShapeType="1"/>
          </p:cNvSpPr>
          <p:nvPr/>
        </p:nvSpPr>
        <p:spPr bwMode="auto">
          <a:xfrm flipV="1">
            <a:off x="1981200" y="5257800"/>
            <a:ext cx="685800" cy="152400"/>
          </a:xfrm>
          <a:prstGeom prst="line">
            <a:avLst/>
          </a:prstGeom>
          <a:noFill/>
          <a:ln w="50800">
            <a:solidFill>
              <a:srgbClr val="FF00FF"/>
            </a:solidFill>
            <a:round/>
            <a:headEnd/>
            <a:tailEnd type="triangle" w="med" len="med"/>
          </a:ln>
          <a:effectLst/>
        </p:spPr>
        <p:txBody>
          <a:bodyPr/>
          <a:lstStyle/>
          <a:p>
            <a:endParaRPr lang="en-US" dirty="0" smtClean="0">
              <a:solidFill>
                <a:srgbClr val="000000"/>
              </a:solidFill>
            </a:endParaRPr>
          </a:p>
        </p:txBody>
      </p:sp>
      <p:sp>
        <p:nvSpPr>
          <p:cNvPr id="112675" name="Line 1059"/>
          <p:cNvSpPr>
            <a:spLocks noChangeShapeType="1"/>
          </p:cNvSpPr>
          <p:nvPr/>
        </p:nvSpPr>
        <p:spPr bwMode="auto">
          <a:xfrm flipV="1">
            <a:off x="2819400" y="5562600"/>
            <a:ext cx="304800" cy="457200"/>
          </a:xfrm>
          <a:prstGeom prst="line">
            <a:avLst/>
          </a:prstGeom>
          <a:noFill/>
          <a:ln w="50800">
            <a:solidFill>
              <a:srgbClr val="FF00FF"/>
            </a:solidFill>
            <a:round/>
            <a:headEnd/>
            <a:tailEnd type="triangle" w="med" len="med"/>
          </a:ln>
          <a:effectLst/>
        </p:spPr>
        <p:txBody>
          <a:bodyPr/>
          <a:lstStyle/>
          <a:p>
            <a:endParaRPr lang="en-US" dirty="0" smtClean="0">
              <a:solidFill>
                <a:srgbClr val="000000"/>
              </a:solidFill>
            </a:endParaRPr>
          </a:p>
        </p:txBody>
      </p:sp>
      <p:sp>
        <p:nvSpPr>
          <p:cNvPr id="112676" name="Rectangle 1060"/>
          <p:cNvSpPr>
            <a:spLocks noChangeArrowheads="1"/>
          </p:cNvSpPr>
          <p:nvPr/>
        </p:nvSpPr>
        <p:spPr bwMode="auto">
          <a:xfrm>
            <a:off x="5486400" y="1752600"/>
            <a:ext cx="1676400" cy="914400"/>
          </a:xfrm>
          <a:prstGeom prst="rect">
            <a:avLst/>
          </a:prstGeom>
          <a:solidFill>
            <a:srgbClr val="C0C0C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77" name="Text Box 1061"/>
          <p:cNvSpPr txBox="1">
            <a:spLocks noChangeArrowheads="1"/>
          </p:cNvSpPr>
          <p:nvPr/>
        </p:nvSpPr>
        <p:spPr bwMode="auto">
          <a:xfrm>
            <a:off x="5562600" y="1905000"/>
            <a:ext cx="1447800" cy="641350"/>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Confirmed Case</a:t>
            </a:r>
          </a:p>
        </p:txBody>
      </p:sp>
      <p:sp>
        <p:nvSpPr>
          <p:cNvPr id="112678" name="Rectangle 1062"/>
          <p:cNvSpPr>
            <a:spLocks noChangeArrowheads="1"/>
          </p:cNvSpPr>
          <p:nvPr/>
        </p:nvSpPr>
        <p:spPr bwMode="auto">
          <a:xfrm>
            <a:off x="5486400" y="2895600"/>
            <a:ext cx="1676400" cy="914400"/>
          </a:xfrm>
          <a:prstGeom prst="rect">
            <a:avLst/>
          </a:prstGeom>
          <a:solidFill>
            <a:srgbClr val="C0C0C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79" name="Rectangle 1063"/>
          <p:cNvSpPr>
            <a:spLocks noChangeArrowheads="1"/>
          </p:cNvSpPr>
          <p:nvPr/>
        </p:nvSpPr>
        <p:spPr bwMode="auto">
          <a:xfrm>
            <a:off x="5486400" y="5181600"/>
            <a:ext cx="1676400" cy="914400"/>
          </a:xfrm>
          <a:prstGeom prst="rect">
            <a:avLst/>
          </a:prstGeom>
          <a:solidFill>
            <a:srgbClr val="C0C0C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80" name="Rectangle 1064"/>
          <p:cNvSpPr>
            <a:spLocks noChangeArrowheads="1"/>
          </p:cNvSpPr>
          <p:nvPr/>
        </p:nvSpPr>
        <p:spPr bwMode="auto">
          <a:xfrm>
            <a:off x="5486400" y="4038600"/>
            <a:ext cx="1676400" cy="914400"/>
          </a:xfrm>
          <a:prstGeom prst="rect">
            <a:avLst/>
          </a:prstGeom>
          <a:solidFill>
            <a:srgbClr val="C0C0C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81" name="Text Box 1065"/>
          <p:cNvSpPr txBox="1">
            <a:spLocks noChangeArrowheads="1"/>
          </p:cNvSpPr>
          <p:nvPr/>
        </p:nvSpPr>
        <p:spPr bwMode="auto">
          <a:xfrm>
            <a:off x="5562600" y="3048000"/>
            <a:ext cx="1524000" cy="641350"/>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Probable Case</a:t>
            </a:r>
          </a:p>
        </p:txBody>
      </p:sp>
      <p:sp>
        <p:nvSpPr>
          <p:cNvPr id="112682" name="Text Box 1066"/>
          <p:cNvSpPr txBox="1">
            <a:spLocks noChangeArrowheads="1"/>
          </p:cNvSpPr>
          <p:nvPr/>
        </p:nvSpPr>
        <p:spPr bwMode="auto">
          <a:xfrm>
            <a:off x="5562600" y="4267200"/>
            <a:ext cx="23622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Non-Case</a:t>
            </a:r>
          </a:p>
        </p:txBody>
      </p:sp>
      <p:sp>
        <p:nvSpPr>
          <p:cNvPr id="112683" name="Text Box 1067"/>
          <p:cNvSpPr txBox="1">
            <a:spLocks noChangeArrowheads="1"/>
          </p:cNvSpPr>
          <p:nvPr/>
        </p:nvSpPr>
        <p:spPr bwMode="auto">
          <a:xfrm>
            <a:off x="5486400" y="5257800"/>
            <a:ext cx="1828800" cy="641350"/>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IndeterminantCase</a:t>
            </a:r>
          </a:p>
        </p:txBody>
      </p:sp>
      <p:sp>
        <p:nvSpPr>
          <p:cNvPr id="112684" name="AutoShape 1068"/>
          <p:cNvSpPr>
            <a:spLocks noChangeArrowheads="1"/>
          </p:cNvSpPr>
          <p:nvPr/>
        </p:nvSpPr>
        <p:spPr bwMode="auto">
          <a:xfrm>
            <a:off x="4800600" y="3248025"/>
            <a:ext cx="609600" cy="485775"/>
          </a:xfrm>
          <a:prstGeom prst="rightArrow">
            <a:avLst>
              <a:gd name="adj1" fmla="val 50000"/>
              <a:gd name="adj2" fmla="val 31373"/>
            </a:avLst>
          </a:prstGeom>
          <a:solidFill>
            <a:srgbClr val="FF660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85" name="AutoShape 1069"/>
          <p:cNvSpPr>
            <a:spLocks noChangeArrowheads="1"/>
          </p:cNvSpPr>
          <p:nvPr/>
        </p:nvSpPr>
        <p:spPr bwMode="auto">
          <a:xfrm>
            <a:off x="4800600" y="4114800"/>
            <a:ext cx="609600" cy="485775"/>
          </a:xfrm>
          <a:prstGeom prst="rightArrow">
            <a:avLst>
              <a:gd name="adj1" fmla="val 50000"/>
              <a:gd name="adj2" fmla="val 31373"/>
            </a:avLst>
          </a:prstGeom>
          <a:solidFill>
            <a:srgbClr val="FF660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86" name="AutoShape 1070"/>
          <p:cNvSpPr>
            <a:spLocks noChangeArrowheads="1"/>
          </p:cNvSpPr>
          <p:nvPr/>
        </p:nvSpPr>
        <p:spPr bwMode="auto">
          <a:xfrm>
            <a:off x="4800600" y="5105400"/>
            <a:ext cx="609600" cy="485775"/>
          </a:xfrm>
          <a:prstGeom prst="rightArrow">
            <a:avLst>
              <a:gd name="adj1" fmla="val 50000"/>
              <a:gd name="adj2" fmla="val 31373"/>
            </a:avLst>
          </a:prstGeom>
          <a:solidFill>
            <a:srgbClr val="FF660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87" name="AutoShape 1071"/>
          <p:cNvSpPr>
            <a:spLocks noChangeArrowheads="1"/>
          </p:cNvSpPr>
          <p:nvPr/>
        </p:nvSpPr>
        <p:spPr bwMode="auto">
          <a:xfrm>
            <a:off x="4800600" y="2286000"/>
            <a:ext cx="609600" cy="485775"/>
          </a:xfrm>
          <a:prstGeom prst="rightArrow">
            <a:avLst>
              <a:gd name="adj1" fmla="val 50000"/>
              <a:gd name="adj2" fmla="val 31373"/>
            </a:avLst>
          </a:prstGeom>
          <a:solidFill>
            <a:srgbClr val="FF660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93" name="AutoShape 1077"/>
          <p:cNvSpPr>
            <a:spLocks noChangeArrowheads="1"/>
          </p:cNvSpPr>
          <p:nvPr/>
        </p:nvSpPr>
        <p:spPr bwMode="auto">
          <a:xfrm>
            <a:off x="7239000" y="1981200"/>
            <a:ext cx="609600" cy="485775"/>
          </a:xfrm>
          <a:prstGeom prst="chevron">
            <a:avLst>
              <a:gd name="adj" fmla="val 31373"/>
            </a:avLst>
          </a:prstGeom>
          <a:solidFill>
            <a:srgbClr val="FFFF0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94" name="AutoShape 1078"/>
          <p:cNvSpPr>
            <a:spLocks noChangeArrowheads="1"/>
          </p:cNvSpPr>
          <p:nvPr/>
        </p:nvSpPr>
        <p:spPr bwMode="auto">
          <a:xfrm>
            <a:off x="7239000" y="3124200"/>
            <a:ext cx="609600" cy="485775"/>
          </a:xfrm>
          <a:prstGeom prst="chevron">
            <a:avLst>
              <a:gd name="adj" fmla="val 31373"/>
            </a:avLst>
          </a:prstGeom>
          <a:solidFill>
            <a:srgbClr val="FFFF0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95" name="AutoShape 1079"/>
          <p:cNvSpPr>
            <a:spLocks noChangeArrowheads="1"/>
          </p:cNvSpPr>
          <p:nvPr/>
        </p:nvSpPr>
        <p:spPr bwMode="auto">
          <a:xfrm>
            <a:off x="7239000" y="5257800"/>
            <a:ext cx="609600" cy="485775"/>
          </a:xfrm>
          <a:prstGeom prst="chevron">
            <a:avLst>
              <a:gd name="adj" fmla="val 31373"/>
            </a:avLst>
          </a:prstGeom>
          <a:solidFill>
            <a:srgbClr val="FFFF0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96" name="Text Box 1080"/>
          <p:cNvSpPr txBox="1">
            <a:spLocks noChangeArrowheads="1"/>
          </p:cNvSpPr>
          <p:nvPr/>
        </p:nvSpPr>
        <p:spPr bwMode="auto">
          <a:xfrm rot="16200000">
            <a:off x="6241257" y="3588543"/>
            <a:ext cx="4038600" cy="366713"/>
          </a:xfrm>
          <a:prstGeom prst="rect">
            <a:avLst/>
          </a:prstGeom>
          <a:solidFill>
            <a:srgbClr val="FFFF00"/>
          </a:solidFill>
          <a:ln w="9525">
            <a:noFill/>
            <a:miter lim="800000"/>
            <a:headEnd/>
            <a:tailEnd/>
          </a:ln>
          <a:effectLst/>
        </p:spPr>
        <p:txBody>
          <a:bodyPr anchor="b" anchorCtr="1">
            <a:spAutoFit/>
          </a:bodyPr>
          <a:lstStyle/>
          <a:p>
            <a:pPr>
              <a:spcBef>
                <a:spcPct val="50000"/>
              </a:spcBef>
            </a:pPr>
            <a:r>
              <a:rPr lang="en-US" b="1" dirty="0" smtClean="0">
                <a:solidFill>
                  <a:srgbClr val="000000"/>
                </a:solidFill>
              </a:rPr>
              <a:t>Patient Interview</a:t>
            </a:r>
          </a:p>
        </p:txBody>
      </p:sp>
      <p:sp>
        <p:nvSpPr>
          <p:cNvPr id="112697" name="Text Box 1081"/>
          <p:cNvSpPr txBox="1">
            <a:spLocks noChangeArrowheads="1"/>
          </p:cNvSpPr>
          <p:nvPr/>
        </p:nvSpPr>
        <p:spPr bwMode="auto">
          <a:xfrm>
            <a:off x="3124200" y="4953000"/>
            <a:ext cx="1143000" cy="376238"/>
          </a:xfrm>
          <a:prstGeom prst="rect">
            <a:avLst/>
          </a:prstGeom>
          <a:noFill/>
          <a:ln w="9525">
            <a:solidFill>
              <a:schemeClr val="tx1"/>
            </a:solidFill>
            <a:miter lim="800000"/>
            <a:headEnd/>
            <a:tailEnd/>
          </a:ln>
          <a:effectLst/>
        </p:spPr>
        <p:txBody>
          <a:bodyPr>
            <a:spAutoFit/>
          </a:bodyPr>
          <a:lstStyle/>
          <a:p>
            <a:pPr>
              <a:spcBef>
                <a:spcPct val="50000"/>
              </a:spcBef>
            </a:pPr>
            <a:r>
              <a:rPr lang="en-US" b="1" dirty="0" smtClean="0">
                <a:solidFill>
                  <a:srgbClr val="000000"/>
                </a:solidFill>
              </a:rPr>
              <a:t>Yale EIP</a:t>
            </a:r>
          </a:p>
        </p:txBody>
      </p:sp>
      <p:sp>
        <p:nvSpPr>
          <p:cNvPr id="112698" name="Text Box 1082"/>
          <p:cNvSpPr txBox="1">
            <a:spLocks noChangeArrowheads="1"/>
          </p:cNvSpPr>
          <p:nvPr/>
        </p:nvSpPr>
        <p:spPr bwMode="auto">
          <a:xfrm>
            <a:off x="3124200" y="2667000"/>
            <a:ext cx="1143000" cy="376238"/>
          </a:xfrm>
          <a:prstGeom prst="rect">
            <a:avLst/>
          </a:prstGeom>
          <a:noFill/>
          <a:ln w="9525">
            <a:solidFill>
              <a:schemeClr val="tx1"/>
            </a:solidFill>
            <a:miter lim="800000"/>
            <a:headEnd/>
            <a:tailEnd/>
          </a:ln>
          <a:effectLst/>
        </p:spPr>
        <p:txBody>
          <a:bodyPr>
            <a:spAutoFit/>
          </a:bodyPr>
          <a:lstStyle/>
          <a:p>
            <a:pPr>
              <a:spcBef>
                <a:spcPct val="50000"/>
              </a:spcBef>
            </a:pPr>
            <a:r>
              <a:rPr lang="en-US" b="1" dirty="0" smtClean="0">
                <a:solidFill>
                  <a:srgbClr val="000000"/>
                </a:solidFill>
              </a:rPr>
              <a:t>CT DPH</a:t>
            </a:r>
          </a:p>
        </p:txBody>
      </p:sp>
      <p:sp>
        <p:nvSpPr>
          <p:cNvPr id="46" name="Text Box 5"/>
          <p:cNvSpPr txBox="1">
            <a:spLocks noChangeArrowheads="1"/>
          </p:cNvSpPr>
          <p:nvPr/>
        </p:nvSpPr>
        <p:spPr bwMode="auto">
          <a:xfrm>
            <a:off x="0" y="0"/>
            <a:ext cx="7467600" cy="457200"/>
          </a:xfrm>
          <a:prstGeom prst="rect">
            <a:avLst/>
          </a:prstGeom>
          <a:noFill/>
          <a:ln w="9525" algn="ctr">
            <a:noFill/>
            <a:miter lim="800000"/>
            <a:headEnd/>
            <a:tailEnd/>
          </a:ln>
        </p:spPr>
        <p:txBody>
          <a:bodyPr>
            <a:spAutoFit/>
          </a:bodyPr>
          <a:lstStyle/>
          <a:p>
            <a:pPr marL="342900" indent="-342900">
              <a:spcBef>
                <a:spcPct val="50000"/>
              </a:spcBef>
              <a:buClr>
                <a:srgbClr val="FFFF00"/>
              </a:buClr>
            </a:pPr>
            <a:r>
              <a:rPr lang="en-US" sz="2400" b="0" i="1" dirty="0" smtClean="0">
                <a:solidFill>
                  <a:srgbClr val="FFFFFF"/>
                </a:solidFill>
                <a:latin typeface="Myriad Web Pro"/>
              </a:rPr>
              <a:t>(Too many colors)</a:t>
            </a:r>
            <a:endParaRPr lang="en-US" sz="2400" b="0" i="1" dirty="0">
              <a:solidFill>
                <a:srgbClr val="FFFFFF"/>
              </a:solidFill>
              <a:latin typeface="Myriad Web Pro"/>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026"/>
          <p:cNvSpPr>
            <a:spLocks noGrp="1" noChangeArrowheads="1"/>
          </p:cNvSpPr>
          <p:nvPr>
            <p:ph type="title"/>
          </p:nvPr>
        </p:nvSpPr>
        <p:spPr>
          <a:xfrm>
            <a:off x="457200" y="0"/>
            <a:ext cx="8229600" cy="838200"/>
          </a:xfrm>
        </p:spPr>
        <p:txBody>
          <a:bodyPr/>
          <a:lstStyle/>
          <a:p>
            <a:r>
              <a:rPr lang="en-US" dirty="0" smtClean="0"/>
              <a:t/>
            </a:r>
            <a:br>
              <a:rPr lang="en-US" dirty="0" smtClean="0"/>
            </a:br>
            <a:r>
              <a:rPr lang="en-US" dirty="0" smtClean="0"/>
              <a:t>Flow of Information </a:t>
            </a:r>
            <a:endParaRPr lang="en-US" dirty="0"/>
          </a:p>
        </p:txBody>
      </p:sp>
      <p:sp>
        <p:nvSpPr>
          <p:cNvPr id="112644" name="Oval 1028"/>
          <p:cNvSpPr>
            <a:spLocks noChangeArrowheads="1"/>
          </p:cNvSpPr>
          <p:nvPr/>
        </p:nvSpPr>
        <p:spPr bwMode="auto">
          <a:xfrm>
            <a:off x="1295400" y="59436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1" name="Oval 1035"/>
          <p:cNvSpPr>
            <a:spLocks noChangeArrowheads="1"/>
          </p:cNvSpPr>
          <p:nvPr/>
        </p:nvSpPr>
        <p:spPr bwMode="auto">
          <a:xfrm>
            <a:off x="1447800" y="12192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2" name="Oval 1036"/>
          <p:cNvSpPr>
            <a:spLocks noChangeArrowheads="1"/>
          </p:cNvSpPr>
          <p:nvPr/>
        </p:nvSpPr>
        <p:spPr bwMode="auto">
          <a:xfrm>
            <a:off x="228600" y="50292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3" name="Oval 1037"/>
          <p:cNvSpPr>
            <a:spLocks noChangeArrowheads="1"/>
          </p:cNvSpPr>
          <p:nvPr/>
        </p:nvSpPr>
        <p:spPr bwMode="auto">
          <a:xfrm>
            <a:off x="228600" y="30480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4" name="Oval 1038"/>
          <p:cNvSpPr>
            <a:spLocks noChangeArrowheads="1"/>
          </p:cNvSpPr>
          <p:nvPr/>
        </p:nvSpPr>
        <p:spPr bwMode="auto">
          <a:xfrm>
            <a:off x="228600" y="20574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5" name="Oval 1039"/>
          <p:cNvSpPr>
            <a:spLocks noChangeArrowheads="1"/>
          </p:cNvSpPr>
          <p:nvPr/>
        </p:nvSpPr>
        <p:spPr bwMode="auto">
          <a:xfrm>
            <a:off x="228600" y="4038600"/>
            <a:ext cx="1676400" cy="914400"/>
          </a:xfrm>
          <a:prstGeom prst="ellipse">
            <a:avLst/>
          </a:prstGeom>
          <a:solidFill>
            <a:schemeClr val="folHlink"/>
          </a:solidFill>
          <a:ln w="9525">
            <a:solidFill>
              <a:schemeClr val="tx1"/>
            </a:solidFill>
            <a:round/>
            <a:headEnd/>
            <a:tailEnd/>
          </a:ln>
          <a:effectLst/>
        </p:spPr>
        <p:txBody>
          <a:bodyPr wrap="none" anchor="ctr"/>
          <a:lstStyle/>
          <a:p>
            <a:endParaRPr lang="en-US" dirty="0" smtClean="0">
              <a:solidFill>
                <a:srgbClr val="000000"/>
              </a:solidFill>
            </a:endParaRPr>
          </a:p>
        </p:txBody>
      </p:sp>
      <p:sp>
        <p:nvSpPr>
          <p:cNvPr id="112656" name="Text Box 1040"/>
          <p:cNvSpPr txBox="1">
            <a:spLocks noChangeArrowheads="1"/>
          </p:cNvSpPr>
          <p:nvPr/>
        </p:nvSpPr>
        <p:spPr bwMode="auto">
          <a:xfrm>
            <a:off x="1524000" y="1447800"/>
            <a:ext cx="19050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Neurologists</a:t>
            </a:r>
          </a:p>
        </p:txBody>
      </p:sp>
      <p:sp>
        <p:nvSpPr>
          <p:cNvPr id="112657" name="Text Box 1041"/>
          <p:cNvSpPr txBox="1">
            <a:spLocks noChangeArrowheads="1"/>
          </p:cNvSpPr>
          <p:nvPr/>
        </p:nvSpPr>
        <p:spPr bwMode="auto">
          <a:xfrm>
            <a:off x="457200" y="2362200"/>
            <a:ext cx="24384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Other MDs</a:t>
            </a:r>
          </a:p>
        </p:txBody>
      </p:sp>
      <p:sp>
        <p:nvSpPr>
          <p:cNvPr id="112658" name="Text Box 1042"/>
          <p:cNvSpPr txBox="1">
            <a:spLocks noChangeArrowheads="1"/>
          </p:cNvSpPr>
          <p:nvPr/>
        </p:nvSpPr>
        <p:spPr bwMode="auto">
          <a:xfrm>
            <a:off x="304800" y="3352800"/>
            <a:ext cx="17526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IVIG Orders</a:t>
            </a:r>
          </a:p>
        </p:txBody>
      </p:sp>
      <p:sp>
        <p:nvSpPr>
          <p:cNvPr id="112659" name="Text Box 1043"/>
          <p:cNvSpPr txBox="1">
            <a:spLocks noChangeArrowheads="1"/>
          </p:cNvSpPr>
          <p:nvPr/>
        </p:nvSpPr>
        <p:spPr bwMode="auto">
          <a:xfrm>
            <a:off x="381000" y="4343400"/>
            <a:ext cx="18288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ICD9 Codes</a:t>
            </a:r>
          </a:p>
        </p:txBody>
      </p:sp>
      <p:sp>
        <p:nvSpPr>
          <p:cNvPr id="112660" name="Text Box 1044"/>
          <p:cNvSpPr txBox="1">
            <a:spLocks noChangeArrowheads="1"/>
          </p:cNvSpPr>
          <p:nvPr/>
        </p:nvSpPr>
        <p:spPr bwMode="auto">
          <a:xfrm>
            <a:off x="609600" y="5334000"/>
            <a:ext cx="9144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HASS</a:t>
            </a:r>
          </a:p>
        </p:txBody>
      </p:sp>
      <p:sp>
        <p:nvSpPr>
          <p:cNvPr id="112661" name="Text Box 1045"/>
          <p:cNvSpPr txBox="1">
            <a:spLocks noChangeArrowheads="1"/>
          </p:cNvSpPr>
          <p:nvPr/>
        </p:nvSpPr>
        <p:spPr bwMode="auto">
          <a:xfrm>
            <a:off x="1676400" y="6248400"/>
            <a:ext cx="9906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VAERS</a:t>
            </a:r>
          </a:p>
        </p:txBody>
      </p:sp>
      <p:sp>
        <p:nvSpPr>
          <p:cNvPr id="112662" name="Rectangle 1046"/>
          <p:cNvSpPr>
            <a:spLocks noChangeArrowheads="1"/>
          </p:cNvSpPr>
          <p:nvPr/>
        </p:nvSpPr>
        <p:spPr bwMode="auto">
          <a:xfrm>
            <a:off x="2743200" y="2438400"/>
            <a:ext cx="1981200" cy="3048000"/>
          </a:xfrm>
          <a:prstGeom prst="rect">
            <a:avLst/>
          </a:prstGeom>
          <a:solidFill>
            <a:srgbClr val="33CCCC"/>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63" name="Text Box 1047"/>
          <p:cNvSpPr txBox="1">
            <a:spLocks noChangeArrowheads="1"/>
          </p:cNvSpPr>
          <p:nvPr/>
        </p:nvSpPr>
        <p:spPr bwMode="auto">
          <a:xfrm>
            <a:off x="2743200" y="3429000"/>
            <a:ext cx="2133600" cy="1328738"/>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Possible Cases: Medical Chart Review</a:t>
            </a:r>
          </a:p>
          <a:p>
            <a:pPr>
              <a:spcBef>
                <a:spcPct val="50000"/>
              </a:spcBef>
            </a:pPr>
            <a:endParaRPr lang="en-US" b="1" dirty="0" smtClean="0">
              <a:solidFill>
                <a:srgbClr val="000000"/>
              </a:solidFill>
            </a:endParaRPr>
          </a:p>
        </p:txBody>
      </p:sp>
      <p:sp>
        <p:nvSpPr>
          <p:cNvPr id="112670" name="Line 1054"/>
          <p:cNvSpPr>
            <a:spLocks noChangeShapeType="1"/>
          </p:cNvSpPr>
          <p:nvPr/>
        </p:nvSpPr>
        <p:spPr bwMode="auto">
          <a:xfrm>
            <a:off x="3048000" y="1981200"/>
            <a:ext cx="304800" cy="38100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112671" name="Line 1055"/>
          <p:cNvSpPr>
            <a:spLocks noChangeShapeType="1"/>
          </p:cNvSpPr>
          <p:nvPr/>
        </p:nvSpPr>
        <p:spPr bwMode="auto">
          <a:xfrm>
            <a:off x="1981200" y="4495800"/>
            <a:ext cx="685800" cy="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112672" name="Line 1056"/>
          <p:cNvSpPr>
            <a:spLocks noChangeShapeType="1"/>
          </p:cNvSpPr>
          <p:nvPr/>
        </p:nvSpPr>
        <p:spPr bwMode="auto">
          <a:xfrm>
            <a:off x="1981200" y="3581400"/>
            <a:ext cx="685800" cy="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112673" name="Line 1057"/>
          <p:cNvSpPr>
            <a:spLocks noChangeShapeType="1"/>
          </p:cNvSpPr>
          <p:nvPr/>
        </p:nvSpPr>
        <p:spPr bwMode="auto">
          <a:xfrm>
            <a:off x="1981200" y="2590800"/>
            <a:ext cx="685800" cy="15240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112674" name="Line 1058"/>
          <p:cNvSpPr>
            <a:spLocks noChangeShapeType="1"/>
          </p:cNvSpPr>
          <p:nvPr/>
        </p:nvSpPr>
        <p:spPr bwMode="auto">
          <a:xfrm flipV="1">
            <a:off x="1981200" y="5257800"/>
            <a:ext cx="685800" cy="15240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112675" name="Line 1059"/>
          <p:cNvSpPr>
            <a:spLocks noChangeShapeType="1"/>
          </p:cNvSpPr>
          <p:nvPr/>
        </p:nvSpPr>
        <p:spPr bwMode="auto">
          <a:xfrm flipV="1">
            <a:off x="2819400" y="5562600"/>
            <a:ext cx="304800" cy="45720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112676" name="Rectangle 1060"/>
          <p:cNvSpPr>
            <a:spLocks noChangeArrowheads="1"/>
          </p:cNvSpPr>
          <p:nvPr/>
        </p:nvSpPr>
        <p:spPr bwMode="auto">
          <a:xfrm>
            <a:off x="5486400" y="1752600"/>
            <a:ext cx="1676400" cy="914400"/>
          </a:xfrm>
          <a:prstGeom prst="rect">
            <a:avLst/>
          </a:prstGeom>
          <a:solidFill>
            <a:srgbClr val="C0C0C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77" name="Text Box 1061"/>
          <p:cNvSpPr txBox="1">
            <a:spLocks noChangeArrowheads="1"/>
          </p:cNvSpPr>
          <p:nvPr/>
        </p:nvSpPr>
        <p:spPr bwMode="auto">
          <a:xfrm>
            <a:off x="5562600" y="1905000"/>
            <a:ext cx="1447800" cy="641350"/>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Confirmed Case</a:t>
            </a:r>
          </a:p>
        </p:txBody>
      </p:sp>
      <p:sp>
        <p:nvSpPr>
          <p:cNvPr id="112678" name="Rectangle 1062"/>
          <p:cNvSpPr>
            <a:spLocks noChangeArrowheads="1"/>
          </p:cNvSpPr>
          <p:nvPr/>
        </p:nvSpPr>
        <p:spPr bwMode="auto">
          <a:xfrm>
            <a:off x="5486400" y="2895600"/>
            <a:ext cx="1676400" cy="914400"/>
          </a:xfrm>
          <a:prstGeom prst="rect">
            <a:avLst/>
          </a:prstGeom>
          <a:solidFill>
            <a:srgbClr val="C0C0C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79" name="Rectangle 1063"/>
          <p:cNvSpPr>
            <a:spLocks noChangeArrowheads="1"/>
          </p:cNvSpPr>
          <p:nvPr/>
        </p:nvSpPr>
        <p:spPr bwMode="auto">
          <a:xfrm>
            <a:off x="5486400" y="5181600"/>
            <a:ext cx="1676400" cy="914400"/>
          </a:xfrm>
          <a:prstGeom prst="rect">
            <a:avLst/>
          </a:prstGeom>
          <a:solidFill>
            <a:srgbClr val="C0C0C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80" name="Rectangle 1064"/>
          <p:cNvSpPr>
            <a:spLocks noChangeArrowheads="1"/>
          </p:cNvSpPr>
          <p:nvPr/>
        </p:nvSpPr>
        <p:spPr bwMode="auto">
          <a:xfrm>
            <a:off x="5486400" y="4038600"/>
            <a:ext cx="1676400" cy="914400"/>
          </a:xfrm>
          <a:prstGeom prst="rect">
            <a:avLst/>
          </a:prstGeom>
          <a:solidFill>
            <a:srgbClr val="C0C0C0"/>
          </a:solidFill>
          <a:ln w="9525">
            <a:solidFill>
              <a:schemeClr val="tx1"/>
            </a:solidFill>
            <a:miter lim="800000"/>
            <a:headEnd/>
            <a:tailEnd/>
          </a:ln>
          <a:effectLst/>
        </p:spPr>
        <p:txBody>
          <a:bodyPr wrap="none" anchor="ctr"/>
          <a:lstStyle/>
          <a:p>
            <a:endParaRPr lang="en-US" dirty="0" smtClean="0">
              <a:solidFill>
                <a:srgbClr val="000000"/>
              </a:solidFill>
            </a:endParaRPr>
          </a:p>
        </p:txBody>
      </p:sp>
      <p:sp>
        <p:nvSpPr>
          <p:cNvPr id="112681" name="Text Box 1065"/>
          <p:cNvSpPr txBox="1">
            <a:spLocks noChangeArrowheads="1"/>
          </p:cNvSpPr>
          <p:nvPr/>
        </p:nvSpPr>
        <p:spPr bwMode="auto">
          <a:xfrm>
            <a:off x="5562600" y="3048000"/>
            <a:ext cx="1524000" cy="641350"/>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Probable Case</a:t>
            </a:r>
          </a:p>
        </p:txBody>
      </p:sp>
      <p:sp>
        <p:nvSpPr>
          <p:cNvPr id="112682" name="Text Box 1066"/>
          <p:cNvSpPr txBox="1">
            <a:spLocks noChangeArrowheads="1"/>
          </p:cNvSpPr>
          <p:nvPr/>
        </p:nvSpPr>
        <p:spPr bwMode="auto">
          <a:xfrm>
            <a:off x="5562600" y="4267200"/>
            <a:ext cx="2362200" cy="366713"/>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Non-Case</a:t>
            </a:r>
          </a:p>
        </p:txBody>
      </p:sp>
      <p:sp>
        <p:nvSpPr>
          <p:cNvPr id="112683" name="Text Box 1067"/>
          <p:cNvSpPr txBox="1">
            <a:spLocks noChangeArrowheads="1"/>
          </p:cNvSpPr>
          <p:nvPr/>
        </p:nvSpPr>
        <p:spPr bwMode="auto">
          <a:xfrm>
            <a:off x="5486400" y="5257800"/>
            <a:ext cx="1828800" cy="641350"/>
          </a:xfrm>
          <a:prstGeom prst="rect">
            <a:avLst/>
          </a:prstGeom>
          <a:noFill/>
          <a:ln w="9525">
            <a:noFill/>
            <a:miter lim="800000"/>
            <a:headEnd/>
            <a:tailEnd/>
          </a:ln>
          <a:effectLst/>
        </p:spPr>
        <p:txBody>
          <a:bodyPr>
            <a:spAutoFit/>
          </a:bodyPr>
          <a:lstStyle/>
          <a:p>
            <a:pPr>
              <a:spcBef>
                <a:spcPct val="50000"/>
              </a:spcBef>
            </a:pPr>
            <a:r>
              <a:rPr lang="en-US" b="1" dirty="0" smtClean="0">
                <a:solidFill>
                  <a:srgbClr val="000000"/>
                </a:solidFill>
              </a:rPr>
              <a:t>IndeterminantCase</a:t>
            </a:r>
          </a:p>
        </p:txBody>
      </p:sp>
      <p:sp>
        <p:nvSpPr>
          <p:cNvPr id="112696" name="Text Box 1080"/>
          <p:cNvSpPr txBox="1">
            <a:spLocks noChangeArrowheads="1"/>
          </p:cNvSpPr>
          <p:nvPr/>
        </p:nvSpPr>
        <p:spPr bwMode="auto">
          <a:xfrm rot="16200000">
            <a:off x="6241257" y="3588543"/>
            <a:ext cx="4038600" cy="366713"/>
          </a:xfrm>
          <a:prstGeom prst="rect">
            <a:avLst/>
          </a:prstGeom>
          <a:solidFill>
            <a:srgbClr val="FFFF00"/>
          </a:solidFill>
          <a:ln w="9525">
            <a:noFill/>
            <a:miter lim="800000"/>
            <a:headEnd/>
            <a:tailEnd/>
          </a:ln>
          <a:effectLst/>
        </p:spPr>
        <p:txBody>
          <a:bodyPr anchor="b" anchorCtr="1">
            <a:spAutoFit/>
          </a:bodyPr>
          <a:lstStyle/>
          <a:p>
            <a:pPr>
              <a:spcBef>
                <a:spcPct val="50000"/>
              </a:spcBef>
            </a:pPr>
            <a:r>
              <a:rPr lang="en-US" b="1" dirty="0" smtClean="0">
                <a:solidFill>
                  <a:srgbClr val="000000"/>
                </a:solidFill>
              </a:rPr>
              <a:t>Patient Interview</a:t>
            </a:r>
          </a:p>
        </p:txBody>
      </p:sp>
      <p:sp>
        <p:nvSpPr>
          <p:cNvPr id="112697" name="Text Box 1081"/>
          <p:cNvSpPr txBox="1">
            <a:spLocks noChangeArrowheads="1"/>
          </p:cNvSpPr>
          <p:nvPr/>
        </p:nvSpPr>
        <p:spPr bwMode="auto">
          <a:xfrm>
            <a:off x="3124200" y="4953000"/>
            <a:ext cx="1143000" cy="376238"/>
          </a:xfrm>
          <a:prstGeom prst="rect">
            <a:avLst/>
          </a:prstGeom>
          <a:noFill/>
          <a:ln w="9525">
            <a:solidFill>
              <a:schemeClr val="tx1"/>
            </a:solidFill>
            <a:miter lim="800000"/>
            <a:headEnd/>
            <a:tailEnd/>
          </a:ln>
          <a:effectLst/>
        </p:spPr>
        <p:txBody>
          <a:bodyPr>
            <a:spAutoFit/>
          </a:bodyPr>
          <a:lstStyle/>
          <a:p>
            <a:pPr>
              <a:spcBef>
                <a:spcPct val="50000"/>
              </a:spcBef>
            </a:pPr>
            <a:r>
              <a:rPr lang="en-US" b="1" dirty="0" smtClean="0">
                <a:solidFill>
                  <a:srgbClr val="000000"/>
                </a:solidFill>
              </a:rPr>
              <a:t>Yale EIP</a:t>
            </a:r>
          </a:p>
        </p:txBody>
      </p:sp>
      <p:sp>
        <p:nvSpPr>
          <p:cNvPr id="112698" name="Text Box 1082"/>
          <p:cNvSpPr txBox="1">
            <a:spLocks noChangeArrowheads="1"/>
          </p:cNvSpPr>
          <p:nvPr/>
        </p:nvSpPr>
        <p:spPr bwMode="auto">
          <a:xfrm>
            <a:off x="3124200" y="2667000"/>
            <a:ext cx="1143000" cy="376238"/>
          </a:xfrm>
          <a:prstGeom prst="rect">
            <a:avLst/>
          </a:prstGeom>
          <a:noFill/>
          <a:ln w="9525">
            <a:solidFill>
              <a:schemeClr val="tx1"/>
            </a:solidFill>
            <a:miter lim="800000"/>
            <a:headEnd/>
            <a:tailEnd/>
          </a:ln>
          <a:effectLst/>
        </p:spPr>
        <p:txBody>
          <a:bodyPr>
            <a:spAutoFit/>
          </a:bodyPr>
          <a:lstStyle/>
          <a:p>
            <a:pPr>
              <a:spcBef>
                <a:spcPct val="50000"/>
              </a:spcBef>
            </a:pPr>
            <a:r>
              <a:rPr lang="en-US" b="1" dirty="0" smtClean="0">
                <a:solidFill>
                  <a:srgbClr val="000000"/>
                </a:solidFill>
              </a:rPr>
              <a:t>CT DPH</a:t>
            </a:r>
          </a:p>
        </p:txBody>
      </p:sp>
      <p:sp>
        <p:nvSpPr>
          <p:cNvPr id="54" name="Line 1056"/>
          <p:cNvSpPr>
            <a:spLocks noChangeShapeType="1"/>
          </p:cNvSpPr>
          <p:nvPr/>
        </p:nvSpPr>
        <p:spPr bwMode="auto">
          <a:xfrm>
            <a:off x="4800600" y="3429000"/>
            <a:ext cx="685800" cy="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55" name="Line 1056"/>
          <p:cNvSpPr>
            <a:spLocks noChangeShapeType="1"/>
          </p:cNvSpPr>
          <p:nvPr/>
        </p:nvSpPr>
        <p:spPr bwMode="auto">
          <a:xfrm>
            <a:off x="4800600" y="2438400"/>
            <a:ext cx="685800" cy="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56" name="Line 1056"/>
          <p:cNvSpPr>
            <a:spLocks noChangeShapeType="1"/>
          </p:cNvSpPr>
          <p:nvPr/>
        </p:nvSpPr>
        <p:spPr bwMode="auto">
          <a:xfrm>
            <a:off x="4800600" y="4495800"/>
            <a:ext cx="685800" cy="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57" name="Line 1056"/>
          <p:cNvSpPr>
            <a:spLocks noChangeShapeType="1"/>
          </p:cNvSpPr>
          <p:nvPr/>
        </p:nvSpPr>
        <p:spPr bwMode="auto">
          <a:xfrm>
            <a:off x="4800600" y="5410200"/>
            <a:ext cx="685800" cy="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58" name="Line 1056"/>
          <p:cNvSpPr>
            <a:spLocks noChangeShapeType="1"/>
          </p:cNvSpPr>
          <p:nvPr/>
        </p:nvSpPr>
        <p:spPr bwMode="auto">
          <a:xfrm>
            <a:off x="7315200" y="5410200"/>
            <a:ext cx="685800" cy="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59" name="Line 1056"/>
          <p:cNvSpPr>
            <a:spLocks noChangeShapeType="1"/>
          </p:cNvSpPr>
          <p:nvPr/>
        </p:nvSpPr>
        <p:spPr bwMode="auto">
          <a:xfrm>
            <a:off x="7315200" y="3429000"/>
            <a:ext cx="685800" cy="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
        <p:nvSpPr>
          <p:cNvPr id="60" name="Line 1056"/>
          <p:cNvSpPr>
            <a:spLocks noChangeShapeType="1"/>
          </p:cNvSpPr>
          <p:nvPr/>
        </p:nvSpPr>
        <p:spPr bwMode="auto">
          <a:xfrm>
            <a:off x="7315200" y="2438400"/>
            <a:ext cx="685800" cy="0"/>
          </a:xfrm>
          <a:prstGeom prst="line">
            <a:avLst/>
          </a:prstGeom>
          <a:noFill/>
          <a:ln w="76200">
            <a:solidFill>
              <a:schemeClr val="bg1"/>
            </a:solidFill>
            <a:round/>
            <a:headEnd/>
            <a:tailEnd type="triangle" w="med" len="med"/>
          </a:ln>
          <a:effectLst/>
        </p:spPr>
        <p:txBody>
          <a:bodyPr/>
          <a:lstStyle/>
          <a:p>
            <a:endParaRPr lang="en-US" dirty="0" smtClean="0">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en-US" dirty="0"/>
              <a:t>Objectives</a:t>
            </a:r>
          </a:p>
        </p:txBody>
      </p:sp>
      <p:sp>
        <p:nvSpPr>
          <p:cNvPr id="139267" name="Rectangle 3"/>
          <p:cNvSpPr>
            <a:spLocks noGrp="1" noChangeArrowheads="1"/>
          </p:cNvSpPr>
          <p:nvPr>
            <p:ph type="body" idx="1"/>
          </p:nvPr>
        </p:nvSpPr>
        <p:spPr/>
        <p:txBody>
          <a:bodyPr/>
          <a:lstStyle/>
          <a:p>
            <a:r>
              <a:rPr lang="en-US" dirty="0"/>
              <a:t>Describe format of a 10-minute oral scientific presentation </a:t>
            </a:r>
          </a:p>
          <a:p>
            <a:r>
              <a:rPr lang="en-US" dirty="0"/>
              <a:t>Discuss elements that contribute to or detract from an effective slide presentation</a:t>
            </a:r>
          </a:p>
          <a:p>
            <a:r>
              <a:rPr lang="en-US" dirty="0"/>
              <a:t>Understand appropriate ways to display different types of public health data</a:t>
            </a:r>
          </a:p>
          <a:p>
            <a:pPr>
              <a:buFontTx/>
              <a:buNone/>
            </a:pP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title"/>
          </p:nvPr>
        </p:nvSpPr>
        <p:spPr bwMode="auto">
          <a:noFill/>
          <a:ln>
            <a:miter lim="800000"/>
            <a:headEnd/>
            <a:tailEnd/>
          </a:ln>
        </p:spPr>
        <p:txBody>
          <a:bodyPr vert="horz" wrap="square" lIns="91440" tIns="45720" rIns="91440" bIns="45720" numCol="1" compatLnSpc="1">
            <a:prstTxWarp prst="textNoShape">
              <a:avLst/>
            </a:prstTxWarp>
          </a:bodyPr>
          <a:lstStyle/>
          <a:p>
            <a:pPr eaLnBrk="1" hangingPunct="1"/>
            <a:r>
              <a:rPr lang="en-US" sz="3600" b="0" dirty="0" smtClean="0">
                <a:solidFill>
                  <a:srgbClr val="FFFF00"/>
                </a:solidFill>
                <a:latin typeface="Times New Roman" pitchFamily="18" charset="0"/>
                <a:cs typeface="Times New Roman" pitchFamily="18" charset="0"/>
              </a:rPr>
              <a:t>Epidemiology of </a:t>
            </a:r>
            <a:r>
              <a:rPr lang="en-US" sz="3600" b="0" i="1" dirty="0" smtClean="0">
                <a:solidFill>
                  <a:srgbClr val="FFFF00"/>
                </a:solidFill>
                <a:latin typeface="Times New Roman" pitchFamily="18" charset="0"/>
                <a:cs typeface="Times New Roman" pitchFamily="18" charset="0"/>
              </a:rPr>
              <a:t>B. cepacia</a:t>
            </a:r>
          </a:p>
        </p:txBody>
      </p:sp>
      <p:sp>
        <p:nvSpPr>
          <p:cNvPr id="76802" name="Rectangle 3"/>
          <p:cNvSpPr>
            <a:spLocks noGrp="1" noChangeArrowheads="1"/>
          </p:cNvSpPr>
          <p:nvPr>
            <p:ph idx="1"/>
          </p:nvPr>
        </p:nvSpPr>
        <p:spPr bwMode="auto">
          <a:xfrm>
            <a:off x="457200" y="1600200"/>
            <a:ext cx="8229600" cy="4191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FF66"/>
              </a:buClr>
              <a:buSzPct val="100000"/>
              <a:buFont typeface="Arial" pitchFamily="34" charset="0"/>
              <a:buChar char="•"/>
            </a:pPr>
            <a:r>
              <a:rPr lang="en-US" sz="2800" b="0" dirty="0" smtClean="0">
                <a:solidFill>
                  <a:schemeClr val="bg1"/>
                </a:solidFill>
                <a:latin typeface="Times New Roman" pitchFamily="18" charset="0"/>
                <a:cs typeface="Times New Roman" pitchFamily="18" charset="0"/>
              </a:rPr>
              <a:t>Low virulence </a:t>
            </a:r>
          </a:p>
          <a:p>
            <a:pPr eaLnBrk="1" hangingPunct="1">
              <a:buClr>
                <a:srgbClr val="FFFF66"/>
              </a:buClr>
              <a:buSzPct val="100000"/>
              <a:buFont typeface="Arial" pitchFamily="34" charset="0"/>
              <a:buChar char="•"/>
            </a:pPr>
            <a:r>
              <a:rPr lang="en-US" sz="2800" b="0" dirty="0" smtClean="0">
                <a:solidFill>
                  <a:schemeClr val="bg1"/>
                </a:solidFill>
                <a:latin typeface="Times New Roman" pitchFamily="18" charset="0"/>
                <a:cs typeface="Times New Roman" pitchFamily="18" charset="0"/>
              </a:rPr>
              <a:t>Low morbidity and mortality rates</a:t>
            </a:r>
          </a:p>
          <a:p>
            <a:pPr eaLnBrk="1" hangingPunct="1">
              <a:buClr>
                <a:srgbClr val="FFFF66"/>
              </a:buClr>
              <a:buSzPct val="100000"/>
              <a:buFont typeface="Arial" pitchFamily="34" charset="0"/>
              <a:buChar char="•"/>
            </a:pPr>
            <a:r>
              <a:rPr lang="en-US" sz="2800" b="0" dirty="0" smtClean="0">
                <a:solidFill>
                  <a:schemeClr val="bg1"/>
                </a:solidFill>
                <a:latin typeface="Times New Roman" pitchFamily="18" charset="0"/>
                <a:cs typeface="Times New Roman" pitchFamily="18" charset="0"/>
              </a:rPr>
              <a:t>Investigation when multiple patients test positive for </a:t>
            </a:r>
            <a:br>
              <a:rPr lang="en-US" sz="2800" b="0" dirty="0" smtClean="0">
                <a:solidFill>
                  <a:schemeClr val="bg1"/>
                </a:solidFill>
                <a:latin typeface="Times New Roman" pitchFamily="18" charset="0"/>
                <a:cs typeface="Times New Roman" pitchFamily="18" charset="0"/>
              </a:rPr>
            </a:br>
            <a:r>
              <a:rPr lang="en-US" sz="2800" b="0" i="1" dirty="0" smtClean="0">
                <a:solidFill>
                  <a:schemeClr val="bg1"/>
                </a:solidFill>
                <a:latin typeface="Times New Roman" pitchFamily="18" charset="0"/>
                <a:cs typeface="Times New Roman" pitchFamily="18" charset="0"/>
              </a:rPr>
              <a:t>B. cepacia </a:t>
            </a:r>
            <a:r>
              <a:rPr lang="en-US" sz="2800" b="0" dirty="0" smtClean="0">
                <a:solidFill>
                  <a:schemeClr val="bg1"/>
                </a:solidFill>
                <a:latin typeface="Times New Roman" pitchFamily="18" charset="0"/>
                <a:cs typeface="Times New Roman" pitchFamily="18" charset="0"/>
              </a:rPr>
              <a:t>over short time </a:t>
            </a:r>
          </a:p>
        </p:txBody>
      </p:sp>
      <p:sp>
        <p:nvSpPr>
          <p:cNvPr id="51204" name="Text Box 4"/>
          <p:cNvSpPr txBox="1">
            <a:spLocks noChangeArrowheads="1"/>
          </p:cNvSpPr>
          <p:nvPr/>
        </p:nvSpPr>
        <p:spPr bwMode="auto">
          <a:xfrm>
            <a:off x="0" y="0"/>
            <a:ext cx="8686800" cy="457200"/>
          </a:xfrm>
          <a:prstGeom prst="rect">
            <a:avLst/>
          </a:prstGeom>
          <a:noFill/>
          <a:ln w="9525" algn="ctr">
            <a:noFill/>
            <a:miter lim="800000"/>
            <a:headEnd/>
            <a:tailEnd/>
          </a:ln>
        </p:spPr>
        <p:txBody>
          <a:bodyPr>
            <a:spAutoFit/>
          </a:bodyPr>
          <a:lstStyle/>
          <a:p>
            <a:pPr marL="342900" indent="-342900">
              <a:spcBef>
                <a:spcPct val="50000"/>
              </a:spcBef>
              <a:buClr>
                <a:srgbClr val="FFFF00"/>
              </a:buClr>
              <a:defRPr/>
            </a:pPr>
            <a:r>
              <a:rPr lang="en-US" sz="2400" b="0" i="1" dirty="0" smtClean="0">
                <a:solidFill>
                  <a:srgbClr val="FFFFFF"/>
                </a:solidFill>
                <a:latin typeface="+mj-lt"/>
              </a:rPr>
              <a:t>(Avoid </a:t>
            </a:r>
            <a:r>
              <a:rPr lang="en-US" sz="2400" b="0" i="1">
                <a:solidFill>
                  <a:srgbClr val="FFFFFF"/>
                </a:solidFill>
                <a:latin typeface="+mj-lt"/>
              </a:rPr>
              <a:t>Unbolded</a:t>
            </a:r>
            <a:r>
              <a:rPr lang="en-US" sz="2400" b="0" i="1" dirty="0">
                <a:solidFill>
                  <a:srgbClr val="FFFFFF"/>
                </a:solidFill>
                <a:latin typeface="+mj-lt"/>
              </a:rPr>
              <a:t>, Serif Font like this Times New </a:t>
            </a:r>
            <a:r>
              <a:rPr lang="en-US" sz="2400" b="0" i="1" dirty="0" smtClean="0">
                <a:solidFill>
                  <a:srgbClr val="FFFFFF"/>
                </a:solidFill>
                <a:latin typeface="+mj-lt"/>
              </a:rPr>
              <a:t>Roman)</a:t>
            </a:r>
            <a:endParaRPr lang="en-US" sz="2400" b="0" i="1" dirty="0">
              <a:solidFill>
                <a:srgbClr val="FFFFFF"/>
              </a:solidFill>
              <a:latin typeface="+mj-lt"/>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bwMode="auto">
          <a:noFill/>
          <a:ln>
            <a:miter lim="800000"/>
            <a:headEnd/>
            <a:tailEnd/>
          </a:ln>
        </p:spPr>
        <p:txBody>
          <a:bodyPr vert="horz" wrap="square" lIns="91440" tIns="45720" rIns="91440" bIns="45720" numCol="1" compatLnSpc="1">
            <a:prstTxWarp prst="textNoShape">
              <a:avLst/>
            </a:prstTxWarp>
          </a:bodyPr>
          <a:lstStyle/>
          <a:p>
            <a:pPr eaLnBrk="1" hangingPunct="1"/>
            <a:r>
              <a:rPr lang="en-US" sz="3600" dirty="0" smtClean="0">
                <a:solidFill>
                  <a:srgbClr val="FFFF00"/>
                </a:solidFill>
              </a:rPr>
              <a:t>EPIDEMIOLOGY OF </a:t>
            </a:r>
            <a:r>
              <a:rPr lang="en-US" sz="3600" i="1" dirty="0" smtClean="0">
                <a:solidFill>
                  <a:srgbClr val="FFFF00"/>
                </a:solidFill>
              </a:rPr>
              <a:t>B. CEPACIA</a:t>
            </a:r>
          </a:p>
        </p:txBody>
      </p:sp>
      <p:sp>
        <p:nvSpPr>
          <p:cNvPr id="74754" name="Rectangle 3"/>
          <p:cNvSpPr>
            <a:spLocks noGrp="1" noChangeArrowheads="1"/>
          </p:cNvSpPr>
          <p:nvPr>
            <p:ph idx="1"/>
          </p:nvPr>
        </p:nvSpPr>
        <p:spPr bwMode="auto">
          <a:xfrm>
            <a:off x="457200" y="1752600"/>
            <a:ext cx="8229600" cy="4191000"/>
          </a:xfrm>
          <a:noFill/>
          <a:ln>
            <a:miter lim="800000"/>
            <a:headEnd/>
            <a:tailEnd/>
          </a:ln>
        </p:spPr>
        <p:txBody>
          <a:bodyPr vert="horz" wrap="square" lIns="91440" tIns="45720" rIns="91440" bIns="45720" numCol="1" anchor="t" anchorCtr="0" compatLnSpc="1">
            <a:prstTxWarp prst="textNoShape">
              <a:avLst/>
            </a:prstTxWarp>
          </a:bodyPr>
          <a:lstStyle/>
          <a:p>
            <a:pPr marL="339725" indent="-339725" defTabSz="979488" eaLnBrk="1" hangingPunct="1">
              <a:lnSpc>
                <a:spcPct val="90000"/>
              </a:lnSpc>
              <a:buClr>
                <a:srgbClr val="FFFF00"/>
              </a:buClr>
              <a:buSzPct val="100000"/>
              <a:buFont typeface="Arial" pitchFamily="34" charset="0"/>
              <a:buChar char="•"/>
            </a:pPr>
            <a:r>
              <a:rPr lang="en-US" sz="2800" dirty="0" smtClean="0">
                <a:solidFill>
                  <a:schemeClr val="bg1"/>
                </a:solidFill>
              </a:rPr>
              <a:t>LOW VIRULENCE </a:t>
            </a:r>
          </a:p>
          <a:p>
            <a:pPr marL="339725" indent="-339725" defTabSz="979488" eaLnBrk="1" hangingPunct="1">
              <a:lnSpc>
                <a:spcPct val="90000"/>
              </a:lnSpc>
              <a:buClr>
                <a:srgbClr val="FFFF00"/>
              </a:buClr>
              <a:buSzPct val="100000"/>
              <a:buFont typeface="Arial" pitchFamily="34" charset="0"/>
              <a:buChar char="•"/>
            </a:pPr>
            <a:r>
              <a:rPr lang="en-US" sz="2800" dirty="0" smtClean="0">
                <a:solidFill>
                  <a:schemeClr val="bg1"/>
                </a:solidFill>
              </a:rPr>
              <a:t>LOW MORBIDITY AND MORTALITY RATES</a:t>
            </a:r>
          </a:p>
          <a:p>
            <a:pPr marL="339725" indent="-339725" defTabSz="979488" eaLnBrk="1" hangingPunct="1">
              <a:lnSpc>
                <a:spcPct val="90000"/>
              </a:lnSpc>
              <a:buClr>
                <a:srgbClr val="FFFF00"/>
              </a:buClr>
              <a:buSzPct val="100000"/>
              <a:buFont typeface="Arial" pitchFamily="34" charset="0"/>
              <a:buChar char="•"/>
            </a:pPr>
            <a:r>
              <a:rPr lang="en-US" sz="2800" dirty="0" smtClean="0">
                <a:solidFill>
                  <a:schemeClr val="bg1"/>
                </a:solidFill>
              </a:rPr>
              <a:t>INVESTIGATION WHEN MULTIPLE PATIENTS TEST POSITIVE FOR B. CEPACIA OVER SHORT TIME </a:t>
            </a:r>
          </a:p>
        </p:txBody>
      </p:sp>
      <p:sp>
        <p:nvSpPr>
          <p:cNvPr id="52228" name="Text Box 4"/>
          <p:cNvSpPr txBox="1">
            <a:spLocks noChangeArrowheads="1"/>
          </p:cNvSpPr>
          <p:nvPr/>
        </p:nvSpPr>
        <p:spPr bwMode="auto">
          <a:xfrm>
            <a:off x="0" y="0"/>
            <a:ext cx="7467600" cy="457200"/>
          </a:xfrm>
          <a:prstGeom prst="rect">
            <a:avLst/>
          </a:prstGeom>
          <a:noFill/>
          <a:ln w="9525" algn="ctr">
            <a:noFill/>
            <a:miter lim="800000"/>
            <a:headEnd/>
            <a:tailEnd/>
          </a:ln>
        </p:spPr>
        <p:txBody>
          <a:bodyPr>
            <a:spAutoFit/>
          </a:bodyPr>
          <a:lstStyle/>
          <a:p>
            <a:pPr marL="342900" indent="-342900">
              <a:spcBef>
                <a:spcPct val="50000"/>
              </a:spcBef>
              <a:buClr>
                <a:srgbClr val="FFFF00"/>
              </a:buClr>
              <a:defRPr/>
            </a:pPr>
            <a:r>
              <a:rPr lang="en-US" sz="2400" b="0" i="1" dirty="0" smtClean="0">
                <a:solidFill>
                  <a:srgbClr val="FFFFFF"/>
                </a:solidFill>
                <a:latin typeface="+mj-lt"/>
              </a:rPr>
              <a:t>(Avoid </a:t>
            </a:r>
            <a:r>
              <a:rPr lang="en-US" sz="2400" b="0" i="1" dirty="0">
                <a:solidFill>
                  <a:srgbClr val="FFFFFF"/>
                </a:solidFill>
                <a:latin typeface="+mj-lt"/>
              </a:rPr>
              <a:t>Using All Upper-Case </a:t>
            </a:r>
            <a:r>
              <a:rPr lang="en-US" sz="2400" b="0" i="1" dirty="0" smtClean="0">
                <a:solidFill>
                  <a:srgbClr val="FFFFFF"/>
                </a:solidFill>
                <a:latin typeface="+mj-lt"/>
              </a:rPr>
              <a:t>Letters)</a:t>
            </a:r>
            <a:endParaRPr lang="en-US" sz="2400" b="0" i="1" dirty="0">
              <a:solidFill>
                <a:srgbClr val="FFFFFF"/>
              </a:solidFill>
              <a:latin typeface="+mj-lt"/>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457200" y="274638"/>
            <a:ext cx="8229600" cy="1143000"/>
          </a:xfrm>
          <a:prstGeom prst="rect">
            <a:avLst/>
          </a:prstGeom>
        </p:spPr>
        <p:txBody>
          <a:bodyP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FFFF00"/>
                </a:solidFill>
                <a:effectLst/>
                <a:uLnTx/>
                <a:uFillTx/>
                <a:latin typeface="Arial" pitchFamily="34" charset="0"/>
                <a:cs typeface="Arial" pitchFamily="34" charset="0"/>
              </a:rPr>
              <a:t>Epidemiology of </a:t>
            </a:r>
            <a:r>
              <a:rPr kumimoji="0" lang="en-US" sz="3600" b="1" i="1" u="none" strike="noStrike" kern="0" cap="none" spc="0" normalizeH="0" baseline="0" noProof="0" dirty="0">
                <a:ln>
                  <a:noFill/>
                </a:ln>
                <a:solidFill>
                  <a:srgbClr val="FFFF00"/>
                </a:solidFill>
                <a:effectLst/>
                <a:uLnTx/>
                <a:uFillTx/>
                <a:latin typeface="Arial" pitchFamily="34" charset="0"/>
                <a:cs typeface="Arial" pitchFamily="34" charset="0"/>
              </a:rPr>
              <a:t>B.</a:t>
            </a:r>
            <a:r>
              <a:rPr kumimoji="0" lang="en-US" sz="3600" b="1" i="0" u="none" strike="noStrike" kern="0" cap="none" spc="0" normalizeH="0" baseline="0" noProof="0" dirty="0">
                <a:ln>
                  <a:noFill/>
                </a:ln>
                <a:solidFill>
                  <a:srgbClr val="FFFF00"/>
                </a:solidFill>
                <a:effectLst/>
                <a:uLnTx/>
                <a:uFillTx/>
                <a:latin typeface="Arial" pitchFamily="34" charset="0"/>
                <a:cs typeface="Arial" pitchFamily="34" charset="0"/>
              </a:rPr>
              <a:t> </a:t>
            </a:r>
            <a:r>
              <a:rPr kumimoji="0" lang="en-US" sz="3600" b="1" i="1" u="none" strike="noStrike" kern="0" cap="none" spc="0" normalizeH="0" baseline="0" noProof="0" dirty="0">
                <a:ln>
                  <a:noFill/>
                </a:ln>
                <a:solidFill>
                  <a:srgbClr val="FFFF00"/>
                </a:solidFill>
                <a:effectLst/>
                <a:uLnTx/>
                <a:uFillTx/>
                <a:latin typeface="Arial" pitchFamily="34" charset="0"/>
                <a:cs typeface="Arial" pitchFamily="34" charset="0"/>
              </a:rPr>
              <a:t>cepacia</a:t>
            </a:r>
            <a:endParaRPr kumimoji="0" lang="en-US" sz="3600" b="1" i="0" u="none" strike="noStrike" kern="0" cap="none" spc="0" normalizeH="0" baseline="0" noProof="0" dirty="0">
              <a:ln>
                <a:noFill/>
              </a:ln>
              <a:solidFill>
                <a:srgbClr val="FFFF00"/>
              </a:solidFill>
              <a:effectLst/>
              <a:uLnTx/>
              <a:uFillTx/>
              <a:latin typeface="Arial" pitchFamily="34" charset="0"/>
              <a:cs typeface="Arial" pitchFamily="34" charset="0"/>
            </a:endParaRPr>
          </a:p>
        </p:txBody>
      </p:sp>
      <p:sp>
        <p:nvSpPr>
          <p:cNvPr id="9" name="Rectangle 3"/>
          <p:cNvSpPr txBox="1">
            <a:spLocks noChangeArrowheads="1"/>
          </p:cNvSpPr>
          <p:nvPr/>
        </p:nvSpPr>
        <p:spPr bwMode="auto">
          <a:xfrm>
            <a:off x="457200" y="1600200"/>
            <a:ext cx="8229600" cy="5257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50000"/>
              </a:spcBef>
              <a:spcAft>
                <a:spcPct val="30000"/>
              </a:spcAft>
              <a:buClr>
                <a:srgbClr val="FFFF00"/>
              </a:buClr>
              <a:buSzTx/>
              <a:buFontTx/>
              <a:buChar char="•"/>
              <a:tabLst/>
              <a:defRPr/>
            </a:pPr>
            <a:r>
              <a:rPr kumimoji="0" lang="en-US" sz="2800" b="1" i="0" u="none" strike="noStrike" kern="0" cap="none" spc="0" normalizeH="0" baseline="0" noProof="0" dirty="0" smtClean="0">
                <a:ln>
                  <a:noFill/>
                </a:ln>
                <a:solidFill>
                  <a:srgbClr val="FFFFFF"/>
                </a:solidFill>
                <a:effectLst/>
                <a:uLnTx/>
                <a:uFillTx/>
                <a:latin typeface="Arial"/>
                <a:ea typeface="+mn-ea"/>
                <a:cs typeface="+mn-cs"/>
              </a:rPr>
              <a:t>Low virulence </a:t>
            </a:r>
          </a:p>
          <a:p>
            <a:pPr marL="342900" marR="0" lvl="0" indent="-342900" algn="l" defTabSz="914400" rtl="0" eaLnBrk="1" fontAlgn="base" latinLnBrk="0" hangingPunct="1">
              <a:lnSpc>
                <a:spcPct val="100000"/>
              </a:lnSpc>
              <a:spcBef>
                <a:spcPct val="50000"/>
              </a:spcBef>
              <a:spcAft>
                <a:spcPct val="30000"/>
              </a:spcAft>
              <a:buClr>
                <a:srgbClr val="FFFF00"/>
              </a:buClr>
              <a:buSzTx/>
              <a:buFontTx/>
              <a:buChar char="•"/>
              <a:tabLst/>
              <a:defRPr/>
            </a:pPr>
            <a:r>
              <a:rPr kumimoji="0" lang="en-US" sz="2800" b="1" i="0" u="none" strike="noStrike" kern="0" cap="none" spc="0" normalizeH="0" baseline="0" noProof="0" dirty="0" smtClean="0">
                <a:ln>
                  <a:noFill/>
                </a:ln>
                <a:solidFill>
                  <a:srgbClr val="FFFFFF"/>
                </a:solidFill>
                <a:effectLst/>
                <a:uLnTx/>
                <a:uFillTx/>
                <a:latin typeface="Arial"/>
                <a:ea typeface="+mn-ea"/>
                <a:cs typeface="+mn-cs"/>
              </a:rPr>
              <a:t>Low morbidity and mortality rates</a:t>
            </a:r>
          </a:p>
          <a:p>
            <a:pPr marL="342900" marR="0" lvl="0" indent="-342900" algn="l" defTabSz="914400" rtl="0" eaLnBrk="1" fontAlgn="base" latinLnBrk="0" hangingPunct="1">
              <a:lnSpc>
                <a:spcPct val="100000"/>
              </a:lnSpc>
              <a:spcBef>
                <a:spcPct val="50000"/>
              </a:spcBef>
              <a:spcAft>
                <a:spcPct val="30000"/>
              </a:spcAft>
              <a:buClr>
                <a:srgbClr val="FFFF00"/>
              </a:buClr>
              <a:buSzTx/>
              <a:buFontTx/>
              <a:buChar char="•"/>
              <a:tabLst/>
              <a:defRPr/>
            </a:pPr>
            <a:r>
              <a:rPr kumimoji="0" lang="en-US" sz="2800" b="1" i="0" u="none" strike="noStrike" kern="0" cap="none" spc="0" normalizeH="0" baseline="0" noProof="0" dirty="0" smtClean="0">
                <a:ln>
                  <a:noFill/>
                </a:ln>
                <a:solidFill>
                  <a:srgbClr val="FFFFFF"/>
                </a:solidFill>
                <a:effectLst/>
                <a:uLnTx/>
                <a:uFillTx/>
                <a:latin typeface="Arial"/>
                <a:ea typeface="+mn-ea"/>
                <a:cs typeface="+mn-cs"/>
              </a:rPr>
              <a:t>Investigate when multiple patients test positive for </a:t>
            </a:r>
            <a:r>
              <a:rPr kumimoji="0" lang="en-US" sz="2800" b="1" i="1" u="none" strike="noStrike" kern="0" cap="none" spc="0" normalizeH="0" baseline="0" noProof="0" dirty="0" smtClean="0">
                <a:ln>
                  <a:noFill/>
                </a:ln>
                <a:solidFill>
                  <a:srgbClr val="FFFFFF"/>
                </a:solidFill>
                <a:effectLst/>
                <a:uLnTx/>
                <a:uFillTx/>
                <a:latin typeface="Arial"/>
                <a:ea typeface="+mn-ea"/>
                <a:cs typeface="+mn-cs"/>
              </a:rPr>
              <a:t>B. cepacia</a:t>
            </a:r>
            <a:r>
              <a:rPr kumimoji="0" lang="en-US" sz="2800" b="1" i="0" u="none" strike="noStrike" kern="0" cap="none" spc="0" normalizeH="0" baseline="0" noProof="0" dirty="0" smtClean="0">
                <a:ln>
                  <a:noFill/>
                </a:ln>
                <a:solidFill>
                  <a:srgbClr val="FFFFFF"/>
                </a:solidFill>
                <a:effectLst/>
                <a:uLnTx/>
                <a:uFillTx/>
                <a:latin typeface="Arial"/>
                <a:ea typeface="+mn-ea"/>
                <a:cs typeface="+mn-cs"/>
              </a:rPr>
              <a:t> over short time </a:t>
            </a:r>
            <a:endParaRPr kumimoji="0" lang="en-US" sz="2800" b="1" i="0" u="none" strike="noStrike" kern="0" cap="none" spc="0" normalizeH="0" baseline="0" noProof="0" dirty="0">
              <a:ln>
                <a:noFill/>
              </a:ln>
              <a:solidFill>
                <a:srgbClr val="FFFFFF"/>
              </a:solidFill>
              <a:effectLst/>
              <a:uLnTx/>
              <a:uFillTx/>
              <a:latin typeface="Arial"/>
              <a:ea typeface="+mn-ea"/>
              <a:cs typeface="+mn-cs"/>
            </a:endParaRPr>
          </a:p>
        </p:txBody>
      </p:sp>
      <p:sp>
        <p:nvSpPr>
          <p:cNvPr id="11" name="Rectangle 2"/>
          <p:cNvSpPr txBox="1">
            <a:spLocks noChangeArrowheads="1"/>
          </p:cNvSpPr>
          <p:nvPr/>
        </p:nvSpPr>
        <p:spPr bwMode="auto">
          <a:xfrm>
            <a:off x="0" y="76200"/>
            <a:ext cx="86868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342900" marR="0" lvl="0" indent="-342900" defTabSz="914400" rtl="0" eaLnBrk="1" fontAlgn="base" latinLnBrk="0" hangingPunct="1">
              <a:lnSpc>
                <a:spcPct val="100000"/>
              </a:lnSpc>
              <a:spcBef>
                <a:spcPct val="50000"/>
              </a:spcBef>
              <a:spcAft>
                <a:spcPct val="30000"/>
              </a:spcAft>
              <a:buClr>
                <a:srgbClr val="FFFFFF"/>
              </a:buClr>
              <a:buSzTx/>
              <a:buFontTx/>
              <a:buNone/>
              <a:tabLst/>
              <a:defRPr/>
            </a:pPr>
            <a:r>
              <a:rPr kumimoji="0" lang="en-US" sz="2400" b="0" i="1" u="none" strike="noStrike" kern="0" cap="none" spc="0" normalizeH="0" baseline="0" noProof="0" dirty="0" smtClean="0">
                <a:ln>
                  <a:noFill/>
                </a:ln>
                <a:solidFill>
                  <a:srgbClr val="FFFFFF"/>
                </a:solidFill>
                <a:effectLst/>
                <a:uLnTx/>
                <a:uFillTx/>
                <a:latin typeface="Arial"/>
                <a:ea typeface="+mn-ea"/>
                <a:cs typeface="+mn-cs"/>
              </a:rPr>
              <a:t>(Avoid Distracting Templates)</a:t>
            </a:r>
            <a:endParaRPr kumimoji="0" lang="en-US" sz="2400" b="0" i="1" u="none" strike="noStrike" kern="0" cap="none" spc="0" normalizeH="0" baseline="0" noProof="0" dirty="0">
              <a:ln>
                <a:noFill/>
              </a:ln>
              <a:solidFill>
                <a:srgbClr val="FFFFFF"/>
              </a:solidFill>
              <a:effectLst/>
              <a:uLnTx/>
              <a:uFillTx/>
              <a:latin typeface="Arial"/>
              <a:ea typeface="+mn-ea"/>
              <a:cs typeface="+mn-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Rectangle 2"/>
          <p:cNvSpPr>
            <a:spLocks noGrp="1" noChangeArrowheads="1"/>
          </p:cNvSpPr>
          <p:nvPr>
            <p:ph type="title"/>
          </p:nvPr>
        </p:nvSpPr>
        <p:spPr/>
        <p:txBody>
          <a:bodyPr/>
          <a:lstStyle/>
          <a:p>
            <a:r>
              <a:rPr lang="en-US" dirty="0"/>
              <a:t>Epidemiology of </a:t>
            </a:r>
            <a:r>
              <a:rPr lang="en-US" i="1" dirty="0"/>
              <a:t>B.</a:t>
            </a:r>
            <a:r>
              <a:rPr lang="en-US" dirty="0"/>
              <a:t> </a:t>
            </a:r>
            <a:r>
              <a:rPr lang="en-US" i="1" dirty="0"/>
              <a:t>cepacia</a:t>
            </a:r>
            <a:endParaRPr lang="en-US" dirty="0"/>
          </a:p>
        </p:txBody>
      </p:sp>
      <p:sp>
        <p:nvSpPr>
          <p:cNvPr id="874499" name="Rectangle 3"/>
          <p:cNvSpPr>
            <a:spLocks noGrp="1" noChangeArrowheads="1"/>
          </p:cNvSpPr>
          <p:nvPr>
            <p:ph type="body" idx="1"/>
          </p:nvPr>
        </p:nvSpPr>
        <p:spPr>
          <a:xfrm>
            <a:off x="457200" y="1600200"/>
            <a:ext cx="8229600" cy="5257800"/>
          </a:xfrm>
        </p:spPr>
        <p:txBody>
          <a:bodyPr/>
          <a:lstStyle/>
          <a:p>
            <a:pPr>
              <a:spcAft>
                <a:spcPct val="30000"/>
              </a:spcAft>
              <a:buClr>
                <a:schemeClr val="bg1"/>
              </a:buClr>
            </a:pPr>
            <a:r>
              <a:rPr lang="en-US" dirty="0"/>
              <a:t>Low virulence </a:t>
            </a:r>
          </a:p>
          <a:p>
            <a:pPr>
              <a:spcAft>
                <a:spcPct val="30000"/>
              </a:spcAft>
              <a:buClr>
                <a:schemeClr val="bg1"/>
              </a:buClr>
            </a:pPr>
            <a:r>
              <a:rPr lang="en-US" dirty="0"/>
              <a:t>Low morbidity and mortality rates</a:t>
            </a:r>
          </a:p>
          <a:p>
            <a:pPr>
              <a:spcAft>
                <a:spcPct val="30000"/>
              </a:spcAft>
              <a:buClr>
                <a:schemeClr val="bg1"/>
              </a:buClr>
            </a:pPr>
            <a:r>
              <a:rPr lang="en-US" dirty="0"/>
              <a:t>Investigate when multiple patients test positive for </a:t>
            </a:r>
            <a:r>
              <a:rPr lang="en-US" i="1" dirty="0"/>
              <a:t>B. cepacia</a:t>
            </a:r>
            <a:r>
              <a:rPr lang="en-US" dirty="0"/>
              <a:t> over short time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Rectangle 2"/>
          <p:cNvSpPr>
            <a:spLocks noGrp="1" noChangeArrowheads="1"/>
          </p:cNvSpPr>
          <p:nvPr>
            <p:ph type="title"/>
          </p:nvPr>
        </p:nvSpPr>
        <p:spPr>
          <a:xfrm>
            <a:off x="457200" y="274638"/>
            <a:ext cx="8229600" cy="868362"/>
          </a:xfrm>
        </p:spPr>
        <p:txBody>
          <a:bodyPr/>
          <a:lstStyle/>
          <a:p>
            <a:r>
              <a:rPr lang="en-US" dirty="0"/>
              <a:t>Photos and Clip Art — Tips </a:t>
            </a:r>
          </a:p>
        </p:txBody>
      </p:sp>
      <p:sp>
        <p:nvSpPr>
          <p:cNvPr id="876547" name="Rectangle 3"/>
          <p:cNvSpPr>
            <a:spLocks noChangeArrowheads="1"/>
          </p:cNvSpPr>
          <p:nvPr/>
        </p:nvSpPr>
        <p:spPr bwMode="auto">
          <a:xfrm>
            <a:off x="457200" y="1417638"/>
            <a:ext cx="8686800" cy="4708525"/>
          </a:xfrm>
          <a:prstGeom prst="rect">
            <a:avLst/>
          </a:prstGeom>
          <a:noFill/>
          <a:ln w="9525">
            <a:noFill/>
            <a:miter lim="800000"/>
            <a:headEnd/>
            <a:tailEnd/>
          </a:ln>
          <a:effectLst/>
        </p:spPr>
        <p:txBody>
          <a:bodyPr/>
          <a:lstStyle/>
          <a:p>
            <a:pPr marL="342900" indent="-342900">
              <a:spcBef>
                <a:spcPct val="20000"/>
              </a:spcBef>
              <a:spcAft>
                <a:spcPct val="20000"/>
              </a:spcAft>
              <a:buClr>
                <a:srgbClr val="FFFF00"/>
              </a:buClr>
              <a:buFontTx/>
              <a:buChar char="•"/>
            </a:pPr>
            <a:r>
              <a:rPr lang="en-US" sz="2800" b="1" dirty="0">
                <a:solidFill>
                  <a:schemeClr val="bg1"/>
                </a:solidFill>
              </a:rPr>
              <a:t>Should serve a purpose</a:t>
            </a:r>
          </a:p>
          <a:p>
            <a:pPr marL="342900" indent="-342900">
              <a:spcBef>
                <a:spcPct val="20000"/>
              </a:spcBef>
              <a:spcAft>
                <a:spcPct val="20000"/>
              </a:spcAft>
              <a:buClr>
                <a:srgbClr val="FFFF00"/>
              </a:buClr>
              <a:buFontTx/>
              <a:buChar char="•"/>
            </a:pPr>
            <a:r>
              <a:rPr lang="en-US" sz="2800" b="1" dirty="0">
                <a:solidFill>
                  <a:schemeClr val="bg1"/>
                </a:solidFill>
              </a:rPr>
              <a:t>No copyrighted materials without permission</a:t>
            </a:r>
          </a:p>
          <a:p>
            <a:pPr marL="342900" indent="-342900">
              <a:spcBef>
                <a:spcPct val="20000"/>
              </a:spcBef>
              <a:spcAft>
                <a:spcPct val="20000"/>
              </a:spcAft>
              <a:buClr>
                <a:srgbClr val="FFFF00"/>
              </a:buClr>
              <a:buFontTx/>
              <a:buChar char="•"/>
            </a:pPr>
            <a:r>
              <a:rPr lang="en-US" sz="2800" b="1" dirty="0">
                <a:solidFill>
                  <a:schemeClr val="bg1"/>
                </a:solidFill>
              </a:rPr>
              <a:t>No photos of identifiable people unless release</a:t>
            </a:r>
          </a:p>
          <a:p>
            <a:pPr marL="342900" indent="-342900">
              <a:spcBef>
                <a:spcPct val="20000"/>
              </a:spcBef>
              <a:spcAft>
                <a:spcPct val="20000"/>
              </a:spcAft>
              <a:buClr>
                <a:srgbClr val="FFFF00"/>
              </a:buClr>
              <a:buFontTx/>
              <a:buChar char="•"/>
            </a:pPr>
            <a:r>
              <a:rPr lang="en-US" sz="2800" b="1" dirty="0">
                <a:solidFill>
                  <a:schemeClr val="bg1"/>
                </a:solidFill>
              </a:rPr>
              <a:t>No photos of your kids or your pets</a:t>
            </a:r>
          </a:p>
          <a:p>
            <a:pPr marL="342900" indent="-342900">
              <a:spcBef>
                <a:spcPct val="20000"/>
              </a:spcBef>
              <a:spcAft>
                <a:spcPct val="20000"/>
              </a:spcAft>
              <a:buClr>
                <a:srgbClr val="FFFF00"/>
              </a:buClr>
              <a:buFontTx/>
              <a:buChar char="•"/>
            </a:pPr>
            <a:r>
              <a:rPr lang="en-US" sz="2800" b="1" dirty="0">
                <a:solidFill>
                  <a:schemeClr val="bg1"/>
                </a:solidFill>
              </a:rPr>
              <a:t>Clip art cautions</a:t>
            </a:r>
          </a:p>
          <a:p>
            <a:pPr marL="742950" lvl="1" indent="-285750">
              <a:spcBef>
                <a:spcPct val="10000"/>
              </a:spcBef>
              <a:spcAft>
                <a:spcPct val="20000"/>
              </a:spcAft>
              <a:buClr>
                <a:srgbClr val="FFFF00"/>
              </a:buClr>
              <a:buFontTx/>
              <a:buChar char="–"/>
            </a:pPr>
            <a:r>
              <a:rPr lang="en-US" sz="2400" b="1" dirty="0">
                <a:solidFill>
                  <a:schemeClr val="bg1"/>
                </a:solidFill>
              </a:rPr>
              <a:t>Simplest is most effective</a:t>
            </a:r>
          </a:p>
          <a:p>
            <a:pPr marL="742950" lvl="1" indent="-285750">
              <a:spcBef>
                <a:spcPct val="10000"/>
              </a:spcBef>
              <a:spcAft>
                <a:spcPct val="20000"/>
              </a:spcAft>
              <a:buClr>
                <a:srgbClr val="FFFF00"/>
              </a:buClr>
              <a:buFontTx/>
              <a:buChar char="–"/>
            </a:pPr>
            <a:r>
              <a:rPr lang="en-US" sz="2400" b="1" dirty="0">
                <a:solidFill>
                  <a:schemeClr val="bg1"/>
                </a:solidFill>
              </a:rPr>
              <a:t>Check in Slide Show to make sure </a:t>
            </a:r>
            <a:r>
              <a:rPr lang="en-US" sz="2400" b="1" dirty="0" smtClean="0">
                <a:solidFill>
                  <a:schemeClr val="bg1"/>
                </a:solidFill>
              </a:rPr>
              <a:t>not </a:t>
            </a:r>
            <a:r>
              <a:rPr lang="en-US" sz="2400" b="1" dirty="0">
                <a:solidFill>
                  <a:schemeClr val="bg1"/>
                </a:solidFill>
              </a:rPr>
              <a:t>animated</a:t>
            </a:r>
          </a:p>
          <a:p>
            <a:pPr marL="342900" indent="-342900">
              <a:spcBef>
                <a:spcPct val="20000"/>
              </a:spcBef>
              <a:buClr>
                <a:srgbClr val="FFFF00"/>
              </a:buClr>
              <a:buFontTx/>
              <a:buChar char="•"/>
            </a:pPr>
            <a:endParaRPr lang="en-US" sz="2800" b="1" dirty="0">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2"/>
          <p:cNvSpPr>
            <a:spLocks noGrp="1" noChangeArrowheads="1"/>
          </p:cNvSpPr>
          <p:nvPr>
            <p:ph type="title"/>
          </p:nvPr>
        </p:nvSpPr>
        <p:spPr/>
        <p:txBody>
          <a:bodyPr/>
          <a:lstStyle/>
          <a:p>
            <a:r>
              <a:rPr lang="en-US" dirty="0"/>
              <a:t>Animals and Farm Environment</a:t>
            </a:r>
          </a:p>
        </p:txBody>
      </p:sp>
      <p:sp>
        <p:nvSpPr>
          <p:cNvPr id="878595" name="Rectangle 3"/>
          <p:cNvSpPr>
            <a:spLocks noGrp="1" noChangeArrowheads="1"/>
          </p:cNvSpPr>
          <p:nvPr>
            <p:ph type="body" sz="half" idx="1"/>
          </p:nvPr>
        </p:nvSpPr>
        <p:spPr>
          <a:xfrm>
            <a:off x="457200" y="2103438"/>
            <a:ext cx="4038600" cy="4373562"/>
          </a:xfrm>
        </p:spPr>
        <p:txBody>
          <a:bodyPr/>
          <a:lstStyle/>
          <a:p>
            <a:r>
              <a:rPr lang="en-US" sz="2400" dirty="0"/>
              <a:t>Fecal samples from sheep, goats, and large animal species</a:t>
            </a:r>
            <a:br>
              <a:rPr lang="en-US" sz="2400" dirty="0"/>
            </a:br>
            <a:endParaRPr lang="en-US" sz="2400" dirty="0"/>
          </a:p>
          <a:p>
            <a:r>
              <a:rPr lang="en-US" sz="2400" dirty="0"/>
              <a:t>Hide swabs from sheep and goats</a:t>
            </a:r>
            <a:br>
              <a:rPr lang="en-US" sz="2400" dirty="0"/>
            </a:br>
            <a:endParaRPr lang="en-US" sz="2400" dirty="0"/>
          </a:p>
          <a:p>
            <a:r>
              <a:rPr lang="en-US" sz="2400" dirty="0"/>
              <a:t>Environmental samples</a:t>
            </a:r>
          </a:p>
        </p:txBody>
      </p:sp>
      <p:pic>
        <p:nvPicPr>
          <p:cNvPr id="878596" name="Picture 4"/>
          <p:cNvPicPr>
            <a:picLocks noGrp="1" noChangeAspect="1" noChangeArrowheads="1"/>
          </p:cNvPicPr>
          <p:nvPr>
            <p:ph sz="half" idx="2"/>
          </p:nvPr>
        </p:nvPicPr>
        <p:blipFill>
          <a:blip r:embed="rId3" cstate="print"/>
          <a:srcRect/>
          <a:stretch>
            <a:fillRect/>
          </a:stretch>
        </p:blipFill>
        <p:spPr>
          <a:xfrm>
            <a:off x="4648200" y="2260600"/>
            <a:ext cx="4038600" cy="3203575"/>
          </a:xfrm>
          <a:noFill/>
          <a:ln/>
        </p:spPr>
      </p:pic>
      <p:sp>
        <p:nvSpPr>
          <p:cNvPr id="878597" name="Rectangle 5"/>
          <p:cNvSpPr>
            <a:spLocks noChangeArrowheads="1"/>
          </p:cNvSpPr>
          <p:nvPr/>
        </p:nvSpPr>
        <p:spPr bwMode="auto">
          <a:xfrm rot="637224">
            <a:off x="5867400" y="3762375"/>
            <a:ext cx="949325" cy="533400"/>
          </a:xfrm>
          <a:prstGeom prst="rect">
            <a:avLst/>
          </a:prstGeom>
          <a:noFill/>
          <a:ln w="57150" algn="ctr">
            <a:solidFill>
              <a:srgbClr val="FFFFFF"/>
            </a:solidFill>
            <a:miter lim="800000"/>
            <a:headEnd/>
            <a:tailEnd/>
          </a:ln>
          <a:effectLst/>
        </p:spPr>
        <p:txBody>
          <a:bodyPr wrap="none" anchor="ctr"/>
          <a:lstStyle/>
          <a:p>
            <a:endParaRPr lang="en-US" dirty="0"/>
          </a:p>
        </p:txBody>
      </p:sp>
      <p:sp>
        <p:nvSpPr>
          <p:cNvPr id="878598" name="Rectangle 6"/>
          <p:cNvSpPr>
            <a:spLocks noChangeArrowheads="1"/>
          </p:cNvSpPr>
          <p:nvPr/>
        </p:nvSpPr>
        <p:spPr bwMode="auto">
          <a:xfrm rot="-1779860">
            <a:off x="6986588" y="3276600"/>
            <a:ext cx="1447800" cy="838200"/>
          </a:xfrm>
          <a:prstGeom prst="rect">
            <a:avLst/>
          </a:prstGeom>
          <a:noFill/>
          <a:ln w="57150" algn="ctr">
            <a:solidFill>
              <a:srgbClr val="FFFFFF"/>
            </a:solidFill>
            <a:miter lim="800000"/>
            <a:headEnd/>
            <a:tailEnd/>
          </a:ln>
          <a:effectLst/>
        </p:spPr>
        <p:txBody>
          <a:bodyPr wrap="none" anchor="ctr"/>
          <a:lstStyle/>
          <a:p>
            <a:endParaRPr lang="en-US" dirty="0"/>
          </a:p>
        </p:txBody>
      </p:sp>
      <p:sp>
        <p:nvSpPr>
          <p:cNvPr id="878599" name="Text Box 7"/>
          <p:cNvSpPr txBox="1">
            <a:spLocks noChangeArrowheads="1"/>
          </p:cNvSpPr>
          <p:nvPr/>
        </p:nvSpPr>
        <p:spPr bwMode="auto">
          <a:xfrm>
            <a:off x="0" y="152400"/>
            <a:ext cx="6400800" cy="457200"/>
          </a:xfrm>
          <a:prstGeom prst="rect">
            <a:avLst/>
          </a:prstGeom>
          <a:noFill/>
          <a:ln w="9525">
            <a:noFill/>
            <a:miter lim="800000"/>
            <a:headEnd/>
            <a:tailEnd/>
          </a:ln>
          <a:effectLst/>
        </p:spPr>
        <p:txBody>
          <a:bodyPr>
            <a:spAutoFit/>
          </a:bodyPr>
          <a:lstStyle/>
          <a:p>
            <a:pPr>
              <a:spcBef>
                <a:spcPct val="50000"/>
              </a:spcBef>
            </a:pPr>
            <a:r>
              <a:rPr lang="en-US" sz="2400" i="1" dirty="0">
                <a:solidFill>
                  <a:schemeClr val="bg1"/>
                </a:solidFill>
              </a:rPr>
              <a:t>(Photos are good if they serve a purpose)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42" name="Rectangle 2"/>
          <p:cNvSpPr>
            <a:spLocks noGrp="1" noChangeArrowheads="1"/>
          </p:cNvSpPr>
          <p:nvPr>
            <p:ph type="title"/>
          </p:nvPr>
        </p:nvSpPr>
        <p:spPr/>
        <p:txBody>
          <a:bodyPr/>
          <a:lstStyle/>
          <a:p>
            <a:r>
              <a:rPr lang="en-US" dirty="0"/>
              <a:t>Stakeholder Input</a:t>
            </a:r>
          </a:p>
        </p:txBody>
      </p:sp>
      <p:sp>
        <p:nvSpPr>
          <p:cNvPr id="880643" name="Rectangle 3"/>
          <p:cNvSpPr>
            <a:spLocks noGrp="1" noChangeArrowheads="1"/>
          </p:cNvSpPr>
          <p:nvPr>
            <p:ph type="body" idx="1"/>
          </p:nvPr>
        </p:nvSpPr>
        <p:spPr>
          <a:xfrm>
            <a:off x="457200" y="1981200"/>
            <a:ext cx="4267200" cy="4114800"/>
          </a:xfrm>
        </p:spPr>
        <p:txBody>
          <a:bodyPr/>
          <a:lstStyle/>
          <a:p>
            <a:r>
              <a:rPr lang="en-US" b="0" dirty="0"/>
              <a:t>Focus groups</a:t>
            </a:r>
            <a:br>
              <a:rPr lang="en-US" b="0" dirty="0"/>
            </a:br>
            <a:endParaRPr lang="en-US" sz="1400" b="0" dirty="0"/>
          </a:p>
          <a:p>
            <a:r>
              <a:rPr lang="en-US" b="0" dirty="0"/>
              <a:t>Open-ended interviews</a:t>
            </a:r>
            <a:br>
              <a:rPr lang="en-US" b="0" dirty="0"/>
            </a:br>
            <a:endParaRPr lang="en-US" sz="1400" b="0" dirty="0"/>
          </a:p>
          <a:p>
            <a:r>
              <a:rPr lang="en-US" b="0" dirty="0"/>
              <a:t>Brief written survey</a:t>
            </a:r>
            <a:br>
              <a:rPr lang="en-US" b="0" dirty="0"/>
            </a:br>
            <a:endParaRPr lang="en-US" sz="1400" b="0" dirty="0"/>
          </a:p>
          <a:p>
            <a:r>
              <a:rPr lang="en-US" b="0" dirty="0"/>
              <a:t>Stakeholders’ needs incorporated into evaluation design</a:t>
            </a:r>
          </a:p>
        </p:txBody>
      </p:sp>
      <p:sp>
        <p:nvSpPr>
          <p:cNvPr id="880644" name="Text Box 4"/>
          <p:cNvSpPr txBox="1">
            <a:spLocks noChangeArrowheads="1"/>
          </p:cNvSpPr>
          <p:nvPr/>
        </p:nvSpPr>
        <p:spPr bwMode="auto">
          <a:xfrm>
            <a:off x="0" y="152400"/>
            <a:ext cx="6400800" cy="457200"/>
          </a:xfrm>
          <a:prstGeom prst="rect">
            <a:avLst/>
          </a:prstGeom>
          <a:noFill/>
          <a:ln w="9525">
            <a:noFill/>
            <a:miter lim="800000"/>
            <a:headEnd/>
            <a:tailEnd/>
          </a:ln>
          <a:effectLst/>
        </p:spPr>
        <p:txBody>
          <a:bodyPr>
            <a:spAutoFit/>
          </a:bodyPr>
          <a:lstStyle/>
          <a:p>
            <a:pPr>
              <a:spcBef>
                <a:spcPct val="50000"/>
              </a:spcBef>
            </a:pPr>
            <a:r>
              <a:rPr lang="en-US" sz="2400" i="1" dirty="0">
                <a:solidFill>
                  <a:schemeClr val="bg1"/>
                </a:solidFill>
              </a:rPr>
              <a:t>(This stock photo adds nothing)</a:t>
            </a:r>
          </a:p>
        </p:txBody>
      </p:sp>
      <p:pic>
        <p:nvPicPr>
          <p:cNvPr id="880645" name="Picture 5" descr="408"/>
          <p:cNvPicPr>
            <a:picLocks noChangeAspect="1" noChangeArrowheads="1"/>
          </p:cNvPicPr>
          <p:nvPr/>
        </p:nvPicPr>
        <p:blipFill>
          <a:blip r:embed="rId3" cstate="print"/>
          <a:srcRect/>
          <a:stretch>
            <a:fillRect/>
          </a:stretch>
        </p:blipFill>
        <p:spPr bwMode="auto">
          <a:xfrm>
            <a:off x="4495800" y="1752600"/>
            <a:ext cx="4191000" cy="2795588"/>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dirty="0"/>
              <a:t>Data Methods</a:t>
            </a:r>
          </a:p>
        </p:txBody>
      </p:sp>
      <p:sp>
        <p:nvSpPr>
          <p:cNvPr id="101379" name="Rectangle 3"/>
          <p:cNvSpPr>
            <a:spLocks noGrp="1" noChangeArrowheads="1"/>
          </p:cNvSpPr>
          <p:nvPr>
            <p:ph type="body" idx="1"/>
          </p:nvPr>
        </p:nvSpPr>
        <p:spPr>
          <a:xfrm>
            <a:off x="457200" y="1417638"/>
            <a:ext cx="8229600" cy="4708525"/>
          </a:xfrm>
        </p:spPr>
        <p:txBody>
          <a:bodyPr/>
          <a:lstStyle/>
          <a:p>
            <a:r>
              <a:rPr lang="en-US" dirty="0"/>
              <a:t>Management</a:t>
            </a:r>
          </a:p>
          <a:p>
            <a:pPr lvl="1"/>
            <a:r>
              <a:rPr lang="en-US" dirty="0"/>
              <a:t>Double entered</a:t>
            </a:r>
          </a:p>
          <a:p>
            <a:pPr lvl="1"/>
            <a:r>
              <a:rPr lang="en-US" dirty="0"/>
              <a:t>Missing data: completed using other sources</a:t>
            </a:r>
          </a:p>
          <a:p>
            <a:pPr lvl="1"/>
            <a:endParaRPr lang="en-US" sz="1400" dirty="0"/>
          </a:p>
          <a:p>
            <a:r>
              <a:rPr lang="en-US" dirty="0"/>
              <a:t>Analysis</a:t>
            </a:r>
          </a:p>
          <a:p>
            <a:pPr lvl="1"/>
            <a:r>
              <a:rPr lang="en-US" dirty="0"/>
              <a:t>Excluded if: contraindications, unknown vaccination history, reported “no take” </a:t>
            </a:r>
          </a:p>
          <a:p>
            <a:pPr lvl="1"/>
            <a:r>
              <a:rPr lang="en-US" dirty="0"/>
              <a:t>Kaplan-Meier survival curves</a:t>
            </a:r>
          </a:p>
          <a:p>
            <a:pPr lvl="1"/>
            <a:r>
              <a:rPr lang="en-US" dirty="0"/>
              <a:t>Multivariate logistic regression : Odds Ratios (OR), 95% Confidence intervals (95%CI)</a:t>
            </a:r>
          </a:p>
        </p:txBody>
      </p:sp>
      <p:pic>
        <p:nvPicPr>
          <p:cNvPr id="101380" name="Picture 4" descr="invest"/>
          <p:cNvPicPr>
            <a:picLocks noChangeAspect="1" noChangeArrowheads="1"/>
          </p:cNvPicPr>
          <p:nvPr/>
        </p:nvPicPr>
        <p:blipFill>
          <a:blip r:embed="rId3" cstate="print"/>
          <a:srcRect/>
          <a:stretch>
            <a:fillRect/>
          </a:stretch>
        </p:blipFill>
        <p:spPr bwMode="auto">
          <a:xfrm>
            <a:off x="6400800" y="381000"/>
            <a:ext cx="1743075" cy="1905000"/>
          </a:xfrm>
          <a:prstGeom prst="rect">
            <a:avLst/>
          </a:prstGeom>
          <a:noFill/>
        </p:spPr>
      </p:pic>
      <p:sp>
        <p:nvSpPr>
          <p:cNvPr id="101381" name="Text Box 5"/>
          <p:cNvSpPr txBox="1">
            <a:spLocks noChangeArrowheads="1"/>
          </p:cNvSpPr>
          <p:nvPr/>
        </p:nvSpPr>
        <p:spPr bwMode="auto">
          <a:xfrm>
            <a:off x="0" y="152400"/>
            <a:ext cx="6400800" cy="461665"/>
          </a:xfrm>
          <a:prstGeom prst="rect">
            <a:avLst/>
          </a:prstGeom>
          <a:noFill/>
          <a:ln w="9525">
            <a:noFill/>
            <a:miter lim="800000"/>
            <a:headEnd/>
            <a:tailEnd/>
          </a:ln>
          <a:effectLst/>
        </p:spPr>
        <p:txBody>
          <a:bodyPr>
            <a:spAutoFit/>
          </a:bodyPr>
          <a:lstStyle/>
          <a:p>
            <a:pPr>
              <a:spcBef>
                <a:spcPct val="50000"/>
              </a:spcBef>
            </a:pPr>
            <a:r>
              <a:rPr lang="en-US" sz="2400" i="1" dirty="0">
                <a:solidFill>
                  <a:schemeClr val="bg1"/>
                </a:solidFill>
              </a:rPr>
              <a:t>(Avoid </a:t>
            </a:r>
            <a:r>
              <a:rPr lang="en-US" sz="2400" i="1" dirty="0" smtClean="0">
                <a:solidFill>
                  <a:schemeClr val="bg1"/>
                </a:solidFill>
              </a:rPr>
              <a:t>gratuitous clip art)</a:t>
            </a:r>
            <a:endParaRPr lang="en-US" sz="2400" i="1" dirty="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457200" y="457200"/>
            <a:ext cx="8229600" cy="685800"/>
          </a:xfrm>
        </p:spPr>
        <p:txBody>
          <a:bodyPr/>
          <a:lstStyle/>
          <a:p>
            <a:r>
              <a:rPr lang="en-US" dirty="0"/>
              <a:t>Traceback Investigation</a:t>
            </a:r>
          </a:p>
        </p:txBody>
      </p:sp>
      <p:pic>
        <p:nvPicPr>
          <p:cNvPr id="105475" name="Picture 3" descr="FD00131_"/>
          <p:cNvPicPr>
            <a:picLocks noGrp="1" noChangeAspect="1" noChangeArrowheads="1"/>
          </p:cNvPicPr>
          <p:nvPr>
            <p:ph sz="half" idx="1"/>
          </p:nvPr>
        </p:nvPicPr>
        <p:blipFill>
          <a:blip r:embed="rId3" cstate="print"/>
          <a:srcRect/>
          <a:stretch>
            <a:fillRect/>
          </a:stretch>
        </p:blipFill>
        <p:spPr>
          <a:xfrm>
            <a:off x="1295400" y="1524000"/>
            <a:ext cx="1981200" cy="1231900"/>
          </a:xfrm>
          <a:noFill/>
          <a:ln/>
        </p:spPr>
      </p:pic>
      <p:pic>
        <p:nvPicPr>
          <p:cNvPr id="105476" name="Picture 4" descr="j0216842"/>
          <p:cNvPicPr>
            <a:picLocks noGrp="1" noChangeAspect="1" noChangeArrowheads="1"/>
          </p:cNvPicPr>
          <p:nvPr>
            <p:ph sz="quarter" idx="2"/>
          </p:nvPr>
        </p:nvPicPr>
        <p:blipFill>
          <a:blip r:embed="rId4" cstate="print"/>
          <a:srcRect/>
          <a:stretch>
            <a:fillRect/>
          </a:stretch>
        </p:blipFill>
        <p:spPr>
          <a:xfrm>
            <a:off x="5791200" y="1295400"/>
            <a:ext cx="2209800" cy="1476375"/>
          </a:xfrm>
          <a:noFill/>
          <a:ln/>
        </p:spPr>
      </p:pic>
      <p:pic>
        <p:nvPicPr>
          <p:cNvPr id="105477" name="Picture 5" descr="AN01995_"/>
          <p:cNvPicPr>
            <a:picLocks noChangeAspect="1" noChangeArrowheads="1"/>
          </p:cNvPicPr>
          <p:nvPr/>
        </p:nvPicPr>
        <p:blipFill>
          <a:blip r:embed="rId5" cstate="print"/>
          <a:srcRect/>
          <a:stretch>
            <a:fillRect/>
          </a:stretch>
        </p:blipFill>
        <p:spPr bwMode="auto">
          <a:xfrm>
            <a:off x="6096000" y="4495800"/>
            <a:ext cx="1447800" cy="1435100"/>
          </a:xfrm>
          <a:prstGeom prst="rect">
            <a:avLst/>
          </a:prstGeom>
          <a:noFill/>
        </p:spPr>
      </p:pic>
      <p:sp>
        <p:nvSpPr>
          <p:cNvPr id="105478" name="Text Box 6"/>
          <p:cNvSpPr txBox="1">
            <a:spLocks noChangeArrowheads="1"/>
          </p:cNvSpPr>
          <p:nvPr/>
        </p:nvSpPr>
        <p:spPr bwMode="auto">
          <a:xfrm>
            <a:off x="1143000" y="4724400"/>
            <a:ext cx="2362200" cy="1206500"/>
          </a:xfrm>
          <a:prstGeom prst="rect">
            <a:avLst/>
          </a:prstGeom>
          <a:solidFill>
            <a:schemeClr val="accent1"/>
          </a:solidFill>
          <a:ln w="31750" algn="ctr">
            <a:solidFill>
              <a:schemeClr val="tx1"/>
            </a:solidFill>
            <a:miter lim="800000"/>
            <a:headEnd/>
            <a:tailEnd/>
          </a:ln>
          <a:effectLst/>
        </p:spPr>
        <p:txBody>
          <a:bodyPr>
            <a:spAutoFit/>
          </a:bodyPr>
          <a:lstStyle/>
          <a:p>
            <a:pPr marL="342900" indent="-342900" algn="ctr">
              <a:spcBef>
                <a:spcPct val="50000"/>
              </a:spcBef>
              <a:buClr>
                <a:srgbClr val="FFFF00"/>
              </a:buClr>
            </a:pPr>
            <a:endParaRPr lang="en-US" sz="800" b="1" dirty="0">
              <a:solidFill>
                <a:schemeClr val="bg1"/>
              </a:solidFill>
            </a:endParaRPr>
          </a:p>
          <a:p>
            <a:pPr marL="342900" indent="-342900" algn="ctr">
              <a:spcBef>
                <a:spcPct val="50000"/>
              </a:spcBef>
              <a:buClr>
                <a:srgbClr val="FFFF00"/>
              </a:buClr>
            </a:pPr>
            <a:r>
              <a:rPr lang="en-US" sz="2800" b="1" dirty="0"/>
              <a:t>Distributor</a:t>
            </a:r>
          </a:p>
          <a:p>
            <a:pPr marL="342900" indent="-342900" algn="ctr">
              <a:spcBef>
                <a:spcPct val="50000"/>
              </a:spcBef>
              <a:buClr>
                <a:srgbClr val="FFFF00"/>
              </a:buClr>
            </a:pPr>
            <a:endParaRPr lang="en-US" sz="1400" b="1" dirty="0"/>
          </a:p>
        </p:txBody>
      </p:sp>
      <p:sp>
        <p:nvSpPr>
          <p:cNvPr id="105479" name="Text Box 7"/>
          <p:cNvSpPr txBox="1">
            <a:spLocks noChangeArrowheads="1"/>
          </p:cNvSpPr>
          <p:nvPr/>
        </p:nvSpPr>
        <p:spPr bwMode="auto">
          <a:xfrm>
            <a:off x="5410200" y="6019800"/>
            <a:ext cx="2874963"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b="1" dirty="0">
                <a:solidFill>
                  <a:schemeClr val="bg1"/>
                </a:solidFill>
              </a:rPr>
              <a:t>Slaughterhouse</a:t>
            </a:r>
          </a:p>
        </p:txBody>
      </p:sp>
      <p:sp>
        <p:nvSpPr>
          <p:cNvPr id="105480" name="Text Box 8"/>
          <p:cNvSpPr txBox="1">
            <a:spLocks noChangeArrowheads="1"/>
          </p:cNvSpPr>
          <p:nvPr/>
        </p:nvSpPr>
        <p:spPr bwMode="auto">
          <a:xfrm>
            <a:off x="6477000" y="2819400"/>
            <a:ext cx="1054100"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b="1" dirty="0">
                <a:solidFill>
                  <a:schemeClr val="bg1"/>
                </a:solidFill>
              </a:rPr>
              <a:t>Farm</a:t>
            </a:r>
          </a:p>
        </p:txBody>
      </p:sp>
      <p:sp>
        <p:nvSpPr>
          <p:cNvPr id="105481" name="Text Box 9"/>
          <p:cNvSpPr txBox="1">
            <a:spLocks noChangeArrowheads="1"/>
          </p:cNvSpPr>
          <p:nvPr/>
        </p:nvSpPr>
        <p:spPr bwMode="auto">
          <a:xfrm>
            <a:off x="1447800" y="2819400"/>
            <a:ext cx="1528763"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b="1" dirty="0">
                <a:solidFill>
                  <a:schemeClr val="bg1"/>
                </a:solidFill>
              </a:rPr>
              <a:t>Product</a:t>
            </a:r>
          </a:p>
        </p:txBody>
      </p:sp>
      <p:sp>
        <p:nvSpPr>
          <p:cNvPr id="105482" name="AutoShape 10"/>
          <p:cNvSpPr>
            <a:spLocks noChangeArrowheads="1"/>
          </p:cNvSpPr>
          <p:nvPr/>
        </p:nvSpPr>
        <p:spPr bwMode="auto">
          <a:xfrm>
            <a:off x="1905000" y="3429000"/>
            <a:ext cx="762000" cy="1066800"/>
          </a:xfrm>
          <a:prstGeom prst="downArrow">
            <a:avLst>
              <a:gd name="adj1" fmla="val 50000"/>
              <a:gd name="adj2" fmla="val 35000"/>
            </a:avLst>
          </a:prstGeom>
          <a:solidFill>
            <a:schemeClr val="bg1"/>
          </a:solidFill>
          <a:ln w="9525" algn="ctr">
            <a:solidFill>
              <a:schemeClr val="tx1"/>
            </a:solidFill>
            <a:miter lim="800000"/>
            <a:headEnd/>
            <a:tailEnd/>
          </a:ln>
          <a:effectLst/>
        </p:spPr>
        <p:txBody>
          <a:bodyPr wrap="none" anchor="ctr"/>
          <a:lstStyle/>
          <a:p>
            <a:endParaRPr lang="en-US" dirty="0"/>
          </a:p>
        </p:txBody>
      </p:sp>
      <p:sp>
        <p:nvSpPr>
          <p:cNvPr id="105483" name="AutoShape 11"/>
          <p:cNvSpPr>
            <a:spLocks noChangeArrowheads="1"/>
          </p:cNvSpPr>
          <p:nvPr/>
        </p:nvSpPr>
        <p:spPr bwMode="auto">
          <a:xfrm rot="-5400000">
            <a:off x="4495800" y="4724400"/>
            <a:ext cx="762000" cy="1219200"/>
          </a:xfrm>
          <a:prstGeom prst="downArrow">
            <a:avLst>
              <a:gd name="adj1" fmla="val 50000"/>
              <a:gd name="adj2" fmla="val 40000"/>
            </a:avLst>
          </a:prstGeom>
          <a:solidFill>
            <a:schemeClr val="bg1"/>
          </a:solidFill>
          <a:ln w="9525" algn="ctr">
            <a:solidFill>
              <a:schemeClr val="tx1"/>
            </a:solidFill>
            <a:miter lim="800000"/>
            <a:headEnd/>
            <a:tailEnd/>
          </a:ln>
          <a:effectLst/>
        </p:spPr>
        <p:txBody>
          <a:bodyPr wrap="none" anchor="ctr"/>
          <a:lstStyle/>
          <a:p>
            <a:endParaRPr lang="en-US" dirty="0"/>
          </a:p>
        </p:txBody>
      </p:sp>
      <p:sp>
        <p:nvSpPr>
          <p:cNvPr id="105484" name="AutoShape 12"/>
          <p:cNvSpPr>
            <a:spLocks noChangeArrowheads="1"/>
          </p:cNvSpPr>
          <p:nvPr/>
        </p:nvSpPr>
        <p:spPr bwMode="auto">
          <a:xfrm rot="10800000">
            <a:off x="6629400" y="3352800"/>
            <a:ext cx="762000" cy="1066800"/>
          </a:xfrm>
          <a:prstGeom prst="downArrow">
            <a:avLst>
              <a:gd name="adj1" fmla="val 50000"/>
              <a:gd name="adj2" fmla="val 35000"/>
            </a:avLst>
          </a:prstGeom>
          <a:solidFill>
            <a:schemeClr val="bg1"/>
          </a:solidFill>
          <a:ln w="9525" algn="ctr">
            <a:solidFill>
              <a:schemeClr val="tx1"/>
            </a:solidFill>
            <a:miter lim="800000"/>
            <a:headEnd/>
            <a:tailEnd/>
          </a:ln>
          <a:effectLst/>
        </p:spPr>
        <p:txBody>
          <a:bodyPr wrap="none" anchor="ctr"/>
          <a:lstStyle/>
          <a:p>
            <a:endParaRPr lang="en-US" dirty="0"/>
          </a:p>
        </p:txBody>
      </p:sp>
      <p:sp>
        <p:nvSpPr>
          <p:cNvPr id="105485" name="Text Box 13"/>
          <p:cNvSpPr txBox="1">
            <a:spLocks noChangeArrowheads="1"/>
          </p:cNvSpPr>
          <p:nvPr/>
        </p:nvSpPr>
        <p:spPr bwMode="auto">
          <a:xfrm>
            <a:off x="228600" y="0"/>
            <a:ext cx="6400800" cy="457200"/>
          </a:xfrm>
          <a:prstGeom prst="rect">
            <a:avLst/>
          </a:prstGeom>
          <a:noFill/>
          <a:ln w="9525">
            <a:noFill/>
            <a:miter lim="800000"/>
            <a:headEnd/>
            <a:tailEnd/>
          </a:ln>
          <a:effectLst/>
        </p:spPr>
        <p:txBody>
          <a:bodyPr>
            <a:spAutoFit/>
          </a:bodyPr>
          <a:lstStyle/>
          <a:p>
            <a:pPr>
              <a:spcBef>
                <a:spcPct val="50000"/>
              </a:spcBef>
            </a:pPr>
            <a:r>
              <a:rPr lang="en-US" sz="2400" i="1" dirty="0" smtClean="0">
                <a:solidFill>
                  <a:schemeClr val="bg1"/>
                </a:solidFill>
              </a:rPr>
              <a:t>(Clip </a:t>
            </a:r>
            <a:r>
              <a:rPr lang="en-US" sz="2400" i="1" dirty="0">
                <a:solidFill>
                  <a:schemeClr val="bg1"/>
                </a:solidFill>
              </a:rPr>
              <a:t>art </a:t>
            </a:r>
            <a:r>
              <a:rPr lang="en-US" sz="2400" i="1" dirty="0" smtClean="0">
                <a:solidFill>
                  <a:schemeClr val="bg1"/>
                </a:solidFill>
              </a:rPr>
              <a:t>is good if serves </a:t>
            </a:r>
            <a:r>
              <a:rPr lang="en-US" sz="2400" i="1" dirty="0">
                <a:solidFill>
                  <a:schemeClr val="bg1"/>
                </a:solidFill>
              </a:rPr>
              <a:t>a purpose)</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57200" y="457200"/>
            <a:ext cx="8229600" cy="685800"/>
          </a:xfrm>
        </p:spPr>
        <p:txBody>
          <a:bodyPr/>
          <a:lstStyle/>
          <a:p>
            <a:r>
              <a:rPr lang="en-US" dirty="0"/>
              <a:t>Traceback Investigation</a:t>
            </a:r>
          </a:p>
        </p:txBody>
      </p:sp>
      <p:pic>
        <p:nvPicPr>
          <p:cNvPr id="107523" name="Picture 3" descr="j0216842"/>
          <p:cNvPicPr>
            <a:picLocks noGrp="1" noChangeAspect="1" noChangeArrowheads="1"/>
          </p:cNvPicPr>
          <p:nvPr>
            <p:ph sz="quarter" idx="2"/>
          </p:nvPr>
        </p:nvPicPr>
        <p:blipFill>
          <a:blip r:embed="rId3" cstate="print"/>
          <a:srcRect/>
          <a:stretch>
            <a:fillRect/>
          </a:stretch>
        </p:blipFill>
        <p:spPr>
          <a:xfrm>
            <a:off x="5791200" y="1295400"/>
            <a:ext cx="2209800" cy="1476375"/>
          </a:xfrm>
          <a:noFill/>
          <a:ln/>
        </p:spPr>
      </p:pic>
      <p:pic>
        <p:nvPicPr>
          <p:cNvPr id="107524" name="Picture 4" descr="AN01995_"/>
          <p:cNvPicPr>
            <a:picLocks noChangeAspect="1" noChangeArrowheads="1"/>
          </p:cNvPicPr>
          <p:nvPr/>
        </p:nvPicPr>
        <p:blipFill>
          <a:blip r:embed="rId4" cstate="print"/>
          <a:srcRect/>
          <a:stretch>
            <a:fillRect/>
          </a:stretch>
        </p:blipFill>
        <p:spPr bwMode="auto">
          <a:xfrm>
            <a:off x="6096000" y="4495800"/>
            <a:ext cx="1447800" cy="1435100"/>
          </a:xfrm>
          <a:prstGeom prst="rect">
            <a:avLst/>
          </a:prstGeom>
          <a:noFill/>
        </p:spPr>
      </p:pic>
      <p:sp>
        <p:nvSpPr>
          <p:cNvPr id="107525" name="Text Box 5"/>
          <p:cNvSpPr txBox="1">
            <a:spLocks noChangeArrowheads="1"/>
          </p:cNvSpPr>
          <p:nvPr/>
        </p:nvSpPr>
        <p:spPr bwMode="auto">
          <a:xfrm>
            <a:off x="1143000" y="4724400"/>
            <a:ext cx="2362200" cy="1206500"/>
          </a:xfrm>
          <a:prstGeom prst="rect">
            <a:avLst/>
          </a:prstGeom>
          <a:solidFill>
            <a:schemeClr val="accent1"/>
          </a:solidFill>
          <a:ln w="31750" algn="ctr">
            <a:solidFill>
              <a:schemeClr val="tx1"/>
            </a:solidFill>
            <a:miter lim="800000"/>
            <a:headEnd/>
            <a:tailEnd/>
          </a:ln>
          <a:effectLst/>
        </p:spPr>
        <p:txBody>
          <a:bodyPr>
            <a:spAutoFit/>
          </a:bodyPr>
          <a:lstStyle/>
          <a:p>
            <a:pPr marL="342900" indent="-342900" algn="ctr">
              <a:spcBef>
                <a:spcPct val="50000"/>
              </a:spcBef>
              <a:buClr>
                <a:srgbClr val="FFFF00"/>
              </a:buClr>
            </a:pPr>
            <a:endParaRPr lang="en-US" sz="800" b="1" dirty="0">
              <a:solidFill>
                <a:schemeClr val="bg1"/>
              </a:solidFill>
            </a:endParaRPr>
          </a:p>
          <a:p>
            <a:pPr marL="342900" indent="-342900" algn="ctr">
              <a:spcBef>
                <a:spcPct val="50000"/>
              </a:spcBef>
              <a:buClr>
                <a:srgbClr val="FFFF00"/>
              </a:buClr>
            </a:pPr>
            <a:r>
              <a:rPr lang="en-US" sz="2800" b="1" dirty="0"/>
              <a:t>Distributor</a:t>
            </a:r>
          </a:p>
          <a:p>
            <a:pPr marL="342900" indent="-342900" algn="ctr">
              <a:spcBef>
                <a:spcPct val="50000"/>
              </a:spcBef>
              <a:buClr>
                <a:srgbClr val="FFFF00"/>
              </a:buClr>
            </a:pPr>
            <a:endParaRPr lang="en-US" sz="1400" b="1" dirty="0"/>
          </a:p>
        </p:txBody>
      </p:sp>
      <p:sp>
        <p:nvSpPr>
          <p:cNvPr id="107526" name="Text Box 6"/>
          <p:cNvSpPr txBox="1">
            <a:spLocks noChangeArrowheads="1"/>
          </p:cNvSpPr>
          <p:nvPr/>
        </p:nvSpPr>
        <p:spPr bwMode="auto">
          <a:xfrm>
            <a:off x="5410200" y="6019800"/>
            <a:ext cx="2874963"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b="1" dirty="0">
                <a:solidFill>
                  <a:schemeClr val="bg1"/>
                </a:solidFill>
              </a:rPr>
              <a:t>Slaughterhouse</a:t>
            </a:r>
          </a:p>
        </p:txBody>
      </p:sp>
      <p:sp>
        <p:nvSpPr>
          <p:cNvPr id="107527" name="Text Box 7"/>
          <p:cNvSpPr txBox="1">
            <a:spLocks noChangeArrowheads="1"/>
          </p:cNvSpPr>
          <p:nvPr/>
        </p:nvSpPr>
        <p:spPr bwMode="auto">
          <a:xfrm>
            <a:off x="6477000" y="2819400"/>
            <a:ext cx="1054100"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b="1" dirty="0">
                <a:solidFill>
                  <a:schemeClr val="bg1"/>
                </a:solidFill>
              </a:rPr>
              <a:t>Farm</a:t>
            </a:r>
          </a:p>
        </p:txBody>
      </p:sp>
      <p:sp>
        <p:nvSpPr>
          <p:cNvPr id="107528" name="Text Box 8"/>
          <p:cNvSpPr txBox="1">
            <a:spLocks noChangeArrowheads="1"/>
          </p:cNvSpPr>
          <p:nvPr/>
        </p:nvSpPr>
        <p:spPr bwMode="auto">
          <a:xfrm>
            <a:off x="1447800" y="2819400"/>
            <a:ext cx="1528763"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b="1" dirty="0">
                <a:solidFill>
                  <a:schemeClr val="bg1"/>
                </a:solidFill>
              </a:rPr>
              <a:t>Product</a:t>
            </a:r>
          </a:p>
        </p:txBody>
      </p:sp>
      <p:sp>
        <p:nvSpPr>
          <p:cNvPr id="107529" name="AutoShape 9"/>
          <p:cNvSpPr>
            <a:spLocks noChangeArrowheads="1"/>
          </p:cNvSpPr>
          <p:nvPr/>
        </p:nvSpPr>
        <p:spPr bwMode="auto">
          <a:xfrm>
            <a:off x="1905000" y="3429000"/>
            <a:ext cx="762000" cy="1066800"/>
          </a:xfrm>
          <a:prstGeom prst="downArrow">
            <a:avLst>
              <a:gd name="adj1" fmla="val 50000"/>
              <a:gd name="adj2" fmla="val 35000"/>
            </a:avLst>
          </a:prstGeom>
          <a:solidFill>
            <a:schemeClr val="bg1"/>
          </a:solidFill>
          <a:ln w="9525" algn="ctr">
            <a:solidFill>
              <a:schemeClr val="tx1"/>
            </a:solidFill>
            <a:miter lim="800000"/>
            <a:headEnd/>
            <a:tailEnd/>
          </a:ln>
          <a:effectLst/>
        </p:spPr>
        <p:txBody>
          <a:bodyPr wrap="none" anchor="ctr"/>
          <a:lstStyle/>
          <a:p>
            <a:endParaRPr lang="en-US" dirty="0"/>
          </a:p>
        </p:txBody>
      </p:sp>
      <p:sp>
        <p:nvSpPr>
          <p:cNvPr id="107530" name="AutoShape 10"/>
          <p:cNvSpPr>
            <a:spLocks noChangeArrowheads="1"/>
          </p:cNvSpPr>
          <p:nvPr/>
        </p:nvSpPr>
        <p:spPr bwMode="auto">
          <a:xfrm rot="-5400000">
            <a:off x="4495800" y="4724400"/>
            <a:ext cx="762000" cy="1219200"/>
          </a:xfrm>
          <a:prstGeom prst="downArrow">
            <a:avLst>
              <a:gd name="adj1" fmla="val 50000"/>
              <a:gd name="adj2" fmla="val 40000"/>
            </a:avLst>
          </a:prstGeom>
          <a:solidFill>
            <a:schemeClr val="bg1"/>
          </a:solidFill>
          <a:ln w="9525" algn="ctr">
            <a:solidFill>
              <a:schemeClr val="tx1"/>
            </a:solidFill>
            <a:miter lim="800000"/>
            <a:headEnd/>
            <a:tailEnd/>
          </a:ln>
          <a:effectLst/>
        </p:spPr>
        <p:txBody>
          <a:bodyPr wrap="none" anchor="ctr"/>
          <a:lstStyle/>
          <a:p>
            <a:endParaRPr lang="en-US" dirty="0"/>
          </a:p>
        </p:txBody>
      </p:sp>
      <p:sp>
        <p:nvSpPr>
          <p:cNvPr id="107531" name="AutoShape 11"/>
          <p:cNvSpPr>
            <a:spLocks noChangeArrowheads="1"/>
          </p:cNvSpPr>
          <p:nvPr/>
        </p:nvSpPr>
        <p:spPr bwMode="auto">
          <a:xfrm rot="10800000">
            <a:off x="6629400" y="3352800"/>
            <a:ext cx="762000" cy="1066800"/>
          </a:xfrm>
          <a:prstGeom prst="downArrow">
            <a:avLst>
              <a:gd name="adj1" fmla="val 50000"/>
              <a:gd name="adj2" fmla="val 35000"/>
            </a:avLst>
          </a:prstGeom>
          <a:solidFill>
            <a:schemeClr val="bg1"/>
          </a:solidFill>
          <a:ln w="9525" algn="ctr">
            <a:solidFill>
              <a:schemeClr val="tx1"/>
            </a:solidFill>
            <a:miter lim="800000"/>
            <a:headEnd/>
            <a:tailEnd/>
          </a:ln>
          <a:effectLst/>
        </p:spPr>
        <p:txBody>
          <a:bodyPr wrap="none" anchor="ctr"/>
          <a:lstStyle/>
          <a:p>
            <a:endParaRPr lang="en-US" dirty="0"/>
          </a:p>
        </p:txBody>
      </p:sp>
      <p:pic>
        <p:nvPicPr>
          <p:cNvPr id="107532" name="Picture 12" descr="j0254410"/>
          <p:cNvPicPr>
            <a:picLocks noChangeAspect="1" noChangeArrowheads="1" noCrop="1"/>
          </p:cNvPicPr>
          <p:nvPr/>
        </p:nvPicPr>
        <p:blipFill>
          <a:blip r:embed="rId5" cstate="print"/>
          <a:srcRect/>
          <a:stretch>
            <a:fillRect/>
          </a:stretch>
        </p:blipFill>
        <p:spPr bwMode="auto">
          <a:xfrm>
            <a:off x="762000" y="1371600"/>
            <a:ext cx="3095625" cy="1412875"/>
          </a:xfrm>
          <a:prstGeom prst="rect">
            <a:avLst/>
          </a:prstGeom>
          <a:noFill/>
        </p:spPr>
      </p:pic>
      <p:sp>
        <p:nvSpPr>
          <p:cNvPr id="107533" name="Rectangle 13"/>
          <p:cNvSpPr>
            <a:spLocks noChangeArrowheads="1"/>
          </p:cNvSpPr>
          <p:nvPr/>
        </p:nvSpPr>
        <p:spPr bwMode="auto">
          <a:xfrm>
            <a:off x="0" y="0"/>
            <a:ext cx="8229600" cy="533400"/>
          </a:xfrm>
          <a:prstGeom prst="rect">
            <a:avLst/>
          </a:prstGeom>
          <a:noFill/>
          <a:ln w="9525">
            <a:noFill/>
            <a:miter lim="800000"/>
            <a:headEnd/>
            <a:tailEnd/>
          </a:ln>
          <a:effectLst/>
        </p:spPr>
        <p:txBody>
          <a:bodyPr anchor="ctr"/>
          <a:lstStyle/>
          <a:p>
            <a:r>
              <a:rPr lang="en-US" sz="2800" i="1" dirty="0" smtClean="0">
                <a:solidFill>
                  <a:schemeClr val="bg1"/>
                </a:solidFill>
              </a:rPr>
              <a:t>(B</a:t>
            </a:r>
            <a:r>
              <a:rPr lang="en-US" sz="2400" i="1" dirty="0" smtClean="0">
                <a:solidFill>
                  <a:schemeClr val="bg1"/>
                </a:solidFill>
              </a:rPr>
              <a:t>ut don’t use animated clip art — distracting)</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457200" y="2438400"/>
            <a:ext cx="8229600" cy="1143000"/>
          </a:xfrm>
        </p:spPr>
        <p:txBody>
          <a:bodyPr/>
          <a:lstStyle/>
          <a:p>
            <a:r>
              <a:rPr lang="en-US" dirty="0"/>
              <a:t>Organizing and Delivering </a:t>
            </a:r>
            <a:br>
              <a:rPr lang="en-US" dirty="0"/>
            </a:br>
            <a:r>
              <a:rPr lang="en-US" dirty="0"/>
              <a:t>an Oral Scientific Presentation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p:cNvSpPr>
            <a:spLocks noGrp="1" noChangeArrowheads="1"/>
          </p:cNvSpPr>
          <p:nvPr>
            <p:ph type="title"/>
          </p:nvPr>
        </p:nvSpPr>
        <p:spPr>
          <a:xfrm>
            <a:off x="533400" y="2286000"/>
            <a:ext cx="8229600" cy="1143000"/>
          </a:xfrm>
        </p:spPr>
        <p:txBody>
          <a:bodyPr/>
          <a:lstStyle/>
          <a:p>
            <a:r>
              <a:rPr lang="en-US" dirty="0"/>
              <a:t>Tables, Graphs, and Charts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Grp="1" noChangeArrowheads="1"/>
          </p:cNvSpPr>
          <p:nvPr>
            <p:ph type="title"/>
          </p:nvPr>
        </p:nvSpPr>
        <p:spPr/>
        <p:txBody>
          <a:bodyPr/>
          <a:lstStyle/>
          <a:p>
            <a:r>
              <a:rPr lang="en-US" dirty="0"/>
              <a:t>Table</a:t>
            </a:r>
          </a:p>
        </p:txBody>
      </p:sp>
      <p:sp>
        <p:nvSpPr>
          <p:cNvPr id="569347" name="Rectangle 3"/>
          <p:cNvSpPr>
            <a:spLocks noGrp="1" noChangeArrowheads="1"/>
          </p:cNvSpPr>
          <p:nvPr>
            <p:ph type="body" idx="1"/>
          </p:nvPr>
        </p:nvSpPr>
        <p:spPr>
          <a:xfrm>
            <a:off x="457200" y="1600200"/>
            <a:ext cx="8686800" cy="4525963"/>
          </a:xfrm>
        </p:spPr>
        <p:txBody>
          <a:bodyPr/>
          <a:lstStyle/>
          <a:p>
            <a:r>
              <a:rPr lang="en-US" dirty="0"/>
              <a:t>Set of data arranged in rows and columns containing quantitative information</a:t>
            </a:r>
          </a:p>
          <a:p>
            <a:r>
              <a:rPr lang="en-US" dirty="0"/>
              <a:t>Frequency of occurrence of some event or characteristic in different subgroups</a:t>
            </a:r>
          </a:p>
          <a:p>
            <a:r>
              <a:rPr lang="en-US" dirty="0"/>
              <a:t>Often used for person or clinical data</a:t>
            </a:r>
          </a:p>
          <a:p>
            <a:r>
              <a:rPr lang="en-US" dirty="0"/>
              <a:t>Useful for demonstrating patterns, exceptions, differences, and other relationships in the data</a:t>
            </a:r>
          </a:p>
          <a:p>
            <a:r>
              <a:rPr lang="en-US" dirty="0"/>
              <a:t>Basis for preparing graphs and charts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ChangeArrowheads="1"/>
          </p:cNvSpPr>
          <p:nvPr>
            <p:ph type="title"/>
          </p:nvPr>
        </p:nvSpPr>
        <p:spPr/>
        <p:txBody>
          <a:bodyPr/>
          <a:lstStyle/>
          <a:p>
            <a:r>
              <a:rPr lang="en-US" dirty="0"/>
              <a:t>Types of Tables</a:t>
            </a:r>
          </a:p>
        </p:txBody>
      </p:sp>
      <p:sp>
        <p:nvSpPr>
          <p:cNvPr id="571395" name="Rectangle 3"/>
          <p:cNvSpPr>
            <a:spLocks noGrp="1" noChangeArrowheads="1"/>
          </p:cNvSpPr>
          <p:nvPr>
            <p:ph type="body" idx="1"/>
          </p:nvPr>
        </p:nvSpPr>
        <p:spPr>
          <a:xfrm>
            <a:off x="457200" y="1447800"/>
            <a:ext cx="8686800" cy="4678363"/>
          </a:xfrm>
        </p:spPr>
        <p:txBody>
          <a:bodyPr/>
          <a:lstStyle/>
          <a:p>
            <a:r>
              <a:rPr lang="en-US" dirty="0"/>
              <a:t>1-variable table (frequency distribution)</a:t>
            </a:r>
          </a:p>
          <a:p>
            <a:pPr lvl="1"/>
            <a:r>
              <a:rPr lang="en-US" dirty="0"/>
              <a:t>Range of values of a single variable</a:t>
            </a:r>
          </a:p>
          <a:p>
            <a:pPr lvl="1"/>
            <a:r>
              <a:rPr lang="en-US" dirty="0"/>
              <a:t>Number of observations with each value</a:t>
            </a:r>
            <a:br>
              <a:rPr lang="en-US" dirty="0"/>
            </a:br>
            <a:endParaRPr lang="en-US" dirty="0"/>
          </a:p>
          <a:p>
            <a:r>
              <a:rPr lang="en-US" dirty="0"/>
              <a:t>2-variable table</a:t>
            </a:r>
          </a:p>
          <a:p>
            <a:pPr lvl="1"/>
            <a:r>
              <a:rPr lang="en-US" dirty="0"/>
              <a:t>Counts shown according to 2 variables at once</a:t>
            </a:r>
            <a:br>
              <a:rPr lang="en-US" dirty="0"/>
            </a:br>
            <a:endParaRPr lang="en-US" dirty="0"/>
          </a:p>
          <a:p>
            <a:r>
              <a:rPr lang="en-US" dirty="0"/>
              <a:t>3-variable table </a:t>
            </a:r>
          </a:p>
          <a:p>
            <a:pPr lvl="1"/>
            <a:r>
              <a:rPr lang="en-US" dirty="0"/>
              <a:t>Counts shown according to 3 variables at once</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2"/>
          <p:cNvSpPr>
            <a:spLocks noGrp="1" noChangeArrowheads="1"/>
          </p:cNvSpPr>
          <p:nvPr>
            <p:ph type="title"/>
          </p:nvPr>
        </p:nvSpPr>
        <p:spPr>
          <a:xfrm>
            <a:off x="0" y="457200"/>
            <a:ext cx="9144000" cy="1143000"/>
          </a:xfrm>
        </p:spPr>
        <p:txBody>
          <a:bodyPr/>
          <a:lstStyle/>
          <a:p>
            <a:r>
              <a:rPr lang="en-US" sz="3200" dirty="0"/>
              <a:t>Syphilis Cases by Age—United States, 1989</a:t>
            </a:r>
          </a:p>
        </p:txBody>
      </p:sp>
      <p:graphicFrame>
        <p:nvGraphicFramePr>
          <p:cNvPr id="573443" name="Group 3"/>
          <p:cNvGraphicFramePr>
            <a:graphicFrameLocks noGrp="1"/>
          </p:cNvGraphicFramePr>
          <p:nvPr>
            <p:ph idx="1"/>
          </p:nvPr>
        </p:nvGraphicFramePr>
        <p:xfrm>
          <a:off x="762000" y="1447800"/>
          <a:ext cx="7391400" cy="5030788"/>
        </p:xfrm>
        <a:graphic>
          <a:graphicData uri="http://schemas.openxmlformats.org/drawingml/2006/table">
            <a:tbl>
              <a:tblPr/>
              <a:tblGrid>
                <a:gridCol w="2209800"/>
                <a:gridCol w="838200"/>
                <a:gridCol w="228600"/>
                <a:gridCol w="1905000"/>
                <a:gridCol w="2209800"/>
              </a:tblGrid>
              <a:tr h="406400">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cap="flat">
                      <a:noFill/>
                    </a:lnL>
                    <a:lnR>
                      <a:noFill/>
                    </a:lnR>
                    <a:lnT cap="fla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cap="flat">
                      <a:noFill/>
                    </a:lnT>
                    <a:lnB>
                      <a:noFill/>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Cases</a:t>
                      </a:r>
                    </a:p>
                  </a:txBody>
                  <a:tcPr horzOverflow="overflow">
                    <a:lnL>
                      <a:noFill/>
                    </a:lnL>
                    <a:lnR cap="flat">
                      <a:noFill/>
                    </a:lnR>
                    <a:lnT cap="flat">
                      <a:noFill/>
                    </a:lnT>
                    <a:lnB w="38100" cap="flat" cmpd="sng" algn="ctr">
                      <a:solidFill>
                        <a:srgbClr val="FFFF00"/>
                      </a:solidFill>
                      <a:prstDash val="solid"/>
                      <a:round/>
                      <a:headEnd type="none" w="med" len="med"/>
                      <a:tailEnd type="none" w="med" len="med"/>
                    </a:lnB>
                    <a:lnTlToBr>
                      <a:noFill/>
                    </a:lnTlToBr>
                    <a:lnBlToTr>
                      <a:noFill/>
                    </a:lnBlToTr>
                    <a:noFill/>
                  </a:tcPr>
                </a:tc>
                <a:tc hMerge="1">
                  <a:txBody>
                    <a:bodyPr/>
                    <a:lstStyle/>
                    <a:p>
                      <a:endParaRPr lang="en-US"/>
                    </a:p>
                  </a:txBody>
                  <a:tcPr/>
                </a:tc>
              </a:tr>
              <a:tr h="458788">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Age Group (years)</a:t>
                      </a:r>
                    </a:p>
                  </a:txBody>
                  <a:tcPr horzOverflow="overflow">
                    <a:lnL cap="flat">
                      <a:noFill/>
                    </a:lnL>
                    <a:lnR>
                      <a:noFill/>
                    </a:lnR>
                    <a:lnT>
                      <a:noFill/>
                    </a:lnT>
                    <a:lnB w="38100" cap="flat" cmpd="sng" algn="ctr">
                      <a:solidFill>
                        <a:srgbClr val="FFFF00"/>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Number </a:t>
                      </a:r>
                    </a:p>
                  </a:txBody>
                  <a:tcPr horzOverflow="overflow">
                    <a:lnL>
                      <a:noFill/>
                    </a:lnL>
                    <a:lnR>
                      <a:noFill/>
                    </a:lnR>
                    <a:lnT w="381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          Percent   </a:t>
                      </a:r>
                    </a:p>
                  </a:txBody>
                  <a:tcPr horzOverflow="overflow">
                    <a:lnL>
                      <a:noFill/>
                    </a:lnL>
                    <a:lnR cap="flat">
                      <a:noFill/>
                    </a:lnR>
                    <a:lnT w="381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tr>
              <a:tr h="406400">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sng" strike="noStrike" cap="none" normalizeH="0" baseline="0" dirty="0" smtClean="0">
                          <a:ln>
                            <a:noFill/>
                          </a:ln>
                          <a:solidFill>
                            <a:schemeClr val="bg1"/>
                          </a:solidFill>
                          <a:effectLst/>
                          <a:latin typeface="Arial" pitchFamily="34" charset="0"/>
                        </a:rPr>
                        <a:t>&lt;</a:t>
                      </a:r>
                      <a:r>
                        <a:rPr kumimoji="0" lang="en-US" sz="2400" b="1" i="0" u="none" strike="noStrike" cap="none" normalizeH="0" baseline="0" dirty="0" smtClean="0">
                          <a:ln>
                            <a:noFill/>
                          </a:ln>
                          <a:solidFill>
                            <a:schemeClr val="bg1"/>
                          </a:solidFill>
                          <a:effectLst/>
                          <a:latin typeface="Arial" pitchFamily="34" charset="0"/>
                        </a:rPr>
                        <a:t> 14</a:t>
                      </a:r>
                      <a:endParaRPr kumimoji="0" lang="en-US" sz="2400" b="1" i="0" u="sng" strike="noStrike" cap="none" normalizeH="0" baseline="0" dirty="0" smtClean="0">
                        <a:ln>
                          <a:noFill/>
                        </a:ln>
                        <a:solidFill>
                          <a:schemeClr val="bg1"/>
                        </a:solidFill>
                        <a:effectLst/>
                        <a:latin typeface="Arial" pitchFamily="34" charset="0"/>
                      </a:endParaRPr>
                    </a:p>
                  </a:txBody>
                  <a:tcPr horzOverflow="overflow">
                    <a:lnL cap="flat">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sng" strike="noStrike" cap="none" normalizeH="0" baseline="0" dirty="0" smtClean="0">
                        <a:ln>
                          <a:noFill/>
                        </a:ln>
                        <a:solidFill>
                          <a:schemeClr val="bg1"/>
                        </a:solidFill>
                        <a:effectLst/>
                        <a:latin typeface="Arial" pitchFamily="34" charset="0"/>
                      </a:endParaRP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230</a:t>
                      </a: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0.5</a:t>
                      </a:r>
                    </a:p>
                  </a:txBody>
                  <a:tcPr horzOverflow="overflow">
                    <a:lnL>
                      <a:noFill/>
                    </a:lnL>
                    <a:lnR cap="flat">
                      <a:noFill/>
                    </a:lnR>
                    <a:lnT w="38100" cap="flat" cmpd="sng" algn="ctr">
                      <a:solidFill>
                        <a:srgbClr val="FFFF00"/>
                      </a:solidFill>
                      <a:prstDash val="solid"/>
                      <a:round/>
                      <a:headEnd type="none" w="med" len="med"/>
                      <a:tailEnd type="none" w="med" len="med"/>
                    </a:lnT>
                    <a:lnB>
                      <a:noFill/>
                    </a:lnB>
                    <a:lnTlToBr>
                      <a:noFill/>
                    </a:lnTlToBr>
                    <a:lnBlToTr>
                      <a:noFill/>
                    </a:lnBlToTr>
                    <a:noFill/>
                  </a:tcPr>
                </a:tc>
              </a:tr>
              <a:tr h="406400">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15-19</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4,378</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10.0</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20-24</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10,405</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23.6</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25-29</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9,610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21.8</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30-34</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8,648</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19.6</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35-44</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6,901</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15.7</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45-54</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2,631</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6.0</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sng" strike="noStrike" cap="none" normalizeH="0" baseline="0" dirty="0" smtClean="0">
                          <a:ln>
                            <a:noFill/>
                          </a:ln>
                          <a:solidFill>
                            <a:schemeClr val="bg1"/>
                          </a:solidFill>
                          <a:effectLst/>
                          <a:latin typeface="Arial" pitchFamily="34" charset="0"/>
                        </a:rPr>
                        <a:t>&gt;</a:t>
                      </a:r>
                      <a:r>
                        <a:rPr kumimoji="0" lang="en-US" sz="2400" b="1" i="0" u="none" strike="noStrike" cap="none" normalizeH="0" baseline="0" dirty="0" smtClean="0">
                          <a:ln>
                            <a:noFill/>
                          </a:ln>
                          <a:solidFill>
                            <a:schemeClr val="bg1"/>
                          </a:solidFill>
                          <a:effectLst/>
                          <a:latin typeface="Arial" pitchFamily="34" charset="0"/>
                        </a:rPr>
                        <a:t>55</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1,278</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2.9</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Total</a:t>
                      </a:r>
                    </a:p>
                  </a:txBody>
                  <a:tcPr horzOverflow="overflow">
                    <a:lnL cap="flat">
                      <a:noFill/>
                    </a:lnL>
                    <a:lnR>
                      <a:noFill/>
                    </a:lnR>
                    <a:lnT>
                      <a:noFill/>
                    </a:lnT>
                    <a:lnB cap="flat">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cap="flat">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44,081</a:t>
                      </a:r>
                    </a:p>
                  </a:txBody>
                  <a:tcPr horzOverflow="overflow">
                    <a:lnL>
                      <a:noFill/>
                    </a:lnL>
                    <a:lnR>
                      <a:noFill/>
                    </a:lnR>
                    <a:ln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100.0</a:t>
                      </a:r>
                    </a:p>
                  </a:txBody>
                  <a:tcPr horzOverflow="overflow">
                    <a:lnL>
                      <a:noFill/>
                    </a:lnL>
                    <a:lnR cap="flat">
                      <a:noFill/>
                    </a:lnR>
                    <a:lnT>
                      <a:noFill/>
                    </a:lnT>
                    <a:lnB cap="flat">
                      <a:noFill/>
                    </a:lnB>
                    <a:lnTlToBr>
                      <a:noFill/>
                    </a:lnTlToBr>
                    <a:lnBlToTr>
                      <a:noFill/>
                    </a:lnBlToTr>
                    <a:noFill/>
                  </a:tcPr>
                </a:tc>
              </a:tr>
            </a:tbl>
          </a:graphicData>
        </a:graphic>
      </p:graphicFrame>
      <p:sp>
        <p:nvSpPr>
          <p:cNvPr id="573518" name="Rectangle 78"/>
          <p:cNvSpPr>
            <a:spLocks noChangeArrowheads="1"/>
          </p:cNvSpPr>
          <p:nvPr/>
        </p:nvSpPr>
        <p:spPr bwMode="auto">
          <a:xfrm>
            <a:off x="1924050" y="0"/>
            <a:ext cx="5451475"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i="1" dirty="0">
                <a:solidFill>
                  <a:srgbClr val="FFFF00"/>
                </a:solidFill>
              </a:rPr>
              <a:t>Example of a One-Variable Table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2"/>
          <p:cNvSpPr>
            <a:spLocks noGrp="1" noChangeArrowheads="1"/>
          </p:cNvSpPr>
          <p:nvPr>
            <p:ph type="title"/>
          </p:nvPr>
        </p:nvSpPr>
        <p:spPr>
          <a:xfrm>
            <a:off x="533400" y="457200"/>
            <a:ext cx="8229600" cy="1143000"/>
          </a:xfrm>
        </p:spPr>
        <p:txBody>
          <a:bodyPr/>
          <a:lstStyle/>
          <a:p>
            <a:r>
              <a:rPr lang="en-US" sz="3200" dirty="0"/>
              <a:t>Syphilis Cases by Age and Sex—</a:t>
            </a:r>
            <a:br>
              <a:rPr lang="en-US" sz="3200" dirty="0"/>
            </a:br>
            <a:r>
              <a:rPr lang="en-US" sz="3200" dirty="0"/>
              <a:t>United States, 1989</a:t>
            </a:r>
          </a:p>
        </p:txBody>
      </p:sp>
      <p:graphicFrame>
        <p:nvGraphicFramePr>
          <p:cNvPr id="575491" name="Group 3"/>
          <p:cNvGraphicFramePr>
            <a:graphicFrameLocks noGrp="1"/>
          </p:cNvGraphicFramePr>
          <p:nvPr>
            <p:ph idx="1"/>
          </p:nvPr>
        </p:nvGraphicFramePr>
        <p:xfrm>
          <a:off x="457200" y="1768475"/>
          <a:ext cx="8179118" cy="4708525"/>
        </p:xfrm>
        <a:graphic>
          <a:graphicData uri="http://schemas.openxmlformats.org/drawingml/2006/table">
            <a:tbl>
              <a:tblPr/>
              <a:tblGrid>
                <a:gridCol w="1646238"/>
                <a:gridCol w="822325"/>
                <a:gridCol w="208280"/>
                <a:gridCol w="1836738"/>
                <a:gridCol w="1870075"/>
                <a:gridCol w="1795462"/>
              </a:tblGrid>
              <a:tr h="441325">
                <a:tc gridSpan="2">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Age Group</a:t>
                      </a:r>
                    </a:p>
                  </a:txBody>
                  <a:tcPr horzOverflow="overflow">
                    <a:lnL cap="flat">
                      <a:noFill/>
                    </a:lnL>
                    <a:lnR>
                      <a:noFill/>
                    </a:lnR>
                    <a:lnT cap="fla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cap="flat">
                      <a:noFill/>
                    </a:lnT>
                    <a:lnB>
                      <a:noFill/>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Number of Cases by Sex</a:t>
                      </a:r>
                    </a:p>
                  </a:txBody>
                  <a:tcPr horzOverflow="overflow">
                    <a:lnL>
                      <a:noFill/>
                    </a:lnL>
                    <a:lnR cap="flat">
                      <a:noFill/>
                    </a:lnR>
                    <a:lnT cap="flat">
                      <a:noFill/>
                    </a:lnT>
                    <a:lnB w="38100" cap="flat" cmpd="sng" algn="ctr">
                      <a:solidFill>
                        <a:srgbClr val="FFFF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382588">
                <a:tc gridSpan="2">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(years)</a:t>
                      </a:r>
                    </a:p>
                  </a:txBody>
                  <a:tcPr horzOverflow="overflow">
                    <a:lnL cap="flat">
                      <a:noFill/>
                    </a:lnL>
                    <a:lnR>
                      <a:noFill/>
                    </a:lnR>
                    <a:lnT>
                      <a:noFill/>
                    </a:lnT>
                    <a:lnB w="38100" cap="flat" cmpd="sng" algn="ctr">
                      <a:solidFill>
                        <a:srgbClr val="FFFF00"/>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Male </a:t>
                      </a:r>
                    </a:p>
                  </a:txBody>
                  <a:tcPr horzOverflow="overflow">
                    <a:lnL>
                      <a:noFill/>
                    </a:lnL>
                    <a:lnR>
                      <a:noFill/>
                    </a:lnR>
                    <a:lnT w="381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       Female   </a:t>
                      </a:r>
                    </a:p>
                  </a:txBody>
                  <a:tcPr horzOverflow="overflow">
                    <a:lnL>
                      <a:noFill/>
                    </a:lnL>
                    <a:lnR>
                      <a:noFill/>
                    </a:lnR>
                    <a:lnT w="381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Total</a:t>
                      </a:r>
                    </a:p>
                  </a:txBody>
                  <a:tcPr horzOverflow="overflow">
                    <a:lnL>
                      <a:noFill/>
                    </a:lnL>
                    <a:lnR cap="flat">
                      <a:noFill/>
                    </a:lnR>
                    <a:lnT w="381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tr>
              <a:tr h="398463">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sng" strike="noStrike" cap="none" normalizeH="0" baseline="0" dirty="0" smtClean="0">
                          <a:ln>
                            <a:noFill/>
                          </a:ln>
                          <a:solidFill>
                            <a:schemeClr val="bg1"/>
                          </a:solidFill>
                          <a:effectLst/>
                          <a:latin typeface="Arial" pitchFamily="34" charset="0"/>
                        </a:rPr>
                        <a:t>&lt;</a:t>
                      </a:r>
                      <a:r>
                        <a:rPr kumimoji="0" lang="en-US" sz="2200" b="1" i="0" u="none" strike="noStrike" cap="none" normalizeH="0" baseline="0" dirty="0" smtClean="0">
                          <a:ln>
                            <a:noFill/>
                          </a:ln>
                          <a:solidFill>
                            <a:schemeClr val="bg1"/>
                          </a:solidFill>
                          <a:effectLst/>
                          <a:latin typeface="Arial" pitchFamily="34" charset="0"/>
                        </a:rPr>
                        <a:t> 14</a:t>
                      </a:r>
                      <a:endParaRPr kumimoji="0" lang="en-US" sz="2200" b="1" i="0" u="sng" strike="noStrike" cap="none" normalizeH="0" baseline="0" dirty="0" smtClean="0">
                        <a:ln>
                          <a:noFill/>
                        </a:ln>
                        <a:solidFill>
                          <a:schemeClr val="bg1"/>
                        </a:solidFill>
                        <a:effectLst/>
                        <a:latin typeface="Arial" pitchFamily="34" charset="0"/>
                      </a:endParaRPr>
                    </a:p>
                  </a:txBody>
                  <a:tcPr horzOverflow="overflow">
                    <a:lnL cap="flat">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sng" strike="noStrike" cap="none" normalizeH="0" baseline="0" dirty="0" smtClean="0">
                        <a:ln>
                          <a:noFill/>
                        </a:ln>
                        <a:solidFill>
                          <a:schemeClr val="bg1"/>
                        </a:solidFill>
                        <a:effectLst/>
                        <a:latin typeface="Arial" pitchFamily="34" charset="0"/>
                      </a:endParaRP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40</a:t>
                      </a: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190</a:t>
                      </a: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230</a:t>
                      </a:r>
                    </a:p>
                  </a:txBody>
                  <a:tcPr horzOverflow="overflow">
                    <a:lnL>
                      <a:noFill/>
                    </a:lnL>
                    <a:lnR cap="flat">
                      <a:noFill/>
                    </a:lnR>
                    <a:lnT w="38100" cap="flat" cmpd="sng" algn="ctr">
                      <a:solidFill>
                        <a:srgbClr val="FFFF00"/>
                      </a:solidFill>
                      <a:prstDash val="solid"/>
                      <a:round/>
                      <a:headEnd type="none" w="med" len="med"/>
                      <a:tailEnd type="none" w="med" len="med"/>
                    </a:lnT>
                    <a:lnB>
                      <a:noFill/>
                    </a:lnB>
                    <a:lnTlToBr>
                      <a:noFill/>
                    </a:lnTlToBr>
                    <a:lnBlToTr>
                      <a:noFill/>
                    </a:lnBlToTr>
                    <a:noFill/>
                  </a:tcPr>
                </a:tc>
              </a:tr>
              <a:tr h="396875">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15-19</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1,710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2,668</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4,378</a:t>
                      </a:r>
                    </a:p>
                  </a:txBody>
                  <a:tcPr horzOverflow="overflow">
                    <a:lnL>
                      <a:noFill/>
                    </a:lnL>
                    <a:lnR cap="flat">
                      <a:noFill/>
                    </a:lnR>
                    <a:lnT>
                      <a:noFill/>
                    </a:lnT>
                    <a:lnB>
                      <a:noFill/>
                    </a:lnB>
                    <a:lnTlToBr>
                      <a:noFill/>
                    </a:lnTlToBr>
                    <a:lnBlToTr>
                      <a:noFill/>
                    </a:lnBlToTr>
                    <a:noFill/>
                  </a:tcPr>
                </a:tc>
              </a:tr>
              <a:tr h="396875">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20-24</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5,120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5,285</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10,405</a:t>
                      </a:r>
                    </a:p>
                  </a:txBody>
                  <a:tcPr horzOverflow="overflow">
                    <a:lnL>
                      <a:noFill/>
                    </a:lnL>
                    <a:lnR cap="flat">
                      <a:noFill/>
                    </a:lnR>
                    <a:lnT>
                      <a:noFill/>
                    </a:lnT>
                    <a:lnB>
                      <a:noFill/>
                    </a:lnB>
                    <a:lnTlToBr>
                      <a:noFill/>
                    </a:lnTlToBr>
                    <a:lnBlToTr>
                      <a:noFill/>
                    </a:lnBlToTr>
                    <a:noFill/>
                  </a:tcPr>
                </a:tc>
              </a:tr>
              <a:tr h="398463">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25-29</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5,304</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4,306</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9,610</a:t>
                      </a:r>
                    </a:p>
                  </a:txBody>
                  <a:tcPr horzOverflow="overflow">
                    <a:lnL>
                      <a:noFill/>
                    </a:lnL>
                    <a:lnR cap="flat">
                      <a:noFill/>
                    </a:lnR>
                    <a:lnT>
                      <a:noFill/>
                    </a:lnT>
                    <a:lnB>
                      <a:noFill/>
                    </a:lnB>
                    <a:lnTlToBr>
                      <a:noFill/>
                    </a:lnTlToBr>
                    <a:lnBlToTr>
                      <a:noFill/>
                    </a:lnBlToTr>
                    <a:noFill/>
                  </a:tcPr>
                </a:tc>
              </a:tr>
              <a:tr h="396875">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30-34</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5,537</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3,111</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8,648</a:t>
                      </a:r>
                    </a:p>
                  </a:txBody>
                  <a:tcPr horzOverflow="overflow">
                    <a:lnL>
                      <a:noFill/>
                    </a:lnL>
                    <a:lnR cap="flat">
                      <a:noFill/>
                    </a:lnR>
                    <a:lnT>
                      <a:noFill/>
                    </a:lnT>
                    <a:lnB>
                      <a:noFill/>
                    </a:lnB>
                    <a:lnTlToBr>
                      <a:noFill/>
                    </a:lnTlToBr>
                    <a:lnBlToTr>
                      <a:noFill/>
                    </a:lnBlToTr>
                    <a:noFill/>
                  </a:tcPr>
                </a:tc>
              </a:tr>
              <a:tr h="396875">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35-44</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5,004</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1,897</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6,901</a:t>
                      </a:r>
                    </a:p>
                  </a:txBody>
                  <a:tcPr horzOverflow="overflow">
                    <a:lnL>
                      <a:noFill/>
                    </a:lnL>
                    <a:lnR cap="flat">
                      <a:noFill/>
                    </a:lnR>
                    <a:lnT>
                      <a:noFill/>
                    </a:lnT>
                    <a:lnB>
                      <a:noFill/>
                    </a:lnB>
                    <a:lnTlToBr>
                      <a:noFill/>
                    </a:lnTlToBr>
                    <a:lnBlToTr>
                      <a:noFill/>
                    </a:lnBlToTr>
                    <a:noFill/>
                  </a:tcPr>
                </a:tc>
              </a:tr>
              <a:tr h="396875">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45-54</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2,144</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487</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2,631</a:t>
                      </a:r>
                    </a:p>
                  </a:txBody>
                  <a:tcPr horzOverflow="overflow">
                    <a:lnL>
                      <a:noFill/>
                    </a:lnL>
                    <a:lnR cap="flat">
                      <a:noFill/>
                    </a:lnR>
                    <a:lnT>
                      <a:noFill/>
                    </a:lnT>
                    <a:lnB>
                      <a:noFill/>
                    </a:lnB>
                    <a:lnTlToBr>
                      <a:noFill/>
                    </a:lnTlToBr>
                    <a:lnBlToTr>
                      <a:noFill/>
                    </a:lnBlToTr>
                    <a:noFill/>
                  </a:tcPr>
                </a:tc>
              </a:tr>
              <a:tr h="398463">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sng" strike="noStrike" cap="none" normalizeH="0" baseline="0" dirty="0" smtClean="0">
                          <a:ln>
                            <a:noFill/>
                          </a:ln>
                          <a:solidFill>
                            <a:schemeClr val="bg1"/>
                          </a:solidFill>
                          <a:effectLst/>
                          <a:latin typeface="Arial" pitchFamily="34" charset="0"/>
                        </a:rPr>
                        <a:t>&gt;</a:t>
                      </a:r>
                      <a:r>
                        <a:rPr kumimoji="0" lang="en-US" sz="2200" b="1" i="0" u="none" strike="noStrike" cap="none" normalizeH="0" baseline="0" dirty="0" smtClean="0">
                          <a:ln>
                            <a:noFill/>
                          </a:ln>
                          <a:solidFill>
                            <a:schemeClr val="bg1"/>
                          </a:solidFill>
                          <a:effectLst/>
                          <a:latin typeface="Arial" pitchFamily="34" charset="0"/>
                        </a:rPr>
                        <a:t>55</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1,147</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131</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1,278</a:t>
                      </a:r>
                    </a:p>
                  </a:txBody>
                  <a:tcPr horzOverflow="overflow">
                    <a:lnL>
                      <a:noFill/>
                    </a:lnL>
                    <a:lnR cap="flat">
                      <a:noFill/>
                    </a:lnR>
                    <a:lnT>
                      <a:noFill/>
                    </a:lnT>
                    <a:lnB>
                      <a:noFill/>
                    </a:lnB>
                    <a:lnTlToBr>
                      <a:noFill/>
                    </a:lnTlToBr>
                    <a:lnBlToTr>
                      <a:noFill/>
                    </a:lnBlToTr>
                    <a:noFill/>
                  </a:tcPr>
                </a:tc>
              </a:tr>
              <a:tr h="396875">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Total</a:t>
                      </a:r>
                    </a:p>
                  </a:txBody>
                  <a:tcPr horzOverflow="overflow">
                    <a:lnL cap="flat">
                      <a:noFill/>
                    </a:lnL>
                    <a:lnR>
                      <a:noFill/>
                    </a:lnR>
                    <a:lnT>
                      <a:noFill/>
                    </a:lnT>
                    <a:lnB cap="flat">
                      <a:noFill/>
                    </a:lnB>
                    <a:lnTlToBr>
                      <a:noFill/>
                    </a:lnTlToBr>
                    <a:lnBlToTr>
                      <a:noFill/>
                    </a:lnBlToTr>
                    <a:noFill/>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200" b="1" i="0" u="none" strike="noStrike" cap="none" normalizeH="0" baseline="0" dirty="0" smtClean="0">
                        <a:ln>
                          <a:noFill/>
                        </a:ln>
                        <a:solidFill>
                          <a:schemeClr val="bg1"/>
                        </a:solidFill>
                        <a:effectLst/>
                        <a:latin typeface="Arial" pitchFamily="34" charset="0"/>
                      </a:endParaRPr>
                    </a:p>
                  </a:txBody>
                  <a:tcPr horzOverflow="overflow">
                    <a:lnL>
                      <a:noFill/>
                    </a:lnL>
                    <a:lnR>
                      <a:noFill/>
                    </a:lnR>
                    <a:lnT>
                      <a:noFill/>
                    </a:lnT>
                    <a:lnB cap="flat">
                      <a:noFill/>
                    </a:lnB>
                    <a:lnTlToBr>
                      <a:noFill/>
                    </a:lnTlToBr>
                    <a:lnBlToTr>
                      <a:noFill/>
                    </a:lnBlToTr>
                    <a:noFill/>
                  </a:tcPr>
                </a:tc>
                <a:tc hMerge="1">
                  <a:txBody>
                    <a:bodyPr/>
                    <a:lstStyle/>
                    <a:p>
                      <a:endParaRPr lang="en-US"/>
                    </a:p>
                  </a:txBody>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26,006</a:t>
                      </a:r>
                    </a:p>
                  </a:txBody>
                  <a:tcPr horzOverflow="overflow">
                    <a:lnL>
                      <a:noFill/>
                    </a:lnL>
                    <a:lnR>
                      <a:noFill/>
                    </a:lnR>
                    <a:ln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18,075</a:t>
                      </a:r>
                    </a:p>
                  </a:txBody>
                  <a:tcPr horzOverflow="overflow">
                    <a:lnL>
                      <a:noFill/>
                    </a:lnL>
                    <a:lnR>
                      <a:noFill/>
                    </a:lnR>
                    <a:ln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50000"/>
                        </a:spcBef>
                        <a:spcAft>
                          <a:spcPct val="0"/>
                        </a:spcAft>
                        <a:buClr>
                          <a:srgbClr val="FFFF00"/>
                        </a:buClr>
                        <a:buSzTx/>
                        <a:buFontTx/>
                        <a:buNone/>
                        <a:tabLst/>
                      </a:pPr>
                      <a:r>
                        <a:rPr kumimoji="0" lang="en-US" sz="2200" b="1" i="0" u="none" strike="noStrike" cap="none" normalizeH="0" baseline="0" dirty="0" smtClean="0">
                          <a:ln>
                            <a:noFill/>
                          </a:ln>
                          <a:solidFill>
                            <a:schemeClr val="bg1"/>
                          </a:solidFill>
                          <a:effectLst/>
                          <a:latin typeface="Arial" pitchFamily="34" charset="0"/>
                        </a:rPr>
                        <a:t>44,081</a:t>
                      </a:r>
                    </a:p>
                  </a:txBody>
                  <a:tcPr horzOverflow="overflow">
                    <a:lnL>
                      <a:noFill/>
                    </a:lnL>
                    <a:lnR cap="flat">
                      <a:noFill/>
                    </a:lnR>
                    <a:lnT>
                      <a:noFill/>
                    </a:lnT>
                    <a:lnB cap="flat">
                      <a:noFill/>
                    </a:lnB>
                    <a:lnTlToBr>
                      <a:noFill/>
                    </a:lnTlToBr>
                    <a:lnBlToTr>
                      <a:noFill/>
                    </a:lnBlToTr>
                    <a:noFill/>
                  </a:tcPr>
                </a:tc>
              </a:tr>
            </a:tbl>
          </a:graphicData>
        </a:graphic>
      </p:graphicFrame>
      <p:sp>
        <p:nvSpPr>
          <p:cNvPr id="575577" name="Rectangle 89"/>
          <p:cNvSpPr>
            <a:spLocks noChangeArrowheads="1"/>
          </p:cNvSpPr>
          <p:nvPr/>
        </p:nvSpPr>
        <p:spPr bwMode="auto">
          <a:xfrm>
            <a:off x="1847850" y="0"/>
            <a:ext cx="5451475"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i="1" dirty="0">
                <a:solidFill>
                  <a:srgbClr val="FFFF00"/>
                </a:solidFill>
              </a:rPr>
              <a:t>Example of a Two-Variable Table</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7538" name="Object 2"/>
          <p:cNvGraphicFramePr>
            <a:graphicFrameLocks noChangeAspect="1"/>
          </p:cNvGraphicFramePr>
          <p:nvPr>
            <p:ph idx="1"/>
          </p:nvPr>
        </p:nvGraphicFramePr>
        <p:xfrm>
          <a:off x="0" y="0"/>
          <a:ext cx="9144000" cy="6858000"/>
        </p:xfrm>
        <a:graphic>
          <a:graphicData uri="http://schemas.openxmlformats.org/presentationml/2006/ole">
            <p:oleObj spid="_x0000_s577538" name="Slide" r:id="rId4" imgW="4572180" imgH="3429000" progId="PowerPoint.Slide.8">
              <p:embed/>
            </p:oleObj>
          </a:graphicData>
        </a:graphic>
      </p:graphicFrame>
      <p:sp>
        <p:nvSpPr>
          <p:cNvPr id="577539" name="Rectangle 3"/>
          <p:cNvSpPr>
            <a:spLocks noGrp="1" noChangeArrowheads="1"/>
          </p:cNvSpPr>
          <p:nvPr>
            <p:ph type="title"/>
          </p:nvPr>
        </p:nvSpPr>
        <p:spPr>
          <a:xfrm>
            <a:off x="457200" y="0"/>
            <a:ext cx="8229600" cy="914400"/>
          </a:xfrm>
        </p:spPr>
        <p:txBody>
          <a:bodyPr/>
          <a:lstStyle/>
          <a:p>
            <a:r>
              <a:rPr lang="en-US" sz="2800" b="0" i="1" dirty="0"/>
              <a:t>Example of a Two-Variable (Contingency) Table</a:t>
            </a:r>
            <a:endParaRPr lang="en-US"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9586" name="Object 2"/>
          <p:cNvGraphicFramePr>
            <a:graphicFrameLocks noChangeAspect="1"/>
          </p:cNvGraphicFramePr>
          <p:nvPr>
            <p:ph idx="1"/>
          </p:nvPr>
        </p:nvGraphicFramePr>
        <p:xfrm>
          <a:off x="1588" y="400050"/>
          <a:ext cx="8604250" cy="6457950"/>
        </p:xfrm>
        <a:graphic>
          <a:graphicData uri="http://schemas.openxmlformats.org/presentationml/2006/ole">
            <p:oleObj spid="_x0000_s579586" name="Slide" r:id="rId4" imgW="4492902" imgH="3371248" progId="PowerPoint.Slide.8">
              <p:embed/>
            </p:oleObj>
          </a:graphicData>
        </a:graphic>
      </p:graphicFrame>
      <p:sp>
        <p:nvSpPr>
          <p:cNvPr id="579587" name="Rectangle 3"/>
          <p:cNvSpPr>
            <a:spLocks noChangeArrowheads="1"/>
          </p:cNvSpPr>
          <p:nvPr/>
        </p:nvSpPr>
        <p:spPr bwMode="auto">
          <a:xfrm>
            <a:off x="1847850" y="0"/>
            <a:ext cx="5451475"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i="1" dirty="0">
                <a:solidFill>
                  <a:srgbClr val="FFFF00"/>
                </a:solidFill>
              </a:rPr>
              <a:t>Example of a Two-Variable Table</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2"/>
          <p:cNvSpPr>
            <a:spLocks noGrp="1" noChangeArrowheads="1"/>
          </p:cNvSpPr>
          <p:nvPr>
            <p:ph type="title"/>
          </p:nvPr>
        </p:nvSpPr>
        <p:spPr>
          <a:xfrm>
            <a:off x="533400" y="609600"/>
            <a:ext cx="8229600" cy="1143000"/>
          </a:xfrm>
        </p:spPr>
        <p:txBody>
          <a:bodyPr/>
          <a:lstStyle/>
          <a:p>
            <a:r>
              <a:rPr lang="en-US" sz="2800" b="0" i="1" dirty="0"/>
              <a:t>Example of Three-Variable Table</a:t>
            </a:r>
            <a:br>
              <a:rPr lang="en-US" sz="2800" b="0" i="1" dirty="0"/>
            </a:br>
            <a:r>
              <a:rPr lang="en-US" sz="2800" b="0" i="1" dirty="0"/>
              <a:t/>
            </a:r>
            <a:br>
              <a:rPr lang="en-US" sz="2800" b="0" i="1" dirty="0"/>
            </a:br>
            <a:r>
              <a:rPr lang="en-US" sz="2800" b="0" i="1" dirty="0"/>
              <a:t> </a:t>
            </a:r>
            <a:r>
              <a:rPr lang="en-US" sz="3200" dirty="0"/>
              <a:t>Syphilis Cases by Age, Sex, and Race—</a:t>
            </a:r>
            <a:br>
              <a:rPr lang="en-US" sz="3200" dirty="0"/>
            </a:br>
            <a:r>
              <a:rPr lang="en-US" sz="3200" dirty="0"/>
              <a:t>United States, 1989</a:t>
            </a:r>
          </a:p>
        </p:txBody>
      </p:sp>
      <p:sp>
        <p:nvSpPr>
          <p:cNvPr id="581635" name="Rectangle 3"/>
          <p:cNvSpPr>
            <a:spLocks noChangeArrowheads="1"/>
          </p:cNvSpPr>
          <p:nvPr/>
        </p:nvSpPr>
        <p:spPr bwMode="auto">
          <a:xfrm>
            <a:off x="1905000" y="3657600"/>
            <a:ext cx="5267325" cy="519113"/>
          </a:xfrm>
          <a:prstGeom prst="rect">
            <a:avLst/>
          </a:prstGeom>
          <a:noFill/>
          <a:ln w="9525" algn="ctr">
            <a:noFill/>
            <a:miter lim="800000"/>
            <a:headEnd/>
            <a:tailEnd/>
          </a:ln>
          <a:effectLst/>
        </p:spPr>
        <p:txBody>
          <a:bodyPr wrap="none">
            <a:spAutoFit/>
          </a:bodyPr>
          <a:lstStyle/>
          <a:p>
            <a:pPr marL="342900" indent="-342900" algn="ctr">
              <a:spcBef>
                <a:spcPct val="20000"/>
              </a:spcBef>
              <a:buClr>
                <a:srgbClr val="FFFF00"/>
              </a:buClr>
            </a:pPr>
            <a:r>
              <a:rPr lang="en-US" sz="2800" b="1" dirty="0">
                <a:solidFill>
                  <a:schemeClr val="bg1"/>
                </a:solidFill>
              </a:rPr>
              <a:t>…too complicated for a slide!</a:t>
            </a:r>
            <a:r>
              <a:rPr lang="en-US" sz="2800" b="1" dirty="0">
                <a:solidFill>
                  <a:srgbClr val="FFFF00"/>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16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163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0468" name="Picture 4"/>
          <p:cNvPicPr>
            <a:picLocks noChangeAspect="1" noChangeArrowheads="1"/>
          </p:cNvPicPr>
          <p:nvPr/>
        </p:nvPicPr>
        <p:blipFill>
          <a:blip r:embed="rId2" cstate="print"/>
          <a:srcRect/>
          <a:stretch>
            <a:fillRect/>
          </a:stretch>
        </p:blipFill>
        <p:spPr bwMode="auto">
          <a:xfrm>
            <a:off x="3657600" y="152400"/>
            <a:ext cx="4932363" cy="6553200"/>
          </a:xfrm>
          <a:prstGeom prst="rect">
            <a:avLst/>
          </a:prstGeom>
          <a:noFill/>
          <a:ln w="9525">
            <a:noFill/>
            <a:miter lim="800000"/>
            <a:headEnd/>
            <a:tailEnd/>
          </a:ln>
          <a:effectLst/>
        </p:spPr>
      </p:pic>
      <p:sp>
        <p:nvSpPr>
          <p:cNvPr id="830469" name="Rectangle 5"/>
          <p:cNvSpPr>
            <a:spLocks noChangeArrowheads="1"/>
          </p:cNvSpPr>
          <p:nvPr/>
        </p:nvSpPr>
        <p:spPr bwMode="auto">
          <a:xfrm>
            <a:off x="152400" y="317500"/>
            <a:ext cx="3505200" cy="1384995"/>
          </a:xfrm>
          <a:prstGeom prst="rect">
            <a:avLst/>
          </a:prstGeom>
          <a:noFill/>
          <a:ln w="9525">
            <a:noFill/>
            <a:miter lim="800000"/>
            <a:headEnd/>
            <a:tailEnd/>
          </a:ln>
          <a:effectLst/>
        </p:spPr>
        <p:txBody>
          <a:bodyPr wrap="square">
            <a:spAutoFit/>
          </a:bodyPr>
          <a:lstStyle/>
          <a:p>
            <a:r>
              <a:rPr lang="en-US" sz="2800" b="1" dirty="0" smtClean="0">
                <a:solidFill>
                  <a:srgbClr val="FFFF00"/>
                </a:solidFill>
              </a:rPr>
              <a:t>Table </a:t>
            </a:r>
            <a:r>
              <a:rPr lang="en-US" sz="2800" b="1" dirty="0">
                <a:solidFill>
                  <a:srgbClr val="FFFF00"/>
                </a:solidFill>
              </a:rPr>
              <a:t>that’s too complicated for </a:t>
            </a:r>
            <a:r>
              <a:rPr lang="en-US" sz="2800" b="1" dirty="0" smtClean="0">
                <a:solidFill>
                  <a:srgbClr val="FFFF00"/>
                </a:solidFill>
              </a:rPr>
              <a:t>slide presentation</a:t>
            </a:r>
            <a:endParaRPr lang="en-US" sz="2800" b="1" dirty="0">
              <a:solidFill>
                <a:srgbClr val="FFFF00"/>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0468" name="Picture 4"/>
          <p:cNvPicPr>
            <a:picLocks noChangeAspect="1" noChangeArrowheads="1"/>
          </p:cNvPicPr>
          <p:nvPr/>
        </p:nvPicPr>
        <p:blipFill>
          <a:blip r:embed="rId2" cstate="print"/>
          <a:srcRect/>
          <a:stretch>
            <a:fillRect/>
          </a:stretch>
        </p:blipFill>
        <p:spPr bwMode="auto">
          <a:xfrm>
            <a:off x="3657600" y="152400"/>
            <a:ext cx="4932363" cy="6553200"/>
          </a:xfrm>
          <a:prstGeom prst="rect">
            <a:avLst/>
          </a:prstGeom>
          <a:noFill/>
          <a:ln w="9525">
            <a:noFill/>
            <a:miter lim="800000"/>
            <a:headEnd/>
            <a:tailEnd/>
          </a:ln>
          <a:effectLst/>
        </p:spPr>
      </p:pic>
      <p:sp>
        <p:nvSpPr>
          <p:cNvPr id="830469" name="Rectangle 5"/>
          <p:cNvSpPr>
            <a:spLocks noChangeArrowheads="1"/>
          </p:cNvSpPr>
          <p:nvPr/>
        </p:nvSpPr>
        <p:spPr bwMode="auto">
          <a:xfrm>
            <a:off x="152400" y="317500"/>
            <a:ext cx="3505200" cy="1384995"/>
          </a:xfrm>
          <a:prstGeom prst="rect">
            <a:avLst/>
          </a:prstGeom>
          <a:noFill/>
          <a:ln w="9525">
            <a:noFill/>
            <a:miter lim="800000"/>
            <a:headEnd/>
            <a:tailEnd/>
          </a:ln>
          <a:effectLst/>
        </p:spPr>
        <p:txBody>
          <a:bodyPr wrap="square">
            <a:spAutoFit/>
          </a:bodyPr>
          <a:lstStyle/>
          <a:p>
            <a:r>
              <a:rPr lang="en-US" sz="2800" b="1" dirty="0" smtClean="0">
                <a:solidFill>
                  <a:srgbClr val="FFFF00"/>
                </a:solidFill>
              </a:rPr>
              <a:t>Table </a:t>
            </a:r>
            <a:r>
              <a:rPr lang="en-US" sz="2800" b="1" dirty="0">
                <a:solidFill>
                  <a:srgbClr val="FFFF00"/>
                </a:solidFill>
              </a:rPr>
              <a:t>that’s too complicated for </a:t>
            </a:r>
            <a:r>
              <a:rPr lang="en-US" sz="2800" b="1" dirty="0" smtClean="0">
                <a:solidFill>
                  <a:srgbClr val="FFFF00"/>
                </a:solidFill>
              </a:rPr>
              <a:t>slide presentation</a:t>
            </a:r>
            <a:endParaRPr lang="en-US" sz="2800" b="1" dirty="0">
              <a:solidFill>
                <a:srgbClr val="FFFF00"/>
              </a:solidFill>
            </a:endParaRPr>
          </a:p>
        </p:txBody>
      </p:sp>
      <p:sp>
        <p:nvSpPr>
          <p:cNvPr id="4" name="Rectangle 3"/>
          <p:cNvSpPr/>
          <p:nvPr/>
        </p:nvSpPr>
        <p:spPr>
          <a:xfrm>
            <a:off x="3505200" y="3276600"/>
            <a:ext cx="5257800" cy="1066800"/>
          </a:xfrm>
          <a:prstGeom prst="rect">
            <a:avLst/>
          </a:prstGeom>
          <a:no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F56DC"/>
              </a:solidFill>
              <a:effectLst/>
              <a:uLnTx/>
              <a:uFillTx/>
              <a:latin typeface="Myriad Web Pro"/>
              <a:ea typeface="+mn-ea"/>
              <a:cs typeface="+mn-cs"/>
            </a:endParaRPr>
          </a:p>
        </p:txBody>
      </p:sp>
      <p:sp>
        <p:nvSpPr>
          <p:cNvPr id="5" name="Rectangle 3"/>
          <p:cNvSpPr>
            <a:spLocks noChangeArrowheads="1"/>
          </p:cNvSpPr>
          <p:nvPr/>
        </p:nvSpPr>
        <p:spPr bwMode="auto">
          <a:xfrm>
            <a:off x="304800" y="2514600"/>
            <a:ext cx="3200400" cy="1938992"/>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rgbClr val="FFFFFF"/>
                </a:solidFill>
                <a:effectLst/>
                <a:uLnTx/>
                <a:uFillTx/>
                <a:latin typeface="+mj-lt"/>
              </a:rPr>
              <a:t>Break it up into simpler tables</a:t>
            </a:r>
          </a:p>
          <a:p>
            <a:pPr marL="463550" marR="0" lvl="0" indent="-231775" defTabSz="914400" eaLnBrk="1" fontAlgn="auto" latinLnBrk="0" hangingPunct="1">
              <a:lnSpc>
                <a:spcPct val="100000"/>
              </a:lnSpc>
              <a:spcBef>
                <a:spcPts val="0"/>
              </a:spcBef>
              <a:spcAft>
                <a:spcPts val="0"/>
              </a:spcAft>
              <a:buClr>
                <a:srgbClr val="FFFF00"/>
              </a:buClr>
              <a:buSzTx/>
              <a:buFont typeface="Arial" pitchFamily="34" charset="0"/>
              <a:buChar char="•"/>
              <a:tabLst/>
              <a:defRPr/>
            </a:pPr>
            <a:r>
              <a:rPr kumimoji="0" lang="en-US" sz="2400" b="1" i="0" u="none" strike="noStrike" kern="0" cap="none" spc="0" normalizeH="0" baseline="0" noProof="0" dirty="0" smtClean="0">
                <a:ln>
                  <a:noFill/>
                </a:ln>
                <a:solidFill>
                  <a:srgbClr val="FFFFFF"/>
                </a:solidFill>
                <a:effectLst/>
                <a:uLnTx/>
                <a:uFillTx/>
                <a:latin typeface="+mj-lt"/>
              </a:rPr>
              <a:t>Smoking status</a:t>
            </a:r>
          </a:p>
          <a:p>
            <a:pPr marL="463550" marR="0" lvl="0" indent="-231775" defTabSz="914400" eaLnBrk="1" fontAlgn="auto" latinLnBrk="0" hangingPunct="1">
              <a:lnSpc>
                <a:spcPct val="100000"/>
              </a:lnSpc>
              <a:spcBef>
                <a:spcPts val="0"/>
              </a:spcBef>
              <a:spcAft>
                <a:spcPts val="0"/>
              </a:spcAft>
              <a:buClr>
                <a:srgbClr val="FFFF00"/>
              </a:buClr>
              <a:buSzTx/>
              <a:buFont typeface="Arial" pitchFamily="34" charset="0"/>
              <a:buChar char="•"/>
              <a:tabLst/>
              <a:defRPr/>
            </a:pPr>
            <a:r>
              <a:rPr kumimoji="0" lang="en-US" sz="2400" b="1" i="0" u="none" strike="noStrike" kern="0" cap="none" spc="0" normalizeH="0" baseline="0" noProof="0" dirty="0" smtClean="0">
                <a:ln>
                  <a:noFill/>
                </a:ln>
                <a:solidFill>
                  <a:srgbClr val="FFFFFF"/>
                </a:solidFill>
                <a:effectLst/>
                <a:uLnTx/>
                <a:uFillTx/>
                <a:latin typeface="+mj-lt"/>
              </a:rPr>
              <a:t>Restaurant meals</a:t>
            </a:r>
          </a:p>
          <a:p>
            <a:pPr marL="463550" marR="0" lvl="0" indent="-231775" defTabSz="914400" eaLnBrk="1" fontAlgn="auto" latinLnBrk="0" hangingPunct="1">
              <a:lnSpc>
                <a:spcPct val="100000"/>
              </a:lnSpc>
              <a:spcBef>
                <a:spcPts val="0"/>
              </a:spcBef>
              <a:spcAft>
                <a:spcPts val="0"/>
              </a:spcAft>
              <a:buClr>
                <a:srgbClr val="FFFF00"/>
              </a:buClr>
              <a:buSzTx/>
              <a:buFont typeface="Arial" pitchFamily="34" charset="0"/>
              <a:buChar char="•"/>
              <a:tabLst/>
              <a:defRPr/>
            </a:pPr>
            <a:r>
              <a:rPr kumimoji="0" lang="en-US" sz="2400" b="1" i="0" u="none" strike="noStrike" kern="0" cap="none" spc="0" normalizeH="0" baseline="0" noProof="0" dirty="0" smtClean="0">
                <a:ln>
                  <a:noFill/>
                </a:ln>
                <a:solidFill>
                  <a:srgbClr val="FFFFFF"/>
                </a:solidFill>
                <a:effectLst/>
                <a:uLnTx/>
                <a:uFillTx/>
                <a:latin typeface="+mj-lt"/>
              </a:rPr>
              <a:t>Screen time</a:t>
            </a:r>
            <a:endParaRPr kumimoji="0" lang="en-US" sz="2400" b="1" i="0" u="none" strike="noStrike" kern="0" cap="none" spc="0" normalizeH="0" baseline="0" noProof="0" dirty="0">
              <a:ln>
                <a:noFill/>
              </a:ln>
              <a:solidFill>
                <a:srgbClr val="FFFFFF"/>
              </a:solidFill>
              <a:effectLst/>
              <a:uLnTx/>
              <a:uFillTx/>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bwMode="auto">
          <a:xfrm>
            <a:off x="722313" y="2066925"/>
            <a:ext cx="7772400" cy="1362075"/>
          </a:xfrm>
          <a:noFill/>
          <a:ln>
            <a:miter lim="800000"/>
            <a:headEnd/>
            <a:tailEnd/>
          </a:ln>
        </p:spPr>
        <p:txBody>
          <a:bodyPr vert="horz" wrap="square" lIns="91440" tIns="45720" rIns="91440" bIns="45720" numCol="1" anchorCtr="0" compatLnSpc="1">
            <a:prstTxWarp prst="textNoShape">
              <a:avLst/>
            </a:prstTxWarp>
          </a:bodyPr>
          <a:lstStyle/>
          <a:p>
            <a:pPr algn="ctr" eaLnBrk="1" hangingPunct="1"/>
            <a:r>
              <a:rPr lang="en-US" dirty="0" smtClean="0"/>
              <a:t>First things first…</a:t>
            </a:r>
            <a:br>
              <a:rPr lang="en-US" dirty="0" smtClean="0"/>
            </a:br>
            <a:r>
              <a:rPr lang="en-US" dirty="0" smtClean="0"/>
              <a:t/>
            </a:r>
            <a:br>
              <a:rPr lang="en-US" dirty="0" smtClean="0"/>
            </a:br>
            <a:r>
              <a:rPr lang="en-US" dirty="0" smtClean="0">
                <a:solidFill>
                  <a:schemeClr val="bg2"/>
                </a:solidFill>
              </a:rPr>
              <a:t/>
            </a:r>
            <a:br>
              <a:rPr lang="en-US" dirty="0" smtClean="0">
                <a:solidFill>
                  <a:schemeClr val="bg2"/>
                </a:solidFill>
              </a:rPr>
            </a:br>
            <a:r>
              <a:rPr lang="en-US" dirty="0" smtClean="0">
                <a:solidFill>
                  <a:schemeClr val="bg1"/>
                </a:solidFill>
              </a:rPr>
              <a:t> …do good science</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42" name="Rectangle 2"/>
          <p:cNvSpPr>
            <a:spLocks noGrp="1" noChangeArrowheads="1"/>
          </p:cNvSpPr>
          <p:nvPr>
            <p:ph type="title"/>
          </p:nvPr>
        </p:nvSpPr>
        <p:spPr>
          <a:xfrm>
            <a:off x="0" y="76200"/>
            <a:ext cx="9144000" cy="685800"/>
          </a:xfrm>
        </p:spPr>
        <p:txBody>
          <a:bodyPr/>
          <a:lstStyle/>
          <a:p>
            <a:r>
              <a:rPr lang="en-US" sz="2800" b="0" i="1" dirty="0"/>
              <a:t>Example of Unnecessary Gridlines</a:t>
            </a:r>
          </a:p>
        </p:txBody>
      </p:sp>
      <p:graphicFrame>
        <p:nvGraphicFramePr>
          <p:cNvPr id="727043" name="Group 3"/>
          <p:cNvGraphicFramePr>
            <a:graphicFrameLocks noGrp="1"/>
          </p:cNvGraphicFramePr>
          <p:nvPr>
            <p:ph idx="1"/>
          </p:nvPr>
        </p:nvGraphicFramePr>
        <p:xfrm>
          <a:off x="304800" y="1600200"/>
          <a:ext cx="8763000" cy="4876802"/>
        </p:xfrm>
        <a:graphic>
          <a:graphicData uri="http://schemas.openxmlformats.org/drawingml/2006/table">
            <a:tbl>
              <a:tblPr/>
              <a:tblGrid>
                <a:gridCol w="1981200"/>
                <a:gridCol w="838200"/>
                <a:gridCol w="1143000"/>
                <a:gridCol w="838200"/>
                <a:gridCol w="838200"/>
                <a:gridCol w="1143000"/>
                <a:gridCol w="1981200"/>
              </a:tblGrid>
              <a:tr h="911225">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Food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Cases </a:t>
                      </a:r>
                      <a:br>
                        <a:rPr kumimoji="0" lang="en-US" sz="2400" b="1" i="0" u="none" strike="noStrike" cap="none" normalizeH="0" baseline="0" dirty="0" smtClean="0">
                          <a:ln>
                            <a:noFill/>
                          </a:ln>
                          <a:solidFill>
                            <a:srgbClr val="FFFF00"/>
                          </a:solidFill>
                          <a:effectLst/>
                          <a:latin typeface="Arial" pitchFamily="34" charset="0"/>
                        </a:rPr>
                      </a:br>
                      <a:r>
                        <a:rPr kumimoji="0" lang="en-US" sz="2400" b="1" i="0" u="none" strike="noStrike" cap="none" normalizeH="0" baseline="0" dirty="0" smtClean="0">
                          <a:ln>
                            <a:noFill/>
                          </a:ln>
                          <a:solidFill>
                            <a:srgbClr val="FFFF00"/>
                          </a:solidFill>
                          <a:effectLst/>
                          <a:latin typeface="Arial" pitchFamily="34" charset="0"/>
                        </a:rPr>
                        <a:t>(n=15)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Controls</a:t>
                      </a:r>
                      <a:br>
                        <a:rPr kumimoji="0" lang="en-US" sz="2400" b="1" i="0" u="none" strike="noStrike" cap="none" normalizeH="0" baseline="0" dirty="0" smtClean="0">
                          <a:ln>
                            <a:noFill/>
                          </a:ln>
                          <a:solidFill>
                            <a:srgbClr val="FFFF00"/>
                          </a:solidFill>
                          <a:effectLst/>
                          <a:latin typeface="Arial" pitchFamily="34" charset="0"/>
                        </a:rPr>
                      </a:br>
                      <a:r>
                        <a:rPr kumimoji="0" lang="en-US" sz="2400" b="1" i="0" u="none" strike="noStrike" cap="none" normalizeH="0" baseline="0" dirty="0" smtClean="0">
                          <a:ln>
                            <a:noFill/>
                          </a:ln>
                          <a:solidFill>
                            <a:srgbClr val="FFFF00"/>
                          </a:solidFill>
                          <a:effectLst/>
                          <a:latin typeface="Arial" pitchFamily="34" charset="0"/>
                        </a:rPr>
                        <a:t>(n=30)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Odds Ratio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
                      </a:r>
                      <a:br>
                        <a:rPr kumimoji="0" lang="en-US" sz="2400" b="1" i="0" u="none" strike="noStrike" cap="none" normalizeH="0" baseline="0" dirty="0" smtClean="0">
                          <a:ln>
                            <a:noFill/>
                          </a:ln>
                          <a:solidFill>
                            <a:srgbClr val="FFFF00"/>
                          </a:solidFill>
                          <a:effectLst/>
                          <a:latin typeface="Arial" pitchFamily="34" charset="0"/>
                        </a:rPr>
                      </a:br>
                      <a:r>
                        <a:rPr kumimoji="0" lang="en-US" sz="2400" b="1" i="0" u="none" strike="noStrike" cap="none" normalizeH="0" baseline="0" dirty="0" smtClean="0">
                          <a:ln>
                            <a:noFill/>
                          </a:ln>
                          <a:solidFill>
                            <a:srgbClr val="FFFF00"/>
                          </a:solidFill>
                          <a:effectLst/>
                          <a:latin typeface="Arial" pitchFamily="34" charset="0"/>
                        </a:rPr>
                        <a:t>(95% CI)</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111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rgbClr val="FFFF00"/>
                        </a:solidFill>
                        <a:effectLst/>
                        <a:latin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No.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No.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rgbClr val="FFFF00"/>
                        </a:solidFill>
                        <a:effectLst/>
                        <a:latin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rgbClr val="FFFF00"/>
                        </a:solidFill>
                        <a:effectLst/>
                        <a:latin typeface="Arial"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238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Potatoes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(63)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undef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(1.9 – undef)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8103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Cole Slaw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(53)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(0.7 – 19.7)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84213">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Pudding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(0.8 – 22.5)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82625">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Beef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(87)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(63)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(0.6 – 29.4)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82625">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Chicken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(73)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(63)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(0.3 – 7.8)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727111" name="Rectangle 71"/>
          <p:cNvSpPr>
            <a:spLocks noChangeArrowheads="1"/>
          </p:cNvSpPr>
          <p:nvPr/>
        </p:nvSpPr>
        <p:spPr bwMode="auto">
          <a:xfrm>
            <a:off x="1600200" y="762000"/>
            <a:ext cx="6229350" cy="641350"/>
          </a:xfrm>
          <a:prstGeom prst="rect">
            <a:avLst/>
          </a:prstGeom>
          <a:noFill/>
          <a:ln w="9525" algn="ctr">
            <a:noFill/>
            <a:miter lim="800000"/>
            <a:headEnd/>
            <a:tailEnd/>
          </a:ln>
          <a:effectLst/>
        </p:spPr>
        <p:txBody>
          <a:bodyPr wrap="none">
            <a:spAutoFit/>
          </a:bodyPr>
          <a:lstStyle/>
          <a:p>
            <a:pPr marL="342900" indent="-342900" algn="ctr">
              <a:spcBef>
                <a:spcPct val="50000"/>
              </a:spcBef>
            </a:pPr>
            <a:r>
              <a:rPr lang="en-US" sz="3600" b="1" dirty="0">
                <a:solidFill>
                  <a:srgbClr val="FFFF00"/>
                </a:solidFill>
              </a:rPr>
              <a:t>Case-Control Study Results</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9090" name="Group 2"/>
          <p:cNvGraphicFramePr>
            <a:graphicFrameLocks noGrp="1"/>
          </p:cNvGraphicFramePr>
          <p:nvPr>
            <p:ph idx="1"/>
          </p:nvPr>
        </p:nvGraphicFramePr>
        <p:xfrm>
          <a:off x="304800" y="1295400"/>
          <a:ext cx="8763000" cy="5105403"/>
        </p:xfrm>
        <a:graphic>
          <a:graphicData uri="http://schemas.openxmlformats.org/drawingml/2006/table">
            <a:tbl>
              <a:tblPr/>
              <a:tblGrid>
                <a:gridCol w="1981200"/>
                <a:gridCol w="685800"/>
                <a:gridCol w="1295400"/>
                <a:gridCol w="685800"/>
                <a:gridCol w="990600"/>
                <a:gridCol w="1143000"/>
                <a:gridCol w="1981200"/>
              </a:tblGrid>
              <a:tr h="9159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
                      </a:r>
                      <a:br>
                        <a:rPr kumimoji="0" lang="en-US" sz="2400" b="1" i="0" u="none" strike="noStrike" cap="none" normalizeH="0" baseline="0" dirty="0" smtClean="0">
                          <a:ln>
                            <a:noFill/>
                          </a:ln>
                          <a:solidFill>
                            <a:srgbClr val="FFFF00"/>
                          </a:solidFill>
                          <a:effectLst/>
                          <a:latin typeface="Arial" pitchFamily="34" charset="0"/>
                        </a:rPr>
                      </a:br>
                      <a:endParaRPr kumimoji="0" lang="en-US" sz="2400" b="1" i="0" u="none" strike="noStrike" cap="none" normalizeH="0" baseline="0" dirty="0" smtClean="0">
                        <a:ln>
                          <a:noFill/>
                        </a:ln>
                        <a:solidFill>
                          <a:srgbClr val="FFFF00"/>
                        </a:solidFill>
                        <a:effectLst/>
                        <a:latin typeface="Arial" pitchFamily="34" charset="0"/>
                      </a:endParaRPr>
                    </a:p>
                  </a:txBody>
                  <a:tcPr horzOverflow="overflow">
                    <a:lnL cap="flat">
                      <a:noFill/>
                    </a:lnL>
                    <a:lnR>
                      <a:noFill/>
                    </a:lnR>
                    <a:lnT cap="flat">
                      <a:noFill/>
                    </a:lnT>
                    <a:lnB>
                      <a:noFill/>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Cases </a:t>
                      </a:r>
                      <a:br>
                        <a:rPr kumimoji="0" lang="en-US" sz="2400" b="1" i="0" u="none" strike="noStrike" cap="none" normalizeH="0" baseline="0" dirty="0" smtClean="0">
                          <a:ln>
                            <a:noFill/>
                          </a:ln>
                          <a:solidFill>
                            <a:srgbClr val="FFFF00"/>
                          </a:solidFill>
                          <a:effectLst/>
                          <a:latin typeface="Arial" pitchFamily="34" charset="0"/>
                        </a:rPr>
                      </a:br>
                      <a:r>
                        <a:rPr kumimoji="0" lang="en-US" sz="2400" b="1" i="0" u="none" strike="noStrike" cap="none" normalizeH="0" baseline="0" dirty="0" smtClean="0">
                          <a:ln>
                            <a:noFill/>
                          </a:ln>
                          <a:solidFill>
                            <a:srgbClr val="FFFF00"/>
                          </a:solidFill>
                          <a:effectLst/>
                          <a:latin typeface="Arial" pitchFamily="34" charset="0"/>
                        </a:rPr>
                        <a:t>(n=15)</a:t>
                      </a:r>
                    </a:p>
                  </a:txBody>
                  <a:tcPr horzOverflow="overflow">
                    <a:lnL>
                      <a:noFill/>
                    </a:lnL>
                    <a:lnR>
                      <a:noFill/>
                    </a:lnR>
                    <a:lnT cap="flat">
                      <a:noFill/>
                    </a:lnT>
                    <a:lnB w="12700" cap="flat" cmpd="sng" algn="ctr">
                      <a:solidFill>
                        <a:srgbClr val="FFFF00"/>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Controls</a:t>
                      </a:r>
                      <a:br>
                        <a:rPr kumimoji="0" lang="en-US" sz="2400" b="1" i="0" u="none" strike="noStrike" cap="none" normalizeH="0" baseline="0" dirty="0" smtClean="0">
                          <a:ln>
                            <a:noFill/>
                          </a:ln>
                          <a:solidFill>
                            <a:srgbClr val="FFFF00"/>
                          </a:solidFill>
                          <a:effectLst/>
                          <a:latin typeface="Arial" pitchFamily="34" charset="0"/>
                        </a:rPr>
                      </a:br>
                      <a:r>
                        <a:rPr kumimoji="0" lang="en-US" sz="2400" b="1" i="0" u="none" strike="noStrike" cap="none" normalizeH="0" baseline="0" dirty="0" smtClean="0">
                          <a:ln>
                            <a:noFill/>
                          </a:ln>
                          <a:solidFill>
                            <a:srgbClr val="FFFF00"/>
                          </a:solidFill>
                          <a:effectLst/>
                          <a:latin typeface="Arial" pitchFamily="34" charset="0"/>
                        </a:rPr>
                        <a:t>(n=30)</a:t>
                      </a:r>
                    </a:p>
                  </a:txBody>
                  <a:tcPr horzOverflow="overflow">
                    <a:lnL>
                      <a:noFill/>
                    </a:lnL>
                    <a:lnR>
                      <a:noFill/>
                    </a:lnR>
                    <a:lnT cap="flat">
                      <a:noFill/>
                    </a:lnT>
                    <a:lnB w="12700" cap="flat" cmpd="sng" algn="ctr">
                      <a:solidFill>
                        <a:srgbClr val="FFFF00"/>
                      </a:solidFill>
                      <a:prstDash val="solid"/>
                      <a:round/>
                      <a:headEnd type="none" w="med" len="med"/>
                      <a:tailEnd type="none" w="med" len="med"/>
                    </a:lnB>
                    <a:lnTlToBr>
                      <a:noFill/>
                    </a:lnTlToBr>
                    <a:lnBlToTr>
                      <a:noFill/>
                    </a:lnBlToTr>
                    <a:noFill/>
                  </a:tcPr>
                </a:tc>
                <a:tc hMerge="1">
                  <a:txBody>
                    <a:bodyPr/>
                    <a:lstStyle/>
                    <a:p>
                      <a:endParaRPr lang="en-US"/>
                    </a:p>
                  </a:txBody>
                  <a:tcPr/>
                </a:tc>
                <a:tc rowSpan="2">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rgbClr val="FFFF00"/>
                        </a:solidFill>
                        <a:effectLst/>
                        <a:latin typeface="Arial" pitchFamily="34" charset="0"/>
                      </a:endParaRPr>
                    </a:p>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Odds Ratio</a:t>
                      </a:r>
                    </a:p>
                  </a:txBody>
                  <a:tcPr horzOverflow="overflow">
                    <a:lnL>
                      <a:noFill/>
                    </a:lnL>
                    <a:lnR>
                      <a:noFill/>
                    </a:lnR>
                    <a:lnT cap="flat">
                      <a:noFill/>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
                      </a:r>
                      <a:br>
                        <a:rPr kumimoji="0" lang="en-US" sz="2400" b="1" i="0" u="none" strike="noStrike" cap="none" normalizeH="0" baseline="0" dirty="0" smtClean="0">
                          <a:ln>
                            <a:noFill/>
                          </a:ln>
                          <a:solidFill>
                            <a:srgbClr val="FFFF00"/>
                          </a:solidFill>
                          <a:effectLst/>
                          <a:latin typeface="Arial" pitchFamily="34" charset="0"/>
                        </a:rPr>
                      </a:br>
                      <a:endParaRPr kumimoji="0" lang="en-US" sz="2400" b="1" i="0" u="none" strike="noStrike" cap="none" normalizeH="0" baseline="0" dirty="0" smtClean="0">
                        <a:ln>
                          <a:noFill/>
                        </a:ln>
                        <a:solidFill>
                          <a:srgbClr val="FFFF00"/>
                        </a:solidFill>
                        <a:effectLst/>
                        <a:latin typeface="Arial" pitchFamily="34" charset="0"/>
                      </a:endParaRPr>
                    </a:p>
                  </a:txBody>
                  <a:tcPr horzOverflow="overflow">
                    <a:lnL>
                      <a:noFill/>
                    </a:lnL>
                    <a:lnR cap="flat">
                      <a:noFill/>
                    </a:lnR>
                    <a:lnT cap="flat">
                      <a:noFill/>
                    </a:lnT>
                    <a:lnB>
                      <a:noFill/>
                    </a:lnB>
                    <a:lnTlToBr>
                      <a:noFill/>
                    </a:lnTlToBr>
                    <a:lnBlToTr>
                      <a:noFill/>
                    </a:lnBlToTr>
                    <a:noFill/>
                  </a:tcPr>
                </a:tc>
              </a:tr>
              <a:tr h="614363">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Food</a:t>
                      </a:r>
                    </a:p>
                  </a:txBody>
                  <a:tcPr horzOverflow="overflow">
                    <a:lnL cap="flat">
                      <a:noFill/>
                    </a:lnL>
                    <a:lnR>
                      <a:noFill/>
                    </a:lnR>
                    <a:lnT>
                      <a:noFill/>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No.</a:t>
                      </a:r>
                    </a:p>
                  </a:txBody>
                  <a:tcPr horzOverflow="overflow">
                    <a:lnL>
                      <a:noFill/>
                    </a:lnL>
                    <a:lnR>
                      <a:noFill/>
                    </a:lnR>
                    <a:lnT w="127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a:t>
                      </a:r>
                    </a:p>
                  </a:txBody>
                  <a:tcPr horzOverflow="overflow">
                    <a:lnL>
                      <a:noFill/>
                    </a:lnL>
                    <a:lnR>
                      <a:noFill/>
                    </a:lnR>
                    <a:lnT w="127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No.</a:t>
                      </a:r>
                    </a:p>
                  </a:txBody>
                  <a:tcPr horzOverflow="overflow">
                    <a:lnL>
                      <a:noFill/>
                    </a:lnL>
                    <a:lnR>
                      <a:noFill/>
                    </a:lnR>
                    <a:lnT w="127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a:t>
                      </a:r>
                    </a:p>
                  </a:txBody>
                  <a:tcPr horzOverflow="overflow">
                    <a:lnL>
                      <a:noFill/>
                    </a:lnL>
                    <a:lnR>
                      <a:noFill/>
                    </a:lnR>
                    <a:lnT w="12700" cap="flat" cmpd="sng" algn="ctr">
                      <a:solidFill>
                        <a:srgbClr val="FFFF00"/>
                      </a:solidFill>
                      <a:prstDash val="solid"/>
                      <a:round/>
                      <a:headEnd type="none" w="med" len="med"/>
                      <a:tailEnd type="none" w="med" len="med"/>
                    </a:lnT>
                    <a:lnB w="38100" cap="flat" cmpd="sng" algn="ctr">
                      <a:solidFill>
                        <a:srgbClr val="FFFF00"/>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rgbClr val="FFFF00"/>
                          </a:solidFill>
                          <a:effectLst/>
                          <a:latin typeface="Arial" pitchFamily="34" charset="0"/>
                        </a:rPr>
                        <a:t>(95% CI)</a:t>
                      </a:r>
                    </a:p>
                  </a:txBody>
                  <a:tcPr horzOverflow="overflow">
                    <a:lnL>
                      <a:noFill/>
                    </a:lnL>
                    <a:lnR cap="flat">
                      <a:noFill/>
                    </a:lnR>
                    <a:lnT>
                      <a:noFill/>
                    </a:lnT>
                    <a:lnB w="38100" cap="flat" cmpd="sng" algn="ctr">
                      <a:solidFill>
                        <a:srgbClr val="FFFF00"/>
                      </a:solidFill>
                      <a:prstDash val="solid"/>
                      <a:round/>
                      <a:headEnd type="none" w="med" len="med"/>
                      <a:tailEnd type="none" w="med" len="med"/>
                    </a:lnB>
                    <a:lnTlToBr>
                      <a:noFill/>
                    </a:lnTlToBr>
                    <a:lnBlToTr>
                      <a:noFill/>
                    </a:lnBlToTr>
                    <a:noFill/>
                  </a:tcPr>
                </a:tc>
              </a:tr>
              <a:tr h="201613">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400" b="1" i="0" u="none" strike="noStrike" cap="none" normalizeH="0" baseline="0" dirty="0" smtClean="0">
                        <a:ln>
                          <a:noFill/>
                        </a:ln>
                        <a:solidFill>
                          <a:schemeClr val="bg1"/>
                        </a:solidFill>
                        <a:effectLst/>
                        <a:latin typeface="Arial" pitchFamily="34" charset="0"/>
                      </a:endParaRPr>
                    </a:p>
                  </a:txBody>
                  <a:tcPr horzOverflow="overflow">
                    <a:lnL cap="flat">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400" b="1" i="0" u="none" strike="noStrike" cap="none" normalizeH="0" baseline="0" dirty="0" smtClean="0">
                        <a:ln>
                          <a:noFill/>
                        </a:ln>
                        <a:solidFill>
                          <a:schemeClr val="bg1"/>
                        </a:solidFill>
                        <a:effectLst/>
                        <a:latin typeface="Arial" pitchFamily="34" charset="0"/>
                      </a:endParaRPr>
                    </a:p>
                  </a:txBody>
                  <a:tcPr horzOverflow="overflow">
                    <a:lnL>
                      <a:noFill/>
                    </a:lnL>
                    <a:lnR>
                      <a:noFill/>
                    </a:lnR>
                    <a:lnT w="38100"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400" b="1" i="0" u="none" strike="noStrike" cap="none" normalizeH="0" baseline="0" dirty="0" smtClean="0">
                        <a:ln>
                          <a:noFill/>
                        </a:ln>
                        <a:solidFill>
                          <a:schemeClr val="bg1"/>
                        </a:solidFill>
                        <a:effectLst/>
                        <a:latin typeface="Arial" pitchFamily="34" charset="0"/>
                      </a:endParaRPr>
                    </a:p>
                  </a:txBody>
                  <a:tcPr horzOverflow="overflow">
                    <a:lnL>
                      <a:noFill/>
                    </a:lnL>
                    <a:lnR cap="flat">
                      <a:noFill/>
                    </a:lnR>
                    <a:lnT w="38100" cap="flat" cmpd="sng" algn="ctr">
                      <a:solidFill>
                        <a:srgbClr val="FFFF00"/>
                      </a:solidFill>
                      <a:prstDash val="solid"/>
                      <a:round/>
                      <a:headEnd type="none" w="med" len="med"/>
                      <a:tailEnd type="none" w="med" len="med"/>
                    </a:lnT>
                    <a:lnB>
                      <a:noFill/>
                    </a:lnB>
                    <a:lnTlToBr>
                      <a:noFill/>
                    </a:lnTlToBr>
                    <a:lnBlToTr>
                      <a:noFill/>
                    </a:lnBlToTr>
                    <a:noFill/>
                  </a:tcPr>
                </a:tc>
              </a:tr>
              <a:tr h="627063">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Potatoes</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(100)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19</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(63)</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undef</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(1.9 – undef)</a:t>
                      </a:r>
                    </a:p>
                  </a:txBody>
                  <a:tcPr horzOverflow="overflow">
                    <a:lnL>
                      <a:noFill/>
                    </a:lnL>
                    <a:lnR cap="flat">
                      <a:noFill/>
                    </a:lnR>
                    <a:lnT>
                      <a:noFill/>
                    </a:lnT>
                    <a:lnB>
                      <a:noFill/>
                    </a:lnB>
                    <a:lnTlToBr>
                      <a:noFill/>
                    </a:lnTlToBr>
                    <a:lnBlToTr>
                      <a:noFill/>
                    </a:lnBlToTr>
                    <a:noFill/>
                  </a:tcPr>
                </a:tc>
              </a:tr>
              <a:tr h="685800">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Coleslaw</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12</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(80)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16</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(53)</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(0.7 – 19.7)</a:t>
                      </a:r>
                    </a:p>
                  </a:txBody>
                  <a:tcPr horzOverflow="overflow">
                    <a:lnL>
                      <a:noFill/>
                    </a:lnL>
                    <a:lnR cap="flat">
                      <a:noFill/>
                    </a:lnR>
                    <a:lnT>
                      <a:noFill/>
                    </a:lnT>
                    <a:lnB>
                      <a:noFill/>
                    </a:lnB>
                    <a:lnTlToBr>
                      <a:noFill/>
                    </a:lnTlToBr>
                    <a:lnBlToTr>
                      <a:noFill/>
                    </a:lnBlToTr>
                    <a:noFill/>
                  </a:tcPr>
                </a:tc>
              </a:tr>
              <a:tr h="6873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Pudding</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12</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(80)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14</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(47)</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(0.8 – 22.5)</a:t>
                      </a:r>
                    </a:p>
                  </a:txBody>
                  <a:tcPr horzOverflow="overflow">
                    <a:lnL>
                      <a:noFill/>
                    </a:lnL>
                    <a:lnR cap="flat">
                      <a:noFill/>
                    </a:lnR>
                    <a:lnT>
                      <a:noFill/>
                    </a:lnT>
                    <a:lnB>
                      <a:noFill/>
                    </a:lnB>
                    <a:lnTlToBr>
                      <a:noFill/>
                    </a:lnTlToBr>
                    <a:lnBlToTr>
                      <a:noFill/>
                    </a:lnBlToTr>
                    <a:noFill/>
                  </a:tcPr>
                </a:tc>
              </a:tr>
              <a:tr h="6873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Beef</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13</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(87)</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19</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(63)</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3.8</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(0.6 – 29.4)</a:t>
                      </a:r>
                    </a:p>
                  </a:txBody>
                  <a:tcPr horzOverflow="overflow">
                    <a:lnL>
                      <a:noFill/>
                    </a:lnL>
                    <a:lnR cap="flat">
                      <a:noFill/>
                    </a:lnR>
                    <a:lnT>
                      <a:noFill/>
                    </a:lnT>
                    <a:lnB>
                      <a:noFill/>
                    </a:lnB>
                    <a:lnTlToBr>
                      <a:noFill/>
                    </a:lnTlToBr>
                    <a:lnBlToTr>
                      <a:noFill/>
                    </a:lnBlToTr>
                    <a:noFill/>
                  </a:tcPr>
                </a:tc>
              </a:tr>
              <a:tr h="685800">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Chicken</a:t>
                      </a: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11</a:t>
                      </a:r>
                    </a:p>
                  </a:txBody>
                  <a:tcPr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(73)</a:t>
                      </a:r>
                    </a:p>
                  </a:txBody>
                  <a:tcPr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19</a:t>
                      </a:r>
                    </a:p>
                  </a:txBody>
                  <a:tcPr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(63)</a:t>
                      </a:r>
                    </a:p>
                  </a:txBody>
                  <a:tcPr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1.6</a:t>
                      </a:r>
                    </a:p>
                  </a:txBody>
                  <a:tcPr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(0.3 – 7.8)</a:t>
                      </a:r>
                    </a:p>
                  </a:txBody>
                  <a:tcPr horzOverflow="overflow">
                    <a:lnL>
                      <a:noFill/>
                    </a:lnL>
                    <a:lnR cap="flat">
                      <a:noFill/>
                    </a:lnR>
                    <a:lnT>
                      <a:noFill/>
                    </a:lnT>
                    <a:lnB cap="flat">
                      <a:noFill/>
                    </a:lnB>
                    <a:lnTlToBr>
                      <a:noFill/>
                    </a:lnTlToBr>
                    <a:lnBlToTr>
                      <a:noFill/>
                    </a:lnBlToTr>
                    <a:noFill/>
                  </a:tcPr>
                </a:tc>
              </a:tr>
            </a:tbl>
          </a:graphicData>
        </a:graphic>
      </p:graphicFrame>
      <p:sp>
        <p:nvSpPr>
          <p:cNvPr id="729170" name="Rectangle 82"/>
          <p:cNvSpPr>
            <a:spLocks noChangeArrowheads="1"/>
          </p:cNvSpPr>
          <p:nvPr/>
        </p:nvSpPr>
        <p:spPr bwMode="auto">
          <a:xfrm>
            <a:off x="1524000" y="381000"/>
            <a:ext cx="6229350" cy="641350"/>
          </a:xfrm>
          <a:prstGeom prst="rect">
            <a:avLst/>
          </a:prstGeom>
          <a:noFill/>
          <a:ln w="9525" algn="ctr">
            <a:noFill/>
            <a:miter lim="800000"/>
            <a:headEnd/>
            <a:tailEnd/>
          </a:ln>
          <a:effectLst/>
        </p:spPr>
        <p:txBody>
          <a:bodyPr wrap="none">
            <a:spAutoFit/>
          </a:bodyPr>
          <a:lstStyle/>
          <a:p>
            <a:pPr marL="342900" indent="-342900" algn="ctr">
              <a:spcBef>
                <a:spcPct val="50000"/>
              </a:spcBef>
            </a:pPr>
            <a:r>
              <a:rPr lang="en-US" sz="3600" b="1" dirty="0">
                <a:solidFill>
                  <a:srgbClr val="FFFF00"/>
                </a:solidFill>
              </a:rPr>
              <a:t>Case-Control Study Results</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8" name="Rectangle 2"/>
          <p:cNvSpPr>
            <a:spLocks noGrp="1" noChangeArrowheads="1"/>
          </p:cNvSpPr>
          <p:nvPr>
            <p:ph type="title"/>
          </p:nvPr>
        </p:nvSpPr>
        <p:spPr>
          <a:xfrm>
            <a:off x="457200" y="0"/>
            <a:ext cx="8229600" cy="1143000"/>
          </a:xfrm>
        </p:spPr>
        <p:txBody>
          <a:bodyPr/>
          <a:lstStyle/>
          <a:p>
            <a:r>
              <a:rPr lang="en-US" dirty="0"/>
              <a:t>Graph	</a:t>
            </a:r>
          </a:p>
        </p:txBody>
      </p:sp>
      <p:sp>
        <p:nvSpPr>
          <p:cNvPr id="587779" name="Rectangle 3"/>
          <p:cNvSpPr>
            <a:spLocks noGrp="1" noChangeArrowheads="1"/>
          </p:cNvSpPr>
          <p:nvPr>
            <p:ph type="body" idx="1"/>
          </p:nvPr>
        </p:nvSpPr>
        <p:spPr>
          <a:xfrm>
            <a:off x="457200" y="1143000"/>
            <a:ext cx="8686800" cy="4983163"/>
          </a:xfrm>
        </p:spPr>
        <p:txBody>
          <a:bodyPr/>
          <a:lstStyle/>
          <a:p>
            <a:r>
              <a:rPr lang="en-US" dirty="0"/>
              <a:t>Displays quantitative data using a set of coordinates</a:t>
            </a:r>
          </a:p>
          <a:p>
            <a:r>
              <a:rPr lang="en-US" dirty="0"/>
              <a:t>Rectangular graph (x,y) most common</a:t>
            </a:r>
          </a:p>
          <a:p>
            <a:r>
              <a:rPr lang="en-US" dirty="0"/>
              <a:t>Method of classification </a:t>
            </a:r>
            <a:r>
              <a:rPr lang="en-US" dirty="0" smtClean="0"/>
              <a:t>on horizontal </a:t>
            </a:r>
            <a:r>
              <a:rPr lang="en-US" dirty="0"/>
              <a:t>(</a:t>
            </a:r>
            <a:r>
              <a:rPr lang="en-US" i="1" dirty="0"/>
              <a:t>x)</a:t>
            </a:r>
            <a:r>
              <a:rPr lang="en-US" dirty="0"/>
              <a:t> axis </a:t>
            </a:r>
          </a:p>
          <a:p>
            <a:r>
              <a:rPr lang="en-US" dirty="0"/>
              <a:t>Frequency along vertical (</a:t>
            </a:r>
            <a:r>
              <a:rPr lang="en-US" i="1" dirty="0"/>
              <a:t>y)</a:t>
            </a:r>
            <a:r>
              <a:rPr lang="en-US" dirty="0"/>
              <a:t> axis </a:t>
            </a:r>
          </a:p>
          <a:p>
            <a:pPr>
              <a:spcAft>
                <a:spcPts val="600"/>
              </a:spcAft>
            </a:pPr>
            <a:r>
              <a:rPr lang="en-US" dirty="0"/>
              <a:t>Most often used for time data</a:t>
            </a:r>
          </a:p>
          <a:p>
            <a:pPr lvl="1">
              <a:lnSpc>
                <a:spcPct val="75000"/>
              </a:lnSpc>
              <a:spcBef>
                <a:spcPts val="0"/>
              </a:spcBef>
              <a:spcAft>
                <a:spcPts val="600"/>
              </a:spcAft>
            </a:pPr>
            <a:r>
              <a:rPr lang="en-US" dirty="0"/>
              <a:t>Rate</a:t>
            </a:r>
          </a:p>
          <a:p>
            <a:pPr lvl="1">
              <a:lnSpc>
                <a:spcPct val="75000"/>
              </a:lnSpc>
              <a:spcBef>
                <a:spcPts val="0"/>
              </a:spcBef>
              <a:spcAft>
                <a:spcPts val="600"/>
              </a:spcAft>
            </a:pPr>
            <a:r>
              <a:rPr lang="en-US" dirty="0"/>
              <a:t>Prevalence</a:t>
            </a:r>
          </a:p>
          <a:p>
            <a:pPr lvl="1">
              <a:lnSpc>
                <a:spcPct val="75000"/>
              </a:lnSpc>
              <a:spcBef>
                <a:spcPts val="0"/>
              </a:spcBef>
              <a:spcAft>
                <a:spcPts val="600"/>
              </a:spcAft>
            </a:pPr>
            <a:r>
              <a:rPr lang="en-US" dirty="0"/>
              <a:t>Number of cases by week or year</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Grp="1" noChangeArrowheads="1"/>
          </p:cNvSpPr>
          <p:nvPr>
            <p:ph type="title"/>
          </p:nvPr>
        </p:nvSpPr>
        <p:spPr/>
        <p:txBody>
          <a:bodyPr/>
          <a:lstStyle/>
          <a:p>
            <a:r>
              <a:rPr lang="en-US" dirty="0"/>
              <a:t>Arithmetic-Scale Line Graph	</a:t>
            </a:r>
          </a:p>
        </p:txBody>
      </p:sp>
      <p:sp>
        <p:nvSpPr>
          <p:cNvPr id="589827" name="Rectangle 3"/>
          <p:cNvSpPr>
            <a:spLocks noGrp="1" noChangeArrowheads="1"/>
          </p:cNvSpPr>
          <p:nvPr>
            <p:ph type="body" idx="1"/>
          </p:nvPr>
        </p:nvSpPr>
        <p:spPr>
          <a:xfrm>
            <a:off x="304800" y="1752600"/>
            <a:ext cx="8839200" cy="4373563"/>
          </a:xfrm>
        </p:spPr>
        <p:txBody>
          <a:bodyPr/>
          <a:lstStyle/>
          <a:p>
            <a:pPr>
              <a:lnSpc>
                <a:spcPct val="110000"/>
              </a:lnSpc>
              <a:spcBef>
                <a:spcPct val="0"/>
              </a:spcBef>
              <a:spcAft>
                <a:spcPct val="20000"/>
              </a:spcAft>
            </a:pPr>
            <a:r>
              <a:rPr lang="en-US" dirty="0"/>
              <a:t>Most common type</a:t>
            </a:r>
          </a:p>
          <a:p>
            <a:pPr>
              <a:lnSpc>
                <a:spcPct val="110000"/>
              </a:lnSpc>
              <a:spcBef>
                <a:spcPct val="0"/>
              </a:spcBef>
              <a:spcAft>
                <a:spcPct val="20000"/>
              </a:spcAft>
            </a:pPr>
            <a:r>
              <a:rPr lang="en-US" dirty="0"/>
              <a:t>Intervals on </a:t>
            </a:r>
            <a:r>
              <a:rPr lang="en-US" i="1" dirty="0"/>
              <a:t>x</a:t>
            </a:r>
            <a:r>
              <a:rPr lang="en-US" dirty="0"/>
              <a:t> axis are equal</a:t>
            </a:r>
          </a:p>
          <a:p>
            <a:pPr>
              <a:lnSpc>
                <a:spcPct val="110000"/>
              </a:lnSpc>
              <a:spcBef>
                <a:spcPct val="0"/>
              </a:spcBef>
              <a:spcAft>
                <a:spcPct val="20000"/>
              </a:spcAft>
            </a:pPr>
            <a:r>
              <a:rPr lang="en-US" dirty="0"/>
              <a:t>Intervals on </a:t>
            </a:r>
            <a:r>
              <a:rPr lang="en-US" i="1" dirty="0"/>
              <a:t>y</a:t>
            </a:r>
            <a:r>
              <a:rPr lang="en-US" dirty="0"/>
              <a:t> axis are equal (not necessarily the same as </a:t>
            </a:r>
            <a:r>
              <a:rPr lang="en-US" i="1" dirty="0"/>
              <a:t>x</a:t>
            </a:r>
            <a:r>
              <a:rPr lang="en-US" dirty="0"/>
              <a:t> axis)</a:t>
            </a:r>
          </a:p>
          <a:p>
            <a:pPr>
              <a:lnSpc>
                <a:spcPct val="110000"/>
              </a:lnSpc>
              <a:spcBef>
                <a:spcPct val="0"/>
              </a:spcBef>
              <a:spcAft>
                <a:spcPct val="20000"/>
              </a:spcAft>
            </a:pPr>
            <a:r>
              <a:rPr lang="en-US" dirty="0"/>
              <a:t>Scale breaks should be avoided if possible</a:t>
            </a:r>
          </a:p>
          <a:p>
            <a:pPr>
              <a:lnSpc>
                <a:spcPct val="110000"/>
              </a:lnSpc>
              <a:spcBef>
                <a:spcPct val="0"/>
              </a:spcBef>
              <a:spcAft>
                <a:spcPct val="20000"/>
              </a:spcAft>
            </a:pPr>
            <a:r>
              <a:rPr lang="en-US" dirty="0"/>
              <a:t>Useful to show trends in numbers or rates </a:t>
            </a:r>
            <a:br>
              <a:rPr lang="en-US" dirty="0"/>
            </a:br>
            <a:r>
              <a:rPr lang="en-US" dirty="0"/>
              <a:t>over time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p:cNvSpPr>
            <a:spLocks noGrp="1" noChangeArrowheads="1"/>
          </p:cNvSpPr>
          <p:nvPr>
            <p:ph type="title"/>
          </p:nvPr>
        </p:nvSpPr>
        <p:spPr/>
        <p:txBody>
          <a:bodyPr/>
          <a:lstStyle/>
          <a:p>
            <a:r>
              <a:rPr lang="en-US" dirty="0" smtClean="0"/>
              <a:t>Arithmetic-Scale </a:t>
            </a:r>
            <a:r>
              <a:rPr lang="en-US" dirty="0"/>
              <a:t>Line Graph Pitfalls</a:t>
            </a:r>
          </a:p>
        </p:txBody>
      </p:sp>
      <p:sp>
        <p:nvSpPr>
          <p:cNvPr id="591875" name="Rectangle 3"/>
          <p:cNvSpPr>
            <a:spLocks noGrp="1" noChangeArrowheads="1"/>
          </p:cNvSpPr>
          <p:nvPr>
            <p:ph type="body" idx="1"/>
          </p:nvPr>
        </p:nvSpPr>
        <p:spPr/>
        <p:txBody>
          <a:bodyPr/>
          <a:lstStyle/>
          <a:p>
            <a:r>
              <a:rPr lang="en-US" dirty="0"/>
              <a:t>Unnecessary gridlines</a:t>
            </a:r>
          </a:p>
          <a:p>
            <a:r>
              <a:rPr lang="en-US" dirty="0"/>
              <a:t>Too many data series on one graph</a:t>
            </a:r>
          </a:p>
          <a:p>
            <a:r>
              <a:rPr lang="en-US" dirty="0"/>
              <a:t>Lines too thin, text unbolded</a:t>
            </a:r>
          </a:p>
          <a:p>
            <a:r>
              <a:rPr lang="en-US" dirty="0"/>
              <a:t>No title or axis labels</a:t>
            </a:r>
          </a:p>
          <a:p>
            <a:r>
              <a:rPr lang="en-US" dirty="0"/>
              <a:t>Unequal intervals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9858" name="Rectangle 2"/>
          <p:cNvSpPr>
            <a:spLocks noGrp="1" noChangeArrowheads="1"/>
          </p:cNvSpPr>
          <p:nvPr>
            <p:ph type="title"/>
          </p:nvPr>
        </p:nvSpPr>
        <p:spPr>
          <a:xfrm>
            <a:off x="76200" y="274638"/>
            <a:ext cx="8991600" cy="1143000"/>
          </a:xfrm>
        </p:spPr>
        <p:txBody>
          <a:bodyPr/>
          <a:lstStyle/>
          <a:p>
            <a:r>
              <a:rPr lang="en-US" dirty="0"/>
              <a:t>Newly Diagnosed HIV Cases by Race — Mississippi, 2005–2007</a:t>
            </a:r>
          </a:p>
        </p:txBody>
      </p:sp>
      <p:graphicFrame>
        <p:nvGraphicFramePr>
          <p:cNvPr id="889859" name="Object 3"/>
          <p:cNvGraphicFramePr>
            <a:graphicFrameLocks noChangeAspect="1"/>
          </p:cNvGraphicFramePr>
          <p:nvPr>
            <p:ph idx="1"/>
          </p:nvPr>
        </p:nvGraphicFramePr>
        <p:xfrm>
          <a:off x="457200" y="1600200"/>
          <a:ext cx="8215313" cy="4525963"/>
        </p:xfrm>
        <a:graphic>
          <a:graphicData uri="http://schemas.openxmlformats.org/presentationml/2006/ole">
            <p:oleObj spid="_x0000_s889859" name="Chart" r:id="rId4" imgW="8229600" imgH="4533798" progId="MSGraph.Chart.8">
              <p:embed followColorScheme="full"/>
            </p:oleObj>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1906" name="Rectangle 2"/>
          <p:cNvSpPr>
            <a:spLocks noGrp="1" noChangeArrowheads="1"/>
          </p:cNvSpPr>
          <p:nvPr>
            <p:ph type="title"/>
          </p:nvPr>
        </p:nvSpPr>
        <p:spPr>
          <a:xfrm>
            <a:off x="76200" y="274638"/>
            <a:ext cx="8991600" cy="1143000"/>
          </a:xfrm>
        </p:spPr>
        <p:txBody>
          <a:bodyPr/>
          <a:lstStyle/>
          <a:p>
            <a:r>
              <a:rPr lang="en-US" dirty="0"/>
              <a:t>Newly Diagnosed HIV Cases by Race — Mississippi, 2005–2007</a:t>
            </a:r>
          </a:p>
        </p:txBody>
      </p:sp>
      <p:graphicFrame>
        <p:nvGraphicFramePr>
          <p:cNvPr id="891907" name="Object 3"/>
          <p:cNvGraphicFramePr>
            <a:graphicFrameLocks noChangeAspect="1"/>
          </p:cNvGraphicFramePr>
          <p:nvPr>
            <p:ph idx="1"/>
          </p:nvPr>
        </p:nvGraphicFramePr>
        <p:xfrm>
          <a:off x="457200" y="1600200"/>
          <a:ext cx="8215313" cy="4525963"/>
        </p:xfrm>
        <a:graphic>
          <a:graphicData uri="http://schemas.openxmlformats.org/presentationml/2006/ole">
            <p:oleObj spid="_x0000_s891907" name="Chart" r:id="rId4" imgW="8229600" imgH="4533798" progId="MSGraph.Chart.8">
              <p:embed followColorScheme="full"/>
            </p:oleObj>
          </a:graphicData>
        </a:graphic>
      </p:graphicFrame>
      <p:sp>
        <p:nvSpPr>
          <p:cNvPr id="891908" name="Text Box 4"/>
          <p:cNvSpPr txBox="1">
            <a:spLocks noChangeArrowheads="1"/>
          </p:cNvSpPr>
          <p:nvPr/>
        </p:nvSpPr>
        <p:spPr bwMode="auto">
          <a:xfrm>
            <a:off x="5867400" y="3260725"/>
            <a:ext cx="3352800" cy="427038"/>
          </a:xfrm>
          <a:prstGeom prst="rect">
            <a:avLst/>
          </a:prstGeom>
          <a:noFill/>
          <a:ln w="9525">
            <a:noFill/>
            <a:miter lim="800000"/>
            <a:headEnd/>
            <a:tailEnd/>
          </a:ln>
          <a:effectLst/>
        </p:spPr>
        <p:txBody>
          <a:bodyPr>
            <a:spAutoFit/>
          </a:bodyPr>
          <a:lstStyle/>
          <a:p>
            <a:pPr>
              <a:spcBef>
                <a:spcPct val="50000"/>
              </a:spcBef>
            </a:pPr>
            <a:r>
              <a:rPr lang="en-US" sz="2200" b="1" dirty="0">
                <a:cs typeface="Arial" pitchFamily="34" charset="0"/>
              </a:rPr>
              <a:t>African American +30%</a:t>
            </a:r>
          </a:p>
        </p:txBody>
      </p:sp>
      <p:sp>
        <p:nvSpPr>
          <p:cNvPr id="891909" name="Text Box 5"/>
          <p:cNvSpPr txBox="1">
            <a:spLocks noChangeArrowheads="1"/>
          </p:cNvSpPr>
          <p:nvPr/>
        </p:nvSpPr>
        <p:spPr bwMode="auto">
          <a:xfrm>
            <a:off x="6096000" y="4632325"/>
            <a:ext cx="3048000" cy="427038"/>
          </a:xfrm>
          <a:prstGeom prst="rect">
            <a:avLst/>
          </a:prstGeom>
          <a:noFill/>
          <a:ln w="9525">
            <a:noFill/>
            <a:miter lim="800000"/>
            <a:headEnd/>
            <a:tailEnd/>
          </a:ln>
          <a:effectLst/>
        </p:spPr>
        <p:txBody>
          <a:bodyPr>
            <a:spAutoFit/>
          </a:bodyPr>
          <a:lstStyle/>
          <a:p>
            <a:pPr>
              <a:spcBef>
                <a:spcPct val="50000"/>
              </a:spcBef>
            </a:pPr>
            <a:r>
              <a:rPr lang="en-US" sz="2200" b="1" dirty="0">
                <a:cs typeface="Arial" pitchFamily="34" charset="0"/>
              </a:rPr>
              <a:t>All other races  –34%</a:t>
            </a:r>
          </a:p>
        </p:txBody>
      </p:sp>
      <p:sp>
        <p:nvSpPr>
          <p:cNvPr id="891910" name="Text Box 6"/>
          <p:cNvSpPr txBox="1">
            <a:spLocks noChangeArrowheads="1"/>
          </p:cNvSpPr>
          <p:nvPr/>
        </p:nvSpPr>
        <p:spPr bwMode="auto">
          <a:xfrm>
            <a:off x="7467600" y="2209800"/>
            <a:ext cx="2133600" cy="427038"/>
          </a:xfrm>
          <a:prstGeom prst="rect">
            <a:avLst/>
          </a:prstGeom>
          <a:noFill/>
          <a:ln w="9525">
            <a:noFill/>
            <a:miter lim="800000"/>
            <a:headEnd/>
            <a:tailEnd/>
          </a:ln>
          <a:effectLst/>
        </p:spPr>
        <p:txBody>
          <a:bodyPr>
            <a:spAutoFit/>
          </a:bodyPr>
          <a:lstStyle/>
          <a:p>
            <a:pPr>
              <a:spcBef>
                <a:spcPct val="50000"/>
              </a:spcBef>
            </a:pPr>
            <a:r>
              <a:rPr lang="en-US" sz="2200" b="1" dirty="0">
                <a:cs typeface="Arial" pitchFamily="34" charset="0"/>
              </a:rPr>
              <a:t>Total  +6%</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3954" name="Rectangle 2"/>
          <p:cNvSpPr>
            <a:spLocks noGrp="1" noChangeArrowheads="1"/>
          </p:cNvSpPr>
          <p:nvPr>
            <p:ph type="title"/>
          </p:nvPr>
        </p:nvSpPr>
        <p:spPr>
          <a:xfrm>
            <a:off x="76200" y="274638"/>
            <a:ext cx="8991600" cy="1143000"/>
          </a:xfrm>
        </p:spPr>
        <p:txBody>
          <a:bodyPr/>
          <a:lstStyle/>
          <a:p>
            <a:r>
              <a:rPr lang="en-US" dirty="0"/>
              <a:t>Newly Diagnosed HIV Cases by Race — Mississippi, 2005–2007</a:t>
            </a:r>
          </a:p>
        </p:txBody>
      </p:sp>
      <p:graphicFrame>
        <p:nvGraphicFramePr>
          <p:cNvPr id="893955" name="Object 3"/>
          <p:cNvGraphicFramePr>
            <a:graphicFrameLocks noChangeAspect="1"/>
          </p:cNvGraphicFramePr>
          <p:nvPr>
            <p:ph idx="1"/>
          </p:nvPr>
        </p:nvGraphicFramePr>
        <p:xfrm>
          <a:off x="457200" y="1600200"/>
          <a:ext cx="8215313" cy="4525963"/>
        </p:xfrm>
        <a:graphic>
          <a:graphicData uri="http://schemas.openxmlformats.org/presentationml/2006/ole">
            <p:oleObj spid="_x0000_s893955" name="Chart" r:id="rId4" imgW="8229600" imgH="4533798" progId="MSGraph.Chart.8">
              <p:embed followColorScheme="full"/>
            </p:oleObj>
          </a:graphicData>
        </a:graphic>
      </p:graphicFrame>
      <p:sp>
        <p:nvSpPr>
          <p:cNvPr id="893956" name="Text Box 4"/>
          <p:cNvSpPr txBox="1">
            <a:spLocks noChangeArrowheads="1"/>
          </p:cNvSpPr>
          <p:nvPr/>
        </p:nvSpPr>
        <p:spPr bwMode="auto">
          <a:xfrm>
            <a:off x="5867400" y="3260725"/>
            <a:ext cx="3352800" cy="427038"/>
          </a:xfrm>
          <a:prstGeom prst="rect">
            <a:avLst/>
          </a:prstGeom>
          <a:noFill/>
          <a:ln w="9525">
            <a:noFill/>
            <a:miter lim="800000"/>
            <a:headEnd/>
            <a:tailEnd/>
          </a:ln>
          <a:effectLst/>
        </p:spPr>
        <p:txBody>
          <a:bodyPr>
            <a:spAutoFit/>
          </a:bodyPr>
          <a:lstStyle/>
          <a:p>
            <a:pPr>
              <a:spcBef>
                <a:spcPct val="50000"/>
              </a:spcBef>
            </a:pPr>
            <a:r>
              <a:rPr lang="en-US" sz="2200" b="1" dirty="0">
                <a:cs typeface="Arial" pitchFamily="34" charset="0"/>
              </a:rPr>
              <a:t>African American +30%</a:t>
            </a:r>
          </a:p>
        </p:txBody>
      </p:sp>
      <p:sp>
        <p:nvSpPr>
          <p:cNvPr id="893957" name="Text Box 5"/>
          <p:cNvSpPr txBox="1">
            <a:spLocks noChangeArrowheads="1"/>
          </p:cNvSpPr>
          <p:nvPr/>
        </p:nvSpPr>
        <p:spPr bwMode="auto">
          <a:xfrm>
            <a:off x="6096000" y="4632325"/>
            <a:ext cx="3048000" cy="427038"/>
          </a:xfrm>
          <a:prstGeom prst="rect">
            <a:avLst/>
          </a:prstGeom>
          <a:noFill/>
          <a:ln w="9525">
            <a:noFill/>
            <a:miter lim="800000"/>
            <a:headEnd/>
            <a:tailEnd/>
          </a:ln>
          <a:effectLst/>
        </p:spPr>
        <p:txBody>
          <a:bodyPr>
            <a:spAutoFit/>
          </a:bodyPr>
          <a:lstStyle/>
          <a:p>
            <a:pPr>
              <a:spcBef>
                <a:spcPct val="50000"/>
              </a:spcBef>
            </a:pPr>
            <a:r>
              <a:rPr lang="en-US" sz="2200" b="1" dirty="0">
                <a:cs typeface="Arial" pitchFamily="34" charset="0"/>
              </a:rPr>
              <a:t>All other races  –34%</a:t>
            </a:r>
          </a:p>
        </p:txBody>
      </p:sp>
      <p:sp>
        <p:nvSpPr>
          <p:cNvPr id="893958" name="Text Box 6"/>
          <p:cNvSpPr txBox="1">
            <a:spLocks noChangeArrowheads="1"/>
          </p:cNvSpPr>
          <p:nvPr/>
        </p:nvSpPr>
        <p:spPr bwMode="auto">
          <a:xfrm>
            <a:off x="7467600" y="2209800"/>
            <a:ext cx="2133600" cy="427038"/>
          </a:xfrm>
          <a:prstGeom prst="rect">
            <a:avLst/>
          </a:prstGeom>
          <a:noFill/>
          <a:ln w="9525">
            <a:noFill/>
            <a:miter lim="800000"/>
            <a:headEnd/>
            <a:tailEnd/>
          </a:ln>
          <a:effectLst/>
        </p:spPr>
        <p:txBody>
          <a:bodyPr>
            <a:spAutoFit/>
          </a:bodyPr>
          <a:lstStyle/>
          <a:p>
            <a:pPr>
              <a:spcBef>
                <a:spcPct val="50000"/>
              </a:spcBef>
            </a:pPr>
            <a:r>
              <a:rPr lang="en-US" sz="2200" b="1" dirty="0">
                <a:cs typeface="Arial" pitchFamily="34" charset="0"/>
              </a:rPr>
              <a:t>Total  +6%</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4" name="Rectangle 2"/>
          <p:cNvSpPr>
            <a:spLocks noGrp="1" noChangeArrowheads="1"/>
          </p:cNvSpPr>
          <p:nvPr>
            <p:ph type="title"/>
          </p:nvPr>
        </p:nvSpPr>
        <p:spPr>
          <a:xfrm>
            <a:off x="533400" y="304800"/>
            <a:ext cx="8229600" cy="1066800"/>
          </a:xfrm>
        </p:spPr>
        <p:txBody>
          <a:bodyPr/>
          <a:lstStyle/>
          <a:p>
            <a:r>
              <a:rPr lang="en-US" dirty="0"/>
              <a:t>Semi-Logarithmic Scale Line Graph</a:t>
            </a:r>
          </a:p>
        </p:txBody>
      </p:sp>
      <p:sp>
        <p:nvSpPr>
          <p:cNvPr id="955395" name="Rectangle 3"/>
          <p:cNvSpPr>
            <a:spLocks noGrp="1" noChangeArrowheads="1"/>
          </p:cNvSpPr>
          <p:nvPr>
            <p:ph type="body" idx="1"/>
          </p:nvPr>
        </p:nvSpPr>
        <p:spPr>
          <a:xfrm>
            <a:off x="457200" y="1447800"/>
            <a:ext cx="8229600" cy="4502150"/>
          </a:xfrm>
        </p:spPr>
        <p:txBody>
          <a:bodyPr/>
          <a:lstStyle/>
          <a:p>
            <a:pPr>
              <a:lnSpc>
                <a:spcPct val="110000"/>
              </a:lnSpc>
              <a:spcAft>
                <a:spcPct val="20000"/>
              </a:spcAft>
            </a:pPr>
            <a:r>
              <a:rPr lang="en-US" i="1" dirty="0"/>
              <a:t>x</a:t>
            </a:r>
            <a:r>
              <a:rPr lang="en-US" dirty="0"/>
              <a:t> axis on arithmetic scale, equal intervals</a:t>
            </a:r>
          </a:p>
          <a:p>
            <a:pPr>
              <a:lnSpc>
                <a:spcPct val="110000"/>
              </a:lnSpc>
              <a:spcAft>
                <a:spcPct val="20000"/>
              </a:spcAft>
            </a:pPr>
            <a:r>
              <a:rPr lang="en-US" i="1" dirty="0"/>
              <a:t>y</a:t>
            </a:r>
            <a:r>
              <a:rPr lang="en-US" dirty="0"/>
              <a:t> axis on logarithmic scale, equal distances represent an equal percentage of change</a:t>
            </a:r>
          </a:p>
          <a:p>
            <a:pPr>
              <a:lnSpc>
                <a:spcPct val="110000"/>
              </a:lnSpc>
              <a:spcAft>
                <a:spcPct val="20000"/>
              </a:spcAft>
            </a:pPr>
            <a:r>
              <a:rPr lang="en-US" dirty="0"/>
              <a:t>Useful when:</a:t>
            </a:r>
          </a:p>
          <a:p>
            <a:pPr lvl="1">
              <a:lnSpc>
                <a:spcPct val="110000"/>
              </a:lnSpc>
              <a:spcAft>
                <a:spcPct val="20000"/>
              </a:spcAft>
            </a:pPr>
            <a:r>
              <a:rPr lang="en-US" dirty="0"/>
              <a:t>Interested in showing the </a:t>
            </a:r>
            <a:r>
              <a:rPr lang="en-US" u="sng" dirty="0"/>
              <a:t>rate of change </a:t>
            </a:r>
            <a:r>
              <a:rPr lang="en-US" dirty="0"/>
              <a:t>over time</a:t>
            </a:r>
          </a:p>
          <a:p>
            <a:pPr lvl="1">
              <a:lnSpc>
                <a:spcPct val="110000"/>
              </a:lnSpc>
              <a:spcAft>
                <a:spcPct val="20000"/>
              </a:spcAft>
            </a:pPr>
            <a:r>
              <a:rPr lang="en-US" dirty="0"/>
              <a:t>Data spread over several orders of magnitude and you need to fit data on one graph</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7442" name="Picture 2" descr="Slide09"/>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7200" y="457200"/>
            <a:ext cx="8229600" cy="1143000"/>
          </a:xfrm>
        </p:spPr>
        <p:txBody>
          <a:bodyPr/>
          <a:lstStyle/>
          <a:p>
            <a:pPr defTabSz="979488"/>
            <a:r>
              <a:rPr lang="en-US" dirty="0"/>
              <a:t>Structure of a </a:t>
            </a:r>
            <a:r>
              <a:rPr lang="en-US" dirty="0" smtClean="0"/>
              <a:t>Typical 10-minute </a:t>
            </a:r>
            <a:r>
              <a:rPr lang="en-US" dirty="0"/>
              <a:t/>
            </a:r>
            <a:br>
              <a:rPr lang="en-US" dirty="0"/>
            </a:br>
            <a:r>
              <a:rPr lang="en-US" dirty="0"/>
              <a:t>Oral Scientific Presentation</a:t>
            </a:r>
          </a:p>
        </p:txBody>
      </p:sp>
      <p:sp>
        <p:nvSpPr>
          <p:cNvPr id="68611" name="Rectangle 3"/>
          <p:cNvSpPr>
            <a:spLocks noGrp="1" noChangeArrowheads="1"/>
          </p:cNvSpPr>
          <p:nvPr>
            <p:ph type="body" idx="1"/>
          </p:nvPr>
        </p:nvSpPr>
        <p:spPr>
          <a:xfrm>
            <a:off x="762000" y="1981200"/>
            <a:ext cx="7924800" cy="4144963"/>
          </a:xfrm>
        </p:spPr>
        <p:txBody>
          <a:bodyPr/>
          <a:lstStyle/>
          <a:p>
            <a:pPr marL="339725" indent="-339725" defTabSz="979488">
              <a:lnSpc>
                <a:spcPct val="90000"/>
              </a:lnSpc>
            </a:pPr>
            <a:r>
              <a:rPr lang="en-US" dirty="0" smtClean="0"/>
              <a:t>Title			(10–15 sec)	</a:t>
            </a:r>
            <a:endParaRPr lang="en-US" dirty="0"/>
          </a:p>
          <a:p>
            <a:pPr marL="339725" indent="-339725" defTabSz="979488">
              <a:lnSpc>
                <a:spcPct val="90000"/>
              </a:lnSpc>
            </a:pPr>
            <a:r>
              <a:rPr lang="en-US" dirty="0"/>
              <a:t>Background </a:t>
            </a:r>
            <a:r>
              <a:rPr lang="en-US" dirty="0" smtClean="0"/>
              <a:t>		(1–2 min)</a:t>
            </a:r>
            <a:endParaRPr lang="en-US" dirty="0"/>
          </a:p>
          <a:p>
            <a:pPr marL="339725" indent="-339725" defTabSz="979488">
              <a:lnSpc>
                <a:spcPct val="90000"/>
              </a:lnSpc>
            </a:pPr>
            <a:r>
              <a:rPr lang="en-US" dirty="0" smtClean="0"/>
              <a:t>Methods			(1–2 min)</a:t>
            </a:r>
            <a:endParaRPr lang="en-US" dirty="0"/>
          </a:p>
          <a:p>
            <a:pPr marL="339725" indent="-339725" defTabSz="979488">
              <a:lnSpc>
                <a:spcPct val="90000"/>
              </a:lnSpc>
            </a:pPr>
            <a:r>
              <a:rPr lang="en-US" dirty="0" smtClean="0"/>
              <a:t>Results			(3–4 min)</a:t>
            </a:r>
            <a:endParaRPr lang="en-US" dirty="0"/>
          </a:p>
          <a:p>
            <a:pPr marL="339725" indent="-339725" defTabSz="979488">
              <a:lnSpc>
                <a:spcPct val="90000"/>
              </a:lnSpc>
            </a:pPr>
            <a:r>
              <a:rPr lang="en-US" dirty="0" smtClean="0"/>
              <a:t>Discussion		(2–3 min)</a:t>
            </a:r>
            <a:endParaRPr lang="en-US" dirty="0"/>
          </a:p>
          <a:p>
            <a:pPr marL="339725" indent="-339725" defTabSz="979488">
              <a:lnSpc>
                <a:spcPct val="90000"/>
              </a:lnSpc>
            </a:pPr>
            <a:r>
              <a:rPr lang="en-US" dirty="0" smtClean="0"/>
              <a:t>Acknowledgments	(10–15 sec)	</a:t>
            </a:r>
            <a:endParaRPr lang="en-US" dirty="0"/>
          </a:p>
          <a:p>
            <a:pPr marL="339725" indent="-339725" defTabSz="979488">
              <a:lnSpc>
                <a:spcPct val="90000"/>
              </a:lnSpc>
            </a:pPr>
            <a:r>
              <a:rPr lang="en-US" dirty="0" smtClean="0"/>
              <a:t>Q </a:t>
            </a:r>
            <a:r>
              <a:rPr lang="en-US" dirty="0"/>
              <a:t>and </a:t>
            </a:r>
            <a:r>
              <a:rPr lang="en-US" dirty="0" smtClean="0"/>
              <a:t>A			(10 min)</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p:txBody>
          <a:bodyPr/>
          <a:lstStyle/>
          <a:p>
            <a:r>
              <a:rPr lang="en-US" dirty="0"/>
              <a:t>Chart</a:t>
            </a:r>
          </a:p>
        </p:txBody>
      </p:sp>
      <p:sp>
        <p:nvSpPr>
          <p:cNvPr id="608259" name="Rectangle 3"/>
          <p:cNvSpPr>
            <a:spLocks noGrp="1" noChangeArrowheads="1"/>
          </p:cNvSpPr>
          <p:nvPr>
            <p:ph type="body" idx="1"/>
          </p:nvPr>
        </p:nvSpPr>
        <p:spPr/>
        <p:txBody>
          <a:bodyPr/>
          <a:lstStyle/>
          <a:p>
            <a:r>
              <a:rPr lang="en-US" dirty="0"/>
              <a:t>Method of presenting quantitative data symbolically using only one coordinate </a:t>
            </a:r>
          </a:p>
          <a:p>
            <a:r>
              <a:rPr lang="en-US" dirty="0"/>
              <a:t>Most appropriate for comparing data with discrete categories</a:t>
            </a:r>
          </a:p>
          <a:p>
            <a:r>
              <a:rPr lang="en-US" dirty="0"/>
              <a:t>Types of </a:t>
            </a:r>
            <a:r>
              <a:rPr lang="en-US" dirty="0" smtClean="0"/>
              <a:t>charts — bar</a:t>
            </a:r>
            <a:r>
              <a:rPr lang="en-US" dirty="0"/>
              <a:t>, pie, maps, others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2"/>
          <p:cNvSpPr>
            <a:spLocks noGrp="1" noChangeArrowheads="1"/>
          </p:cNvSpPr>
          <p:nvPr>
            <p:ph type="title"/>
          </p:nvPr>
        </p:nvSpPr>
        <p:spPr/>
        <p:txBody>
          <a:bodyPr/>
          <a:lstStyle/>
          <a:p>
            <a:r>
              <a:rPr lang="en-US" dirty="0"/>
              <a:t>Bar Charts</a:t>
            </a:r>
          </a:p>
        </p:txBody>
      </p:sp>
      <p:sp>
        <p:nvSpPr>
          <p:cNvPr id="610307" name="Rectangle 3"/>
          <p:cNvSpPr>
            <a:spLocks noGrp="1" noChangeArrowheads="1"/>
          </p:cNvSpPr>
          <p:nvPr>
            <p:ph type="body" idx="1"/>
          </p:nvPr>
        </p:nvSpPr>
        <p:spPr>
          <a:xfrm>
            <a:off x="457200" y="1447800"/>
            <a:ext cx="8686800" cy="4678363"/>
          </a:xfrm>
        </p:spPr>
        <p:txBody>
          <a:bodyPr/>
          <a:lstStyle/>
          <a:p>
            <a:r>
              <a:rPr lang="en-US" dirty="0"/>
              <a:t>4 subtypes</a:t>
            </a:r>
          </a:p>
          <a:p>
            <a:pPr lvl="1">
              <a:spcBef>
                <a:spcPts val="0"/>
              </a:spcBef>
            </a:pPr>
            <a:r>
              <a:rPr lang="en-US" dirty="0"/>
              <a:t>Simple</a:t>
            </a:r>
          </a:p>
          <a:p>
            <a:pPr lvl="1">
              <a:spcBef>
                <a:spcPts val="0"/>
              </a:spcBef>
            </a:pPr>
            <a:r>
              <a:rPr lang="en-US" dirty="0"/>
              <a:t>Grouped or clustered</a:t>
            </a:r>
          </a:p>
          <a:p>
            <a:pPr lvl="1">
              <a:spcBef>
                <a:spcPts val="0"/>
              </a:spcBef>
            </a:pPr>
            <a:r>
              <a:rPr lang="en-US" dirty="0"/>
              <a:t>Stacked</a:t>
            </a:r>
          </a:p>
          <a:p>
            <a:pPr lvl="1">
              <a:spcBef>
                <a:spcPts val="0"/>
              </a:spcBef>
            </a:pPr>
            <a:r>
              <a:rPr lang="en-US" dirty="0"/>
              <a:t>100% bar chart</a:t>
            </a:r>
          </a:p>
          <a:p>
            <a:r>
              <a:rPr lang="en-US" dirty="0"/>
              <a:t>Can be vertical or horizontal</a:t>
            </a:r>
          </a:p>
          <a:p>
            <a:r>
              <a:rPr lang="en-US" dirty="0"/>
              <a:t>Used for person, clinical, and place data</a:t>
            </a:r>
          </a:p>
          <a:p>
            <a:r>
              <a:rPr lang="en-US" dirty="0"/>
              <a:t>Subtype chosen depends on desired emphasis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p:cNvSpPr>
            <a:spLocks noGrp="1" noChangeArrowheads="1"/>
          </p:cNvSpPr>
          <p:nvPr>
            <p:ph type="title"/>
          </p:nvPr>
        </p:nvSpPr>
        <p:spPr/>
        <p:txBody>
          <a:bodyPr/>
          <a:lstStyle/>
          <a:p>
            <a:r>
              <a:rPr lang="en-US" dirty="0"/>
              <a:t>Simple Bar Chart</a:t>
            </a:r>
          </a:p>
        </p:txBody>
      </p:sp>
      <p:sp>
        <p:nvSpPr>
          <p:cNvPr id="612355" name="Rectangle 3"/>
          <p:cNvSpPr>
            <a:spLocks noGrp="1" noChangeArrowheads="1"/>
          </p:cNvSpPr>
          <p:nvPr>
            <p:ph type="body" idx="1"/>
          </p:nvPr>
        </p:nvSpPr>
        <p:spPr/>
        <p:txBody>
          <a:bodyPr/>
          <a:lstStyle/>
          <a:p>
            <a:r>
              <a:rPr lang="en-US" dirty="0"/>
              <a:t>Displays data from a one-variable table</a:t>
            </a:r>
          </a:p>
          <a:p>
            <a:r>
              <a:rPr lang="en-US" dirty="0"/>
              <a:t>Each category is represented by a bar</a:t>
            </a:r>
          </a:p>
          <a:p>
            <a:r>
              <a:rPr lang="en-US" dirty="0"/>
              <a:t>Categories discrete or treated as if discrete, so adjacent bars do not touch</a:t>
            </a:r>
          </a:p>
          <a:p>
            <a:r>
              <a:rPr lang="en-US" dirty="0"/>
              <a:t>Height of bar proportional to frequency of events in that category</a:t>
            </a:r>
          </a:p>
          <a:p>
            <a:r>
              <a:rPr lang="en-US" dirty="0"/>
              <a:t>Good for comparing size or frequency of different categories of a single variable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ChangeArrowheads="1"/>
          </p:cNvSpPr>
          <p:nvPr>
            <p:ph type="title"/>
          </p:nvPr>
        </p:nvSpPr>
        <p:spPr>
          <a:xfrm>
            <a:off x="0" y="609600"/>
            <a:ext cx="9144000" cy="1143000"/>
          </a:xfrm>
        </p:spPr>
        <p:txBody>
          <a:bodyPr/>
          <a:lstStyle/>
          <a:p>
            <a:r>
              <a:rPr lang="en-US" dirty="0"/>
              <a:t>Overweight Prevalence </a:t>
            </a:r>
            <a:br>
              <a:rPr lang="en-US" dirty="0"/>
            </a:br>
            <a:r>
              <a:rPr lang="en-US" dirty="0"/>
              <a:t>by Race/Ethnicity</a:t>
            </a:r>
          </a:p>
        </p:txBody>
      </p:sp>
      <p:graphicFrame>
        <p:nvGraphicFramePr>
          <p:cNvPr id="614403" name="Object 3"/>
          <p:cNvGraphicFramePr>
            <a:graphicFrameLocks noChangeAspect="1"/>
          </p:cNvGraphicFramePr>
          <p:nvPr>
            <p:ph idx="1"/>
          </p:nvPr>
        </p:nvGraphicFramePr>
        <p:xfrm>
          <a:off x="304800" y="1597025"/>
          <a:ext cx="8458200" cy="4883150"/>
        </p:xfrm>
        <a:graphic>
          <a:graphicData uri="http://schemas.openxmlformats.org/presentationml/2006/ole">
            <p:oleObj spid="_x0000_s614403" name="Chart" r:id="rId4" imgW="4867351" imgH="2809951" progId="Excel.Sheet.8">
              <p:embed/>
            </p:oleObj>
          </a:graphicData>
        </a:graphic>
      </p:graphicFrame>
      <p:sp>
        <p:nvSpPr>
          <p:cNvPr id="614404" name="Text Box 4"/>
          <p:cNvSpPr txBox="1">
            <a:spLocks noChangeArrowheads="1"/>
          </p:cNvSpPr>
          <p:nvPr/>
        </p:nvSpPr>
        <p:spPr bwMode="auto">
          <a:xfrm>
            <a:off x="1295400" y="152400"/>
            <a:ext cx="6858000" cy="457200"/>
          </a:xfrm>
          <a:prstGeom prst="rect">
            <a:avLst/>
          </a:prstGeom>
          <a:noFill/>
          <a:ln w="9525" algn="ctr">
            <a:noFill/>
            <a:miter lim="800000"/>
            <a:headEnd/>
            <a:tailEnd/>
          </a:ln>
          <a:effectLst/>
        </p:spPr>
        <p:txBody>
          <a:bodyPr>
            <a:spAutoFit/>
          </a:bodyPr>
          <a:lstStyle/>
          <a:p>
            <a:pPr marL="342900" indent="-342900" algn="ctr">
              <a:spcBef>
                <a:spcPct val="50000"/>
              </a:spcBef>
              <a:buClr>
                <a:srgbClr val="FFFF00"/>
              </a:buClr>
            </a:pPr>
            <a:r>
              <a:rPr lang="en-US" sz="2400" i="1" dirty="0">
                <a:solidFill>
                  <a:schemeClr val="bg1"/>
                </a:solidFill>
              </a:rPr>
              <a:t>Simple Bar Chart</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ChangeArrowheads="1"/>
          </p:cNvSpPr>
          <p:nvPr>
            <p:ph type="title"/>
          </p:nvPr>
        </p:nvSpPr>
        <p:spPr/>
        <p:txBody>
          <a:bodyPr/>
          <a:lstStyle/>
          <a:p>
            <a:r>
              <a:rPr lang="en-US" dirty="0"/>
              <a:t>Grouped Bar Chart</a:t>
            </a:r>
          </a:p>
        </p:txBody>
      </p:sp>
      <p:sp>
        <p:nvSpPr>
          <p:cNvPr id="616451" name="Rectangle 3"/>
          <p:cNvSpPr>
            <a:spLocks noGrp="1" noChangeArrowheads="1"/>
          </p:cNvSpPr>
          <p:nvPr>
            <p:ph type="body" idx="1"/>
          </p:nvPr>
        </p:nvSpPr>
        <p:spPr>
          <a:xfrm>
            <a:off x="457200" y="1752600"/>
            <a:ext cx="8686800" cy="4373563"/>
          </a:xfrm>
        </p:spPr>
        <p:txBody>
          <a:bodyPr/>
          <a:lstStyle/>
          <a:p>
            <a:r>
              <a:rPr lang="en-US" dirty="0"/>
              <a:t>Displays data from 2- or 3-variable tables</a:t>
            </a:r>
          </a:p>
          <a:p>
            <a:r>
              <a:rPr lang="en-US" dirty="0"/>
              <a:t>Bars within a group touch, groups are separate </a:t>
            </a:r>
          </a:p>
          <a:p>
            <a:r>
              <a:rPr lang="en-US" dirty="0"/>
              <a:t>Color the bars distinctively and use legend</a:t>
            </a:r>
          </a:p>
          <a:p>
            <a:r>
              <a:rPr lang="en-US" dirty="0"/>
              <a:t>Good for comparing size of subgroups within and across main categories </a:t>
            </a:r>
          </a:p>
          <a:p>
            <a:r>
              <a:rPr lang="en-US" dirty="0"/>
              <a:t>Not good for comparing totals across main categories (use simple bar chart)</a:t>
            </a:r>
          </a:p>
          <a:p>
            <a:r>
              <a:rPr lang="en-US" dirty="0"/>
              <a:t>Confusing if lots of subgroups</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8" name="Rectangle 2"/>
          <p:cNvSpPr>
            <a:spLocks noGrp="1" noChangeArrowheads="1"/>
          </p:cNvSpPr>
          <p:nvPr>
            <p:ph type="title"/>
          </p:nvPr>
        </p:nvSpPr>
        <p:spPr>
          <a:xfrm>
            <a:off x="457200" y="609600"/>
            <a:ext cx="8229600" cy="1143000"/>
          </a:xfrm>
        </p:spPr>
        <p:txBody>
          <a:bodyPr/>
          <a:lstStyle/>
          <a:p>
            <a:r>
              <a:rPr lang="en-US" dirty="0"/>
              <a:t>Overweight Prevalence</a:t>
            </a:r>
            <a:br>
              <a:rPr lang="en-US" dirty="0"/>
            </a:br>
            <a:r>
              <a:rPr lang="en-US" dirty="0"/>
              <a:t>by Sex and Race/Ethnicity</a:t>
            </a:r>
          </a:p>
        </p:txBody>
      </p:sp>
      <p:graphicFrame>
        <p:nvGraphicFramePr>
          <p:cNvPr id="618499" name="Object 3"/>
          <p:cNvGraphicFramePr>
            <a:graphicFrameLocks noChangeAspect="1"/>
          </p:cNvGraphicFramePr>
          <p:nvPr>
            <p:ph idx="1"/>
          </p:nvPr>
        </p:nvGraphicFramePr>
        <p:xfrm>
          <a:off x="0" y="1981200"/>
          <a:ext cx="9169400" cy="3881438"/>
        </p:xfrm>
        <a:graphic>
          <a:graphicData uri="http://schemas.openxmlformats.org/presentationml/2006/ole">
            <p:oleObj spid="_x0000_s618499" name="Chart" r:id="rId4" imgW="6143670" imgH="2600325" progId="Excel.Sheet.8">
              <p:embed/>
            </p:oleObj>
          </a:graphicData>
        </a:graphic>
      </p:graphicFrame>
      <p:sp>
        <p:nvSpPr>
          <p:cNvPr id="618500" name="Text Box 4"/>
          <p:cNvSpPr txBox="1">
            <a:spLocks noChangeArrowheads="1"/>
          </p:cNvSpPr>
          <p:nvPr/>
        </p:nvSpPr>
        <p:spPr bwMode="auto">
          <a:xfrm>
            <a:off x="1219200" y="152400"/>
            <a:ext cx="6858000" cy="457200"/>
          </a:xfrm>
          <a:prstGeom prst="rect">
            <a:avLst/>
          </a:prstGeom>
          <a:noFill/>
          <a:ln w="9525" algn="ctr">
            <a:noFill/>
            <a:miter lim="800000"/>
            <a:headEnd/>
            <a:tailEnd/>
          </a:ln>
          <a:effectLst/>
        </p:spPr>
        <p:txBody>
          <a:bodyPr>
            <a:spAutoFit/>
          </a:bodyPr>
          <a:lstStyle/>
          <a:p>
            <a:pPr marL="342900" indent="-342900" algn="ctr">
              <a:spcBef>
                <a:spcPct val="50000"/>
              </a:spcBef>
              <a:buClr>
                <a:srgbClr val="FFFF00"/>
              </a:buClr>
            </a:pPr>
            <a:r>
              <a:rPr lang="en-US" sz="2400" i="1" dirty="0">
                <a:solidFill>
                  <a:schemeClr val="bg1"/>
                </a:solidFill>
              </a:rPr>
              <a:t>Grouped Bar Chart</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Rectangle 2"/>
          <p:cNvSpPr>
            <a:spLocks noGrp="1" noChangeArrowheads="1"/>
          </p:cNvSpPr>
          <p:nvPr>
            <p:ph type="title"/>
          </p:nvPr>
        </p:nvSpPr>
        <p:spPr>
          <a:xfrm>
            <a:off x="457200" y="990600"/>
            <a:ext cx="8229600" cy="1143000"/>
          </a:xfrm>
        </p:spPr>
        <p:txBody>
          <a:bodyPr/>
          <a:lstStyle/>
          <a:p>
            <a:r>
              <a:rPr lang="en-US" dirty="0"/>
              <a:t>Overweight Prevalence</a:t>
            </a:r>
            <a:br>
              <a:rPr lang="en-US" dirty="0"/>
            </a:br>
            <a:r>
              <a:rPr lang="en-US" dirty="0"/>
              <a:t>by Sex and Race/Ethnicity</a:t>
            </a:r>
          </a:p>
        </p:txBody>
      </p:sp>
      <p:graphicFrame>
        <p:nvGraphicFramePr>
          <p:cNvPr id="620547" name="Object 3"/>
          <p:cNvGraphicFramePr>
            <a:graphicFrameLocks noChangeAspect="1"/>
          </p:cNvGraphicFramePr>
          <p:nvPr>
            <p:ph idx="1"/>
          </p:nvPr>
        </p:nvGraphicFramePr>
        <p:xfrm>
          <a:off x="0" y="2133600"/>
          <a:ext cx="9169400" cy="3962400"/>
        </p:xfrm>
        <a:graphic>
          <a:graphicData uri="http://schemas.openxmlformats.org/presentationml/2006/ole">
            <p:oleObj spid="_x0000_s620547" name="Chart" r:id="rId4" imgW="6143670" imgH="2600325" progId="Excel.Sheet.8">
              <p:embed/>
            </p:oleObj>
          </a:graphicData>
        </a:graphic>
      </p:graphicFrame>
      <p:sp>
        <p:nvSpPr>
          <p:cNvPr id="620548" name="Rectangle 4"/>
          <p:cNvSpPr>
            <a:spLocks noChangeArrowheads="1"/>
          </p:cNvSpPr>
          <p:nvPr/>
        </p:nvSpPr>
        <p:spPr bwMode="auto">
          <a:xfrm>
            <a:off x="304800" y="130175"/>
            <a:ext cx="8839200" cy="519113"/>
          </a:xfrm>
          <a:prstGeom prst="rect">
            <a:avLst/>
          </a:prstGeom>
          <a:noFill/>
          <a:ln w="9525" algn="ctr">
            <a:noFill/>
            <a:miter lim="800000"/>
            <a:headEnd/>
            <a:tailEnd/>
          </a:ln>
          <a:effectLst/>
        </p:spPr>
        <p:txBody>
          <a:bodyPr>
            <a:spAutoFit/>
          </a:bodyPr>
          <a:lstStyle/>
          <a:p>
            <a:pPr marL="342900" indent="-342900" algn="ctr">
              <a:spcBef>
                <a:spcPct val="20000"/>
              </a:spcBef>
              <a:buClr>
                <a:srgbClr val="FFFF00"/>
              </a:buClr>
            </a:pPr>
            <a:r>
              <a:rPr lang="en-US" sz="2800" i="1" dirty="0">
                <a:solidFill>
                  <a:srgbClr val="FFFF00"/>
                </a:solidFill>
              </a:rPr>
              <a:t>Don’t Use 3D or PowerPoint Defaults</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Rectangle 2"/>
          <p:cNvSpPr>
            <a:spLocks noGrp="1" noChangeArrowheads="1"/>
          </p:cNvSpPr>
          <p:nvPr>
            <p:ph type="title"/>
          </p:nvPr>
        </p:nvSpPr>
        <p:spPr/>
        <p:txBody>
          <a:bodyPr/>
          <a:lstStyle/>
          <a:p>
            <a:r>
              <a:rPr lang="en-US" dirty="0"/>
              <a:t>Overweight Prevalence</a:t>
            </a:r>
            <a:br>
              <a:rPr lang="en-US" dirty="0"/>
            </a:br>
            <a:r>
              <a:rPr lang="en-US" dirty="0"/>
              <a:t>by Sex and Race/Ethnicity</a:t>
            </a:r>
          </a:p>
        </p:txBody>
      </p:sp>
      <p:graphicFrame>
        <p:nvGraphicFramePr>
          <p:cNvPr id="622595" name="Object 3"/>
          <p:cNvGraphicFramePr>
            <a:graphicFrameLocks noChangeAspect="1"/>
          </p:cNvGraphicFramePr>
          <p:nvPr>
            <p:ph idx="1"/>
          </p:nvPr>
        </p:nvGraphicFramePr>
        <p:xfrm>
          <a:off x="0" y="1938338"/>
          <a:ext cx="9169400" cy="3738562"/>
        </p:xfrm>
        <a:graphic>
          <a:graphicData uri="http://schemas.openxmlformats.org/presentationml/2006/ole">
            <p:oleObj spid="_x0000_s622595" name="Worksheet" r:id="rId4" imgW="6143684" imgH="2505050" progId="Excel.Sheet.8">
              <p:embed/>
            </p:oleObj>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Rectangle 2"/>
          <p:cNvSpPr>
            <a:spLocks noGrp="1" noChangeArrowheads="1"/>
          </p:cNvSpPr>
          <p:nvPr>
            <p:ph type="title"/>
          </p:nvPr>
        </p:nvSpPr>
        <p:spPr>
          <a:xfrm>
            <a:off x="457200" y="609600"/>
            <a:ext cx="8229600" cy="1143000"/>
          </a:xfrm>
        </p:spPr>
        <p:txBody>
          <a:bodyPr/>
          <a:lstStyle/>
          <a:p>
            <a:r>
              <a:rPr lang="en-US" dirty="0"/>
              <a:t>Overweight Prevalence</a:t>
            </a:r>
            <a:br>
              <a:rPr lang="en-US" dirty="0"/>
            </a:br>
            <a:r>
              <a:rPr lang="en-US" dirty="0"/>
              <a:t>by Sex and Race/Ethnicity</a:t>
            </a:r>
          </a:p>
        </p:txBody>
      </p:sp>
      <p:graphicFrame>
        <p:nvGraphicFramePr>
          <p:cNvPr id="624643" name="Object 3"/>
          <p:cNvGraphicFramePr>
            <a:graphicFrameLocks noChangeAspect="1"/>
          </p:cNvGraphicFramePr>
          <p:nvPr>
            <p:ph idx="1"/>
          </p:nvPr>
        </p:nvGraphicFramePr>
        <p:xfrm>
          <a:off x="228600" y="1676400"/>
          <a:ext cx="8272463" cy="4529138"/>
        </p:xfrm>
        <a:graphic>
          <a:graphicData uri="http://schemas.openxmlformats.org/presentationml/2006/ole">
            <p:oleObj spid="_x0000_s971778" name="Chart" r:id="rId4" imgW="8229600" imgH="4505350" progId="MSGraph.Chart.8">
              <p:embed followColorScheme="full"/>
            </p:oleObj>
          </a:graphicData>
        </a:graphic>
      </p:graphicFrame>
      <p:sp>
        <p:nvSpPr>
          <p:cNvPr id="624644" name="Text Box 4"/>
          <p:cNvSpPr txBox="1">
            <a:spLocks noChangeArrowheads="1"/>
          </p:cNvSpPr>
          <p:nvPr/>
        </p:nvSpPr>
        <p:spPr bwMode="auto">
          <a:xfrm>
            <a:off x="228600" y="1600200"/>
            <a:ext cx="2209800" cy="641350"/>
          </a:xfrm>
          <a:prstGeom prst="rect">
            <a:avLst/>
          </a:prstGeom>
          <a:noFill/>
          <a:ln w="9525" algn="ctr">
            <a:noFill/>
            <a:miter lim="800000"/>
            <a:headEnd/>
            <a:tailEnd/>
          </a:ln>
          <a:effectLst/>
        </p:spPr>
        <p:txBody>
          <a:bodyPr>
            <a:spAutoFit/>
          </a:bodyPr>
          <a:lstStyle/>
          <a:p>
            <a:pPr>
              <a:spcBef>
                <a:spcPct val="50000"/>
              </a:spcBef>
              <a:buClr>
                <a:srgbClr val="FFFF00"/>
              </a:buClr>
            </a:pPr>
            <a:r>
              <a:rPr lang="en-US" b="1" dirty="0" smtClean="0">
                <a:solidFill>
                  <a:srgbClr val="FFFFFF"/>
                </a:solidFill>
              </a:rPr>
              <a:t>Number</a:t>
            </a:r>
            <a:br>
              <a:rPr lang="en-US" b="1" dirty="0" smtClean="0">
                <a:solidFill>
                  <a:srgbClr val="FFFFFF"/>
                </a:solidFill>
              </a:rPr>
            </a:br>
            <a:r>
              <a:rPr lang="en-US" b="1" dirty="0" smtClean="0">
                <a:solidFill>
                  <a:srgbClr val="FFFFFF"/>
                </a:solidFill>
              </a:rPr>
              <a:t>Overweight</a:t>
            </a:r>
          </a:p>
        </p:txBody>
      </p:sp>
      <p:sp>
        <p:nvSpPr>
          <p:cNvPr id="624645" name="Text Box 5"/>
          <p:cNvSpPr txBox="1">
            <a:spLocks noChangeArrowheads="1"/>
          </p:cNvSpPr>
          <p:nvPr/>
        </p:nvSpPr>
        <p:spPr bwMode="auto">
          <a:xfrm>
            <a:off x="1219200" y="152400"/>
            <a:ext cx="6858000" cy="457200"/>
          </a:xfrm>
          <a:prstGeom prst="rect">
            <a:avLst/>
          </a:prstGeom>
          <a:noFill/>
          <a:ln w="9525" algn="ctr">
            <a:noFill/>
            <a:miter lim="800000"/>
            <a:headEnd/>
            <a:tailEnd/>
          </a:ln>
          <a:effectLst/>
        </p:spPr>
        <p:txBody>
          <a:bodyPr>
            <a:spAutoFit/>
          </a:bodyPr>
          <a:lstStyle/>
          <a:p>
            <a:pPr marL="342900" indent="-342900" algn="ctr">
              <a:spcBef>
                <a:spcPct val="50000"/>
              </a:spcBef>
              <a:buClr>
                <a:srgbClr val="FFFF00"/>
              </a:buClr>
            </a:pPr>
            <a:r>
              <a:rPr lang="en-US" sz="2400" i="1" dirty="0" smtClean="0">
                <a:solidFill>
                  <a:srgbClr val="FFFFFF"/>
                </a:solidFill>
              </a:rPr>
              <a:t>Grouped Bar Chart—Count Data</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Rectangle 2"/>
          <p:cNvSpPr>
            <a:spLocks noGrp="1" noChangeArrowheads="1"/>
          </p:cNvSpPr>
          <p:nvPr>
            <p:ph type="title"/>
          </p:nvPr>
        </p:nvSpPr>
        <p:spPr/>
        <p:txBody>
          <a:bodyPr/>
          <a:lstStyle/>
          <a:p>
            <a:r>
              <a:rPr lang="en-US" dirty="0"/>
              <a:t>Stacked Bar Chart</a:t>
            </a:r>
          </a:p>
        </p:txBody>
      </p:sp>
      <p:sp>
        <p:nvSpPr>
          <p:cNvPr id="626691" name="Rectangle 3"/>
          <p:cNvSpPr>
            <a:spLocks noGrp="1" noChangeArrowheads="1"/>
          </p:cNvSpPr>
          <p:nvPr>
            <p:ph type="body" idx="1"/>
          </p:nvPr>
        </p:nvSpPr>
        <p:spPr>
          <a:xfrm>
            <a:off x="457200" y="1752600"/>
            <a:ext cx="8686800" cy="4373563"/>
          </a:xfrm>
        </p:spPr>
        <p:txBody>
          <a:bodyPr/>
          <a:lstStyle/>
          <a:p>
            <a:r>
              <a:rPr lang="en-US" dirty="0"/>
              <a:t>Displays individual bars of each group of grouped bar chart stacked on top of one another as a single bar</a:t>
            </a:r>
          </a:p>
          <a:p>
            <a:r>
              <a:rPr lang="en-US" dirty="0"/>
              <a:t>Good for showing relative contributions of different subcategories within a given bar</a:t>
            </a:r>
          </a:p>
          <a:p>
            <a:r>
              <a:rPr lang="en-US" dirty="0"/>
              <a:t>Can be difficult to interpret </a:t>
            </a:r>
            <a:endParaRPr lang="en-US" dirty="0" smtClean="0"/>
          </a:p>
          <a:p>
            <a:pPr lvl="1">
              <a:spcBef>
                <a:spcPts val="600"/>
              </a:spcBef>
            </a:pPr>
            <a:r>
              <a:rPr lang="en-US" dirty="0" smtClean="0"/>
              <a:t>Only </a:t>
            </a:r>
            <a:r>
              <a:rPr lang="en-US" dirty="0"/>
              <a:t>the first component rests on flat </a:t>
            </a:r>
            <a:r>
              <a:rPr lang="en-US" dirty="0" smtClean="0"/>
              <a:t>baseline</a:t>
            </a:r>
          </a:p>
          <a:p>
            <a:pPr lvl="1">
              <a:spcBef>
                <a:spcPts val="600"/>
              </a:spcBef>
            </a:pPr>
            <a:r>
              <a:rPr lang="en-US" dirty="0" smtClean="0"/>
              <a:t>Can’t </a:t>
            </a:r>
            <a:r>
              <a:rPr lang="en-US" dirty="0"/>
              <a:t>compare heights of the other components across categories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2" name="Rectangle 2"/>
          <p:cNvSpPr>
            <a:spLocks noGrp="1" noChangeArrowheads="1"/>
          </p:cNvSpPr>
          <p:nvPr>
            <p:ph type="title"/>
          </p:nvPr>
        </p:nvSpPr>
        <p:spPr/>
        <p:txBody>
          <a:bodyPr/>
          <a:lstStyle/>
          <a:p>
            <a:pPr defTabSz="979488"/>
            <a:r>
              <a:rPr lang="en-US" dirty="0"/>
              <a:t>Title Slide (10-15 sec)</a:t>
            </a:r>
          </a:p>
        </p:txBody>
      </p:sp>
      <p:sp>
        <p:nvSpPr>
          <p:cNvPr id="757763" name="Rectangle 3"/>
          <p:cNvSpPr>
            <a:spLocks noGrp="1" noChangeArrowheads="1"/>
          </p:cNvSpPr>
          <p:nvPr>
            <p:ph type="body" idx="1"/>
          </p:nvPr>
        </p:nvSpPr>
        <p:spPr/>
        <p:txBody>
          <a:bodyPr/>
          <a:lstStyle/>
          <a:p>
            <a:pPr marL="339725" indent="-339725" defTabSz="979488">
              <a:lnSpc>
                <a:spcPct val="90000"/>
              </a:lnSpc>
            </a:pPr>
            <a:r>
              <a:rPr lang="en-US" dirty="0"/>
              <a:t>Title should include</a:t>
            </a:r>
          </a:p>
          <a:p>
            <a:pPr marL="454025" lvl="1" indent="200025" defTabSz="979488">
              <a:lnSpc>
                <a:spcPct val="90000"/>
              </a:lnSpc>
            </a:pPr>
            <a:r>
              <a:rPr lang="en-US" dirty="0"/>
              <a:t>Subject</a:t>
            </a:r>
          </a:p>
          <a:p>
            <a:pPr marL="454025" lvl="1" indent="200025" defTabSz="979488">
              <a:lnSpc>
                <a:spcPct val="90000"/>
              </a:lnSpc>
            </a:pPr>
            <a:r>
              <a:rPr lang="en-US" dirty="0"/>
              <a:t>Location</a:t>
            </a:r>
          </a:p>
          <a:p>
            <a:pPr marL="454025" lvl="1" indent="200025" defTabSz="979488">
              <a:lnSpc>
                <a:spcPct val="90000"/>
              </a:lnSpc>
            </a:pPr>
            <a:r>
              <a:rPr lang="en-US" dirty="0"/>
              <a:t>Time period</a:t>
            </a:r>
          </a:p>
          <a:p>
            <a:pPr marL="339725" indent="-339725" defTabSz="979488">
              <a:lnSpc>
                <a:spcPct val="90000"/>
              </a:lnSpc>
            </a:pPr>
            <a:r>
              <a:rPr lang="en-US" dirty="0"/>
              <a:t>Your name </a:t>
            </a:r>
          </a:p>
          <a:p>
            <a:pPr marL="339725" indent="-339725" defTabSz="979488">
              <a:lnSpc>
                <a:spcPct val="90000"/>
              </a:lnSpc>
            </a:pPr>
            <a:r>
              <a:rPr lang="en-US" dirty="0"/>
              <a:t>Your affiliation</a:t>
            </a:r>
          </a:p>
          <a:p>
            <a:pPr marL="339725" indent="-339725" defTabSz="979488">
              <a:lnSpc>
                <a:spcPct val="90000"/>
              </a:lnSpc>
            </a:pPr>
            <a:r>
              <a:rPr lang="en-US" dirty="0"/>
              <a:t>Appropriate logos</a:t>
            </a:r>
          </a:p>
          <a:p>
            <a:pPr marL="339725" indent="-339725" defTabSz="979488">
              <a:lnSpc>
                <a:spcPct val="90000"/>
              </a:lnSpc>
            </a:pPr>
            <a:r>
              <a:rPr lang="en-US" dirty="0"/>
              <a:t>Say “Good morning / afternoon / evening”</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38" name="Rectangle 2"/>
          <p:cNvSpPr>
            <a:spLocks noGrp="1" noChangeArrowheads="1"/>
          </p:cNvSpPr>
          <p:nvPr>
            <p:ph type="title"/>
          </p:nvPr>
        </p:nvSpPr>
        <p:spPr>
          <a:xfrm>
            <a:off x="457200" y="457200"/>
            <a:ext cx="8229600" cy="1143000"/>
          </a:xfrm>
        </p:spPr>
        <p:txBody>
          <a:bodyPr/>
          <a:lstStyle/>
          <a:p>
            <a:r>
              <a:rPr lang="en-US" dirty="0"/>
              <a:t>Overweight Prevalence</a:t>
            </a:r>
            <a:br>
              <a:rPr lang="en-US" dirty="0"/>
            </a:br>
            <a:r>
              <a:rPr lang="en-US" dirty="0"/>
              <a:t>by Sex and Race/Ethnicity</a:t>
            </a:r>
          </a:p>
        </p:txBody>
      </p:sp>
      <p:graphicFrame>
        <p:nvGraphicFramePr>
          <p:cNvPr id="628739" name="Object 3"/>
          <p:cNvGraphicFramePr>
            <a:graphicFrameLocks noChangeAspect="1"/>
          </p:cNvGraphicFramePr>
          <p:nvPr>
            <p:ph idx="1"/>
          </p:nvPr>
        </p:nvGraphicFramePr>
        <p:xfrm>
          <a:off x="228600" y="1676400"/>
          <a:ext cx="8272463" cy="4529138"/>
        </p:xfrm>
        <a:graphic>
          <a:graphicData uri="http://schemas.openxmlformats.org/presentationml/2006/ole">
            <p:oleObj spid="_x0000_s628739" name="Chart" r:id="rId4" imgW="8229600" imgH="4505249" progId="MSGraph.Chart.8">
              <p:embed followColorScheme="full"/>
            </p:oleObj>
          </a:graphicData>
        </a:graphic>
      </p:graphicFrame>
      <p:sp>
        <p:nvSpPr>
          <p:cNvPr id="628740" name="Text Box 4"/>
          <p:cNvSpPr txBox="1">
            <a:spLocks noChangeArrowheads="1"/>
          </p:cNvSpPr>
          <p:nvPr/>
        </p:nvSpPr>
        <p:spPr bwMode="auto">
          <a:xfrm>
            <a:off x="228600" y="1600200"/>
            <a:ext cx="2209800" cy="641350"/>
          </a:xfrm>
          <a:prstGeom prst="rect">
            <a:avLst/>
          </a:prstGeom>
          <a:noFill/>
          <a:ln w="9525" algn="ctr">
            <a:noFill/>
            <a:miter lim="800000"/>
            <a:headEnd/>
            <a:tailEnd/>
          </a:ln>
          <a:effectLst/>
        </p:spPr>
        <p:txBody>
          <a:bodyPr>
            <a:spAutoFit/>
          </a:bodyPr>
          <a:lstStyle/>
          <a:p>
            <a:pPr>
              <a:spcBef>
                <a:spcPct val="50000"/>
              </a:spcBef>
              <a:buClr>
                <a:srgbClr val="FFFF00"/>
              </a:buClr>
            </a:pPr>
            <a:r>
              <a:rPr lang="en-US" b="1" dirty="0">
                <a:solidFill>
                  <a:schemeClr val="bg1"/>
                </a:solidFill>
              </a:rPr>
              <a:t>Number</a:t>
            </a:r>
            <a:br>
              <a:rPr lang="en-US" b="1" dirty="0">
                <a:solidFill>
                  <a:schemeClr val="bg1"/>
                </a:solidFill>
              </a:rPr>
            </a:br>
            <a:r>
              <a:rPr lang="en-US" b="1" dirty="0">
                <a:solidFill>
                  <a:schemeClr val="bg1"/>
                </a:solidFill>
              </a:rPr>
              <a:t>Overweight</a:t>
            </a:r>
          </a:p>
        </p:txBody>
      </p:sp>
      <p:sp>
        <p:nvSpPr>
          <p:cNvPr id="628741" name="Text Box 5"/>
          <p:cNvSpPr txBox="1">
            <a:spLocks noChangeArrowheads="1"/>
          </p:cNvSpPr>
          <p:nvPr/>
        </p:nvSpPr>
        <p:spPr bwMode="auto">
          <a:xfrm>
            <a:off x="1219200" y="152400"/>
            <a:ext cx="6858000" cy="457200"/>
          </a:xfrm>
          <a:prstGeom prst="rect">
            <a:avLst/>
          </a:prstGeom>
          <a:noFill/>
          <a:ln w="9525" algn="ctr">
            <a:noFill/>
            <a:miter lim="800000"/>
            <a:headEnd/>
            <a:tailEnd/>
          </a:ln>
          <a:effectLst/>
        </p:spPr>
        <p:txBody>
          <a:bodyPr>
            <a:spAutoFit/>
          </a:bodyPr>
          <a:lstStyle/>
          <a:p>
            <a:pPr marL="342900" indent="-342900" algn="ctr">
              <a:spcBef>
                <a:spcPct val="50000"/>
              </a:spcBef>
              <a:buClr>
                <a:srgbClr val="FFFF00"/>
              </a:buClr>
            </a:pPr>
            <a:r>
              <a:rPr lang="en-US" sz="2400" i="1" dirty="0">
                <a:solidFill>
                  <a:schemeClr val="bg1"/>
                </a:solidFill>
              </a:rPr>
              <a:t>Stacked Bar Chart—Count Data</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786" name="Rectangle 2"/>
          <p:cNvSpPr>
            <a:spLocks noGrp="1" noChangeArrowheads="1"/>
          </p:cNvSpPr>
          <p:nvPr>
            <p:ph type="title"/>
          </p:nvPr>
        </p:nvSpPr>
        <p:spPr/>
        <p:txBody>
          <a:bodyPr/>
          <a:lstStyle/>
          <a:p>
            <a:r>
              <a:rPr lang="en-US" dirty="0"/>
              <a:t>100% Component Bar Chart</a:t>
            </a:r>
          </a:p>
        </p:txBody>
      </p:sp>
      <p:sp>
        <p:nvSpPr>
          <p:cNvPr id="630787" name="Rectangle 3"/>
          <p:cNvSpPr>
            <a:spLocks noGrp="1" noChangeArrowheads="1"/>
          </p:cNvSpPr>
          <p:nvPr>
            <p:ph type="body" idx="1"/>
          </p:nvPr>
        </p:nvSpPr>
        <p:spPr/>
        <p:txBody>
          <a:bodyPr/>
          <a:lstStyle/>
          <a:p>
            <a:r>
              <a:rPr lang="en-US" dirty="0"/>
              <a:t>All bars same height (100%)</a:t>
            </a:r>
          </a:p>
          <a:p>
            <a:r>
              <a:rPr lang="en-US" dirty="0"/>
              <a:t>Components shown as proportions of the total, not actual values</a:t>
            </a:r>
          </a:p>
          <a:p>
            <a:r>
              <a:rPr lang="en-US" dirty="0"/>
              <a:t>Good for comparing how components contribute to the whole within a group</a:t>
            </a:r>
          </a:p>
          <a:p>
            <a:r>
              <a:rPr lang="en-US" dirty="0"/>
              <a:t>Not useful for comparing relative sizes of the components across different groups because the denominator changes</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834" name="Rectangle 2"/>
          <p:cNvSpPr>
            <a:spLocks noGrp="1" noChangeArrowheads="1"/>
          </p:cNvSpPr>
          <p:nvPr>
            <p:ph type="title"/>
          </p:nvPr>
        </p:nvSpPr>
        <p:spPr/>
        <p:txBody>
          <a:bodyPr/>
          <a:lstStyle/>
          <a:p>
            <a:r>
              <a:rPr lang="en-US" dirty="0"/>
              <a:t>Overweight Prevalence</a:t>
            </a:r>
            <a:br>
              <a:rPr lang="en-US" dirty="0"/>
            </a:br>
            <a:r>
              <a:rPr lang="en-US" dirty="0"/>
              <a:t>by Sex and Race/Ethnicity</a:t>
            </a:r>
          </a:p>
        </p:txBody>
      </p:sp>
      <p:graphicFrame>
        <p:nvGraphicFramePr>
          <p:cNvPr id="632835" name="Object 3"/>
          <p:cNvGraphicFramePr>
            <a:graphicFrameLocks noChangeAspect="1"/>
          </p:cNvGraphicFramePr>
          <p:nvPr>
            <p:ph idx="1"/>
          </p:nvPr>
        </p:nvGraphicFramePr>
        <p:xfrm>
          <a:off x="533400" y="1987550"/>
          <a:ext cx="8010525" cy="3905250"/>
        </p:xfrm>
        <a:graphic>
          <a:graphicData uri="http://schemas.openxmlformats.org/presentationml/2006/ole">
            <p:oleObj spid="_x0000_s632835" name="Chart" r:id="rId4" imgW="6077102" imgH="2962351" progId="Excel.Sheet.8">
              <p:embed/>
            </p:oleObj>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p:txBody>
          <a:bodyPr/>
          <a:lstStyle/>
          <a:p>
            <a:r>
              <a:rPr lang="en-US" dirty="0" smtClean="0"/>
              <a:t>Histogram — A Special Bar Chart</a:t>
            </a:r>
            <a:endParaRPr lang="en-US" dirty="0"/>
          </a:p>
        </p:txBody>
      </p:sp>
      <p:sp>
        <p:nvSpPr>
          <p:cNvPr id="602115" name="Rectangle 3"/>
          <p:cNvSpPr>
            <a:spLocks noGrp="1" noChangeArrowheads="1"/>
          </p:cNvSpPr>
          <p:nvPr>
            <p:ph type="body" idx="1"/>
          </p:nvPr>
        </p:nvSpPr>
        <p:spPr>
          <a:xfrm>
            <a:off x="228600" y="1524000"/>
            <a:ext cx="8686800" cy="4602163"/>
          </a:xfrm>
        </p:spPr>
        <p:txBody>
          <a:bodyPr/>
          <a:lstStyle/>
          <a:p>
            <a:r>
              <a:rPr lang="en-US" dirty="0"/>
              <a:t>“Epidemic curve” in outbreak investigations</a:t>
            </a:r>
          </a:p>
          <a:p>
            <a:r>
              <a:rPr lang="en-US" dirty="0"/>
              <a:t>Frequency distribution of quantitative data</a:t>
            </a:r>
          </a:p>
          <a:p>
            <a:r>
              <a:rPr lang="en-US" dirty="0"/>
              <a:t>x axis continuous, usually time (onset or diagnosis date)</a:t>
            </a:r>
          </a:p>
          <a:p>
            <a:r>
              <a:rPr lang="en-US" dirty="0"/>
              <a:t>No spaces between </a:t>
            </a:r>
            <a:r>
              <a:rPr lang="en-US" dirty="0" smtClean="0"/>
              <a:t>the bars </a:t>
            </a:r>
            <a:endParaRPr lang="en-US" dirty="0"/>
          </a:p>
          <a:p>
            <a:r>
              <a:rPr lang="en-US" dirty="0"/>
              <a:t>Easiest to interpret with equal class (</a:t>
            </a:r>
            <a:r>
              <a:rPr lang="en-US" i="1" dirty="0"/>
              <a:t>x) </a:t>
            </a:r>
            <a:r>
              <a:rPr lang="en-US" dirty="0"/>
              <a:t>intervals </a:t>
            </a:r>
          </a:p>
          <a:p>
            <a:r>
              <a:rPr lang="en-US" dirty="0"/>
              <a:t>Column height proportional to # observations in that interval</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00007D"/>
        </a:solidFill>
        <a:effectLst/>
      </p:bgPr>
    </p:bg>
    <p:spTree>
      <p:nvGrpSpPr>
        <p:cNvPr id="1" name=""/>
        <p:cNvGrpSpPr/>
        <p:nvPr/>
      </p:nvGrpSpPr>
      <p:grpSpPr>
        <a:xfrm>
          <a:off x="0" y="0"/>
          <a:ext cx="0" cy="0"/>
          <a:chOff x="0" y="0"/>
          <a:chExt cx="0" cy="0"/>
        </a:xfrm>
      </p:grpSpPr>
      <p:grpSp>
        <p:nvGrpSpPr>
          <p:cNvPr id="2" name="Group 10"/>
          <p:cNvGrpSpPr>
            <a:grpSpLocks/>
          </p:cNvGrpSpPr>
          <p:nvPr/>
        </p:nvGrpSpPr>
        <p:grpSpPr bwMode="auto">
          <a:xfrm>
            <a:off x="0" y="1670050"/>
            <a:ext cx="9144000" cy="5035550"/>
            <a:chOff x="0" y="1056"/>
            <a:chExt cx="5760" cy="3172"/>
          </a:xfrm>
        </p:grpSpPr>
        <p:graphicFrame>
          <p:nvGraphicFramePr>
            <p:cNvPr id="10242" name="Object 3"/>
            <p:cNvGraphicFramePr>
              <a:graphicFrameLocks noChangeAspect="1"/>
            </p:cNvGraphicFramePr>
            <p:nvPr/>
          </p:nvGraphicFramePr>
          <p:xfrm>
            <a:off x="0" y="1056"/>
            <a:ext cx="5760" cy="3172"/>
          </p:xfrm>
          <a:graphic>
            <a:graphicData uri="http://schemas.openxmlformats.org/presentationml/2006/ole">
              <p:oleObj spid="_x0000_s1025026" name="Worksheet" r:id="rId4" imgW="6162650" imgH="3286150" progId="Excel.Sheet.8">
                <p:embed/>
              </p:oleObj>
            </a:graphicData>
          </a:graphic>
        </p:graphicFrame>
        <p:sp>
          <p:nvSpPr>
            <p:cNvPr id="10246" name="Text Box 4"/>
            <p:cNvSpPr txBox="1">
              <a:spLocks noChangeArrowheads="1"/>
            </p:cNvSpPr>
            <p:nvPr/>
          </p:nvSpPr>
          <p:spPr bwMode="auto">
            <a:xfrm>
              <a:off x="1282" y="1979"/>
              <a:ext cx="1003" cy="404"/>
            </a:xfrm>
            <a:prstGeom prst="rect">
              <a:avLst/>
            </a:prstGeom>
            <a:noFill/>
            <a:ln w="9525">
              <a:noFill/>
              <a:miter lim="800000"/>
              <a:headEnd/>
              <a:tailEnd/>
            </a:ln>
          </p:spPr>
          <p:txBody>
            <a:bodyPr>
              <a:spAutoFit/>
            </a:bodyPr>
            <a:lstStyle/>
            <a:p>
              <a:pPr algn="ctr" eaLnBrk="0" hangingPunct="0">
                <a:spcBef>
                  <a:spcPct val="50000"/>
                </a:spcBef>
              </a:pPr>
              <a:r>
                <a:rPr lang="en-US" dirty="0" smtClean="0">
                  <a:solidFill>
                    <a:srgbClr val="FFFFFF"/>
                  </a:solidFill>
                </a:rPr>
                <a:t>Opening of schools</a:t>
              </a:r>
            </a:p>
          </p:txBody>
        </p:sp>
        <p:sp>
          <p:nvSpPr>
            <p:cNvPr id="10247" name="Line 5"/>
            <p:cNvSpPr>
              <a:spLocks noChangeShapeType="1"/>
            </p:cNvSpPr>
            <p:nvPr/>
          </p:nvSpPr>
          <p:spPr bwMode="auto">
            <a:xfrm>
              <a:off x="1895" y="2440"/>
              <a:ext cx="0" cy="231"/>
            </a:xfrm>
            <a:prstGeom prst="line">
              <a:avLst/>
            </a:prstGeom>
            <a:noFill/>
            <a:ln w="38100">
              <a:solidFill>
                <a:schemeClr val="bg1"/>
              </a:solidFill>
              <a:round/>
              <a:headEnd/>
              <a:tailEnd type="triangle" w="sm" len="med"/>
            </a:ln>
          </p:spPr>
          <p:txBody>
            <a:bodyPr anchor="ctr">
              <a:spAutoFit/>
            </a:bodyPr>
            <a:lstStyle/>
            <a:p>
              <a:pPr algn="ctr">
                <a:spcBef>
                  <a:spcPct val="20000"/>
                </a:spcBef>
                <a:buClr>
                  <a:srgbClr val="FFFF00"/>
                </a:buClr>
                <a:buFontTx/>
                <a:buChar char="•"/>
              </a:pPr>
              <a:endParaRPr lang="en-US" dirty="0" smtClean="0">
                <a:solidFill>
                  <a:srgbClr val="FFFFFF"/>
                </a:solidFill>
              </a:endParaRPr>
            </a:p>
          </p:txBody>
        </p:sp>
        <p:sp>
          <p:nvSpPr>
            <p:cNvPr id="10248" name="Text Box 6"/>
            <p:cNvSpPr txBox="1">
              <a:spLocks noChangeArrowheads="1"/>
            </p:cNvSpPr>
            <p:nvPr/>
          </p:nvSpPr>
          <p:spPr bwMode="auto">
            <a:xfrm>
              <a:off x="3344" y="1402"/>
              <a:ext cx="1449" cy="404"/>
            </a:xfrm>
            <a:prstGeom prst="rect">
              <a:avLst/>
            </a:prstGeom>
            <a:noFill/>
            <a:ln w="9525">
              <a:noFill/>
              <a:miter lim="800000"/>
              <a:headEnd/>
              <a:tailEnd/>
            </a:ln>
          </p:spPr>
          <p:txBody>
            <a:bodyPr>
              <a:spAutoFit/>
            </a:bodyPr>
            <a:lstStyle/>
            <a:p>
              <a:pPr eaLnBrk="0" hangingPunct="0">
                <a:spcBef>
                  <a:spcPct val="50000"/>
                </a:spcBef>
              </a:pPr>
              <a:r>
                <a:rPr lang="en-US" dirty="0" smtClean="0">
                  <a:solidFill>
                    <a:srgbClr val="FFFFFF"/>
                  </a:solidFill>
                </a:rPr>
                <a:t>Vaccination Campaigns</a:t>
              </a:r>
            </a:p>
          </p:txBody>
        </p:sp>
        <p:sp>
          <p:nvSpPr>
            <p:cNvPr id="10249" name="Line 7"/>
            <p:cNvSpPr>
              <a:spLocks noChangeShapeType="1"/>
            </p:cNvSpPr>
            <p:nvPr/>
          </p:nvSpPr>
          <p:spPr bwMode="auto">
            <a:xfrm>
              <a:off x="3567" y="1921"/>
              <a:ext cx="0" cy="288"/>
            </a:xfrm>
            <a:prstGeom prst="line">
              <a:avLst/>
            </a:prstGeom>
            <a:noFill/>
            <a:ln w="38100">
              <a:solidFill>
                <a:schemeClr val="bg1"/>
              </a:solidFill>
              <a:round/>
              <a:headEnd/>
              <a:tailEnd type="triangle" w="sm" len="med"/>
            </a:ln>
          </p:spPr>
          <p:txBody>
            <a:bodyPr anchor="ctr">
              <a:spAutoFit/>
            </a:bodyPr>
            <a:lstStyle/>
            <a:p>
              <a:pPr algn="ctr">
                <a:spcBef>
                  <a:spcPct val="20000"/>
                </a:spcBef>
                <a:buClr>
                  <a:srgbClr val="FFFF00"/>
                </a:buClr>
                <a:buFontTx/>
                <a:buChar char="•"/>
              </a:pPr>
              <a:endParaRPr lang="en-US" dirty="0" smtClean="0">
                <a:solidFill>
                  <a:srgbClr val="FFFFFF"/>
                </a:solidFill>
              </a:endParaRPr>
            </a:p>
          </p:txBody>
        </p:sp>
        <p:sp>
          <p:nvSpPr>
            <p:cNvPr id="10250" name="Line 8"/>
            <p:cNvSpPr>
              <a:spLocks noChangeShapeType="1"/>
            </p:cNvSpPr>
            <p:nvPr/>
          </p:nvSpPr>
          <p:spPr bwMode="auto">
            <a:xfrm>
              <a:off x="3678" y="1921"/>
              <a:ext cx="0" cy="288"/>
            </a:xfrm>
            <a:prstGeom prst="line">
              <a:avLst/>
            </a:prstGeom>
            <a:noFill/>
            <a:ln w="38100">
              <a:solidFill>
                <a:schemeClr val="bg1"/>
              </a:solidFill>
              <a:round/>
              <a:headEnd/>
              <a:tailEnd type="triangle" w="sm" len="med"/>
            </a:ln>
          </p:spPr>
          <p:txBody>
            <a:bodyPr anchor="ctr">
              <a:spAutoFit/>
            </a:bodyPr>
            <a:lstStyle/>
            <a:p>
              <a:pPr algn="ctr">
                <a:spcBef>
                  <a:spcPct val="20000"/>
                </a:spcBef>
                <a:buClr>
                  <a:srgbClr val="FFFF00"/>
                </a:buClr>
                <a:buFontTx/>
                <a:buChar char="•"/>
              </a:pPr>
              <a:endParaRPr lang="en-US" dirty="0" smtClean="0">
                <a:solidFill>
                  <a:srgbClr val="FFFFFF"/>
                </a:solidFill>
              </a:endParaRPr>
            </a:p>
          </p:txBody>
        </p:sp>
      </p:grpSp>
      <p:sp>
        <p:nvSpPr>
          <p:cNvPr id="10245" name="Rectangle 2"/>
          <p:cNvSpPr>
            <a:spLocks noGrp="1" noChangeArrowheads="1"/>
          </p:cNvSpPr>
          <p:nvPr>
            <p:ph type="title"/>
          </p:nvPr>
        </p:nvSpPr>
        <p:spPr>
          <a:xfrm>
            <a:off x="0" y="274638"/>
            <a:ext cx="9144000" cy="1143000"/>
          </a:xfrm>
        </p:spPr>
        <p:txBody>
          <a:bodyPr/>
          <a:lstStyle/>
          <a:p>
            <a:pPr eaLnBrk="1" hangingPunct="1"/>
            <a:r>
              <a:rPr lang="en-US" dirty="0" smtClean="0"/>
              <a:t>Measles Cases by Week of Onset—</a:t>
            </a:r>
            <a:br>
              <a:rPr lang="en-US" dirty="0" smtClean="0"/>
            </a:br>
            <a:r>
              <a:rPr lang="en-US" dirty="0" smtClean="0"/>
              <a:t>Texas and Arkansas, 1970 - 1971</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p:txBody>
          <a:bodyPr/>
          <a:lstStyle/>
          <a:p>
            <a:r>
              <a:rPr lang="en-US" dirty="0"/>
              <a:t>Pie Chart</a:t>
            </a:r>
          </a:p>
        </p:txBody>
      </p:sp>
      <p:sp>
        <p:nvSpPr>
          <p:cNvPr id="634883" name="Rectangle 3"/>
          <p:cNvSpPr>
            <a:spLocks noGrp="1" noChangeArrowheads="1"/>
          </p:cNvSpPr>
          <p:nvPr>
            <p:ph type="body" idx="1"/>
          </p:nvPr>
        </p:nvSpPr>
        <p:spPr>
          <a:xfrm>
            <a:off x="457200" y="1447800"/>
            <a:ext cx="8686800" cy="4678363"/>
          </a:xfrm>
        </p:spPr>
        <p:txBody>
          <a:bodyPr/>
          <a:lstStyle/>
          <a:p>
            <a:r>
              <a:rPr lang="en-US" dirty="0"/>
              <a:t>Shows components of a whole</a:t>
            </a:r>
          </a:p>
          <a:p>
            <a:r>
              <a:rPr lang="en-US" dirty="0"/>
              <a:t>Size of slice/wedge  =  the proportional contribution of each component of the variable</a:t>
            </a:r>
          </a:p>
          <a:p>
            <a:r>
              <a:rPr lang="en-US" dirty="0"/>
              <a:t>Start at 12:00 with biggest slice, go clockwise</a:t>
            </a:r>
            <a:br>
              <a:rPr lang="en-US" dirty="0"/>
            </a:br>
            <a:r>
              <a:rPr lang="en-US" dirty="0"/>
              <a:t>(“unknown” can be last wedge, even if big)</a:t>
            </a:r>
          </a:p>
          <a:p>
            <a:r>
              <a:rPr lang="en-US" dirty="0"/>
              <a:t>Label wedges (category, %) directly if possible rather than using a legend</a:t>
            </a:r>
          </a:p>
          <a:p>
            <a:r>
              <a:rPr lang="en-US" dirty="0"/>
              <a:t>Easier for human eye to detect differences in height (bar chart) than area (pie chart)</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Grp="1" noChangeAspect="1"/>
          </p:cNvGraphicFramePr>
          <p:nvPr>
            <p:ph idx="1"/>
          </p:nvPr>
        </p:nvGraphicFramePr>
        <p:xfrm>
          <a:off x="0" y="1000125"/>
          <a:ext cx="9277350" cy="7153275"/>
        </p:xfrm>
        <a:graphic>
          <a:graphicData uri="http://schemas.openxmlformats.org/presentationml/2006/ole">
            <p:oleObj spid="_x0000_s974850" name="Chart" r:id="rId4" imgW="5658002" imgH="4362602" progId="Excel.Sheet.8">
              <p:embed/>
            </p:oleObj>
          </a:graphicData>
        </a:graphic>
      </p:graphicFrame>
      <p:sp>
        <p:nvSpPr>
          <p:cNvPr id="4099" name="Rectangle 3"/>
          <p:cNvSpPr>
            <a:spLocks noGrp="1" noChangeArrowheads="1"/>
          </p:cNvSpPr>
          <p:nvPr>
            <p:ph type="title"/>
          </p:nvPr>
        </p:nvSpPr>
        <p:spPr>
          <a:xfrm>
            <a:off x="0" y="476250"/>
            <a:ext cx="9144000" cy="1143000"/>
          </a:xfrm>
          <a:noFill/>
        </p:spPr>
        <p:txBody>
          <a:bodyPr/>
          <a:lstStyle/>
          <a:p>
            <a:pPr eaLnBrk="1" hangingPunct="1"/>
            <a:r>
              <a:rPr lang="en-US" dirty="0" smtClean="0"/>
              <a:t>Students’ Weight Status </a:t>
            </a:r>
            <a:br>
              <a:rPr lang="en-US" dirty="0" smtClean="0"/>
            </a:br>
            <a:r>
              <a:rPr lang="en-US" dirty="0" smtClean="0"/>
              <a:t>Los Angeles County, 2001</a:t>
            </a:r>
            <a:br>
              <a:rPr lang="en-US" dirty="0" smtClean="0"/>
            </a:br>
            <a:r>
              <a:rPr lang="en-US" sz="2400" dirty="0" smtClean="0"/>
              <a:t>n=281,630</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Grp="1" noChangeAspect="1"/>
          </p:cNvGraphicFramePr>
          <p:nvPr>
            <p:ph idx="1"/>
          </p:nvPr>
        </p:nvGraphicFramePr>
        <p:xfrm>
          <a:off x="228600" y="776288"/>
          <a:ext cx="8686800" cy="7148512"/>
        </p:xfrm>
        <a:graphic>
          <a:graphicData uri="http://schemas.openxmlformats.org/presentationml/2006/ole">
            <p:oleObj spid="_x0000_s972802" name="Chart" r:id="rId4" imgW="5753100" imgH="4733849" progId="Excel.Sheet.8">
              <p:embed/>
            </p:oleObj>
          </a:graphicData>
        </a:graphic>
      </p:graphicFrame>
      <p:sp>
        <p:nvSpPr>
          <p:cNvPr id="3075" name="Rectangle 3"/>
          <p:cNvSpPr>
            <a:spLocks noGrp="1" noChangeArrowheads="1"/>
          </p:cNvSpPr>
          <p:nvPr>
            <p:ph type="title"/>
          </p:nvPr>
        </p:nvSpPr>
        <p:spPr bwMode="auto">
          <a:xfrm>
            <a:off x="457200" y="1066800"/>
            <a:ext cx="8229600" cy="1143000"/>
          </a:xfrm>
          <a:noFill/>
          <a:ln>
            <a:miter lim="800000"/>
            <a:headEnd/>
            <a:tailEnd/>
          </a:ln>
        </p:spPr>
        <p:txBody>
          <a:bodyPr vert="horz" wrap="square" lIns="91440" tIns="45720" rIns="91440" bIns="45720" numCol="1" compatLnSpc="1">
            <a:prstTxWarp prst="textNoShape">
              <a:avLst/>
            </a:prstTxWarp>
          </a:bodyPr>
          <a:lstStyle/>
          <a:p>
            <a:pPr eaLnBrk="1" hangingPunct="1">
              <a:lnSpc>
                <a:spcPct val="100000"/>
              </a:lnSpc>
            </a:pPr>
            <a:r>
              <a:rPr lang="en-US" sz="3600" dirty="0" smtClean="0">
                <a:solidFill>
                  <a:srgbClr val="FFFF00"/>
                </a:solidFill>
              </a:rPr>
              <a:t>Students’ Weight Status </a:t>
            </a:r>
            <a:br>
              <a:rPr lang="en-US" sz="3600" dirty="0" smtClean="0">
                <a:solidFill>
                  <a:srgbClr val="FFFF00"/>
                </a:solidFill>
              </a:rPr>
            </a:br>
            <a:r>
              <a:rPr lang="en-US" sz="3600" dirty="0" smtClean="0">
                <a:solidFill>
                  <a:srgbClr val="FFFF00"/>
                </a:solidFill>
              </a:rPr>
              <a:t>Los Angeles County, 2001</a:t>
            </a:r>
            <a:r>
              <a:rPr lang="en-US" dirty="0" smtClean="0"/>
              <a:t/>
            </a:r>
            <a:br>
              <a:rPr lang="en-US" dirty="0" smtClean="0"/>
            </a:br>
            <a:r>
              <a:rPr lang="en-US" sz="2000" dirty="0" smtClean="0">
                <a:solidFill>
                  <a:srgbClr val="FFFF00"/>
                </a:solidFill>
              </a:rPr>
              <a:t> N = 281,630</a:t>
            </a:r>
          </a:p>
        </p:txBody>
      </p:sp>
      <p:sp>
        <p:nvSpPr>
          <p:cNvPr id="2052" name="Rectangle 4"/>
          <p:cNvSpPr>
            <a:spLocks noChangeArrowheads="1"/>
          </p:cNvSpPr>
          <p:nvPr/>
        </p:nvSpPr>
        <p:spPr bwMode="auto">
          <a:xfrm>
            <a:off x="3200400" y="228600"/>
            <a:ext cx="2513013" cy="461665"/>
          </a:xfrm>
          <a:prstGeom prst="rect">
            <a:avLst/>
          </a:prstGeom>
          <a:noFill/>
          <a:ln w="9525" algn="ctr">
            <a:noFill/>
            <a:miter lim="800000"/>
            <a:headEnd/>
            <a:tailEnd/>
          </a:ln>
        </p:spPr>
        <p:txBody>
          <a:bodyPr>
            <a:spAutoFit/>
          </a:bodyPr>
          <a:lstStyle/>
          <a:p>
            <a:pPr marL="342900" indent="-342900" algn="ctr">
              <a:spcBef>
                <a:spcPct val="50000"/>
              </a:spcBef>
              <a:buClr>
                <a:srgbClr val="FFFF00"/>
              </a:buClr>
              <a:defRPr/>
            </a:pPr>
            <a:r>
              <a:rPr lang="en-US" sz="2400" b="0" i="1" dirty="0">
                <a:solidFill>
                  <a:schemeClr val="bg1"/>
                </a:solidFill>
                <a:latin typeface="+mj-lt"/>
              </a:rPr>
              <a:t>Don’t use 3-D</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p:txBody>
          <a:bodyPr/>
          <a:lstStyle/>
          <a:p>
            <a:r>
              <a:rPr lang="en-US" dirty="0"/>
              <a:t>Maps</a:t>
            </a:r>
          </a:p>
        </p:txBody>
      </p:sp>
      <p:sp>
        <p:nvSpPr>
          <p:cNvPr id="641027" name="Rectangle 3"/>
          <p:cNvSpPr>
            <a:spLocks noGrp="1" noChangeArrowheads="1"/>
          </p:cNvSpPr>
          <p:nvPr>
            <p:ph type="body" idx="1"/>
          </p:nvPr>
        </p:nvSpPr>
        <p:spPr/>
        <p:txBody>
          <a:bodyPr/>
          <a:lstStyle/>
          <a:p>
            <a:r>
              <a:rPr lang="en-US" dirty="0"/>
              <a:t>Geographic charts</a:t>
            </a:r>
          </a:p>
          <a:p>
            <a:r>
              <a:rPr lang="en-US" dirty="0"/>
              <a:t>Useful for…place data !</a:t>
            </a:r>
          </a:p>
          <a:p>
            <a:r>
              <a:rPr lang="en-US" dirty="0"/>
              <a:t>Spot map: shows location of cases or events</a:t>
            </a:r>
          </a:p>
          <a:p>
            <a:r>
              <a:rPr lang="en-US" dirty="0"/>
              <a:t>Area map: case counts, prevalence, or rates by state, county, etc</a:t>
            </a:r>
          </a:p>
          <a:p>
            <a:pPr lvl="1"/>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2"/>
          <p:cNvSpPr>
            <a:spLocks noChangeArrowheads="1"/>
          </p:cNvSpPr>
          <p:nvPr/>
        </p:nvSpPr>
        <p:spPr bwMode="auto">
          <a:xfrm>
            <a:off x="4648200" y="5943600"/>
            <a:ext cx="2778125" cy="320675"/>
          </a:xfrm>
          <a:prstGeom prst="rect">
            <a:avLst/>
          </a:prstGeom>
          <a:noFill/>
          <a:ln w="9525">
            <a:noFill/>
            <a:miter lim="800000"/>
            <a:headEnd/>
            <a:tailEnd/>
          </a:ln>
        </p:spPr>
        <p:txBody>
          <a:bodyPr wrap="none" lIns="0" tIns="0" rIns="0" bIns="0">
            <a:spAutoFit/>
          </a:bodyPr>
          <a:lstStyle/>
          <a:p>
            <a:pPr eaLnBrk="0" hangingPunct="0"/>
            <a:r>
              <a:rPr lang="en-US" sz="2100" b="1" dirty="0">
                <a:solidFill>
                  <a:srgbClr val="FFFFFF"/>
                </a:solidFill>
                <a:latin typeface="ZapfHumnst BT" charset="0"/>
              </a:rPr>
              <a:t>Each point = 30 cases</a:t>
            </a:r>
            <a:endParaRPr lang="en-US" sz="2400" b="1" dirty="0">
              <a:latin typeface="Times New Roman" pitchFamily="18" charset="0"/>
            </a:endParaRPr>
          </a:p>
        </p:txBody>
      </p:sp>
      <p:sp>
        <p:nvSpPr>
          <p:cNvPr id="643075" name="Rectangle 3"/>
          <p:cNvSpPr>
            <a:spLocks noChangeArrowheads="1"/>
          </p:cNvSpPr>
          <p:nvPr/>
        </p:nvSpPr>
        <p:spPr bwMode="auto">
          <a:xfrm>
            <a:off x="609600" y="533400"/>
            <a:ext cx="8153400" cy="854075"/>
          </a:xfrm>
          <a:prstGeom prst="rect">
            <a:avLst/>
          </a:prstGeom>
          <a:noFill/>
          <a:ln w="9525">
            <a:noFill/>
            <a:miter lim="800000"/>
            <a:headEnd/>
            <a:tailEnd/>
          </a:ln>
        </p:spPr>
        <p:txBody>
          <a:bodyPr lIns="0" tIns="0" rIns="0" bIns="0">
            <a:spAutoFit/>
          </a:bodyPr>
          <a:lstStyle/>
          <a:p>
            <a:pPr algn="ctr" eaLnBrk="0" hangingPunct="0"/>
            <a:r>
              <a:rPr lang="en-US" sz="2800" b="1" dirty="0">
                <a:solidFill>
                  <a:srgbClr val="FFFF00"/>
                </a:solidFill>
                <a:latin typeface="ZapfHumnst BT" charset="0"/>
              </a:rPr>
              <a:t>Cumulative U.S. AIDS Cases, May 1985  N~10,000</a:t>
            </a:r>
            <a:endParaRPr lang="en-US" sz="2800" dirty="0">
              <a:solidFill>
                <a:srgbClr val="FFFF00"/>
              </a:solidFill>
              <a:latin typeface="Times New Roman" pitchFamily="18" charset="0"/>
            </a:endParaRPr>
          </a:p>
        </p:txBody>
      </p:sp>
      <p:grpSp>
        <p:nvGrpSpPr>
          <p:cNvPr id="643076" name="Group 4"/>
          <p:cNvGrpSpPr>
            <a:grpSpLocks/>
          </p:cNvGrpSpPr>
          <p:nvPr/>
        </p:nvGrpSpPr>
        <p:grpSpPr bwMode="auto">
          <a:xfrm>
            <a:off x="1143000" y="1371600"/>
            <a:ext cx="6973888" cy="4302125"/>
            <a:chOff x="775" y="672"/>
            <a:chExt cx="4928" cy="3123"/>
          </a:xfrm>
        </p:grpSpPr>
        <p:sp>
          <p:nvSpPr>
            <p:cNvPr id="643077" name="Freeform 5"/>
            <p:cNvSpPr>
              <a:spLocks/>
            </p:cNvSpPr>
            <p:nvPr/>
          </p:nvSpPr>
          <p:spPr bwMode="auto">
            <a:xfrm>
              <a:off x="775" y="2907"/>
              <a:ext cx="983" cy="888"/>
            </a:xfrm>
            <a:custGeom>
              <a:avLst/>
              <a:gdLst/>
              <a:ahLst/>
              <a:cxnLst>
                <a:cxn ang="0">
                  <a:pos x="8" y="502"/>
                </a:cxn>
                <a:cxn ang="0">
                  <a:pos x="15" y="509"/>
                </a:cxn>
                <a:cxn ang="0">
                  <a:pos x="59" y="553"/>
                </a:cxn>
                <a:cxn ang="0">
                  <a:pos x="44" y="618"/>
                </a:cxn>
                <a:cxn ang="0">
                  <a:pos x="117" y="567"/>
                </a:cxn>
                <a:cxn ang="0">
                  <a:pos x="73" y="691"/>
                </a:cxn>
                <a:cxn ang="0">
                  <a:pos x="160" y="720"/>
                </a:cxn>
                <a:cxn ang="0">
                  <a:pos x="182" y="706"/>
                </a:cxn>
                <a:cxn ang="0">
                  <a:pos x="175" y="786"/>
                </a:cxn>
                <a:cxn ang="0">
                  <a:pos x="102" y="851"/>
                </a:cxn>
                <a:cxn ang="0">
                  <a:pos x="0" y="888"/>
                </a:cxn>
                <a:cxn ang="0">
                  <a:pos x="117" y="858"/>
                </a:cxn>
                <a:cxn ang="0">
                  <a:pos x="146" y="851"/>
                </a:cxn>
                <a:cxn ang="0">
                  <a:pos x="175" y="829"/>
                </a:cxn>
                <a:cxn ang="0">
                  <a:pos x="313" y="713"/>
                </a:cxn>
                <a:cxn ang="0">
                  <a:pos x="386" y="575"/>
                </a:cxn>
                <a:cxn ang="0">
                  <a:pos x="386" y="575"/>
                </a:cxn>
                <a:cxn ang="0">
                  <a:pos x="401" y="589"/>
                </a:cxn>
                <a:cxn ang="0">
                  <a:pos x="372" y="604"/>
                </a:cxn>
                <a:cxn ang="0">
                  <a:pos x="379" y="662"/>
                </a:cxn>
                <a:cxn ang="0">
                  <a:pos x="393" y="684"/>
                </a:cxn>
                <a:cxn ang="0">
                  <a:pos x="437" y="647"/>
                </a:cxn>
                <a:cxn ang="0">
                  <a:pos x="452" y="596"/>
                </a:cxn>
                <a:cxn ang="0">
                  <a:pos x="488" y="611"/>
                </a:cxn>
                <a:cxn ang="0">
                  <a:pos x="655" y="647"/>
                </a:cxn>
                <a:cxn ang="0">
                  <a:pos x="684" y="633"/>
                </a:cxn>
                <a:cxn ang="0">
                  <a:pos x="699" y="676"/>
                </a:cxn>
                <a:cxn ang="0">
                  <a:pos x="714" y="684"/>
                </a:cxn>
                <a:cxn ang="0">
                  <a:pos x="772" y="698"/>
                </a:cxn>
                <a:cxn ang="0">
                  <a:pos x="801" y="706"/>
                </a:cxn>
                <a:cxn ang="0">
                  <a:pos x="808" y="698"/>
                </a:cxn>
                <a:cxn ang="0">
                  <a:pos x="925" y="786"/>
                </a:cxn>
                <a:cxn ang="0">
                  <a:pos x="939" y="793"/>
                </a:cxn>
                <a:cxn ang="0">
                  <a:pos x="983" y="844"/>
                </a:cxn>
                <a:cxn ang="0">
                  <a:pos x="910" y="771"/>
                </a:cxn>
                <a:cxn ang="0">
                  <a:pos x="735" y="684"/>
                </a:cxn>
                <a:cxn ang="0">
                  <a:pos x="699" y="647"/>
                </a:cxn>
                <a:cxn ang="0">
                  <a:pos x="634" y="618"/>
                </a:cxn>
                <a:cxn ang="0">
                  <a:pos x="379" y="58"/>
                </a:cxn>
                <a:cxn ang="0">
                  <a:pos x="321" y="36"/>
                </a:cxn>
                <a:cxn ang="0">
                  <a:pos x="95" y="123"/>
                </a:cxn>
                <a:cxn ang="0">
                  <a:pos x="175" y="225"/>
                </a:cxn>
                <a:cxn ang="0">
                  <a:pos x="160" y="240"/>
                </a:cxn>
                <a:cxn ang="0">
                  <a:pos x="160" y="283"/>
                </a:cxn>
                <a:cxn ang="0">
                  <a:pos x="131" y="240"/>
                </a:cxn>
                <a:cxn ang="0">
                  <a:pos x="29" y="262"/>
                </a:cxn>
                <a:cxn ang="0">
                  <a:pos x="44" y="298"/>
                </a:cxn>
                <a:cxn ang="0">
                  <a:pos x="117" y="349"/>
                </a:cxn>
                <a:cxn ang="0">
                  <a:pos x="175" y="356"/>
                </a:cxn>
                <a:cxn ang="0">
                  <a:pos x="153" y="422"/>
                </a:cxn>
              </a:cxnLst>
              <a:rect l="0" t="0" r="r" b="b"/>
              <a:pathLst>
                <a:path w="983" h="888">
                  <a:moveTo>
                    <a:pt x="88" y="436"/>
                  </a:moveTo>
                  <a:lnTo>
                    <a:pt x="8" y="502"/>
                  </a:lnTo>
                  <a:lnTo>
                    <a:pt x="37" y="502"/>
                  </a:lnTo>
                  <a:lnTo>
                    <a:pt x="15" y="509"/>
                  </a:lnTo>
                  <a:lnTo>
                    <a:pt x="29" y="538"/>
                  </a:lnTo>
                  <a:lnTo>
                    <a:pt x="59" y="553"/>
                  </a:lnTo>
                  <a:lnTo>
                    <a:pt x="37" y="582"/>
                  </a:lnTo>
                  <a:lnTo>
                    <a:pt x="44" y="618"/>
                  </a:lnTo>
                  <a:lnTo>
                    <a:pt x="66" y="625"/>
                  </a:lnTo>
                  <a:lnTo>
                    <a:pt x="117" y="567"/>
                  </a:lnTo>
                  <a:lnTo>
                    <a:pt x="95" y="662"/>
                  </a:lnTo>
                  <a:lnTo>
                    <a:pt x="73" y="691"/>
                  </a:lnTo>
                  <a:lnTo>
                    <a:pt x="131" y="662"/>
                  </a:lnTo>
                  <a:lnTo>
                    <a:pt x="160" y="720"/>
                  </a:lnTo>
                  <a:lnTo>
                    <a:pt x="175" y="684"/>
                  </a:lnTo>
                  <a:lnTo>
                    <a:pt x="182" y="706"/>
                  </a:lnTo>
                  <a:lnTo>
                    <a:pt x="226" y="691"/>
                  </a:lnTo>
                  <a:lnTo>
                    <a:pt x="175" y="786"/>
                  </a:lnTo>
                  <a:lnTo>
                    <a:pt x="109" y="822"/>
                  </a:lnTo>
                  <a:lnTo>
                    <a:pt x="102" y="851"/>
                  </a:lnTo>
                  <a:lnTo>
                    <a:pt x="59" y="844"/>
                  </a:lnTo>
                  <a:lnTo>
                    <a:pt x="0" y="888"/>
                  </a:lnTo>
                  <a:lnTo>
                    <a:pt x="59" y="858"/>
                  </a:lnTo>
                  <a:lnTo>
                    <a:pt x="117" y="858"/>
                  </a:lnTo>
                  <a:lnTo>
                    <a:pt x="117" y="873"/>
                  </a:lnTo>
                  <a:lnTo>
                    <a:pt x="146" y="851"/>
                  </a:lnTo>
                  <a:lnTo>
                    <a:pt x="139" y="822"/>
                  </a:lnTo>
                  <a:lnTo>
                    <a:pt x="175" y="829"/>
                  </a:lnTo>
                  <a:lnTo>
                    <a:pt x="291" y="749"/>
                  </a:lnTo>
                  <a:lnTo>
                    <a:pt x="313" y="713"/>
                  </a:lnTo>
                  <a:lnTo>
                    <a:pt x="291" y="676"/>
                  </a:lnTo>
                  <a:lnTo>
                    <a:pt x="386" y="575"/>
                  </a:lnTo>
                  <a:lnTo>
                    <a:pt x="401" y="524"/>
                  </a:lnTo>
                  <a:lnTo>
                    <a:pt x="386" y="575"/>
                  </a:lnTo>
                  <a:lnTo>
                    <a:pt x="422" y="567"/>
                  </a:lnTo>
                  <a:lnTo>
                    <a:pt x="401" y="589"/>
                  </a:lnTo>
                  <a:lnTo>
                    <a:pt x="430" y="596"/>
                  </a:lnTo>
                  <a:lnTo>
                    <a:pt x="372" y="604"/>
                  </a:lnTo>
                  <a:lnTo>
                    <a:pt x="357" y="662"/>
                  </a:lnTo>
                  <a:lnTo>
                    <a:pt x="379" y="662"/>
                  </a:lnTo>
                  <a:lnTo>
                    <a:pt x="357" y="698"/>
                  </a:lnTo>
                  <a:lnTo>
                    <a:pt x="393" y="684"/>
                  </a:lnTo>
                  <a:lnTo>
                    <a:pt x="415" y="647"/>
                  </a:lnTo>
                  <a:lnTo>
                    <a:pt x="437" y="647"/>
                  </a:lnTo>
                  <a:lnTo>
                    <a:pt x="459" y="582"/>
                  </a:lnTo>
                  <a:lnTo>
                    <a:pt x="452" y="596"/>
                  </a:lnTo>
                  <a:lnTo>
                    <a:pt x="495" y="582"/>
                  </a:lnTo>
                  <a:lnTo>
                    <a:pt x="488" y="611"/>
                  </a:lnTo>
                  <a:lnTo>
                    <a:pt x="561" y="647"/>
                  </a:lnTo>
                  <a:lnTo>
                    <a:pt x="655" y="647"/>
                  </a:lnTo>
                  <a:lnTo>
                    <a:pt x="670" y="625"/>
                  </a:lnTo>
                  <a:lnTo>
                    <a:pt x="684" y="633"/>
                  </a:lnTo>
                  <a:lnTo>
                    <a:pt x="670" y="662"/>
                  </a:lnTo>
                  <a:lnTo>
                    <a:pt x="699" y="676"/>
                  </a:lnTo>
                  <a:lnTo>
                    <a:pt x="714" y="647"/>
                  </a:lnTo>
                  <a:lnTo>
                    <a:pt x="714" y="684"/>
                  </a:lnTo>
                  <a:lnTo>
                    <a:pt x="765" y="713"/>
                  </a:lnTo>
                  <a:lnTo>
                    <a:pt x="772" y="698"/>
                  </a:lnTo>
                  <a:lnTo>
                    <a:pt x="750" y="676"/>
                  </a:lnTo>
                  <a:lnTo>
                    <a:pt x="801" y="706"/>
                  </a:lnTo>
                  <a:lnTo>
                    <a:pt x="779" y="647"/>
                  </a:lnTo>
                  <a:lnTo>
                    <a:pt x="808" y="698"/>
                  </a:lnTo>
                  <a:lnTo>
                    <a:pt x="859" y="749"/>
                  </a:lnTo>
                  <a:lnTo>
                    <a:pt x="925" y="786"/>
                  </a:lnTo>
                  <a:lnTo>
                    <a:pt x="917" y="829"/>
                  </a:lnTo>
                  <a:lnTo>
                    <a:pt x="939" y="793"/>
                  </a:lnTo>
                  <a:lnTo>
                    <a:pt x="968" y="858"/>
                  </a:lnTo>
                  <a:lnTo>
                    <a:pt x="983" y="844"/>
                  </a:lnTo>
                  <a:lnTo>
                    <a:pt x="976" y="793"/>
                  </a:lnTo>
                  <a:lnTo>
                    <a:pt x="910" y="771"/>
                  </a:lnTo>
                  <a:lnTo>
                    <a:pt x="779" y="625"/>
                  </a:lnTo>
                  <a:lnTo>
                    <a:pt x="735" y="684"/>
                  </a:lnTo>
                  <a:lnTo>
                    <a:pt x="721" y="640"/>
                  </a:lnTo>
                  <a:lnTo>
                    <a:pt x="699" y="647"/>
                  </a:lnTo>
                  <a:lnTo>
                    <a:pt x="677" y="611"/>
                  </a:lnTo>
                  <a:lnTo>
                    <a:pt x="634" y="618"/>
                  </a:lnTo>
                  <a:lnTo>
                    <a:pt x="575" y="87"/>
                  </a:lnTo>
                  <a:lnTo>
                    <a:pt x="379" y="58"/>
                  </a:lnTo>
                  <a:lnTo>
                    <a:pt x="328" y="14"/>
                  </a:lnTo>
                  <a:lnTo>
                    <a:pt x="321" y="36"/>
                  </a:lnTo>
                  <a:lnTo>
                    <a:pt x="299" y="0"/>
                  </a:lnTo>
                  <a:lnTo>
                    <a:pt x="95" y="123"/>
                  </a:lnTo>
                  <a:lnTo>
                    <a:pt x="139" y="211"/>
                  </a:lnTo>
                  <a:lnTo>
                    <a:pt x="175" y="225"/>
                  </a:lnTo>
                  <a:lnTo>
                    <a:pt x="211" y="254"/>
                  </a:lnTo>
                  <a:lnTo>
                    <a:pt x="160" y="240"/>
                  </a:lnTo>
                  <a:lnTo>
                    <a:pt x="182" y="269"/>
                  </a:lnTo>
                  <a:lnTo>
                    <a:pt x="160" y="283"/>
                  </a:lnTo>
                  <a:lnTo>
                    <a:pt x="124" y="269"/>
                  </a:lnTo>
                  <a:lnTo>
                    <a:pt x="131" y="240"/>
                  </a:lnTo>
                  <a:lnTo>
                    <a:pt x="109" y="232"/>
                  </a:lnTo>
                  <a:lnTo>
                    <a:pt x="29" y="262"/>
                  </a:lnTo>
                  <a:lnTo>
                    <a:pt x="66" y="298"/>
                  </a:lnTo>
                  <a:lnTo>
                    <a:pt x="44" y="298"/>
                  </a:lnTo>
                  <a:lnTo>
                    <a:pt x="51" y="334"/>
                  </a:lnTo>
                  <a:lnTo>
                    <a:pt x="117" y="349"/>
                  </a:lnTo>
                  <a:lnTo>
                    <a:pt x="124" y="371"/>
                  </a:lnTo>
                  <a:lnTo>
                    <a:pt x="175" y="356"/>
                  </a:lnTo>
                  <a:lnTo>
                    <a:pt x="153" y="363"/>
                  </a:lnTo>
                  <a:lnTo>
                    <a:pt x="153" y="422"/>
                  </a:lnTo>
                  <a:lnTo>
                    <a:pt x="88" y="436"/>
                  </a:lnTo>
                </a:path>
              </a:pathLst>
            </a:custGeom>
            <a:noFill/>
            <a:ln w="0" cap="sq">
              <a:solidFill>
                <a:srgbClr val="FFFFFF"/>
              </a:solidFill>
              <a:prstDash val="solid"/>
              <a:miter lim="800000"/>
              <a:headEnd/>
              <a:tailEnd/>
            </a:ln>
          </p:spPr>
          <p:txBody>
            <a:bodyPr/>
            <a:lstStyle/>
            <a:p>
              <a:endParaRPr lang="en-US" dirty="0"/>
            </a:p>
          </p:txBody>
        </p:sp>
        <p:sp>
          <p:nvSpPr>
            <p:cNvPr id="643078" name="Freeform 6"/>
            <p:cNvSpPr>
              <a:spLocks/>
            </p:cNvSpPr>
            <p:nvPr/>
          </p:nvSpPr>
          <p:spPr bwMode="auto">
            <a:xfrm>
              <a:off x="1758" y="3351"/>
              <a:ext cx="44" cy="50"/>
            </a:xfrm>
            <a:custGeom>
              <a:avLst/>
              <a:gdLst/>
              <a:ahLst/>
              <a:cxnLst>
                <a:cxn ang="0">
                  <a:pos x="14" y="0"/>
                </a:cxn>
                <a:cxn ang="0">
                  <a:pos x="22" y="0"/>
                </a:cxn>
                <a:cxn ang="0">
                  <a:pos x="22" y="0"/>
                </a:cxn>
                <a:cxn ang="0">
                  <a:pos x="29" y="0"/>
                </a:cxn>
                <a:cxn ang="0">
                  <a:pos x="36" y="0"/>
                </a:cxn>
                <a:cxn ang="0">
                  <a:pos x="44" y="0"/>
                </a:cxn>
                <a:cxn ang="0">
                  <a:pos x="44" y="14"/>
                </a:cxn>
                <a:cxn ang="0">
                  <a:pos x="44" y="21"/>
                </a:cxn>
                <a:cxn ang="0">
                  <a:pos x="36" y="36"/>
                </a:cxn>
                <a:cxn ang="0">
                  <a:pos x="29" y="50"/>
                </a:cxn>
                <a:cxn ang="0">
                  <a:pos x="22" y="43"/>
                </a:cxn>
                <a:cxn ang="0">
                  <a:pos x="14" y="36"/>
                </a:cxn>
                <a:cxn ang="0">
                  <a:pos x="7" y="36"/>
                </a:cxn>
                <a:cxn ang="0">
                  <a:pos x="0" y="21"/>
                </a:cxn>
                <a:cxn ang="0">
                  <a:pos x="7" y="14"/>
                </a:cxn>
                <a:cxn ang="0">
                  <a:pos x="14" y="0"/>
                </a:cxn>
              </a:cxnLst>
              <a:rect l="0" t="0" r="r" b="b"/>
              <a:pathLst>
                <a:path w="44" h="50">
                  <a:moveTo>
                    <a:pt x="14" y="0"/>
                  </a:moveTo>
                  <a:lnTo>
                    <a:pt x="22" y="0"/>
                  </a:lnTo>
                  <a:lnTo>
                    <a:pt x="22" y="0"/>
                  </a:lnTo>
                  <a:lnTo>
                    <a:pt x="29" y="0"/>
                  </a:lnTo>
                  <a:lnTo>
                    <a:pt x="36" y="0"/>
                  </a:lnTo>
                  <a:lnTo>
                    <a:pt x="44" y="0"/>
                  </a:lnTo>
                  <a:lnTo>
                    <a:pt x="44" y="14"/>
                  </a:lnTo>
                  <a:lnTo>
                    <a:pt x="44" y="21"/>
                  </a:lnTo>
                  <a:lnTo>
                    <a:pt x="36" y="36"/>
                  </a:lnTo>
                  <a:lnTo>
                    <a:pt x="29" y="50"/>
                  </a:lnTo>
                  <a:lnTo>
                    <a:pt x="22" y="43"/>
                  </a:lnTo>
                  <a:lnTo>
                    <a:pt x="14" y="36"/>
                  </a:lnTo>
                  <a:lnTo>
                    <a:pt x="7" y="36"/>
                  </a:lnTo>
                  <a:lnTo>
                    <a:pt x="0" y="21"/>
                  </a:lnTo>
                  <a:lnTo>
                    <a:pt x="7" y="14"/>
                  </a:lnTo>
                  <a:lnTo>
                    <a:pt x="14" y="0"/>
                  </a:lnTo>
                </a:path>
              </a:pathLst>
            </a:custGeom>
            <a:noFill/>
            <a:ln w="0" cap="sq">
              <a:solidFill>
                <a:srgbClr val="FFFFFF"/>
              </a:solidFill>
              <a:prstDash val="solid"/>
              <a:miter lim="800000"/>
              <a:headEnd/>
              <a:tailEnd/>
            </a:ln>
          </p:spPr>
          <p:txBody>
            <a:bodyPr/>
            <a:lstStyle/>
            <a:p>
              <a:endParaRPr lang="en-US" dirty="0"/>
            </a:p>
          </p:txBody>
        </p:sp>
        <p:sp>
          <p:nvSpPr>
            <p:cNvPr id="643079" name="Freeform 7"/>
            <p:cNvSpPr>
              <a:spLocks/>
            </p:cNvSpPr>
            <p:nvPr/>
          </p:nvSpPr>
          <p:spPr bwMode="auto">
            <a:xfrm>
              <a:off x="1918" y="3431"/>
              <a:ext cx="44" cy="43"/>
            </a:xfrm>
            <a:custGeom>
              <a:avLst/>
              <a:gdLst/>
              <a:ahLst/>
              <a:cxnLst>
                <a:cxn ang="0">
                  <a:pos x="0" y="14"/>
                </a:cxn>
                <a:cxn ang="0">
                  <a:pos x="0" y="7"/>
                </a:cxn>
                <a:cxn ang="0">
                  <a:pos x="7" y="0"/>
                </a:cxn>
                <a:cxn ang="0">
                  <a:pos x="22" y="7"/>
                </a:cxn>
                <a:cxn ang="0">
                  <a:pos x="36" y="21"/>
                </a:cxn>
                <a:cxn ang="0">
                  <a:pos x="44" y="36"/>
                </a:cxn>
                <a:cxn ang="0">
                  <a:pos x="36" y="36"/>
                </a:cxn>
                <a:cxn ang="0">
                  <a:pos x="29" y="43"/>
                </a:cxn>
                <a:cxn ang="0">
                  <a:pos x="22" y="43"/>
                </a:cxn>
                <a:cxn ang="0">
                  <a:pos x="7" y="36"/>
                </a:cxn>
                <a:cxn ang="0">
                  <a:pos x="0" y="14"/>
                </a:cxn>
                <a:cxn ang="0">
                  <a:pos x="0" y="14"/>
                </a:cxn>
              </a:cxnLst>
              <a:rect l="0" t="0" r="r" b="b"/>
              <a:pathLst>
                <a:path w="44" h="43">
                  <a:moveTo>
                    <a:pt x="0" y="14"/>
                  </a:moveTo>
                  <a:lnTo>
                    <a:pt x="0" y="7"/>
                  </a:lnTo>
                  <a:lnTo>
                    <a:pt x="7" y="0"/>
                  </a:lnTo>
                  <a:lnTo>
                    <a:pt x="22" y="7"/>
                  </a:lnTo>
                  <a:lnTo>
                    <a:pt x="36" y="21"/>
                  </a:lnTo>
                  <a:lnTo>
                    <a:pt x="44" y="36"/>
                  </a:lnTo>
                  <a:lnTo>
                    <a:pt x="36" y="36"/>
                  </a:lnTo>
                  <a:lnTo>
                    <a:pt x="29" y="43"/>
                  </a:lnTo>
                  <a:lnTo>
                    <a:pt x="22" y="43"/>
                  </a:lnTo>
                  <a:lnTo>
                    <a:pt x="7" y="36"/>
                  </a:lnTo>
                  <a:lnTo>
                    <a:pt x="0" y="14"/>
                  </a:lnTo>
                  <a:lnTo>
                    <a:pt x="0" y="14"/>
                  </a:lnTo>
                </a:path>
              </a:pathLst>
            </a:custGeom>
            <a:noFill/>
            <a:ln w="0" cap="sq">
              <a:solidFill>
                <a:srgbClr val="FFFFFF"/>
              </a:solidFill>
              <a:prstDash val="solid"/>
              <a:miter lim="800000"/>
              <a:headEnd/>
              <a:tailEnd/>
            </a:ln>
          </p:spPr>
          <p:txBody>
            <a:bodyPr/>
            <a:lstStyle/>
            <a:p>
              <a:endParaRPr lang="en-US" dirty="0"/>
            </a:p>
          </p:txBody>
        </p:sp>
        <p:sp>
          <p:nvSpPr>
            <p:cNvPr id="643080" name="Freeform 8"/>
            <p:cNvSpPr>
              <a:spLocks/>
            </p:cNvSpPr>
            <p:nvPr/>
          </p:nvSpPr>
          <p:spPr bwMode="auto">
            <a:xfrm>
              <a:off x="2005" y="3489"/>
              <a:ext cx="51" cy="22"/>
            </a:xfrm>
            <a:custGeom>
              <a:avLst/>
              <a:gdLst/>
              <a:ahLst/>
              <a:cxnLst>
                <a:cxn ang="0">
                  <a:pos x="0" y="7"/>
                </a:cxn>
                <a:cxn ang="0">
                  <a:pos x="0" y="7"/>
                </a:cxn>
                <a:cxn ang="0">
                  <a:pos x="8" y="0"/>
                </a:cxn>
                <a:cxn ang="0">
                  <a:pos x="29" y="0"/>
                </a:cxn>
                <a:cxn ang="0">
                  <a:pos x="44" y="0"/>
                </a:cxn>
                <a:cxn ang="0">
                  <a:pos x="51" y="0"/>
                </a:cxn>
                <a:cxn ang="0">
                  <a:pos x="51" y="7"/>
                </a:cxn>
                <a:cxn ang="0">
                  <a:pos x="51" y="14"/>
                </a:cxn>
                <a:cxn ang="0">
                  <a:pos x="44" y="22"/>
                </a:cxn>
                <a:cxn ang="0">
                  <a:pos x="15" y="14"/>
                </a:cxn>
                <a:cxn ang="0">
                  <a:pos x="8" y="14"/>
                </a:cxn>
                <a:cxn ang="0">
                  <a:pos x="0" y="7"/>
                </a:cxn>
              </a:cxnLst>
              <a:rect l="0" t="0" r="r" b="b"/>
              <a:pathLst>
                <a:path w="51" h="22">
                  <a:moveTo>
                    <a:pt x="0" y="7"/>
                  </a:moveTo>
                  <a:lnTo>
                    <a:pt x="0" y="7"/>
                  </a:lnTo>
                  <a:lnTo>
                    <a:pt x="8" y="0"/>
                  </a:lnTo>
                  <a:lnTo>
                    <a:pt x="29" y="0"/>
                  </a:lnTo>
                  <a:lnTo>
                    <a:pt x="44" y="0"/>
                  </a:lnTo>
                  <a:lnTo>
                    <a:pt x="51" y="0"/>
                  </a:lnTo>
                  <a:lnTo>
                    <a:pt x="51" y="7"/>
                  </a:lnTo>
                  <a:lnTo>
                    <a:pt x="51" y="14"/>
                  </a:lnTo>
                  <a:lnTo>
                    <a:pt x="44" y="22"/>
                  </a:lnTo>
                  <a:lnTo>
                    <a:pt x="15" y="14"/>
                  </a:lnTo>
                  <a:lnTo>
                    <a:pt x="8" y="14"/>
                  </a:lnTo>
                  <a:lnTo>
                    <a:pt x="0" y="7"/>
                  </a:lnTo>
                </a:path>
              </a:pathLst>
            </a:custGeom>
            <a:noFill/>
            <a:ln w="0" cap="sq">
              <a:solidFill>
                <a:srgbClr val="FFFFFF"/>
              </a:solidFill>
              <a:prstDash val="solid"/>
              <a:miter lim="800000"/>
              <a:headEnd/>
              <a:tailEnd/>
            </a:ln>
          </p:spPr>
          <p:txBody>
            <a:bodyPr/>
            <a:lstStyle/>
            <a:p>
              <a:endParaRPr lang="en-US" dirty="0"/>
            </a:p>
          </p:txBody>
        </p:sp>
        <p:sp>
          <p:nvSpPr>
            <p:cNvPr id="643081" name="Freeform 9"/>
            <p:cNvSpPr>
              <a:spLocks/>
            </p:cNvSpPr>
            <p:nvPr/>
          </p:nvSpPr>
          <p:spPr bwMode="auto">
            <a:xfrm>
              <a:off x="2064" y="3511"/>
              <a:ext cx="65" cy="65"/>
            </a:xfrm>
            <a:custGeom>
              <a:avLst/>
              <a:gdLst/>
              <a:ahLst/>
              <a:cxnLst>
                <a:cxn ang="0">
                  <a:pos x="29" y="14"/>
                </a:cxn>
                <a:cxn ang="0">
                  <a:pos x="29" y="14"/>
                </a:cxn>
                <a:cxn ang="0">
                  <a:pos x="36" y="7"/>
                </a:cxn>
                <a:cxn ang="0">
                  <a:pos x="43" y="21"/>
                </a:cxn>
                <a:cxn ang="0">
                  <a:pos x="65" y="36"/>
                </a:cxn>
                <a:cxn ang="0">
                  <a:pos x="65" y="43"/>
                </a:cxn>
                <a:cxn ang="0">
                  <a:pos x="51" y="65"/>
                </a:cxn>
                <a:cxn ang="0">
                  <a:pos x="43" y="65"/>
                </a:cxn>
                <a:cxn ang="0">
                  <a:pos x="36" y="58"/>
                </a:cxn>
                <a:cxn ang="0">
                  <a:pos x="21" y="43"/>
                </a:cxn>
                <a:cxn ang="0">
                  <a:pos x="21" y="29"/>
                </a:cxn>
                <a:cxn ang="0">
                  <a:pos x="14" y="21"/>
                </a:cxn>
                <a:cxn ang="0">
                  <a:pos x="7" y="14"/>
                </a:cxn>
                <a:cxn ang="0">
                  <a:pos x="0" y="7"/>
                </a:cxn>
                <a:cxn ang="0">
                  <a:pos x="7" y="0"/>
                </a:cxn>
                <a:cxn ang="0">
                  <a:pos x="14" y="0"/>
                </a:cxn>
                <a:cxn ang="0">
                  <a:pos x="29" y="14"/>
                </a:cxn>
              </a:cxnLst>
              <a:rect l="0" t="0" r="r" b="b"/>
              <a:pathLst>
                <a:path w="65" h="65">
                  <a:moveTo>
                    <a:pt x="29" y="14"/>
                  </a:moveTo>
                  <a:lnTo>
                    <a:pt x="29" y="14"/>
                  </a:lnTo>
                  <a:lnTo>
                    <a:pt x="36" y="7"/>
                  </a:lnTo>
                  <a:lnTo>
                    <a:pt x="43" y="21"/>
                  </a:lnTo>
                  <a:lnTo>
                    <a:pt x="65" y="36"/>
                  </a:lnTo>
                  <a:lnTo>
                    <a:pt x="65" y="43"/>
                  </a:lnTo>
                  <a:lnTo>
                    <a:pt x="51" y="65"/>
                  </a:lnTo>
                  <a:lnTo>
                    <a:pt x="43" y="65"/>
                  </a:lnTo>
                  <a:lnTo>
                    <a:pt x="36" y="58"/>
                  </a:lnTo>
                  <a:lnTo>
                    <a:pt x="21" y="43"/>
                  </a:lnTo>
                  <a:lnTo>
                    <a:pt x="21" y="29"/>
                  </a:lnTo>
                  <a:lnTo>
                    <a:pt x="14" y="21"/>
                  </a:lnTo>
                  <a:lnTo>
                    <a:pt x="7" y="14"/>
                  </a:lnTo>
                  <a:lnTo>
                    <a:pt x="0" y="7"/>
                  </a:lnTo>
                  <a:lnTo>
                    <a:pt x="7" y="0"/>
                  </a:lnTo>
                  <a:lnTo>
                    <a:pt x="14" y="0"/>
                  </a:lnTo>
                  <a:lnTo>
                    <a:pt x="29" y="14"/>
                  </a:lnTo>
                </a:path>
              </a:pathLst>
            </a:custGeom>
            <a:noFill/>
            <a:ln w="0" cap="sq">
              <a:solidFill>
                <a:srgbClr val="FFFFFF"/>
              </a:solidFill>
              <a:prstDash val="solid"/>
              <a:miter lim="800000"/>
              <a:headEnd/>
              <a:tailEnd/>
            </a:ln>
          </p:spPr>
          <p:txBody>
            <a:bodyPr/>
            <a:lstStyle/>
            <a:p>
              <a:endParaRPr lang="en-US" dirty="0"/>
            </a:p>
          </p:txBody>
        </p:sp>
        <p:sp>
          <p:nvSpPr>
            <p:cNvPr id="643082" name="Freeform 10"/>
            <p:cNvSpPr>
              <a:spLocks/>
            </p:cNvSpPr>
            <p:nvPr/>
          </p:nvSpPr>
          <p:spPr bwMode="auto">
            <a:xfrm>
              <a:off x="2136" y="3620"/>
              <a:ext cx="117" cy="175"/>
            </a:xfrm>
            <a:custGeom>
              <a:avLst/>
              <a:gdLst/>
              <a:ahLst/>
              <a:cxnLst>
                <a:cxn ang="0">
                  <a:pos x="8" y="7"/>
                </a:cxn>
                <a:cxn ang="0">
                  <a:pos x="8" y="7"/>
                </a:cxn>
                <a:cxn ang="0">
                  <a:pos x="8" y="0"/>
                </a:cxn>
                <a:cxn ang="0">
                  <a:pos x="15" y="0"/>
                </a:cxn>
                <a:cxn ang="0">
                  <a:pos x="22" y="7"/>
                </a:cxn>
                <a:cxn ang="0">
                  <a:pos x="29" y="14"/>
                </a:cxn>
                <a:cxn ang="0">
                  <a:pos x="37" y="14"/>
                </a:cxn>
                <a:cxn ang="0">
                  <a:pos x="44" y="14"/>
                </a:cxn>
                <a:cxn ang="0">
                  <a:pos x="59" y="22"/>
                </a:cxn>
                <a:cxn ang="0">
                  <a:pos x="73" y="29"/>
                </a:cxn>
                <a:cxn ang="0">
                  <a:pos x="73" y="36"/>
                </a:cxn>
                <a:cxn ang="0">
                  <a:pos x="80" y="44"/>
                </a:cxn>
                <a:cxn ang="0">
                  <a:pos x="88" y="51"/>
                </a:cxn>
                <a:cxn ang="0">
                  <a:pos x="88" y="58"/>
                </a:cxn>
                <a:cxn ang="0">
                  <a:pos x="95" y="58"/>
                </a:cxn>
                <a:cxn ang="0">
                  <a:pos x="102" y="73"/>
                </a:cxn>
                <a:cxn ang="0">
                  <a:pos x="110" y="80"/>
                </a:cxn>
                <a:cxn ang="0">
                  <a:pos x="117" y="87"/>
                </a:cxn>
                <a:cxn ang="0">
                  <a:pos x="117" y="102"/>
                </a:cxn>
                <a:cxn ang="0">
                  <a:pos x="117" y="102"/>
                </a:cxn>
                <a:cxn ang="0">
                  <a:pos x="110" y="124"/>
                </a:cxn>
                <a:cxn ang="0">
                  <a:pos x="102" y="124"/>
                </a:cxn>
                <a:cxn ang="0">
                  <a:pos x="80" y="124"/>
                </a:cxn>
                <a:cxn ang="0">
                  <a:pos x="73" y="124"/>
                </a:cxn>
                <a:cxn ang="0">
                  <a:pos x="59" y="138"/>
                </a:cxn>
                <a:cxn ang="0">
                  <a:pos x="59" y="138"/>
                </a:cxn>
                <a:cxn ang="0">
                  <a:pos x="44" y="153"/>
                </a:cxn>
                <a:cxn ang="0">
                  <a:pos x="44" y="167"/>
                </a:cxn>
                <a:cxn ang="0">
                  <a:pos x="37" y="175"/>
                </a:cxn>
                <a:cxn ang="0">
                  <a:pos x="22" y="167"/>
                </a:cxn>
                <a:cxn ang="0">
                  <a:pos x="15" y="145"/>
                </a:cxn>
                <a:cxn ang="0">
                  <a:pos x="8" y="131"/>
                </a:cxn>
                <a:cxn ang="0">
                  <a:pos x="8" y="94"/>
                </a:cxn>
                <a:cxn ang="0">
                  <a:pos x="0" y="80"/>
                </a:cxn>
                <a:cxn ang="0">
                  <a:pos x="0" y="65"/>
                </a:cxn>
                <a:cxn ang="0">
                  <a:pos x="8" y="36"/>
                </a:cxn>
                <a:cxn ang="0">
                  <a:pos x="15" y="22"/>
                </a:cxn>
                <a:cxn ang="0">
                  <a:pos x="8" y="7"/>
                </a:cxn>
                <a:cxn ang="0">
                  <a:pos x="8" y="7"/>
                </a:cxn>
              </a:cxnLst>
              <a:rect l="0" t="0" r="r" b="b"/>
              <a:pathLst>
                <a:path w="117" h="175">
                  <a:moveTo>
                    <a:pt x="8" y="7"/>
                  </a:moveTo>
                  <a:lnTo>
                    <a:pt x="8" y="7"/>
                  </a:lnTo>
                  <a:lnTo>
                    <a:pt x="8" y="0"/>
                  </a:lnTo>
                  <a:lnTo>
                    <a:pt x="15" y="0"/>
                  </a:lnTo>
                  <a:lnTo>
                    <a:pt x="22" y="7"/>
                  </a:lnTo>
                  <a:lnTo>
                    <a:pt x="29" y="14"/>
                  </a:lnTo>
                  <a:lnTo>
                    <a:pt x="37" y="14"/>
                  </a:lnTo>
                  <a:lnTo>
                    <a:pt x="44" y="14"/>
                  </a:lnTo>
                  <a:lnTo>
                    <a:pt x="59" y="22"/>
                  </a:lnTo>
                  <a:lnTo>
                    <a:pt x="73" y="29"/>
                  </a:lnTo>
                  <a:lnTo>
                    <a:pt x="73" y="36"/>
                  </a:lnTo>
                  <a:lnTo>
                    <a:pt x="80" y="44"/>
                  </a:lnTo>
                  <a:lnTo>
                    <a:pt x="88" y="51"/>
                  </a:lnTo>
                  <a:lnTo>
                    <a:pt x="88" y="58"/>
                  </a:lnTo>
                  <a:lnTo>
                    <a:pt x="95" y="58"/>
                  </a:lnTo>
                  <a:lnTo>
                    <a:pt x="102" y="73"/>
                  </a:lnTo>
                  <a:lnTo>
                    <a:pt x="110" y="80"/>
                  </a:lnTo>
                  <a:lnTo>
                    <a:pt x="117" y="87"/>
                  </a:lnTo>
                  <a:lnTo>
                    <a:pt x="117" y="102"/>
                  </a:lnTo>
                  <a:lnTo>
                    <a:pt x="117" y="102"/>
                  </a:lnTo>
                  <a:lnTo>
                    <a:pt x="110" y="124"/>
                  </a:lnTo>
                  <a:lnTo>
                    <a:pt x="102" y="124"/>
                  </a:lnTo>
                  <a:lnTo>
                    <a:pt x="80" y="124"/>
                  </a:lnTo>
                  <a:lnTo>
                    <a:pt x="73" y="124"/>
                  </a:lnTo>
                  <a:lnTo>
                    <a:pt x="59" y="138"/>
                  </a:lnTo>
                  <a:lnTo>
                    <a:pt x="59" y="138"/>
                  </a:lnTo>
                  <a:lnTo>
                    <a:pt x="44" y="153"/>
                  </a:lnTo>
                  <a:lnTo>
                    <a:pt x="44" y="167"/>
                  </a:lnTo>
                  <a:lnTo>
                    <a:pt x="37" y="175"/>
                  </a:lnTo>
                  <a:lnTo>
                    <a:pt x="22" y="167"/>
                  </a:lnTo>
                  <a:lnTo>
                    <a:pt x="15" y="145"/>
                  </a:lnTo>
                  <a:lnTo>
                    <a:pt x="8" y="131"/>
                  </a:lnTo>
                  <a:lnTo>
                    <a:pt x="8" y="94"/>
                  </a:lnTo>
                  <a:lnTo>
                    <a:pt x="0" y="80"/>
                  </a:lnTo>
                  <a:lnTo>
                    <a:pt x="0" y="65"/>
                  </a:lnTo>
                  <a:lnTo>
                    <a:pt x="8" y="36"/>
                  </a:lnTo>
                  <a:lnTo>
                    <a:pt x="15" y="22"/>
                  </a:lnTo>
                  <a:lnTo>
                    <a:pt x="8" y="7"/>
                  </a:lnTo>
                  <a:lnTo>
                    <a:pt x="8" y="7"/>
                  </a:lnTo>
                </a:path>
              </a:pathLst>
            </a:custGeom>
            <a:noFill/>
            <a:ln w="0" cap="sq">
              <a:solidFill>
                <a:srgbClr val="FFFFFF"/>
              </a:solidFill>
              <a:prstDash val="solid"/>
              <a:miter lim="800000"/>
              <a:headEnd/>
              <a:tailEnd/>
            </a:ln>
          </p:spPr>
          <p:txBody>
            <a:bodyPr/>
            <a:lstStyle/>
            <a:p>
              <a:endParaRPr lang="en-US" dirty="0"/>
            </a:p>
          </p:txBody>
        </p:sp>
        <p:sp>
          <p:nvSpPr>
            <p:cNvPr id="643083" name="Freeform 11"/>
            <p:cNvSpPr>
              <a:spLocks/>
            </p:cNvSpPr>
            <p:nvPr/>
          </p:nvSpPr>
          <p:spPr bwMode="auto">
            <a:xfrm>
              <a:off x="2027" y="3525"/>
              <a:ext cx="22" cy="22"/>
            </a:xfrm>
            <a:custGeom>
              <a:avLst/>
              <a:gdLst/>
              <a:ahLst/>
              <a:cxnLst>
                <a:cxn ang="0">
                  <a:pos x="7" y="7"/>
                </a:cxn>
                <a:cxn ang="0">
                  <a:pos x="0" y="0"/>
                </a:cxn>
                <a:cxn ang="0">
                  <a:pos x="0" y="0"/>
                </a:cxn>
                <a:cxn ang="0">
                  <a:pos x="15" y="0"/>
                </a:cxn>
                <a:cxn ang="0">
                  <a:pos x="22" y="7"/>
                </a:cxn>
                <a:cxn ang="0">
                  <a:pos x="22" y="15"/>
                </a:cxn>
                <a:cxn ang="0">
                  <a:pos x="22" y="22"/>
                </a:cxn>
                <a:cxn ang="0">
                  <a:pos x="15" y="22"/>
                </a:cxn>
                <a:cxn ang="0">
                  <a:pos x="7" y="22"/>
                </a:cxn>
                <a:cxn ang="0">
                  <a:pos x="7" y="7"/>
                </a:cxn>
              </a:cxnLst>
              <a:rect l="0" t="0" r="r" b="b"/>
              <a:pathLst>
                <a:path w="22" h="22">
                  <a:moveTo>
                    <a:pt x="7" y="7"/>
                  </a:moveTo>
                  <a:lnTo>
                    <a:pt x="0" y="0"/>
                  </a:lnTo>
                  <a:lnTo>
                    <a:pt x="0" y="0"/>
                  </a:lnTo>
                  <a:lnTo>
                    <a:pt x="15" y="0"/>
                  </a:lnTo>
                  <a:lnTo>
                    <a:pt x="22" y="7"/>
                  </a:lnTo>
                  <a:lnTo>
                    <a:pt x="22" y="15"/>
                  </a:lnTo>
                  <a:lnTo>
                    <a:pt x="22" y="22"/>
                  </a:lnTo>
                  <a:lnTo>
                    <a:pt x="15" y="22"/>
                  </a:lnTo>
                  <a:lnTo>
                    <a:pt x="7" y="22"/>
                  </a:lnTo>
                  <a:lnTo>
                    <a:pt x="7" y="7"/>
                  </a:lnTo>
                </a:path>
              </a:pathLst>
            </a:custGeom>
            <a:noFill/>
            <a:ln w="0" cap="sq">
              <a:solidFill>
                <a:srgbClr val="FFFFFF"/>
              </a:solidFill>
              <a:prstDash val="solid"/>
              <a:miter lim="800000"/>
              <a:headEnd/>
              <a:tailEnd/>
            </a:ln>
          </p:spPr>
          <p:txBody>
            <a:bodyPr/>
            <a:lstStyle/>
            <a:p>
              <a:endParaRPr lang="en-US" dirty="0"/>
            </a:p>
          </p:txBody>
        </p:sp>
        <p:sp>
          <p:nvSpPr>
            <p:cNvPr id="643084" name="Freeform 12"/>
            <p:cNvSpPr>
              <a:spLocks/>
            </p:cNvSpPr>
            <p:nvPr/>
          </p:nvSpPr>
          <p:spPr bwMode="auto">
            <a:xfrm>
              <a:off x="1935" y="3435"/>
              <a:ext cx="15" cy="16"/>
            </a:xfrm>
            <a:custGeom>
              <a:avLst/>
              <a:gdLst/>
              <a:ahLst/>
              <a:cxnLst>
                <a:cxn ang="0">
                  <a:pos x="15" y="8"/>
                </a:cxn>
                <a:cxn ang="0">
                  <a:pos x="15" y="5"/>
                </a:cxn>
                <a:cxn ang="0">
                  <a:pos x="13" y="2"/>
                </a:cxn>
                <a:cxn ang="0">
                  <a:pos x="11" y="0"/>
                </a:cxn>
                <a:cxn ang="0">
                  <a:pos x="9" y="0"/>
                </a:cxn>
                <a:cxn ang="0">
                  <a:pos x="6" y="0"/>
                </a:cxn>
                <a:cxn ang="0">
                  <a:pos x="3" y="0"/>
                </a:cxn>
                <a:cxn ang="0">
                  <a:pos x="1" y="2"/>
                </a:cxn>
                <a:cxn ang="0">
                  <a:pos x="0" y="5"/>
                </a:cxn>
                <a:cxn ang="0">
                  <a:pos x="0" y="8"/>
                </a:cxn>
                <a:cxn ang="0">
                  <a:pos x="0" y="11"/>
                </a:cxn>
                <a:cxn ang="0">
                  <a:pos x="1" y="13"/>
                </a:cxn>
                <a:cxn ang="0">
                  <a:pos x="3" y="15"/>
                </a:cxn>
                <a:cxn ang="0">
                  <a:pos x="6" y="16"/>
                </a:cxn>
                <a:cxn ang="0">
                  <a:pos x="9" y="16"/>
                </a:cxn>
                <a:cxn ang="0">
                  <a:pos x="11" y="15"/>
                </a:cxn>
                <a:cxn ang="0">
                  <a:pos x="13" y="13"/>
                </a:cxn>
                <a:cxn ang="0">
                  <a:pos x="15" y="11"/>
                </a:cxn>
                <a:cxn ang="0">
                  <a:pos x="15" y="8"/>
                </a:cxn>
              </a:cxnLst>
              <a:rect l="0" t="0" r="r" b="b"/>
              <a:pathLst>
                <a:path w="15" h="16">
                  <a:moveTo>
                    <a:pt x="15" y="8"/>
                  </a:moveTo>
                  <a:lnTo>
                    <a:pt x="15" y="5"/>
                  </a:lnTo>
                  <a:lnTo>
                    <a:pt x="13" y="2"/>
                  </a:lnTo>
                  <a:lnTo>
                    <a:pt x="11" y="0"/>
                  </a:lnTo>
                  <a:lnTo>
                    <a:pt x="9" y="0"/>
                  </a:lnTo>
                  <a:lnTo>
                    <a:pt x="6" y="0"/>
                  </a:lnTo>
                  <a:lnTo>
                    <a:pt x="3" y="0"/>
                  </a:lnTo>
                  <a:lnTo>
                    <a:pt x="1" y="2"/>
                  </a:lnTo>
                  <a:lnTo>
                    <a:pt x="0" y="5"/>
                  </a:lnTo>
                  <a:lnTo>
                    <a:pt x="0" y="8"/>
                  </a:lnTo>
                  <a:lnTo>
                    <a:pt x="0" y="11"/>
                  </a:lnTo>
                  <a:lnTo>
                    <a:pt x="1" y="13"/>
                  </a:lnTo>
                  <a:lnTo>
                    <a:pt x="3" y="15"/>
                  </a:lnTo>
                  <a:lnTo>
                    <a:pt x="6" y="16"/>
                  </a:lnTo>
                  <a:lnTo>
                    <a:pt x="9" y="16"/>
                  </a:lnTo>
                  <a:lnTo>
                    <a:pt x="11" y="15"/>
                  </a:lnTo>
                  <a:lnTo>
                    <a:pt x="13"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085" name="Freeform 13"/>
            <p:cNvSpPr>
              <a:spLocks/>
            </p:cNvSpPr>
            <p:nvPr/>
          </p:nvSpPr>
          <p:spPr bwMode="auto">
            <a:xfrm>
              <a:off x="1933" y="3438"/>
              <a:ext cx="14" cy="14"/>
            </a:xfrm>
            <a:custGeom>
              <a:avLst/>
              <a:gdLst/>
              <a:ahLst/>
              <a:cxnLst>
                <a:cxn ang="0">
                  <a:pos x="14" y="7"/>
                </a:cxn>
                <a:cxn ang="0">
                  <a:pos x="14" y="0"/>
                </a:cxn>
                <a:cxn ang="0">
                  <a:pos x="14" y="0"/>
                </a:cxn>
                <a:cxn ang="0">
                  <a:pos x="14" y="0"/>
                </a:cxn>
                <a:cxn ang="0">
                  <a:pos x="14" y="0"/>
                </a:cxn>
                <a:cxn ang="0">
                  <a:pos x="7" y="0"/>
                </a:cxn>
                <a:cxn ang="0">
                  <a:pos x="7" y="0"/>
                </a:cxn>
                <a:cxn ang="0">
                  <a:pos x="7" y="0"/>
                </a:cxn>
                <a:cxn ang="0">
                  <a:pos x="0" y="0"/>
                </a:cxn>
                <a:cxn ang="0">
                  <a:pos x="0" y="7"/>
                </a:cxn>
                <a:cxn ang="0">
                  <a:pos x="0" y="7"/>
                </a:cxn>
                <a:cxn ang="0">
                  <a:pos x="7" y="7"/>
                </a:cxn>
                <a:cxn ang="0">
                  <a:pos x="7" y="14"/>
                </a:cxn>
                <a:cxn ang="0">
                  <a:pos x="7" y="14"/>
                </a:cxn>
                <a:cxn ang="0">
                  <a:pos x="14" y="14"/>
                </a:cxn>
                <a:cxn ang="0">
                  <a:pos x="14" y="14"/>
                </a:cxn>
                <a:cxn ang="0">
                  <a:pos x="14" y="7"/>
                </a:cxn>
                <a:cxn ang="0">
                  <a:pos x="14" y="7"/>
                </a:cxn>
                <a:cxn ang="0">
                  <a:pos x="14" y="7"/>
                </a:cxn>
              </a:cxnLst>
              <a:rect l="0" t="0" r="r" b="b"/>
              <a:pathLst>
                <a:path w="14" h="14">
                  <a:moveTo>
                    <a:pt x="14" y="7"/>
                  </a:moveTo>
                  <a:lnTo>
                    <a:pt x="14" y="0"/>
                  </a:lnTo>
                  <a:lnTo>
                    <a:pt x="14" y="0"/>
                  </a:lnTo>
                  <a:lnTo>
                    <a:pt x="14" y="0"/>
                  </a:lnTo>
                  <a:lnTo>
                    <a:pt x="14" y="0"/>
                  </a:lnTo>
                  <a:lnTo>
                    <a:pt x="7" y="0"/>
                  </a:lnTo>
                  <a:lnTo>
                    <a:pt x="7" y="0"/>
                  </a:lnTo>
                  <a:lnTo>
                    <a:pt x="7" y="0"/>
                  </a:lnTo>
                  <a:lnTo>
                    <a:pt x="0" y="0"/>
                  </a:lnTo>
                  <a:lnTo>
                    <a:pt x="0" y="7"/>
                  </a:lnTo>
                  <a:lnTo>
                    <a:pt x="0" y="7"/>
                  </a:lnTo>
                  <a:lnTo>
                    <a:pt x="7" y="7"/>
                  </a:lnTo>
                  <a:lnTo>
                    <a:pt x="7" y="14"/>
                  </a:lnTo>
                  <a:lnTo>
                    <a:pt x="7" y="14"/>
                  </a:lnTo>
                  <a:lnTo>
                    <a:pt x="14" y="14"/>
                  </a:lnTo>
                  <a:lnTo>
                    <a:pt x="14" y="14"/>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086" name="Freeform 14"/>
            <p:cNvSpPr>
              <a:spLocks/>
            </p:cNvSpPr>
            <p:nvPr/>
          </p:nvSpPr>
          <p:spPr bwMode="auto">
            <a:xfrm>
              <a:off x="4043" y="2637"/>
              <a:ext cx="357" cy="597"/>
            </a:xfrm>
            <a:custGeom>
              <a:avLst/>
              <a:gdLst/>
              <a:ahLst/>
              <a:cxnLst>
                <a:cxn ang="0">
                  <a:pos x="357" y="473"/>
                </a:cxn>
                <a:cxn ang="0">
                  <a:pos x="95" y="502"/>
                </a:cxn>
                <a:cxn ang="0">
                  <a:pos x="95" y="524"/>
                </a:cxn>
                <a:cxn ang="0">
                  <a:pos x="124" y="546"/>
                </a:cxn>
                <a:cxn ang="0">
                  <a:pos x="117" y="575"/>
                </a:cxn>
                <a:cxn ang="0">
                  <a:pos x="66" y="597"/>
                </a:cxn>
                <a:cxn ang="0">
                  <a:pos x="88" y="590"/>
                </a:cxn>
                <a:cxn ang="0">
                  <a:pos x="58" y="532"/>
                </a:cxn>
                <a:cxn ang="0">
                  <a:pos x="51" y="590"/>
                </a:cxn>
                <a:cxn ang="0">
                  <a:pos x="22" y="583"/>
                </a:cxn>
                <a:cxn ang="0">
                  <a:pos x="15" y="539"/>
                </a:cxn>
                <a:cxn ang="0">
                  <a:pos x="0" y="401"/>
                </a:cxn>
                <a:cxn ang="0">
                  <a:pos x="0" y="22"/>
                </a:cxn>
                <a:cxn ang="0">
                  <a:pos x="248" y="0"/>
                </a:cxn>
                <a:cxn ang="0">
                  <a:pos x="320" y="255"/>
                </a:cxn>
                <a:cxn ang="0">
                  <a:pos x="357" y="320"/>
                </a:cxn>
                <a:cxn ang="0">
                  <a:pos x="335" y="371"/>
                </a:cxn>
                <a:cxn ang="0">
                  <a:pos x="357" y="473"/>
                </a:cxn>
              </a:cxnLst>
              <a:rect l="0" t="0" r="r" b="b"/>
              <a:pathLst>
                <a:path w="357" h="597">
                  <a:moveTo>
                    <a:pt x="357" y="473"/>
                  </a:moveTo>
                  <a:lnTo>
                    <a:pt x="95" y="502"/>
                  </a:lnTo>
                  <a:lnTo>
                    <a:pt x="95" y="524"/>
                  </a:lnTo>
                  <a:lnTo>
                    <a:pt x="124" y="546"/>
                  </a:lnTo>
                  <a:lnTo>
                    <a:pt x="117" y="575"/>
                  </a:lnTo>
                  <a:lnTo>
                    <a:pt x="66" y="597"/>
                  </a:lnTo>
                  <a:lnTo>
                    <a:pt x="88" y="590"/>
                  </a:lnTo>
                  <a:lnTo>
                    <a:pt x="58" y="532"/>
                  </a:lnTo>
                  <a:lnTo>
                    <a:pt x="51" y="590"/>
                  </a:lnTo>
                  <a:lnTo>
                    <a:pt x="22" y="583"/>
                  </a:lnTo>
                  <a:lnTo>
                    <a:pt x="15" y="539"/>
                  </a:lnTo>
                  <a:lnTo>
                    <a:pt x="0" y="401"/>
                  </a:lnTo>
                  <a:lnTo>
                    <a:pt x="0" y="22"/>
                  </a:lnTo>
                  <a:lnTo>
                    <a:pt x="248" y="0"/>
                  </a:lnTo>
                  <a:lnTo>
                    <a:pt x="320" y="255"/>
                  </a:lnTo>
                  <a:lnTo>
                    <a:pt x="357" y="320"/>
                  </a:lnTo>
                  <a:lnTo>
                    <a:pt x="335" y="371"/>
                  </a:lnTo>
                  <a:lnTo>
                    <a:pt x="357" y="473"/>
                  </a:lnTo>
                </a:path>
              </a:pathLst>
            </a:custGeom>
            <a:noFill/>
            <a:ln w="0" cap="sq">
              <a:solidFill>
                <a:srgbClr val="FFFFFF"/>
              </a:solidFill>
              <a:prstDash val="solid"/>
              <a:miter lim="800000"/>
              <a:headEnd/>
              <a:tailEnd/>
            </a:ln>
          </p:spPr>
          <p:txBody>
            <a:bodyPr/>
            <a:lstStyle/>
            <a:p>
              <a:endParaRPr lang="en-US" dirty="0"/>
            </a:p>
          </p:txBody>
        </p:sp>
        <p:sp>
          <p:nvSpPr>
            <p:cNvPr id="643087" name="Freeform 15"/>
            <p:cNvSpPr>
              <a:spLocks/>
            </p:cNvSpPr>
            <p:nvPr/>
          </p:nvSpPr>
          <p:spPr bwMode="auto">
            <a:xfrm>
              <a:off x="1423" y="2273"/>
              <a:ext cx="641" cy="765"/>
            </a:xfrm>
            <a:custGeom>
              <a:avLst/>
              <a:gdLst/>
              <a:ahLst/>
              <a:cxnLst>
                <a:cxn ang="0">
                  <a:pos x="546" y="765"/>
                </a:cxn>
                <a:cxn ang="0">
                  <a:pos x="342" y="735"/>
                </a:cxn>
                <a:cxn ang="0">
                  <a:pos x="0" y="524"/>
                </a:cxn>
                <a:cxn ang="0">
                  <a:pos x="15" y="503"/>
                </a:cxn>
                <a:cxn ang="0">
                  <a:pos x="15" y="503"/>
                </a:cxn>
                <a:cxn ang="0">
                  <a:pos x="44" y="488"/>
                </a:cxn>
                <a:cxn ang="0">
                  <a:pos x="29" y="430"/>
                </a:cxn>
                <a:cxn ang="0">
                  <a:pos x="51" y="393"/>
                </a:cxn>
                <a:cxn ang="0">
                  <a:pos x="58" y="364"/>
                </a:cxn>
                <a:cxn ang="0">
                  <a:pos x="109" y="328"/>
                </a:cxn>
                <a:cxn ang="0">
                  <a:pos x="80" y="226"/>
                </a:cxn>
                <a:cxn ang="0">
                  <a:pos x="80" y="219"/>
                </a:cxn>
                <a:cxn ang="0">
                  <a:pos x="87" y="102"/>
                </a:cxn>
                <a:cxn ang="0">
                  <a:pos x="109" y="95"/>
                </a:cxn>
                <a:cxn ang="0">
                  <a:pos x="146" y="117"/>
                </a:cxn>
                <a:cxn ang="0">
                  <a:pos x="175" y="0"/>
                </a:cxn>
                <a:cxn ang="0">
                  <a:pos x="641" y="80"/>
                </a:cxn>
                <a:cxn ang="0">
                  <a:pos x="568" y="634"/>
                </a:cxn>
                <a:cxn ang="0">
                  <a:pos x="546" y="765"/>
                </a:cxn>
              </a:cxnLst>
              <a:rect l="0" t="0" r="r" b="b"/>
              <a:pathLst>
                <a:path w="641" h="765">
                  <a:moveTo>
                    <a:pt x="546" y="765"/>
                  </a:moveTo>
                  <a:lnTo>
                    <a:pt x="342" y="735"/>
                  </a:lnTo>
                  <a:lnTo>
                    <a:pt x="0" y="524"/>
                  </a:lnTo>
                  <a:lnTo>
                    <a:pt x="15" y="503"/>
                  </a:lnTo>
                  <a:lnTo>
                    <a:pt x="15" y="503"/>
                  </a:lnTo>
                  <a:lnTo>
                    <a:pt x="44" y="488"/>
                  </a:lnTo>
                  <a:lnTo>
                    <a:pt x="29" y="430"/>
                  </a:lnTo>
                  <a:lnTo>
                    <a:pt x="51" y="393"/>
                  </a:lnTo>
                  <a:lnTo>
                    <a:pt x="58" y="364"/>
                  </a:lnTo>
                  <a:lnTo>
                    <a:pt x="109" y="328"/>
                  </a:lnTo>
                  <a:lnTo>
                    <a:pt x="80" y="226"/>
                  </a:lnTo>
                  <a:lnTo>
                    <a:pt x="80" y="219"/>
                  </a:lnTo>
                  <a:lnTo>
                    <a:pt x="87" y="102"/>
                  </a:lnTo>
                  <a:lnTo>
                    <a:pt x="109" y="95"/>
                  </a:lnTo>
                  <a:lnTo>
                    <a:pt x="146" y="117"/>
                  </a:lnTo>
                  <a:lnTo>
                    <a:pt x="175" y="0"/>
                  </a:lnTo>
                  <a:lnTo>
                    <a:pt x="641" y="80"/>
                  </a:lnTo>
                  <a:lnTo>
                    <a:pt x="568" y="634"/>
                  </a:lnTo>
                  <a:lnTo>
                    <a:pt x="546" y="765"/>
                  </a:lnTo>
                </a:path>
              </a:pathLst>
            </a:custGeom>
            <a:noFill/>
            <a:ln w="0" cap="sq">
              <a:solidFill>
                <a:srgbClr val="FFFFFF"/>
              </a:solidFill>
              <a:prstDash val="solid"/>
              <a:miter lim="800000"/>
              <a:headEnd/>
              <a:tailEnd/>
            </a:ln>
          </p:spPr>
          <p:txBody>
            <a:bodyPr/>
            <a:lstStyle/>
            <a:p>
              <a:endParaRPr lang="en-US" dirty="0"/>
            </a:p>
          </p:txBody>
        </p:sp>
        <p:sp>
          <p:nvSpPr>
            <p:cNvPr id="643088" name="Freeform 16"/>
            <p:cNvSpPr>
              <a:spLocks/>
            </p:cNvSpPr>
            <p:nvPr/>
          </p:nvSpPr>
          <p:spPr bwMode="auto">
            <a:xfrm>
              <a:off x="3417" y="2484"/>
              <a:ext cx="481" cy="444"/>
            </a:xfrm>
            <a:custGeom>
              <a:avLst/>
              <a:gdLst/>
              <a:ahLst/>
              <a:cxnLst>
                <a:cxn ang="0">
                  <a:pos x="350" y="437"/>
                </a:cxn>
                <a:cxn ang="0">
                  <a:pos x="66" y="444"/>
                </a:cxn>
                <a:cxn ang="0">
                  <a:pos x="66" y="379"/>
                </a:cxn>
                <a:cxn ang="0">
                  <a:pos x="22" y="364"/>
                </a:cxn>
                <a:cxn ang="0">
                  <a:pos x="22" y="153"/>
                </a:cxn>
                <a:cxn ang="0">
                  <a:pos x="0" y="15"/>
                </a:cxn>
                <a:cxn ang="0">
                  <a:pos x="422" y="0"/>
                </a:cxn>
                <a:cxn ang="0">
                  <a:pos x="437" y="29"/>
                </a:cxn>
                <a:cxn ang="0">
                  <a:pos x="408" y="66"/>
                </a:cxn>
                <a:cxn ang="0">
                  <a:pos x="473" y="59"/>
                </a:cxn>
                <a:cxn ang="0">
                  <a:pos x="481" y="73"/>
                </a:cxn>
                <a:cxn ang="0">
                  <a:pos x="452" y="95"/>
                </a:cxn>
                <a:cxn ang="0">
                  <a:pos x="459" y="117"/>
                </a:cxn>
                <a:cxn ang="0">
                  <a:pos x="430" y="139"/>
                </a:cxn>
                <a:cxn ang="0">
                  <a:pos x="444" y="168"/>
                </a:cxn>
                <a:cxn ang="0">
                  <a:pos x="422" y="190"/>
                </a:cxn>
                <a:cxn ang="0">
                  <a:pos x="401" y="219"/>
                </a:cxn>
                <a:cxn ang="0">
                  <a:pos x="401" y="262"/>
                </a:cxn>
                <a:cxn ang="0">
                  <a:pos x="357" y="313"/>
                </a:cxn>
                <a:cxn ang="0">
                  <a:pos x="357" y="350"/>
                </a:cxn>
                <a:cxn ang="0">
                  <a:pos x="342" y="350"/>
                </a:cxn>
                <a:cxn ang="0">
                  <a:pos x="342" y="379"/>
                </a:cxn>
                <a:cxn ang="0">
                  <a:pos x="357" y="386"/>
                </a:cxn>
                <a:cxn ang="0">
                  <a:pos x="350" y="393"/>
                </a:cxn>
                <a:cxn ang="0">
                  <a:pos x="364" y="408"/>
                </a:cxn>
                <a:cxn ang="0">
                  <a:pos x="350" y="437"/>
                </a:cxn>
                <a:cxn ang="0">
                  <a:pos x="350" y="437"/>
                </a:cxn>
              </a:cxnLst>
              <a:rect l="0" t="0" r="r" b="b"/>
              <a:pathLst>
                <a:path w="481" h="444">
                  <a:moveTo>
                    <a:pt x="350" y="437"/>
                  </a:moveTo>
                  <a:lnTo>
                    <a:pt x="66" y="444"/>
                  </a:lnTo>
                  <a:lnTo>
                    <a:pt x="66" y="379"/>
                  </a:lnTo>
                  <a:lnTo>
                    <a:pt x="22" y="364"/>
                  </a:lnTo>
                  <a:lnTo>
                    <a:pt x="22" y="153"/>
                  </a:lnTo>
                  <a:lnTo>
                    <a:pt x="0" y="15"/>
                  </a:lnTo>
                  <a:lnTo>
                    <a:pt x="422" y="0"/>
                  </a:lnTo>
                  <a:lnTo>
                    <a:pt x="437" y="29"/>
                  </a:lnTo>
                  <a:lnTo>
                    <a:pt x="408" y="66"/>
                  </a:lnTo>
                  <a:lnTo>
                    <a:pt x="473" y="59"/>
                  </a:lnTo>
                  <a:lnTo>
                    <a:pt x="481" y="73"/>
                  </a:lnTo>
                  <a:lnTo>
                    <a:pt x="452" y="95"/>
                  </a:lnTo>
                  <a:lnTo>
                    <a:pt x="459" y="117"/>
                  </a:lnTo>
                  <a:lnTo>
                    <a:pt x="430" y="139"/>
                  </a:lnTo>
                  <a:lnTo>
                    <a:pt x="444" y="168"/>
                  </a:lnTo>
                  <a:lnTo>
                    <a:pt x="422" y="190"/>
                  </a:lnTo>
                  <a:lnTo>
                    <a:pt x="401" y="219"/>
                  </a:lnTo>
                  <a:lnTo>
                    <a:pt x="401" y="262"/>
                  </a:lnTo>
                  <a:lnTo>
                    <a:pt x="357" y="313"/>
                  </a:lnTo>
                  <a:lnTo>
                    <a:pt x="357" y="350"/>
                  </a:lnTo>
                  <a:lnTo>
                    <a:pt x="342" y="350"/>
                  </a:lnTo>
                  <a:lnTo>
                    <a:pt x="342" y="379"/>
                  </a:lnTo>
                  <a:lnTo>
                    <a:pt x="357" y="386"/>
                  </a:lnTo>
                  <a:lnTo>
                    <a:pt x="350" y="393"/>
                  </a:lnTo>
                  <a:lnTo>
                    <a:pt x="364" y="408"/>
                  </a:lnTo>
                  <a:lnTo>
                    <a:pt x="350" y="437"/>
                  </a:lnTo>
                  <a:lnTo>
                    <a:pt x="350" y="437"/>
                  </a:lnTo>
                </a:path>
              </a:pathLst>
            </a:custGeom>
            <a:noFill/>
            <a:ln w="0" cap="sq">
              <a:solidFill>
                <a:srgbClr val="FFFFFF"/>
              </a:solidFill>
              <a:prstDash val="solid"/>
              <a:miter lim="800000"/>
              <a:headEnd/>
              <a:tailEnd/>
            </a:ln>
          </p:spPr>
          <p:txBody>
            <a:bodyPr/>
            <a:lstStyle/>
            <a:p>
              <a:endParaRPr lang="en-US" dirty="0"/>
            </a:p>
          </p:txBody>
        </p:sp>
        <p:sp>
          <p:nvSpPr>
            <p:cNvPr id="643089" name="Freeform 17"/>
            <p:cNvSpPr>
              <a:spLocks/>
            </p:cNvSpPr>
            <p:nvPr/>
          </p:nvSpPr>
          <p:spPr bwMode="auto">
            <a:xfrm>
              <a:off x="775" y="1451"/>
              <a:ext cx="757" cy="1325"/>
            </a:xfrm>
            <a:custGeom>
              <a:avLst/>
              <a:gdLst/>
              <a:ahLst/>
              <a:cxnLst>
                <a:cxn ang="0">
                  <a:pos x="663" y="1325"/>
                </a:cxn>
                <a:cxn ang="0">
                  <a:pos x="422" y="1295"/>
                </a:cxn>
                <a:cxn ang="0">
                  <a:pos x="415" y="1193"/>
                </a:cxn>
                <a:cxn ang="0">
                  <a:pos x="364" y="1128"/>
                </a:cxn>
                <a:cxn ang="0">
                  <a:pos x="335" y="1113"/>
                </a:cxn>
                <a:cxn ang="0">
                  <a:pos x="335" y="1092"/>
                </a:cxn>
                <a:cxn ang="0">
                  <a:pos x="277" y="1062"/>
                </a:cxn>
                <a:cxn ang="0">
                  <a:pos x="248" y="1012"/>
                </a:cxn>
                <a:cxn ang="0">
                  <a:pos x="168" y="990"/>
                </a:cxn>
                <a:cxn ang="0">
                  <a:pos x="153" y="968"/>
                </a:cxn>
                <a:cxn ang="0">
                  <a:pos x="168" y="895"/>
                </a:cxn>
                <a:cxn ang="0">
                  <a:pos x="153" y="888"/>
                </a:cxn>
                <a:cxn ang="0">
                  <a:pos x="153" y="859"/>
                </a:cxn>
                <a:cxn ang="0">
                  <a:pos x="88" y="728"/>
                </a:cxn>
                <a:cxn ang="0">
                  <a:pos x="88" y="691"/>
                </a:cxn>
                <a:cxn ang="0">
                  <a:pos x="117" y="662"/>
                </a:cxn>
                <a:cxn ang="0">
                  <a:pos x="73" y="611"/>
                </a:cxn>
                <a:cxn ang="0">
                  <a:pos x="80" y="538"/>
                </a:cxn>
                <a:cxn ang="0">
                  <a:pos x="117" y="589"/>
                </a:cxn>
                <a:cxn ang="0">
                  <a:pos x="95" y="524"/>
                </a:cxn>
                <a:cxn ang="0">
                  <a:pos x="117" y="517"/>
                </a:cxn>
                <a:cxn ang="0">
                  <a:pos x="88" y="495"/>
                </a:cxn>
                <a:cxn ang="0">
                  <a:pos x="80" y="531"/>
                </a:cxn>
                <a:cxn ang="0">
                  <a:pos x="51" y="495"/>
                </a:cxn>
                <a:cxn ang="0">
                  <a:pos x="44" y="502"/>
                </a:cxn>
                <a:cxn ang="0">
                  <a:pos x="59" y="473"/>
                </a:cxn>
                <a:cxn ang="0">
                  <a:pos x="8" y="364"/>
                </a:cxn>
                <a:cxn ang="0">
                  <a:pos x="29" y="262"/>
                </a:cxn>
                <a:cxn ang="0">
                  <a:pos x="0" y="174"/>
                </a:cxn>
                <a:cxn ang="0">
                  <a:pos x="51" y="109"/>
                </a:cxn>
                <a:cxn ang="0">
                  <a:pos x="73" y="0"/>
                </a:cxn>
                <a:cxn ang="0">
                  <a:pos x="430" y="102"/>
                </a:cxn>
                <a:cxn ang="0">
                  <a:pos x="335" y="458"/>
                </a:cxn>
                <a:cxn ang="0">
                  <a:pos x="728" y="1048"/>
                </a:cxn>
                <a:cxn ang="0">
                  <a:pos x="757" y="1150"/>
                </a:cxn>
                <a:cxn ang="0">
                  <a:pos x="706" y="1186"/>
                </a:cxn>
                <a:cxn ang="0">
                  <a:pos x="699" y="1215"/>
                </a:cxn>
                <a:cxn ang="0">
                  <a:pos x="677" y="1252"/>
                </a:cxn>
                <a:cxn ang="0">
                  <a:pos x="692" y="1310"/>
                </a:cxn>
                <a:cxn ang="0">
                  <a:pos x="663" y="1325"/>
                </a:cxn>
                <a:cxn ang="0">
                  <a:pos x="663" y="1325"/>
                </a:cxn>
              </a:cxnLst>
              <a:rect l="0" t="0" r="r" b="b"/>
              <a:pathLst>
                <a:path w="757" h="1325">
                  <a:moveTo>
                    <a:pt x="663" y="1325"/>
                  </a:moveTo>
                  <a:lnTo>
                    <a:pt x="422" y="1295"/>
                  </a:lnTo>
                  <a:lnTo>
                    <a:pt x="415" y="1193"/>
                  </a:lnTo>
                  <a:lnTo>
                    <a:pt x="364" y="1128"/>
                  </a:lnTo>
                  <a:lnTo>
                    <a:pt x="335" y="1113"/>
                  </a:lnTo>
                  <a:lnTo>
                    <a:pt x="335" y="1092"/>
                  </a:lnTo>
                  <a:lnTo>
                    <a:pt x="277" y="1062"/>
                  </a:lnTo>
                  <a:lnTo>
                    <a:pt x="248" y="1012"/>
                  </a:lnTo>
                  <a:lnTo>
                    <a:pt x="168" y="990"/>
                  </a:lnTo>
                  <a:lnTo>
                    <a:pt x="153" y="968"/>
                  </a:lnTo>
                  <a:lnTo>
                    <a:pt x="168" y="895"/>
                  </a:lnTo>
                  <a:lnTo>
                    <a:pt x="153" y="888"/>
                  </a:lnTo>
                  <a:lnTo>
                    <a:pt x="153" y="859"/>
                  </a:lnTo>
                  <a:lnTo>
                    <a:pt x="88" y="728"/>
                  </a:lnTo>
                  <a:lnTo>
                    <a:pt x="88" y="691"/>
                  </a:lnTo>
                  <a:lnTo>
                    <a:pt x="117" y="662"/>
                  </a:lnTo>
                  <a:lnTo>
                    <a:pt x="73" y="611"/>
                  </a:lnTo>
                  <a:lnTo>
                    <a:pt x="80" y="538"/>
                  </a:lnTo>
                  <a:lnTo>
                    <a:pt x="117" y="589"/>
                  </a:lnTo>
                  <a:lnTo>
                    <a:pt x="95" y="524"/>
                  </a:lnTo>
                  <a:lnTo>
                    <a:pt x="117" y="517"/>
                  </a:lnTo>
                  <a:lnTo>
                    <a:pt x="88" y="495"/>
                  </a:lnTo>
                  <a:lnTo>
                    <a:pt x="80" y="531"/>
                  </a:lnTo>
                  <a:lnTo>
                    <a:pt x="51" y="495"/>
                  </a:lnTo>
                  <a:lnTo>
                    <a:pt x="44" y="502"/>
                  </a:lnTo>
                  <a:lnTo>
                    <a:pt x="59" y="473"/>
                  </a:lnTo>
                  <a:lnTo>
                    <a:pt x="8" y="364"/>
                  </a:lnTo>
                  <a:lnTo>
                    <a:pt x="29" y="262"/>
                  </a:lnTo>
                  <a:lnTo>
                    <a:pt x="0" y="174"/>
                  </a:lnTo>
                  <a:lnTo>
                    <a:pt x="51" y="109"/>
                  </a:lnTo>
                  <a:lnTo>
                    <a:pt x="73" y="0"/>
                  </a:lnTo>
                  <a:lnTo>
                    <a:pt x="430" y="102"/>
                  </a:lnTo>
                  <a:lnTo>
                    <a:pt x="335" y="458"/>
                  </a:lnTo>
                  <a:lnTo>
                    <a:pt x="728" y="1048"/>
                  </a:lnTo>
                  <a:lnTo>
                    <a:pt x="757" y="1150"/>
                  </a:lnTo>
                  <a:lnTo>
                    <a:pt x="706" y="1186"/>
                  </a:lnTo>
                  <a:lnTo>
                    <a:pt x="699" y="1215"/>
                  </a:lnTo>
                  <a:lnTo>
                    <a:pt x="677" y="1252"/>
                  </a:lnTo>
                  <a:lnTo>
                    <a:pt x="692" y="1310"/>
                  </a:lnTo>
                  <a:lnTo>
                    <a:pt x="663" y="1325"/>
                  </a:lnTo>
                  <a:lnTo>
                    <a:pt x="663" y="1325"/>
                  </a:lnTo>
                </a:path>
              </a:pathLst>
            </a:custGeom>
            <a:noFill/>
            <a:ln w="0" cap="sq">
              <a:solidFill>
                <a:srgbClr val="FFFFFF"/>
              </a:solidFill>
              <a:prstDash val="solid"/>
              <a:miter lim="800000"/>
              <a:headEnd/>
              <a:tailEnd/>
            </a:ln>
          </p:spPr>
          <p:txBody>
            <a:bodyPr/>
            <a:lstStyle/>
            <a:p>
              <a:endParaRPr lang="en-US" dirty="0"/>
            </a:p>
          </p:txBody>
        </p:sp>
        <p:sp>
          <p:nvSpPr>
            <p:cNvPr id="643090" name="Freeform 18"/>
            <p:cNvSpPr>
              <a:spLocks/>
            </p:cNvSpPr>
            <p:nvPr/>
          </p:nvSpPr>
          <p:spPr bwMode="auto">
            <a:xfrm>
              <a:off x="2064" y="1866"/>
              <a:ext cx="684" cy="553"/>
            </a:xfrm>
            <a:custGeom>
              <a:avLst/>
              <a:gdLst/>
              <a:ahLst/>
              <a:cxnLst>
                <a:cxn ang="0">
                  <a:pos x="676" y="189"/>
                </a:cxn>
                <a:cxn ang="0">
                  <a:pos x="655" y="553"/>
                </a:cxn>
                <a:cxn ang="0">
                  <a:pos x="567" y="553"/>
                </a:cxn>
                <a:cxn ang="0">
                  <a:pos x="0" y="487"/>
                </a:cxn>
                <a:cxn ang="0">
                  <a:pos x="14" y="407"/>
                </a:cxn>
                <a:cxn ang="0">
                  <a:pos x="65" y="0"/>
                </a:cxn>
                <a:cxn ang="0">
                  <a:pos x="509" y="51"/>
                </a:cxn>
                <a:cxn ang="0">
                  <a:pos x="684" y="65"/>
                </a:cxn>
                <a:cxn ang="0">
                  <a:pos x="684" y="145"/>
                </a:cxn>
                <a:cxn ang="0">
                  <a:pos x="676" y="189"/>
                </a:cxn>
              </a:cxnLst>
              <a:rect l="0" t="0" r="r" b="b"/>
              <a:pathLst>
                <a:path w="684" h="553">
                  <a:moveTo>
                    <a:pt x="676" y="189"/>
                  </a:moveTo>
                  <a:lnTo>
                    <a:pt x="655" y="553"/>
                  </a:lnTo>
                  <a:lnTo>
                    <a:pt x="567" y="553"/>
                  </a:lnTo>
                  <a:lnTo>
                    <a:pt x="0" y="487"/>
                  </a:lnTo>
                  <a:lnTo>
                    <a:pt x="14" y="407"/>
                  </a:lnTo>
                  <a:lnTo>
                    <a:pt x="65" y="0"/>
                  </a:lnTo>
                  <a:lnTo>
                    <a:pt x="509" y="51"/>
                  </a:lnTo>
                  <a:lnTo>
                    <a:pt x="684" y="65"/>
                  </a:lnTo>
                  <a:lnTo>
                    <a:pt x="684" y="145"/>
                  </a:lnTo>
                  <a:lnTo>
                    <a:pt x="676" y="189"/>
                  </a:lnTo>
                </a:path>
              </a:pathLst>
            </a:custGeom>
            <a:noFill/>
            <a:ln w="0" cap="sq">
              <a:solidFill>
                <a:srgbClr val="FFFFFF"/>
              </a:solidFill>
              <a:prstDash val="solid"/>
              <a:miter lim="800000"/>
              <a:headEnd/>
              <a:tailEnd/>
            </a:ln>
          </p:spPr>
          <p:txBody>
            <a:bodyPr/>
            <a:lstStyle/>
            <a:p>
              <a:endParaRPr lang="en-US" dirty="0"/>
            </a:p>
          </p:txBody>
        </p:sp>
        <p:sp>
          <p:nvSpPr>
            <p:cNvPr id="643091" name="Freeform 19"/>
            <p:cNvSpPr>
              <a:spLocks/>
            </p:cNvSpPr>
            <p:nvPr/>
          </p:nvSpPr>
          <p:spPr bwMode="auto">
            <a:xfrm>
              <a:off x="5251" y="1553"/>
              <a:ext cx="161" cy="160"/>
            </a:xfrm>
            <a:custGeom>
              <a:avLst/>
              <a:gdLst/>
              <a:ahLst/>
              <a:cxnLst>
                <a:cxn ang="0">
                  <a:pos x="146" y="0"/>
                </a:cxn>
                <a:cxn ang="0">
                  <a:pos x="161" y="80"/>
                </a:cxn>
                <a:cxn ang="0">
                  <a:pos x="66" y="109"/>
                </a:cxn>
                <a:cxn ang="0">
                  <a:pos x="15" y="160"/>
                </a:cxn>
                <a:cxn ang="0">
                  <a:pos x="22" y="131"/>
                </a:cxn>
                <a:cxn ang="0">
                  <a:pos x="0" y="29"/>
                </a:cxn>
                <a:cxn ang="0">
                  <a:pos x="146" y="0"/>
                </a:cxn>
                <a:cxn ang="0">
                  <a:pos x="146" y="0"/>
                </a:cxn>
              </a:cxnLst>
              <a:rect l="0" t="0" r="r" b="b"/>
              <a:pathLst>
                <a:path w="161" h="160">
                  <a:moveTo>
                    <a:pt x="146" y="0"/>
                  </a:moveTo>
                  <a:lnTo>
                    <a:pt x="161" y="80"/>
                  </a:lnTo>
                  <a:lnTo>
                    <a:pt x="66" y="109"/>
                  </a:lnTo>
                  <a:lnTo>
                    <a:pt x="15" y="160"/>
                  </a:lnTo>
                  <a:lnTo>
                    <a:pt x="22" y="131"/>
                  </a:lnTo>
                  <a:lnTo>
                    <a:pt x="0" y="29"/>
                  </a:lnTo>
                  <a:lnTo>
                    <a:pt x="146" y="0"/>
                  </a:lnTo>
                  <a:lnTo>
                    <a:pt x="146" y="0"/>
                  </a:lnTo>
                </a:path>
              </a:pathLst>
            </a:custGeom>
            <a:noFill/>
            <a:ln w="0" cap="sq">
              <a:solidFill>
                <a:srgbClr val="FFFFFF"/>
              </a:solidFill>
              <a:prstDash val="solid"/>
              <a:miter lim="800000"/>
              <a:headEnd/>
              <a:tailEnd/>
            </a:ln>
          </p:spPr>
          <p:txBody>
            <a:bodyPr/>
            <a:lstStyle/>
            <a:p>
              <a:endParaRPr lang="en-US" dirty="0"/>
            </a:p>
          </p:txBody>
        </p:sp>
        <p:sp>
          <p:nvSpPr>
            <p:cNvPr id="643092" name="Freeform 20"/>
            <p:cNvSpPr>
              <a:spLocks/>
            </p:cNvSpPr>
            <p:nvPr/>
          </p:nvSpPr>
          <p:spPr bwMode="auto">
            <a:xfrm>
              <a:off x="5113" y="1888"/>
              <a:ext cx="95" cy="174"/>
            </a:xfrm>
            <a:custGeom>
              <a:avLst/>
              <a:gdLst/>
              <a:ahLst/>
              <a:cxnLst>
                <a:cxn ang="0">
                  <a:pos x="29" y="7"/>
                </a:cxn>
                <a:cxn ang="0">
                  <a:pos x="22" y="21"/>
                </a:cxn>
                <a:cxn ang="0">
                  <a:pos x="22" y="50"/>
                </a:cxn>
                <a:cxn ang="0">
                  <a:pos x="66" y="116"/>
                </a:cxn>
                <a:cxn ang="0">
                  <a:pos x="87" y="123"/>
                </a:cxn>
                <a:cxn ang="0">
                  <a:pos x="80" y="152"/>
                </a:cxn>
                <a:cxn ang="0">
                  <a:pos x="95" y="160"/>
                </a:cxn>
                <a:cxn ang="0">
                  <a:pos x="37" y="174"/>
                </a:cxn>
                <a:cxn ang="0">
                  <a:pos x="0" y="21"/>
                </a:cxn>
                <a:cxn ang="0">
                  <a:pos x="29" y="0"/>
                </a:cxn>
                <a:cxn ang="0">
                  <a:pos x="29" y="7"/>
                </a:cxn>
              </a:cxnLst>
              <a:rect l="0" t="0" r="r" b="b"/>
              <a:pathLst>
                <a:path w="95" h="174">
                  <a:moveTo>
                    <a:pt x="29" y="7"/>
                  </a:moveTo>
                  <a:lnTo>
                    <a:pt x="22" y="21"/>
                  </a:lnTo>
                  <a:lnTo>
                    <a:pt x="22" y="50"/>
                  </a:lnTo>
                  <a:lnTo>
                    <a:pt x="66" y="116"/>
                  </a:lnTo>
                  <a:lnTo>
                    <a:pt x="87" y="123"/>
                  </a:lnTo>
                  <a:lnTo>
                    <a:pt x="80" y="152"/>
                  </a:lnTo>
                  <a:lnTo>
                    <a:pt x="95" y="160"/>
                  </a:lnTo>
                  <a:lnTo>
                    <a:pt x="37" y="174"/>
                  </a:lnTo>
                  <a:lnTo>
                    <a:pt x="0" y="21"/>
                  </a:lnTo>
                  <a:lnTo>
                    <a:pt x="29" y="0"/>
                  </a:lnTo>
                  <a:lnTo>
                    <a:pt x="29" y="7"/>
                  </a:lnTo>
                </a:path>
              </a:pathLst>
            </a:custGeom>
            <a:noFill/>
            <a:ln w="0" cap="sq">
              <a:solidFill>
                <a:srgbClr val="FFFFFF"/>
              </a:solidFill>
              <a:prstDash val="solid"/>
              <a:miter lim="800000"/>
              <a:headEnd/>
              <a:tailEnd/>
            </a:ln>
          </p:spPr>
          <p:txBody>
            <a:bodyPr/>
            <a:lstStyle/>
            <a:p>
              <a:endParaRPr lang="en-US" dirty="0"/>
            </a:p>
          </p:txBody>
        </p:sp>
        <p:sp>
          <p:nvSpPr>
            <p:cNvPr id="643093" name="Freeform 21"/>
            <p:cNvSpPr>
              <a:spLocks/>
            </p:cNvSpPr>
            <p:nvPr/>
          </p:nvSpPr>
          <p:spPr bwMode="auto">
            <a:xfrm>
              <a:off x="5011" y="2026"/>
              <a:ext cx="15" cy="22"/>
            </a:xfrm>
            <a:custGeom>
              <a:avLst/>
              <a:gdLst/>
              <a:ahLst/>
              <a:cxnLst>
                <a:cxn ang="0">
                  <a:pos x="8" y="22"/>
                </a:cxn>
                <a:cxn ang="0">
                  <a:pos x="0" y="0"/>
                </a:cxn>
                <a:cxn ang="0">
                  <a:pos x="15" y="7"/>
                </a:cxn>
                <a:cxn ang="0">
                  <a:pos x="8" y="22"/>
                </a:cxn>
              </a:cxnLst>
              <a:rect l="0" t="0" r="r" b="b"/>
              <a:pathLst>
                <a:path w="15" h="22">
                  <a:moveTo>
                    <a:pt x="8" y="22"/>
                  </a:moveTo>
                  <a:lnTo>
                    <a:pt x="0" y="0"/>
                  </a:lnTo>
                  <a:lnTo>
                    <a:pt x="15" y="7"/>
                  </a:lnTo>
                  <a:lnTo>
                    <a:pt x="8" y="22"/>
                  </a:lnTo>
                </a:path>
              </a:pathLst>
            </a:custGeom>
            <a:noFill/>
            <a:ln w="0" cap="sq">
              <a:solidFill>
                <a:srgbClr val="FFFFFF"/>
              </a:solidFill>
              <a:prstDash val="solid"/>
              <a:miter lim="800000"/>
              <a:headEnd/>
              <a:tailEnd/>
            </a:ln>
          </p:spPr>
          <p:txBody>
            <a:bodyPr/>
            <a:lstStyle/>
            <a:p>
              <a:endParaRPr lang="en-US" dirty="0"/>
            </a:p>
          </p:txBody>
        </p:sp>
        <p:sp>
          <p:nvSpPr>
            <p:cNvPr id="643094" name="Freeform 22"/>
            <p:cNvSpPr>
              <a:spLocks/>
            </p:cNvSpPr>
            <p:nvPr/>
          </p:nvSpPr>
          <p:spPr bwMode="auto">
            <a:xfrm>
              <a:off x="4138" y="3096"/>
              <a:ext cx="859" cy="662"/>
            </a:xfrm>
            <a:custGeom>
              <a:avLst/>
              <a:gdLst/>
              <a:ahLst/>
              <a:cxnLst>
                <a:cxn ang="0">
                  <a:pos x="619" y="0"/>
                </a:cxn>
                <a:cxn ang="0">
                  <a:pos x="844" y="451"/>
                </a:cxn>
                <a:cxn ang="0">
                  <a:pos x="859" y="568"/>
                </a:cxn>
                <a:cxn ang="0">
                  <a:pos x="837" y="597"/>
                </a:cxn>
                <a:cxn ang="0">
                  <a:pos x="844" y="626"/>
                </a:cxn>
                <a:cxn ang="0">
                  <a:pos x="830" y="648"/>
                </a:cxn>
                <a:cxn ang="0">
                  <a:pos x="764" y="662"/>
                </a:cxn>
                <a:cxn ang="0">
                  <a:pos x="757" y="648"/>
                </a:cxn>
                <a:cxn ang="0">
                  <a:pos x="779" y="655"/>
                </a:cxn>
                <a:cxn ang="0">
                  <a:pos x="779" y="640"/>
                </a:cxn>
                <a:cxn ang="0">
                  <a:pos x="757" y="633"/>
                </a:cxn>
                <a:cxn ang="0">
                  <a:pos x="720" y="589"/>
                </a:cxn>
                <a:cxn ang="0">
                  <a:pos x="684" y="582"/>
                </a:cxn>
                <a:cxn ang="0">
                  <a:pos x="662" y="524"/>
                </a:cxn>
                <a:cxn ang="0">
                  <a:pos x="633" y="495"/>
                </a:cxn>
                <a:cxn ang="0">
                  <a:pos x="633" y="458"/>
                </a:cxn>
                <a:cxn ang="0">
                  <a:pos x="611" y="458"/>
                </a:cxn>
                <a:cxn ang="0">
                  <a:pos x="626" y="480"/>
                </a:cxn>
                <a:cxn ang="0">
                  <a:pos x="611" y="480"/>
                </a:cxn>
                <a:cxn ang="0">
                  <a:pos x="560" y="407"/>
                </a:cxn>
                <a:cxn ang="0">
                  <a:pos x="582" y="364"/>
                </a:cxn>
                <a:cxn ang="0">
                  <a:pos x="546" y="342"/>
                </a:cxn>
                <a:cxn ang="0">
                  <a:pos x="560" y="378"/>
                </a:cxn>
                <a:cxn ang="0">
                  <a:pos x="531" y="364"/>
                </a:cxn>
                <a:cxn ang="0">
                  <a:pos x="538" y="240"/>
                </a:cxn>
                <a:cxn ang="0">
                  <a:pos x="415" y="131"/>
                </a:cxn>
                <a:cxn ang="0">
                  <a:pos x="349" y="116"/>
                </a:cxn>
                <a:cxn ang="0">
                  <a:pos x="342" y="138"/>
                </a:cxn>
                <a:cxn ang="0">
                  <a:pos x="247" y="182"/>
                </a:cxn>
                <a:cxn ang="0">
                  <a:pos x="233" y="160"/>
                </a:cxn>
                <a:cxn ang="0">
                  <a:pos x="247" y="174"/>
                </a:cxn>
                <a:cxn ang="0">
                  <a:pos x="247" y="160"/>
                </a:cxn>
                <a:cxn ang="0">
                  <a:pos x="196" y="109"/>
                </a:cxn>
                <a:cxn ang="0">
                  <a:pos x="189" y="116"/>
                </a:cxn>
                <a:cxn ang="0">
                  <a:pos x="204" y="131"/>
                </a:cxn>
                <a:cxn ang="0">
                  <a:pos x="124" y="102"/>
                </a:cxn>
                <a:cxn ang="0">
                  <a:pos x="160" y="102"/>
                </a:cxn>
                <a:cxn ang="0">
                  <a:pos x="145" y="87"/>
                </a:cxn>
                <a:cxn ang="0">
                  <a:pos x="51" y="116"/>
                </a:cxn>
                <a:cxn ang="0">
                  <a:pos x="73" y="102"/>
                </a:cxn>
                <a:cxn ang="0">
                  <a:pos x="51" y="87"/>
                </a:cxn>
                <a:cxn ang="0">
                  <a:pos x="51" y="109"/>
                </a:cxn>
                <a:cxn ang="0">
                  <a:pos x="22" y="116"/>
                </a:cxn>
                <a:cxn ang="0">
                  <a:pos x="29" y="87"/>
                </a:cxn>
                <a:cxn ang="0">
                  <a:pos x="0" y="65"/>
                </a:cxn>
                <a:cxn ang="0">
                  <a:pos x="0" y="43"/>
                </a:cxn>
                <a:cxn ang="0">
                  <a:pos x="262" y="14"/>
                </a:cxn>
                <a:cxn ang="0">
                  <a:pos x="284" y="51"/>
                </a:cxn>
                <a:cxn ang="0">
                  <a:pos x="553" y="29"/>
                </a:cxn>
                <a:cxn ang="0">
                  <a:pos x="560" y="58"/>
                </a:cxn>
                <a:cxn ang="0">
                  <a:pos x="575" y="51"/>
                </a:cxn>
                <a:cxn ang="0">
                  <a:pos x="568" y="0"/>
                </a:cxn>
                <a:cxn ang="0">
                  <a:pos x="611" y="0"/>
                </a:cxn>
                <a:cxn ang="0">
                  <a:pos x="619" y="0"/>
                </a:cxn>
              </a:cxnLst>
              <a:rect l="0" t="0" r="r" b="b"/>
              <a:pathLst>
                <a:path w="859" h="662">
                  <a:moveTo>
                    <a:pt x="619" y="0"/>
                  </a:moveTo>
                  <a:lnTo>
                    <a:pt x="844" y="451"/>
                  </a:lnTo>
                  <a:lnTo>
                    <a:pt x="859" y="568"/>
                  </a:lnTo>
                  <a:lnTo>
                    <a:pt x="837" y="597"/>
                  </a:lnTo>
                  <a:lnTo>
                    <a:pt x="844" y="626"/>
                  </a:lnTo>
                  <a:lnTo>
                    <a:pt x="830" y="648"/>
                  </a:lnTo>
                  <a:lnTo>
                    <a:pt x="764" y="662"/>
                  </a:lnTo>
                  <a:lnTo>
                    <a:pt x="757" y="648"/>
                  </a:lnTo>
                  <a:lnTo>
                    <a:pt x="779" y="655"/>
                  </a:lnTo>
                  <a:lnTo>
                    <a:pt x="779" y="640"/>
                  </a:lnTo>
                  <a:lnTo>
                    <a:pt x="757" y="633"/>
                  </a:lnTo>
                  <a:lnTo>
                    <a:pt x="720" y="589"/>
                  </a:lnTo>
                  <a:lnTo>
                    <a:pt x="684" y="582"/>
                  </a:lnTo>
                  <a:lnTo>
                    <a:pt x="662" y="524"/>
                  </a:lnTo>
                  <a:lnTo>
                    <a:pt x="633" y="495"/>
                  </a:lnTo>
                  <a:lnTo>
                    <a:pt x="633" y="458"/>
                  </a:lnTo>
                  <a:lnTo>
                    <a:pt x="611" y="458"/>
                  </a:lnTo>
                  <a:lnTo>
                    <a:pt x="626" y="480"/>
                  </a:lnTo>
                  <a:lnTo>
                    <a:pt x="611" y="480"/>
                  </a:lnTo>
                  <a:lnTo>
                    <a:pt x="560" y="407"/>
                  </a:lnTo>
                  <a:lnTo>
                    <a:pt x="582" y="364"/>
                  </a:lnTo>
                  <a:lnTo>
                    <a:pt x="546" y="342"/>
                  </a:lnTo>
                  <a:lnTo>
                    <a:pt x="560" y="378"/>
                  </a:lnTo>
                  <a:lnTo>
                    <a:pt x="531" y="364"/>
                  </a:lnTo>
                  <a:lnTo>
                    <a:pt x="538" y="240"/>
                  </a:lnTo>
                  <a:lnTo>
                    <a:pt x="415" y="131"/>
                  </a:lnTo>
                  <a:lnTo>
                    <a:pt x="349" y="116"/>
                  </a:lnTo>
                  <a:lnTo>
                    <a:pt x="342" y="138"/>
                  </a:lnTo>
                  <a:lnTo>
                    <a:pt x="247" y="182"/>
                  </a:lnTo>
                  <a:lnTo>
                    <a:pt x="233" y="160"/>
                  </a:lnTo>
                  <a:lnTo>
                    <a:pt x="247" y="174"/>
                  </a:lnTo>
                  <a:lnTo>
                    <a:pt x="247" y="160"/>
                  </a:lnTo>
                  <a:lnTo>
                    <a:pt x="196" y="109"/>
                  </a:lnTo>
                  <a:lnTo>
                    <a:pt x="189" y="116"/>
                  </a:lnTo>
                  <a:lnTo>
                    <a:pt x="204" y="131"/>
                  </a:lnTo>
                  <a:lnTo>
                    <a:pt x="124" y="102"/>
                  </a:lnTo>
                  <a:lnTo>
                    <a:pt x="160" y="102"/>
                  </a:lnTo>
                  <a:lnTo>
                    <a:pt x="145" y="87"/>
                  </a:lnTo>
                  <a:lnTo>
                    <a:pt x="51" y="116"/>
                  </a:lnTo>
                  <a:lnTo>
                    <a:pt x="73" y="102"/>
                  </a:lnTo>
                  <a:lnTo>
                    <a:pt x="51" y="87"/>
                  </a:lnTo>
                  <a:lnTo>
                    <a:pt x="51" y="109"/>
                  </a:lnTo>
                  <a:lnTo>
                    <a:pt x="22" y="116"/>
                  </a:lnTo>
                  <a:lnTo>
                    <a:pt x="29" y="87"/>
                  </a:lnTo>
                  <a:lnTo>
                    <a:pt x="0" y="65"/>
                  </a:lnTo>
                  <a:lnTo>
                    <a:pt x="0" y="43"/>
                  </a:lnTo>
                  <a:lnTo>
                    <a:pt x="262" y="14"/>
                  </a:lnTo>
                  <a:lnTo>
                    <a:pt x="284" y="51"/>
                  </a:lnTo>
                  <a:lnTo>
                    <a:pt x="553" y="29"/>
                  </a:lnTo>
                  <a:lnTo>
                    <a:pt x="560" y="58"/>
                  </a:lnTo>
                  <a:lnTo>
                    <a:pt x="575" y="51"/>
                  </a:lnTo>
                  <a:lnTo>
                    <a:pt x="568" y="0"/>
                  </a:lnTo>
                  <a:lnTo>
                    <a:pt x="611" y="0"/>
                  </a:lnTo>
                  <a:lnTo>
                    <a:pt x="619" y="0"/>
                  </a:lnTo>
                </a:path>
              </a:pathLst>
            </a:custGeom>
            <a:noFill/>
            <a:ln w="0" cap="sq">
              <a:solidFill>
                <a:srgbClr val="FFFFFF"/>
              </a:solidFill>
              <a:prstDash val="solid"/>
              <a:miter lim="800000"/>
              <a:headEnd/>
              <a:tailEnd/>
            </a:ln>
          </p:spPr>
          <p:txBody>
            <a:bodyPr/>
            <a:lstStyle/>
            <a:p>
              <a:endParaRPr lang="en-US" dirty="0"/>
            </a:p>
          </p:txBody>
        </p:sp>
        <p:sp>
          <p:nvSpPr>
            <p:cNvPr id="643095" name="Freeform 23"/>
            <p:cNvSpPr>
              <a:spLocks/>
            </p:cNvSpPr>
            <p:nvPr/>
          </p:nvSpPr>
          <p:spPr bwMode="auto">
            <a:xfrm>
              <a:off x="4291" y="2601"/>
              <a:ext cx="509" cy="553"/>
            </a:xfrm>
            <a:custGeom>
              <a:avLst/>
              <a:gdLst/>
              <a:ahLst/>
              <a:cxnLst>
                <a:cxn ang="0">
                  <a:pos x="123" y="22"/>
                </a:cxn>
                <a:cxn ang="0">
                  <a:pos x="240" y="0"/>
                </a:cxn>
                <a:cxn ang="0">
                  <a:pos x="218" y="43"/>
                </a:cxn>
                <a:cxn ang="0">
                  <a:pos x="269" y="65"/>
                </a:cxn>
                <a:cxn ang="0">
                  <a:pos x="313" y="116"/>
                </a:cxn>
                <a:cxn ang="0">
                  <a:pos x="429" y="218"/>
                </a:cxn>
                <a:cxn ang="0">
                  <a:pos x="480" y="320"/>
                </a:cxn>
                <a:cxn ang="0">
                  <a:pos x="509" y="327"/>
                </a:cxn>
                <a:cxn ang="0">
                  <a:pos x="480" y="371"/>
                </a:cxn>
                <a:cxn ang="0">
                  <a:pos x="487" y="386"/>
                </a:cxn>
                <a:cxn ang="0">
                  <a:pos x="466" y="422"/>
                </a:cxn>
                <a:cxn ang="0">
                  <a:pos x="473" y="444"/>
                </a:cxn>
                <a:cxn ang="0">
                  <a:pos x="458" y="444"/>
                </a:cxn>
                <a:cxn ang="0">
                  <a:pos x="473" y="451"/>
                </a:cxn>
                <a:cxn ang="0">
                  <a:pos x="466" y="495"/>
                </a:cxn>
                <a:cxn ang="0">
                  <a:pos x="458" y="495"/>
                </a:cxn>
                <a:cxn ang="0">
                  <a:pos x="415" y="495"/>
                </a:cxn>
                <a:cxn ang="0">
                  <a:pos x="422" y="546"/>
                </a:cxn>
                <a:cxn ang="0">
                  <a:pos x="407" y="553"/>
                </a:cxn>
                <a:cxn ang="0">
                  <a:pos x="400" y="524"/>
                </a:cxn>
                <a:cxn ang="0">
                  <a:pos x="131" y="546"/>
                </a:cxn>
                <a:cxn ang="0">
                  <a:pos x="109" y="509"/>
                </a:cxn>
                <a:cxn ang="0">
                  <a:pos x="87" y="407"/>
                </a:cxn>
                <a:cxn ang="0">
                  <a:pos x="109" y="356"/>
                </a:cxn>
                <a:cxn ang="0">
                  <a:pos x="72" y="291"/>
                </a:cxn>
                <a:cxn ang="0">
                  <a:pos x="0" y="36"/>
                </a:cxn>
                <a:cxn ang="0">
                  <a:pos x="123" y="14"/>
                </a:cxn>
                <a:cxn ang="0">
                  <a:pos x="123" y="22"/>
                </a:cxn>
              </a:cxnLst>
              <a:rect l="0" t="0" r="r" b="b"/>
              <a:pathLst>
                <a:path w="509" h="553">
                  <a:moveTo>
                    <a:pt x="123" y="22"/>
                  </a:moveTo>
                  <a:lnTo>
                    <a:pt x="240" y="0"/>
                  </a:lnTo>
                  <a:lnTo>
                    <a:pt x="218" y="43"/>
                  </a:lnTo>
                  <a:lnTo>
                    <a:pt x="269" y="65"/>
                  </a:lnTo>
                  <a:lnTo>
                    <a:pt x="313" y="116"/>
                  </a:lnTo>
                  <a:lnTo>
                    <a:pt x="429" y="218"/>
                  </a:lnTo>
                  <a:lnTo>
                    <a:pt x="480" y="320"/>
                  </a:lnTo>
                  <a:lnTo>
                    <a:pt x="509" y="327"/>
                  </a:lnTo>
                  <a:lnTo>
                    <a:pt x="480" y="371"/>
                  </a:lnTo>
                  <a:lnTo>
                    <a:pt x="487" y="386"/>
                  </a:lnTo>
                  <a:lnTo>
                    <a:pt x="466" y="422"/>
                  </a:lnTo>
                  <a:lnTo>
                    <a:pt x="473" y="444"/>
                  </a:lnTo>
                  <a:lnTo>
                    <a:pt x="458" y="444"/>
                  </a:lnTo>
                  <a:lnTo>
                    <a:pt x="473" y="451"/>
                  </a:lnTo>
                  <a:lnTo>
                    <a:pt x="466" y="495"/>
                  </a:lnTo>
                  <a:lnTo>
                    <a:pt x="458" y="495"/>
                  </a:lnTo>
                  <a:lnTo>
                    <a:pt x="415" y="495"/>
                  </a:lnTo>
                  <a:lnTo>
                    <a:pt x="422" y="546"/>
                  </a:lnTo>
                  <a:lnTo>
                    <a:pt x="407" y="553"/>
                  </a:lnTo>
                  <a:lnTo>
                    <a:pt x="400" y="524"/>
                  </a:lnTo>
                  <a:lnTo>
                    <a:pt x="131" y="546"/>
                  </a:lnTo>
                  <a:lnTo>
                    <a:pt x="109" y="509"/>
                  </a:lnTo>
                  <a:lnTo>
                    <a:pt x="87" y="407"/>
                  </a:lnTo>
                  <a:lnTo>
                    <a:pt x="109" y="356"/>
                  </a:lnTo>
                  <a:lnTo>
                    <a:pt x="72" y="291"/>
                  </a:lnTo>
                  <a:lnTo>
                    <a:pt x="0" y="36"/>
                  </a:lnTo>
                  <a:lnTo>
                    <a:pt x="123" y="14"/>
                  </a:lnTo>
                  <a:lnTo>
                    <a:pt x="123" y="22"/>
                  </a:lnTo>
                </a:path>
              </a:pathLst>
            </a:custGeom>
            <a:noFill/>
            <a:ln w="0" cap="sq">
              <a:solidFill>
                <a:srgbClr val="FFFFFF"/>
              </a:solidFill>
              <a:prstDash val="solid"/>
              <a:miter lim="800000"/>
              <a:headEnd/>
              <a:tailEnd/>
            </a:ln>
          </p:spPr>
          <p:txBody>
            <a:bodyPr/>
            <a:lstStyle/>
            <a:p>
              <a:endParaRPr lang="en-US" dirty="0"/>
            </a:p>
          </p:txBody>
        </p:sp>
        <p:sp>
          <p:nvSpPr>
            <p:cNvPr id="643096" name="Freeform 24"/>
            <p:cNvSpPr>
              <a:spLocks/>
            </p:cNvSpPr>
            <p:nvPr/>
          </p:nvSpPr>
          <p:spPr bwMode="auto">
            <a:xfrm>
              <a:off x="1459" y="788"/>
              <a:ext cx="561" cy="932"/>
            </a:xfrm>
            <a:custGeom>
              <a:avLst/>
              <a:gdLst/>
              <a:ahLst/>
              <a:cxnLst>
                <a:cxn ang="0">
                  <a:pos x="255" y="881"/>
                </a:cxn>
                <a:cxn ang="0">
                  <a:pos x="0" y="823"/>
                </a:cxn>
                <a:cxn ang="0">
                  <a:pos x="66" y="575"/>
                </a:cxn>
                <a:cxn ang="0">
                  <a:pos x="44" y="539"/>
                </a:cxn>
                <a:cxn ang="0">
                  <a:pos x="139" y="408"/>
                </a:cxn>
                <a:cxn ang="0">
                  <a:pos x="110" y="350"/>
                </a:cxn>
                <a:cxn ang="0">
                  <a:pos x="182" y="0"/>
                </a:cxn>
                <a:cxn ang="0">
                  <a:pos x="255" y="15"/>
                </a:cxn>
                <a:cxn ang="0">
                  <a:pos x="233" y="131"/>
                </a:cxn>
                <a:cxn ang="0">
                  <a:pos x="248" y="182"/>
                </a:cxn>
                <a:cxn ang="0">
                  <a:pos x="241" y="204"/>
                </a:cxn>
                <a:cxn ang="0">
                  <a:pos x="270" y="233"/>
                </a:cxn>
                <a:cxn ang="0">
                  <a:pos x="299" y="306"/>
                </a:cxn>
                <a:cxn ang="0">
                  <a:pos x="335" y="321"/>
                </a:cxn>
                <a:cxn ang="0">
                  <a:pos x="292" y="444"/>
                </a:cxn>
                <a:cxn ang="0">
                  <a:pos x="306" y="466"/>
                </a:cxn>
                <a:cxn ang="0">
                  <a:pos x="343" y="437"/>
                </a:cxn>
                <a:cxn ang="0">
                  <a:pos x="357" y="452"/>
                </a:cxn>
                <a:cxn ang="0">
                  <a:pos x="372" y="546"/>
                </a:cxn>
                <a:cxn ang="0">
                  <a:pos x="393" y="568"/>
                </a:cxn>
                <a:cxn ang="0">
                  <a:pos x="408" y="619"/>
                </a:cxn>
                <a:cxn ang="0">
                  <a:pos x="423" y="605"/>
                </a:cxn>
                <a:cxn ang="0">
                  <a:pos x="444" y="612"/>
                </a:cxn>
                <a:cxn ang="0">
                  <a:pos x="466" y="605"/>
                </a:cxn>
                <a:cxn ang="0">
                  <a:pos x="524" y="619"/>
                </a:cxn>
                <a:cxn ang="0">
                  <a:pos x="539" y="590"/>
                </a:cxn>
                <a:cxn ang="0">
                  <a:pos x="561" y="626"/>
                </a:cxn>
                <a:cxn ang="0">
                  <a:pos x="517" y="932"/>
                </a:cxn>
                <a:cxn ang="0">
                  <a:pos x="343" y="903"/>
                </a:cxn>
                <a:cxn ang="0">
                  <a:pos x="255" y="881"/>
                </a:cxn>
              </a:cxnLst>
              <a:rect l="0" t="0" r="r" b="b"/>
              <a:pathLst>
                <a:path w="561" h="932">
                  <a:moveTo>
                    <a:pt x="255" y="881"/>
                  </a:moveTo>
                  <a:lnTo>
                    <a:pt x="0" y="823"/>
                  </a:lnTo>
                  <a:lnTo>
                    <a:pt x="66" y="575"/>
                  </a:lnTo>
                  <a:lnTo>
                    <a:pt x="44" y="539"/>
                  </a:lnTo>
                  <a:lnTo>
                    <a:pt x="139" y="408"/>
                  </a:lnTo>
                  <a:lnTo>
                    <a:pt x="110" y="350"/>
                  </a:lnTo>
                  <a:lnTo>
                    <a:pt x="182" y="0"/>
                  </a:lnTo>
                  <a:lnTo>
                    <a:pt x="255" y="15"/>
                  </a:lnTo>
                  <a:lnTo>
                    <a:pt x="233" y="131"/>
                  </a:lnTo>
                  <a:lnTo>
                    <a:pt x="248" y="182"/>
                  </a:lnTo>
                  <a:lnTo>
                    <a:pt x="241" y="204"/>
                  </a:lnTo>
                  <a:lnTo>
                    <a:pt x="270" y="233"/>
                  </a:lnTo>
                  <a:lnTo>
                    <a:pt x="299" y="306"/>
                  </a:lnTo>
                  <a:lnTo>
                    <a:pt x="335" y="321"/>
                  </a:lnTo>
                  <a:lnTo>
                    <a:pt x="292" y="444"/>
                  </a:lnTo>
                  <a:lnTo>
                    <a:pt x="306" y="466"/>
                  </a:lnTo>
                  <a:lnTo>
                    <a:pt x="343" y="437"/>
                  </a:lnTo>
                  <a:lnTo>
                    <a:pt x="357" y="452"/>
                  </a:lnTo>
                  <a:lnTo>
                    <a:pt x="372" y="546"/>
                  </a:lnTo>
                  <a:lnTo>
                    <a:pt x="393" y="568"/>
                  </a:lnTo>
                  <a:lnTo>
                    <a:pt x="408" y="619"/>
                  </a:lnTo>
                  <a:lnTo>
                    <a:pt x="423" y="605"/>
                  </a:lnTo>
                  <a:lnTo>
                    <a:pt x="444" y="612"/>
                  </a:lnTo>
                  <a:lnTo>
                    <a:pt x="466" y="605"/>
                  </a:lnTo>
                  <a:lnTo>
                    <a:pt x="524" y="619"/>
                  </a:lnTo>
                  <a:lnTo>
                    <a:pt x="539" y="590"/>
                  </a:lnTo>
                  <a:lnTo>
                    <a:pt x="561" y="626"/>
                  </a:lnTo>
                  <a:lnTo>
                    <a:pt x="517" y="932"/>
                  </a:lnTo>
                  <a:lnTo>
                    <a:pt x="343" y="903"/>
                  </a:lnTo>
                  <a:lnTo>
                    <a:pt x="255" y="881"/>
                  </a:lnTo>
                </a:path>
              </a:pathLst>
            </a:custGeom>
            <a:noFill/>
            <a:ln w="0" cap="sq">
              <a:solidFill>
                <a:srgbClr val="FFFFFF"/>
              </a:solidFill>
              <a:prstDash val="solid"/>
              <a:miter lim="800000"/>
              <a:headEnd/>
              <a:tailEnd/>
            </a:ln>
          </p:spPr>
          <p:txBody>
            <a:bodyPr/>
            <a:lstStyle/>
            <a:p>
              <a:endParaRPr lang="en-US" dirty="0"/>
            </a:p>
          </p:txBody>
        </p:sp>
        <p:sp>
          <p:nvSpPr>
            <p:cNvPr id="643097" name="Freeform 25"/>
            <p:cNvSpPr>
              <a:spLocks/>
            </p:cNvSpPr>
            <p:nvPr/>
          </p:nvSpPr>
          <p:spPr bwMode="auto">
            <a:xfrm>
              <a:off x="3701" y="1735"/>
              <a:ext cx="371" cy="684"/>
            </a:xfrm>
            <a:custGeom>
              <a:avLst/>
              <a:gdLst/>
              <a:ahLst/>
              <a:cxnLst>
                <a:cxn ang="0">
                  <a:pos x="233" y="684"/>
                </a:cxn>
                <a:cxn ang="0">
                  <a:pos x="197" y="647"/>
                </a:cxn>
                <a:cxn ang="0">
                  <a:pos x="197" y="604"/>
                </a:cxn>
                <a:cxn ang="0">
                  <a:pos x="109" y="546"/>
                </a:cxn>
                <a:cxn ang="0">
                  <a:pos x="131" y="465"/>
                </a:cxn>
                <a:cxn ang="0">
                  <a:pos x="102" y="451"/>
                </a:cxn>
                <a:cxn ang="0">
                  <a:pos x="80" y="465"/>
                </a:cxn>
                <a:cxn ang="0">
                  <a:pos x="66" y="415"/>
                </a:cxn>
                <a:cxn ang="0">
                  <a:pos x="22" y="378"/>
                </a:cxn>
                <a:cxn ang="0">
                  <a:pos x="0" y="342"/>
                </a:cxn>
                <a:cxn ang="0">
                  <a:pos x="0" y="284"/>
                </a:cxn>
                <a:cxn ang="0">
                  <a:pos x="0" y="284"/>
                </a:cxn>
                <a:cxn ang="0">
                  <a:pos x="0" y="262"/>
                </a:cxn>
                <a:cxn ang="0">
                  <a:pos x="29" y="240"/>
                </a:cxn>
                <a:cxn ang="0">
                  <a:pos x="37" y="211"/>
                </a:cxn>
                <a:cxn ang="0">
                  <a:pos x="29" y="153"/>
                </a:cxn>
                <a:cxn ang="0">
                  <a:pos x="80" y="138"/>
                </a:cxn>
                <a:cxn ang="0">
                  <a:pos x="102" y="94"/>
                </a:cxn>
                <a:cxn ang="0">
                  <a:pos x="102" y="58"/>
                </a:cxn>
                <a:cxn ang="0">
                  <a:pos x="58" y="14"/>
                </a:cxn>
                <a:cxn ang="0">
                  <a:pos x="73" y="14"/>
                </a:cxn>
                <a:cxn ang="0">
                  <a:pos x="306" y="0"/>
                </a:cxn>
                <a:cxn ang="0">
                  <a:pos x="335" y="94"/>
                </a:cxn>
                <a:cxn ang="0">
                  <a:pos x="357" y="385"/>
                </a:cxn>
                <a:cxn ang="0">
                  <a:pos x="350" y="407"/>
                </a:cxn>
                <a:cxn ang="0">
                  <a:pos x="371" y="458"/>
                </a:cxn>
                <a:cxn ang="0">
                  <a:pos x="328" y="524"/>
                </a:cxn>
                <a:cxn ang="0">
                  <a:pos x="328" y="582"/>
                </a:cxn>
                <a:cxn ang="0">
                  <a:pos x="320" y="597"/>
                </a:cxn>
                <a:cxn ang="0">
                  <a:pos x="328" y="618"/>
                </a:cxn>
                <a:cxn ang="0">
                  <a:pos x="291" y="633"/>
                </a:cxn>
                <a:cxn ang="0">
                  <a:pos x="299" y="669"/>
                </a:cxn>
                <a:cxn ang="0">
                  <a:pos x="248" y="655"/>
                </a:cxn>
                <a:cxn ang="0">
                  <a:pos x="226" y="677"/>
                </a:cxn>
                <a:cxn ang="0">
                  <a:pos x="233" y="684"/>
                </a:cxn>
              </a:cxnLst>
              <a:rect l="0" t="0" r="r" b="b"/>
              <a:pathLst>
                <a:path w="371" h="684">
                  <a:moveTo>
                    <a:pt x="233" y="684"/>
                  </a:moveTo>
                  <a:lnTo>
                    <a:pt x="197" y="647"/>
                  </a:lnTo>
                  <a:lnTo>
                    <a:pt x="197" y="604"/>
                  </a:lnTo>
                  <a:lnTo>
                    <a:pt x="109" y="546"/>
                  </a:lnTo>
                  <a:lnTo>
                    <a:pt x="131" y="465"/>
                  </a:lnTo>
                  <a:lnTo>
                    <a:pt x="102" y="451"/>
                  </a:lnTo>
                  <a:lnTo>
                    <a:pt x="80" y="465"/>
                  </a:lnTo>
                  <a:lnTo>
                    <a:pt x="66" y="415"/>
                  </a:lnTo>
                  <a:lnTo>
                    <a:pt x="22" y="378"/>
                  </a:lnTo>
                  <a:lnTo>
                    <a:pt x="0" y="342"/>
                  </a:lnTo>
                  <a:lnTo>
                    <a:pt x="0" y="284"/>
                  </a:lnTo>
                  <a:lnTo>
                    <a:pt x="0" y="284"/>
                  </a:lnTo>
                  <a:lnTo>
                    <a:pt x="0" y="262"/>
                  </a:lnTo>
                  <a:lnTo>
                    <a:pt x="29" y="240"/>
                  </a:lnTo>
                  <a:lnTo>
                    <a:pt x="37" y="211"/>
                  </a:lnTo>
                  <a:lnTo>
                    <a:pt x="29" y="153"/>
                  </a:lnTo>
                  <a:lnTo>
                    <a:pt x="80" y="138"/>
                  </a:lnTo>
                  <a:lnTo>
                    <a:pt x="102" y="94"/>
                  </a:lnTo>
                  <a:lnTo>
                    <a:pt x="102" y="58"/>
                  </a:lnTo>
                  <a:lnTo>
                    <a:pt x="58" y="14"/>
                  </a:lnTo>
                  <a:lnTo>
                    <a:pt x="73" y="14"/>
                  </a:lnTo>
                  <a:lnTo>
                    <a:pt x="306" y="0"/>
                  </a:lnTo>
                  <a:lnTo>
                    <a:pt x="335" y="94"/>
                  </a:lnTo>
                  <a:lnTo>
                    <a:pt x="357" y="385"/>
                  </a:lnTo>
                  <a:lnTo>
                    <a:pt x="350" y="407"/>
                  </a:lnTo>
                  <a:lnTo>
                    <a:pt x="371" y="458"/>
                  </a:lnTo>
                  <a:lnTo>
                    <a:pt x="328" y="524"/>
                  </a:lnTo>
                  <a:lnTo>
                    <a:pt x="328" y="582"/>
                  </a:lnTo>
                  <a:lnTo>
                    <a:pt x="320" y="597"/>
                  </a:lnTo>
                  <a:lnTo>
                    <a:pt x="328" y="618"/>
                  </a:lnTo>
                  <a:lnTo>
                    <a:pt x="291" y="633"/>
                  </a:lnTo>
                  <a:lnTo>
                    <a:pt x="299" y="669"/>
                  </a:lnTo>
                  <a:lnTo>
                    <a:pt x="248" y="655"/>
                  </a:lnTo>
                  <a:lnTo>
                    <a:pt x="226" y="677"/>
                  </a:lnTo>
                  <a:lnTo>
                    <a:pt x="233" y="684"/>
                  </a:lnTo>
                </a:path>
              </a:pathLst>
            </a:custGeom>
            <a:noFill/>
            <a:ln w="0" cap="sq">
              <a:solidFill>
                <a:srgbClr val="FFFFFF"/>
              </a:solidFill>
              <a:prstDash val="solid"/>
              <a:miter lim="800000"/>
              <a:headEnd/>
              <a:tailEnd/>
            </a:ln>
          </p:spPr>
          <p:txBody>
            <a:bodyPr/>
            <a:lstStyle/>
            <a:p>
              <a:endParaRPr lang="en-US" dirty="0"/>
            </a:p>
          </p:txBody>
        </p:sp>
        <p:sp>
          <p:nvSpPr>
            <p:cNvPr id="643098" name="Freeform 26"/>
            <p:cNvSpPr>
              <a:spLocks/>
            </p:cNvSpPr>
            <p:nvPr/>
          </p:nvSpPr>
          <p:spPr bwMode="auto">
            <a:xfrm>
              <a:off x="4029" y="1807"/>
              <a:ext cx="284" cy="510"/>
            </a:xfrm>
            <a:custGeom>
              <a:avLst/>
              <a:gdLst/>
              <a:ahLst/>
              <a:cxnLst>
                <a:cxn ang="0">
                  <a:pos x="0" y="510"/>
                </a:cxn>
                <a:cxn ang="0">
                  <a:pos x="0" y="452"/>
                </a:cxn>
                <a:cxn ang="0">
                  <a:pos x="43" y="386"/>
                </a:cxn>
                <a:cxn ang="0">
                  <a:pos x="22" y="335"/>
                </a:cxn>
                <a:cxn ang="0">
                  <a:pos x="29" y="313"/>
                </a:cxn>
                <a:cxn ang="0">
                  <a:pos x="7" y="22"/>
                </a:cxn>
                <a:cxn ang="0">
                  <a:pos x="36" y="30"/>
                </a:cxn>
                <a:cxn ang="0">
                  <a:pos x="72" y="8"/>
                </a:cxn>
                <a:cxn ang="0">
                  <a:pos x="247" y="0"/>
                </a:cxn>
                <a:cxn ang="0">
                  <a:pos x="284" y="313"/>
                </a:cxn>
                <a:cxn ang="0">
                  <a:pos x="284" y="357"/>
                </a:cxn>
                <a:cxn ang="0">
                  <a:pos x="233" y="372"/>
                </a:cxn>
                <a:cxn ang="0">
                  <a:pos x="233" y="393"/>
                </a:cxn>
                <a:cxn ang="0">
                  <a:pos x="189" y="459"/>
                </a:cxn>
                <a:cxn ang="0">
                  <a:pos x="167" y="459"/>
                </a:cxn>
                <a:cxn ang="0">
                  <a:pos x="153" y="444"/>
                </a:cxn>
                <a:cxn ang="0">
                  <a:pos x="131" y="488"/>
                </a:cxn>
                <a:cxn ang="0">
                  <a:pos x="116" y="474"/>
                </a:cxn>
                <a:cxn ang="0">
                  <a:pos x="87" y="495"/>
                </a:cxn>
                <a:cxn ang="0">
                  <a:pos x="43" y="481"/>
                </a:cxn>
                <a:cxn ang="0">
                  <a:pos x="36" y="495"/>
                </a:cxn>
                <a:cxn ang="0">
                  <a:pos x="14" y="488"/>
                </a:cxn>
                <a:cxn ang="0">
                  <a:pos x="7" y="510"/>
                </a:cxn>
                <a:cxn ang="0">
                  <a:pos x="0" y="510"/>
                </a:cxn>
              </a:cxnLst>
              <a:rect l="0" t="0" r="r" b="b"/>
              <a:pathLst>
                <a:path w="284" h="510">
                  <a:moveTo>
                    <a:pt x="0" y="510"/>
                  </a:moveTo>
                  <a:lnTo>
                    <a:pt x="0" y="452"/>
                  </a:lnTo>
                  <a:lnTo>
                    <a:pt x="43" y="386"/>
                  </a:lnTo>
                  <a:lnTo>
                    <a:pt x="22" y="335"/>
                  </a:lnTo>
                  <a:lnTo>
                    <a:pt x="29" y="313"/>
                  </a:lnTo>
                  <a:lnTo>
                    <a:pt x="7" y="22"/>
                  </a:lnTo>
                  <a:lnTo>
                    <a:pt x="36" y="30"/>
                  </a:lnTo>
                  <a:lnTo>
                    <a:pt x="72" y="8"/>
                  </a:lnTo>
                  <a:lnTo>
                    <a:pt x="247" y="0"/>
                  </a:lnTo>
                  <a:lnTo>
                    <a:pt x="284" y="313"/>
                  </a:lnTo>
                  <a:lnTo>
                    <a:pt x="284" y="357"/>
                  </a:lnTo>
                  <a:lnTo>
                    <a:pt x="233" y="372"/>
                  </a:lnTo>
                  <a:lnTo>
                    <a:pt x="233" y="393"/>
                  </a:lnTo>
                  <a:lnTo>
                    <a:pt x="189" y="459"/>
                  </a:lnTo>
                  <a:lnTo>
                    <a:pt x="167" y="459"/>
                  </a:lnTo>
                  <a:lnTo>
                    <a:pt x="153" y="444"/>
                  </a:lnTo>
                  <a:lnTo>
                    <a:pt x="131" y="488"/>
                  </a:lnTo>
                  <a:lnTo>
                    <a:pt x="116" y="474"/>
                  </a:lnTo>
                  <a:lnTo>
                    <a:pt x="87" y="495"/>
                  </a:lnTo>
                  <a:lnTo>
                    <a:pt x="43" y="481"/>
                  </a:lnTo>
                  <a:lnTo>
                    <a:pt x="36" y="495"/>
                  </a:lnTo>
                  <a:lnTo>
                    <a:pt x="14" y="488"/>
                  </a:lnTo>
                  <a:lnTo>
                    <a:pt x="7" y="510"/>
                  </a:lnTo>
                  <a:lnTo>
                    <a:pt x="0" y="510"/>
                  </a:lnTo>
                </a:path>
              </a:pathLst>
            </a:custGeom>
            <a:noFill/>
            <a:ln w="0" cap="sq">
              <a:solidFill>
                <a:srgbClr val="FFFFFF"/>
              </a:solidFill>
              <a:prstDash val="solid"/>
              <a:miter lim="800000"/>
              <a:headEnd/>
              <a:tailEnd/>
            </a:ln>
          </p:spPr>
          <p:txBody>
            <a:bodyPr/>
            <a:lstStyle/>
            <a:p>
              <a:endParaRPr lang="en-US" dirty="0"/>
            </a:p>
          </p:txBody>
        </p:sp>
        <p:sp>
          <p:nvSpPr>
            <p:cNvPr id="643099" name="Freeform 27"/>
            <p:cNvSpPr>
              <a:spLocks/>
            </p:cNvSpPr>
            <p:nvPr/>
          </p:nvSpPr>
          <p:spPr bwMode="auto">
            <a:xfrm>
              <a:off x="3235" y="1633"/>
              <a:ext cx="568" cy="386"/>
            </a:xfrm>
            <a:custGeom>
              <a:avLst/>
              <a:gdLst/>
              <a:ahLst/>
              <a:cxnLst>
                <a:cxn ang="0">
                  <a:pos x="466" y="386"/>
                </a:cxn>
                <a:cxn ang="0">
                  <a:pos x="437" y="356"/>
                </a:cxn>
                <a:cxn ang="0">
                  <a:pos x="80" y="364"/>
                </a:cxn>
                <a:cxn ang="0">
                  <a:pos x="66" y="276"/>
                </a:cxn>
                <a:cxn ang="0">
                  <a:pos x="15" y="138"/>
                </a:cxn>
                <a:cxn ang="0">
                  <a:pos x="15" y="138"/>
                </a:cxn>
                <a:cxn ang="0">
                  <a:pos x="0" y="102"/>
                </a:cxn>
                <a:cxn ang="0">
                  <a:pos x="15" y="58"/>
                </a:cxn>
                <a:cxn ang="0">
                  <a:pos x="8" y="14"/>
                </a:cxn>
                <a:cxn ang="0">
                  <a:pos x="22" y="14"/>
                </a:cxn>
                <a:cxn ang="0">
                  <a:pos x="466" y="0"/>
                </a:cxn>
                <a:cxn ang="0">
                  <a:pos x="481" y="29"/>
                </a:cxn>
                <a:cxn ang="0">
                  <a:pos x="473" y="51"/>
                </a:cxn>
                <a:cxn ang="0">
                  <a:pos x="481" y="87"/>
                </a:cxn>
                <a:cxn ang="0">
                  <a:pos x="524" y="116"/>
                </a:cxn>
                <a:cxn ang="0">
                  <a:pos x="568" y="160"/>
                </a:cxn>
                <a:cxn ang="0">
                  <a:pos x="568" y="196"/>
                </a:cxn>
                <a:cxn ang="0">
                  <a:pos x="546" y="240"/>
                </a:cxn>
                <a:cxn ang="0">
                  <a:pos x="495" y="255"/>
                </a:cxn>
                <a:cxn ang="0">
                  <a:pos x="503" y="313"/>
                </a:cxn>
                <a:cxn ang="0">
                  <a:pos x="495" y="342"/>
                </a:cxn>
                <a:cxn ang="0">
                  <a:pos x="466" y="364"/>
                </a:cxn>
                <a:cxn ang="0">
                  <a:pos x="466" y="386"/>
                </a:cxn>
                <a:cxn ang="0">
                  <a:pos x="466" y="386"/>
                </a:cxn>
              </a:cxnLst>
              <a:rect l="0" t="0" r="r" b="b"/>
              <a:pathLst>
                <a:path w="568" h="386">
                  <a:moveTo>
                    <a:pt x="466" y="386"/>
                  </a:moveTo>
                  <a:lnTo>
                    <a:pt x="437" y="356"/>
                  </a:lnTo>
                  <a:lnTo>
                    <a:pt x="80" y="364"/>
                  </a:lnTo>
                  <a:lnTo>
                    <a:pt x="66" y="276"/>
                  </a:lnTo>
                  <a:lnTo>
                    <a:pt x="15" y="138"/>
                  </a:lnTo>
                  <a:lnTo>
                    <a:pt x="15" y="138"/>
                  </a:lnTo>
                  <a:lnTo>
                    <a:pt x="0" y="102"/>
                  </a:lnTo>
                  <a:lnTo>
                    <a:pt x="15" y="58"/>
                  </a:lnTo>
                  <a:lnTo>
                    <a:pt x="8" y="14"/>
                  </a:lnTo>
                  <a:lnTo>
                    <a:pt x="22" y="14"/>
                  </a:lnTo>
                  <a:lnTo>
                    <a:pt x="466" y="0"/>
                  </a:lnTo>
                  <a:lnTo>
                    <a:pt x="481" y="29"/>
                  </a:lnTo>
                  <a:lnTo>
                    <a:pt x="473" y="51"/>
                  </a:lnTo>
                  <a:lnTo>
                    <a:pt x="481" y="87"/>
                  </a:lnTo>
                  <a:lnTo>
                    <a:pt x="524" y="116"/>
                  </a:lnTo>
                  <a:lnTo>
                    <a:pt x="568" y="160"/>
                  </a:lnTo>
                  <a:lnTo>
                    <a:pt x="568" y="196"/>
                  </a:lnTo>
                  <a:lnTo>
                    <a:pt x="546" y="240"/>
                  </a:lnTo>
                  <a:lnTo>
                    <a:pt x="495" y="255"/>
                  </a:lnTo>
                  <a:lnTo>
                    <a:pt x="503" y="313"/>
                  </a:lnTo>
                  <a:lnTo>
                    <a:pt x="495" y="342"/>
                  </a:lnTo>
                  <a:lnTo>
                    <a:pt x="466" y="364"/>
                  </a:lnTo>
                  <a:lnTo>
                    <a:pt x="466" y="386"/>
                  </a:lnTo>
                  <a:lnTo>
                    <a:pt x="466" y="386"/>
                  </a:lnTo>
                </a:path>
              </a:pathLst>
            </a:custGeom>
            <a:noFill/>
            <a:ln w="0" cap="sq">
              <a:solidFill>
                <a:srgbClr val="FFFFFF"/>
              </a:solidFill>
              <a:prstDash val="solid"/>
              <a:miter lim="800000"/>
              <a:headEnd/>
              <a:tailEnd/>
            </a:ln>
          </p:spPr>
          <p:txBody>
            <a:bodyPr/>
            <a:lstStyle/>
            <a:p>
              <a:endParaRPr lang="en-US" dirty="0"/>
            </a:p>
          </p:txBody>
        </p:sp>
        <p:sp>
          <p:nvSpPr>
            <p:cNvPr id="643100" name="Freeform 28"/>
            <p:cNvSpPr>
              <a:spLocks/>
            </p:cNvSpPr>
            <p:nvPr/>
          </p:nvSpPr>
          <p:spPr bwMode="auto">
            <a:xfrm>
              <a:off x="2719" y="2055"/>
              <a:ext cx="698" cy="386"/>
            </a:xfrm>
            <a:custGeom>
              <a:avLst/>
              <a:gdLst/>
              <a:ahLst/>
              <a:cxnLst>
                <a:cxn ang="0">
                  <a:pos x="633" y="14"/>
                </a:cxn>
                <a:cxn ang="0">
                  <a:pos x="669" y="36"/>
                </a:cxn>
                <a:cxn ang="0">
                  <a:pos x="655" y="73"/>
                </a:cxn>
                <a:cxn ang="0">
                  <a:pos x="698" y="124"/>
                </a:cxn>
                <a:cxn ang="0">
                  <a:pos x="698" y="386"/>
                </a:cxn>
                <a:cxn ang="0">
                  <a:pos x="0" y="364"/>
                </a:cxn>
                <a:cxn ang="0">
                  <a:pos x="21" y="0"/>
                </a:cxn>
                <a:cxn ang="0">
                  <a:pos x="633" y="14"/>
                </a:cxn>
                <a:cxn ang="0">
                  <a:pos x="633" y="14"/>
                </a:cxn>
              </a:cxnLst>
              <a:rect l="0" t="0" r="r" b="b"/>
              <a:pathLst>
                <a:path w="698" h="386">
                  <a:moveTo>
                    <a:pt x="633" y="14"/>
                  </a:moveTo>
                  <a:lnTo>
                    <a:pt x="669" y="36"/>
                  </a:lnTo>
                  <a:lnTo>
                    <a:pt x="655" y="73"/>
                  </a:lnTo>
                  <a:lnTo>
                    <a:pt x="698" y="124"/>
                  </a:lnTo>
                  <a:lnTo>
                    <a:pt x="698" y="386"/>
                  </a:lnTo>
                  <a:lnTo>
                    <a:pt x="0" y="364"/>
                  </a:lnTo>
                  <a:lnTo>
                    <a:pt x="21" y="0"/>
                  </a:lnTo>
                  <a:lnTo>
                    <a:pt x="633" y="14"/>
                  </a:lnTo>
                  <a:lnTo>
                    <a:pt x="633" y="14"/>
                  </a:lnTo>
                </a:path>
              </a:pathLst>
            </a:custGeom>
            <a:noFill/>
            <a:ln w="0" cap="sq">
              <a:solidFill>
                <a:srgbClr val="FFFFFF"/>
              </a:solidFill>
              <a:prstDash val="solid"/>
              <a:miter lim="800000"/>
              <a:headEnd/>
              <a:tailEnd/>
            </a:ln>
          </p:spPr>
          <p:txBody>
            <a:bodyPr/>
            <a:lstStyle/>
            <a:p>
              <a:endParaRPr lang="en-US" dirty="0"/>
            </a:p>
          </p:txBody>
        </p:sp>
        <p:sp>
          <p:nvSpPr>
            <p:cNvPr id="643101" name="Freeform 29"/>
            <p:cNvSpPr>
              <a:spLocks/>
            </p:cNvSpPr>
            <p:nvPr/>
          </p:nvSpPr>
          <p:spPr bwMode="auto">
            <a:xfrm>
              <a:off x="3912" y="2113"/>
              <a:ext cx="684" cy="364"/>
            </a:xfrm>
            <a:custGeom>
              <a:avLst/>
              <a:gdLst/>
              <a:ahLst/>
              <a:cxnLst>
                <a:cxn ang="0">
                  <a:pos x="546" y="306"/>
                </a:cxn>
                <a:cxn ang="0">
                  <a:pos x="124" y="335"/>
                </a:cxn>
                <a:cxn ang="0">
                  <a:pos x="131" y="357"/>
                </a:cxn>
                <a:cxn ang="0">
                  <a:pos x="0" y="364"/>
                </a:cxn>
                <a:cxn ang="0">
                  <a:pos x="8" y="350"/>
                </a:cxn>
                <a:cxn ang="0">
                  <a:pos x="22" y="357"/>
                </a:cxn>
                <a:cxn ang="0">
                  <a:pos x="22" y="306"/>
                </a:cxn>
                <a:cxn ang="0">
                  <a:pos x="15" y="299"/>
                </a:cxn>
                <a:cxn ang="0">
                  <a:pos x="37" y="277"/>
                </a:cxn>
                <a:cxn ang="0">
                  <a:pos x="88" y="291"/>
                </a:cxn>
                <a:cxn ang="0">
                  <a:pos x="80" y="255"/>
                </a:cxn>
                <a:cxn ang="0">
                  <a:pos x="117" y="240"/>
                </a:cxn>
                <a:cxn ang="0">
                  <a:pos x="109" y="219"/>
                </a:cxn>
                <a:cxn ang="0">
                  <a:pos x="117" y="204"/>
                </a:cxn>
                <a:cxn ang="0">
                  <a:pos x="124" y="204"/>
                </a:cxn>
                <a:cxn ang="0">
                  <a:pos x="131" y="182"/>
                </a:cxn>
                <a:cxn ang="0">
                  <a:pos x="153" y="189"/>
                </a:cxn>
                <a:cxn ang="0">
                  <a:pos x="160" y="175"/>
                </a:cxn>
                <a:cxn ang="0">
                  <a:pos x="204" y="189"/>
                </a:cxn>
                <a:cxn ang="0">
                  <a:pos x="233" y="168"/>
                </a:cxn>
                <a:cxn ang="0">
                  <a:pos x="248" y="182"/>
                </a:cxn>
                <a:cxn ang="0">
                  <a:pos x="270" y="138"/>
                </a:cxn>
                <a:cxn ang="0">
                  <a:pos x="284" y="153"/>
                </a:cxn>
                <a:cxn ang="0">
                  <a:pos x="306" y="153"/>
                </a:cxn>
                <a:cxn ang="0">
                  <a:pos x="350" y="87"/>
                </a:cxn>
                <a:cxn ang="0">
                  <a:pos x="350" y="66"/>
                </a:cxn>
                <a:cxn ang="0">
                  <a:pos x="401" y="51"/>
                </a:cxn>
                <a:cxn ang="0">
                  <a:pos x="401" y="7"/>
                </a:cxn>
                <a:cxn ang="0">
                  <a:pos x="430" y="0"/>
                </a:cxn>
                <a:cxn ang="0">
                  <a:pos x="459" y="37"/>
                </a:cxn>
                <a:cxn ang="0">
                  <a:pos x="510" y="51"/>
                </a:cxn>
                <a:cxn ang="0">
                  <a:pos x="582" y="29"/>
                </a:cxn>
                <a:cxn ang="0">
                  <a:pos x="612" y="66"/>
                </a:cxn>
                <a:cxn ang="0">
                  <a:pos x="612" y="66"/>
                </a:cxn>
                <a:cxn ang="0">
                  <a:pos x="612" y="66"/>
                </a:cxn>
                <a:cxn ang="0">
                  <a:pos x="633" y="124"/>
                </a:cxn>
                <a:cxn ang="0">
                  <a:pos x="684" y="168"/>
                </a:cxn>
                <a:cxn ang="0">
                  <a:pos x="590" y="277"/>
                </a:cxn>
                <a:cxn ang="0">
                  <a:pos x="546" y="299"/>
                </a:cxn>
                <a:cxn ang="0">
                  <a:pos x="546" y="306"/>
                </a:cxn>
              </a:cxnLst>
              <a:rect l="0" t="0" r="r" b="b"/>
              <a:pathLst>
                <a:path w="684" h="364">
                  <a:moveTo>
                    <a:pt x="546" y="306"/>
                  </a:moveTo>
                  <a:lnTo>
                    <a:pt x="124" y="335"/>
                  </a:lnTo>
                  <a:lnTo>
                    <a:pt x="131" y="357"/>
                  </a:lnTo>
                  <a:lnTo>
                    <a:pt x="0" y="364"/>
                  </a:lnTo>
                  <a:lnTo>
                    <a:pt x="8" y="350"/>
                  </a:lnTo>
                  <a:lnTo>
                    <a:pt x="22" y="357"/>
                  </a:lnTo>
                  <a:lnTo>
                    <a:pt x="22" y="306"/>
                  </a:lnTo>
                  <a:lnTo>
                    <a:pt x="15" y="299"/>
                  </a:lnTo>
                  <a:lnTo>
                    <a:pt x="37" y="277"/>
                  </a:lnTo>
                  <a:lnTo>
                    <a:pt x="88" y="291"/>
                  </a:lnTo>
                  <a:lnTo>
                    <a:pt x="80" y="255"/>
                  </a:lnTo>
                  <a:lnTo>
                    <a:pt x="117" y="240"/>
                  </a:lnTo>
                  <a:lnTo>
                    <a:pt x="109" y="219"/>
                  </a:lnTo>
                  <a:lnTo>
                    <a:pt x="117" y="204"/>
                  </a:lnTo>
                  <a:lnTo>
                    <a:pt x="124" y="204"/>
                  </a:lnTo>
                  <a:lnTo>
                    <a:pt x="131" y="182"/>
                  </a:lnTo>
                  <a:lnTo>
                    <a:pt x="153" y="189"/>
                  </a:lnTo>
                  <a:lnTo>
                    <a:pt x="160" y="175"/>
                  </a:lnTo>
                  <a:lnTo>
                    <a:pt x="204" y="189"/>
                  </a:lnTo>
                  <a:lnTo>
                    <a:pt x="233" y="168"/>
                  </a:lnTo>
                  <a:lnTo>
                    <a:pt x="248" y="182"/>
                  </a:lnTo>
                  <a:lnTo>
                    <a:pt x="270" y="138"/>
                  </a:lnTo>
                  <a:lnTo>
                    <a:pt x="284" y="153"/>
                  </a:lnTo>
                  <a:lnTo>
                    <a:pt x="306" y="153"/>
                  </a:lnTo>
                  <a:lnTo>
                    <a:pt x="350" y="87"/>
                  </a:lnTo>
                  <a:lnTo>
                    <a:pt x="350" y="66"/>
                  </a:lnTo>
                  <a:lnTo>
                    <a:pt x="401" y="51"/>
                  </a:lnTo>
                  <a:lnTo>
                    <a:pt x="401" y="7"/>
                  </a:lnTo>
                  <a:lnTo>
                    <a:pt x="430" y="0"/>
                  </a:lnTo>
                  <a:lnTo>
                    <a:pt x="459" y="37"/>
                  </a:lnTo>
                  <a:lnTo>
                    <a:pt x="510" y="51"/>
                  </a:lnTo>
                  <a:lnTo>
                    <a:pt x="582" y="29"/>
                  </a:lnTo>
                  <a:lnTo>
                    <a:pt x="612" y="66"/>
                  </a:lnTo>
                  <a:lnTo>
                    <a:pt x="612" y="66"/>
                  </a:lnTo>
                  <a:lnTo>
                    <a:pt x="612" y="66"/>
                  </a:lnTo>
                  <a:lnTo>
                    <a:pt x="633" y="124"/>
                  </a:lnTo>
                  <a:lnTo>
                    <a:pt x="684" y="168"/>
                  </a:lnTo>
                  <a:lnTo>
                    <a:pt x="590" y="277"/>
                  </a:lnTo>
                  <a:lnTo>
                    <a:pt x="546" y="299"/>
                  </a:lnTo>
                  <a:lnTo>
                    <a:pt x="546" y="306"/>
                  </a:lnTo>
                </a:path>
              </a:pathLst>
            </a:custGeom>
            <a:noFill/>
            <a:ln w="0" cap="sq">
              <a:solidFill>
                <a:srgbClr val="FFFFFF"/>
              </a:solidFill>
              <a:prstDash val="solid"/>
              <a:miter lim="800000"/>
              <a:headEnd/>
              <a:tailEnd/>
            </a:ln>
          </p:spPr>
          <p:txBody>
            <a:bodyPr/>
            <a:lstStyle/>
            <a:p>
              <a:endParaRPr lang="en-US" dirty="0"/>
            </a:p>
          </p:txBody>
        </p:sp>
        <p:sp>
          <p:nvSpPr>
            <p:cNvPr id="643102" name="Freeform 30"/>
            <p:cNvSpPr>
              <a:spLocks/>
            </p:cNvSpPr>
            <p:nvPr/>
          </p:nvSpPr>
          <p:spPr bwMode="auto">
            <a:xfrm>
              <a:off x="3483" y="2921"/>
              <a:ext cx="531" cy="480"/>
            </a:xfrm>
            <a:custGeom>
              <a:avLst/>
              <a:gdLst/>
              <a:ahLst/>
              <a:cxnLst>
                <a:cxn ang="0">
                  <a:pos x="466" y="335"/>
                </a:cxn>
                <a:cxn ang="0">
                  <a:pos x="400" y="313"/>
                </a:cxn>
                <a:cxn ang="0">
                  <a:pos x="378" y="342"/>
                </a:cxn>
                <a:cxn ang="0">
                  <a:pos x="415" y="357"/>
                </a:cxn>
                <a:cxn ang="0">
                  <a:pos x="458" y="335"/>
                </a:cxn>
                <a:cxn ang="0">
                  <a:pos x="437" y="357"/>
                </a:cxn>
                <a:cxn ang="0">
                  <a:pos x="458" y="371"/>
                </a:cxn>
                <a:cxn ang="0">
                  <a:pos x="473" y="342"/>
                </a:cxn>
                <a:cxn ang="0">
                  <a:pos x="502" y="335"/>
                </a:cxn>
                <a:cxn ang="0">
                  <a:pos x="509" y="364"/>
                </a:cxn>
                <a:cxn ang="0">
                  <a:pos x="466" y="408"/>
                </a:cxn>
                <a:cxn ang="0">
                  <a:pos x="473" y="430"/>
                </a:cxn>
                <a:cxn ang="0">
                  <a:pos x="531" y="451"/>
                </a:cxn>
                <a:cxn ang="0">
                  <a:pos x="517" y="473"/>
                </a:cxn>
                <a:cxn ang="0">
                  <a:pos x="509" y="466"/>
                </a:cxn>
                <a:cxn ang="0">
                  <a:pos x="495" y="480"/>
                </a:cxn>
                <a:cxn ang="0">
                  <a:pos x="480" y="444"/>
                </a:cxn>
                <a:cxn ang="0">
                  <a:pos x="422" y="422"/>
                </a:cxn>
                <a:cxn ang="0">
                  <a:pos x="422" y="451"/>
                </a:cxn>
                <a:cxn ang="0">
                  <a:pos x="407" y="466"/>
                </a:cxn>
                <a:cxn ang="0">
                  <a:pos x="393" y="444"/>
                </a:cxn>
                <a:cxn ang="0">
                  <a:pos x="386" y="459"/>
                </a:cxn>
                <a:cxn ang="0">
                  <a:pos x="364" y="444"/>
                </a:cxn>
                <a:cxn ang="0">
                  <a:pos x="356" y="466"/>
                </a:cxn>
                <a:cxn ang="0">
                  <a:pos x="342" y="473"/>
                </a:cxn>
                <a:cxn ang="0">
                  <a:pos x="313" y="459"/>
                </a:cxn>
                <a:cxn ang="0">
                  <a:pos x="291" y="430"/>
                </a:cxn>
                <a:cxn ang="0">
                  <a:pos x="269" y="422"/>
                </a:cxn>
                <a:cxn ang="0">
                  <a:pos x="262" y="393"/>
                </a:cxn>
                <a:cxn ang="0">
                  <a:pos x="233" y="400"/>
                </a:cxn>
                <a:cxn ang="0">
                  <a:pos x="233" y="386"/>
                </a:cxn>
                <a:cxn ang="0">
                  <a:pos x="196" y="400"/>
                </a:cxn>
                <a:cxn ang="0">
                  <a:pos x="211" y="415"/>
                </a:cxn>
                <a:cxn ang="0">
                  <a:pos x="189" y="422"/>
                </a:cxn>
                <a:cxn ang="0">
                  <a:pos x="102" y="400"/>
                </a:cxn>
                <a:cxn ang="0">
                  <a:pos x="29" y="408"/>
                </a:cxn>
                <a:cxn ang="0">
                  <a:pos x="22" y="400"/>
                </a:cxn>
                <a:cxn ang="0">
                  <a:pos x="43" y="364"/>
                </a:cxn>
                <a:cxn ang="0">
                  <a:pos x="36" y="306"/>
                </a:cxn>
                <a:cxn ang="0">
                  <a:pos x="58" y="248"/>
                </a:cxn>
                <a:cxn ang="0">
                  <a:pos x="0" y="131"/>
                </a:cxn>
                <a:cxn ang="0">
                  <a:pos x="0" y="7"/>
                </a:cxn>
                <a:cxn ang="0">
                  <a:pos x="284" y="0"/>
                </a:cxn>
                <a:cxn ang="0">
                  <a:pos x="291" y="7"/>
                </a:cxn>
                <a:cxn ang="0">
                  <a:pos x="291" y="44"/>
                </a:cxn>
                <a:cxn ang="0">
                  <a:pos x="306" y="44"/>
                </a:cxn>
                <a:cxn ang="0">
                  <a:pos x="291" y="58"/>
                </a:cxn>
                <a:cxn ang="0">
                  <a:pos x="313" y="80"/>
                </a:cxn>
                <a:cxn ang="0">
                  <a:pos x="291" y="95"/>
                </a:cxn>
                <a:cxn ang="0">
                  <a:pos x="313" y="102"/>
                </a:cxn>
                <a:cxn ang="0">
                  <a:pos x="262" y="167"/>
                </a:cxn>
                <a:cxn ang="0">
                  <a:pos x="247" y="248"/>
                </a:cxn>
                <a:cxn ang="0">
                  <a:pos x="437" y="233"/>
                </a:cxn>
                <a:cxn ang="0">
                  <a:pos x="437" y="277"/>
                </a:cxn>
                <a:cxn ang="0">
                  <a:pos x="466" y="335"/>
                </a:cxn>
                <a:cxn ang="0">
                  <a:pos x="466" y="335"/>
                </a:cxn>
              </a:cxnLst>
              <a:rect l="0" t="0" r="r" b="b"/>
              <a:pathLst>
                <a:path w="531" h="480">
                  <a:moveTo>
                    <a:pt x="466" y="335"/>
                  </a:moveTo>
                  <a:lnTo>
                    <a:pt x="400" y="313"/>
                  </a:lnTo>
                  <a:lnTo>
                    <a:pt x="378" y="342"/>
                  </a:lnTo>
                  <a:lnTo>
                    <a:pt x="415" y="357"/>
                  </a:lnTo>
                  <a:lnTo>
                    <a:pt x="458" y="335"/>
                  </a:lnTo>
                  <a:lnTo>
                    <a:pt x="437" y="357"/>
                  </a:lnTo>
                  <a:lnTo>
                    <a:pt x="458" y="371"/>
                  </a:lnTo>
                  <a:lnTo>
                    <a:pt x="473" y="342"/>
                  </a:lnTo>
                  <a:lnTo>
                    <a:pt x="502" y="335"/>
                  </a:lnTo>
                  <a:lnTo>
                    <a:pt x="509" y="364"/>
                  </a:lnTo>
                  <a:lnTo>
                    <a:pt x="466" y="408"/>
                  </a:lnTo>
                  <a:lnTo>
                    <a:pt x="473" y="430"/>
                  </a:lnTo>
                  <a:lnTo>
                    <a:pt x="531" y="451"/>
                  </a:lnTo>
                  <a:lnTo>
                    <a:pt x="517" y="473"/>
                  </a:lnTo>
                  <a:lnTo>
                    <a:pt x="509" y="466"/>
                  </a:lnTo>
                  <a:lnTo>
                    <a:pt x="495" y="480"/>
                  </a:lnTo>
                  <a:lnTo>
                    <a:pt x="480" y="444"/>
                  </a:lnTo>
                  <a:lnTo>
                    <a:pt x="422" y="422"/>
                  </a:lnTo>
                  <a:lnTo>
                    <a:pt x="422" y="451"/>
                  </a:lnTo>
                  <a:lnTo>
                    <a:pt x="407" y="466"/>
                  </a:lnTo>
                  <a:lnTo>
                    <a:pt x="393" y="444"/>
                  </a:lnTo>
                  <a:lnTo>
                    <a:pt x="386" y="459"/>
                  </a:lnTo>
                  <a:lnTo>
                    <a:pt x="364" y="444"/>
                  </a:lnTo>
                  <a:lnTo>
                    <a:pt x="356" y="466"/>
                  </a:lnTo>
                  <a:lnTo>
                    <a:pt x="342" y="473"/>
                  </a:lnTo>
                  <a:lnTo>
                    <a:pt x="313" y="459"/>
                  </a:lnTo>
                  <a:lnTo>
                    <a:pt x="291" y="430"/>
                  </a:lnTo>
                  <a:lnTo>
                    <a:pt x="269" y="422"/>
                  </a:lnTo>
                  <a:lnTo>
                    <a:pt x="262" y="393"/>
                  </a:lnTo>
                  <a:lnTo>
                    <a:pt x="233" y="400"/>
                  </a:lnTo>
                  <a:lnTo>
                    <a:pt x="233" y="386"/>
                  </a:lnTo>
                  <a:lnTo>
                    <a:pt x="196" y="400"/>
                  </a:lnTo>
                  <a:lnTo>
                    <a:pt x="211" y="415"/>
                  </a:lnTo>
                  <a:lnTo>
                    <a:pt x="189" y="422"/>
                  </a:lnTo>
                  <a:lnTo>
                    <a:pt x="102" y="400"/>
                  </a:lnTo>
                  <a:lnTo>
                    <a:pt x="29" y="408"/>
                  </a:lnTo>
                  <a:lnTo>
                    <a:pt x="22" y="400"/>
                  </a:lnTo>
                  <a:lnTo>
                    <a:pt x="43" y="364"/>
                  </a:lnTo>
                  <a:lnTo>
                    <a:pt x="36" y="306"/>
                  </a:lnTo>
                  <a:lnTo>
                    <a:pt x="58" y="248"/>
                  </a:lnTo>
                  <a:lnTo>
                    <a:pt x="0" y="131"/>
                  </a:lnTo>
                  <a:lnTo>
                    <a:pt x="0" y="7"/>
                  </a:lnTo>
                  <a:lnTo>
                    <a:pt x="284" y="0"/>
                  </a:lnTo>
                  <a:lnTo>
                    <a:pt x="291" y="7"/>
                  </a:lnTo>
                  <a:lnTo>
                    <a:pt x="291" y="44"/>
                  </a:lnTo>
                  <a:lnTo>
                    <a:pt x="306" y="44"/>
                  </a:lnTo>
                  <a:lnTo>
                    <a:pt x="291" y="58"/>
                  </a:lnTo>
                  <a:lnTo>
                    <a:pt x="313" y="80"/>
                  </a:lnTo>
                  <a:lnTo>
                    <a:pt x="291" y="95"/>
                  </a:lnTo>
                  <a:lnTo>
                    <a:pt x="313" y="102"/>
                  </a:lnTo>
                  <a:lnTo>
                    <a:pt x="262" y="167"/>
                  </a:lnTo>
                  <a:lnTo>
                    <a:pt x="247" y="248"/>
                  </a:lnTo>
                  <a:lnTo>
                    <a:pt x="437" y="233"/>
                  </a:lnTo>
                  <a:lnTo>
                    <a:pt x="437" y="277"/>
                  </a:lnTo>
                  <a:lnTo>
                    <a:pt x="466" y="335"/>
                  </a:lnTo>
                  <a:lnTo>
                    <a:pt x="466" y="335"/>
                  </a:lnTo>
                </a:path>
              </a:pathLst>
            </a:custGeom>
            <a:noFill/>
            <a:ln w="0" cap="sq">
              <a:solidFill>
                <a:srgbClr val="FFFFFF"/>
              </a:solidFill>
              <a:prstDash val="solid"/>
              <a:miter lim="800000"/>
              <a:headEnd/>
              <a:tailEnd/>
            </a:ln>
          </p:spPr>
          <p:txBody>
            <a:bodyPr/>
            <a:lstStyle/>
            <a:p>
              <a:endParaRPr lang="en-US" dirty="0"/>
            </a:p>
          </p:txBody>
        </p:sp>
        <p:sp>
          <p:nvSpPr>
            <p:cNvPr id="643103" name="Freeform 31"/>
            <p:cNvSpPr>
              <a:spLocks/>
            </p:cNvSpPr>
            <p:nvPr/>
          </p:nvSpPr>
          <p:spPr bwMode="auto">
            <a:xfrm>
              <a:off x="5353" y="839"/>
              <a:ext cx="350" cy="561"/>
            </a:xfrm>
            <a:custGeom>
              <a:avLst/>
              <a:gdLst/>
              <a:ahLst/>
              <a:cxnLst>
                <a:cxn ang="0">
                  <a:pos x="95" y="561"/>
                </a:cxn>
                <a:cxn ang="0">
                  <a:pos x="95" y="561"/>
                </a:cxn>
                <a:cxn ang="0">
                  <a:pos x="66" y="524"/>
                </a:cxn>
                <a:cxn ang="0">
                  <a:pos x="0" y="306"/>
                </a:cxn>
                <a:cxn ang="0">
                  <a:pos x="22" y="306"/>
                </a:cxn>
                <a:cxn ang="0">
                  <a:pos x="22" y="284"/>
                </a:cxn>
                <a:cxn ang="0">
                  <a:pos x="37" y="284"/>
                </a:cxn>
                <a:cxn ang="0">
                  <a:pos x="22" y="277"/>
                </a:cxn>
                <a:cxn ang="0">
                  <a:pos x="51" y="219"/>
                </a:cxn>
                <a:cxn ang="0">
                  <a:pos x="44" y="117"/>
                </a:cxn>
                <a:cxn ang="0">
                  <a:pos x="80" y="15"/>
                </a:cxn>
                <a:cxn ang="0">
                  <a:pos x="95" y="15"/>
                </a:cxn>
                <a:cxn ang="0">
                  <a:pos x="117" y="37"/>
                </a:cxn>
                <a:cxn ang="0">
                  <a:pos x="168" y="0"/>
                </a:cxn>
                <a:cxn ang="0">
                  <a:pos x="211" y="29"/>
                </a:cxn>
                <a:cxn ang="0">
                  <a:pos x="255" y="182"/>
                </a:cxn>
                <a:cxn ang="0">
                  <a:pos x="284" y="190"/>
                </a:cxn>
                <a:cxn ang="0">
                  <a:pos x="299" y="226"/>
                </a:cxn>
                <a:cxn ang="0">
                  <a:pos x="328" y="233"/>
                </a:cxn>
                <a:cxn ang="0">
                  <a:pos x="328" y="262"/>
                </a:cxn>
                <a:cxn ang="0">
                  <a:pos x="350" y="262"/>
                </a:cxn>
                <a:cxn ang="0">
                  <a:pos x="335" y="292"/>
                </a:cxn>
                <a:cxn ang="0">
                  <a:pos x="291" y="321"/>
                </a:cxn>
                <a:cxn ang="0">
                  <a:pos x="277" y="350"/>
                </a:cxn>
                <a:cxn ang="0">
                  <a:pos x="262" y="335"/>
                </a:cxn>
                <a:cxn ang="0">
                  <a:pos x="248" y="350"/>
                </a:cxn>
                <a:cxn ang="0">
                  <a:pos x="241" y="342"/>
                </a:cxn>
                <a:cxn ang="0">
                  <a:pos x="241" y="372"/>
                </a:cxn>
                <a:cxn ang="0">
                  <a:pos x="219" y="372"/>
                </a:cxn>
                <a:cxn ang="0">
                  <a:pos x="226" y="364"/>
                </a:cxn>
                <a:cxn ang="0">
                  <a:pos x="211" y="342"/>
                </a:cxn>
                <a:cxn ang="0">
                  <a:pos x="197" y="430"/>
                </a:cxn>
                <a:cxn ang="0">
                  <a:pos x="182" y="415"/>
                </a:cxn>
                <a:cxn ang="0">
                  <a:pos x="175" y="444"/>
                </a:cxn>
                <a:cxn ang="0">
                  <a:pos x="153" y="444"/>
                </a:cxn>
                <a:cxn ang="0">
                  <a:pos x="153" y="466"/>
                </a:cxn>
                <a:cxn ang="0">
                  <a:pos x="146" y="452"/>
                </a:cxn>
                <a:cxn ang="0">
                  <a:pos x="124" y="466"/>
                </a:cxn>
                <a:cxn ang="0">
                  <a:pos x="95" y="561"/>
                </a:cxn>
              </a:cxnLst>
              <a:rect l="0" t="0" r="r" b="b"/>
              <a:pathLst>
                <a:path w="350" h="561">
                  <a:moveTo>
                    <a:pt x="95" y="561"/>
                  </a:moveTo>
                  <a:lnTo>
                    <a:pt x="95" y="561"/>
                  </a:lnTo>
                  <a:lnTo>
                    <a:pt x="66" y="524"/>
                  </a:lnTo>
                  <a:lnTo>
                    <a:pt x="0" y="306"/>
                  </a:lnTo>
                  <a:lnTo>
                    <a:pt x="22" y="306"/>
                  </a:lnTo>
                  <a:lnTo>
                    <a:pt x="22" y="284"/>
                  </a:lnTo>
                  <a:lnTo>
                    <a:pt x="37" y="284"/>
                  </a:lnTo>
                  <a:lnTo>
                    <a:pt x="22" y="277"/>
                  </a:lnTo>
                  <a:lnTo>
                    <a:pt x="51" y="219"/>
                  </a:lnTo>
                  <a:lnTo>
                    <a:pt x="44" y="117"/>
                  </a:lnTo>
                  <a:lnTo>
                    <a:pt x="80" y="15"/>
                  </a:lnTo>
                  <a:lnTo>
                    <a:pt x="95" y="15"/>
                  </a:lnTo>
                  <a:lnTo>
                    <a:pt x="117" y="37"/>
                  </a:lnTo>
                  <a:lnTo>
                    <a:pt x="168" y="0"/>
                  </a:lnTo>
                  <a:lnTo>
                    <a:pt x="211" y="29"/>
                  </a:lnTo>
                  <a:lnTo>
                    <a:pt x="255" y="182"/>
                  </a:lnTo>
                  <a:lnTo>
                    <a:pt x="284" y="190"/>
                  </a:lnTo>
                  <a:lnTo>
                    <a:pt x="299" y="226"/>
                  </a:lnTo>
                  <a:lnTo>
                    <a:pt x="328" y="233"/>
                  </a:lnTo>
                  <a:lnTo>
                    <a:pt x="328" y="262"/>
                  </a:lnTo>
                  <a:lnTo>
                    <a:pt x="350" y="262"/>
                  </a:lnTo>
                  <a:lnTo>
                    <a:pt x="335" y="292"/>
                  </a:lnTo>
                  <a:lnTo>
                    <a:pt x="291" y="321"/>
                  </a:lnTo>
                  <a:lnTo>
                    <a:pt x="277" y="350"/>
                  </a:lnTo>
                  <a:lnTo>
                    <a:pt x="262" y="335"/>
                  </a:lnTo>
                  <a:lnTo>
                    <a:pt x="248" y="350"/>
                  </a:lnTo>
                  <a:lnTo>
                    <a:pt x="241" y="342"/>
                  </a:lnTo>
                  <a:lnTo>
                    <a:pt x="241" y="372"/>
                  </a:lnTo>
                  <a:lnTo>
                    <a:pt x="219" y="372"/>
                  </a:lnTo>
                  <a:lnTo>
                    <a:pt x="226" y="364"/>
                  </a:lnTo>
                  <a:lnTo>
                    <a:pt x="211" y="342"/>
                  </a:lnTo>
                  <a:lnTo>
                    <a:pt x="197" y="430"/>
                  </a:lnTo>
                  <a:lnTo>
                    <a:pt x="182" y="415"/>
                  </a:lnTo>
                  <a:lnTo>
                    <a:pt x="175" y="444"/>
                  </a:lnTo>
                  <a:lnTo>
                    <a:pt x="153" y="444"/>
                  </a:lnTo>
                  <a:lnTo>
                    <a:pt x="153" y="466"/>
                  </a:lnTo>
                  <a:lnTo>
                    <a:pt x="146" y="452"/>
                  </a:lnTo>
                  <a:lnTo>
                    <a:pt x="124" y="466"/>
                  </a:lnTo>
                  <a:lnTo>
                    <a:pt x="95" y="561"/>
                  </a:lnTo>
                </a:path>
              </a:pathLst>
            </a:custGeom>
            <a:noFill/>
            <a:ln w="0" cap="sq">
              <a:solidFill>
                <a:srgbClr val="FFFFFF"/>
              </a:solidFill>
              <a:prstDash val="solid"/>
              <a:miter lim="800000"/>
              <a:headEnd/>
              <a:tailEnd/>
            </a:ln>
          </p:spPr>
          <p:txBody>
            <a:bodyPr/>
            <a:lstStyle/>
            <a:p>
              <a:endParaRPr lang="en-US" dirty="0"/>
            </a:p>
          </p:txBody>
        </p:sp>
        <p:sp>
          <p:nvSpPr>
            <p:cNvPr id="643104" name="Freeform 32"/>
            <p:cNvSpPr>
              <a:spLocks/>
            </p:cNvSpPr>
            <p:nvPr/>
          </p:nvSpPr>
          <p:spPr bwMode="auto">
            <a:xfrm>
              <a:off x="4778" y="1909"/>
              <a:ext cx="430" cy="219"/>
            </a:xfrm>
            <a:custGeom>
              <a:avLst/>
              <a:gdLst/>
              <a:ahLst/>
              <a:cxnLst>
                <a:cxn ang="0">
                  <a:pos x="335" y="0"/>
                </a:cxn>
                <a:cxn ang="0">
                  <a:pos x="372" y="153"/>
                </a:cxn>
                <a:cxn ang="0">
                  <a:pos x="430" y="139"/>
                </a:cxn>
                <a:cxn ang="0">
                  <a:pos x="430" y="190"/>
                </a:cxn>
                <a:cxn ang="0">
                  <a:pos x="422" y="197"/>
                </a:cxn>
                <a:cxn ang="0">
                  <a:pos x="422" y="168"/>
                </a:cxn>
                <a:cxn ang="0">
                  <a:pos x="415" y="197"/>
                </a:cxn>
                <a:cxn ang="0">
                  <a:pos x="393" y="204"/>
                </a:cxn>
                <a:cxn ang="0">
                  <a:pos x="386" y="211"/>
                </a:cxn>
                <a:cxn ang="0">
                  <a:pos x="372" y="219"/>
                </a:cxn>
                <a:cxn ang="0">
                  <a:pos x="357" y="168"/>
                </a:cxn>
                <a:cxn ang="0">
                  <a:pos x="342" y="182"/>
                </a:cxn>
                <a:cxn ang="0">
                  <a:pos x="321" y="168"/>
                </a:cxn>
                <a:cxn ang="0">
                  <a:pos x="328" y="153"/>
                </a:cxn>
                <a:cxn ang="0">
                  <a:pos x="321" y="146"/>
                </a:cxn>
                <a:cxn ang="0">
                  <a:pos x="335" y="146"/>
                </a:cxn>
                <a:cxn ang="0">
                  <a:pos x="328" y="124"/>
                </a:cxn>
                <a:cxn ang="0">
                  <a:pos x="306" y="131"/>
                </a:cxn>
                <a:cxn ang="0">
                  <a:pos x="321" y="124"/>
                </a:cxn>
                <a:cxn ang="0">
                  <a:pos x="321" y="80"/>
                </a:cxn>
                <a:cxn ang="0">
                  <a:pos x="306" y="80"/>
                </a:cxn>
                <a:cxn ang="0">
                  <a:pos x="328" y="37"/>
                </a:cxn>
                <a:cxn ang="0">
                  <a:pos x="321" y="22"/>
                </a:cxn>
                <a:cxn ang="0">
                  <a:pos x="284" y="73"/>
                </a:cxn>
                <a:cxn ang="0">
                  <a:pos x="270" y="73"/>
                </a:cxn>
                <a:cxn ang="0">
                  <a:pos x="291" y="88"/>
                </a:cxn>
                <a:cxn ang="0">
                  <a:pos x="284" y="131"/>
                </a:cxn>
                <a:cxn ang="0">
                  <a:pos x="313" y="175"/>
                </a:cxn>
                <a:cxn ang="0">
                  <a:pos x="284" y="168"/>
                </a:cxn>
                <a:cxn ang="0">
                  <a:pos x="313" y="182"/>
                </a:cxn>
                <a:cxn ang="0">
                  <a:pos x="328" y="211"/>
                </a:cxn>
                <a:cxn ang="0">
                  <a:pos x="248" y="190"/>
                </a:cxn>
                <a:cxn ang="0">
                  <a:pos x="233" y="197"/>
                </a:cxn>
                <a:cxn ang="0">
                  <a:pos x="226" y="182"/>
                </a:cxn>
                <a:cxn ang="0">
                  <a:pos x="241" y="139"/>
                </a:cxn>
                <a:cxn ang="0">
                  <a:pos x="248" y="124"/>
                </a:cxn>
                <a:cxn ang="0">
                  <a:pos x="233" y="117"/>
                </a:cxn>
                <a:cxn ang="0">
                  <a:pos x="168" y="88"/>
                </a:cxn>
                <a:cxn ang="0">
                  <a:pos x="153" y="51"/>
                </a:cxn>
                <a:cxn ang="0">
                  <a:pos x="117" y="51"/>
                </a:cxn>
                <a:cxn ang="0">
                  <a:pos x="95" y="73"/>
                </a:cxn>
                <a:cxn ang="0">
                  <a:pos x="66" y="66"/>
                </a:cxn>
                <a:cxn ang="0">
                  <a:pos x="15" y="131"/>
                </a:cxn>
                <a:cxn ang="0">
                  <a:pos x="0" y="66"/>
                </a:cxn>
                <a:cxn ang="0">
                  <a:pos x="306" y="8"/>
                </a:cxn>
                <a:cxn ang="0">
                  <a:pos x="335" y="0"/>
                </a:cxn>
              </a:cxnLst>
              <a:rect l="0" t="0" r="r" b="b"/>
              <a:pathLst>
                <a:path w="430" h="219">
                  <a:moveTo>
                    <a:pt x="335" y="0"/>
                  </a:moveTo>
                  <a:lnTo>
                    <a:pt x="372" y="153"/>
                  </a:lnTo>
                  <a:lnTo>
                    <a:pt x="430" y="139"/>
                  </a:lnTo>
                  <a:lnTo>
                    <a:pt x="430" y="190"/>
                  </a:lnTo>
                  <a:lnTo>
                    <a:pt x="422" y="197"/>
                  </a:lnTo>
                  <a:lnTo>
                    <a:pt x="422" y="168"/>
                  </a:lnTo>
                  <a:lnTo>
                    <a:pt x="415" y="197"/>
                  </a:lnTo>
                  <a:lnTo>
                    <a:pt x="393" y="204"/>
                  </a:lnTo>
                  <a:lnTo>
                    <a:pt x="386" y="211"/>
                  </a:lnTo>
                  <a:lnTo>
                    <a:pt x="372" y="219"/>
                  </a:lnTo>
                  <a:lnTo>
                    <a:pt x="357" y="168"/>
                  </a:lnTo>
                  <a:lnTo>
                    <a:pt x="342" y="182"/>
                  </a:lnTo>
                  <a:lnTo>
                    <a:pt x="321" y="168"/>
                  </a:lnTo>
                  <a:lnTo>
                    <a:pt x="328" y="153"/>
                  </a:lnTo>
                  <a:lnTo>
                    <a:pt x="321" y="146"/>
                  </a:lnTo>
                  <a:lnTo>
                    <a:pt x="335" y="146"/>
                  </a:lnTo>
                  <a:lnTo>
                    <a:pt x="328" y="124"/>
                  </a:lnTo>
                  <a:lnTo>
                    <a:pt x="306" y="131"/>
                  </a:lnTo>
                  <a:lnTo>
                    <a:pt x="321" y="124"/>
                  </a:lnTo>
                  <a:lnTo>
                    <a:pt x="321" y="80"/>
                  </a:lnTo>
                  <a:lnTo>
                    <a:pt x="306" y="80"/>
                  </a:lnTo>
                  <a:lnTo>
                    <a:pt x="328" y="37"/>
                  </a:lnTo>
                  <a:lnTo>
                    <a:pt x="321" y="22"/>
                  </a:lnTo>
                  <a:lnTo>
                    <a:pt x="284" y="73"/>
                  </a:lnTo>
                  <a:lnTo>
                    <a:pt x="270" y="73"/>
                  </a:lnTo>
                  <a:lnTo>
                    <a:pt x="291" y="88"/>
                  </a:lnTo>
                  <a:lnTo>
                    <a:pt x="284" y="131"/>
                  </a:lnTo>
                  <a:lnTo>
                    <a:pt x="313" y="175"/>
                  </a:lnTo>
                  <a:lnTo>
                    <a:pt x="284" y="168"/>
                  </a:lnTo>
                  <a:lnTo>
                    <a:pt x="313" y="182"/>
                  </a:lnTo>
                  <a:lnTo>
                    <a:pt x="328" y="211"/>
                  </a:lnTo>
                  <a:lnTo>
                    <a:pt x="248" y="190"/>
                  </a:lnTo>
                  <a:lnTo>
                    <a:pt x="233" y="197"/>
                  </a:lnTo>
                  <a:lnTo>
                    <a:pt x="226" y="182"/>
                  </a:lnTo>
                  <a:lnTo>
                    <a:pt x="241" y="139"/>
                  </a:lnTo>
                  <a:lnTo>
                    <a:pt x="248" y="124"/>
                  </a:lnTo>
                  <a:lnTo>
                    <a:pt x="233" y="117"/>
                  </a:lnTo>
                  <a:lnTo>
                    <a:pt x="168" y="88"/>
                  </a:lnTo>
                  <a:lnTo>
                    <a:pt x="153" y="51"/>
                  </a:lnTo>
                  <a:lnTo>
                    <a:pt x="117" y="51"/>
                  </a:lnTo>
                  <a:lnTo>
                    <a:pt x="95" y="73"/>
                  </a:lnTo>
                  <a:lnTo>
                    <a:pt x="66" y="66"/>
                  </a:lnTo>
                  <a:lnTo>
                    <a:pt x="15" y="131"/>
                  </a:lnTo>
                  <a:lnTo>
                    <a:pt x="0" y="66"/>
                  </a:lnTo>
                  <a:lnTo>
                    <a:pt x="306" y="8"/>
                  </a:lnTo>
                  <a:lnTo>
                    <a:pt x="335" y="0"/>
                  </a:lnTo>
                </a:path>
              </a:pathLst>
            </a:custGeom>
            <a:noFill/>
            <a:ln w="0" cap="sq">
              <a:solidFill>
                <a:srgbClr val="FFFFFF"/>
              </a:solidFill>
              <a:prstDash val="solid"/>
              <a:miter lim="800000"/>
              <a:headEnd/>
              <a:tailEnd/>
            </a:ln>
          </p:spPr>
          <p:txBody>
            <a:bodyPr/>
            <a:lstStyle/>
            <a:p>
              <a:endParaRPr lang="en-US" dirty="0"/>
            </a:p>
          </p:txBody>
        </p:sp>
        <p:sp>
          <p:nvSpPr>
            <p:cNvPr id="643105" name="Freeform 33"/>
            <p:cNvSpPr>
              <a:spLocks/>
            </p:cNvSpPr>
            <p:nvPr/>
          </p:nvSpPr>
          <p:spPr bwMode="auto">
            <a:xfrm>
              <a:off x="5251" y="1429"/>
              <a:ext cx="313" cy="160"/>
            </a:xfrm>
            <a:custGeom>
              <a:avLst/>
              <a:gdLst/>
              <a:ahLst/>
              <a:cxnLst>
                <a:cxn ang="0">
                  <a:pos x="66" y="51"/>
                </a:cxn>
                <a:cxn ang="0">
                  <a:pos x="168" y="29"/>
                </a:cxn>
                <a:cxn ang="0">
                  <a:pos x="197" y="0"/>
                </a:cxn>
                <a:cxn ang="0">
                  <a:pos x="219" y="29"/>
                </a:cxn>
                <a:cxn ang="0">
                  <a:pos x="197" y="73"/>
                </a:cxn>
                <a:cxn ang="0">
                  <a:pos x="226" y="80"/>
                </a:cxn>
                <a:cxn ang="0">
                  <a:pos x="270" y="124"/>
                </a:cxn>
                <a:cxn ang="0">
                  <a:pos x="299" y="109"/>
                </a:cxn>
                <a:cxn ang="0">
                  <a:pos x="277" y="80"/>
                </a:cxn>
                <a:cxn ang="0">
                  <a:pos x="292" y="80"/>
                </a:cxn>
                <a:cxn ang="0">
                  <a:pos x="313" y="124"/>
                </a:cxn>
                <a:cxn ang="0">
                  <a:pos x="255" y="153"/>
                </a:cxn>
                <a:cxn ang="0">
                  <a:pos x="248" y="131"/>
                </a:cxn>
                <a:cxn ang="0">
                  <a:pos x="219" y="160"/>
                </a:cxn>
                <a:cxn ang="0">
                  <a:pos x="212" y="153"/>
                </a:cxn>
                <a:cxn ang="0">
                  <a:pos x="175" y="109"/>
                </a:cxn>
                <a:cxn ang="0">
                  <a:pos x="146" y="124"/>
                </a:cxn>
                <a:cxn ang="0">
                  <a:pos x="146" y="124"/>
                </a:cxn>
                <a:cxn ang="0">
                  <a:pos x="0" y="153"/>
                </a:cxn>
                <a:cxn ang="0">
                  <a:pos x="0" y="73"/>
                </a:cxn>
                <a:cxn ang="0">
                  <a:pos x="30" y="65"/>
                </a:cxn>
                <a:cxn ang="0">
                  <a:pos x="66" y="51"/>
                </a:cxn>
              </a:cxnLst>
              <a:rect l="0" t="0" r="r" b="b"/>
              <a:pathLst>
                <a:path w="313" h="160">
                  <a:moveTo>
                    <a:pt x="66" y="51"/>
                  </a:moveTo>
                  <a:lnTo>
                    <a:pt x="168" y="29"/>
                  </a:lnTo>
                  <a:lnTo>
                    <a:pt x="197" y="0"/>
                  </a:lnTo>
                  <a:lnTo>
                    <a:pt x="219" y="29"/>
                  </a:lnTo>
                  <a:lnTo>
                    <a:pt x="197" y="73"/>
                  </a:lnTo>
                  <a:lnTo>
                    <a:pt x="226" y="80"/>
                  </a:lnTo>
                  <a:lnTo>
                    <a:pt x="270" y="124"/>
                  </a:lnTo>
                  <a:lnTo>
                    <a:pt x="299" y="109"/>
                  </a:lnTo>
                  <a:lnTo>
                    <a:pt x="277" y="80"/>
                  </a:lnTo>
                  <a:lnTo>
                    <a:pt x="292" y="80"/>
                  </a:lnTo>
                  <a:lnTo>
                    <a:pt x="313" y="124"/>
                  </a:lnTo>
                  <a:lnTo>
                    <a:pt x="255" y="153"/>
                  </a:lnTo>
                  <a:lnTo>
                    <a:pt x="248" y="131"/>
                  </a:lnTo>
                  <a:lnTo>
                    <a:pt x="219" y="160"/>
                  </a:lnTo>
                  <a:lnTo>
                    <a:pt x="212" y="153"/>
                  </a:lnTo>
                  <a:lnTo>
                    <a:pt x="175" y="109"/>
                  </a:lnTo>
                  <a:lnTo>
                    <a:pt x="146" y="124"/>
                  </a:lnTo>
                  <a:lnTo>
                    <a:pt x="146" y="124"/>
                  </a:lnTo>
                  <a:lnTo>
                    <a:pt x="0" y="153"/>
                  </a:lnTo>
                  <a:lnTo>
                    <a:pt x="0" y="73"/>
                  </a:lnTo>
                  <a:lnTo>
                    <a:pt x="30" y="65"/>
                  </a:lnTo>
                  <a:lnTo>
                    <a:pt x="66" y="51"/>
                  </a:lnTo>
                </a:path>
              </a:pathLst>
            </a:custGeom>
            <a:noFill/>
            <a:ln w="0" cap="sq">
              <a:solidFill>
                <a:srgbClr val="FFFFFF"/>
              </a:solidFill>
              <a:prstDash val="solid"/>
              <a:miter lim="800000"/>
              <a:headEnd/>
              <a:tailEnd/>
            </a:ln>
          </p:spPr>
          <p:txBody>
            <a:bodyPr/>
            <a:lstStyle/>
            <a:p>
              <a:endParaRPr lang="en-US" dirty="0"/>
            </a:p>
          </p:txBody>
        </p:sp>
        <p:sp>
          <p:nvSpPr>
            <p:cNvPr id="643106" name="Freeform 34"/>
            <p:cNvSpPr>
              <a:spLocks/>
            </p:cNvSpPr>
            <p:nvPr/>
          </p:nvSpPr>
          <p:spPr bwMode="auto">
            <a:xfrm>
              <a:off x="4101" y="1312"/>
              <a:ext cx="357" cy="503"/>
            </a:xfrm>
            <a:custGeom>
              <a:avLst/>
              <a:gdLst/>
              <a:ahLst/>
              <a:cxnLst>
                <a:cxn ang="0">
                  <a:pos x="175" y="495"/>
                </a:cxn>
                <a:cxn ang="0">
                  <a:pos x="0" y="503"/>
                </a:cxn>
                <a:cxn ang="0">
                  <a:pos x="44" y="394"/>
                </a:cxn>
                <a:cxn ang="0">
                  <a:pos x="0" y="270"/>
                </a:cxn>
                <a:cxn ang="0">
                  <a:pos x="15" y="146"/>
                </a:cxn>
                <a:cxn ang="0">
                  <a:pos x="66" y="73"/>
                </a:cxn>
                <a:cxn ang="0">
                  <a:pos x="66" y="124"/>
                </a:cxn>
                <a:cxn ang="0">
                  <a:pos x="73" y="102"/>
                </a:cxn>
                <a:cxn ang="0">
                  <a:pos x="73" y="124"/>
                </a:cxn>
                <a:cxn ang="0">
                  <a:pos x="81" y="66"/>
                </a:cxn>
                <a:cxn ang="0">
                  <a:pos x="110" y="51"/>
                </a:cxn>
                <a:cxn ang="0">
                  <a:pos x="95" y="30"/>
                </a:cxn>
                <a:cxn ang="0">
                  <a:pos x="124" y="0"/>
                </a:cxn>
                <a:cxn ang="0">
                  <a:pos x="233" y="37"/>
                </a:cxn>
                <a:cxn ang="0">
                  <a:pos x="255" y="73"/>
                </a:cxn>
                <a:cxn ang="0">
                  <a:pos x="241" y="81"/>
                </a:cxn>
                <a:cxn ang="0">
                  <a:pos x="262" y="117"/>
                </a:cxn>
                <a:cxn ang="0">
                  <a:pos x="262" y="161"/>
                </a:cxn>
                <a:cxn ang="0">
                  <a:pos x="226" y="212"/>
                </a:cxn>
                <a:cxn ang="0">
                  <a:pos x="226" y="241"/>
                </a:cxn>
                <a:cxn ang="0">
                  <a:pos x="248" y="255"/>
                </a:cxn>
                <a:cxn ang="0">
                  <a:pos x="299" y="190"/>
                </a:cxn>
                <a:cxn ang="0">
                  <a:pos x="335" y="212"/>
                </a:cxn>
                <a:cxn ang="0">
                  <a:pos x="357" y="306"/>
                </a:cxn>
                <a:cxn ang="0">
                  <a:pos x="357" y="350"/>
                </a:cxn>
                <a:cxn ang="0">
                  <a:pos x="350" y="364"/>
                </a:cxn>
                <a:cxn ang="0">
                  <a:pos x="343" y="350"/>
                </a:cxn>
                <a:cxn ang="0">
                  <a:pos x="335" y="357"/>
                </a:cxn>
                <a:cxn ang="0">
                  <a:pos x="292" y="474"/>
                </a:cxn>
                <a:cxn ang="0">
                  <a:pos x="212" y="488"/>
                </a:cxn>
                <a:cxn ang="0">
                  <a:pos x="175" y="495"/>
                </a:cxn>
              </a:cxnLst>
              <a:rect l="0" t="0" r="r" b="b"/>
              <a:pathLst>
                <a:path w="357" h="503">
                  <a:moveTo>
                    <a:pt x="175" y="495"/>
                  </a:moveTo>
                  <a:lnTo>
                    <a:pt x="0" y="503"/>
                  </a:lnTo>
                  <a:lnTo>
                    <a:pt x="44" y="394"/>
                  </a:lnTo>
                  <a:lnTo>
                    <a:pt x="0" y="270"/>
                  </a:lnTo>
                  <a:lnTo>
                    <a:pt x="15" y="146"/>
                  </a:lnTo>
                  <a:lnTo>
                    <a:pt x="66" y="73"/>
                  </a:lnTo>
                  <a:lnTo>
                    <a:pt x="66" y="124"/>
                  </a:lnTo>
                  <a:lnTo>
                    <a:pt x="73" y="102"/>
                  </a:lnTo>
                  <a:lnTo>
                    <a:pt x="73" y="124"/>
                  </a:lnTo>
                  <a:lnTo>
                    <a:pt x="81" y="66"/>
                  </a:lnTo>
                  <a:lnTo>
                    <a:pt x="110" y="51"/>
                  </a:lnTo>
                  <a:lnTo>
                    <a:pt x="95" y="30"/>
                  </a:lnTo>
                  <a:lnTo>
                    <a:pt x="124" y="0"/>
                  </a:lnTo>
                  <a:lnTo>
                    <a:pt x="233" y="37"/>
                  </a:lnTo>
                  <a:lnTo>
                    <a:pt x="255" y="73"/>
                  </a:lnTo>
                  <a:lnTo>
                    <a:pt x="241" y="81"/>
                  </a:lnTo>
                  <a:lnTo>
                    <a:pt x="262" y="117"/>
                  </a:lnTo>
                  <a:lnTo>
                    <a:pt x="262" y="161"/>
                  </a:lnTo>
                  <a:lnTo>
                    <a:pt x="226" y="212"/>
                  </a:lnTo>
                  <a:lnTo>
                    <a:pt x="226" y="241"/>
                  </a:lnTo>
                  <a:lnTo>
                    <a:pt x="248" y="255"/>
                  </a:lnTo>
                  <a:lnTo>
                    <a:pt x="299" y="190"/>
                  </a:lnTo>
                  <a:lnTo>
                    <a:pt x="335" y="212"/>
                  </a:lnTo>
                  <a:lnTo>
                    <a:pt x="357" y="306"/>
                  </a:lnTo>
                  <a:lnTo>
                    <a:pt x="357" y="350"/>
                  </a:lnTo>
                  <a:lnTo>
                    <a:pt x="350" y="364"/>
                  </a:lnTo>
                  <a:lnTo>
                    <a:pt x="343" y="350"/>
                  </a:lnTo>
                  <a:lnTo>
                    <a:pt x="335" y="357"/>
                  </a:lnTo>
                  <a:lnTo>
                    <a:pt x="292" y="474"/>
                  </a:lnTo>
                  <a:lnTo>
                    <a:pt x="212" y="488"/>
                  </a:lnTo>
                  <a:lnTo>
                    <a:pt x="175" y="495"/>
                  </a:lnTo>
                </a:path>
              </a:pathLst>
            </a:custGeom>
            <a:noFill/>
            <a:ln w="0" cap="sq">
              <a:solidFill>
                <a:srgbClr val="FFFFFF"/>
              </a:solidFill>
              <a:prstDash val="solid"/>
              <a:miter lim="800000"/>
              <a:headEnd/>
              <a:tailEnd/>
            </a:ln>
          </p:spPr>
          <p:txBody>
            <a:bodyPr/>
            <a:lstStyle/>
            <a:p>
              <a:endParaRPr lang="en-US" dirty="0"/>
            </a:p>
          </p:txBody>
        </p:sp>
        <p:sp>
          <p:nvSpPr>
            <p:cNvPr id="643107" name="Freeform 35"/>
            <p:cNvSpPr>
              <a:spLocks/>
            </p:cNvSpPr>
            <p:nvPr/>
          </p:nvSpPr>
          <p:spPr bwMode="auto">
            <a:xfrm>
              <a:off x="3752" y="1131"/>
              <a:ext cx="539" cy="291"/>
            </a:xfrm>
            <a:custGeom>
              <a:avLst/>
              <a:gdLst/>
              <a:ahLst/>
              <a:cxnLst>
                <a:cxn ang="0">
                  <a:pos x="539" y="152"/>
                </a:cxn>
                <a:cxn ang="0">
                  <a:pos x="480" y="145"/>
                </a:cxn>
                <a:cxn ang="0">
                  <a:pos x="473" y="174"/>
                </a:cxn>
                <a:cxn ang="0">
                  <a:pos x="408" y="152"/>
                </a:cxn>
                <a:cxn ang="0">
                  <a:pos x="342" y="174"/>
                </a:cxn>
                <a:cxn ang="0">
                  <a:pos x="320" y="218"/>
                </a:cxn>
                <a:cxn ang="0">
                  <a:pos x="320" y="181"/>
                </a:cxn>
                <a:cxn ang="0">
                  <a:pos x="291" y="211"/>
                </a:cxn>
                <a:cxn ang="0">
                  <a:pos x="291" y="181"/>
                </a:cxn>
                <a:cxn ang="0">
                  <a:pos x="248" y="291"/>
                </a:cxn>
                <a:cxn ang="0">
                  <a:pos x="233" y="276"/>
                </a:cxn>
                <a:cxn ang="0">
                  <a:pos x="233" y="254"/>
                </a:cxn>
                <a:cxn ang="0">
                  <a:pos x="218" y="254"/>
                </a:cxn>
                <a:cxn ang="0">
                  <a:pos x="218" y="218"/>
                </a:cxn>
                <a:cxn ang="0">
                  <a:pos x="189" y="189"/>
                </a:cxn>
                <a:cxn ang="0">
                  <a:pos x="22" y="152"/>
                </a:cxn>
                <a:cxn ang="0">
                  <a:pos x="0" y="131"/>
                </a:cxn>
                <a:cxn ang="0">
                  <a:pos x="204" y="0"/>
                </a:cxn>
                <a:cxn ang="0">
                  <a:pos x="211" y="7"/>
                </a:cxn>
                <a:cxn ang="0">
                  <a:pos x="153" y="65"/>
                </a:cxn>
                <a:cxn ang="0">
                  <a:pos x="160" y="94"/>
                </a:cxn>
                <a:cxn ang="0">
                  <a:pos x="182" y="65"/>
                </a:cxn>
                <a:cxn ang="0">
                  <a:pos x="175" y="87"/>
                </a:cxn>
                <a:cxn ang="0">
                  <a:pos x="211" y="72"/>
                </a:cxn>
                <a:cxn ang="0">
                  <a:pos x="248" y="116"/>
                </a:cxn>
                <a:cxn ang="0">
                  <a:pos x="306" y="123"/>
                </a:cxn>
                <a:cxn ang="0">
                  <a:pos x="349" y="87"/>
                </a:cxn>
                <a:cxn ang="0">
                  <a:pos x="444" y="65"/>
                </a:cxn>
                <a:cxn ang="0">
                  <a:pos x="444" y="101"/>
                </a:cxn>
                <a:cxn ang="0">
                  <a:pos x="502" y="94"/>
                </a:cxn>
                <a:cxn ang="0">
                  <a:pos x="510" y="123"/>
                </a:cxn>
                <a:cxn ang="0">
                  <a:pos x="539" y="152"/>
                </a:cxn>
              </a:cxnLst>
              <a:rect l="0" t="0" r="r" b="b"/>
              <a:pathLst>
                <a:path w="539" h="291">
                  <a:moveTo>
                    <a:pt x="539" y="152"/>
                  </a:moveTo>
                  <a:lnTo>
                    <a:pt x="480" y="145"/>
                  </a:lnTo>
                  <a:lnTo>
                    <a:pt x="473" y="174"/>
                  </a:lnTo>
                  <a:lnTo>
                    <a:pt x="408" y="152"/>
                  </a:lnTo>
                  <a:lnTo>
                    <a:pt x="342" y="174"/>
                  </a:lnTo>
                  <a:lnTo>
                    <a:pt x="320" y="218"/>
                  </a:lnTo>
                  <a:lnTo>
                    <a:pt x="320" y="181"/>
                  </a:lnTo>
                  <a:lnTo>
                    <a:pt x="291" y="211"/>
                  </a:lnTo>
                  <a:lnTo>
                    <a:pt x="291" y="181"/>
                  </a:lnTo>
                  <a:lnTo>
                    <a:pt x="248" y="291"/>
                  </a:lnTo>
                  <a:lnTo>
                    <a:pt x="233" y="276"/>
                  </a:lnTo>
                  <a:lnTo>
                    <a:pt x="233" y="254"/>
                  </a:lnTo>
                  <a:lnTo>
                    <a:pt x="218" y="254"/>
                  </a:lnTo>
                  <a:lnTo>
                    <a:pt x="218" y="218"/>
                  </a:lnTo>
                  <a:lnTo>
                    <a:pt x="189" y="189"/>
                  </a:lnTo>
                  <a:lnTo>
                    <a:pt x="22" y="152"/>
                  </a:lnTo>
                  <a:lnTo>
                    <a:pt x="0" y="131"/>
                  </a:lnTo>
                  <a:lnTo>
                    <a:pt x="204" y="0"/>
                  </a:lnTo>
                  <a:lnTo>
                    <a:pt x="211" y="7"/>
                  </a:lnTo>
                  <a:lnTo>
                    <a:pt x="153" y="65"/>
                  </a:lnTo>
                  <a:lnTo>
                    <a:pt x="160" y="94"/>
                  </a:lnTo>
                  <a:lnTo>
                    <a:pt x="182" y="65"/>
                  </a:lnTo>
                  <a:lnTo>
                    <a:pt x="175" y="87"/>
                  </a:lnTo>
                  <a:lnTo>
                    <a:pt x="211" y="72"/>
                  </a:lnTo>
                  <a:lnTo>
                    <a:pt x="248" y="116"/>
                  </a:lnTo>
                  <a:lnTo>
                    <a:pt x="306" y="123"/>
                  </a:lnTo>
                  <a:lnTo>
                    <a:pt x="349" y="87"/>
                  </a:lnTo>
                  <a:lnTo>
                    <a:pt x="444" y="65"/>
                  </a:lnTo>
                  <a:lnTo>
                    <a:pt x="444" y="101"/>
                  </a:lnTo>
                  <a:lnTo>
                    <a:pt x="502" y="94"/>
                  </a:lnTo>
                  <a:lnTo>
                    <a:pt x="510" y="123"/>
                  </a:lnTo>
                  <a:lnTo>
                    <a:pt x="539" y="152"/>
                  </a:lnTo>
                </a:path>
              </a:pathLst>
            </a:custGeom>
            <a:noFill/>
            <a:ln w="0" cap="sq">
              <a:solidFill>
                <a:srgbClr val="FFFFFF"/>
              </a:solidFill>
              <a:prstDash val="solid"/>
              <a:miter lim="800000"/>
              <a:headEnd/>
              <a:tailEnd/>
            </a:ln>
          </p:spPr>
          <p:txBody>
            <a:bodyPr/>
            <a:lstStyle/>
            <a:p>
              <a:endParaRPr lang="en-US" dirty="0"/>
            </a:p>
          </p:txBody>
        </p:sp>
        <p:sp>
          <p:nvSpPr>
            <p:cNvPr id="643108" name="Freeform 36"/>
            <p:cNvSpPr>
              <a:spLocks/>
            </p:cNvSpPr>
            <p:nvPr/>
          </p:nvSpPr>
          <p:spPr bwMode="auto">
            <a:xfrm>
              <a:off x="3192" y="934"/>
              <a:ext cx="626" cy="713"/>
            </a:xfrm>
            <a:custGeom>
              <a:avLst/>
              <a:gdLst/>
              <a:ahLst/>
              <a:cxnLst>
                <a:cxn ang="0">
                  <a:pos x="509" y="699"/>
                </a:cxn>
                <a:cxn ang="0">
                  <a:pos x="509" y="699"/>
                </a:cxn>
                <a:cxn ang="0">
                  <a:pos x="65" y="713"/>
                </a:cxn>
                <a:cxn ang="0">
                  <a:pos x="65" y="670"/>
                </a:cxn>
                <a:cxn ang="0">
                  <a:pos x="65" y="488"/>
                </a:cxn>
                <a:cxn ang="0">
                  <a:pos x="29" y="451"/>
                </a:cxn>
                <a:cxn ang="0">
                  <a:pos x="51" y="415"/>
                </a:cxn>
                <a:cxn ang="0">
                  <a:pos x="51" y="408"/>
                </a:cxn>
                <a:cxn ang="0">
                  <a:pos x="0" y="44"/>
                </a:cxn>
                <a:cxn ang="0">
                  <a:pos x="167" y="44"/>
                </a:cxn>
                <a:cxn ang="0">
                  <a:pos x="167" y="0"/>
                </a:cxn>
                <a:cxn ang="0">
                  <a:pos x="182" y="0"/>
                </a:cxn>
                <a:cxn ang="0">
                  <a:pos x="203" y="73"/>
                </a:cxn>
                <a:cxn ang="0">
                  <a:pos x="269" y="87"/>
                </a:cxn>
                <a:cxn ang="0">
                  <a:pos x="276" y="102"/>
                </a:cxn>
                <a:cxn ang="0">
                  <a:pos x="342" y="87"/>
                </a:cxn>
                <a:cxn ang="0">
                  <a:pos x="371" y="95"/>
                </a:cxn>
                <a:cxn ang="0">
                  <a:pos x="364" y="102"/>
                </a:cxn>
                <a:cxn ang="0">
                  <a:pos x="378" y="102"/>
                </a:cxn>
                <a:cxn ang="0">
                  <a:pos x="393" y="131"/>
                </a:cxn>
                <a:cxn ang="0">
                  <a:pos x="415" y="116"/>
                </a:cxn>
                <a:cxn ang="0">
                  <a:pos x="458" y="146"/>
                </a:cxn>
                <a:cxn ang="0">
                  <a:pos x="509" y="124"/>
                </a:cxn>
                <a:cxn ang="0">
                  <a:pos x="524" y="138"/>
                </a:cxn>
                <a:cxn ang="0">
                  <a:pos x="626" y="146"/>
                </a:cxn>
                <a:cxn ang="0">
                  <a:pos x="524" y="204"/>
                </a:cxn>
                <a:cxn ang="0">
                  <a:pos x="415" y="313"/>
                </a:cxn>
                <a:cxn ang="0">
                  <a:pos x="400" y="320"/>
                </a:cxn>
                <a:cxn ang="0">
                  <a:pos x="407" y="393"/>
                </a:cxn>
                <a:cxn ang="0">
                  <a:pos x="371" y="415"/>
                </a:cxn>
                <a:cxn ang="0">
                  <a:pos x="356" y="451"/>
                </a:cxn>
                <a:cxn ang="0">
                  <a:pos x="378" y="473"/>
                </a:cxn>
                <a:cxn ang="0">
                  <a:pos x="371" y="553"/>
                </a:cxn>
                <a:cxn ang="0">
                  <a:pos x="495" y="641"/>
                </a:cxn>
                <a:cxn ang="0">
                  <a:pos x="509" y="699"/>
                </a:cxn>
                <a:cxn ang="0">
                  <a:pos x="509" y="699"/>
                </a:cxn>
              </a:cxnLst>
              <a:rect l="0" t="0" r="r" b="b"/>
              <a:pathLst>
                <a:path w="626" h="713">
                  <a:moveTo>
                    <a:pt x="509" y="699"/>
                  </a:moveTo>
                  <a:lnTo>
                    <a:pt x="509" y="699"/>
                  </a:lnTo>
                  <a:lnTo>
                    <a:pt x="65" y="713"/>
                  </a:lnTo>
                  <a:lnTo>
                    <a:pt x="65" y="670"/>
                  </a:lnTo>
                  <a:lnTo>
                    <a:pt x="65" y="488"/>
                  </a:lnTo>
                  <a:lnTo>
                    <a:pt x="29" y="451"/>
                  </a:lnTo>
                  <a:lnTo>
                    <a:pt x="51" y="415"/>
                  </a:lnTo>
                  <a:lnTo>
                    <a:pt x="51" y="408"/>
                  </a:lnTo>
                  <a:lnTo>
                    <a:pt x="0" y="44"/>
                  </a:lnTo>
                  <a:lnTo>
                    <a:pt x="167" y="44"/>
                  </a:lnTo>
                  <a:lnTo>
                    <a:pt x="167" y="0"/>
                  </a:lnTo>
                  <a:lnTo>
                    <a:pt x="182" y="0"/>
                  </a:lnTo>
                  <a:lnTo>
                    <a:pt x="203" y="73"/>
                  </a:lnTo>
                  <a:lnTo>
                    <a:pt x="269" y="87"/>
                  </a:lnTo>
                  <a:lnTo>
                    <a:pt x="276" y="102"/>
                  </a:lnTo>
                  <a:lnTo>
                    <a:pt x="342" y="87"/>
                  </a:lnTo>
                  <a:lnTo>
                    <a:pt x="371" y="95"/>
                  </a:lnTo>
                  <a:lnTo>
                    <a:pt x="364" y="102"/>
                  </a:lnTo>
                  <a:lnTo>
                    <a:pt x="378" y="102"/>
                  </a:lnTo>
                  <a:lnTo>
                    <a:pt x="393" y="131"/>
                  </a:lnTo>
                  <a:lnTo>
                    <a:pt x="415" y="116"/>
                  </a:lnTo>
                  <a:lnTo>
                    <a:pt x="458" y="146"/>
                  </a:lnTo>
                  <a:lnTo>
                    <a:pt x="509" y="124"/>
                  </a:lnTo>
                  <a:lnTo>
                    <a:pt x="524" y="138"/>
                  </a:lnTo>
                  <a:lnTo>
                    <a:pt x="626" y="146"/>
                  </a:lnTo>
                  <a:lnTo>
                    <a:pt x="524" y="204"/>
                  </a:lnTo>
                  <a:lnTo>
                    <a:pt x="415" y="313"/>
                  </a:lnTo>
                  <a:lnTo>
                    <a:pt x="400" y="320"/>
                  </a:lnTo>
                  <a:lnTo>
                    <a:pt x="407" y="393"/>
                  </a:lnTo>
                  <a:lnTo>
                    <a:pt x="371" y="415"/>
                  </a:lnTo>
                  <a:lnTo>
                    <a:pt x="356" y="451"/>
                  </a:lnTo>
                  <a:lnTo>
                    <a:pt x="378" y="473"/>
                  </a:lnTo>
                  <a:lnTo>
                    <a:pt x="371" y="553"/>
                  </a:lnTo>
                  <a:lnTo>
                    <a:pt x="495" y="641"/>
                  </a:lnTo>
                  <a:lnTo>
                    <a:pt x="509" y="699"/>
                  </a:lnTo>
                  <a:lnTo>
                    <a:pt x="509" y="699"/>
                  </a:lnTo>
                </a:path>
              </a:pathLst>
            </a:custGeom>
            <a:noFill/>
            <a:ln w="0" cap="sq">
              <a:solidFill>
                <a:srgbClr val="FFFFFF"/>
              </a:solidFill>
              <a:prstDash val="solid"/>
              <a:miter lim="800000"/>
              <a:headEnd/>
              <a:tailEnd/>
            </a:ln>
          </p:spPr>
          <p:txBody>
            <a:bodyPr/>
            <a:lstStyle/>
            <a:p>
              <a:endParaRPr lang="en-US" dirty="0"/>
            </a:p>
          </p:txBody>
        </p:sp>
        <p:sp>
          <p:nvSpPr>
            <p:cNvPr id="643109" name="Freeform 37"/>
            <p:cNvSpPr>
              <a:spLocks/>
            </p:cNvSpPr>
            <p:nvPr/>
          </p:nvSpPr>
          <p:spPr bwMode="auto">
            <a:xfrm>
              <a:off x="3730" y="2659"/>
              <a:ext cx="335" cy="597"/>
            </a:xfrm>
            <a:custGeom>
              <a:avLst/>
              <a:gdLst/>
              <a:ahLst/>
              <a:cxnLst>
                <a:cxn ang="0">
                  <a:pos x="335" y="561"/>
                </a:cxn>
                <a:cxn ang="0">
                  <a:pos x="240" y="568"/>
                </a:cxn>
                <a:cxn ang="0">
                  <a:pos x="219" y="597"/>
                </a:cxn>
                <a:cxn ang="0">
                  <a:pos x="219" y="597"/>
                </a:cxn>
                <a:cxn ang="0">
                  <a:pos x="190" y="539"/>
                </a:cxn>
                <a:cxn ang="0">
                  <a:pos x="190" y="495"/>
                </a:cxn>
                <a:cxn ang="0">
                  <a:pos x="0" y="510"/>
                </a:cxn>
                <a:cxn ang="0">
                  <a:pos x="15" y="429"/>
                </a:cxn>
                <a:cxn ang="0">
                  <a:pos x="66" y="364"/>
                </a:cxn>
                <a:cxn ang="0">
                  <a:pos x="44" y="357"/>
                </a:cxn>
                <a:cxn ang="0">
                  <a:pos x="66" y="342"/>
                </a:cxn>
                <a:cxn ang="0">
                  <a:pos x="44" y="320"/>
                </a:cxn>
                <a:cxn ang="0">
                  <a:pos x="59" y="306"/>
                </a:cxn>
                <a:cxn ang="0">
                  <a:pos x="44" y="306"/>
                </a:cxn>
                <a:cxn ang="0">
                  <a:pos x="44" y="269"/>
                </a:cxn>
                <a:cxn ang="0">
                  <a:pos x="37" y="262"/>
                </a:cxn>
                <a:cxn ang="0">
                  <a:pos x="37" y="262"/>
                </a:cxn>
                <a:cxn ang="0">
                  <a:pos x="51" y="233"/>
                </a:cxn>
                <a:cxn ang="0">
                  <a:pos x="37" y="218"/>
                </a:cxn>
                <a:cxn ang="0">
                  <a:pos x="44" y="211"/>
                </a:cxn>
                <a:cxn ang="0">
                  <a:pos x="29" y="204"/>
                </a:cxn>
                <a:cxn ang="0">
                  <a:pos x="29" y="175"/>
                </a:cxn>
                <a:cxn ang="0">
                  <a:pos x="44" y="175"/>
                </a:cxn>
                <a:cxn ang="0">
                  <a:pos x="44" y="138"/>
                </a:cxn>
                <a:cxn ang="0">
                  <a:pos x="88" y="87"/>
                </a:cxn>
                <a:cxn ang="0">
                  <a:pos x="88" y="44"/>
                </a:cxn>
                <a:cxn ang="0">
                  <a:pos x="109" y="15"/>
                </a:cxn>
                <a:cxn ang="0">
                  <a:pos x="313" y="0"/>
                </a:cxn>
                <a:cxn ang="0">
                  <a:pos x="313" y="379"/>
                </a:cxn>
                <a:cxn ang="0">
                  <a:pos x="328" y="517"/>
                </a:cxn>
                <a:cxn ang="0">
                  <a:pos x="335" y="561"/>
                </a:cxn>
              </a:cxnLst>
              <a:rect l="0" t="0" r="r" b="b"/>
              <a:pathLst>
                <a:path w="335" h="597">
                  <a:moveTo>
                    <a:pt x="335" y="561"/>
                  </a:moveTo>
                  <a:lnTo>
                    <a:pt x="240" y="568"/>
                  </a:lnTo>
                  <a:lnTo>
                    <a:pt x="219" y="597"/>
                  </a:lnTo>
                  <a:lnTo>
                    <a:pt x="219" y="597"/>
                  </a:lnTo>
                  <a:lnTo>
                    <a:pt x="190" y="539"/>
                  </a:lnTo>
                  <a:lnTo>
                    <a:pt x="190" y="495"/>
                  </a:lnTo>
                  <a:lnTo>
                    <a:pt x="0" y="510"/>
                  </a:lnTo>
                  <a:lnTo>
                    <a:pt x="15" y="429"/>
                  </a:lnTo>
                  <a:lnTo>
                    <a:pt x="66" y="364"/>
                  </a:lnTo>
                  <a:lnTo>
                    <a:pt x="44" y="357"/>
                  </a:lnTo>
                  <a:lnTo>
                    <a:pt x="66" y="342"/>
                  </a:lnTo>
                  <a:lnTo>
                    <a:pt x="44" y="320"/>
                  </a:lnTo>
                  <a:lnTo>
                    <a:pt x="59" y="306"/>
                  </a:lnTo>
                  <a:lnTo>
                    <a:pt x="44" y="306"/>
                  </a:lnTo>
                  <a:lnTo>
                    <a:pt x="44" y="269"/>
                  </a:lnTo>
                  <a:lnTo>
                    <a:pt x="37" y="262"/>
                  </a:lnTo>
                  <a:lnTo>
                    <a:pt x="37" y="262"/>
                  </a:lnTo>
                  <a:lnTo>
                    <a:pt x="51" y="233"/>
                  </a:lnTo>
                  <a:lnTo>
                    <a:pt x="37" y="218"/>
                  </a:lnTo>
                  <a:lnTo>
                    <a:pt x="44" y="211"/>
                  </a:lnTo>
                  <a:lnTo>
                    <a:pt x="29" y="204"/>
                  </a:lnTo>
                  <a:lnTo>
                    <a:pt x="29" y="175"/>
                  </a:lnTo>
                  <a:lnTo>
                    <a:pt x="44" y="175"/>
                  </a:lnTo>
                  <a:lnTo>
                    <a:pt x="44" y="138"/>
                  </a:lnTo>
                  <a:lnTo>
                    <a:pt x="88" y="87"/>
                  </a:lnTo>
                  <a:lnTo>
                    <a:pt x="88" y="44"/>
                  </a:lnTo>
                  <a:lnTo>
                    <a:pt x="109" y="15"/>
                  </a:lnTo>
                  <a:lnTo>
                    <a:pt x="313" y="0"/>
                  </a:lnTo>
                  <a:lnTo>
                    <a:pt x="313" y="379"/>
                  </a:lnTo>
                  <a:lnTo>
                    <a:pt x="328" y="517"/>
                  </a:lnTo>
                  <a:lnTo>
                    <a:pt x="335" y="561"/>
                  </a:lnTo>
                </a:path>
              </a:pathLst>
            </a:custGeom>
            <a:noFill/>
            <a:ln w="0" cap="sq">
              <a:solidFill>
                <a:srgbClr val="FFFFFF"/>
              </a:solidFill>
              <a:prstDash val="solid"/>
              <a:miter lim="800000"/>
              <a:headEnd/>
              <a:tailEnd/>
            </a:ln>
          </p:spPr>
          <p:txBody>
            <a:bodyPr/>
            <a:lstStyle/>
            <a:p>
              <a:endParaRPr lang="en-US" dirty="0"/>
            </a:p>
          </p:txBody>
        </p:sp>
        <p:sp>
          <p:nvSpPr>
            <p:cNvPr id="643110" name="Freeform 38"/>
            <p:cNvSpPr>
              <a:spLocks/>
            </p:cNvSpPr>
            <p:nvPr/>
          </p:nvSpPr>
          <p:spPr bwMode="auto">
            <a:xfrm>
              <a:off x="3315" y="1989"/>
              <a:ext cx="619" cy="561"/>
            </a:xfrm>
            <a:custGeom>
              <a:avLst/>
              <a:gdLst/>
              <a:ahLst/>
              <a:cxnLst>
                <a:cxn ang="0">
                  <a:pos x="575" y="554"/>
                </a:cxn>
                <a:cxn ang="0">
                  <a:pos x="510" y="561"/>
                </a:cxn>
                <a:cxn ang="0">
                  <a:pos x="539" y="524"/>
                </a:cxn>
                <a:cxn ang="0">
                  <a:pos x="524" y="495"/>
                </a:cxn>
                <a:cxn ang="0">
                  <a:pos x="102" y="510"/>
                </a:cxn>
                <a:cxn ang="0">
                  <a:pos x="102" y="488"/>
                </a:cxn>
                <a:cxn ang="0">
                  <a:pos x="102" y="452"/>
                </a:cxn>
                <a:cxn ang="0">
                  <a:pos x="102" y="190"/>
                </a:cxn>
                <a:cxn ang="0">
                  <a:pos x="59" y="139"/>
                </a:cxn>
                <a:cxn ang="0">
                  <a:pos x="73" y="102"/>
                </a:cxn>
                <a:cxn ang="0">
                  <a:pos x="37" y="80"/>
                </a:cxn>
                <a:cxn ang="0">
                  <a:pos x="0" y="8"/>
                </a:cxn>
                <a:cxn ang="0">
                  <a:pos x="357" y="0"/>
                </a:cxn>
                <a:cxn ang="0">
                  <a:pos x="386" y="30"/>
                </a:cxn>
                <a:cxn ang="0">
                  <a:pos x="386" y="88"/>
                </a:cxn>
                <a:cxn ang="0">
                  <a:pos x="408" y="124"/>
                </a:cxn>
                <a:cxn ang="0">
                  <a:pos x="452" y="161"/>
                </a:cxn>
                <a:cxn ang="0">
                  <a:pos x="466" y="211"/>
                </a:cxn>
                <a:cxn ang="0">
                  <a:pos x="488" y="197"/>
                </a:cxn>
                <a:cxn ang="0">
                  <a:pos x="517" y="211"/>
                </a:cxn>
                <a:cxn ang="0">
                  <a:pos x="495" y="292"/>
                </a:cxn>
                <a:cxn ang="0">
                  <a:pos x="583" y="350"/>
                </a:cxn>
                <a:cxn ang="0">
                  <a:pos x="583" y="393"/>
                </a:cxn>
                <a:cxn ang="0">
                  <a:pos x="619" y="430"/>
                </a:cxn>
                <a:cxn ang="0">
                  <a:pos x="619" y="481"/>
                </a:cxn>
                <a:cxn ang="0">
                  <a:pos x="605" y="474"/>
                </a:cxn>
                <a:cxn ang="0">
                  <a:pos x="597" y="488"/>
                </a:cxn>
                <a:cxn ang="0">
                  <a:pos x="583" y="481"/>
                </a:cxn>
                <a:cxn ang="0">
                  <a:pos x="575" y="554"/>
                </a:cxn>
                <a:cxn ang="0">
                  <a:pos x="575" y="554"/>
                </a:cxn>
              </a:cxnLst>
              <a:rect l="0" t="0" r="r" b="b"/>
              <a:pathLst>
                <a:path w="619" h="561">
                  <a:moveTo>
                    <a:pt x="575" y="554"/>
                  </a:moveTo>
                  <a:lnTo>
                    <a:pt x="510" y="561"/>
                  </a:lnTo>
                  <a:lnTo>
                    <a:pt x="539" y="524"/>
                  </a:lnTo>
                  <a:lnTo>
                    <a:pt x="524" y="495"/>
                  </a:lnTo>
                  <a:lnTo>
                    <a:pt x="102" y="510"/>
                  </a:lnTo>
                  <a:lnTo>
                    <a:pt x="102" y="488"/>
                  </a:lnTo>
                  <a:lnTo>
                    <a:pt x="102" y="452"/>
                  </a:lnTo>
                  <a:lnTo>
                    <a:pt x="102" y="190"/>
                  </a:lnTo>
                  <a:lnTo>
                    <a:pt x="59" y="139"/>
                  </a:lnTo>
                  <a:lnTo>
                    <a:pt x="73" y="102"/>
                  </a:lnTo>
                  <a:lnTo>
                    <a:pt x="37" y="80"/>
                  </a:lnTo>
                  <a:lnTo>
                    <a:pt x="0" y="8"/>
                  </a:lnTo>
                  <a:lnTo>
                    <a:pt x="357" y="0"/>
                  </a:lnTo>
                  <a:lnTo>
                    <a:pt x="386" y="30"/>
                  </a:lnTo>
                  <a:lnTo>
                    <a:pt x="386" y="88"/>
                  </a:lnTo>
                  <a:lnTo>
                    <a:pt x="408" y="124"/>
                  </a:lnTo>
                  <a:lnTo>
                    <a:pt x="452" y="161"/>
                  </a:lnTo>
                  <a:lnTo>
                    <a:pt x="466" y="211"/>
                  </a:lnTo>
                  <a:lnTo>
                    <a:pt x="488" y="197"/>
                  </a:lnTo>
                  <a:lnTo>
                    <a:pt x="517" y="211"/>
                  </a:lnTo>
                  <a:lnTo>
                    <a:pt x="495" y="292"/>
                  </a:lnTo>
                  <a:lnTo>
                    <a:pt x="583" y="350"/>
                  </a:lnTo>
                  <a:lnTo>
                    <a:pt x="583" y="393"/>
                  </a:lnTo>
                  <a:lnTo>
                    <a:pt x="619" y="430"/>
                  </a:lnTo>
                  <a:lnTo>
                    <a:pt x="619" y="481"/>
                  </a:lnTo>
                  <a:lnTo>
                    <a:pt x="605" y="474"/>
                  </a:lnTo>
                  <a:lnTo>
                    <a:pt x="597" y="488"/>
                  </a:lnTo>
                  <a:lnTo>
                    <a:pt x="583" y="481"/>
                  </a:lnTo>
                  <a:lnTo>
                    <a:pt x="575" y="554"/>
                  </a:lnTo>
                  <a:lnTo>
                    <a:pt x="575" y="554"/>
                  </a:lnTo>
                </a:path>
              </a:pathLst>
            </a:custGeom>
            <a:noFill/>
            <a:ln w="0" cap="sq">
              <a:solidFill>
                <a:srgbClr val="FFFFFF"/>
              </a:solidFill>
              <a:prstDash val="solid"/>
              <a:miter lim="800000"/>
              <a:headEnd/>
              <a:tailEnd/>
            </a:ln>
          </p:spPr>
          <p:txBody>
            <a:bodyPr/>
            <a:lstStyle/>
            <a:p>
              <a:endParaRPr lang="en-US" dirty="0"/>
            </a:p>
          </p:txBody>
        </p:sp>
        <p:sp>
          <p:nvSpPr>
            <p:cNvPr id="643111" name="Freeform 39"/>
            <p:cNvSpPr>
              <a:spLocks/>
            </p:cNvSpPr>
            <p:nvPr/>
          </p:nvSpPr>
          <p:spPr bwMode="auto">
            <a:xfrm>
              <a:off x="1692" y="803"/>
              <a:ext cx="961" cy="626"/>
            </a:xfrm>
            <a:custGeom>
              <a:avLst/>
              <a:gdLst/>
              <a:ahLst/>
              <a:cxnLst>
                <a:cxn ang="0">
                  <a:pos x="932" y="517"/>
                </a:cxn>
                <a:cxn ang="0">
                  <a:pos x="925" y="626"/>
                </a:cxn>
                <a:cxn ang="0">
                  <a:pos x="335" y="553"/>
                </a:cxn>
                <a:cxn ang="0">
                  <a:pos x="328" y="611"/>
                </a:cxn>
                <a:cxn ang="0">
                  <a:pos x="306" y="575"/>
                </a:cxn>
                <a:cxn ang="0">
                  <a:pos x="291" y="604"/>
                </a:cxn>
                <a:cxn ang="0">
                  <a:pos x="233" y="590"/>
                </a:cxn>
                <a:cxn ang="0">
                  <a:pos x="211" y="597"/>
                </a:cxn>
                <a:cxn ang="0">
                  <a:pos x="190" y="590"/>
                </a:cxn>
                <a:cxn ang="0">
                  <a:pos x="175" y="604"/>
                </a:cxn>
                <a:cxn ang="0">
                  <a:pos x="160" y="553"/>
                </a:cxn>
                <a:cxn ang="0">
                  <a:pos x="139" y="531"/>
                </a:cxn>
                <a:cxn ang="0">
                  <a:pos x="124" y="437"/>
                </a:cxn>
                <a:cxn ang="0">
                  <a:pos x="110" y="422"/>
                </a:cxn>
                <a:cxn ang="0">
                  <a:pos x="73" y="451"/>
                </a:cxn>
                <a:cxn ang="0">
                  <a:pos x="59" y="429"/>
                </a:cxn>
                <a:cxn ang="0">
                  <a:pos x="102" y="306"/>
                </a:cxn>
                <a:cxn ang="0">
                  <a:pos x="66" y="291"/>
                </a:cxn>
                <a:cxn ang="0">
                  <a:pos x="37" y="218"/>
                </a:cxn>
                <a:cxn ang="0">
                  <a:pos x="8" y="189"/>
                </a:cxn>
                <a:cxn ang="0">
                  <a:pos x="15" y="167"/>
                </a:cxn>
                <a:cxn ang="0">
                  <a:pos x="0" y="116"/>
                </a:cxn>
                <a:cxn ang="0">
                  <a:pos x="22" y="0"/>
                </a:cxn>
                <a:cxn ang="0">
                  <a:pos x="517" y="95"/>
                </a:cxn>
                <a:cxn ang="0">
                  <a:pos x="961" y="146"/>
                </a:cxn>
                <a:cxn ang="0">
                  <a:pos x="932" y="473"/>
                </a:cxn>
                <a:cxn ang="0">
                  <a:pos x="932" y="517"/>
                </a:cxn>
              </a:cxnLst>
              <a:rect l="0" t="0" r="r" b="b"/>
              <a:pathLst>
                <a:path w="961" h="626">
                  <a:moveTo>
                    <a:pt x="932" y="517"/>
                  </a:moveTo>
                  <a:lnTo>
                    <a:pt x="925" y="626"/>
                  </a:lnTo>
                  <a:lnTo>
                    <a:pt x="335" y="553"/>
                  </a:lnTo>
                  <a:lnTo>
                    <a:pt x="328" y="611"/>
                  </a:lnTo>
                  <a:lnTo>
                    <a:pt x="306" y="575"/>
                  </a:lnTo>
                  <a:lnTo>
                    <a:pt x="291" y="604"/>
                  </a:lnTo>
                  <a:lnTo>
                    <a:pt x="233" y="590"/>
                  </a:lnTo>
                  <a:lnTo>
                    <a:pt x="211" y="597"/>
                  </a:lnTo>
                  <a:lnTo>
                    <a:pt x="190" y="590"/>
                  </a:lnTo>
                  <a:lnTo>
                    <a:pt x="175" y="604"/>
                  </a:lnTo>
                  <a:lnTo>
                    <a:pt x="160" y="553"/>
                  </a:lnTo>
                  <a:lnTo>
                    <a:pt x="139" y="531"/>
                  </a:lnTo>
                  <a:lnTo>
                    <a:pt x="124" y="437"/>
                  </a:lnTo>
                  <a:lnTo>
                    <a:pt x="110" y="422"/>
                  </a:lnTo>
                  <a:lnTo>
                    <a:pt x="73" y="451"/>
                  </a:lnTo>
                  <a:lnTo>
                    <a:pt x="59" y="429"/>
                  </a:lnTo>
                  <a:lnTo>
                    <a:pt x="102" y="306"/>
                  </a:lnTo>
                  <a:lnTo>
                    <a:pt x="66" y="291"/>
                  </a:lnTo>
                  <a:lnTo>
                    <a:pt x="37" y="218"/>
                  </a:lnTo>
                  <a:lnTo>
                    <a:pt x="8" y="189"/>
                  </a:lnTo>
                  <a:lnTo>
                    <a:pt x="15" y="167"/>
                  </a:lnTo>
                  <a:lnTo>
                    <a:pt x="0" y="116"/>
                  </a:lnTo>
                  <a:lnTo>
                    <a:pt x="22" y="0"/>
                  </a:lnTo>
                  <a:lnTo>
                    <a:pt x="517" y="95"/>
                  </a:lnTo>
                  <a:lnTo>
                    <a:pt x="961" y="146"/>
                  </a:lnTo>
                  <a:lnTo>
                    <a:pt x="932" y="473"/>
                  </a:lnTo>
                  <a:lnTo>
                    <a:pt x="932" y="517"/>
                  </a:lnTo>
                </a:path>
              </a:pathLst>
            </a:custGeom>
            <a:noFill/>
            <a:ln w="0" cap="sq">
              <a:solidFill>
                <a:srgbClr val="FFFFFF"/>
              </a:solidFill>
              <a:prstDash val="solid"/>
              <a:miter lim="800000"/>
              <a:headEnd/>
              <a:tailEnd/>
            </a:ln>
          </p:spPr>
          <p:txBody>
            <a:bodyPr/>
            <a:lstStyle/>
            <a:p>
              <a:endParaRPr lang="en-US" dirty="0"/>
            </a:p>
          </p:txBody>
        </p:sp>
        <p:sp>
          <p:nvSpPr>
            <p:cNvPr id="643112" name="Freeform 40"/>
            <p:cNvSpPr>
              <a:spLocks/>
            </p:cNvSpPr>
            <p:nvPr/>
          </p:nvSpPr>
          <p:spPr bwMode="auto">
            <a:xfrm>
              <a:off x="2573" y="1676"/>
              <a:ext cx="779" cy="393"/>
            </a:xfrm>
            <a:custGeom>
              <a:avLst/>
              <a:gdLst/>
              <a:ahLst/>
              <a:cxnLst>
                <a:cxn ang="0">
                  <a:pos x="677" y="95"/>
                </a:cxn>
                <a:cxn ang="0">
                  <a:pos x="677" y="95"/>
                </a:cxn>
                <a:cxn ang="0">
                  <a:pos x="728" y="233"/>
                </a:cxn>
                <a:cxn ang="0">
                  <a:pos x="742" y="321"/>
                </a:cxn>
                <a:cxn ang="0">
                  <a:pos x="779" y="393"/>
                </a:cxn>
                <a:cxn ang="0">
                  <a:pos x="779" y="393"/>
                </a:cxn>
                <a:cxn ang="0">
                  <a:pos x="167" y="379"/>
                </a:cxn>
                <a:cxn ang="0">
                  <a:pos x="175" y="335"/>
                </a:cxn>
                <a:cxn ang="0">
                  <a:pos x="175" y="255"/>
                </a:cxn>
                <a:cxn ang="0">
                  <a:pos x="0" y="241"/>
                </a:cxn>
                <a:cxn ang="0">
                  <a:pos x="22" y="0"/>
                </a:cxn>
                <a:cxn ang="0">
                  <a:pos x="502" y="30"/>
                </a:cxn>
                <a:cxn ang="0">
                  <a:pos x="546" y="59"/>
                </a:cxn>
                <a:cxn ang="0">
                  <a:pos x="611" y="44"/>
                </a:cxn>
                <a:cxn ang="0">
                  <a:pos x="677" y="95"/>
                </a:cxn>
                <a:cxn ang="0">
                  <a:pos x="677" y="95"/>
                </a:cxn>
              </a:cxnLst>
              <a:rect l="0" t="0" r="r" b="b"/>
              <a:pathLst>
                <a:path w="779" h="393">
                  <a:moveTo>
                    <a:pt x="677" y="95"/>
                  </a:moveTo>
                  <a:lnTo>
                    <a:pt x="677" y="95"/>
                  </a:lnTo>
                  <a:lnTo>
                    <a:pt x="728" y="233"/>
                  </a:lnTo>
                  <a:lnTo>
                    <a:pt x="742" y="321"/>
                  </a:lnTo>
                  <a:lnTo>
                    <a:pt x="779" y="393"/>
                  </a:lnTo>
                  <a:lnTo>
                    <a:pt x="779" y="393"/>
                  </a:lnTo>
                  <a:lnTo>
                    <a:pt x="167" y="379"/>
                  </a:lnTo>
                  <a:lnTo>
                    <a:pt x="175" y="335"/>
                  </a:lnTo>
                  <a:lnTo>
                    <a:pt x="175" y="255"/>
                  </a:lnTo>
                  <a:lnTo>
                    <a:pt x="0" y="241"/>
                  </a:lnTo>
                  <a:lnTo>
                    <a:pt x="22" y="0"/>
                  </a:lnTo>
                  <a:lnTo>
                    <a:pt x="502" y="30"/>
                  </a:lnTo>
                  <a:lnTo>
                    <a:pt x="546" y="59"/>
                  </a:lnTo>
                  <a:lnTo>
                    <a:pt x="611" y="44"/>
                  </a:lnTo>
                  <a:lnTo>
                    <a:pt x="677" y="95"/>
                  </a:lnTo>
                  <a:lnTo>
                    <a:pt x="677" y="95"/>
                  </a:lnTo>
                </a:path>
              </a:pathLst>
            </a:custGeom>
            <a:noFill/>
            <a:ln w="0" cap="sq">
              <a:solidFill>
                <a:srgbClr val="FFFFFF"/>
              </a:solidFill>
              <a:prstDash val="solid"/>
              <a:miter lim="800000"/>
              <a:headEnd/>
              <a:tailEnd/>
            </a:ln>
          </p:spPr>
          <p:txBody>
            <a:bodyPr/>
            <a:lstStyle/>
            <a:p>
              <a:endParaRPr lang="en-US" dirty="0"/>
            </a:p>
          </p:txBody>
        </p:sp>
        <p:sp>
          <p:nvSpPr>
            <p:cNvPr id="643113" name="Freeform 41"/>
            <p:cNvSpPr>
              <a:spLocks/>
            </p:cNvSpPr>
            <p:nvPr/>
          </p:nvSpPr>
          <p:spPr bwMode="auto">
            <a:xfrm>
              <a:off x="1110" y="1553"/>
              <a:ext cx="604" cy="946"/>
            </a:xfrm>
            <a:custGeom>
              <a:avLst/>
              <a:gdLst/>
              <a:ahLst/>
              <a:cxnLst>
                <a:cxn ang="0">
                  <a:pos x="393" y="946"/>
                </a:cxn>
                <a:cxn ang="0">
                  <a:pos x="0" y="356"/>
                </a:cxn>
                <a:cxn ang="0">
                  <a:pos x="95" y="0"/>
                </a:cxn>
                <a:cxn ang="0">
                  <a:pos x="146" y="14"/>
                </a:cxn>
                <a:cxn ang="0">
                  <a:pos x="349" y="58"/>
                </a:cxn>
                <a:cxn ang="0">
                  <a:pos x="604" y="116"/>
                </a:cxn>
                <a:cxn ang="0">
                  <a:pos x="488" y="720"/>
                </a:cxn>
                <a:cxn ang="0">
                  <a:pos x="459" y="837"/>
                </a:cxn>
                <a:cxn ang="0">
                  <a:pos x="422" y="815"/>
                </a:cxn>
                <a:cxn ang="0">
                  <a:pos x="400" y="822"/>
                </a:cxn>
                <a:cxn ang="0">
                  <a:pos x="393" y="939"/>
                </a:cxn>
                <a:cxn ang="0">
                  <a:pos x="393" y="946"/>
                </a:cxn>
              </a:cxnLst>
              <a:rect l="0" t="0" r="r" b="b"/>
              <a:pathLst>
                <a:path w="604" h="946">
                  <a:moveTo>
                    <a:pt x="393" y="946"/>
                  </a:moveTo>
                  <a:lnTo>
                    <a:pt x="0" y="356"/>
                  </a:lnTo>
                  <a:lnTo>
                    <a:pt x="95" y="0"/>
                  </a:lnTo>
                  <a:lnTo>
                    <a:pt x="146" y="14"/>
                  </a:lnTo>
                  <a:lnTo>
                    <a:pt x="349" y="58"/>
                  </a:lnTo>
                  <a:lnTo>
                    <a:pt x="604" y="116"/>
                  </a:lnTo>
                  <a:lnTo>
                    <a:pt x="488" y="720"/>
                  </a:lnTo>
                  <a:lnTo>
                    <a:pt x="459" y="837"/>
                  </a:lnTo>
                  <a:lnTo>
                    <a:pt x="422" y="815"/>
                  </a:lnTo>
                  <a:lnTo>
                    <a:pt x="400" y="822"/>
                  </a:lnTo>
                  <a:lnTo>
                    <a:pt x="393" y="939"/>
                  </a:lnTo>
                  <a:lnTo>
                    <a:pt x="393" y="946"/>
                  </a:lnTo>
                </a:path>
              </a:pathLst>
            </a:custGeom>
            <a:noFill/>
            <a:ln w="0" cap="sq">
              <a:solidFill>
                <a:srgbClr val="FFFFFF"/>
              </a:solidFill>
              <a:prstDash val="solid"/>
              <a:miter lim="800000"/>
              <a:headEnd/>
              <a:tailEnd/>
            </a:ln>
          </p:spPr>
          <p:txBody>
            <a:bodyPr/>
            <a:lstStyle/>
            <a:p>
              <a:endParaRPr lang="en-US" dirty="0"/>
            </a:p>
          </p:txBody>
        </p:sp>
        <p:sp>
          <p:nvSpPr>
            <p:cNvPr id="643114" name="Freeform 42"/>
            <p:cNvSpPr>
              <a:spLocks/>
            </p:cNvSpPr>
            <p:nvPr/>
          </p:nvSpPr>
          <p:spPr bwMode="auto">
            <a:xfrm>
              <a:off x="5302" y="1145"/>
              <a:ext cx="146" cy="335"/>
            </a:xfrm>
            <a:custGeom>
              <a:avLst/>
              <a:gdLst/>
              <a:ahLst/>
              <a:cxnLst>
                <a:cxn ang="0">
                  <a:pos x="146" y="255"/>
                </a:cxn>
                <a:cxn ang="0">
                  <a:pos x="146" y="284"/>
                </a:cxn>
                <a:cxn ang="0">
                  <a:pos x="117" y="313"/>
                </a:cxn>
                <a:cxn ang="0">
                  <a:pos x="15" y="335"/>
                </a:cxn>
                <a:cxn ang="0">
                  <a:pos x="15" y="335"/>
                </a:cxn>
                <a:cxn ang="0">
                  <a:pos x="0" y="233"/>
                </a:cxn>
                <a:cxn ang="0">
                  <a:pos x="8" y="146"/>
                </a:cxn>
                <a:cxn ang="0">
                  <a:pos x="37" y="109"/>
                </a:cxn>
                <a:cxn ang="0">
                  <a:pos x="29" y="44"/>
                </a:cxn>
                <a:cxn ang="0">
                  <a:pos x="29" y="15"/>
                </a:cxn>
                <a:cxn ang="0">
                  <a:pos x="51" y="0"/>
                </a:cxn>
                <a:cxn ang="0">
                  <a:pos x="117" y="218"/>
                </a:cxn>
                <a:cxn ang="0">
                  <a:pos x="146" y="255"/>
                </a:cxn>
                <a:cxn ang="0">
                  <a:pos x="146" y="255"/>
                </a:cxn>
              </a:cxnLst>
              <a:rect l="0" t="0" r="r" b="b"/>
              <a:pathLst>
                <a:path w="146" h="335">
                  <a:moveTo>
                    <a:pt x="146" y="255"/>
                  </a:moveTo>
                  <a:lnTo>
                    <a:pt x="146" y="284"/>
                  </a:lnTo>
                  <a:lnTo>
                    <a:pt x="117" y="313"/>
                  </a:lnTo>
                  <a:lnTo>
                    <a:pt x="15" y="335"/>
                  </a:lnTo>
                  <a:lnTo>
                    <a:pt x="15" y="335"/>
                  </a:lnTo>
                  <a:lnTo>
                    <a:pt x="0" y="233"/>
                  </a:lnTo>
                  <a:lnTo>
                    <a:pt x="8" y="146"/>
                  </a:lnTo>
                  <a:lnTo>
                    <a:pt x="37" y="109"/>
                  </a:lnTo>
                  <a:lnTo>
                    <a:pt x="29" y="44"/>
                  </a:lnTo>
                  <a:lnTo>
                    <a:pt x="29" y="15"/>
                  </a:lnTo>
                  <a:lnTo>
                    <a:pt x="51" y="0"/>
                  </a:lnTo>
                  <a:lnTo>
                    <a:pt x="117" y="218"/>
                  </a:lnTo>
                  <a:lnTo>
                    <a:pt x="146" y="255"/>
                  </a:lnTo>
                  <a:lnTo>
                    <a:pt x="146" y="255"/>
                  </a:lnTo>
                </a:path>
              </a:pathLst>
            </a:custGeom>
            <a:noFill/>
            <a:ln w="0" cap="sq">
              <a:solidFill>
                <a:srgbClr val="FFFFFF"/>
              </a:solidFill>
              <a:prstDash val="solid"/>
              <a:miter lim="800000"/>
              <a:headEnd/>
              <a:tailEnd/>
            </a:ln>
          </p:spPr>
          <p:txBody>
            <a:bodyPr/>
            <a:lstStyle/>
            <a:p>
              <a:endParaRPr lang="en-US" dirty="0"/>
            </a:p>
          </p:txBody>
        </p:sp>
        <p:sp>
          <p:nvSpPr>
            <p:cNvPr id="643115" name="Freeform 43"/>
            <p:cNvSpPr>
              <a:spLocks/>
            </p:cNvSpPr>
            <p:nvPr/>
          </p:nvSpPr>
          <p:spPr bwMode="auto">
            <a:xfrm>
              <a:off x="5135" y="1691"/>
              <a:ext cx="124" cy="298"/>
            </a:xfrm>
            <a:custGeom>
              <a:avLst/>
              <a:gdLst/>
              <a:ahLst/>
              <a:cxnLst>
                <a:cxn ang="0">
                  <a:pos x="109" y="36"/>
                </a:cxn>
                <a:cxn ang="0">
                  <a:pos x="87" y="95"/>
                </a:cxn>
                <a:cxn ang="0">
                  <a:pos x="116" y="102"/>
                </a:cxn>
                <a:cxn ang="0">
                  <a:pos x="124" y="175"/>
                </a:cxn>
                <a:cxn ang="0">
                  <a:pos x="116" y="146"/>
                </a:cxn>
                <a:cxn ang="0">
                  <a:pos x="116" y="189"/>
                </a:cxn>
                <a:cxn ang="0">
                  <a:pos x="80" y="291"/>
                </a:cxn>
                <a:cxn ang="0">
                  <a:pos x="65" y="298"/>
                </a:cxn>
                <a:cxn ang="0">
                  <a:pos x="73" y="269"/>
                </a:cxn>
                <a:cxn ang="0">
                  <a:pos x="15" y="247"/>
                </a:cxn>
                <a:cxn ang="0">
                  <a:pos x="0" y="218"/>
                </a:cxn>
                <a:cxn ang="0">
                  <a:pos x="7" y="204"/>
                </a:cxn>
                <a:cxn ang="0">
                  <a:pos x="58" y="146"/>
                </a:cxn>
                <a:cxn ang="0">
                  <a:pos x="7" y="102"/>
                </a:cxn>
                <a:cxn ang="0">
                  <a:pos x="0" y="51"/>
                </a:cxn>
                <a:cxn ang="0">
                  <a:pos x="29" y="0"/>
                </a:cxn>
                <a:cxn ang="0">
                  <a:pos x="109" y="36"/>
                </a:cxn>
                <a:cxn ang="0">
                  <a:pos x="109" y="36"/>
                </a:cxn>
              </a:cxnLst>
              <a:rect l="0" t="0" r="r" b="b"/>
              <a:pathLst>
                <a:path w="124" h="298">
                  <a:moveTo>
                    <a:pt x="109" y="36"/>
                  </a:moveTo>
                  <a:lnTo>
                    <a:pt x="87" y="95"/>
                  </a:lnTo>
                  <a:lnTo>
                    <a:pt x="116" y="102"/>
                  </a:lnTo>
                  <a:lnTo>
                    <a:pt x="124" y="175"/>
                  </a:lnTo>
                  <a:lnTo>
                    <a:pt x="116" y="146"/>
                  </a:lnTo>
                  <a:lnTo>
                    <a:pt x="116" y="189"/>
                  </a:lnTo>
                  <a:lnTo>
                    <a:pt x="80" y="291"/>
                  </a:lnTo>
                  <a:lnTo>
                    <a:pt x="65" y="298"/>
                  </a:lnTo>
                  <a:lnTo>
                    <a:pt x="73" y="269"/>
                  </a:lnTo>
                  <a:lnTo>
                    <a:pt x="15" y="247"/>
                  </a:lnTo>
                  <a:lnTo>
                    <a:pt x="0" y="218"/>
                  </a:lnTo>
                  <a:lnTo>
                    <a:pt x="7" y="204"/>
                  </a:lnTo>
                  <a:lnTo>
                    <a:pt x="58" y="146"/>
                  </a:lnTo>
                  <a:lnTo>
                    <a:pt x="7" y="102"/>
                  </a:lnTo>
                  <a:lnTo>
                    <a:pt x="0" y="51"/>
                  </a:lnTo>
                  <a:lnTo>
                    <a:pt x="29" y="0"/>
                  </a:lnTo>
                  <a:lnTo>
                    <a:pt x="109" y="36"/>
                  </a:lnTo>
                  <a:lnTo>
                    <a:pt x="109" y="36"/>
                  </a:lnTo>
                </a:path>
              </a:pathLst>
            </a:custGeom>
            <a:noFill/>
            <a:ln w="0" cap="sq">
              <a:solidFill>
                <a:srgbClr val="FFFFFF"/>
              </a:solidFill>
              <a:prstDash val="solid"/>
              <a:miter lim="800000"/>
              <a:headEnd/>
              <a:tailEnd/>
            </a:ln>
          </p:spPr>
          <p:txBody>
            <a:bodyPr/>
            <a:lstStyle/>
            <a:p>
              <a:endParaRPr lang="en-US" dirty="0"/>
            </a:p>
          </p:txBody>
        </p:sp>
        <p:sp>
          <p:nvSpPr>
            <p:cNvPr id="643116" name="Freeform 44"/>
            <p:cNvSpPr>
              <a:spLocks/>
            </p:cNvSpPr>
            <p:nvPr/>
          </p:nvSpPr>
          <p:spPr bwMode="auto">
            <a:xfrm>
              <a:off x="1969" y="2353"/>
              <a:ext cx="662" cy="699"/>
            </a:xfrm>
            <a:custGeom>
              <a:avLst/>
              <a:gdLst/>
              <a:ahLst/>
              <a:cxnLst>
                <a:cxn ang="0">
                  <a:pos x="655" y="124"/>
                </a:cxn>
                <a:cxn ang="0">
                  <a:pos x="611" y="677"/>
                </a:cxn>
                <a:cxn ang="0">
                  <a:pos x="255" y="641"/>
                </a:cxn>
                <a:cxn ang="0">
                  <a:pos x="262" y="663"/>
                </a:cxn>
                <a:cxn ang="0">
                  <a:pos x="95" y="648"/>
                </a:cxn>
                <a:cxn ang="0">
                  <a:pos x="87" y="699"/>
                </a:cxn>
                <a:cxn ang="0">
                  <a:pos x="0" y="685"/>
                </a:cxn>
                <a:cxn ang="0">
                  <a:pos x="22" y="554"/>
                </a:cxn>
                <a:cxn ang="0">
                  <a:pos x="95" y="0"/>
                </a:cxn>
                <a:cxn ang="0">
                  <a:pos x="662" y="66"/>
                </a:cxn>
                <a:cxn ang="0">
                  <a:pos x="655" y="124"/>
                </a:cxn>
              </a:cxnLst>
              <a:rect l="0" t="0" r="r" b="b"/>
              <a:pathLst>
                <a:path w="662" h="699">
                  <a:moveTo>
                    <a:pt x="655" y="124"/>
                  </a:moveTo>
                  <a:lnTo>
                    <a:pt x="611" y="677"/>
                  </a:lnTo>
                  <a:lnTo>
                    <a:pt x="255" y="641"/>
                  </a:lnTo>
                  <a:lnTo>
                    <a:pt x="262" y="663"/>
                  </a:lnTo>
                  <a:lnTo>
                    <a:pt x="95" y="648"/>
                  </a:lnTo>
                  <a:lnTo>
                    <a:pt x="87" y="699"/>
                  </a:lnTo>
                  <a:lnTo>
                    <a:pt x="0" y="685"/>
                  </a:lnTo>
                  <a:lnTo>
                    <a:pt x="22" y="554"/>
                  </a:lnTo>
                  <a:lnTo>
                    <a:pt x="95" y="0"/>
                  </a:lnTo>
                  <a:lnTo>
                    <a:pt x="662" y="66"/>
                  </a:lnTo>
                  <a:lnTo>
                    <a:pt x="655" y="124"/>
                  </a:lnTo>
                </a:path>
              </a:pathLst>
            </a:custGeom>
            <a:noFill/>
            <a:ln w="0" cap="sq">
              <a:solidFill>
                <a:srgbClr val="FFFFFF"/>
              </a:solidFill>
              <a:prstDash val="solid"/>
              <a:miter lim="800000"/>
              <a:headEnd/>
              <a:tailEnd/>
            </a:ln>
          </p:spPr>
          <p:txBody>
            <a:bodyPr/>
            <a:lstStyle/>
            <a:p>
              <a:endParaRPr lang="en-US" dirty="0"/>
            </a:p>
          </p:txBody>
        </p:sp>
        <p:sp>
          <p:nvSpPr>
            <p:cNvPr id="643117" name="Freeform 45"/>
            <p:cNvSpPr>
              <a:spLocks/>
            </p:cNvSpPr>
            <p:nvPr/>
          </p:nvSpPr>
          <p:spPr bwMode="auto">
            <a:xfrm>
              <a:off x="4706" y="1232"/>
              <a:ext cx="567" cy="510"/>
            </a:xfrm>
            <a:custGeom>
              <a:avLst/>
              <a:gdLst/>
              <a:ahLst/>
              <a:cxnLst>
                <a:cxn ang="0">
                  <a:pos x="545" y="270"/>
                </a:cxn>
                <a:cxn ang="0">
                  <a:pos x="545" y="350"/>
                </a:cxn>
                <a:cxn ang="0">
                  <a:pos x="567" y="452"/>
                </a:cxn>
                <a:cxn ang="0">
                  <a:pos x="560" y="481"/>
                </a:cxn>
                <a:cxn ang="0">
                  <a:pos x="553" y="510"/>
                </a:cxn>
                <a:cxn ang="0">
                  <a:pos x="538" y="495"/>
                </a:cxn>
                <a:cxn ang="0">
                  <a:pos x="538" y="495"/>
                </a:cxn>
                <a:cxn ang="0">
                  <a:pos x="458" y="459"/>
                </a:cxn>
                <a:cxn ang="0">
                  <a:pos x="429" y="452"/>
                </a:cxn>
                <a:cxn ang="0">
                  <a:pos x="385" y="393"/>
                </a:cxn>
                <a:cxn ang="0">
                  <a:pos x="7" y="474"/>
                </a:cxn>
                <a:cxn ang="0">
                  <a:pos x="0" y="444"/>
                </a:cxn>
                <a:cxn ang="0">
                  <a:pos x="65" y="364"/>
                </a:cxn>
                <a:cxn ang="0">
                  <a:pos x="43" y="306"/>
                </a:cxn>
                <a:cxn ang="0">
                  <a:pos x="116" y="284"/>
                </a:cxn>
                <a:cxn ang="0">
                  <a:pos x="167" y="292"/>
                </a:cxn>
                <a:cxn ang="0">
                  <a:pos x="240" y="262"/>
                </a:cxn>
                <a:cxn ang="0">
                  <a:pos x="269" y="226"/>
                </a:cxn>
                <a:cxn ang="0">
                  <a:pos x="262" y="190"/>
                </a:cxn>
                <a:cxn ang="0">
                  <a:pos x="269" y="168"/>
                </a:cxn>
                <a:cxn ang="0">
                  <a:pos x="254" y="182"/>
                </a:cxn>
                <a:cxn ang="0">
                  <a:pos x="247" y="161"/>
                </a:cxn>
                <a:cxn ang="0">
                  <a:pos x="320" y="51"/>
                </a:cxn>
                <a:cxn ang="0">
                  <a:pos x="356" y="30"/>
                </a:cxn>
                <a:cxn ang="0">
                  <a:pos x="473" y="0"/>
                </a:cxn>
                <a:cxn ang="0">
                  <a:pos x="494" y="110"/>
                </a:cxn>
                <a:cxn ang="0">
                  <a:pos x="509" y="168"/>
                </a:cxn>
                <a:cxn ang="0">
                  <a:pos x="524" y="168"/>
                </a:cxn>
                <a:cxn ang="0">
                  <a:pos x="538" y="262"/>
                </a:cxn>
                <a:cxn ang="0">
                  <a:pos x="545" y="270"/>
                </a:cxn>
              </a:cxnLst>
              <a:rect l="0" t="0" r="r" b="b"/>
              <a:pathLst>
                <a:path w="567" h="510">
                  <a:moveTo>
                    <a:pt x="545" y="270"/>
                  </a:moveTo>
                  <a:lnTo>
                    <a:pt x="545" y="350"/>
                  </a:lnTo>
                  <a:lnTo>
                    <a:pt x="567" y="452"/>
                  </a:lnTo>
                  <a:lnTo>
                    <a:pt x="560" y="481"/>
                  </a:lnTo>
                  <a:lnTo>
                    <a:pt x="553" y="510"/>
                  </a:lnTo>
                  <a:lnTo>
                    <a:pt x="538" y="495"/>
                  </a:lnTo>
                  <a:lnTo>
                    <a:pt x="538" y="495"/>
                  </a:lnTo>
                  <a:lnTo>
                    <a:pt x="458" y="459"/>
                  </a:lnTo>
                  <a:lnTo>
                    <a:pt x="429" y="452"/>
                  </a:lnTo>
                  <a:lnTo>
                    <a:pt x="385" y="393"/>
                  </a:lnTo>
                  <a:lnTo>
                    <a:pt x="7" y="474"/>
                  </a:lnTo>
                  <a:lnTo>
                    <a:pt x="0" y="444"/>
                  </a:lnTo>
                  <a:lnTo>
                    <a:pt x="65" y="364"/>
                  </a:lnTo>
                  <a:lnTo>
                    <a:pt x="43" y="306"/>
                  </a:lnTo>
                  <a:lnTo>
                    <a:pt x="116" y="284"/>
                  </a:lnTo>
                  <a:lnTo>
                    <a:pt x="167" y="292"/>
                  </a:lnTo>
                  <a:lnTo>
                    <a:pt x="240" y="262"/>
                  </a:lnTo>
                  <a:lnTo>
                    <a:pt x="269" y="226"/>
                  </a:lnTo>
                  <a:lnTo>
                    <a:pt x="262" y="190"/>
                  </a:lnTo>
                  <a:lnTo>
                    <a:pt x="269" y="168"/>
                  </a:lnTo>
                  <a:lnTo>
                    <a:pt x="254" y="182"/>
                  </a:lnTo>
                  <a:lnTo>
                    <a:pt x="247" y="161"/>
                  </a:lnTo>
                  <a:lnTo>
                    <a:pt x="320" y="51"/>
                  </a:lnTo>
                  <a:lnTo>
                    <a:pt x="356" y="30"/>
                  </a:lnTo>
                  <a:lnTo>
                    <a:pt x="473" y="0"/>
                  </a:lnTo>
                  <a:lnTo>
                    <a:pt x="494" y="110"/>
                  </a:lnTo>
                  <a:lnTo>
                    <a:pt x="509" y="168"/>
                  </a:lnTo>
                  <a:lnTo>
                    <a:pt x="524" y="168"/>
                  </a:lnTo>
                  <a:lnTo>
                    <a:pt x="538" y="262"/>
                  </a:lnTo>
                  <a:lnTo>
                    <a:pt x="545" y="270"/>
                  </a:lnTo>
                </a:path>
              </a:pathLst>
            </a:custGeom>
            <a:noFill/>
            <a:ln w="0" cap="sq">
              <a:solidFill>
                <a:srgbClr val="FFFFFF"/>
              </a:solidFill>
              <a:prstDash val="solid"/>
              <a:miter lim="800000"/>
              <a:headEnd/>
              <a:tailEnd/>
            </a:ln>
          </p:spPr>
          <p:txBody>
            <a:bodyPr/>
            <a:lstStyle/>
            <a:p>
              <a:endParaRPr lang="en-US" dirty="0"/>
            </a:p>
          </p:txBody>
        </p:sp>
        <p:sp>
          <p:nvSpPr>
            <p:cNvPr id="643118" name="Freeform 46"/>
            <p:cNvSpPr>
              <a:spLocks/>
            </p:cNvSpPr>
            <p:nvPr/>
          </p:nvSpPr>
          <p:spPr bwMode="auto">
            <a:xfrm>
              <a:off x="5179" y="2295"/>
              <a:ext cx="51" cy="80"/>
            </a:xfrm>
            <a:custGeom>
              <a:avLst/>
              <a:gdLst/>
              <a:ahLst/>
              <a:cxnLst>
                <a:cxn ang="0">
                  <a:pos x="7" y="0"/>
                </a:cxn>
                <a:cxn ang="0">
                  <a:pos x="51" y="80"/>
                </a:cxn>
                <a:cxn ang="0">
                  <a:pos x="0" y="0"/>
                </a:cxn>
                <a:cxn ang="0">
                  <a:pos x="7" y="0"/>
                </a:cxn>
              </a:cxnLst>
              <a:rect l="0" t="0" r="r" b="b"/>
              <a:pathLst>
                <a:path w="51" h="80">
                  <a:moveTo>
                    <a:pt x="7" y="0"/>
                  </a:moveTo>
                  <a:lnTo>
                    <a:pt x="51" y="80"/>
                  </a:lnTo>
                  <a:lnTo>
                    <a:pt x="0" y="0"/>
                  </a:lnTo>
                  <a:lnTo>
                    <a:pt x="7" y="0"/>
                  </a:lnTo>
                </a:path>
              </a:pathLst>
            </a:custGeom>
            <a:noFill/>
            <a:ln w="0" cap="sq">
              <a:solidFill>
                <a:srgbClr val="FFFFFF"/>
              </a:solidFill>
              <a:prstDash val="solid"/>
              <a:miter lim="800000"/>
              <a:headEnd/>
              <a:tailEnd/>
            </a:ln>
          </p:spPr>
          <p:txBody>
            <a:bodyPr/>
            <a:lstStyle/>
            <a:p>
              <a:endParaRPr lang="en-US" dirty="0"/>
            </a:p>
          </p:txBody>
        </p:sp>
        <p:sp>
          <p:nvSpPr>
            <p:cNvPr id="643119" name="Freeform 47"/>
            <p:cNvSpPr>
              <a:spLocks/>
            </p:cNvSpPr>
            <p:nvPr/>
          </p:nvSpPr>
          <p:spPr bwMode="auto">
            <a:xfrm>
              <a:off x="4414" y="2295"/>
              <a:ext cx="801" cy="371"/>
            </a:xfrm>
            <a:custGeom>
              <a:avLst/>
              <a:gdLst/>
              <a:ahLst/>
              <a:cxnLst>
                <a:cxn ang="0">
                  <a:pos x="801" y="109"/>
                </a:cxn>
                <a:cxn ang="0">
                  <a:pos x="772" y="153"/>
                </a:cxn>
                <a:cxn ang="0">
                  <a:pos x="736" y="153"/>
                </a:cxn>
                <a:cxn ang="0">
                  <a:pos x="736" y="131"/>
                </a:cxn>
                <a:cxn ang="0">
                  <a:pos x="721" y="131"/>
                </a:cxn>
                <a:cxn ang="0">
                  <a:pos x="728" y="153"/>
                </a:cxn>
                <a:cxn ang="0">
                  <a:pos x="685" y="146"/>
                </a:cxn>
                <a:cxn ang="0">
                  <a:pos x="743" y="168"/>
                </a:cxn>
                <a:cxn ang="0">
                  <a:pos x="721" y="204"/>
                </a:cxn>
                <a:cxn ang="0">
                  <a:pos x="692" y="197"/>
                </a:cxn>
                <a:cxn ang="0">
                  <a:pos x="721" y="211"/>
                </a:cxn>
                <a:cxn ang="0">
                  <a:pos x="750" y="189"/>
                </a:cxn>
                <a:cxn ang="0">
                  <a:pos x="765" y="204"/>
                </a:cxn>
                <a:cxn ang="0">
                  <a:pos x="750" y="233"/>
                </a:cxn>
                <a:cxn ang="0">
                  <a:pos x="736" y="226"/>
                </a:cxn>
                <a:cxn ang="0">
                  <a:pos x="699" y="248"/>
                </a:cxn>
                <a:cxn ang="0">
                  <a:pos x="692" y="233"/>
                </a:cxn>
                <a:cxn ang="0">
                  <a:pos x="685" y="269"/>
                </a:cxn>
                <a:cxn ang="0">
                  <a:pos x="663" y="248"/>
                </a:cxn>
                <a:cxn ang="0">
                  <a:pos x="677" y="269"/>
                </a:cxn>
                <a:cxn ang="0">
                  <a:pos x="648" y="306"/>
                </a:cxn>
                <a:cxn ang="0">
                  <a:pos x="641" y="349"/>
                </a:cxn>
                <a:cxn ang="0">
                  <a:pos x="634" y="335"/>
                </a:cxn>
                <a:cxn ang="0">
                  <a:pos x="626" y="357"/>
                </a:cxn>
                <a:cxn ang="0">
                  <a:pos x="575" y="371"/>
                </a:cxn>
                <a:cxn ang="0">
                  <a:pos x="568" y="364"/>
                </a:cxn>
                <a:cxn ang="0">
                  <a:pos x="452" y="277"/>
                </a:cxn>
                <a:cxn ang="0">
                  <a:pos x="343" y="299"/>
                </a:cxn>
                <a:cxn ang="0">
                  <a:pos x="313" y="255"/>
                </a:cxn>
                <a:cxn ang="0">
                  <a:pos x="182" y="269"/>
                </a:cxn>
                <a:cxn ang="0">
                  <a:pos x="117" y="306"/>
                </a:cxn>
                <a:cxn ang="0">
                  <a:pos x="0" y="328"/>
                </a:cxn>
                <a:cxn ang="0">
                  <a:pos x="0" y="320"/>
                </a:cxn>
                <a:cxn ang="0">
                  <a:pos x="0" y="291"/>
                </a:cxn>
                <a:cxn ang="0">
                  <a:pos x="22" y="284"/>
                </a:cxn>
                <a:cxn ang="0">
                  <a:pos x="37" y="255"/>
                </a:cxn>
                <a:cxn ang="0">
                  <a:pos x="117" y="211"/>
                </a:cxn>
                <a:cxn ang="0">
                  <a:pos x="146" y="175"/>
                </a:cxn>
                <a:cxn ang="0">
                  <a:pos x="153" y="182"/>
                </a:cxn>
                <a:cxn ang="0">
                  <a:pos x="204" y="153"/>
                </a:cxn>
                <a:cxn ang="0">
                  <a:pos x="226" y="124"/>
                </a:cxn>
                <a:cxn ang="0">
                  <a:pos x="226" y="95"/>
                </a:cxn>
                <a:cxn ang="0">
                  <a:pos x="750" y="0"/>
                </a:cxn>
                <a:cxn ang="0">
                  <a:pos x="786" y="51"/>
                </a:cxn>
                <a:cxn ang="0">
                  <a:pos x="765" y="29"/>
                </a:cxn>
                <a:cxn ang="0">
                  <a:pos x="772" y="44"/>
                </a:cxn>
                <a:cxn ang="0">
                  <a:pos x="750" y="37"/>
                </a:cxn>
                <a:cxn ang="0">
                  <a:pos x="757" y="51"/>
                </a:cxn>
                <a:cxn ang="0">
                  <a:pos x="743" y="51"/>
                </a:cxn>
                <a:cxn ang="0">
                  <a:pos x="743" y="58"/>
                </a:cxn>
                <a:cxn ang="0">
                  <a:pos x="728" y="58"/>
                </a:cxn>
                <a:cxn ang="0">
                  <a:pos x="728" y="73"/>
                </a:cxn>
                <a:cxn ang="0">
                  <a:pos x="706" y="73"/>
                </a:cxn>
                <a:cxn ang="0">
                  <a:pos x="692" y="44"/>
                </a:cxn>
                <a:cxn ang="0">
                  <a:pos x="706" y="87"/>
                </a:cxn>
                <a:cxn ang="0">
                  <a:pos x="765" y="73"/>
                </a:cxn>
                <a:cxn ang="0">
                  <a:pos x="765" y="109"/>
                </a:cxn>
                <a:cxn ang="0">
                  <a:pos x="772" y="109"/>
                </a:cxn>
                <a:cxn ang="0">
                  <a:pos x="786" y="66"/>
                </a:cxn>
                <a:cxn ang="0">
                  <a:pos x="801" y="109"/>
                </a:cxn>
              </a:cxnLst>
              <a:rect l="0" t="0" r="r" b="b"/>
              <a:pathLst>
                <a:path w="801" h="371">
                  <a:moveTo>
                    <a:pt x="801" y="109"/>
                  </a:moveTo>
                  <a:lnTo>
                    <a:pt x="772" y="153"/>
                  </a:lnTo>
                  <a:lnTo>
                    <a:pt x="736" y="153"/>
                  </a:lnTo>
                  <a:lnTo>
                    <a:pt x="736" y="131"/>
                  </a:lnTo>
                  <a:lnTo>
                    <a:pt x="721" y="131"/>
                  </a:lnTo>
                  <a:lnTo>
                    <a:pt x="728" y="153"/>
                  </a:lnTo>
                  <a:lnTo>
                    <a:pt x="685" y="146"/>
                  </a:lnTo>
                  <a:lnTo>
                    <a:pt x="743" y="168"/>
                  </a:lnTo>
                  <a:lnTo>
                    <a:pt x="721" y="204"/>
                  </a:lnTo>
                  <a:lnTo>
                    <a:pt x="692" y="197"/>
                  </a:lnTo>
                  <a:lnTo>
                    <a:pt x="721" y="211"/>
                  </a:lnTo>
                  <a:lnTo>
                    <a:pt x="750" y="189"/>
                  </a:lnTo>
                  <a:lnTo>
                    <a:pt x="765" y="204"/>
                  </a:lnTo>
                  <a:lnTo>
                    <a:pt x="750" y="233"/>
                  </a:lnTo>
                  <a:lnTo>
                    <a:pt x="736" y="226"/>
                  </a:lnTo>
                  <a:lnTo>
                    <a:pt x="699" y="248"/>
                  </a:lnTo>
                  <a:lnTo>
                    <a:pt x="692" y="233"/>
                  </a:lnTo>
                  <a:lnTo>
                    <a:pt x="685" y="269"/>
                  </a:lnTo>
                  <a:lnTo>
                    <a:pt x="663" y="248"/>
                  </a:lnTo>
                  <a:lnTo>
                    <a:pt x="677" y="269"/>
                  </a:lnTo>
                  <a:lnTo>
                    <a:pt x="648" y="306"/>
                  </a:lnTo>
                  <a:lnTo>
                    <a:pt x="641" y="349"/>
                  </a:lnTo>
                  <a:lnTo>
                    <a:pt x="634" y="335"/>
                  </a:lnTo>
                  <a:lnTo>
                    <a:pt x="626" y="357"/>
                  </a:lnTo>
                  <a:lnTo>
                    <a:pt x="575" y="371"/>
                  </a:lnTo>
                  <a:lnTo>
                    <a:pt x="568" y="364"/>
                  </a:lnTo>
                  <a:lnTo>
                    <a:pt x="452" y="277"/>
                  </a:lnTo>
                  <a:lnTo>
                    <a:pt x="343" y="299"/>
                  </a:lnTo>
                  <a:lnTo>
                    <a:pt x="313" y="255"/>
                  </a:lnTo>
                  <a:lnTo>
                    <a:pt x="182" y="269"/>
                  </a:lnTo>
                  <a:lnTo>
                    <a:pt x="117" y="306"/>
                  </a:lnTo>
                  <a:lnTo>
                    <a:pt x="0" y="328"/>
                  </a:lnTo>
                  <a:lnTo>
                    <a:pt x="0" y="320"/>
                  </a:lnTo>
                  <a:lnTo>
                    <a:pt x="0" y="291"/>
                  </a:lnTo>
                  <a:lnTo>
                    <a:pt x="22" y="284"/>
                  </a:lnTo>
                  <a:lnTo>
                    <a:pt x="37" y="255"/>
                  </a:lnTo>
                  <a:lnTo>
                    <a:pt x="117" y="211"/>
                  </a:lnTo>
                  <a:lnTo>
                    <a:pt x="146" y="175"/>
                  </a:lnTo>
                  <a:lnTo>
                    <a:pt x="153" y="182"/>
                  </a:lnTo>
                  <a:lnTo>
                    <a:pt x="204" y="153"/>
                  </a:lnTo>
                  <a:lnTo>
                    <a:pt x="226" y="124"/>
                  </a:lnTo>
                  <a:lnTo>
                    <a:pt x="226" y="95"/>
                  </a:lnTo>
                  <a:lnTo>
                    <a:pt x="750" y="0"/>
                  </a:lnTo>
                  <a:lnTo>
                    <a:pt x="786" y="51"/>
                  </a:lnTo>
                  <a:lnTo>
                    <a:pt x="765" y="29"/>
                  </a:lnTo>
                  <a:lnTo>
                    <a:pt x="772" y="44"/>
                  </a:lnTo>
                  <a:lnTo>
                    <a:pt x="750" y="37"/>
                  </a:lnTo>
                  <a:lnTo>
                    <a:pt x="757" y="51"/>
                  </a:lnTo>
                  <a:lnTo>
                    <a:pt x="743" y="51"/>
                  </a:lnTo>
                  <a:lnTo>
                    <a:pt x="743" y="58"/>
                  </a:lnTo>
                  <a:lnTo>
                    <a:pt x="728" y="58"/>
                  </a:lnTo>
                  <a:lnTo>
                    <a:pt x="728" y="73"/>
                  </a:lnTo>
                  <a:lnTo>
                    <a:pt x="706" y="73"/>
                  </a:lnTo>
                  <a:lnTo>
                    <a:pt x="692" y="44"/>
                  </a:lnTo>
                  <a:lnTo>
                    <a:pt x="706" y="87"/>
                  </a:lnTo>
                  <a:lnTo>
                    <a:pt x="765" y="73"/>
                  </a:lnTo>
                  <a:lnTo>
                    <a:pt x="765" y="109"/>
                  </a:lnTo>
                  <a:lnTo>
                    <a:pt x="772" y="109"/>
                  </a:lnTo>
                  <a:lnTo>
                    <a:pt x="786" y="66"/>
                  </a:lnTo>
                  <a:lnTo>
                    <a:pt x="801" y="109"/>
                  </a:lnTo>
                </a:path>
              </a:pathLst>
            </a:custGeom>
            <a:noFill/>
            <a:ln w="0" cap="sq">
              <a:solidFill>
                <a:srgbClr val="FFFFFF"/>
              </a:solidFill>
              <a:prstDash val="solid"/>
              <a:miter lim="800000"/>
              <a:headEnd/>
              <a:tailEnd/>
            </a:ln>
          </p:spPr>
          <p:txBody>
            <a:bodyPr/>
            <a:lstStyle/>
            <a:p>
              <a:endParaRPr lang="en-US" dirty="0"/>
            </a:p>
          </p:txBody>
        </p:sp>
        <p:sp>
          <p:nvSpPr>
            <p:cNvPr id="643120" name="Freeform 48"/>
            <p:cNvSpPr>
              <a:spLocks/>
            </p:cNvSpPr>
            <p:nvPr/>
          </p:nvSpPr>
          <p:spPr bwMode="auto">
            <a:xfrm>
              <a:off x="5171" y="2295"/>
              <a:ext cx="8" cy="1"/>
            </a:xfrm>
            <a:custGeom>
              <a:avLst/>
              <a:gdLst/>
              <a:ahLst/>
              <a:cxnLst>
                <a:cxn ang="0">
                  <a:pos x="8" y="0"/>
                </a:cxn>
                <a:cxn ang="0">
                  <a:pos x="0" y="0"/>
                </a:cxn>
                <a:cxn ang="0">
                  <a:pos x="8" y="0"/>
                </a:cxn>
              </a:cxnLst>
              <a:rect l="0" t="0" r="r" b="b"/>
              <a:pathLst>
                <a:path w="8">
                  <a:moveTo>
                    <a:pt x="8" y="0"/>
                  </a:moveTo>
                  <a:lnTo>
                    <a:pt x="0" y="0"/>
                  </a:lnTo>
                  <a:lnTo>
                    <a:pt x="8" y="0"/>
                  </a:lnTo>
                </a:path>
              </a:pathLst>
            </a:custGeom>
            <a:noFill/>
            <a:ln w="0" cap="sq">
              <a:solidFill>
                <a:srgbClr val="FFFFFF"/>
              </a:solidFill>
              <a:prstDash val="solid"/>
              <a:miter lim="800000"/>
              <a:headEnd/>
              <a:tailEnd/>
            </a:ln>
          </p:spPr>
          <p:txBody>
            <a:bodyPr/>
            <a:lstStyle/>
            <a:p>
              <a:endParaRPr lang="en-US" dirty="0"/>
            </a:p>
          </p:txBody>
        </p:sp>
        <p:sp>
          <p:nvSpPr>
            <p:cNvPr id="643121" name="Freeform 49"/>
            <p:cNvSpPr>
              <a:spLocks/>
            </p:cNvSpPr>
            <p:nvPr/>
          </p:nvSpPr>
          <p:spPr bwMode="auto">
            <a:xfrm>
              <a:off x="2624" y="949"/>
              <a:ext cx="619" cy="400"/>
            </a:xfrm>
            <a:custGeom>
              <a:avLst/>
              <a:gdLst/>
              <a:ahLst/>
              <a:cxnLst>
                <a:cxn ang="0">
                  <a:pos x="619" y="400"/>
                </a:cxn>
                <a:cxn ang="0">
                  <a:pos x="0" y="371"/>
                </a:cxn>
                <a:cxn ang="0">
                  <a:pos x="0" y="327"/>
                </a:cxn>
                <a:cxn ang="0">
                  <a:pos x="29" y="0"/>
                </a:cxn>
                <a:cxn ang="0">
                  <a:pos x="568" y="29"/>
                </a:cxn>
                <a:cxn ang="0">
                  <a:pos x="619" y="393"/>
                </a:cxn>
                <a:cxn ang="0">
                  <a:pos x="619" y="400"/>
                </a:cxn>
              </a:cxnLst>
              <a:rect l="0" t="0" r="r" b="b"/>
              <a:pathLst>
                <a:path w="619" h="400">
                  <a:moveTo>
                    <a:pt x="619" y="400"/>
                  </a:moveTo>
                  <a:lnTo>
                    <a:pt x="0" y="371"/>
                  </a:lnTo>
                  <a:lnTo>
                    <a:pt x="0" y="327"/>
                  </a:lnTo>
                  <a:lnTo>
                    <a:pt x="29" y="0"/>
                  </a:lnTo>
                  <a:lnTo>
                    <a:pt x="568" y="29"/>
                  </a:lnTo>
                  <a:lnTo>
                    <a:pt x="619" y="393"/>
                  </a:lnTo>
                  <a:lnTo>
                    <a:pt x="619" y="400"/>
                  </a:lnTo>
                </a:path>
              </a:pathLst>
            </a:custGeom>
            <a:noFill/>
            <a:ln w="0" cap="sq">
              <a:solidFill>
                <a:srgbClr val="FFFFFF"/>
              </a:solidFill>
              <a:prstDash val="solid"/>
              <a:miter lim="800000"/>
              <a:headEnd/>
              <a:tailEnd/>
            </a:ln>
          </p:spPr>
          <p:txBody>
            <a:bodyPr/>
            <a:lstStyle/>
            <a:p>
              <a:endParaRPr lang="en-US" dirty="0"/>
            </a:p>
          </p:txBody>
        </p:sp>
        <p:sp>
          <p:nvSpPr>
            <p:cNvPr id="643122" name="Freeform 50"/>
            <p:cNvSpPr>
              <a:spLocks/>
            </p:cNvSpPr>
            <p:nvPr/>
          </p:nvSpPr>
          <p:spPr bwMode="auto">
            <a:xfrm>
              <a:off x="4276" y="1720"/>
              <a:ext cx="393" cy="459"/>
            </a:xfrm>
            <a:custGeom>
              <a:avLst/>
              <a:gdLst/>
              <a:ahLst/>
              <a:cxnLst>
                <a:cxn ang="0">
                  <a:pos x="393" y="160"/>
                </a:cxn>
                <a:cxn ang="0">
                  <a:pos x="386" y="168"/>
                </a:cxn>
                <a:cxn ang="0">
                  <a:pos x="393" y="204"/>
                </a:cxn>
                <a:cxn ang="0">
                  <a:pos x="379" y="291"/>
                </a:cxn>
                <a:cxn ang="0">
                  <a:pos x="313" y="342"/>
                </a:cxn>
                <a:cxn ang="0">
                  <a:pos x="313" y="386"/>
                </a:cxn>
                <a:cxn ang="0">
                  <a:pos x="284" y="379"/>
                </a:cxn>
                <a:cxn ang="0">
                  <a:pos x="284" y="430"/>
                </a:cxn>
                <a:cxn ang="0">
                  <a:pos x="248" y="459"/>
                </a:cxn>
                <a:cxn ang="0">
                  <a:pos x="248" y="459"/>
                </a:cxn>
                <a:cxn ang="0">
                  <a:pos x="218" y="422"/>
                </a:cxn>
                <a:cxn ang="0">
                  <a:pos x="146" y="444"/>
                </a:cxn>
                <a:cxn ang="0">
                  <a:pos x="95" y="430"/>
                </a:cxn>
                <a:cxn ang="0">
                  <a:pos x="66" y="393"/>
                </a:cxn>
                <a:cxn ang="0">
                  <a:pos x="37" y="400"/>
                </a:cxn>
                <a:cxn ang="0">
                  <a:pos x="0" y="87"/>
                </a:cxn>
                <a:cxn ang="0">
                  <a:pos x="37" y="80"/>
                </a:cxn>
                <a:cxn ang="0">
                  <a:pos x="117" y="66"/>
                </a:cxn>
                <a:cxn ang="0">
                  <a:pos x="117" y="73"/>
                </a:cxn>
                <a:cxn ang="0">
                  <a:pos x="182" y="80"/>
                </a:cxn>
                <a:cxn ang="0">
                  <a:pos x="168" y="95"/>
                </a:cxn>
                <a:cxn ang="0">
                  <a:pos x="211" y="95"/>
                </a:cxn>
                <a:cxn ang="0">
                  <a:pos x="277" y="73"/>
                </a:cxn>
                <a:cxn ang="0">
                  <a:pos x="306" y="36"/>
                </a:cxn>
                <a:cxn ang="0">
                  <a:pos x="371" y="0"/>
                </a:cxn>
                <a:cxn ang="0">
                  <a:pos x="393" y="131"/>
                </a:cxn>
                <a:cxn ang="0">
                  <a:pos x="393" y="160"/>
                </a:cxn>
              </a:cxnLst>
              <a:rect l="0" t="0" r="r" b="b"/>
              <a:pathLst>
                <a:path w="393" h="459">
                  <a:moveTo>
                    <a:pt x="393" y="160"/>
                  </a:moveTo>
                  <a:lnTo>
                    <a:pt x="386" y="168"/>
                  </a:lnTo>
                  <a:lnTo>
                    <a:pt x="393" y="204"/>
                  </a:lnTo>
                  <a:lnTo>
                    <a:pt x="379" y="291"/>
                  </a:lnTo>
                  <a:lnTo>
                    <a:pt x="313" y="342"/>
                  </a:lnTo>
                  <a:lnTo>
                    <a:pt x="313" y="386"/>
                  </a:lnTo>
                  <a:lnTo>
                    <a:pt x="284" y="379"/>
                  </a:lnTo>
                  <a:lnTo>
                    <a:pt x="284" y="430"/>
                  </a:lnTo>
                  <a:lnTo>
                    <a:pt x="248" y="459"/>
                  </a:lnTo>
                  <a:lnTo>
                    <a:pt x="248" y="459"/>
                  </a:lnTo>
                  <a:lnTo>
                    <a:pt x="218" y="422"/>
                  </a:lnTo>
                  <a:lnTo>
                    <a:pt x="146" y="444"/>
                  </a:lnTo>
                  <a:lnTo>
                    <a:pt x="95" y="430"/>
                  </a:lnTo>
                  <a:lnTo>
                    <a:pt x="66" y="393"/>
                  </a:lnTo>
                  <a:lnTo>
                    <a:pt x="37" y="400"/>
                  </a:lnTo>
                  <a:lnTo>
                    <a:pt x="0" y="87"/>
                  </a:lnTo>
                  <a:lnTo>
                    <a:pt x="37" y="80"/>
                  </a:lnTo>
                  <a:lnTo>
                    <a:pt x="117" y="66"/>
                  </a:lnTo>
                  <a:lnTo>
                    <a:pt x="117" y="73"/>
                  </a:lnTo>
                  <a:lnTo>
                    <a:pt x="182" y="80"/>
                  </a:lnTo>
                  <a:lnTo>
                    <a:pt x="168" y="95"/>
                  </a:lnTo>
                  <a:lnTo>
                    <a:pt x="211" y="95"/>
                  </a:lnTo>
                  <a:lnTo>
                    <a:pt x="277" y="73"/>
                  </a:lnTo>
                  <a:lnTo>
                    <a:pt x="306" y="36"/>
                  </a:lnTo>
                  <a:lnTo>
                    <a:pt x="371" y="0"/>
                  </a:lnTo>
                  <a:lnTo>
                    <a:pt x="393" y="131"/>
                  </a:lnTo>
                  <a:lnTo>
                    <a:pt x="393" y="160"/>
                  </a:lnTo>
                </a:path>
              </a:pathLst>
            </a:custGeom>
            <a:noFill/>
            <a:ln w="0" cap="sq">
              <a:solidFill>
                <a:srgbClr val="FFFFFF"/>
              </a:solidFill>
              <a:prstDash val="solid"/>
              <a:miter lim="800000"/>
              <a:headEnd/>
              <a:tailEnd/>
            </a:ln>
          </p:spPr>
          <p:txBody>
            <a:bodyPr/>
            <a:lstStyle/>
            <a:p>
              <a:endParaRPr lang="en-US" dirty="0"/>
            </a:p>
          </p:txBody>
        </p:sp>
        <p:sp>
          <p:nvSpPr>
            <p:cNvPr id="643123" name="Freeform 51"/>
            <p:cNvSpPr>
              <a:spLocks/>
            </p:cNvSpPr>
            <p:nvPr/>
          </p:nvSpPr>
          <p:spPr bwMode="auto">
            <a:xfrm>
              <a:off x="2624" y="2419"/>
              <a:ext cx="815" cy="429"/>
            </a:xfrm>
            <a:custGeom>
              <a:avLst/>
              <a:gdLst/>
              <a:ahLst/>
              <a:cxnLst>
                <a:cxn ang="0">
                  <a:pos x="793" y="80"/>
                </a:cxn>
                <a:cxn ang="0">
                  <a:pos x="815" y="218"/>
                </a:cxn>
                <a:cxn ang="0">
                  <a:pos x="815" y="429"/>
                </a:cxn>
                <a:cxn ang="0">
                  <a:pos x="808" y="429"/>
                </a:cxn>
                <a:cxn ang="0">
                  <a:pos x="742" y="393"/>
                </a:cxn>
                <a:cxn ang="0">
                  <a:pos x="626" y="429"/>
                </a:cxn>
                <a:cxn ang="0">
                  <a:pos x="604" y="400"/>
                </a:cxn>
                <a:cxn ang="0">
                  <a:pos x="582" y="407"/>
                </a:cxn>
                <a:cxn ang="0">
                  <a:pos x="575" y="393"/>
                </a:cxn>
                <a:cxn ang="0">
                  <a:pos x="553" y="422"/>
                </a:cxn>
                <a:cxn ang="0">
                  <a:pos x="546" y="400"/>
                </a:cxn>
                <a:cxn ang="0">
                  <a:pos x="531" y="415"/>
                </a:cxn>
                <a:cxn ang="0">
                  <a:pos x="502" y="393"/>
                </a:cxn>
                <a:cxn ang="0">
                  <a:pos x="480" y="407"/>
                </a:cxn>
                <a:cxn ang="0">
                  <a:pos x="459" y="371"/>
                </a:cxn>
                <a:cxn ang="0">
                  <a:pos x="422" y="378"/>
                </a:cxn>
                <a:cxn ang="0">
                  <a:pos x="357" y="357"/>
                </a:cxn>
                <a:cxn ang="0">
                  <a:pos x="335" y="327"/>
                </a:cxn>
                <a:cxn ang="0">
                  <a:pos x="306" y="335"/>
                </a:cxn>
                <a:cxn ang="0">
                  <a:pos x="277" y="313"/>
                </a:cxn>
                <a:cxn ang="0">
                  <a:pos x="284" y="80"/>
                </a:cxn>
                <a:cxn ang="0">
                  <a:pos x="0" y="58"/>
                </a:cxn>
                <a:cxn ang="0">
                  <a:pos x="7" y="0"/>
                </a:cxn>
                <a:cxn ang="0">
                  <a:pos x="95" y="0"/>
                </a:cxn>
                <a:cxn ang="0">
                  <a:pos x="793" y="22"/>
                </a:cxn>
                <a:cxn ang="0">
                  <a:pos x="793" y="58"/>
                </a:cxn>
                <a:cxn ang="0">
                  <a:pos x="793" y="80"/>
                </a:cxn>
              </a:cxnLst>
              <a:rect l="0" t="0" r="r" b="b"/>
              <a:pathLst>
                <a:path w="815" h="429">
                  <a:moveTo>
                    <a:pt x="793" y="80"/>
                  </a:moveTo>
                  <a:lnTo>
                    <a:pt x="815" y="218"/>
                  </a:lnTo>
                  <a:lnTo>
                    <a:pt x="815" y="429"/>
                  </a:lnTo>
                  <a:lnTo>
                    <a:pt x="808" y="429"/>
                  </a:lnTo>
                  <a:lnTo>
                    <a:pt x="742" y="393"/>
                  </a:lnTo>
                  <a:lnTo>
                    <a:pt x="626" y="429"/>
                  </a:lnTo>
                  <a:lnTo>
                    <a:pt x="604" y="400"/>
                  </a:lnTo>
                  <a:lnTo>
                    <a:pt x="582" y="407"/>
                  </a:lnTo>
                  <a:lnTo>
                    <a:pt x="575" y="393"/>
                  </a:lnTo>
                  <a:lnTo>
                    <a:pt x="553" y="422"/>
                  </a:lnTo>
                  <a:lnTo>
                    <a:pt x="546" y="400"/>
                  </a:lnTo>
                  <a:lnTo>
                    <a:pt x="531" y="415"/>
                  </a:lnTo>
                  <a:lnTo>
                    <a:pt x="502" y="393"/>
                  </a:lnTo>
                  <a:lnTo>
                    <a:pt x="480" y="407"/>
                  </a:lnTo>
                  <a:lnTo>
                    <a:pt x="459" y="371"/>
                  </a:lnTo>
                  <a:lnTo>
                    <a:pt x="422" y="378"/>
                  </a:lnTo>
                  <a:lnTo>
                    <a:pt x="357" y="357"/>
                  </a:lnTo>
                  <a:lnTo>
                    <a:pt x="335" y="327"/>
                  </a:lnTo>
                  <a:lnTo>
                    <a:pt x="306" y="335"/>
                  </a:lnTo>
                  <a:lnTo>
                    <a:pt x="277" y="313"/>
                  </a:lnTo>
                  <a:lnTo>
                    <a:pt x="284" y="80"/>
                  </a:lnTo>
                  <a:lnTo>
                    <a:pt x="0" y="58"/>
                  </a:lnTo>
                  <a:lnTo>
                    <a:pt x="7" y="0"/>
                  </a:lnTo>
                  <a:lnTo>
                    <a:pt x="95" y="0"/>
                  </a:lnTo>
                  <a:lnTo>
                    <a:pt x="793" y="22"/>
                  </a:lnTo>
                  <a:lnTo>
                    <a:pt x="793" y="58"/>
                  </a:lnTo>
                  <a:lnTo>
                    <a:pt x="793" y="80"/>
                  </a:lnTo>
                </a:path>
              </a:pathLst>
            </a:custGeom>
            <a:noFill/>
            <a:ln w="0" cap="sq">
              <a:solidFill>
                <a:srgbClr val="FFFFFF"/>
              </a:solidFill>
              <a:prstDash val="solid"/>
              <a:miter lim="800000"/>
              <a:headEnd/>
              <a:tailEnd/>
            </a:ln>
          </p:spPr>
          <p:txBody>
            <a:bodyPr/>
            <a:lstStyle/>
            <a:p>
              <a:endParaRPr lang="en-US" dirty="0"/>
            </a:p>
          </p:txBody>
        </p:sp>
        <p:sp>
          <p:nvSpPr>
            <p:cNvPr id="643124" name="Freeform 52"/>
            <p:cNvSpPr>
              <a:spLocks/>
            </p:cNvSpPr>
            <p:nvPr/>
          </p:nvSpPr>
          <p:spPr bwMode="auto">
            <a:xfrm>
              <a:off x="848" y="963"/>
              <a:ext cx="750" cy="648"/>
            </a:xfrm>
            <a:custGeom>
              <a:avLst/>
              <a:gdLst/>
              <a:ahLst/>
              <a:cxnLst>
                <a:cxn ang="0">
                  <a:pos x="357" y="590"/>
                </a:cxn>
                <a:cxn ang="0">
                  <a:pos x="0" y="488"/>
                </a:cxn>
                <a:cxn ang="0">
                  <a:pos x="0" y="379"/>
                </a:cxn>
                <a:cxn ang="0">
                  <a:pos x="66" y="291"/>
                </a:cxn>
                <a:cxn ang="0">
                  <a:pos x="153" y="87"/>
                </a:cxn>
                <a:cxn ang="0">
                  <a:pos x="167" y="0"/>
                </a:cxn>
                <a:cxn ang="0">
                  <a:pos x="204" y="15"/>
                </a:cxn>
                <a:cxn ang="0">
                  <a:pos x="204" y="15"/>
                </a:cxn>
                <a:cxn ang="0">
                  <a:pos x="248" y="44"/>
                </a:cxn>
                <a:cxn ang="0">
                  <a:pos x="240" y="102"/>
                </a:cxn>
                <a:cxn ang="0">
                  <a:pos x="277" y="117"/>
                </a:cxn>
                <a:cxn ang="0">
                  <a:pos x="320" y="109"/>
                </a:cxn>
                <a:cxn ang="0">
                  <a:pos x="371" y="138"/>
                </a:cxn>
                <a:cxn ang="0">
                  <a:pos x="430" y="146"/>
                </a:cxn>
                <a:cxn ang="0">
                  <a:pos x="561" y="138"/>
                </a:cxn>
                <a:cxn ang="0">
                  <a:pos x="721" y="175"/>
                </a:cxn>
                <a:cxn ang="0">
                  <a:pos x="750" y="233"/>
                </a:cxn>
                <a:cxn ang="0">
                  <a:pos x="655" y="364"/>
                </a:cxn>
                <a:cxn ang="0">
                  <a:pos x="677" y="400"/>
                </a:cxn>
                <a:cxn ang="0">
                  <a:pos x="611" y="648"/>
                </a:cxn>
                <a:cxn ang="0">
                  <a:pos x="408" y="604"/>
                </a:cxn>
                <a:cxn ang="0">
                  <a:pos x="357" y="590"/>
                </a:cxn>
              </a:cxnLst>
              <a:rect l="0" t="0" r="r" b="b"/>
              <a:pathLst>
                <a:path w="750" h="648">
                  <a:moveTo>
                    <a:pt x="357" y="590"/>
                  </a:moveTo>
                  <a:lnTo>
                    <a:pt x="0" y="488"/>
                  </a:lnTo>
                  <a:lnTo>
                    <a:pt x="0" y="379"/>
                  </a:lnTo>
                  <a:lnTo>
                    <a:pt x="66" y="291"/>
                  </a:lnTo>
                  <a:lnTo>
                    <a:pt x="153" y="87"/>
                  </a:lnTo>
                  <a:lnTo>
                    <a:pt x="167" y="0"/>
                  </a:lnTo>
                  <a:lnTo>
                    <a:pt x="204" y="15"/>
                  </a:lnTo>
                  <a:lnTo>
                    <a:pt x="204" y="15"/>
                  </a:lnTo>
                  <a:lnTo>
                    <a:pt x="248" y="44"/>
                  </a:lnTo>
                  <a:lnTo>
                    <a:pt x="240" y="102"/>
                  </a:lnTo>
                  <a:lnTo>
                    <a:pt x="277" y="117"/>
                  </a:lnTo>
                  <a:lnTo>
                    <a:pt x="320" y="109"/>
                  </a:lnTo>
                  <a:lnTo>
                    <a:pt x="371" y="138"/>
                  </a:lnTo>
                  <a:lnTo>
                    <a:pt x="430" y="146"/>
                  </a:lnTo>
                  <a:lnTo>
                    <a:pt x="561" y="138"/>
                  </a:lnTo>
                  <a:lnTo>
                    <a:pt x="721" y="175"/>
                  </a:lnTo>
                  <a:lnTo>
                    <a:pt x="750" y="233"/>
                  </a:lnTo>
                  <a:lnTo>
                    <a:pt x="655" y="364"/>
                  </a:lnTo>
                  <a:lnTo>
                    <a:pt x="677" y="400"/>
                  </a:lnTo>
                  <a:lnTo>
                    <a:pt x="611" y="648"/>
                  </a:lnTo>
                  <a:lnTo>
                    <a:pt x="408" y="604"/>
                  </a:lnTo>
                  <a:lnTo>
                    <a:pt x="357" y="590"/>
                  </a:lnTo>
                </a:path>
              </a:pathLst>
            </a:custGeom>
            <a:noFill/>
            <a:ln w="0" cap="sq">
              <a:solidFill>
                <a:srgbClr val="FFFFFF"/>
              </a:solidFill>
              <a:prstDash val="solid"/>
              <a:miter lim="800000"/>
              <a:headEnd/>
              <a:tailEnd/>
            </a:ln>
          </p:spPr>
          <p:txBody>
            <a:bodyPr/>
            <a:lstStyle/>
            <a:p>
              <a:endParaRPr lang="en-US" dirty="0"/>
            </a:p>
          </p:txBody>
        </p:sp>
        <p:sp>
          <p:nvSpPr>
            <p:cNvPr id="643125" name="Freeform 53"/>
            <p:cNvSpPr>
              <a:spLocks/>
            </p:cNvSpPr>
            <p:nvPr/>
          </p:nvSpPr>
          <p:spPr bwMode="auto">
            <a:xfrm>
              <a:off x="4647" y="1625"/>
              <a:ext cx="546" cy="364"/>
            </a:xfrm>
            <a:custGeom>
              <a:avLst/>
              <a:gdLst/>
              <a:ahLst/>
              <a:cxnLst>
                <a:cxn ang="0">
                  <a:pos x="59" y="51"/>
                </a:cxn>
                <a:cxn ang="0">
                  <a:pos x="66" y="81"/>
                </a:cxn>
                <a:cxn ang="0">
                  <a:pos x="444" y="0"/>
                </a:cxn>
                <a:cxn ang="0">
                  <a:pos x="488" y="59"/>
                </a:cxn>
                <a:cxn ang="0">
                  <a:pos x="517" y="66"/>
                </a:cxn>
                <a:cxn ang="0">
                  <a:pos x="488" y="117"/>
                </a:cxn>
                <a:cxn ang="0">
                  <a:pos x="495" y="168"/>
                </a:cxn>
                <a:cxn ang="0">
                  <a:pos x="546" y="212"/>
                </a:cxn>
                <a:cxn ang="0">
                  <a:pos x="495" y="270"/>
                </a:cxn>
                <a:cxn ang="0">
                  <a:pos x="495" y="263"/>
                </a:cxn>
                <a:cxn ang="0">
                  <a:pos x="466" y="284"/>
                </a:cxn>
                <a:cxn ang="0">
                  <a:pos x="437" y="292"/>
                </a:cxn>
                <a:cxn ang="0">
                  <a:pos x="131" y="350"/>
                </a:cxn>
                <a:cxn ang="0">
                  <a:pos x="110" y="357"/>
                </a:cxn>
                <a:cxn ang="0">
                  <a:pos x="44" y="364"/>
                </a:cxn>
                <a:cxn ang="0">
                  <a:pos x="22" y="255"/>
                </a:cxn>
                <a:cxn ang="0">
                  <a:pos x="22" y="226"/>
                </a:cxn>
                <a:cxn ang="0">
                  <a:pos x="0" y="95"/>
                </a:cxn>
                <a:cxn ang="0">
                  <a:pos x="59" y="51"/>
                </a:cxn>
              </a:cxnLst>
              <a:rect l="0" t="0" r="r" b="b"/>
              <a:pathLst>
                <a:path w="546" h="364">
                  <a:moveTo>
                    <a:pt x="59" y="51"/>
                  </a:moveTo>
                  <a:lnTo>
                    <a:pt x="66" y="81"/>
                  </a:lnTo>
                  <a:lnTo>
                    <a:pt x="444" y="0"/>
                  </a:lnTo>
                  <a:lnTo>
                    <a:pt x="488" y="59"/>
                  </a:lnTo>
                  <a:lnTo>
                    <a:pt x="517" y="66"/>
                  </a:lnTo>
                  <a:lnTo>
                    <a:pt x="488" y="117"/>
                  </a:lnTo>
                  <a:lnTo>
                    <a:pt x="495" y="168"/>
                  </a:lnTo>
                  <a:lnTo>
                    <a:pt x="546" y="212"/>
                  </a:lnTo>
                  <a:lnTo>
                    <a:pt x="495" y="270"/>
                  </a:lnTo>
                  <a:lnTo>
                    <a:pt x="495" y="263"/>
                  </a:lnTo>
                  <a:lnTo>
                    <a:pt x="466" y="284"/>
                  </a:lnTo>
                  <a:lnTo>
                    <a:pt x="437" y="292"/>
                  </a:lnTo>
                  <a:lnTo>
                    <a:pt x="131" y="350"/>
                  </a:lnTo>
                  <a:lnTo>
                    <a:pt x="110" y="357"/>
                  </a:lnTo>
                  <a:lnTo>
                    <a:pt x="44" y="364"/>
                  </a:lnTo>
                  <a:lnTo>
                    <a:pt x="22" y="255"/>
                  </a:lnTo>
                  <a:lnTo>
                    <a:pt x="22" y="226"/>
                  </a:lnTo>
                  <a:lnTo>
                    <a:pt x="0" y="95"/>
                  </a:lnTo>
                  <a:lnTo>
                    <a:pt x="59" y="51"/>
                  </a:lnTo>
                </a:path>
              </a:pathLst>
            </a:custGeom>
            <a:noFill/>
            <a:ln w="0" cap="sq">
              <a:solidFill>
                <a:srgbClr val="FFFFFF"/>
              </a:solidFill>
              <a:prstDash val="solid"/>
              <a:miter lim="800000"/>
              <a:headEnd/>
              <a:tailEnd/>
            </a:ln>
          </p:spPr>
          <p:txBody>
            <a:bodyPr/>
            <a:lstStyle/>
            <a:p>
              <a:endParaRPr lang="en-US" dirty="0"/>
            </a:p>
          </p:txBody>
        </p:sp>
        <p:sp>
          <p:nvSpPr>
            <p:cNvPr id="643126" name="Freeform 54"/>
            <p:cNvSpPr>
              <a:spLocks/>
            </p:cNvSpPr>
            <p:nvPr/>
          </p:nvSpPr>
          <p:spPr bwMode="auto">
            <a:xfrm>
              <a:off x="5397" y="1538"/>
              <a:ext cx="73" cy="95"/>
            </a:xfrm>
            <a:custGeom>
              <a:avLst/>
              <a:gdLst/>
              <a:ahLst/>
              <a:cxnLst>
                <a:cxn ang="0">
                  <a:pos x="73" y="51"/>
                </a:cxn>
                <a:cxn ang="0">
                  <a:pos x="58" y="73"/>
                </a:cxn>
                <a:cxn ang="0">
                  <a:pos x="44" y="51"/>
                </a:cxn>
                <a:cxn ang="0">
                  <a:pos x="44" y="80"/>
                </a:cxn>
                <a:cxn ang="0">
                  <a:pos x="15" y="95"/>
                </a:cxn>
                <a:cxn ang="0">
                  <a:pos x="0" y="15"/>
                </a:cxn>
                <a:cxn ang="0">
                  <a:pos x="29" y="0"/>
                </a:cxn>
                <a:cxn ang="0">
                  <a:pos x="66" y="44"/>
                </a:cxn>
                <a:cxn ang="0">
                  <a:pos x="73" y="51"/>
                </a:cxn>
              </a:cxnLst>
              <a:rect l="0" t="0" r="r" b="b"/>
              <a:pathLst>
                <a:path w="73" h="95">
                  <a:moveTo>
                    <a:pt x="73" y="51"/>
                  </a:moveTo>
                  <a:lnTo>
                    <a:pt x="58" y="73"/>
                  </a:lnTo>
                  <a:lnTo>
                    <a:pt x="44" y="51"/>
                  </a:lnTo>
                  <a:lnTo>
                    <a:pt x="44" y="80"/>
                  </a:lnTo>
                  <a:lnTo>
                    <a:pt x="15" y="95"/>
                  </a:lnTo>
                  <a:lnTo>
                    <a:pt x="0" y="15"/>
                  </a:lnTo>
                  <a:lnTo>
                    <a:pt x="29" y="0"/>
                  </a:lnTo>
                  <a:lnTo>
                    <a:pt x="66" y="44"/>
                  </a:lnTo>
                  <a:lnTo>
                    <a:pt x="73" y="51"/>
                  </a:lnTo>
                </a:path>
              </a:pathLst>
            </a:custGeom>
            <a:noFill/>
            <a:ln w="0" cap="sq">
              <a:solidFill>
                <a:srgbClr val="FFFFFF"/>
              </a:solidFill>
              <a:prstDash val="solid"/>
              <a:miter lim="800000"/>
              <a:headEnd/>
              <a:tailEnd/>
            </a:ln>
          </p:spPr>
          <p:txBody>
            <a:bodyPr/>
            <a:lstStyle/>
            <a:p>
              <a:endParaRPr lang="en-US" dirty="0"/>
            </a:p>
          </p:txBody>
        </p:sp>
        <p:sp>
          <p:nvSpPr>
            <p:cNvPr id="643127" name="Freeform 55"/>
            <p:cNvSpPr>
              <a:spLocks/>
            </p:cNvSpPr>
            <p:nvPr/>
          </p:nvSpPr>
          <p:spPr bwMode="auto">
            <a:xfrm>
              <a:off x="4509" y="2550"/>
              <a:ext cx="480" cy="378"/>
            </a:xfrm>
            <a:custGeom>
              <a:avLst/>
              <a:gdLst/>
              <a:ahLst/>
              <a:cxnLst>
                <a:cxn ang="0">
                  <a:pos x="480" y="116"/>
                </a:cxn>
                <a:cxn ang="0">
                  <a:pos x="422" y="189"/>
                </a:cxn>
                <a:cxn ang="0">
                  <a:pos x="429" y="218"/>
                </a:cxn>
                <a:cxn ang="0">
                  <a:pos x="379" y="269"/>
                </a:cxn>
                <a:cxn ang="0">
                  <a:pos x="371" y="269"/>
                </a:cxn>
                <a:cxn ang="0">
                  <a:pos x="371" y="291"/>
                </a:cxn>
                <a:cxn ang="0">
                  <a:pos x="313" y="320"/>
                </a:cxn>
                <a:cxn ang="0">
                  <a:pos x="313" y="342"/>
                </a:cxn>
                <a:cxn ang="0">
                  <a:pos x="291" y="327"/>
                </a:cxn>
                <a:cxn ang="0">
                  <a:pos x="306" y="357"/>
                </a:cxn>
                <a:cxn ang="0">
                  <a:pos x="291" y="378"/>
                </a:cxn>
                <a:cxn ang="0">
                  <a:pos x="262" y="371"/>
                </a:cxn>
                <a:cxn ang="0">
                  <a:pos x="211" y="269"/>
                </a:cxn>
                <a:cxn ang="0">
                  <a:pos x="95" y="167"/>
                </a:cxn>
                <a:cxn ang="0">
                  <a:pos x="51" y="116"/>
                </a:cxn>
                <a:cxn ang="0">
                  <a:pos x="0" y="94"/>
                </a:cxn>
                <a:cxn ang="0">
                  <a:pos x="22" y="51"/>
                </a:cxn>
                <a:cxn ang="0">
                  <a:pos x="87" y="14"/>
                </a:cxn>
                <a:cxn ang="0">
                  <a:pos x="218" y="0"/>
                </a:cxn>
                <a:cxn ang="0">
                  <a:pos x="248" y="44"/>
                </a:cxn>
                <a:cxn ang="0">
                  <a:pos x="357" y="22"/>
                </a:cxn>
                <a:cxn ang="0">
                  <a:pos x="473" y="109"/>
                </a:cxn>
                <a:cxn ang="0">
                  <a:pos x="480" y="116"/>
                </a:cxn>
              </a:cxnLst>
              <a:rect l="0" t="0" r="r" b="b"/>
              <a:pathLst>
                <a:path w="480" h="378">
                  <a:moveTo>
                    <a:pt x="480" y="116"/>
                  </a:moveTo>
                  <a:lnTo>
                    <a:pt x="422" y="189"/>
                  </a:lnTo>
                  <a:lnTo>
                    <a:pt x="429" y="218"/>
                  </a:lnTo>
                  <a:lnTo>
                    <a:pt x="379" y="269"/>
                  </a:lnTo>
                  <a:lnTo>
                    <a:pt x="371" y="269"/>
                  </a:lnTo>
                  <a:lnTo>
                    <a:pt x="371" y="291"/>
                  </a:lnTo>
                  <a:lnTo>
                    <a:pt x="313" y="320"/>
                  </a:lnTo>
                  <a:lnTo>
                    <a:pt x="313" y="342"/>
                  </a:lnTo>
                  <a:lnTo>
                    <a:pt x="291" y="327"/>
                  </a:lnTo>
                  <a:lnTo>
                    <a:pt x="306" y="357"/>
                  </a:lnTo>
                  <a:lnTo>
                    <a:pt x="291" y="378"/>
                  </a:lnTo>
                  <a:lnTo>
                    <a:pt x="262" y="371"/>
                  </a:lnTo>
                  <a:lnTo>
                    <a:pt x="211" y="269"/>
                  </a:lnTo>
                  <a:lnTo>
                    <a:pt x="95" y="167"/>
                  </a:lnTo>
                  <a:lnTo>
                    <a:pt x="51" y="116"/>
                  </a:lnTo>
                  <a:lnTo>
                    <a:pt x="0" y="94"/>
                  </a:lnTo>
                  <a:lnTo>
                    <a:pt x="22" y="51"/>
                  </a:lnTo>
                  <a:lnTo>
                    <a:pt x="87" y="14"/>
                  </a:lnTo>
                  <a:lnTo>
                    <a:pt x="218" y="0"/>
                  </a:lnTo>
                  <a:lnTo>
                    <a:pt x="248" y="44"/>
                  </a:lnTo>
                  <a:lnTo>
                    <a:pt x="357" y="22"/>
                  </a:lnTo>
                  <a:lnTo>
                    <a:pt x="473" y="109"/>
                  </a:lnTo>
                  <a:lnTo>
                    <a:pt x="480" y="116"/>
                  </a:lnTo>
                </a:path>
              </a:pathLst>
            </a:custGeom>
            <a:noFill/>
            <a:ln w="0" cap="sq">
              <a:solidFill>
                <a:srgbClr val="FFFFFF"/>
              </a:solidFill>
              <a:prstDash val="solid"/>
              <a:miter lim="800000"/>
              <a:headEnd/>
              <a:tailEnd/>
            </a:ln>
          </p:spPr>
          <p:txBody>
            <a:bodyPr/>
            <a:lstStyle/>
            <a:p>
              <a:endParaRPr lang="en-US" dirty="0"/>
            </a:p>
          </p:txBody>
        </p:sp>
        <p:sp>
          <p:nvSpPr>
            <p:cNvPr id="643128" name="Freeform 56"/>
            <p:cNvSpPr>
              <a:spLocks/>
            </p:cNvSpPr>
            <p:nvPr/>
          </p:nvSpPr>
          <p:spPr bwMode="auto">
            <a:xfrm>
              <a:off x="2595" y="1320"/>
              <a:ext cx="662" cy="451"/>
            </a:xfrm>
            <a:custGeom>
              <a:avLst/>
              <a:gdLst/>
              <a:ahLst/>
              <a:cxnLst>
                <a:cxn ang="0">
                  <a:pos x="662" y="327"/>
                </a:cxn>
                <a:cxn ang="0">
                  <a:pos x="648" y="327"/>
                </a:cxn>
                <a:cxn ang="0">
                  <a:pos x="655" y="371"/>
                </a:cxn>
                <a:cxn ang="0">
                  <a:pos x="640" y="415"/>
                </a:cxn>
                <a:cxn ang="0">
                  <a:pos x="655" y="451"/>
                </a:cxn>
                <a:cxn ang="0">
                  <a:pos x="655" y="451"/>
                </a:cxn>
                <a:cxn ang="0">
                  <a:pos x="655" y="451"/>
                </a:cxn>
                <a:cxn ang="0">
                  <a:pos x="655" y="451"/>
                </a:cxn>
                <a:cxn ang="0">
                  <a:pos x="589" y="400"/>
                </a:cxn>
                <a:cxn ang="0">
                  <a:pos x="524" y="415"/>
                </a:cxn>
                <a:cxn ang="0">
                  <a:pos x="480" y="386"/>
                </a:cxn>
                <a:cxn ang="0">
                  <a:pos x="0" y="356"/>
                </a:cxn>
                <a:cxn ang="0">
                  <a:pos x="0" y="298"/>
                </a:cxn>
                <a:cxn ang="0">
                  <a:pos x="22" y="109"/>
                </a:cxn>
                <a:cxn ang="0">
                  <a:pos x="29" y="0"/>
                </a:cxn>
                <a:cxn ang="0">
                  <a:pos x="648" y="29"/>
                </a:cxn>
                <a:cxn ang="0">
                  <a:pos x="626" y="65"/>
                </a:cxn>
                <a:cxn ang="0">
                  <a:pos x="662" y="102"/>
                </a:cxn>
                <a:cxn ang="0">
                  <a:pos x="662" y="284"/>
                </a:cxn>
                <a:cxn ang="0">
                  <a:pos x="662" y="327"/>
                </a:cxn>
              </a:cxnLst>
              <a:rect l="0" t="0" r="r" b="b"/>
              <a:pathLst>
                <a:path w="662" h="451">
                  <a:moveTo>
                    <a:pt x="662" y="327"/>
                  </a:moveTo>
                  <a:lnTo>
                    <a:pt x="648" y="327"/>
                  </a:lnTo>
                  <a:lnTo>
                    <a:pt x="655" y="371"/>
                  </a:lnTo>
                  <a:lnTo>
                    <a:pt x="640" y="415"/>
                  </a:lnTo>
                  <a:lnTo>
                    <a:pt x="655" y="451"/>
                  </a:lnTo>
                  <a:lnTo>
                    <a:pt x="655" y="451"/>
                  </a:lnTo>
                  <a:lnTo>
                    <a:pt x="655" y="451"/>
                  </a:lnTo>
                  <a:lnTo>
                    <a:pt x="655" y="451"/>
                  </a:lnTo>
                  <a:lnTo>
                    <a:pt x="589" y="400"/>
                  </a:lnTo>
                  <a:lnTo>
                    <a:pt x="524" y="415"/>
                  </a:lnTo>
                  <a:lnTo>
                    <a:pt x="480" y="386"/>
                  </a:lnTo>
                  <a:lnTo>
                    <a:pt x="0" y="356"/>
                  </a:lnTo>
                  <a:lnTo>
                    <a:pt x="0" y="298"/>
                  </a:lnTo>
                  <a:lnTo>
                    <a:pt x="22" y="109"/>
                  </a:lnTo>
                  <a:lnTo>
                    <a:pt x="29" y="0"/>
                  </a:lnTo>
                  <a:lnTo>
                    <a:pt x="648" y="29"/>
                  </a:lnTo>
                  <a:lnTo>
                    <a:pt x="626" y="65"/>
                  </a:lnTo>
                  <a:lnTo>
                    <a:pt x="662" y="102"/>
                  </a:lnTo>
                  <a:lnTo>
                    <a:pt x="662" y="284"/>
                  </a:lnTo>
                  <a:lnTo>
                    <a:pt x="662" y="327"/>
                  </a:lnTo>
                </a:path>
              </a:pathLst>
            </a:custGeom>
            <a:noFill/>
            <a:ln w="0" cap="sq">
              <a:solidFill>
                <a:srgbClr val="FFFFFF"/>
              </a:solidFill>
              <a:prstDash val="solid"/>
              <a:miter lim="800000"/>
              <a:headEnd/>
              <a:tailEnd/>
            </a:ln>
          </p:spPr>
          <p:txBody>
            <a:bodyPr/>
            <a:lstStyle/>
            <a:p>
              <a:endParaRPr lang="en-US" dirty="0"/>
            </a:p>
          </p:txBody>
        </p:sp>
        <p:sp>
          <p:nvSpPr>
            <p:cNvPr id="643129" name="Freeform 57"/>
            <p:cNvSpPr>
              <a:spLocks/>
            </p:cNvSpPr>
            <p:nvPr/>
          </p:nvSpPr>
          <p:spPr bwMode="auto">
            <a:xfrm>
              <a:off x="3839" y="2382"/>
              <a:ext cx="801" cy="292"/>
            </a:xfrm>
            <a:custGeom>
              <a:avLst/>
              <a:gdLst/>
              <a:ahLst/>
              <a:cxnLst>
                <a:cxn ang="0">
                  <a:pos x="801" y="8"/>
                </a:cxn>
                <a:cxn ang="0">
                  <a:pos x="801" y="37"/>
                </a:cxn>
                <a:cxn ang="0">
                  <a:pos x="779" y="66"/>
                </a:cxn>
                <a:cxn ang="0">
                  <a:pos x="728" y="95"/>
                </a:cxn>
                <a:cxn ang="0">
                  <a:pos x="721" y="88"/>
                </a:cxn>
                <a:cxn ang="0">
                  <a:pos x="692" y="124"/>
                </a:cxn>
                <a:cxn ang="0">
                  <a:pos x="612" y="168"/>
                </a:cxn>
                <a:cxn ang="0">
                  <a:pos x="597" y="197"/>
                </a:cxn>
                <a:cxn ang="0">
                  <a:pos x="575" y="204"/>
                </a:cxn>
                <a:cxn ang="0">
                  <a:pos x="575" y="233"/>
                </a:cxn>
                <a:cxn ang="0">
                  <a:pos x="452" y="255"/>
                </a:cxn>
                <a:cxn ang="0">
                  <a:pos x="204" y="277"/>
                </a:cxn>
                <a:cxn ang="0">
                  <a:pos x="0" y="292"/>
                </a:cxn>
                <a:cxn ang="0">
                  <a:pos x="22" y="270"/>
                </a:cxn>
                <a:cxn ang="0">
                  <a:pos x="8" y="241"/>
                </a:cxn>
                <a:cxn ang="0">
                  <a:pos x="37" y="219"/>
                </a:cxn>
                <a:cxn ang="0">
                  <a:pos x="30" y="197"/>
                </a:cxn>
                <a:cxn ang="0">
                  <a:pos x="59" y="175"/>
                </a:cxn>
                <a:cxn ang="0">
                  <a:pos x="51" y="161"/>
                </a:cxn>
                <a:cxn ang="0">
                  <a:pos x="51" y="161"/>
                </a:cxn>
                <a:cxn ang="0">
                  <a:pos x="59" y="88"/>
                </a:cxn>
                <a:cxn ang="0">
                  <a:pos x="73" y="95"/>
                </a:cxn>
                <a:cxn ang="0">
                  <a:pos x="204" y="88"/>
                </a:cxn>
                <a:cxn ang="0">
                  <a:pos x="197" y="66"/>
                </a:cxn>
                <a:cxn ang="0">
                  <a:pos x="619" y="37"/>
                </a:cxn>
                <a:cxn ang="0">
                  <a:pos x="801" y="0"/>
                </a:cxn>
                <a:cxn ang="0">
                  <a:pos x="801" y="8"/>
                </a:cxn>
              </a:cxnLst>
              <a:rect l="0" t="0" r="r" b="b"/>
              <a:pathLst>
                <a:path w="801" h="292">
                  <a:moveTo>
                    <a:pt x="801" y="8"/>
                  </a:moveTo>
                  <a:lnTo>
                    <a:pt x="801" y="37"/>
                  </a:lnTo>
                  <a:lnTo>
                    <a:pt x="779" y="66"/>
                  </a:lnTo>
                  <a:lnTo>
                    <a:pt x="728" y="95"/>
                  </a:lnTo>
                  <a:lnTo>
                    <a:pt x="721" y="88"/>
                  </a:lnTo>
                  <a:lnTo>
                    <a:pt x="692" y="124"/>
                  </a:lnTo>
                  <a:lnTo>
                    <a:pt x="612" y="168"/>
                  </a:lnTo>
                  <a:lnTo>
                    <a:pt x="597" y="197"/>
                  </a:lnTo>
                  <a:lnTo>
                    <a:pt x="575" y="204"/>
                  </a:lnTo>
                  <a:lnTo>
                    <a:pt x="575" y="233"/>
                  </a:lnTo>
                  <a:lnTo>
                    <a:pt x="452" y="255"/>
                  </a:lnTo>
                  <a:lnTo>
                    <a:pt x="204" y="277"/>
                  </a:lnTo>
                  <a:lnTo>
                    <a:pt x="0" y="292"/>
                  </a:lnTo>
                  <a:lnTo>
                    <a:pt x="22" y="270"/>
                  </a:lnTo>
                  <a:lnTo>
                    <a:pt x="8" y="241"/>
                  </a:lnTo>
                  <a:lnTo>
                    <a:pt x="37" y="219"/>
                  </a:lnTo>
                  <a:lnTo>
                    <a:pt x="30" y="197"/>
                  </a:lnTo>
                  <a:lnTo>
                    <a:pt x="59" y="175"/>
                  </a:lnTo>
                  <a:lnTo>
                    <a:pt x="51" y="161"/>
                  </a:lnTo>
                  <a:lnTo>
                    <a:pt x="51" y="161"/>
                  </a:lnTo>
                  <a:lnTo>
                    <a:pt x="59" y="88"/>
                  </a:lnTo>
                  <a:lnTo>
                    <a:pt x="73" y="95"/>
                  </a:lnTo>
                  <a:lnTo>
                    <a:pt x="204" y="88"/>
                  </a:lnTo>
                  <a:lnTo>
                    <a:pt x="197" y="66"/>
                  </a:lnTo>
                  <a:lnTo>
                    <a:pt x="619" y="37"/>
                  </a:lnTo>
                  <a:lnTo>
                    <a:pt x="801" y="0"/>
                  </a:lnTo>
                  <a:lnTo>
                    <a:pt x="801" y="8"/>
                  </a:lnTo>
                </a:path>
              </a:pathLst>
            </a:custGeom>
            <a:noFill/>
            <a:ln w="0" cap="sq">
              <a:solidFill>
                <a:srgbClr val="FFFFFF"/>
              </a:solidFill>
              <a:prstDash val="solid"/>
              <a:miter lim="800000"/>
              <a:headEnd/>
              <a:tailEnd/>
            </a:ln>
          </p:spPr>
          <p:txBody>
            <a:bodyPr/>
            <a:lstStyle/>
            <a:p>
              <a:endParaRPr lang="en-US" dirty="0"/>
            </a:p>
          </p:txBody>
        </p:sp>
        <p:sp>
          <p:nvSpPr>
            <p:cNvPr id="643130" name="Freeform 58"/>
            <p:cNvSpPr>
              <a:spLocks/>
            </p:cNvSpPr>
            <p:nvPr/>
          </p:nvSpPr>
          <p:spPr bwMode="auto">
            <a:xfrm>
              <a:off x="2224" y="2477"/>
              <a:ext cx="1317" cy="1310"/>
            </a:xfrm>
            <a:custGeom>
              <a:avLst/>
              <a:gdLst/>
              <a:ahLst/>
              <a:cxnLst>
                <a:cxn ang="0">
                  <a:pos x="1259" y="386"/>
                </a:cxn>
                <a:cxn ang="0">
                  <a:pos x="1259" y="575"/>
                </a:cxn>
                <a:cxn ang="0">
                  <a:pos x="1295" y="750"/>
                </a:cxn>
                <a:cxn ang="0">
                  <a:pos x="1281" y="844"/>
                </a:cxn>
                <a:cxn ang="0">
                  <a:pos x="1193" y="895"/>
                </a:cxn>
                <a:cxn ang="0">
                  <a:pos x="1186" y="874"/>
                </a:cxn>
                <a:cxn ang="0">
                  <a:pos x="1179" y="859"/>
                </a:cxn>
                <a:cxn ang="0">
                  <a:pos x="1179" y="903"/>
                </a:cxn>
                <a:cxn ang="0">
                  <a:pos x="1150" y="939"/>
                </a:cxn>
                <a:cxn ang="0">
                  <a:pos x="1091" y="968"/>
                </a:cxn>
                <a:cxn ang="0">
                  <a:pos x="1040" y="975"/>
                </a:cxn>
                <a:cxn ang="0">
                  <a:pos x="1019" y="975"/>
                </a:cxn>
                <a:cxn ang="0">
                  <a:pos x="997" y="975"/>
                </a:cxn>
                <a:cxn ang="0">
                  <a:pos x="1019" y="1012"/>
                </a:cxn>
                <a:cxn ang="0">
                  <a:pos x="975" y="1005"/>
                </a:cxn>
                <a:cxn ang="0">
                  <a:pos x="968" y="1048"/>
                </a:cxn>
                <a:cxn ang="0">
                  <a:pos x="931" y="1055"/>
                </a:cxn>
                <a:cxn ang="0">
                  <a:pos x="895" y="1077"/>
                </a:cxn>
                <a:cxn ang="0">
                  <a:pos x="917" y="1106"/>
                </a:cxn>
                <a:cxn ang="0">
                  <a:pos x="909" y="1143"/>
                </a:cxn>
                <a:cxn ang="0">
                  <a:pos x="902" y="1136"/>
                </a:cxn>
                <a:cxn ang="0">
                  <a:pos x="873" y="1128"/>
                </a:cxn>
                <a:cxn ang="0">
                  <a:pos x="909" y="1157"/>
                </a:cxn>
                <a:cxn ang="0">
                  <a:pos x="939" y="1310"/>
                </a:cxn>
                <a:cxn ang="0">
                  <a:pos x="728" y="1252"/>
                </a:cxn>
                <a:cxn ang="0">
                  <a:pos x="691" y="1106"/>
                </a:cxn>
                <a:cxn ang="0">
                  <a:pos x="567" y="903"/>
                </a:cxn>
                <a:cxn ang="0">
                  <a:pos x="415" y="815"/>
                </a:cxn>
                <a:cxn ang="0">
                  <a:pos x="349" y="888"/>
                </a:cxn>
                <a:cxn ang="0">
                  <a:pos x="298" y="910"/>
                </a:cxn>
                <a:cxn ang="0">
                  <a:pos x="160" y="713"/>
                </a:cxn>
                <a:cxn ang="0">
                  <a:pos x="0" y="517"/>
                </a:cxn>
                <a:cxn ang="0">
                  <a:pos x="400" y="0"/>
                </a:cxn>
                <a:cxn ang="0">
                  <a:pos x="677" y="255"/>
                </a:cxn>
                <a:cxn ang="0">
                  <a:pos x="735" y="269"/>
                </a:cxn>
                <a:cxn ang="0">
                  <a:pos x="822" y="320"/>
                </a:cxn>
                <a:cxn ang="0">
                  <a:pos x="880" y="349"/>
                </a:cxn>
                <a:cxn ang="0">
                  <a:pos x="931" y="357"/>
                </a:cxn>
                <a:cxn ang="0">
                  <a:pos x="953" y="364"/>
                </a:cxn>
                <a:cxn ang="0">
                  <a:pos x="982" y="349"/>
                </a:cxn>
                <a:cxn ang="0">
                  <a:pos x="1026" y="371"/>
                </a:cxn>
                <a:cxn ang="0">
                  <a:pos x="1208" y="371"/>
                </a:cxn>
              </a:cxnLst>
              <a:rect l="0" t="0" r="r" b="b"/>
              <a:pathLst>
                <a:path w="1317" h="1310">
                  <a:moveTo>
                    <a:pt x="1215" y="371"/>
                  </a:moveTo>
                  <a:lnTo>
                    <a:pt x="1259" y="386"/>
                  </a:lnTo>
                  <a:lnTo>
                    <a:pt x="1259" y="451"/>
                  </a:lnTo>
                  <a:lnTo>
                    <a:pt x="1259" y="575"/>
                  </a:lnTo>
                  <a:lnTo>
                    <a:pt x="1317" y="692"/>
                  </a:lnTo>
                  <a:lnTo>
                    <a:pt x="1295" y="750"/>
                  </a:lnTo>
                  <a:lnTo>
                    <a:pt x="1302" y="808"/>
                  </a:lnTo>
                  <a:lnTo>
                    <a:pt x="1281" y="844"/>
                  </a:lnTo>
                  <a:lnTo>
                    <a:pt x="1288" y="852"/>
                  </a:lnTo>
                  <a:lnTo>
                    <a:pt x="1193" y="895"/>
                  </a:lnTo>
                  <a:lnTo>
                    <a:pt x="1215" y="874"/>
                  </a:lnTo>
                  <a:lnTo>
                    <a:pt x="1186" y="874"/>
                  </a:lnTo>
                  <a:lnTo>
                    <a:pt x="1201" y="844"/>
                  </a:lnTo>
                  <a:lnTo>
                    <a:pt x="1179" y="859"/>
                  </a:lnTo>
                  <a:lnTo>
                    <a:pt x="1164" y="852"/>
                  </a:lnTo>
                  <a:lnTo>
                    <a:pt x="1179" y="903"/>
                  </a:lnTo>
                  <a:lnTo>
                    <a:pt x="1150" y="917"/>
                  </a:lnTo>
                  <a:lnTo>
                    <a:pt x="1150" y="939"/>
                  </a:lnTo>
                  <a:lnTo>
                    <a:pt x="1026" y="1019"/>
                  </a:lnTo>
                  <a:lnTo>
                    <a:pt x="1091" y="968"/>
                  </a:lnTo>
                  <a:lnTo>
                    <a:pt x="1040" y="990"/>
                  </a:lnTo>
                  <a:lnTo>
                    <a:pt x="1040" y="975"/>
                  </a:lnTo>
                  <a:lnTo>
                    <a:pt x="1026" y="983"/>
                  </a:lnTo>
                  <a:lnTo>
                    <a:pt x="1019" y="975"/>
                  </a:lnTo>
                  <a:lnTo>
                    <a:pt x="1011" y="997"/>
                  </a:lnTo>
                  <a:lnTo>
                    <a:pt x="997" y="975"/>
                  </a:lnTo>
                  <a:lnTo>
                    <a:pt x="1004" y="1005"/>
                  </a:lnTo>
                  <a:lnTo>
                    <a:pt x="1019" y="1012"/>
                  </a:lnTo>
                  <a:lnTo>
                    <a:pt x="990" y="1026"/>
                  </a:lnTo>
                  <a:lnTo>
                    <a:pt x="975" y="1005"/>
                  </a:lnTo>
                  <a:lnTo>
                    <a:pt x="975" y="1041"/>
                  </a:lnTo>
                  <a:lnTo>
                    <a:pt x="968" y="1048"/>
                  </a:lnTo>
                  <a:lnTo>
                    <a:pt x="968" y="1034"/>
                  </a:lnTo>
                  <a:lnTo>
                    <a:pt x="931" y="1055"/>
                  </a:lnTo>
                  <a:lnTo>
                    <a:pt x="946" y="1077"/>
                  </a:lnTo>
                  <a:lnTo>
                    <a:pt x="895" y="1077"/>
                  </a:lnTo>
                  <a:lnTo>
                    <a:pt x="917" y="1085"/>
                  </a:lnTo>
                  <a:lnTo>
                    <a:pt x="917" y="1106"/>
                  </a:lnTo>
                  <a:lnTo>
                    <a:pt x="924" y="1099"/>
                  </a:lnTo>
                  <a:lnTo>
                    <a:pt x="909" y="1143"/>
                  </a:lnTo>
                  <a:lnTo>
                    <a:pt x="895" y="1150"/>
                  </a:lnTo>
                  <a:lnTo>
                    <a:pt x="902" y="1136"/>
                  </a:lnTo>
                  <a:lnTo>
                    <a:pt x="888" y="1150"/>
                  </a:lnTo>
                  <a:lnTo>
                    <a:pt x="873" y="1128"/>
                  </a:lnTo>
                  <a:lnTo>
                    <a:pt x="873" y="1150"/>
                  </a:lnTo>
                  <a:lnTo>
                    <a:pt x="909" y="1157"/>
                  </a:lnTo>
                  <a:lnTo>
                    <a:pt x="895" y="1201"/>
                  </a:lnTo>
                  <a:lnTo>
                    <a:pt x="939" y="1310"/>
                  </a:lnTo>
                  <a:lnTo>
                    <a:pt x="829" y="1296"/>
                  </a:lnTo>
                  <a:lnTo>
                    <a:pt x="728" y="1252"/>
                  </a:lnTo>
                  <a:lnTo>
                    <a:pt x="698" y="1179"/>
                  </a:lnTo>
                  <a:lnTo>
                    <a:pt x="691" y="1106"/>
                  </a:lnTo>
                  <a:lnTo>
                    <a:pt x="611" y="1026"/>
                  </a:lnTo>
                  <a:lnTo>
                    <a:pt x="567" y="903"/>
                  </a:lnTo>
                  <a:lnTo>
                    <a:pt x="509" y="837"/>
                  </a:lnTo>
                  <a:lnTo>
                    <a:pt x="415" y="815"/>
                  </a:lnTo>
                  <a:lnTo>
                    <a:pt x="378" y="830"/>
                  </a:lnTo>
                  <a:lnTo>
                    <a:pt x="349" y="888"/>
                  </a:lnTo>
                  <a:lnTo>
                    <a:pt x="320" y="917"/>
                  </a:lnTo>
                  <a:lnTo>
                    <a:pt x="298" y="910"/>
                  </a:lnTo>
                  <a:lnTo>
                    <a:pt x="189" y="830"/>
                  </a:lnTo>
                  <a:lnTo>
                    <a:pt x="160" y="713"/>
                  </a:lnTo>
                  <a:lnTo>
                    <a:pt x="7" y="539"/>
                  </a:lnTo>
                  <a:lnTo>
                    <a:pt x="0" y="517"/>
                  </a:lnTo>
                  <a:lnTo>
                    <a:pt x="356" y="553"/>
                  </a:lnTo>
                  <a:lnTo>
                    <a:pt x="400" y="0"/>
                  </a:lnTo>
                  <a:lnTo>
                    <a:pt x="684" y="22"/>
                  </a:lnTo>
                  <a:lnTo>
                    <a:pt x="677" y="255"/>
                  </a:lnTo>
                  <a:lnTo>
                    <a:pt x="706" y="277"/>
                  </a:lnTo>
                  <a:lnTo>
                    <a:pt x="735" y="269"/>
                  </a:lnTo>
                  <a:lnTo>
                    <a:pt x="757" y="299"/>
                  </a:lnTo>
                  <a:lnTo>
                    <a:pt x="822" y="320"/>
                  </a:lnTo>
                  <a:lnTo>
                    <a:pt x="859" y="313"/>
                  </a:lnTo>
                  <a:lnTo>
                    <a:pt x="880" y="349"/>
                  </a:lnTo>
                  <a:lnTo>
                    <a:pt x="902" y="335"/>
                  </a:lnTo>
                  <a:lnTo>
                    <a:pt x="931" y="357"/>
                  </a:lnTo>
                  <a:lnTo>
                    <a:pt x="946" y="342"/>
                  </a:lnTo>
                  <a:lnTo>
                    <a:pt x="953" y="364"/>
                  </a:lnTo>
                  <a:lnTo>
                    <a:pt x="975" y="335"/>
                  </a:lnTo>
                  <a:lnTo>
                    <a:pt x="982" y="349"/>
                  </a:lnTo>
                  <a:lnTo>
                    <a:pt x="1004" y="342"/>
                  </a:lnTo>
                  <a:lnTo>
                    <a:pt x="1026" y="371"/>
                  </a:lnTo>
                  <a:lnTo>
                    <a:pt x="1142" y="335"/>
                  </a:lnTo>
                  <a:lnTo>
                    <a:pt x="1208" y="371"/>
                  </a:lnTo>
                  <a:lnTo>
                    <a:pt x="1215" y="371"/>
                  </a:lnTo>
                </a:path>
              </a:pathLst>
            </a:custGeom>
            <a:noFill/>
            <a:ln w="0" cap="sq">
              <a:solidFill>
                <a:srgbClr val="FFFFFF"/>
              </a:solidFill>
              <a:prstDash val="solid"/>
              <a:miter lim="800000"/>
              <a:headEnd/>
              <a:tailEnd/>
            </a:ln>
          </p:spPr>
          <p:txBody>
            <a:bodyPr/>
            <a:lstStyle/>
            <a:p>
              <a:endParaRPr lang="en-US" dirty="0"/>
            </a:p>
          </p:txBody>
        </p:sp>
        <p:sp>
          <p:nvSpPr>
            <p:cNvPr id="643131" name="Freeform 59"/>
            <p:cNvSpPr>
              <a:spLocks/>
            </p:cNvSpPr>
            <p:nvPr/>
          </p:nvSpPr>
          <p:spPr bwMode="auto">
            <a:xfrm>
              <a:off x="1598" y="1669"/>
              <a:ext cx="531" cy="684"/>
            </a:xfrm>
            <a:custGeom>
              <a:avLst/>
              <a:gdLst/>
              <a:ahLst/>
              <a:cxnLst>
                <a:cxn ang="0">
                  <a:pos x="466" y="684"/>
                </a:cxn>
                <a:cxn ang="0">
                  <a:pos x="0" y="604"/>
                </a:cxn>
                <a:cxn ang="0">
                  <a:pos x="116" y="0"/>
                </a:cxn>
                <a:cxn ang="0">
                  <a:pos x="204" y="22"/>
                </a:cxn>
                <a:cxn ang="0">
                  <a:pos x="378" y="51"/>
                </a:cxn>
                <a:cxn ang="0">
                  <a:pos x="356" y="168"/>
                </a:cxn>
                <a:cxn ang="0">
                  <a:pos x="531" y="197"/>
                </a:cxn>
                <a:cxn ang="0">
                  <a:pos x="480" y="604"/>
                </a:cxn>
                <a:cxn ang="0">
                  <a:pos x="466" y="684"/>
                </a:cxn>
              </a:cxnLst>
              <a:rect l="0" t="0" r="r" b="b"/>
              <a:pathLst>
                <a:path w="531" h="684">
                  <a:moveTo>
                    <a:pt x="466" y="684"/>
                  </a:moveTo>
                  <a:lnTo>
                    <a:pt x="0" y="604"/>
                  </a:lnTo>
                  <a:lnTo>
                    <a:pt x="116" y="0"/>
                  </a:lnTo>
                  <a:lnTo>
                    <a:pt x="204" y="22"/>
                  </a:lnTo>
                  <a:lnTo>
                    <a:pt x="378" y="51"/>
                  </a:lnTo>
                  <a:lnTo>
                    <a:pt x="356" y="168"/>
                  </a:lnTo>
                  <a:lnTo>
                    <a:pt x="531" y="197"/>
                  </a:lnTo>
                  <a:lnTo>
                    <a:pt x="480" y="604"/>
                  </a:lnTo>
                  <a:lnTo>
                    <a:pt x="466" y="684"/>
                  </a:lnTo>
                </a:path>
              </a:pathLst>
            </a:custGeom>
            <a:noFill/>
            <a:ln w="0" cap="sq">
              <a:solidFill>
                <a:srgbClr val="FFFFFF"/>
              </a:solidFill>
              <a:prstDash val="solid"/>
              <a:miter lim="800000"/>
              <a:headEnd/>
              <a:tailEnd/>
            </a:ln>
          </p:spPr>
          <p:txBody>
            <a:bodyPr/>
            <a:lstStyle/>
            <a:p>
              <a:endParaRPr lang="en-US" dirty="0"/>
            </a:p>
          </p:txBody>
        </p:sp>
        <p:sp>
          <p:nvSpPr>
            <p:cNvPr id="643132" name="Freeform 60"/>
            <p:cNvSpPr>
              <a:spLocks/>
            </p:cNvSpPr>
            <p:nvPr/>
          </p:nvSpPr>
          <p:spPr bwMode="auto">
            <a:xfrm>
              <a:off x="5179" y="1189"/>
              <a:ext cx="160" cy="313"/>
            </a:xfrm>
            <a:custGeom>
              <a:avLst/>
              <a:gdLst/>
              <a:ahLst/>
              <a:cxnLst>
                <a:cxn ang="0">
                  <a:pos x="138" y="291"/>
                </a:cxn>
                <a:cxn ang="0">
                  <a:pos x="102" y="305"/>
                </a:cxn>
                <a:cxn ang="0">
                  <a:pos x="72" y="313"/>
                </a:cxn>
                <a:cxn ang="0">
                  <a:pos x="65" y="305"/>
                </a:cxn>
                <a:cxn ang="0">
                  <a:pos x="51" y="211"/>
                </a:cxn>
                <a:cxn ang="0">
                  <a:pos x="36" y="211"/>
                </a:cxn>
                <a:cxn ang="0">
                  <a:pos x="21" y="153"/>
                </a:cxn>
                <a:cxn ang="0">
                  <a:pos x="0" y="43"/>
                </a:cxn>
                <a:cxn ang="0">
                  <a:pos x="152" y="0"/>
                </a:cxn>
                <a:cxn ang="0">
                  <a:pos x="160" y="65"/>
                </a:cxn>
                <a:cxn ang="0">
                  <a:pos x="131" y="102"/>
                </a:cxn>
                <a:cxn ang="0">
                  <a:pos x="123" y="189"/>
                </a:cxn>
                <a:cxn ang="0">
                  <a:pos x="138" y="291"/>
                </a:cxn>
                <a:cxn ang="0">
                  <a:pos x="138" y="291"/>
                </a:cxn>
              </a:cxnLst>
              <a:rect l="0" t="0" r="r" b="b"/>
              <a:pathLst>
                <a:path w="160" h="313">
                  <a:moveTo>
                    <a:pt x="138" y="291"/>
                  </a:moveTo>
                  <a:lnTo>
                    <a:pt x="102" y="305"/>
                  </a:lnTo>
                  <a:lnTo>
                    <a:pt x="72" y="313"/>
                  </a:lnTo>
                  <a:lnTo>
                    <a:pt x="65" y="305"/>
                  </a:lnTo>
                  <a:lnTo>
                    <a:pt x="51" y="211"/>
                  </a:lnTo>
                  <a:lnTo>
                    <a:pt x="36" y="211"/>
                  </a:lnTo>
                  <a:lnTo>
                    <a:pt x="21" y="153"/>
                  </a:lnTo>
                  <a:lnTo>
                    <a:pt x="0" y="43"/>
                  </a:lnTo>
                  <a:lnTo>
                    <a:pt x="152" y="0"/>
                  </a:lnTo>
                  <a:lnTo>
                    <a:pt x="160" y="65"/>
                  </a:lnTo>
                  <a:lnTo>
                    <a:pt x="131" y="102"/>
                  </a:lnTo>
                  <a:lnTo>
                    <a:pt x="123" y="189"/>
                  </a:lnTo>
                  <a:lnTo>
                    <a:pt x="138" y="291"/>
                  </a:lnTo>
                  <a:lnTo>
                    <a:pt x="138" y="291"/>
                  </a:lnTo>
                </a:path>
              </a:pathLst>
            </a:custGeom>
            <a:noFill/>
            <a:ln w="0" cap="sq">
              <a:solidFill>
                <a:srgbClr val="FFFFFF"/>
              </a:solidFill>
              <a:prstDash val="solid"/>
              <a:miter lim="800000"/>
              <a:headEnd/>
              <a:tailEnd/>
            </a:ln>
          </p:spPr>
          <p:txBody>
            <a:bodyPr/>
            <a:lstStyle/>
            <a:p>
              <a:endParaRPr lang="en-US" dirty="0"/>
            </a:p>
          </p:txBody>
        </p:sp>
        <p:sp>
          <p:nvSpPr>
            <p:cNvPr id="643133" name="Freeform 61"/>
            <p:cNvSpPr>
              <a:spLocks/>
            </p:cNvSpPr>
            <p:nvPr/>
          </p:nvSpPr>
          <p:spPr bwMode="auto">
            <a:xfrm>
              <a:off x="5193" y="2099"/>
              <a:ext cx="15" cy="29"/>
            </a:xfrm>
            <a:custGeom>
              <a:avLst/>
              <a:gdLst/>
              <a:ahLst/>
              <a:cxnLst>
                <a:cxn ang="0">
                  <a:pos x="15" y="0"/>
                </a:cxn>
                <a:cxn ang="0">
                  <a:pos x="0" y="29"/>
                </a:cxn>
                <a:cxn ang="0">
                  <a:pos x="7" y="7"/>
                </a:cxn>
                <a:cxn ang="0">
                  <a:pos x="15" y="0"/>
                </a:cxn>
              </a:cxnLst>
              <a:rect l="0" t="0" r="r" b="b"/>
              <a:pathLst>
                <a:path w="15" h="29">
                  <a:moveTo>
                    <a:pt x="15" y="0"/>
                  </a:moveTo>
                  <a:lnTo>
                    <a:pt x="0" y="29"/>
                  </a:lnTo>
                  <a:lnTo>
                    <a:pt x="7" y="7"/>
                  </a:lnTo>
                  <a:lnTo>
                    <a:pt x="15" y="0"/>
                  </a:lnTo>
                </a:path>
              </a:pathLst>
            </a:custGeom>
            <a:noFill/>
            <a:ln w="0" cap="sq">
              <a:solidFill>
                <a:srgbClr val="FFFFFF"/>
              </a:solidFill>
              <a:prstDash val="solid"/>
              <a:miter lim="800000"/>
              <a:headEnd/>
              <a:tailEnd/>
            </a:ln>
          </p:spPr>
          <p:txBody>
            <a:bodyPr/>
            <a:lstStyle/>
            <a:p>
              <a:endParaRPr lang="en-US" dirty="0"/>
            </a:p>
          </p:txBody>
        </p:sp>
        <p:sp>
          <p:nvSpPr>
            <p:cNvPr id="643134" name="Freeform 62"/>
            <p:cNvSpPr>
              <a:spLocks/>
            </p:cNvSpPr>
            <p:nvPr/>
          </p:nvSpPr>
          <p:spPr bwMode="auto">
            <a:xfrm>
              <a:off x="5150" y="2106"/>
              <a:ext cx="43" cy="116"/>
            </a:xfrm>
            <a:custGeom>
              <a:avLst/>
              <a:gdLst/>
              <a:ahLst/>
              <a:cxnLst>
                <a:cxn ang="0">
                  <a:pos x="43" y="0"/>
                </a:cxn>
                <a:cxn ang="0">
                  <a:pos x="14" y="116"/>
                </a:cxn>
                <a:cxn ang="0">
                  <a:pos x="0" y="80"/>
                </a:cxn>
                <a:cxn ang="0">
                  <a:pos x="14" y="14"/>
                </a:cxn>
                <a:cxn ang="0">
                  <a:pos x="21" y="7"/>
                </a:cxn>
                <a:cxn ang="0">
                  <a:pos x="43" y="0"/>
                </a:cxn>
              </a:cxnLst>
              <a:rect l="0" t="0" r="r" b="b"/>
              <a:pathLst>
                <a:path w="43" h="116">
                  <a:moveTo>
                    <a:pt x="43" y="0"/>
                  </a:moveTo>
                  <a:lnTo>
                    <a:pt x="14" y="116"/>
                  </a:lnTo>
                  <a:lnTo>
                    <a:pt x="0" y="80"/>
                  </a:lnTo>
                  <a:lnTo>
                    <a:pt x="14" y="14"/>
                  </a:lnTo>
                  <a:lnTo>
                    <a:pt x="21" y="7"/>
                  </a:lnTo>
                  <a:lnTo>
                    <a:pt x="43" y="0"/>
                  </a:lnTo>
                </a:path>
              </a:pathLst>
            </a:custGeom>
            <a:noFill/>
            <a:ln w="0" cap="sq">
              <a:solidFill>
                <a:srgbClr val="FFFFFF"/>
              </a:solidFill>
              <a:prstDash val="solid"/>
              <a:miter lim="800000"/>
              <a:headEnd/>
              <a:tailEnd/>
            </a:ln>
          </p:spPr>
          <p:txBody>
            <a:bodyPr/>
            <a:lstStyle/>
            <a:p>
              <a:endParaRPr lang="en-US" dirty="0"/>
            </a:p>
          </p:txBody>
        </p:sp>
        <p:sp>
          <p:nvSpPr>
            <p:cNvPr id="643135" name="Freeform 63"/>
            <p:cNvSpPr>
              <a:spLocks/>
            </p:cNvSpPr>
            <p:nvPr/>
          </p:nvSpPr>
          <p:spPr bwMode="auto">
            <a:xfrm>
              <a:off x="4458" y="1989"/>
              <a:ext cx="728" cy="430"/>
            </a:xfrm>
            <a:custGeom>
              <a:avLst/>
              <a:gdLst/>
              <a:ahLst/>
              <a:cxnLst>
                <a:cxn ang="0">
                  <a:pos x="728" y="306"/>
                </a:cxn>
                <a:cxn ang="0">
                  <a:pos x="721" y="306"/>
                </a:cxn>
                <a:cxn ang="0">
                  <a:pos x="713" y="292"/>
                </a:cxn>
                <a:cxn ang="0">
                  <a:pos x="721" y="306"/>
                </a:cxn>
                <a:cxn ang="0">
                  <a:pos x="713" y="306"/>
                </a:cxn>
                <a:cxn ang="0">
                  <a:pos x="706" y="306"/>
                </a:cxn>
                <a:cxn ang="0">
                  <a:pos x="182" y="401"/>
                </a:cxn>
                <a:cxn ang="0">
                  <a:pos x="182" y="393"/>
                </a:cxn>
                <a:cxn ang="0">
                  <a:pos x="0" y="430"/>
                </a:cxn>
                <a:cxn ang="0">
                  <a:pos x="0" y="423"/>
                </a:cxn>
                <a:cxn ang="0">
                  <a:pos x="44" y="401"/>
                </a:cxn>
                <a:cxn ang="0">
                  <a:pos x="138" y="292"/>
                </a:cxn>
                <a:cxn ang="0">
                  <a:pos x="146" y="313"/>
                </a:cxn>
                <a:cxn ang="0">
                  <a:pos x="175" y="328"/>
                </a:cxn>
                <a:cxn ang="0">
                  <a:pos x="284" y="277"/>
                </a:cxn>
                <a:cxn ang="0">
                  <a:pos x="299" y="255"/>
                </a:cxn>
                <a:cxn ang="0">
                  <a:pos x="291" y="248"/>
                </a:cxn>
                <a:cxn ang="0">
                  <a:pos x="328" y="131"/>
                </a:cxn>
                <a:cxn ang="0">
                  <a:pos x="371" y="139"/>
                </a:cxn>
                <a:cxn ang="0">
                  <a:pos x="379" y="95"/>
                </a:cxn>
                <a:cxn ang="0">
                  <a:pos x="400" y="95"/>
                </a:cxn>
                <a:cxn ang="0">
                  <a:pos x="430" y="37"/>
                </a:cxn>
                <a:cxn ang="0">
                  <a:pos x="430" y="0"/>
                </a:cxn>
                <a:cxn ang="0">
                  <a:pos x="480" y="30"/>
                </a:cxn>
                <a:cxn ang="0">
                  <a:pos x="488" y="8"/>
                </a:cxn>
                <a:cxn ang="0">
                  <a:pos x="553" y="37"/>
                </a:cxn>
                <a:cxn ang="0">
                  <a:pos x="561" y="59"/>
                </a:cxn>
                <a:cxn ang="0">
                  <a:pos x="546" y="102"/>
                </a:cxn>
                <a:cxn ang="0">
                  <a:pos x="553" y="117"/>
                </a:cxn>
                <a:cxn ang="0">
                  <a:pos x="568" y="110"/>
                </a:cxn>
                <a:cxn ang="0">
                  <a:pos x="582" y="124"/>
                </a:cxn>
                <a:cxn ang="0">
                  <a:pos x="655" y="153"/>
                </a:cxn>
                <a:cxn ang="0">
                  <a:pos x="655" y="182"/>
                </a:cxn>
                <a:cxn ang="0">
                  <a:pos x="590" y="146"/>
                </a:cxn>
                <a:cxn ang="0">
                  <a:pos x="633" y="190"/>
                </a:cxn>
                <a:cxn ang="0">
                  <a:pos x="662" y="190"/>
                </a:cxn>
                <a:cxn ang="0">
                  <a:pos x="648" y="197"/>
                </a:cxn>
                <a:cxn ang="0">
                  <a:pos x="670" y="211"/>
                </a:cxn>
                <a:cxn ang="0">
                  <a:pos x="670" y="219"/>
                </a:cxn>
                <a:cxn ang="0">
                  <a:pos x="648" y="211"/>
                </a:cxn>
                <a:cxn ang="0">
                  <a:pos x="655" y="233"/>
                </a:cxn>
                <a:cxn ang="0">
                  <a:pos x="611" y="211"/>
                </a:cxn>
                <a:cxn ang="0">
                  <a:pos x="677" y="255"/>
                </a:cxn>
                <a:cxn ang="0">
                  <a:pos x="662" y="262"/>
                </a:cxn>
                <a:cxn ang="0">
                  <a:pos x="611" y="233"/>
                </a:cxn>
                <a:cxn ang="0">
                  <a:pos x="604" y="241"/>
                </a:cxn>
                <a:cxn ang="0">
                  <a:pos x="633" y="248"/>
                </a:cxn>
                <a:cxn ang="0">
                  <a:pos x="662" y="277"/>
                </a:cxn>
                <a:cxn ang="0">
                  <a:pos x="706" y="262"/>
                </a:cxn>
                <a:cxn ang="0">
                  <a:pos x="728" y="306"/>
                </a:cxn>
              </a:cxnLst>
              <a:rect l="0" t="0" r="r" b="b"/>
              <a:pathLst>
                <a:path w="728" h="430">
                  <a:moveTo>
                    <a:pt x="728" y="306"/>
                  </a:moveTo>
                  <a:lnTo>
                    <a:pt x="721" y="306"/>
                  </a:lnTo>
                  <a:lnTo>
                    <a:pt x="713" y="292"/>
                  </a:lnTo>
                  <a:lnTo>
                    <a:pt x="721" y="306"/>
                  </a:lnTo>
                  <a:lnTo>
                    <a:pt x="713" y="306"/>
                  </a:lnTo>
                  <a:lnTo>
                    <a:pt x="706" y="306"/>
                  </a:lnTo>
                  <a:lnTo>
                    <a:pt x="182" y="401"/>
                  </a:lnTo>
                  <a:lnTo>
                    <a:pt x="182" y="393"/>
                  </a:lnTo>
                  <a:lnTo>
                    <a:pt x="0" y="430"/>
                  </a:lnTo>
                  <a:lnTo>
                    <a:pt x="0" y="423"/>
                  </a:lnTo>
                  <a:lnTo>
                    <a:pt x="44" y="401"/>
                  </a:lnTo>
                  <a:lnTo>
                    <a:pt x="138" y="292"/>
                  </a:lnTo>
                  <a:lnTo>
                    <a:pt x="146" y="313"/>
                  </a:lnTo>
                  <a:lnTo>
                    <a:pt x="175" y="328"/>
                  </a:lnTo>
                  <a:lnTo>
                    <a:pt x="284" y="277"/>
                  </a:lnTo>
                  <a:lnTo>
                    <a:pt x="299" y="255"/>
                  </a:lnTo>
                  <a:lnTo>
                    <a:pt x="291" y="248"/>
                  </a:lnTo>
                  <a:lnTo>
                    <a:pt x="328" y="131"/>
                  </a:lnTo>
                  <a:lnTo>
                    <a:pt x="371" y="139"/>
                  </a:lnTo>
                  <a:lnTo>
                    <a:pt x="379" y="95"/>
                  </a:lnTo>
                  <a:lnTo>
                    <a:pt x="400" y="95"/>
                  </a:lnTo>
                  <a:lnTo>
                    <a:pt x="430" y="37"/>
                  </a:lnTo>
                  <a:lnTo>
                    <a:pt x="430" y="0"/>
                  </a:lnTo>
                  <a:lnTo>
                    <a:pt x="480" y="30"/>
                  </a:lnTo>
                  <a:lnTo>
                    <a:pt x="488" y="8"/>
                  </a:lnTo>
                  <a:lnTo>
                    <a:pt x="553" y="37"/>
                  </a:lnTo>
                  <a:lnTo>
                    <a:pt x="561" y="59"/>
                  </a:lnTo>
                  <a:lnTo>
                    <a:pt x="546" y="102"/>
                  </a:lnTo>
                  <a:lnTo>
                    <a:pt x="553" y="117"/>
                  </a:lnTo>
                  <a:lnTo>
                    <a:pt x="568" y="110"/>
                  </a:lnTo>
                  <a:lnTo>
                    <a:pt x="582" y="124"/>
                  </a:lnTo>
                  <a:lnTo>
                    <a:pt x="655" y="153"/>
                  </a:lnTo>
                  <a:lnTo>
                    <a:pt x="655" y="182"/>
                  </a:lnTo>
                  <a:lnTo>
                    <a:pt x="590" y="146"/>
                  </a:lnTo>
                  <a:lnTo>
                    <a:pt x="633" y="190"/>
                  </a:lnTo>
                  <a:lnTo>
                    <a:pt x="662" y="190"/>
                  </a:lnTo>
                  <a:lnTo>
                    <a:pt x="648" y="197"/>
                  </a:lnTo>
                  <a:lnTo>
                    <a:pt x="670" y="211"/>
                  </a:lnTo>
                  <a:lnTo>
                    <a:pt x="670" y="219"/>
                  </a:lnTo>
                  <a:lnTo>
                    <a:pt x="648" y="211"/>
                  </a:lnTo>
                  <a:lnTo>
                    <a:pt x="655" y="233"/>
                  </a:lnTo>
                  <a:lnTo>
                    <a:pt x="611" y="211"/>
                  </a:lnTo>
                  <a:lnTo>
                    <a:pt x="677" y="255"/>
                  </a:lnTo>
                  <a:lnTo>
                    <a:pt x="662" y="262"/>
                  </a:lnTo>
                  <a:lnTo>
                    <a:pt x="611" y="233"/>
                  </a:lnTo>
                  <a:lnTo>
                    <a:pt x="604" y="241"/>
                  </a:lnTo>
                  <a:lnTo>
                    <a:pt x="633" y="248"/>
                  </a:lnTo>
                  <a:lnTo>
                    <a:pt x="662" y="277"/>
                  </a:lnTo>
                  <a:lnTo>
                    <a:pt x="706" y="262"/>
                  </a:lnTo>
                  <a:lnTo>
                    <a:pt x="728" y="306"/>
                  </a:lnTo>
                </a:path>
              </a:pathLst>
            </a:custGeom>
            <a:noFill/>
            <a:ln w="0" cap="sq">
              <a:solidFill>
                <a:srgbClr val="FFFFFF"/>
              </a:solidFill>
              <a:prstDash val="solid"/>
              <a:miter lim="800000"/>
              <a:headEnd/>
              <a:tailEnd/>
            </a:ln>
          </p:spPr>
          <p:txBody>
            <a:bodyPr/>
            <a:lstStyle/>
            <a:p>
              <a:endParaRPr lang="en-US" dirty="0"/>
            </a:p>
          </p:txBody>
        </p:sp>
        <p:sp>
          <p:nvSpPr>
            <p:cNvPr id="643136" name="Freeform 64"/>
            <p:cNvSpPr>
              <a:spLocks/>
            </p:cNvSpPr>
            <p:nvPr/>
          </p:nvSpPr>
          <p:spPr bwMode="auto">
            <a:xfrm>
              <a:off x="1008" y="672"/>
              <a:ext cx="633" cy="466"/>
            </a:xfrm>
            <a:custGeom>
              <a:avLst/>
              <a:gdLst/>
              <a:ahLst/>
              <a:cxnLst>
                <a:cxn ang="0">
                  <a:pos x="44" y="306"/>
                </a:cxn>
                <a:cxn ang="0">
                  <a:pos x="0" y="277"/>
                </a:cxn>
                <a:cxn ang="0">
                  <a:pos x="15" y="240"/>
                </a:cxn>
                <a:cxn ang="0">
                  <a:pos x="15" y="277"/>
                </a:cxn>
                <a:cxn ang="0">
                  <a:pos x="37" y="240"/>
                </a:cxn>
                <a:cxn ang="0">
                  <a:pos x="15" y="233"/>
                </a:cxn>
                <a:cxn ang="0">
                  <a:pos x="22" y="204"/>
                </a:cxn>
                <a:cxn ang="0">
                  <a:pos x="44" y="204"/>
                </a:cxn>
                <a:cxn ang="0">
                  <a:pos x="22" y="196"/>
                </a:cxn>
                <a:cxn ang="0">
                  <a:pos x="22" y="102"/>
                </a:cxn>
                <a:cxn ang="0">
                  <a:pos x="15" y="65"/>
                </a:cxn>
                <a:cxn ang="0">
                  <a:pos x="22" y="22"/>
                </a:cxn>
                <a:cxn ang="0">
                  <a:pos x="73" y="65"/>
                </a:cxn>
                <a:cxn ang="0">
                  <a:pos x="139" y="87"/>
                </a:cxn>
                <a:cxn ang="0">
                  <a:pos x="153" y="109"/>
                </a:cxn>
                <a:cxn ang="0">
                  <a:pos x="160" y="95"/>
                </a:cxn>
                <a:cxn ang="0">
                  <a:pos x="175" y="109"/>
                </a:cxn>
                <a:cxn ang="0">
                  <a:pos x="168" y="131"/>
                </a:cxn>
                <a:cxn ang="0">
                  <a:pos x="146" y="131"/>
                </a:cxn>
                <a:cxn ang="0">
                  <a:pos x="109" y="182"/>
                </a:cxn>
                <a:cxn ang="0">
                  <a:pos x="139" y="182"/>
                </a:cxn>
                <a:cxn ang="0">
                  <a:pos x="117" y="175"/>
                </a:cxn>
                <a:cxn ang="0">
                  <a:pos x="175" y="138"/>
                </a:cxn>
                <a:cxn ang="0">
                  <a:pos x="175" y="124"/>
                </a:cxn>
                <a:cxn ang="0">
                  <a:pos x="175" y="131"/>
                </a:cxn>
                <a:cxn ang="0">
                  <a:pos x="175" y="146"/>
                </a:cxn>
                <a:cxn ang="0">
                  <a:pos x="153" y="160"/>
                </a:cxn>
                <a:cxn ang="0">
                  <a:pos x="168" y="175"/>
                </a:cxn>
                <a:cxn ang="0">
                  <a:pos x="153" y="204"/>
                </a:cxn>
                <a:cxn ang="0">
                  <a:pos x="153" y="189"/>
                </a:cxn>
                <a:cxn ang="0">
                  <a:pos x="131" y="211"/>
                </a:cxn>
                <a:cxn ang="0">
                  <a:pos x="139" y="182"/>
                </a:cxn>
                <a:cxn ang="0">
                  <a:pos x="109" y="204"/>
                </a:cxn>
                <a:cxn ang="0">
                  <a:pos x="124" y="226"/>
                </a:cxn>
                <a:cxn ang="0">
                  <a:pos x="175" y="196"/>
                </a:cxn>
                <a:cxn ang="0">
                  <a:pos x="175" y="160"/>
                </a:cxn>
                <a:cxn ang="0">
                  <a:pos x="204" y="124"/>
                </a:cxn>
                <a:cxn ang="0">
                  <a:pos x="182" y="65"/>
                </a:cxn>
                <a:cxn ang="0">
                  <a:pos x="204" y="51"/>
                </a:cxn>
                <a:cxn ang="0">
                  <a:pos x="197" y="0"/>
                </a:cxn>
                <a:cxn ang="0">
                  <a:pos x="633" y="116"/>
                </a:cxn>
                <a:cxn ang="0">
                  <a:pos x="561" y="466"/>
                </a:cxn>
                <a:cxn ang="0">
                  <a:pos x="401" y="429"/>
                </a:cxn>
                <a:cxn ang="0">
                  <a:pos x="270" y="437"/>
                </a:cxn>
                <a:cxn ang="0">
                  <a:pos x="211" y="429"/>
                </a:cxn>
                <a:cxn ang="0">
                  <a:pos x="160" y="400"/>
                </a:cxn>
                <a:cxn ang="0">
                  <a:pos x="117" y="408"/>
                </a:cxn>
                <a:cxn ang="0">
                  <a:pos x="80" y="393"/>
                </a:cxn>
                <a:cxn ang="0">
                  <a:pos x="88" y="335"/>
                </a:cxn>
                <a:cxn ang="0">
                  <a:pos x="44" y="306"/>
                </a:cxn>
                <a:cxn ang="0">
                  <a:pos x="44" y="306"/>
                </a:cxn>
              </a:cxnLst>
              <a:rect l="0" t="0" r="r" b="b"/>
              <a:pathLst>
                <a:path w="633" h="466">
                  <a:moveTo>
                    <a:pt x="44" y="306"/>
                  </a:moveTo>
                  <a:lnTo>
                    <a:pt x="0" y="277"/>
                  </a:lnTo>
                  <a:lnTo>
                    <a:pt x="15" y="240"/>
                  </a:lnTo>
                  <a:lnTo>
                    <a:pt x="15" y="277"/>
                  </a:lnTo>
                  <a:lnTo>
                    <a:pt x="37" y="240"/>
                  </a:lnTo>
                  <a:lnTo>
                    <a:pt x="15" y="233"/>
                  </a:lnTo>
                  <a:lnTo>
                    <a:pt x="22" y="204"/>
                  </a:lnTo>
                  <a:lnTo>
                    <a:pt x="44" y="204"/>
                  </a:lnTo>
                  <a:lnTo>
                    <a:pt x="22" y="196"/>
                  </a:lnTo>
                  <a:lnTo>
                    <a:pt x="22" y="102"/>
                  </a:lnTo>
                  <a:lnTo>
                    <a:pt x="15" y="65"/>
                  </a:lnTo>
                  <a:lnTo>
                    <a:pt x="22" y="22"/>
                  </a:lnTo>
                  <a:lnTo>
                    <a:pt x="73" y="65"/>
                  </a:lnTo>
                  <a:lnTo>
                    <a:pt x="139" y="87"/>
                  </a:lnTo>
                  <a:lnTo>
                    <a:pt x="153" y="109"/>
                  </a:lnTo>
                  <a:lnTo>
                    <a:pt x="160" y="95"/>
                  </a:lnTo>
                  <a:lnTo>
                    <a:pt x="175" y="109"/>
                  </a:lnTo>
                  <a:lnTo>
                    <a:pt x="168" y="131"/>
                  </a:lnTo>
                  <a:lnTo>
                    <a:pt x="146" y="131"/>
                  </a:lnTo>
                  <a:lnTo>
                    <a:pt x="109" y="182"/>
                  </a:lnTo>
                  <a:lnTo>
                    <a:pt x="139" y="182"/>
                  </a:lnTo>
                  <a:lnTo>
                    <a:pt x="117" y="175"/>
                  </a:lnTo>
                  <a:lnTo>
                    <a:pt x="175" y="138"/>
                  </a:lnTo>
                  <a:lnTo>
                    <a:pt x="175" y="124"/>
                  </a:lnTo>
                  <a:lnTo>
                    <a:pt x="175" y="131"/>
                  </a:lnTo>
                  <a:lnTo>
                    <a:pt x="175" y="146"/>
                  </a:lnTo>
                  <a:lnTo>
                    <a:pt x="153" y="160"/>
                  </a:lnTo>
                  <a:lnTo>
                    <a:pt x="168" y="175"/>
                  </a:lnTo>
                  <a:lnTo>
                    <a:pt x="153" y="204"/>
                  </a:lnTo>
                  <a:lnTo>
                    <a:pt x="153" y="189"/>
                  </a:lnTo>
                  <a:lnTo>
                    <a:pt x="131" y="211"/>
                  </a:lnTo>
                  <a:lnTo>
                    <a:pt x="139" y="182"/>
                  </a:lnTo>
                  <a:lnTo>
                    <a:pt x="109" y="204"/>
                  </a:lnTo>
                  <a:lnTo>
                    <a:pt x="124" y="226"/>
                  </a:lnTo>
                  <a:lnTo>
                    <a:pt x="175" y="196"/>
                  </a:lnTo>
                  <a:lnTo>
                    <a:pt x="175" y="160"/>
                  </a:lnTo>
                  <a:lnTo>
                    <a:pt x="204" y="124"/>
                  </a:lnTo>
                  <a:lnTo>
                    <a:pt x="182" y="65"/>
                  </a:lnTo>
                  <a:lnTo>
                    <a:pt x="204" y="51"/>
                  </a:lnTo>
                  <a:lnTo>
                    <a:pt x="197" y="0"/>
                  </a:lnTo>
                  <a:lnTo>
                    <a:pt x="633" y="116"/>
                  </a:lnTo>
                  <a:lnTo>
                    <a:pt x="561" y="466"/>
                  </a:lnTo>
                  <a:lnTo>
                    <a:pt x="401" y="429"/>
                  </a:lnTo>
                  <a:lnTo>
                    <a:pt x="270" y="437"/>
                  </a:lnTo>
                  <a:lnTo>
                    <a:pt x="211" y="429"/>
                  </a:lnTo>
                  <a:lnTo>
                    <a:pt x="160" y="400"/>
                  </a:lnTo>
                  <a:lnTo>
                    <a:pt x="117" y="408"/>
                  </a:lnTo>
                  <a:lnTo>
                    <a:pt x="80" y="393"/>
                  </a:lnTo>
                  <a:lnTo>
                    <a:pt x="88" y="335"/>
                  </a:lnTo>
                  <a:lnTo>
                    <a:pt x="44" y="306"/>
                  </a:lnTo>
                  <a:lnTo>
                    <a:pt x="44" y="306"/>
                  </a:lnTo>
                </a:path>
              </a:pathLst>
            </a:custGeom>
            <a:noFill/>
            <a:ln w="0" cap="sq">
              <a:solidFill>
                <a:srgbClr val="FFFFFF"/>
              </a:solidFill>
              <a:prstDash val="solid"/>
              <a:miter lim="800000"/>
              <a:headEnd/>
              <a:tailEnd/>
            </a:ln>
          </p:spPr>
          <p:txBody>
            <a:bodyPr/>
            <a:lstStyle/>
            <a:p>
              <a:endParaRPr lang="en-US" dirty="0"/>
            </a:p>
          </p:txBody>
        </p:sp>
        <p:sp>
          <p:nvSpPr>
            <p:cNvPr id="643137" name="Freeform 65"/>
            <p:cNvSpPr>
              <a:spLocks/>
            </p:cNvSpPr>
            <p:nvPr/>
          </p:nvSpPr>
          <p:spPr bwMode="auto">
            <a:xfrm>
              <a:off x="4524" y="1880"/>
              <a:ext cx="422" cy="437"/>
            </a:xfrm>
            <a:custGeom>
              <a:avLst/>
              <a:gdLst/>
              <a:ahLst/>
              <a:cxnLst>
                <a:cxn ang="0">
                  <a:pos x="254" y="95"/>
                </a:cxn>
                <a:cxn ang="0">
                  <a:pos x="269" y="160"/>
                </a:cxn>
                <a:cxn ang="0">
                  <a:pos x="320" y="95"/>
                </a:cxn>
                <a:cxn ang="0">
                  <a:pos x="349" y="102"/>
                </a:cxn>
                <a:cxn ang="0">
                  <a:pos x="371" y="80"/>
                </a:cxn>
                <a:cxn ang="0">
                  <a:pos x="407" y="80"/>
                </a:cxn>
                <a:cxn ang="0">
                  <a:pos x="422" y="117"/>
                </a:cxn>
                <a:cxn ang="0">
                  <a:pos x="414" y="139"/>
                </a:cxn>
                <a:cxn ang="0">
                  <a:pos x="364" y="109"/>
                </a:cxn>
                <a:cxn ang="0">
                  <a:pos x="364" y="146"/>
                </a:cxn>
                <a:cxn ang="0">
                  <a:pos x="334" y="204"/>
                </a:cxn>
                <a:cxn ang="0">
                  <a:pos x="313" y="204"/>
                </a:cxn>
                <a:cxn ang="0">
                  <a:pos x="305" y="248"/>
                </a:cxn>
                <a:cxn ang="0">
                  <a:pos x="262" y="240"/>
                </a:cxn>
                <a:cxn ang="0">
                  <a:pos x="225" y="357"/>
                </a:cxn>
                <a:cxn ang="0">
                  <a:pos x="233" y="364"/>
                </a:cxn>
                <a:cxn ang="0">
                  <a:pos x="218" y="386"/>
                </a:cxn>
                <a:cxn ang="0">
                  <a:pos x="109" y="437"/>
                </a:cxn>
                <a:cxn ang="0">
                  <a:pos x="80" y="422"/>
                </a:cxn>
                <a:cxn ang="0">
                  <a:pos x="72" y="401"/>
                </a:cxn>
                <a:cxn ang="0">
                  <a:pos x="21" y="357"/>
                </a:cxn>
                <a:cxn ang="0">
                  <a:pos x="0" y="299"/>
                </a:cxn>
                <a:cxn ang="0">
                  <a:pos x="0" y="299"/>
                </a:cxn>
                <a:cxn ang="0">
                  <a:pos x="36" y="270"/>
                </a:cxn>
                <a:cxn ang="0">
                  <a:pos x="36" y="219"/>
                </a:cxn>
                <a:cxn ang="0">
                  <a:pos x="65" y="226"/>
                </a:cxn>
                <a:cxn ang="0">
                  <a:pos x="65" y="182"/>
                </a:cxn>
                <a:cxn ang="0">
                  <a:pos x="131" y="131"/>
                </a:cxn>
                <a:cxn ang="0">
                  <a:pos x="145" y="44"/>
                </a:cxn>
                <a:cxn ang="0">
                  <a:pos x="138" y="8"/>
                </a:cxn>
                <a:cxn ang="0">
                  <a:pos x="145" y="0"/>
                </a:cxn>
                <a:cxn ang="0">
                  <a:pos x="167" y="109"/>
                </a:cxn>
                <a:cxn ang="0">
                  <a:pos x="233" y="102"/>
                </a:cxn>
                <a:cxn ang="0">
                  <a:pos x="254" y="95"/>
                </a:cxn>
              </a:cxnLst>
              <a:rect l="0" t="0" r="r" b="b"/>
              <a:pathLst>
                <a:path w="422" h="437">
                  <a:moveTo>
                    <a:pt x="254" y="95"/>
                  </a:moveTo>
                  <a:lnTo>
                    <a:pt x="269" y="160"/>
                  </a:lnTo>
                  <a:lnTo>
                    <a:pt x="320" y="95"/>
                  </a:lnTo>
                  <a:lnTo>
                    <a:pt x="349" y="102"/>
                  </a:lnTo>
                  <a:lnTo>
                    <a:pt x="371" y="80"/>
                  </a:lnTo>
                  <a:lnTo>
                    <a:pt x="407" y="80"/>
                  </a:lnTo>
                  <a:lnTo>
                    <a:pt x="422" y="117"/>
                  </a:lnTo>
                  <a:lnTo>
                    <a:pt x="414" y="139"/>
                  </a:lnTo>
                  <a:lnTo>
                    <a:pt x="364" y="109"/>
                  </a:lnTo>
                  <a:lnTo>
                    <a:pt x="364" y="146"/>
                  </a:lnTo>
                  <a:lnTo>
                    <a:pt x="334" y="204"/>
                  </a:lnTo>
                  <a:lnTo>
                    <a:pt x="313" y="204"/>
                  </a:lnTo>
                  <a:lnTo>
                    <a:pt x="305" y="248"/>
                  </a:lnTo>
                  <a:lnTo>
                    <a:pt x="262" y="240"/>
                  </a:lnTo>
                  <a:lnTo>
                    <a:pt x="225" y="357"/>
                  </a:lnTo>
                  <a:lnTo>
                    <a:pt x="233" y="364"/>
                  </a:lnTo>
                  <a:lnTo>
                    <a:pt x="218" y="386"/>
                  </a:lnTo>
                  <a:lnTo>
                    <a:pt x="109" y="437"/>
                  </a:lnTo>
                  <a:lnTo>
                    <a:pt x="80" y="422"/>
                  </a:lnTo>
                  <a:lnTo>
                    <a:pt x="72" y="401"/>
                  </a:lnTo>
                  <a:lnTo>
                    <a:pt x="21" y="357"/>
                  </a:lnTo>
                  <a:lnTo>
                    <a:pt x="0" y="299"/>
                  </a:lnTo>
                  <a:lnTo>
                    <a:pt x="0" y="299"/>
                  </a:lnTo>
                  <a:lnTo>
                    <a:pt x="36" y="270"/>
                  </a:lnTo>
                  <a:lnTo>
                    <a:pt x="36" y="219"/>
                  </a:lnTo>
                  <a:lnTo>
                    <a:pt x="65" y="226"/>
                  </a:lnTo>
                  <a:lnTo>
                    <a:pt x="65" y="182"/>
                  </a:lnTo>
                  <a:lnTo>
                    <a:pt x="131" y="131"/>
                  </a:lnTo>
                  <a:lnTo>
                    <a:pt x="145" y="44"/>
                  </a:lnTo>
                  <a:lnTo>
                    <a:pt x="138" y="8"/>
                  </a:lnTo>
                  <a:lnTo>
                    <a:pt x="145" y="0"/>
                  </a:lnTo>
                  <a:lnTo>
                    <a:pt x="167" y="109"/>
                  </a:lnTo>
                  <a:lnTo>
                    <a:pt x="233" y="102"/>
                  </a:lnTo>
                  <a:lnTo>
                    <a:pt x="254" y="95"/>
                  </a:lnTo>
                </a:path>
              </a:pathLst>
            </a:custGeom>
            <a:noFill/>
            <a:ln w="0" cap="sq">
              <a:solidFill>
                <a:srgbClr val="FFFFFF"/>
              </a:solidFill>
              <a:prstDash val="solid"/>
              <a:miter lim="800000"/>
              <a:headEnd/>
              <a:tailEnd/>
            </a:ln>
          </p:spPr>
          <p:txBody>
            <a:bodyPr/>
            <a:lstStyle/>
            <a:p>
              <a:endParaRPr lang="en-US" dirty="0"/>
            </a:p>
          </p:txBody>
        </p:sp>
        <p:sp>
          <p:nvSpPr>
            <p:cNvPr id="643138" name="Freeform 66"/>
            <p:cNvSpPr>
              <a:spLocks/>
            </p:cNvSpPr>
            <p:nvPr/>
          </p:nvSpPr>
          <p:spPr bwMode="auto">
            <a:xfrm>
              <a:off x="3548" y="1218"/>
              <a:ext cx="503" cy="531"/>
            </a:xfrm>
            <a:custGeom>
              <a:avLst/>
              <a:gdLst/>
              <a:ahLst/>
              <a:cxnLst>
                <a:cxn ang="0">
                  <a:pos x="211" y="531"/>
                </a:cxn>
                <a:cxn ang="0">
                  <a:pos x="168" y="502"/>
                </a:cxn>
                <a:cxn ang="0">
                  <a:pos x="160" y="466"/>
                </a:cxn>
                <a:cxn ang="0">
                  <a:pos x="168" y="444"/>
                </a:cxn>
                <a:cxn ang="0">
                  <a:pos x="153" y="415"/>
                </a:cxn>
                <a:cxn ang="0">
                  <a:pos x="153" y="415"/>
                </a:cxn>
                <a:cxn ang="0">
                  <a:pos x="153" y="415"/>
                </a:cxn>
                <a:cxn ang="0">
                  <a:pos x="139" y="357"/>
                </a:cxn>
                <a:cxn ang="0">
                  <a:pos x="15" y="269"/>
                </a:cxn>
                <a:cxn ang="0">
                  <a:pos x="22" y="189"/>
                </a:cxn>
                <a:cxn ang="0">
                  <a:pos x="0" y="167"/>
                </a:cxn>
                <a:cxn ang="0">
                  <a:pos x="15" y="131"/>
                </a:cxn>
                <a:cxn ang="0">
                  <a:pos x="51" y="109"/>
                </a:cxn>
                <a:cxn ang="0">
                  <a:pos x="44" y="36"/>
                </a:cxn>
                <a:cxn ang="0">
                  <a:pos x="59" y="29"/>
                </a:cxn>
                <a:cxn ang="0">
                  <a:pos x="88" y="36"/>
                </a:cxn>
                <a:cxn ang="0">
                  <a:pos x="168" y="0"/>
                </a:cxn>
                <a:cxn ang="0">
                  <a:pos x="160" y="36"/>
                </a:cxn>
                <a:cxn ang="0">
                  <a:pos x="204" y="44"/>
                </a:cxn>
                <a:cxn ang="0">
                  <a:pos x="226" y="65"/>
                </a:cxn>
                <a:cxn ang="0">
                  <a:pos x="393" y="102"/>
                </a:cxn>
                <a:cxn ang="0">
                  <a:pos x="422" y="131"/>
                </a:cxn>
                <a:cxn ang="0">
                  <a:pos x="422" y="167"/>
                </a:cxn>
                <a:cxn ang="0">
                  <a:pos x="437" y="167"/>
                </a:cxn>
                <a:cxn ang="0">
                  <a:pos x="437" y="189"/>
                </a:cxn>
                <a:cxn ang="0">
                  <a:pos x="452" y="204"/>
                </a:cxn>
                <a:cxn ang="0">
                  <a:pos x="422" y="247"/>
                </a:cxn>
                <a:cxn ang="0">
                  <a:pos x="422" y="269"/>
                </a:cxn>
                <a:cxn ang="0">
                  <a:pos x="503" y="175"/>
                </a:cxn>
                <a:cxn ang="0">
                  <a:pos x="452" y="335"/>
                </a:cxn>
                <a:cxn ang="0">
                  <a:pos x="444" y="422"/>
                </a:cxn>
                <a:cxn ang="0">
                  <a:pos x="459" y="517"/>
                </a:cxn>
                <a:cxn ang="0">
                  <a:pos x="226" y="531"/>
                </a:cxn>
                <a:cxn ang="0">
                  <a:pos x="211" y="531"/>
                </a:cxn>
              </a:cxnLst>
              <a:rect l="0" t="0" r="r" b="b"/>
              <a:pathLst>
                <a:path w="503" h="531">
                  <a:moveTo>
                    <a:pt x="211" y="531"/>
                  </a:moveTo>
                  <a:lnTo>
                    <a:pt x="168" y="502"/>
                  </a:lnTo>
                  <a:lnTo>
                    <a:pt x="160" y="466"/>
                  </a:lnTo>
                  <a:lnTo>
                    <a:pt x="168" y="444"/>
                  </a:lnTo>
                  <a:lnTo>
                    <a:pt x="153" y="415"/>
                  </a:lnTo>
                  <a:lnTo>
                    <a:pt x="153" y="415"/>
                  </a:lnTo>
                  <a:lnTo>
                    <a:pt x="153" y="415"/>
                  </a:lnTo>
                  <a:lnTo>
                    <a:pt x="139" y="357"/>
                  </a:lnTo>
                  <a:lnTo>
                    <a:pt x="15" y="269"/>
                  </a:lnTo>
                  <a:lnTo>
                    <a:pt x="22" y="189"/>
                  </a:lnTo>
                  <a:lnTo>
                    <a:pt x="0" y="167"/>
                  </a:lnTo>
                  <a:lnTo>
                    <a:pt x="15" y="131"/>
                  </a:lnTo>
                  <a:lnTo>
                    <a:pt x="51" y="109"/>
                  </a:lnTo>
                  <a:lnTo>
                    <a:pt x="44" y="36"/>
                  </a:lnTo>
                  <a:lnTo>
                    <a:pt x="59" y="29"/>
                  </a:lnTo>
                  <a:lnTo>
                    <a:pt x="88" y="36"/>
                  </a:lnTo>
                  <a:lnTo>
                    <a:pt x="168" y="0"/>
                  </a:lnTo>
                  <a:lnTo>
                    <a:pt x="160" y="36"/>
                  </a:lnTo>
                  <a:lnTo>
                    <a:pt x="204" y="44"/>
                  </a:lnTo>
                  <a:lnTo>
                    <a:pt x="226" y="65"/>
                  </a:lnTo>
                  <a:lnTo>
                    <a:pt x="393" y="102"/>
                  </a:lnTo>
                  <a:lnTo>
                    <a:pt x="422" y="131"/>
                  </a:lnTo>
                  <a:lnTo>
                    <a:pt x="422" y="167"/>
                  </a:lnTo>
                  <a:lnTo>
                    <a:pt x="437" y="167"/>
                  </a:lnTo>
                  <a:lnTo>
                    <a:pt x="437" y="189"/>
                  </a:lnTo>
                  <a:lnTo>
                    <a:pt x="452" y="204"/>
                  </a:lnTo>
                  <a:lnTo>
                    <a:pt x="422" y="247"/>
                  </a:lnTo>
                  <a:lnTo>
                    <a:pt x="422" y="269"/>
                  </a:lnTo>
                  <a:lnTo>
                    <a:pt x="503" y="175"/>
                  </a:lnTo>
                  <a:lnTo>
                    <a:pt x="452" y="335"/>
                  </a:lnTo>
                  <a:lnTo>
                    <a:pt x="444" y="422"/>
                  </a:lnTo>
                  <a:lnTo>
                    <a:pt x="459" y="517"/>
                  </a:lnTo>
                  <a:lnTo>
                    <a:pt x="226" y="531"/>
                  </a:lnTo>
                  <a:lnTo>
                    <a:pt x="211" y="531"/>
                  </a:lnTo>
                </a:path>
              </a:pathLst>
            </a:custGeom>
            <a:noFill/>
            <a:ln w="0" cap="sq">
              <a:solidFill>
                <a:srgbClr val="FFFFFF"/>
              </a:solidFill>
              <a:prstDash val="solid"/>
              <a:miter lim="800000"/>
              <a:headEnd/>
              <a:tailEnd/>
            </a:ln>
          </p:spPr>
          <p:txBody>
            <a:bodyPr/>
            <a:lstStyle/>
            <a:p>
              <a:endParaRPr lang="en-US" dirty="0"/>
            </a:p>
          </p:txBody>
        </p:sp>
        <p:sp>
          <p:nvSpPr>
            <p:cNvPr id="643139" name="Freeform 67"/>
            <p:cNvSpPr>
              <a:spLocks/>
            </p:cNvSpPr>
            <p:nvPr/>
          </p:nvSpPr>
          <p:spPr bwMode="auto">
            <a:xfrm>
              <a:off x="1954" y="1356"/>
              <a:ext cx="663" cy="561"/>
            </a:xfrm>
            <a:custGeom>
              <a:avLst/>
              <a:gdLst/>
              <a:ahLst/>
              <a:cxnLst>
                <a:cxn ang="0">
                  <a:pos x="641" y="320"/>
                </a:cxn>
                <a:cxn ang="0">
                  <a:pos x="619" y="561"/>
                </a:cxn>
                <a:cxn ang="0">
                  <a:pos x="175" y="510"/>
                </a:cxn>
                <a:cxn ang="0">
                  <a:pos x="0" y="481"/>
                </a:cxn>
                <a:cxn ang="0">
                  <a:pos x="22" y="364"/>
                </a:cxn>
                <a:cxn ang="0">
                  <a:pos x="66" y="58"/>
                </a:cxn>
                <a:cxn ang="0">
                  <a:pos x="73" y="0"/>
                </a:cxn>
                <a:cxn ang="0">
                  <a:pos x="663" y="73"/>
                </a:cxn>
                <a:cxn ang="0">
                  <a:pos x="641" y="262"/>
                </a:cxn>
                <a:cxn ang="0">
                  <a:pos x="641" y="320"/>
                </a:cxn>
              </a:cxnLst>
              <a:rect l="0" t="0" r="r" b="b"/>
              <a:pathLst>
                <a:path w="663" h="561">
                  <a:moveTo>
                    <a:pt x="641" y="320"/>
                  </a:moveTo>
                  <a:lnTo>
                    <a:pt x="619" y="561"/>
                  </a:lnTo>
                  <a:lnTo>
                    <a:pt x="175" y="510"/>
                  </a:lnTo>
                  <a:lnTo>
                    <a:pt x="0" y="481"/>
                  </a:lnTo>
                  <a:lnTo>
                    <a:pt x="22" y="364"/>
                  </a:lnTo>
                  <a:lnTo>
                    <a:pt x="66" y="58"/>
                  </a:lnTo>
                  <a:lnTo>
                    <a:pt x="73" y="0"/>
                  </a:lnTo>
                  <a:lnTo>
                    <a:pt x="663" y="73"/>
                  </a:lnTo>
                  <a:lnTo>
                    <a:pt x="641" y="262"/>
                  </a:lnTo>
                  <a:lnTo>
                    <a:pt x="641" y="320"/>
                  </a:lnTo>
                </a:path>
              </a:pathLst>
            </a:custGeom>
            <a:noFill/>
            <a:ln w="0" cap="sq">
              <a:solidFill>
                <a:srgbClr val="FFFFFF"/>
              </a:solidFill>
              <a:prstDash val="solid"/>
              <a:miter lim="800000"/>
              <a:headEnd/>
              <a:tailEnd/>
            </a:ln>
          </p:spPr>
          <p:txBody>
            <a:bodyPr/>
            <a:lstStyle/>
            <a:p>
              <a:endParaRPr lang="en-US" dirty="0"/>
            </a:p>
          </p:txBody>
        </p:sp>
        <p:sp>
          <p:nvSpPr>
            <p:cNvPr id="643140" name="Freeform 68"/>
            <p:cNvSpPr>
              <a:spLocks/>
            </p:cNvSpPr>
            <p:nvPr/>
          </p:nvSpPr>
          <p:spPr bwMode="auto">
            <a:xfrm>
              <a:off x="4043" y="3634"/>
              <a:ext cx="117" cy="30"/>
            </a:xfrm>
            <a:custGeom>
              <a:avLst/>
              <a:gdLst/>
              <a:ahLst/>
              <a:cxnLst>
                <a:cxn ang="0">
                  <a:pos x="117" y="0"/>
                </a:cxn>
                <a:cxn ang="0">
                  <a:pos x="117" y="0"/>
                </a:cxn>
                <a:cxn ang="0">
                  <a:pos x="117" y="0"/>
                </a:cxn>
                <a:cxn ang="0">
                  <a:pos x="109" y="0"/>
                </a:cxn>
                <a:cxn ang="0">
                  <a:pos x="109" y="0"/>
                </a:cxn>
                <a:cxn ang="0">
                  <a:pos x="102" y="0"/>
                </a:cxn>
                <a:cxn ang="0">
                  <a:pos x="102" y="0"/>
                </a:cxn>
                <a:cxn ang="0">
                  <a:pos x="102" y="0"/>
                </a:cxn>
                <a:cxn ang="0">
                  <a:pos x="102" y="8"/>
                </a:cxn>
                <a:cxn ang="0">
                  <a:pos x="102" y="8"/>
                </a:cxn>
                <a:cxn ang="0">
                  <a:pos x="102" y="0"/>
                </a:cxn>
                <a:cxn ang="0">
                  <a:pos x="95" y="8"/>
                </a:cxn>
                <a:cxn ang="0">
                  <a:pos x="95" y="8"/>
                </a:cxn>
                <a:cxn ang="0">
                  <a:pos x="95" y="8"/>
                </a:cxn>
                <a:cxn ang="0">
                  <a:pos x="95" y="8"/>
                </a:cxn>
                <a:cxn ang="0">
                  <a:pos x="95" y="8"/>
                </a:cxn>
                <a:cxn ang="0">
                  <a:pos x="95" y="15"/>
                </a:cxn>
                <a:cxn ang="0">
                  <a:pos x="95" y="15"/>
                </a:cxn>
                <a:cxn ang="0">
                  <a:pos x="88" y="15"/>
                </a:cxn>
                <a:cxn ang="0">
                  <a:pos x="88" y="15"/>
                </a:cxn>
                <a:cxn ang="0">
                  <a:pos x="88" y="15"/>
                </a:cxn>
                <a:cxn ang="0">
                  <a:pos x="88" y="22"/>
                </a:cxn>
                <a:cxn ang="0">
                  <a:pos x="88" y="22"/>
                </a:cxn>
                <a:cxn ang="0">
                  <a:pos x="88" y="22"/>
                </a:cxn>
                <a:cxn ang="0">
                  <a:pos x="80" y="22"/>
                </a:cxn>
                <a:cxn ang="0">
                  <a:pos x="80" y="22"/>
                </a:cxn>
                <a:cxn ang="0">
                  <a:pos x="80" y="22"/>
                </a:cxn>
                <a:cxn ang="0">
                  <a:pos x="80" y="22"/>
                </a:cxn>
                <a:cxn ang="0">
                  <a:pos x="73" y="22"/>
                </a:cxn>
                <a:cxn ang="0">
                  <a:pos x="73" y="22"/>
                </a:cxn>
                <a:cxn ang="0">
                  <a:pos x="73" y="22"/>
                </a:cxn>
                <a:cxn ang="0">
                  <a:pos x="66" y="22"/>
                </a:cxn>
                <a:cxn ang="0">
                  <a:pos x="66" y="22"/>
                </a:cxn>
                <a:cxn ang="0">
                  <a:pos x="66" y="22"/>
                </a:cxn>
                <a:cxn ang="0">
                  <a:pos x="66" y="30"/>
                </a:cxn>
                <a:cxn ang="0">
                  <a:pos x="58" y="30"/>
                </a:cxn>
                <a:cxn ang="0">
                  <a:pos x="58" y="30"/>
                </a:cxn>
                <a:cxn ang="0">
                  <a:pos x="58" y="30"/>
                </a:cxn>
                <a:cxn ang="0">
                  <a:pos x="58" y="30"/>
                </a:cxn>
                <a:cxn ang="0">
                  <a:pos x="58" y="30"/>
                </a:cxn>
                <a:cxn ang="0">
                  <a:pos x="51" y="30"/>
                </a:cxn>
                <a:cxn ang="0">
                  <a:pos x="51" y="30"/>
                </a:cxn>
                <a:cxn ang="0">
                  <a:pos x="44" y="30"/>
                </a:cxn>
                <a:cxn ang="0">
                  <a:pos x="44" y="30"/>
                </a:cxn>
                <a:cxn ang="0">
                  <a:pos x="44" y="30"/>
                </a:cxn>
                <a:cxn ang="0">
                  <a:pos x="37" y="30"/>
                </a:cxn>
                <a:cxn ang="0">
                  <a:pos x="29" y="30"/>
                </a:cxn>
                <a:cxn ang="0">
                  <a:pos x="29" y="30"/>
                </a:cxn>
                <a:cxn ang="0">
                  <a:pos x="29" y="30"/>
                </a:cxn>
                <a:cxn ang="0">
                  <a:pos x="29" y="30"/>
                </a:cxn>
                <a:cxn ang="0">
                  <a:pos x="29" y="30"/>
                </a:cxn>
                <a:cxn ang="0">
                  <a:pos x="22" y="30"/>
                </a:cxn>
                <a:cxn ang="0">
                  <a:pos x="22" y="30"/>
                </a:cxn>
                <a:cxn ang="0">
                  <a:pos x="15" y="30"/>
                </a:cxn>
                <a:cxn ang="0">
                  <a:pos x="15" y="30"/>
                </a:cxn>
                <a:cxn ang="0">
                  <a:pos x="15" y="30"/>
                </a:cxn>
                <a:cxn ang="0">
                  <a:pos x="15" y="30"/>
                </a:cxn>
                <a:cxn ang="0">
                  <a:pos x="15" y="30"/>
                </a:cxn>
                <a:cxn ang="0">
                  <a:pos x="8" y="30"/>
                </a:cxn>
                <a:cxn ang="0">
                  <a:pos x="8" y="30"/>
                </a:cxn>
                <a:cxn ang="0">
                  <a:pos x="8" y="30"/>
                </a:cxn>
                <a:cxn ang="0">
                  <a:pos x="0" y="30"/>
                </a:cxn>
              </a:cxnLst>
              <a:rect l="0" t="0" r="r" b="b"/>
              <a:pathLst>
                <a:path w="117" h="30">
                  <a:moveTo>
                    <a:pt x="117" y="0"/>
                  </a:moveTo>
                  <a:lnTo>
                    <a:pt x="117" y="0"/>
                  </a:lnTo>
                  <a:lnTo>
                    <a:pt x="117" y="0"/>
                  </a:lnTo>
                  <a:lnTo>
                    <a:pt x="117" y="0"/>
                  </a:lnTo>
                  <a:lnTo>
                    <a:pt x="117" y="0"/>
                  </a:lnTo>
                  <a:lnTo>
                    <a:pt x="117" y="0"/>
                  </a:lnTo>
                  <a:lnTo>
                    <a:pt x="109" y="0"/>
                  </a:lnTo>
                  <a:lnTo>
                    <a:pt x="109" y="0"/>
                  </a:lnTo>
                  <a:lnTo>
                    <a:pt x="109" y="0"/>
                  </a:lnTo>
                  <a:lnTo>
                    <a:pt x="109" y="0"/>
                  </a:lnTo>
                  <a:lnTo>
                    <a:pt x="109" y="0"/>
                  </a:lnTo>
                  <a:lnTo>
                    <a:pt x="102" y="0"/>
                  </a:lnTo>
                  <a:lnTo>
                    <a:pt x="102" y="0"/>
                  </a:lnTo>
                  <a:lnTo>
                    <a:pt x="102" y="0"/>
                  </a:lnTo>
                  <a:lnTo>
                    <a:pt x="102" y="0"/>
                  </a:lnTo>
                  <a:lnTo>
                    <a:pt x="102" y="0"/>
                  </a:lnTo>
                  <a:lnTo>
                    <a:pt x="102" y="0"/>
                  </a:lnTo>
                  <a:lnTo>
                    <a:pt x="102" y="8"/>
                  </a:lnTo>
                  <a:lnTo>
                    <a:pt x="102" y="8"/>
                  </a:lnTo>
                  <a:lnTo>
                    <a:pt x="102" y="8"/>
                  </a:lnTo>
                  <a:lnTo>
                    <a:pt x="102" y="0"/>
                  </a:lnTo>
                  <a:lnTo>
                    <a:pt x="102" y="0"/>
                  </a:lnTo>
                  <a:lnTo>
                    <a:pt x="102" y="0"/>
                  </a:lnTo>
                  <a:lnTo>
                    <a:pt x="95" y="8"/>
                  </a:lnTo>
                  <a:lnTo>
                    <a:pt x="95" y="8"/>
                  </a:lnTo>
                  <a:lnTo>
                    <a:pt x="95" y="8"/>
                  </a:lnTo>
                  <a:lnTo>
                    <a:pt x="95" y="8"/>
                  </a:lnTo>
                  <a:lnTo>
                    <a:pt x="95" y="8"/>
                  </a:lnTo>
                  <a:lnTo>
                    <a:pt x="95" y="8"/>
                  </a:lnTo>
                  <a:lnTo>
                    <a:pt x="95" y="8"/>
                  </a:lnTo>
                  <a:lnTo>
                    <a:pt x="95" y="8"/>
                  </a:lnTo>
                  <a:lnTo>
                    <a:pt x="95" y="8"/>
                  </a:lnTo>
                  <a:lnTo>
                    <a:pt x="95" y="15"/>
                  </a:lnTo>
                  <a:lnTo>
                    <a:pt x="95" y="15"/>
                  </a:lnTo>
                  <a:lnTo>
                    <a:pt x="95" y="15"/>
                  </a:lnTo>
                  <a:lnTo>
                    <a:pt x="95" y="15"/>
                  </a:lnTo>
                  <a:lnTo>
                    <a:pt x="95" y="15"/>
                  </a:lnTo>
                  <a:lnTo>
                    <a:pt x="88" y="15"/>
                  </a:lnTo>
                  <a:lnTo>
                    <a:pt x="88" y="15"/>
                  </a:lnTo>
                  <a:lnTo>
                    <a:pt x="88" y="15"/>
                  </a:lnTo>
                  <a:lnTo>
                    <a:pt x="88" y="15"/>
                  </a:lnTo>
                  <a:lnTo>
                    <a:pt x="88" y="15"/>
                  </a:lnTo>
                  <a:lnTo>
                    <a:pt x="88" y="22"/>
                  </a:lnTo>
                  <a:lnTo>
                    <a:pt x="88" y="22"/>
                  </a:lnTo>
                  <a:lnTo>
                    <a:pt x="88" y="22"/>
                  </a:lnTo>
                  <a:lnTo>
                    <a:pt x="88" y="22"/>
                  </a:lnTo>
                  <a:lnTo>
                    <a:pt x="88" y="22"/>
                  </a:lnTo>
                  <a:lnTo>
                    <a:pt x="88" y="22"/>
                  </a:lnTo>
                  <a:lnTo>
                    <a:pt x="80" y="22"/>
                  </a:lnTo>
                  <a:lnTo>
                    <a:pt x="80" y="22"/>
                  </a:lnTo>
                  <a:lnTo>
                    <a:pt x="80" y="22"/>
                  </a:lnTo>
                  <a:lnTo>
                    <a:pt x="80" y="22"/>
                  </a:lnTo>
                  <a:lnTo>
                    <a:pt x="80" y="22"/>
                  </a:lnTo>
                  <a:lnTo>
                    <a:pt x="80" y="22"/>
                  </a:lnTo>
                  <a:lnTo>
                    <a:pt x="80" y="22"/>
                  </a:lnTo>
                  <a:lnTo>
                    <a:pt x="80" y="22"/>
                  </a:lnTo>
                  <a:lnTo>
                    <a:pt x="80" y="22"/>
                  </a:lnTo>
                  <a:lnTo>
                    <a:pt x="73" y="22"/>
                  </a:lnTo>
                  <a:lnTo>
                    <a:pt x="73" y="22"/>
                  </a:lnTo>
                  <a:lnTo>
                    <a:pt x="73" y="22"/>
                  </a:lnTo>
                  <a:lnTo>
                    <a:pt x="73" y="22"/>
                  </a:lnTo>
                  <a:lnTo>
                    <a:pt x="73" y="22"/>
                  </a:lnTo>
                  <a:lnTo>
                    <a:pt x="66" y="22"/>
                  </a:lnTo>
                  <a:lnTo>
                    <a:pt x="66" y="22"/>
                  </a:lnTo>
                  <a:lnTo>
                    <a:pt x="66" y="22"/>
                  </a:lnTo>
                  <a:lnTo>
                    <a:pt x="66" y="22"/>
                  </a:lnTo>
                  <a:lnTo>
                    <a:pt x="66" y="22"/>
                  </a:lnTo>
                  <a:lnTo>
                    <a:pt x="66" y="22"/>
                  </a:lnTo>
                  <a:lnTo>
                    <a:pt x="66" y="22"/>
                  </a:lnTo>
                  <a:lnTo>
                    <a:pt x="66" y="30"/>
                  </a:lnTo>
                  <a:lnTo>
                    <a:pt x="66" y="30"/>
                  </a:lnTo>
                  <a:lnTo>
                    <a:pt x="58" y="30"/>
                  </a:lnTo>
                  <a:lnTo>
                    <a:pt x="58" y="30"/>
                  </a:lnTo>
                  <a:lnTo>
                    <a:pt x="58" y="30"/>
                  </a:lnTo>
                  <a:lnTo>
                    <a:pt x="58" y="30"/>
                  </a:lnTo>
                  <a:lnTo>
                    <a:pt x="58" y="30"/>
                  </a:lnTo>
                  <a:lnTo>
                    <a:pt x="58" y="30"/>
                  </a:lnTo>
                  <a:lnTo>
                    <a:pt x="58" y="30"/>
                  </a:lnTo>
                  <a:lnTo>
                    <a:pt x="58" y="30"/>
                  </a:lnTo>
                  <a:lnTo>
                    <a:pt x="58" y="30"/>
                  </a:lnTo>
                  <a:lnTo>
                    <a:pt x="51" y="30"/>
                  </a:lnTo>
                  <a:lnTo>
                    <a:pt x="51" y="30"/>
                  </a:lnTo>
                  <a:lnTo>
                    <a:pt x="51" y="30"/>
                  </a:lnTo>
                  <a:lnTo>
                    <a:pt x="51" y="30"/>
                  </a:lnTo>
                  <a:lnTo>
                    <a:pt x="44" y="30"/>
                  </a:lnTo>
                  <a:lnTo>
                    <a:pt x="44" y="30"/>
                  </a:lnTo>
                  <a:lnTo>
                    <a:pt x="44" y="30"/>
                  </a:lnTo>
                  <a:lnTo>
                    <a:pt x="44" y="30"/>
                  </a:lnTo>
                  <a:lnTo>
                    <a:pt x="44" y="30"/>
                  </a:lnTo>
                  <a:lnTo>
                    <a:pt x="44" y="30"/>
                  </a:lnTo>
                  <a:lnTo>
                    <a:pt x="44" y="30"/>
                  </a:lnTo>
                  <a:lnTo>
                    <a:pt x="37" y="30"/>
                  </a:lnTo>
                  <a:lnTo>
                    <a:pt x="37" y="30"/>
                  </a:lnTo>
                  <a:lnTo>
                    <a:pt x="29" y="30"/>
                  </a:lnTo>
                  <a:lnTo>
                    <a:pt x="29" y="30"/>
                  </a:lnTo>
                  <a:lnTo>
                    <a:pt x="29" y="30"/>
                  </a:lnTo>
                  <a:lnTo>
                    <a:pt x="29" y="30"/>
                  </a:lnTo>
                  <a:lnTo>
                    <a:pt x="29" y="30"/>
                  </a:lnTo>
                  <a:lnTo>
                    <a:pt x="29" y="30"/>
                  </a:lnTo>
                  <a:lnTo>
                    <a:pt x="29" y="30"/>
                  </a:lnTo>
                  <a:lnTo>
                    <a:pt x="29" y="30"/>
                  </a:lnTo>
                  <a:lnTo>
                    <a:pt x="29" y="30"/>
                  </a:lnTo>
                  <a:lnTo>
                    <a:pt x="22" y="30"/>
                  </a:lnTo>
                  <a:lnTo>
                    <a:pt x="22" y="30"/>
                  </a:lnTo>
                  <a:lnTo>
                    <a:pt x="22" y="30"/>
                  </a:lnTo>
                  <a:lnTo>
                    <a:pt x="22" y="30"/>
                  </a:lnTo>
                  <a:lnTo>
                    <a:pt x="22" y="30"/>
                  </a:lnTo>
                  <a:lnTo>
                    <a:pt x="15" y="30"/>
                  </a:lnTo>
                  <a:lnTo>
                    <a:pt x="15" y="30"/>
                  </a:lnTo>
                  <a:lnTo>
                    <a:pt x="15" y="30"/>
                  </a:lnTo>
                  <a:lnTo>
                    <a:pt x="15" y="30"/>
                  </a:lnTo>
                  <a:lnTo>
                    <a:pt x="15" y="30"/>
                  </a:lnTo>
                  <a:lnTo>
                    <a:pt x="15" y="30"/>
                  </a:lnTo>
                  <a:lnTo>
                    <a:pt x="15" y="30"/>
                  </a:lnTo>
                  <a:lnTo>
                    <a:pt x="15" y="30"/>
                  </a:lnTo>
                  <a:lnTo>
                    <a:pt x="15" y="30"/>
                  </a:lnTo>
                  <a:lnTo>
                    <a:pt x="8" y="30"/>
                  </a:lnTo>
                  <a:lnTo>
                    <a:pt x="8" y="30"/>
                  </a:lnTo>
                  <a:lnTo>
                    <a:pt x="8" y="30"/>
                  </a:lnTo>
                  <a:lnTo>
                    <a:pt x="8" y="30"/>
                  </a:lnTo>
                  <a:lnTo>
                    <a:pt x="8" y="30"/>
                  </a:lnTo>
                  <a:lnTo>
                    <a:pt x="8" y="30"/>
                  </a:lnTo>
                  <a:lnTo>
                    <a:pt x="8" y="30"/>
                  </a:lnTo>
                  <a:lnTo>
                    <a:pt x="0" y="30"/>
                  </a:lnTo>
                </a:path>
              </a:pathLst>
            </a:custGeom>
            <a:noFill/>
            <a:ln w="0" cap="sq">
              <a:solidFill>
                <a:srgbClr val="FFFFFF"/>
              </a:solidFill>
              <a:prstDash val="solid"/>
              <a:miter lim="800000"/>
              <a:headEnd/>
              <a:tailEnd/>
            </a:ln>
          </p:spPr>
          <p:txBody>
            <a:bodyPr/>
            <a:lstStyle/>
            <a:p>
              <a:endParaRPr lang="en-US" dirty="0"/>
            </a:p>
          </p:txBody>
        </p:sp>
        <p:sp>
          <p:nvSpPr>
            <p:cNvPr id="643141" name="Freeform 69"/>
            <p:cNvSpPr>
              <a:spLocks/>
            </p:cNvSpPr>
            <p:nvPr/>
          </p:nvSpPr>
          <p:spPr bwMode="auto">
            <a:xfrm>
              <a:off x="3949" y="3642"/>
              <a:ext cx="94" cy="29"/>
            </a:xfrm>
            <a:custGeom>
              <a:avLst/>
              <a:gdLst/>
              <a:ahLst/>
              <a:cxnLst>
                <a:cxn ang="0">
                  <a:pos x="87" y="22"/>
                </a:cxn>
                <a:cxn ang="0">
                  <a:pos x="87" y="22"/>
                </a:cxn>
                <a:cxn ang="0">
                  <a:pos x="87" y="22"/>
                </a:cxn>
                <a:cxn ang="0">
                  <a:pos x="80" y="22"/>
                </a:cxn>
                <a:cxn ang="0">
                  <a:pos x="80" y="22"/>
                </a:cxn>
                <a:cxn ang="0">
                  <a:pos x="80" y="22"/>
                </a:cxn>
                <a:cxn ang="0">
                  <a:pos x="80" y="22"/>
                </a:cxn>
                <a:cxn ang="0">
                  <a:pos x="80" y="22"/>
                </a:cxn>
                <a:cxn ang="0">
                  <a:pos x="72" y="22"/>
                </a:cxn>
                <a:cxn ang="0">
                  <a:pos x="72" y="22"/>
                </a:cxn>
                <a:cxn ang="0">
                  <a:pos x="72" y="22"/>
                </a:cxn>
                <a:cxn ang="0">
                  <a:pos x="65" y="22"/>
                </a:cxn>
                <a:cxn ang="0">
                  <a:pos x="65" y="22"/>
                </a:cxn>
                <a:cxn ang="0">
                  <a:pos x="58" y="22"/>
                </a:cxn>
                <a:cxn ang="0">
                  <a:pos x="58" y="22"/>
                </a:cxn>
                <a:cxn ang="0">
                  <a:pos x="58" y="22"/>
                </a:cxn>
                <a:cxn ang="0">
                  <a:pos x="58" y="22"/>
                </a:cxn>
                <a:cxn ang="0">
                  <a:pos x="51" y="22"/>
                </a:cxn>
                <a:cxn ang="0">
                  <a:pos x="51" y="22"/>
                </a:cxn>
                <a:cxn ang="0">
                  <a:pos x="51" y="22"/>
                </a:cxn>
                <a:cxn ang="0">
                  <a:pos x="51" y="22"/>
                </a:cxn>
                <a:cxn ang="0">
                  <a:pos x="43" y="22"/>
                </a:cxn>
                <a:cxn ang="0">
                  <a:pos x="43" y="29"/>
                </a:cxn>
                <a:cxn ang="0">
                  <a:pos x="36" y="29"/>
                </a:cxn>
                <a:cxn ang="0">
                  <a:pos x="36" y="29"/>
                </a:cxn>
                <a:cxn ang="0">
                  <a:pos x="36" y="22"/>
                </a:cxn>
                <a:cxn ang="0">
                  <a:pos x="29" y="22"/>
                </a:cxn>
                <a:cxn ang="0">
                  <a:pos x="29" y="22"/>
                </a:cxn>
                <a:cxn ang="0">
                  <a:pos x="29" y="22"/>
                </a:cxn>
                <a:cxn ang="0">
                  <a:pos x="21" y="22"/>
                </a:cxn>
                <a:cxn ang="0">
                  <a:pos x="21" y="22"/>
                </a:cxn>
                <a:cxn ang="0">
                  <a:pos x="14" y="29"/>
                </a:cxn>
                <a:cxn ang="0">
                  <a:pos x="14" y="29"/>
                </a:cxn>
                <a:cxn ang="0">
                  <a:pos x="7" y="22"/>
                </a:cxn>
                <a:cxn ang="0">
                  <a:pos x="7" y="22"/>
                </a:cxn>
                <a:cxn ang="0">
                  <a:pos x="7" y="22"/>
                </a:cxn>
                <a:cxn ang="0">
                  <a:pos x="7" y="29"/>
                </a:cxn>
                <a:cxn ang="0">
                  <a:pos x="7" y="29"/>
                </a:cxn>
                <a:cxn ang="0">
                  <a:pos x="7" y="29"/>
                </a:cxn>
                <a:cxn ang="0">
                  <a:pos x="7" y="29"/>
                </a:cxn>
                <a:cxn ang="0">
                  <a:pos x="7" y="29"/>
                </a:cxn>
                <a:cxn ang="0">
                  <a:pos x="7" y="29"/>
                </a:cxn>
                <a:cxn ang="0">
                  <a:pos x="0" y="22"/>
                </a:cxn>
                <a:cxn ang="0">
                  <a:pos x="0" y="22"/>
                </a:cxn>
                <a:cxn ang="0">
                  <a:pos x="0" y="22"/>
                </a:cxn>
                <a:cxn ang="0">
                  <a:pos x="0" y="22"/>
                </a:cxn>
                <a:cxn ang="0">
                  <a:pos x="7" y="22"/>
                </a:cxn>
                <a:cxn ang="0">
                  <a:pos x="7" y="22"/>
                </a:cxn>
                <a:cxn ang="0">
                  <a:pos x="0" y="14"/>
                </a:cxn>
                <a:cxn ang="0">
                  <a:pos x="7" y="14"/>
                </a:cxn>
                <a:cxn ang="0">
                  <a:pos x="7" y="14"/>
                </a:cxn>
                <a:cxn ang="0">
                  <a:pos x="0" y="14"/>
                </a:cxn>
                <a:cxn ang="0">
                  <a:pos x="7" y="14"/>
                </a:cxn>
                <a:cxn ang="0">
                  <a:pos x="7" y="7"/>
                </a:cxn>
                <a:cxn ang="0">
                  <a:pos x="7" y="7"/>
                </a:cxn>
                <a:cxn ang="0">
                  <a:pos x="7" y="7"/>
                </a:cxn>
                <a:cxn ang="0">
                  <a:pos x="7" y="7"/>
                </a:cxn>
                <a:cxn ang="0">
                  <a:pos x="7" y="0"/>
                </a:cxn>
                <a:cxn ang="0">
                  <a:pos x="7" y="0"/>
                </a:cxn>
                <a:cxn ang="0">
                  <a:pos x="7" y="0"/>
                </a:cxn>
                <a:cxn ang="0">
                  <a:pos x="7" y="0"/>
                </a:cxn>
              </a:cxnLst>
              <a:rect l="0" t="0" r="r" b="b"/>
              <a:pathLst>
                <a:path w="94" h="29">
                  <a:moveTo>
                    <a:pt x="94" y="22"/>
                  </a:moveTo>
                  <a:lnTo>
                    <a:pt x="87" y="22"/>
                  </a:lnTo>
                  <a:lnTo>
                    <a:pt x="87" y="22"/>
                  </a:lnTo>
                  <a:lnTo>
                    <a:pt x="87" y="22"/>
                  </a:lnTo>
                  <a:lnTo>
                    <a:pt x="87" y="22"/>
                  </a:lnTo>
                  <a:lnTo>
                    <a:pt x="87" y="22"/>
                  </a:lnTo>
                  <a:lnTo>
                    <a:pt x="87" y="22"/>
                  </a:lnTo>
                  <a:lnTo>
                    <a:pt x="80" y="22"/>
                  </a:lnTo>
                  <a:lnTo>
                    <a:pt x="80" y="22"/>
                  </a:lnTo>
                  <a:lnTo>
                    <a:pt x="80" y="22"/>
                  </a:lnTo>
                  <a:lnTo>
                    <a:pt x="80" y="22"/>
                  </a:lnTo>
                  <a:lnTo>
                    <a:pt x="80" y="22"/>
                  </a:lnTo>
                  <a:lnTo>
                    <a:pt x="80" y="22"/>
                  </a:lnTo>
                  <a:lnTo>
                    <a:pt x="80" y="22"/>
                  </a:lnTo>
                  <a:lnTo>
                    <a:pt x="80" y="22"/>
                  </a:lnTo>
                  <a:lnTo>
                    <a:pt x="80" y="22"/>
                  </a:lnTo>
                  <a:lnTo>
                    <a:pt x="72" y="22"/>
                  </a:lnTo>
                  <a:lnTo>
                    <a:pt x="72" y="22"/>
                  </a:lnTo>
                  <a:lnTo>
                    <a:pt x="72" y="22"/>
                  </a:lnTo>
                  <a:lnTo>
                    <a:pt x="72" y="22"/>
                  </a:lnTo>
                  <a:lnTo>
                    <a:pt x="72" y="22"/>
                  </a:lnTo>
                  <a:lnTo>
                    <a:pt x="72" y="22"/>
                  </a:lnTo>
                  <a:lnTo>
                    <a:pt x="72" y="22"/>
                  </a:lnTo>
                  <a:lnTo>
                    <a:pt x="65" y="22"/>
                  </a:lnTo>
                  <a:lnTo>
                    <a:pt x="65" y="22"/>
                  </a:lnTo>
                  <a:lnTo>
                    <a:pt x="65" y="22"/>
                  </a:lnTo>
                  <a:lnTo>
                    <a:pt x="65" y="22"/>
                  </a:lnTo>
                  <a:lnTo>
                    <a:pt x="58" y="22"/>
                  </a:lnTo>
                  <a:lnTo>
                    <a:pt x="58" y="22"/>
                  </a:lnTo>
                  <a:lnTo>
                    <a:pt x="58" y="22"/>
                  </a:lnTo>
                  <a:lnTo>
                    <a:pt x="58" y="22"/>
                  </a:lnTo>
                  <a:lnTo>
                    <a:pt x="58" y="22"/>
                  </a:lnTo>
                  <a:lnTo>
                    <a:pt x="58" y="22"/>
                  </a:lnTo>
                  <a:lnTo>
                    <a:pt x="58" y="22"/>
                  </a:lnTo>
                  <a:lnTo>
                    <a:pt x="58" y="22"/>
                  </a:lnTo>
                  <a:lnTo>
                    <a:pt x="51" y="22"/>
                  </a:lnTo>
                  <a:lnTo>
                    <a:pt x="51" y="22"/>
                  </a:lnTo>
                  <a:lnTo>
                    <a:pt x="51" y="22"/>
                  </a:lnTo>
                  <a:lnTo>
                    <a:pt x="51" y="22"/>
                  </a:lnTo>
                  <a:lnTo>
                    <a:pt x="51" y="22"/>
                  </a:lnTo>
                  <a:lnTo>
                    <a:pt x="51" y="22"/>
                  </a:lnTo>
                  <a:lnTo>
                    <a:pt x="51" y="22"/>
                  </a:lnTo>
                  <a:lnTo>
                    <a:pt x="43" y="22"/>
                  </a:lnTo>
                  <a:lnTo>
                    <a:pt x="43" y="22"/>
                  </a:lnTo>
                  <a:lnTo>
                    <a:pt x="43" y="22"/>
                  </a:lnTo>
                  <a:lnTo>
                    <a:pt x="43" y="29"/>
                  </a:lnTo>
                  <a:lnTo>
                    <a:pt x="43" y="29"/>
                  </a:lnTo>
                  <a:lnTo>
                    <a:pt x="36" y="29"/>
                  </a:lnTo>
                  <a:lnTo>
                    <a:pt x="36" y="29"/>
                  </a:lnTo>
                  <a:lnTo>
                    <a:pt x="36" y="29"/>
                  </a:lnTo>
                  <a:lnTo>
                    <a:pt x="36" y="29"/>
                  </a:lnTo>
                  <a:lnTo>
                    <a:pt x="36" y="22"/>
                  </a:lnTo>
                  <a:lnTo>
                    <a:pt x="29" y="22"/>
                  </a:lnTo>
                  <a:lnTo>
                    <a:pt x="29" y="22"/>
                  </a:lnTo>
                  <a:lnTo>
                    <a:pt x="29" y="22"/>
                  </a:lnTo>
                  <a:lnTo>
                    <a:pt x="29" y="22"/>
                  </a:lnTo>
                  <a:lnTo>
                    <a:pt x="29" y="22"/>
                  </a:lnTo>
                  <a:lnTo>
                    <a:pt x="29" y="22"/>
                  </a:lnTo>
                  <a:lnTo>
                    <a:pt x="21" y="22"/>
                  </a:lnTo>
                  <a:lnTo>
                    <a:pt x="21" y="22"/>
                  </a:lnTo>
                  <a:lnTo>
                    <a:pt x="21" y="22"/>
                  </a:lnTo>
                  <a:lnTo>
                    <a:pt x="21" y="22"/>
                  </a:lnTo>
                  <a:lnTo>
                    <a:pt x="21" y="29"/>
                  </a:lnTo>
                  <a:lnTo>
                    <a:pt x="14" y="29"/>
                  </a:lnTo>
                  <a:lnTo>
                    <a:pt x="14" y="29"/>
                  </a:lnTo>
                  <a:lnTo>
                    <a:pt x="14" y="29"/>
                  </a:lnTo>
                  <a:lnTo>
                    <a:pt x="14" y="22"/>
                  </a:lnTo>
                  <a:lnTo>
                    <a:pt x="7" y="22"/>
                  </a:lnTo>
                  <a:lnTo>
                    <a:pt x="7" y="22"/>
                  </a:lnTo>
                  <a:lnTo>
                    <a:pt x="7" y="22"/>
                  </a:lnTo>
                  <a:lnTo>
                    <a:pt x="7" y="22"/>
                  </a:lnTo>
                  <a:lnTo>
                    <a:pt x="7" y="22"/>
                  </a:lnTo>
                  <a:lnTo>
                    <a:pt x="7" y="29"/>
                  </a:lnTo>
                  <a:lnTo>
                    <a:pt x="7" y="29"/>
                  </a:lnTo>
                  <a:lnTo>
                    <a:pt x="7" y="29"/>
                  </a:lnTo>
                  <a:lnTo>
                    <a:pt x="7" y="29"/>
                  </a:lnTo>
                  <a:lnTo>
                    <a:pt x="7" y="29"/>
                  </a:lnTo>
                  <a:lnTo>
                    <a:pt x="7" y="29"/>
                  </a:lnTo>
                  <a:lnTo>
                    <a:pt x="7" y="29"/>
                  </a:lnTo>
                  <a:lnTo>
                    <a:pt x="7" y="29"/>
                  </a:lnTo>
                  <a:lnTo>
                    <a:pt x="7" y="29"/>
                  </a:lnTo>
                  <a:lnTo>
                    <a:pt x="7" y="29"/>
                  </a:lnTo>
                  <a:lnTo>
                    <a:pt x="7" y="29"/>
                  </a:lnTo>
                  <a:lnTo>
                    <a:pt x="7" y="29"/>
                  </a:lnTo>
                  <a:lnTo>
                    <a:pt x="0" y="29"/>
                  </a:lnTo>
                  <a:lnTo>
                    <a:pt x="0" y="22"/>
                  </a:lnTo>
                  <a:lnTo>
                    <a:pt x="0" y="22"/>
                  </a:lnTo>
                  <a:lnTo>
                    <a:pt x="0" y="22"/>
                  </a:lnTo>
                  <a:lnTo>
                    <a:pt x="0" y="22"/>
                  </a:lnTo>
                  <a:lnTo>
                    <a:pt x="0" y="22"/>
                  </a:lnTo>
                  <a:lnTo>
                    <a:pt x="0" y="22"/>
                  </a:lnTo>
                  <a:lnTo>
                    <a:pt x="0" y="22"/>
                  </a:lnTo>
                  <a:lnTo>
                    <a:pt x="7" y="22"/>
                  </a:lnTo>
                  <a:lnTo>
                    <a:pt x="7" y="22"/>
                  </a:lnTo>
                  <a:lnTo>
                    <a:pt x="7" y="22"/>
                  </a:lnTo>
                  <a:lnTo>
                    <a:pt x="7" y="22"/>
                  </a:lnTo>
                  <a:lnTo>
                    <a:pt x="0" y="14"/>
                  </a:lnTo>
                  <a:lnTo>
                    <a:pt x="0" y="14"/>
                  </a:lnTo>
                  <a:lnTo>
                    <a:pt x="7" y="14"/>
                  </a:lnTo>
                  <a:lnTo>
                    <a:pt x="7" y="14"/>
                  </a:lnTo>
                  <a:lnTo>
                    <a:pt x="0" y="14"/>
                  </a:lnTo>
                  <a:lnTo>
                    <a:pt x="7" y="14"/>
                  </a:lnTo>
                  <a:lnTo>
                    <a:pt x="0" y="14"/>
                  </a:lnTo>
                  <a:lnTo>
                    <a:pt x="0" y="14"/>
                  </a:lnTo>
                  <a:lnTo>
                    <a:pt x="7" y="14"/>
                  </a:lnTo>
                  <a:lnTo>
                    <a:pt x="7" y="14"/>
                  </a:lnTo>
                  <a:lnTo>
                    <a:pt x="7" y="7"/>
                  </a:lnTo>
                  <a:lnTo>
                    <a:pt x="7" y="7"/>
                  </a:lnTo>
                  <a:lnTo>
                    <a:pt x="7" y="7"/>
                  </a:lnTo>
                  <a:lnTo>
                    <a:pt x="7" y="7"/>
                  </a:lnTo>
                  <a:lnTo>
                    <a:pt x="7" y="7"/>
                  </a:lnTo>
                  <a:lnTo>
                    <a:pt x="7" y="7"/>
                  </a:lnTo>
                  <a:lnTo>
                    <a:pt x="7" y="7"/>
                  </a:lnTo>
                  <a:lnTo>
                    <a:pt x="7" y="7"/>
                  </a:lnTo>
                  <a:lnTo>
                    <a:pt x="7" y="7"/>
                  </a:lnTo>
                  <a:lnTo>
                    <a:pt x="7" y="0"/>
                  </a:lnTo>
                  <a:lnTo>
                    <a:pt x="7" y="0"/>
                  </a:lnTo>
                  <a:lnTo>
                    <a:pt x="7" y="0"/>
                  </a:lnTo>
                  <a:lnTo>
                    <a:pt x="7" y="0"/>
                  </a:lnTo>
                  <a:lnTo>
                    <a:pt x="7" y="0"/>
                  </a:lnTo>
                  <a:lnTo>
                    <a:pt x="7" y="0"/>
                  </a:lnTo>
                  <a:lnTo>
                    <a:pt x="7" y="0"/>
                  </a:lnTo>
                  <a:lnTo>
                    <a:pt x="7" y="0"/>
                  </a:lnTo>
                </a:path>
              </a:pathLst>
            </a:custGeom>
            <a:noFill/>
            <a:ln w="0" cap="sq">
              <a:solidFill>
                <a:srgbClr val="FFFFFF"/>
              </a:solidFill>
              <a:prstDash val="solid"/>
              <a:miter lim="800000"/>
              <a:headEnd/>
              <a:tailEnd/>
            </a:ln>
          </p:spPr>
          <p:txBody>
            <a:bodyPr/>
            <a:lstStyle/>
            <a:p>
              <a:endParaRPr lang="en-US" dirty="0"/>
            </a:p>
          </p:txBody>
        </p:sp>
        <p:sp>
          <p:nvSpPr>
            <p:cNvPr id="643142" name="Freeform 70"/>
            <p:cNvSpPr>
              <a:spLocks/>
            </p:cNvSpPr>
            <p:nvPr/>
          </p:nvSpPr>
          <p:spPr bwMode="auto">
            <a:xfrm>
              <a:off x="3941" y="3613"/>
              <a:ext cx="139" cy="29"/>
            </a:xfrm>
            <a:custGeom>
              <a:avLst/>
              <a:gdLst/>
              <a:ahLst/>
              <a:cxnLst>
                <a:cxn ang="0">
                  <a:pos x="15" y="29"/>
                </a:cxn>
                <a:cxn ang="0">
                  <a:pos x="8" y="21"/>
                </a:cxn>
                <a:cxn ang="0">
                  <a:pos x="8" y="21"/>
                </a:cxn>
                <a:cxn ang="0">
                  <a:pos x="0" y="21"/>
                </a:cxn>
                <a:cxn ang="0">
                  <a:pos x="0" y="21"/>
                </a:cxn>
                <a:cxn ang="0">
                  <a:pos x="0" y="14"/>
                </a:cxn>
                <a:cxn ang="0">
                  <a:pos x="0" y="14"/>
                </a:cxn>
                <a:cxn ang="0">
                  <a:pos x="0" y="14"/>
                </a:cxn>
                <a:cxn ang="0">
                  <a:pos x="8" y="14"/>
                </a:cxn>
                <a:cxn ang="0">
                  <a:pos x="8" y="14"/>
                </a:cxn>
                <a:cxn ang="0">
                  <a:pos x="8" y="7"/>
                </a:cxn>
                <a:cxn ang="0">
                  <a:pos x="8" y="7"/>
                </a:cxn>
                <a:cxn ang="0">
                  <a:pos x="8" y="7"/>
                </a:cxn>
                <a:cxn ang="0">
                  <a:pos x="8" y="0"/>
                </a:cxn>
                <a:cxn ang="0">
                  <a:pos x="8" y="0"/>
                </a:cxn>
                <a:cxn ang="0">
                  <a:pos x="15" y="0"/>
                </a:cxn>
                <a:cxn ang="0">
                  <a:pos x="15" y="0"/>
                </a:cxn>
                <a:cxn ang="0">
                  <a:pos x="15" y="0"/>
                </a:cxn>
                <a:cxn ang="0">
                  <a:pos x="22" y="0"/>
                </a:cxn>
                <a:cxn ang="0">
                  <a:pos x="22" y="0"/>
                </a:cxn>
                <a:cxn ang="0">
                  <a:pos x="29" y="0"/>
                </a:cxn>
                <a:cxn ang="0">
                  <a:pos x="29" y="0"/>
                </a:cxn>
                <a:cxn ang="0">
                  <a:pos x="37" y="0"/>
                </a:cxn>
                <a:cxn ang="0">
                  <a:pos x="37" y="0"/>
                </a:cxn>
                <a:cxn ang="0">
                  <a:pos x="44" y="0"/>
                </a:cxn>
                <a:cxn ang="0">
                  <a:pos x="44" y="0"/>
                </a:cxn>
                <a:cxn ang="0">
                  <a:pos x="44" y="0"/>
                </a:cxn>
                <a:cxn ang="0">
                  <a:pos x="51" y="0"/>
                </a:cxn>
                <a:cxn ang="0">
                  <a:pos x="51" y="0"/>
                </a:cxn>
                <a:cxn ang="0">
                  <a:pos x="59" y="0"/>
                </a:cxn>
                <a:cxn ang="0">
                  <a:pos x="59" y="0"/>
                </a:cxn>
                <a:cxn ang="0">
                  <a:pos x="66" y="0"/>
                </a:cxn>
                <a:cxn ang="0">
                  <a:pos x="66" y="0"/>
                </a:cxn>
                <a:cxn ang="0">
                  <a:pos x="66" y="0"/>
                </a:cxn>
                <a:cxn ang="0">
                  <a:pos x="73" y="0"/>
                </a:cxn>
                <a:cxn ang="0">
                  <a:pos x="73" y="0"/>
                </a:cxn>
                <a:cxn ang="0">
                  <a:pos x="73" y="0"/>
                </a:cxn>
                <a:cxn ang="0">
                  <a:pos x="73" y="0"/>
                </a:cxn>
                <a:cxn ang="0">
                  <a:pos x="80" y="0"/>
                </a:cxn>
                <a:cxn ang="0">
                  <a:pos x="80" y="0"/>
                </a:cxn>
                <a:cxn ang="0">
                  <a:pos x="88" y="0"/>
                </a:cxn>
                <a:cxn ang="0">
                  <a:pos x="88" y="0"/>
                </a:cxn>
                <a:cxn ang="0">
                  <a:pos x="88" y="0"/>
                </a:cxn>
                <a:cxn ang="0">
                  <a:pos x="88" y="0"/>
                </a:cxn>
                <a:cxn ang="0">
                  <a:pos x="95" y="0"/>
                </a:cxn>
                <a:cxn ang="0">
                  <a:pos x="95" y="0"/>
                </a:cxn>
                <a:cxn ang="0">
                  <a:pos x="95" y="0"/>
                </a:cxn>
                <a:cxn ang="0">
                  <a:pos x="102" y="0"/>
                </a:cxn>
                <a:cxn ang="0">
                  <a:pos x="102" y="0"/>
                </a:cxn>
                <a:cxn ang="0">
                  <a:pos x="102" y="0"/>
                </a:cxn>
                <a:cxn ang="0">
                  <a:pos x="110" y="0"/>
                </a:cxn>
                <a:cxn ang="0">
                  <a:pos x="110" y="0"/>
                </a:cxn>
                <a:cxn ang="0">
                  <a:pos x="117" y="0"/>
                </a:cxn>
                <a:cxn ang="0">
                  <a:pos x="117" y="0"/>
                </a:cxn>
                <a:cxn ang="0">
                  <a:pos x="124" y="0"/>
                </a:cxn>
                <a:cxn ang="0">
                  <a:pos x="124" y="0"/>
                </a:cxn>
                <a:cxn ang="0">
                  <a:pos x="124" y="0"/>
                </a:cxn>
                <a:cxn ang="0">
                  <a:pos x="131" y="0"/>
                </a:cxn>
                <a:cxn ang="0">
                  <a:pos x="131" y="0"/>
                </a:cxn>
                <a:cxn ang="0">
                  <a:pos x="131" y="0"/>
                </a:cxn>
                <a:cxn ang="0">
                  <a:pos x="139" y="0"/>
                </a:cxn>
                <a:cxn ang="0">
                  <a:pos x="139" y="0"/>
                </a:cxn>
                <a:cxn ang="0">
                  <a:pos x="139" y="0"/>
                </a:cxn>
              </a:cxnLst>
              <a:rect l="0" t="0" r="r" b="b"/>
              <a:pathLst>
                <a:path w="139" h="29">
                  <a:moveTo>
                    <a:pt x="15" y="29"/>
                  </a:moveTo>
                  <a:lnTo>
                    <a:pt x="15" y="29"/>
                  </a:lnTo>
                  <a:lnTo>
                    <a:pt x="8" y="21"/>
                  </a:lnTo>
                  <a:lnTo>
                    <a:pt x="8" y="21"/>
                  </a:lnTo>
                  <a:lnTo>
                    <a:pt x="8" y="21"/>
                  </a:lnTo>
                  <a:lnTo>
                    <a:pt x="8" y="21"/>
                  </a:lnTo>
                  <a:lnTo>
                    <a:pt x="8" y="21"/>
                  </a:lnTo>
                  <a:lnTo>
                    <a:pt x="0" y="21"/>
                  </a:lnTo>
                  <a:lnTo>
                    <a:pt x="0" y="21"/>
                  </a:lnTo>
                  <a:lnTo>
                    <a:pt x="0" y="21"/>
                  </a:lnTo>
                  <a:lnTo>
                    <a:pt x="0" y="14"/>
                  </a:lnTo>
                  <a:lnTo>
                    <a:pt x="0" y="14"/>
                  </a:lnTo>
                  <a:lnTo>
                    <a:pt x="0" y="14"/>
                  </a:lnTo>
                  <a:lnTo>
                    <a:pt x="0" y="14"/>
                  </a:lnTo>
                  <a:lnTo>
                    <a:pt x="0" y="14"/>
                  </a:lnTo>
                  <a:lnTo>
                    <a:pt x="0" y="14"/>
                  </a:lnTo>
                  <a:lnTo>
                    <a:pt x="0" y="14"/>
                  </a:lnTo>
                  <a:lnTo>
                    <a:pt x="8" y="14"/>
                  </a:lnTo>
                  <a:lnTo>
                    <a:pt x="8" y="14"/>
                  </a:lnTo>
                  <a:lnTo>
                    <a:pt x="8" y="14"/>
                  </a:lnTo>
                  <a:lnTo>
                    <a:pt x="8" y="7"/>
                  </a:lnTo>
                  <a:lnTo>
                    <a:pt x="8" y="7"/>
                  </a:lnTo>
                  <a:lnTo>
                    <a:pt x="8" y="7"/>
                  </a:lnTo>
                  <a:lnTo>
                    <a:pt x="8" y="7"/>
                  </a:lnTo>
                  <a:lnTo>
                    <a:pt x="8" y="7"/>
                  </a:lnTo>
                  <a:lnTo>
                    <a:pt x="8" y="7"/>
                  </a:lnTo>
                  <a:lnTo>
                    <a:pt x="8" y="7"/>
                  </a:lnTo>
                  <a:lnTo>
                    <a:pt x="8" y="0"/>
                  </a:lnTo>
                  <a:lnTo>
                    <a:pt x="8" y="0"/>
                  </a:lnTo>
                  <a:lnTo>
                    <a:pt x="8" y="0"/>
                  </a:lnTo>
                  <a:lnTo>
                    <a:pt x="15" y="0"/>
                  </a:lnTo>
                  <a:lnTo>
                    <a:pt x="15" y="0"/>
                  </a:lnTo>
                  <a:lnTo>
                    <a:pt x="15" y="0"/>
                  </a:lnTo>
                  <a:lnTo>
                    <a:pt x="15" y="0"/>
                  </a:lnTo>
                  <a:lnTo>
                    <a:pt x="15" y="0"/>
                  </a:lnTo>
                  <a:lnTo>
                    <a:pt x="15" y="0"/>
                  </a:lnTo>
                  <a:lnTo>
                    <a:pt x="15" y="0"/>
                  </a:lnTo>
                  <a:lnTo>
                    <a:pt x="22" y="0"/>
                  </a:lnTo>
                  <a:lnTo>
                    <a:pt x="22" y="0"/>
                  </a:lnTo>
                  <a:lnTo>
                    <a:pt x="22" y="0"/>
                  </a:lnTo>
                  <a:lnTo>
                    <a:pt x="29" y="0"/>
                  </a:lnTo>
                  <a:lnTo>
                    <a:pt x="29" y="0"/>
                  </a:lnTo>
                  <a:lnTo>
                    <a:pt x="29" y="0"/>
                  </a:lnTo>
                  <a:lnTo>
                    <a:pt x="29" y="0"/>
                  </a:lnTo>
                  <a:lnTo>
                    <a:pt x="37" y="0"/>
                  </a:lnTo>
                  <a:lnTo>
                    <a:pt x="37" y="0"/>
                  </a:lnTo>
                  <a:lnTo>
                    <a:pt x="37" y="0"/>
                  </a:lnTo>
                  <a:lnTo>
                    <a:pt x="37" y="0"/>
                  </a:lnTo>
                  <a:lnTo>
                    <a:pt x="37" y="0"/>
                  </a:lnTo>
                  <a:lnTo>
                    <a:pt x="44" y="0"/>
                  </a:lnTo>
                  <a:lnTo>
                    <a:pt x="44" y="0"/>
                  </a:lnTo>
                  <a:lnTo>
                    <a:pt x="44" y="0"/>
                  </a:lnTo>
                  <a:lnTo>
                    <a:pt x="44" y="0"/>
                  </a:lnTo>
                  <a:lnTo>
                    <a:pt x="44" y="0"/>
                  </a:lnTo>
                  <a:lnTo>
                    <a:pt x="51" y="0"/>
                  </a:lnTo>
                  <a:lnTo>
                    <a:pt x="51" y="0"/>
                  </a:lnTo>
                  <a:lnTo>
                    <a:pt x="51" y="0"/>
                  </a:lnTo>
                  <a:lnTo>
                    <a:pt x="51" y="0"/>
                  </a:lnTo>
                  <a:lnTo>
                    <a:pt x="51" y="0"/>
                  </a:lnTo>
                  <a:lnTo>
                    <a:pt x="59" y="0"/>
                  </a:lnTo>
                  <a:lnTo>
                    <a:pt x="59" y="0"/>
                  </a:lnTo>
                  <a:lnTo>
                    <a:pt x="59" y="0"/>
                  </a:lnTo>
                  <a:lnTo>
                    <a:pt x="66" y="0"/>
                  </a:lnTo>
                  <a:lnTo>
                    <a:pt x="66" y="0"/>
                  </a:lnTo>
                  <a:lnTo>
                    <a:pt x="66" y="0"/>
                  </a:lnTo>
                  <a:lnTo>
                    <a:pt x="66" y="0"/>
                  </a:lnTo>
                  <a:lnTo>
                    <a:pt x="66" y="0"/>
                  </a:lnTo>
                  <a:lnTo>
                    <a:pt x="66" y="0"/>
                  </a:lnTo>
                  <a:lnTo>
                    <a:pt x="66" y="0"/>
                  </a:lnTo>
                  <a:lnTo>
                    <a:pt x="73" y="0"/>
                  </a:lnTo>
                  <a:lnTo>
                    <a:pt x="73" y="0"/>
                  </a:lnTo>
                  <a:lnTo>
                    <a:pt x="73" y="0"/>
                  </a:lnTo>
                  <a:lnTo>
                    <a:pt x="73" y="0"/>
                  </a:lnTo>
                  <a:lnTo>
                    <a:pt x="73" y="0"/>
                  </a:lnTo>
                  <a:lnTo>
                    <a:pt x="73" y="0"/>
                  </a:lnTo>
                  <a:lnTo>
                    <a:pt x="73" y="0"/>
                  </a:lnTo>
                  <a:lnTo>
                    <a:pt x="80" y="0"/>
                  </a:lnTo>
                  <a:lnTo>
                    <a:pt x="80" y="0"/>
                  </a:lnTo>
                  <a:lnTo>
                    <a:pt x="80" y="0"/>
                  </a:lnTo>
                  <a:lnTo>
                    <a:pt x="80" y="0"/>
                  </a:lnTo>
                  <a:lnTo>
                    <a:pt x="80" y="0"/>
                  </a:lnTo>
                  <a:lnTo>
                    <a:pt x="88" y="0"/>
                  </a:lnTo>
                  <a:lnTo>
                    <a:pt x="88" y="0"/>
                  </a:lnTo>
                  <a:lnTo>
                    <a:pt x="88" y="0"/>
                  </a:lnTo>
                  <a:lnTo>
                    <a:pt x="88" y="0"/>
                  </a:lnTo>
                  <a:lnTo>
                    <a:pt x="88" y="0"/>
                  </a:lnTo>
                  <a:lnTo>
                    <a:pt x="88" y="0"/>
                  </a:lnTo>
                  <a:lnTo>
                    <a:pt x="88" y="0"/>
                  </a:lnTo>
                  <a:lnTo>
                    <a:pt x="88" y="0"/>
                  </a:lnTo>
                  <a:lnTo>
                    <a:pt x="95" y="0"/>
                  </a:lnTo>
                  <a:lnTo>
                    <a:pt x="95" y="0"/>
                  </a:lnTo>
                  <a:lnTo>
                    <a:pt x="95" y="0"/>
                  </a:lnTo>
                  <a:lnTo>
                    <a:pt x="95" y="0"/>
                  </a:lnTo>
                  <a:lnTo>
                    <a:pt x="95" y="0"/>
                  </a:lnTo>
                  <a:lnTo>
                    <a:pt x="102" y="0"/>
                  </a:lnTo>
                  <a:lnTo>
                    <a:pt x="102" y="0"/>
                  </a:lnTo>
                  <a:lnTo>
                    <a:pt x="102" y="0"/>
                  </a:lnTo>
                  <a:lnTo>
                    <a:pt x="102" y="0"/>
                  </a:lnTo>
                  <a:lnTo>
                    <a:pt x="102" y="0"/>
                  </a:lnTo>
                  <a:lnTo>
                    <a:pt x="102" y="0"/>
                  </a:lnTo>
                  <a:lnTo>
                    <a:pt x="102" y="0"/>
                  </a:lnTo>
                  <a:lnTo>
                    <a:pt x="110" y="0"/>
                  </a:lnTo>
                  <a:lnTo>
                    <a:pt x="110" y="0"/>
                  </a:lnTo>
                  <a:lnTo>
                    <a:pt x="110" y="0"/>
                  </a:lnTo>
                  <a:lnTo>
                    <a:pt x="117" y="0"/>
                  </a:lnTo>
                  <a:lnTo>
                    <a:pt x="117" y="0"/>
                  </a:lnTo>
                  <a:lnTo>
                    <a:pt x="117" y="0"/>
                  </a:lnTo>
                  <a:lnTo>
                    <a:pt x="117" y="0"/>
                  </a:lnTo>
                  <a:lnTo>
                    <a:pt x="117" y="0"/>
                  </a:lnTo>
                  <a:lnTo>
                    <a:pt x="124" y="0"/>
                  </a:lnTo>
                  <a:lnTo>
                    <a:pt x="124" y="0"/>
                  </a:lnTo>
                  <a:lnTo>
                    <a:pt x="124" y="0"/>
                  </a:lnTo>
                  <a:lnTo>
                    <a:pt x="124" y="0"/>
                  </a:lnTo>
                  <a:lnTo>
                    <a:pt x="124" y="0"/>
                  </a:lnTo>
                  <a:lnTo>
                    <a:pt x="124" y="0"/>
                  </a:lnTo>
                  <a:lnTo>
                    <a:pt x="131" y="0"/>
                  </a:lnTo>
                  <a:lnTo>
                    <a:pt x="131" y="0"/>
                  </a:lnTo>
                  <a:lnTo>
                    <a:pt x="131" y="0"/>
                  </a:lnTo>
                  <a:lnTo>
                    <a:pt x="131" y="0"/>
                  </a:lnTo>
                  <a:lnTo>
                    <a:pt x="131" y="0"/>
                  </a:lnTo>
                  <a:lnTo>
                    <a:pt x="139" y="0"/>
                  </a:lnTo>
                  <a:lnTo>
                    <a:pt x="139" y="0"/>
                  </a:lnTo>
                  <a:lnTo>
                    <a:pt x="139" y="0"/>
                  </a:lnTo>
                  <a:lnTo>
                    <a:pt x="139" y="0"/>
                  </a:lnTo>
                  <a:lnTo>
                    <a:pt x="139" y="0"/>
                  </a:lnTo>
                  <a:lnTo>
                    <a:pt x="139" y="0"/>
                  </a:lnTo>
                </a:path>
              </a:pathLst>
            </a:custGeom>
            <a:noFill/>
            <a:ln w="0" cap="sq">
              <a:solidFill>
                <a:srgbClr val="FFFFFF"/>
              </a:solidFill>
              <a:prstDash val="solid"/>
              <a:miter lim="800000"/>
              <a:headEnd/>
              <a:tailEnd/>
            </a:ln>
          </p:spPr>
          <p:txBody>
            <a:bodyPr/>
            <a:lstStyle/>
            <a:p>
              <a:endParaRPr lang="en-US" dirty="0"/>
            </a:p>
          </p:txBody>
        </p:sp>
        <p:sp>
          <p:nvSpPr>
            <p:cNvPr id="643143" name="Freeform 71"/>
            <p:cNvSpPr>
              <a:spLocks/>
            </p:cNvSpPr>
            <p:nvPr/>
          </p:nvSpPr>
          <p:spPr bwMode="auto">
            <a:xfrm>
              <a:off x="4080" y="3613"/>
              <a:ext cx="80" cy="21"/>
            </a:xfrm>
            <a:custGeom>
              <a:avLst/>
              <a:gdLst/>
              <a:ahLst/>
              <a:cxnLst>
                <a:cxn ang="0">
                  <a:pos x="0" y="0"/>
                </a:cxn>
                <a:cxn ang="0">
                  <a:pos x="7" y="0"/>
                </a:cxn>
                <a:cxn ang="0">
                  <a:pos x="7" y="0"/>
                </a:cxn>
                <a:cxn ang="0">
                  <a:pos x="7" y="0"/>
                </a:cxn>
                <a:cxn ang="0">
                  <a:pos x="7" y="0"/>
                </a:cxn>
                <a:cxn ang="0">
                  <a:pos x="14" y="0"/>
                </a:cxn>
                <a:cxn ang="0">
                  <a:pos x="14" y="0"/>
                </a:cxn>
                <a:cxn ang="0">
                  <a:pos x="14" y="0"/>
                </a:cxn>
                <a:cxn ang="0">
                  <a:pos x="21" y="0"/>
                </a:cxn>
                <a:cxn ang="0">
                  <a:pos x="21" y="0"/>
                </a:cxn>
                <a:cxn ang="0">
                  <a:pos x="21" y="0"/>
                </a:cxn>
                <a:cxn ang="0">
                  <a:pos x="29" y="0"/>
                </a:cxn>
                <a:cxn ang="0">
                  <a:pos x="29" y="0"/>
                </a:cxn>
                <a:cxn ang="0">
                  <a:pos x="36" y="0"/>
                </a:cxn>
                <a:cxn ang="0">
                  <a:pos x="36" y="0"/>
                </a:cxn>
                <a:cxn ang="0">
                  <a:pos x="36" y="0"/>
                </a:cxn>
                <a:cxn ang="0">
                  <a:pos x="43" y="0"/>
                </a:cxn>
                <a:cxn ang="0">
                  <a:pos x="43" y="7"/>
                </a:cxn>
                <a:cxn ang="0">
                  <a:pos x="51" y="7"/>
                </a:cxn>
                <a:cxn ang="0">
                  <a:pos x="51" y="0"/>
                </a:cxn>
                <a:cxn ang="0">
                  <a:pos x="58" y="7"/>
                </a:cxn>
                <a:cxn ang="0">
                  <a:pos x="51" y="7"/>
                </a:cxn>
                <a:cxn ang="0">
                  <a:pos x="58" y="7"/>
                </a:cxn>
                <a:cxn ang="0">
                  <a:pos x="58" y="7"/>
                </a:cxn>
                <a:cxn ang="0">
                  <a:pos x="58" y="7"/>
                </a:cxn>
                <a:cxn ang="0">
                  <a:pos x="58" y="7"/>
                </a:cxn>
                <a:cxn ang="0">
                  <a:pos x="65" y="7"/>
                </a:cxn>
                <a:cxn ang="0">
                  <a:pos x="65" y="7"/>
                </a:cxn>
                <a:cxn ang="0">
                  <a:pos x="65" y="7"/>
                </a:cxn>
                <a:cxn ang="0">
                  <a:pos x="65" y="7"/>
                </a:cxn>
                <a:cxn ang="0">
                  <a:pos x="72" y="7"/>
                </a:cxn>
                <a:cxn ang="0">
                  <a:pos x="72" y="7"/>
                </a:cxn>
                <a:cxn ang="0">
                  <a:pos x="72" y="7"/>
                </a:cxn>
                <a:cxn ang="0">
                  <a:pos x="72" y="7"/>
                </a:cxn>
                <a:cxn ang="0">
                  <a:pos x="72" y="7"/>
                </a:cxn>
                <a:cxn ang="0">
                  <a:pos x="72" y="14"/>
                </a:cxn>
                <a:cxn ang="0">
                  <a:pos x="72" y="14"/>
                </a:cxn>
                <a:cxn ang="0">
                  <a:pos x="72" y="14"/>
                </a:cxn>
                <a:cxn ang="0">
                  <a:pos x="72" y="14"/>
                </a:cxn>
                <a:cxn ang="0">
                  <a:pos x="72" y="14"/>
                </a:cxn>
                <a:cxn ang="0">
                  <a:pos x="72" y="14"/>
                </a:cxn>
                <a:cxn ang="0">
                  <a:pos x="72" y="14"/>
                </a:cxn>
                <a:cxn ang="0">
                  <a:pos x="80" y="14"/>
                </a:cxn>
              </a:cxnLst>
              <a:rect l="0" t="0" r="r" b="b"/>
              <a:pathLst>
                <a:path w="80" h="21">
                  <a:moveTo>
                    <a:pt x="0" y="0"/>
                  </a:moveTo>
                  <a:lnTo>
                    <a:pt x="0" y="0"/>
                  </a:lnTo>
                  <a:lnTo>
                    <a:pt x="7" y="0"/>
                  </a:lnTo>
                  <a:lnTo>
                    <a:pt x="7" y="0"/>
                  </a:lnTo>
                  <a:lnTo>
                    <a:pt x="0" y="0"/>
                  </a:lnTo>
                  <a:lnTo>
                    <a:pt x="7" y="0"/>
                  </a:lnTo>
                  <a:lnTo>
                    <a:pt x="7" y="0"/>
                  </a:lnTo>
                  <a:lnTo>
                    <a:pt x="7" y="0"/>
                  </a:lnTo>
                  <a:lnTo>
                    <a:pt x="7" y="0"/>
                  </a:lnTo>
                  <a:lnTo>
                    <a:pt x="7" y="0"/>
                  </a:lnTo>
                  <a:lnTo>
                    <a:pt x="14" y="0"/>
                  </a:lnTo>
                  <a:lnTo>
                    <a:pt x="14" y="0"/>
                  </a:lnTo>
                  <a:lnTo>
                    <a:pt x="14" y="0"/>
                  </a:lnTo>
                  <a:lnTo>
                    <a:pt x="14" y="0"/>
                  </a:lnTo>
                  <a:lnTo>
                    <a:pt x="14" y="0"/>
                  </a:lnTo>
                  <a:lnTo>
                    <a:pt x="14" y="0"/>
                  </a:lnTo>
                  <a:lnTo>
                    <a:pt x="21" y="0"/>
                  </a:lnTo>
                  <a:lnTo>
                    <a:pt x="21" y="0"/>
                  </a:lnTo>
                  <a:lnTo>
                    <a:pt x="21" y="0"/>
                  </a:lnTo>
                  <a:lnTo>
                    <a:pt x="21" y="0"/>
                  </a:lnTo>
                  <a:lnTo>
                    <a:pt x="21" y="0"/>
                  </a:lnTo>
                  <a:lnTo>
                    <a:pt x="21" y="0"/>
                  </a:lnTo>
                  <a:lnTo>
                    <a:pt x="21" y="0"/>
                  </a:lnTo>
                  <a:lnTo>
                    <a:pt x="29" y="0"/>
                  </a:lnTo>
                  <a:lnTo>
                    <a:pt x="29" y="0"/>
                  </a:lnTo>
                  <a:lnTo>
                    <a:pt x="29" y="0"/>
                  </a:lnTo>
                  <a:lnTo>
                    <a:pt x="36" y="0"/>
                  </a:lnTo>
                  <a:lnTo>
                    <a:pt x="36" y="0"/>
                  </a:lnTo>
                  <a:lnTo>
                    <a:pt x="36" y="0"/>
                  </a:lnTo>
                  <a:lnTo>
                    <a:pt x="36" y="0"/>
                  </a:lnTo>
                  <a:lnTo>
                    <a:pt x="36" y="0"/>
                  </a:lnTo>
                  <a:lnTo>
                    <a:pt x="36" y="0"/>
                  </a:lnTo>
                  <a:lnTo>
                    <a:pt x="43" y="0"/>
                  </a:lnTo>
                  <a:lnTo>
                    <a:pt x="43" y="0"/>
                  </a:lnTo>
                  <a:lnTo>
                    <a:pt x="43" y="7"/>
                  </a:lnTo>
                  <a:lnTo>
                    <a:pt x="43" y="7"/>
                  </a:lnTo>
                  <a:lnTo>
                    <a:pt x="51" y="7"/>
                  </a:lnTo>
                  <a:lnTo>
                    <a:pt x="51" y="7"/>
                  </a:lnTo>
                  <a:lnTo>
                    <a:pt x="51" y="0"/>
                  </a:lnTo>
                  <a:lnTo>
                    <a:pt x="51" y="0"/>
                  </a:lnTo>
                  <a:lnTo>
                    <a:pt x="51" y="7"/>
                  </a:lnTo>
                  <a:lnTo>
                    <a:pt x="58" y="7"/>
                  </a:lnTo>
                  <a:lnTo>
                    <a:pt x="51" y="7"/>
                  </a:lnTo>
                  <a:lnTo>
                    <a:pt x="51" y="7"/>
                  </a:lnTo>
                  <a:lnTo>
                    <a:pt x="58" y="7"/>
                  </a:lnTo>
                  <a:lnTo>
                    <a:pt x="58" y="7"/>
                  </a:lnTo>
                  <a:lnTo>
                    <a:pt x="58" y="7"/>
                  </a:lnTo>
                  <a:lnTo>
                    <a:pt x="58" y="7"/>
                  </a:lnTo>
                  <a:lnTo>
                    <a:pt x="58" y="7"/>
                  </a:lnTo>
                  <a:lnTo>
                    <a:pt x="58" y="7"/>
                  </a:lnTo>
                  <a:lnTo>
                    <a:pt x="58" y="7"/>
                  </a:lnTo>
                  <a:lnTo>
                    <a:pt x="58" y="7"/>
                  </a:lnTo>
                  <a:lnTo>
                    <a:pt x="58" y="7"/>
                  </a:lnTo>
                  <a:lnTo>
                    <a:pt x="65" y="7"/>
                  </a:lnTo>
                  <a:lnTo>
                    <a:pt x="65" y="7"/>
                  </a:lnTo>
                  <a:lnTo>
                    <a:pt x="65" y="7"/>
                  </a:lnTo>
                  <a:lnTo>
                    <a:pt x="65" y="7"/>
                  </a:lnTo>
                  <a:lnTo>
                    <a:pt x="65" y="7"/>
                  </a:lnTo>
                  <a:lnTo>
                    <a:pt x="65" y="7"/>
                  </a:lnTo>
                  <a:lnTo>
                    <a:pt x="65" y="7"/>
                  </a:lnTo>
                  <a:lnTo>
                    <a:pt x="65" y="7"/>
                  </a:lnTo>
                  <a:lnTo>
                    <a:pt x="72" y="7"/>
                  </a:lnTo>
                  <a:lnTo>
                    <a:pt x="72" y="7"/>
                  </a:lnTo>
                  <a:lnTo>
                    <a:pt x="72" y="7"/>
                  </a:lnTo>
                  <a:lnTo>
                    <a:pt x="72" y="7"/>
                  </a:lnTo>
                  <a:lnTo>
                    <a:pt x="72" y="7"/>
                  </a:lnTo>
                  <a:lnTo>
                    <a:pt x="72" y="7"/>
                  </a:lnTo>
                  <a:lnTo>
                    <a:pt x="72" y="7"/>
                  </a:lnTo>
                  <a:lnTo>
                    <a:pt x="72" y="7"/>
                  </a:lnTo>
                  <a:lnTo>
                    <a:pt x="72" y="7"/>
                  </a:lnTo>
                  <a:lnTo>
                    <a:pt x="72" y="7"/>
                  </a:lnTo>
                  <a:lnTo>
                    <a:pt x="72" y="14"/>
                  </a:lnTo>
                  <a:lnTo>
                    <a:pt x="72" y="14"/>
                  </a:lnTo>
                  <a:lnTo>
                    <a:pt x="72" y="14"/>
                  </a:lnTo>
                  <a:lnTo>
                    <a:pt x="72" y="14"/>
                  </a:lnTo>
                  <a:lnTo>
                    <a:pt x="72" y="14"/>
                  </a:lnTo>
                  <a:lnTo>
                    <a:pt x="72" y="14"/>
                  </a:lnTo>
                  <a:lnTo>
                    <a:pt x="72" y="14"/>
                  </a:lnTo>
                  <a:lnTo>
                    <a:pt x="72" y="14"/>
                  </a:lnTo>
                  <a:lnTo>
                    <a:pt x="72" y="14"/>
                  </a:lnTo>
                  <a:lnTo>
                    <a:pt x="72" y="14"/>
                  </a:lnTo>
                  <a:lnTo>
                    <a:pt x="72" y="14"/>
                  </a:lnTo>
                  <a:lnTo>
                    <a:pt x="72" y="14"/>
                  </a:lnTo>
                  <a:lnTo>
                    <a:pt x="72" y="14"/>
                  </a:lnTo>
                  <a:lnTo>
                    <a:pt x="80" y="14"/>
                  </a:lnTo>
                  <a:lnTo>
                    <a:pt x="80" y="14"/>
                  </a:lnTo>
                  <a:lnTo>
                    <a:pt x="80" y="21"/>
                  </a:lnTo>
                </a:path>
              </a:pathLst>
            </a:custGeom>
            <a:noFill/>
            <a:ln w="0" cap="sq">
              <a:solidFill>
                <a:srgbClr val="FFFFFF"/>
              </a:solidFill>
              <a:prstDash val="solid"/>
              <a:miter lim="800000"/>
              <a:headEnd/>
              <a:tailEnd/>
            </a:ln>
          </p:spPr>
          <p:txBody>
            <a:bodyPr/>
            <a:lstStyle/>
            <a:p>
              <a:endParaRPr lang="en-US" dirty="0"/>
            </a:p>
          </p:txBody>
        </p:sp>
        <p:sp>
          <p:nvSpPr>
            <p:cNvPr id="643144" name="Freeform 72"/>
            <p:cNvSpPr>
              <a:spLocks/>
            </p:cNvSpPr>
            <p:nvPr/>
          </p:nvSpPr>
          <p:spPr bwMode="auto">
            <a:xfrm>
              <a:off x="4160" y="3642"/>
              <a:ext cx="43" cy="7"/>
            </a:xfrm>
            <a:custGeom>
              <a:avLst/>
              <a:gdLst/>
              <a:ahLst/>
              <a:cxnLst>
                <a:cxn ang="0">
                  <a:pos x="43" y="0"/>
                </a:cxn>
                <a:cxn ang="0">
                  <a:pos x="36" y="0"/>
                </a:cxn>
                <a:cxn ang="0">
                  <a:pos x="36" y="0"/>
                </a:cxn>
                <a:cxn ang="0">
                  <a:pos x="36" y="0"/>
                </a:cxn>
                <a:cxn ang="0">
                  <a:pos x="29" y="0"/>
                </a:cxn>
                <a:cxn ang="0">
                  <a:pos x="29" y="0"/>
                </a:cxn>
                <a:cxn ang="0">
                  <a:pos x="29" y="0"/>
                </a:cxn>
                <a:cxn ang="0">
                  <a:pos x="22" y="0"/>
                </a:cxn>
                <a:cxn ang="0">
                  <a:pos x="22" y="0"/>
                </a:cxn>
                <a:cxn ang="0">
                  <a:pos x="14" y="0"/>
                </a:cxn>
                <a:cxn ang="0">
                  <a:pos x="14" y="0"/>
                </a:cxn>
                <a:cxn ang="0">
                  <a:pos x="14" y="0"/>
                </a:cxn>
                <a:cxn ang="0">
                  <a:pos x="7" y="0"/>
                </a:cxn>
                <a:cxn ang="0">
                  <a:pos x="7" y="0"/>
                </a:cxn>
                <a:cxn ang="0">
                  <a:pos x="7" y="0"/>
                </a:cxn>
                <a:cxn ang="0">
                  <a:pos x="0" y="0"/>
                </a:cxn>
                <a:cxn ang="0">
                  <a:pos x="0" y="0"/>
                </a:cxn>
                <a:cxn ang="0">
                  <a:pos x="7" y="7"/>
                </a:cxn>
                <a:cxn ang="0">
                  <a:pos x="7" y="7"/>
                </a:cxn>
                <a:cxn ang="0">
                  <a:pos x="14" y="0"/>
                </a:cxn>
                <a:cxn ang="0">
                  <a:pos x="14" y="0"/>
                </a:cxn>
                <a:cxn ang="0">
                  <a:pos x="22" y="0"/>
                </a:cxn>
                <a:cxn ang="0">
                  <a:pos x="22" y="0"/>
                </a:cxn>
                <a:cxn ang="0">
                  <a:pos x="22" y="0"/>
                </a:cxn>
                <a:cxn ang="0">
                  <a:pos x="29" y="0"/>
                </a:cxn>
                <a:cxn ang="0">
                  <a:pos x="29" y="0"/>
                </a:cxn>
                <a:cxn ang="0">
                  <a:pos x="29" y="0"/>
                </a:cxn>
                <a:cxn ang="0">
                  <a:pos x="36" y="0"/>
                </a:cxn>
                <a:cxn ang="0">
                  <a:pos x="36" y="0"/>
                </a:cxn>
                <a:cxn ang="0">
                  <a:pos x="36" y="0"/>
                </a:cxn>
                <a:cxn ang="0">
                  <a:pos x="36" y="0"/>
                </a:cxn>
                <a:cxn ang="0">
                  <a:pos x="43" y="0"/>
                </a:cxn>
                <a:cxn ang="0">
                  <a:pos x="43" y="0"/>
                </a:cxn>
              </a:cxnLst>
              <a:rect l="0" t="0" r="r" b="b"/>
              <a:pathLst>
                <a:path w="43" h="7">
                  <a:moveTo>
                    <a:pt x="43" y="0"/>
                  </a:moveTo>
                  <a:lnTo>
                    <a:pt x="43" y="0"/>
                  </a:lnTo>
                  <a:lnTo>
                    <a:pt x="36" y="0"/>
                  </a:lnTo>
                  <a:lnTo>
                    <a:pt x="36" y="0"/>
                  </a:lnTo>
                  <a:lnTo>
                    <a:pt x="36" y="0"/>
                  </a:lnTo>
                  <a:lnTo>
                    <a:pt x="36" y="0"/>
                  </a:lnTo>
                  <a:lnTo>
                    <a:pt x="36" y="0"/>
                  </a:lnTo>
                  <a:lnTo>
                    <a:pt x="36" y="0"/>
                  </a:lnTo>
                  <a:lnTo>
                    <a:pt x="36" y="0"/>
                  </a:lnTo>
                  <a:lnTo>
                    <a:pt x="29" y="0"/>
                  </a:lnTo>
                  <a:lnTo>
                    <a:pt x="29" y="0"/>
                  </a:lnTo>
                  <a:lnTo>
                    <a:pt x="29" y="0"/>
                  </a:lnTo>
                  <a:lnTo>
                    <a:pt x="29" y="0"/>
                  </a:lnTo>
                  <a:lnTo>
                    <a:pt x="29" y="0"/>
                  </a:lnTo>
                  <a:lnTo>
                    <a:pt x="29" y="0"/>
                  </a:lnTo>
                  <a:lnTo>
                    <a:pt x="22" y="0"/>
                  </a:lnTo>
                  <a:lnTo>
                    <a:pt x="22" y="0"/>
                  </a:lnTo>
                  <a:lnTo>
                    <a:pt x="22" y="0"/>
                  </a:lnTo>
                  <a:lnTo>
                    <a:pt x="22" y="0"/>
                  </a:lnTo>
                  <a:lnTo>
                    <a:pt x="14" y="0"/>
                  </a:lnTo>
                  <a:lnTo>
                    <a:pt x="14" y="0"/>
                  </a:lnTo>
                  <a:lnTo>
                    <a:pt x="14" y="0"/>
                  </a:lnTo>
                  <a:lnTo>
                    <a:pt x="14" y="0"/>
                  </a:lnTo>
                  <a:lnTo>
                    <a:pt x="14" y="0"/>
                  </a:lnTo>
                  <a:lnTo>
                    <a:pt x="7" y="0"/>
                  </a:lnTo>
                  <a:lnTo>
                    <a:pt x="7" y="0"/>
                  </a:lnTo>
                  <a:lnTo>
                    <a:pt x="7" y="0"/>
                  </a:lnTo>
                  <a:lnTo>
                    <a:pt x="7" y="0"/>
                  </a:lnTo>
                  <a:lnTo>
                    <a:pt x="7" y="0"/>
                  </a:lnTo>
                  <a:lnTo>
                    <a:pt x="7" y="0"/>
                  </a:lnTo>
                  <a:lnTo>
                    <a:pt x="0" y="0"/>
                  </a:lnTo>
                  <a:lnTo>
                    <a:pt x="0" y="0"/>
                  </a:lnTo>
                  <a:lnTo>
                    <a:pt x="0" y="0"/>
                  </a:lnTo>
                  <a:lnTo>
                    <a:pt x="0" y="0"/>
                  </a:lnTo>
                  <a:lnTo>
                    <a:pt x="0" y="0"/>
                  </a:lnTo>
                  <a:lnTo>
                    <a:pt x="7" y="7"/>
                  </a:lnTo>
                  <a:lnTo>
                    <a:pt x="7" y="7"/>
                  </a:lnTo>
                  <a:lnTo>
                    <a:pt x="7" y="7"/>
                  </a:lnTo>
                  <a:lnTo>
                    <a:pt x="7" y="7"/>
                  </a:lnTo>
                  <a:lnTo>
                    <a:pt x="14" y="0"/>
                  </a:lnTo>
                  <a:lnTo>
                    <a:pt x="14" y="0"/>
                  </a:lnTo>
                  <a:lnTo>
                    <a:pt x="14" y="0"/>
                  </a:lnTo>
                  <a:lnTo>
                    <a:pt x="14" y="0"/>
                  </a:lnTo>
                  <a:lnTo>
                    <a:pt x="22" y="0"/>
                  </a:lnTo>
                  <a:lnTo>
                    <a:pt x="22" y="0"/>
                  </a:lnTo>
                  <a:lnTo>
                    <a:pt x="22" y="0"/>
                  </a:lnTo>
                  <a:lnTo>
                    <a:pt x="22" y="0"/>
                  </a:lnTo>
                  <a:lnTo>
                    <a:pt x="22" y="0"/>
                  </a:lnTo>
                  <a:lnTo>
                    <a:pt x="22" y="0"/>
                  </a:lnTo>
                  <a:lnTo>
                    <a:pt x="29" y="0"/>
                  </a:lnTo>
                  <a:lnTo>
                    <a:pt x="29" y="0"/>
                  </a:lnTo>
                  <a:lnTo>
                    <a:pt x="29" y="0"/>
                  </a:lnTo>
                  <a:lnTo>
                    <a:pt x="29" y="0"/>
                  </a:lnTo>
                  <a:lnTo>
                    <a:pt x="29" y="0"/>
                  </a:lnTo>
                  <a:lnTo>
                    <a:pt x="36" y="0"/>
                  </a:lnTo>
                  <a:lnTo>
                    <a:pt x="36" y="0"/>
                  </a:lnTo>
                  <a:lnTo>
                    <a:pt x="36" y="0"/>
                  </a:lnTo>
                  <a:lnTo>
                    <a:pt x="36" y="0"/>
                  </a:lnTo>
                  <a:lnTo>
                    <a:pt x="36" y="0"/>
                  </a:lnTo>
                  <a:lnTo>
                    <a:pt x="36" y="0"/>
                  </a:lnTo>
                  <a:lnTo>
                    <a:pt x="36" y="0"/>
                  </a:lnTo>
                  <a:lnTo>
                    <a:pt x="36" y="0"/>
                  </a:lnTo>
                  <a:lnTo>
                    <a:pt x="36" y="0"/>
                  </a:lnTo>
                  <a:lnTo>
                    <a:pt x="43" y="0"/>
                  </a:lnTo>
                  <a:lnTo>
                    <a:pt x="43" y="0"/>
                  </a:lnTo>
                  <a:lnTo>
                    <a:pt x="43" y="0"/>
                  </a:lnTo>
                  <a:lnTo>
                    <a:pt x="43" y="0"/>
                  </a:lnTo>
                </a:path>
              </a:pathLst>
            </a:custGeom>
            <a:noFill/>
            <a:ln w="0" cap="sq">
              <a:solidFill>
                <a:srgbClr val="FFFFFF"/>
              </a:solidFill>
              <a:prstDash val="solid"/>
              <a:miter lim="800000"/>
              <a:headEnd/>
              <a:tailEnd/>
            </a:ln>
          </p:spPr>
          <p:txBody>
            <a:bodyPr/>
            <a:lstStyle/>
            <a:p>
              <a:endParaRPr lang="en-US" dirty="0"/>
            </a:p>
          </p:txBody>
        </p:sp>
        <p:sp>
          <p:nvSpPr>
            <p:cNvPr id="643145" name="Freeform 73"/>
            <p:cNvSpPr>
              <a:spLocks/>
            </p:cNvSpPr>
            <p:nvPr/>
          </p:nvSpPr>
          <p:spPr bwMode="auto">
            <a:xfrm>
              <a:off x="4189" y="3620"/>
              <a:ext cx="14" cy="7"/>
            </a:xfrm>
            <a:custGeom>
              <a:avLst/>
              <a:gdLst/>
              <a:ahLst/>
              <a:cxnLst>
                <a:cxn ang="0">
                  <a:pos x="14" y="0"/>
                </a:cxn>
                <a:cxn ang="0">
                  <a:pos x="14" y="0"/>
                </a:cxn>
                <a:cxn ang="0">
                  <a:pos x="14" y="0"/>
                </a:cxn>
                <a:cxn ang="0">
                  <a:pos x="7" y="0"/>
                </a:cxn>
                <a:cxn ang="0">
                  <a:pos x="7" y="0"/>
                </a:cxn>
                <a:cxn ang="0">
                  <a:pos x="7" y="0"/>
                </a:cxn>
                <a:cxn ang="0">
                  <a:pos x="7" y="0"/>
                </a:cxn>
                <a:cxn ang="0">
                  <a:pos x="0" y="0"/>
                </a:cxn>
                <a:cxn ang="0">
                  <a:pos x="0" y="0"/>
                </a:cxn>
                <a:cxn ang="0">
                  <a:pos x="0" y="0"/>
                </a:cxn>
                <a:cxn ang="0">
                  <a:pos x="0" y="0"/>
                </a:cxn>
                <a:cxn ang="0">
                  <a:pos x="0" y="0"/>
                </a:cxn>
                <a:cxn ang="0">
                  <a:pos x="0" y="0"/>
                </a:cxn>
                <a:cxn ang="0">
                  <a:pos x="0" y="0"/>
                </a:cxn>
                <a:cxn ang="0">
                  <a:pos x="0" y="0"/>
                </a:cxn>
                <a:cxn ang="0">
                  <a:pos x="0" y="7"/>
                </a:cxn>
                <a:cxn ang="0">
                  <a:pos x="0" y="7"/>
                </a:cxn>
                <a:cxn ang="0">
                  <a:pos x="0" y="7"/>
                </a:cxn>
                <a:cxn ang="0">
                  <a:pos x="0" y="7"/>
                </a:cxn>
                <a:cxn ang="0">
                  <a:pos x="7" y="7"/>
                </a:cxn>
                <a:cxn ang="0">
                  <a:pos x="7" y="7"/>
                </a:cxn>
                <a:cxn ang="0">
                  <a:pos x="7" y="7"/>
                </a:cxn>
                <a:cxn ang="0">
                  <a:pos x="7" y="7"/>
                </a:cxn>
                <a:cxn ang="0">
                  <a:pos x="7" y="7"/>
                </a:cxn>
                <a:cxn ang="0">
                  <a:pos x="7" y="7"/>
                </a:cxn>
                <a:cxn ang="0">
                  <a:pos x="7" y="7"/>
                </a:cxn>
                <a:cxn ang="0">
                  <a:pos x="14" y="7"/>
                </a:cxn>
                <a:cxn ang="0">
                  <a:pos x="14" y="7"/>
                </a:cxn>
                <a:cxn ang="0">
                  <a:pos x="14" y="7"/>
                </a:cxn>
                <a:cxn ang="0">
                  <a:pos x="14" y="7"/>
                </a:cxn>
                <a:cxn ang="0">
                  <a:pos x="14" y="0"/>
                </a:cxn>
                <a:cxn ang="0">
                  <a:pos x="14" y="0"/>
                </a:cxn>
              </a:cxnLst>
              <a:rect l="0" t="0" r="r" b="b"/>
              <a:pathLst>
                <a:path w="14" h="7">
                  <a:moveTo>
                    <a:pt x="14" y="0"/>
                  </a:moveTo>
                  <a:lnTo>
                    <a:pt x="14" y="0"/>
                  </a:lnTo>
                  <a:lnTo>
                    <a:pt x="14" y="0"/>
                  </a:lnTo>
                  <a:lnTo>
                    <a:pt x="7" y="0"/>
                  </a:lnTo>
                  <a:lnTo>
                    <a:pt x="7" y="0"/>
                  </a:lnTo>
                  <a:lnTo>
                    <a:pt x="7" y="0"/>
                  </a:lnTo>
                  <a:lnTo>
                    <a:pt x="7" y="0"/>
                  </a:lnTo>
                  <a:lnTo>
                    <a:pt x="0" y="0"/>
                  </a:lnTo>
                  <a:lnTo>
                    <a:pt x="0" y="0"/>
                  </a:lnTo>
                  <a:lnTo>
                    <a:pt x="0" y="0"/>
                  </a:lnTo>
                  <a:lnTo>
                    <a:pt x="0" y="0"/>
                  </a:lnTo>
                  <a:lnTo>
                    <a:pt x="0" y="0"/>
                  </a:lnTo>
                  <a:lnTo>
                    <a:pt x="0" y="0"/>
                  </a:lnTo>
                  <a:lnTo>
                    <a:pt x="0" y="0"/>
                  </a:lnTo>
                  <a:lnTo>
                    <a:pt x="0" y="0"/>
                  </a:lnTo>
                  <a:lnTo>
                    <a:pt x="0" y="7"/>
                  </a:lnTo>
                  <a:lnTo>
                    <a:pt x="0" y="7"/>
                  </a:lnTo>
                  <a:lnTo>
                    <a:pt x="0" y="7"/>
                  </a:lnTo>
                  <a:lnTo>
                    <a:pt x="0" y="7"/>
                  </a:lnTo>
                  <a:lnTo>
                    <a:pt x="7" y="7"/>
                  </a:lnTo>
                  <a:lnTo>
                    <a:pt x="7" y="7"/>
                  </a:lnTo>
                  <a:lnTo>
                    <a:pt x="7" y="7"/>
                  </a:lnTo>
                  <a:lnTo>
                    <a:pt x="7" y="7"/>
                  </a:lnTo>
                  <a:lnTo>
                    <a:pt x="7" y="7"/>
                  </a:lnTo>
                  <a:lnTo>
                    <a:pt x="7" y="7"/>
                  </a:lnTo>
                  <a:lnTo>
                    <a:pt x="7" y="7"/>
                  </a:lnTo>
                  <a:lnTo>
                    <a:pt x="14" y="7"/>
                  </a:lnTo>
                  <a:lnTo>
                    <a:pt x="14" y="7"/>
                  </a:lnTo>
                  <a:lnTo>
                    <a:pt x="14" y="7"/>
                  </a:lnTo>
                  <a:lnTo>
                    <a:pt x="14" y="7"/>
                  </a:lnTo>
                  <a:lnTo>
                    <a:pt x="14" y="0"/>
                  </a:lnTo>
                  <a:lnTo>
                    <a:pt x="14" y="0"/>
                  </a:lnTo>
                </a:path>
              </a:pathLst>
            </a:custGeom>
            <a:noFill/>
            <a:ln w="0" cap="sq">
              <a:solidFill>
                <a:srgbClr val="FFFFFF"/>
              </a:solidFill>
              <a:prstDash val="solid"/>
              <a:miter lim="800000"/>
              <a:headEnd/>
              <a:tailEnd/>
            </a:ln>
          </p:spPr>
          <p:txBody>
            <a:bodyPr/>
            <a:lstStyle/>
            <a:p>
              <a:endParaRPr lang="en-US" dirty="0"/>
            </a:p>
          </p:txBody>
        </p:sp>
        <p:sp>
          <p:nvSpPr>
            <p:cNvPr id="643146" name="Freeform 74"/>
            <p:cNvSpPr>
              <a:spLocks/>
            </p:cNvSpPr>
            <p:nvPr/>
          </p:nvSpPr>
          <p:spPr bwMode="auto">
            <a:xfrm>
              <a:off x="3854" y="3656"/>
              <a:ext cx="15" cy="1"/>
            </a:xfrm>
            <a:custGeom>
              <a:avLst/>
              <a:gdLst/>
              <a:ahLst/>
              <a:cxnLst>
                <a:cxn ang="0">
                  <a:pos x="15" y="0"/>
                </a:cxn>
                <a:cxn ang="0">
                  <a:pos x="15" y="0"/>
                </a:cxn>
                <a:cxn ang="0">
                  <a:pos x="15" y="0"/>
                </a:cxn>
                <a:cxn ang="0">
                  <a:pos x="15" y="0"/>
                </a:cxn>
                <a:cxn ang="0">
                  <a:pos x="7" y="0"/>
                </a:cxn>
                <a:cxn ang="0">
                  <a:pos x="7" y="0"/>
                </a:cxn>
                <a:cxn ang="0">
                  <a:pos x="7" y="0"/>
                </a:cxn>
                <a:cxn ang="0">
                  <a:pos x="7" y="0"/>
                </a:cxn>
                <a:cxn ang="0">
                  <a:pos x="7" y="0"/>
                </a:cxn>
                <a:cxn ang="0">
                  <a:pos x="7" y="0"/>
                </a:cxn>
                <a:cxn ang="0">
                  <a:pos x="7" y="0"/>
                </a:cxn>
                <a:cxn ang="0">
                  <a:pos x="0" y="0"/>
                </a:cxn>
                <a:cxn ang="0">
                  <a:pos x="0" y="0"/>
                </a:cxn>
                <a:cxn ang="0">
                  <a:pos x="0" y="0"/>
                </a:cxn>
                <a:cxn ang="0">
                  <a:pos x="0" y="0"/>
                </a:cxn>
                <a:cxn ang="0">
                  <a:pos x="0" y="0"/>
                </a:cxn>
                <a:cxn ang="0">
                  <a:pos x="0" y="0"/>
                </a:cxn>
                <a:cxn ang="0">
                  <a:pos x="0" y="0"/>
                </a:cxn>
                <a:cxn ang="0">
                  <a:pos x="0" y="0"/>
                </a:cxn>
                <a:cxn ang="0">
                  <a:pos x="0" y="0"/>
                </a:cxn>
                <a:cxn ang="0">
                  <a:pos x="7" y="0"/>
                </a:cxn>
                <a:cxn ang="0">
                  <a:pos x="7" y="0"/>
                </a:cxn>
                <a:cxn ang="0">
                  <a:pos x="7" y="0"/>
                </a:cxn>
                <a:cxn ang="0">
                  <a:pos x="7" y="0"/>
                </a:cxn>
                <a:cxn ang="0">
                  <a:pos x="15" y="0"/>
                </a:cxn>
                <a:cxn ang="0">
                  <a:pos x="15" y="0"/>
                </a:cxn>
                <a:cxn ang="0">
                  <a:pos x="15" y="0"/>
                </a:cxn>
              </a:cxnLst>
              <a:rect l="0" t="0" r="r" b="b"/>
              <a:pathLst>
                <a:path w="15">
                  <a:moveTo>
                    <a:pt x="15" y="0"/>
                  </a:moveTo>
                  <a:lnTo>
                    <a:pt x="15" y="0"/>
                  </a:lnTo>
                  <a:lnTo>
                    <a:pt x="15" y="0"/>
                  </a:lnTo>
                  <a:lnTo>
                    <a:pt x="15" y="0"/>
                  </a:lnTo>
                  <a:lnTo>
                    <a:pt x="7" y="0"/>
                  </a:lnTo>
                  <a:lnTo>
                    <a:pt x="7" y="0"/>
                  </a:lnTo>
                  <a:lnTo>
                    <a:pt x="7" y="0"/>
                  </a:lnTo>
                  <a:lnTo>
                    <a:pt x="7" y="0"/>
                  </a:lnTo>
                  <a:lnTo>
                    <a:pt x="7" y="0"/>
                  </a:lnTo>
                  <a:lnTo>
                    <a:pt x="7" y="0"/>
                  </a:lnTo>
                  <a:lnTo>
                    <a:pt x="7" y="0"/>
                  </a:lnTo>
                  <a:lnTo>
                    <a:pt x="0" y="0"/>
                  </a:lnTo>
                  <a:lnTo>
                    <a:pt x="0" y="0"/>
                  </a:lnTo>
                  <a:lnTo>
                    <a:pt x="0" y="0"/>
                  </a:lnTo>
                  <a:lnTo>
                    <a:pt x="0" y="0"/>
                  </a:lnTo>
                  <a:lnTo>
                    <a:pt x="0" y="0"/>
                  </a:lnTo>
                  <a:lnTo>
                    <a:pt x="0" y="0"/>
                  </a:lnTo>
                  <a:lnTo>
                    <a:pt x="0" y="0"/>
                  </a:lnTo>
                  <a:lnTo>
                    <a:pt x="0" y="0"/>
                  </a:lnTo>
                  <a:lnTo>
                    <a:pt x="0" y="0"/>
                  </a:lnTo>
                  <a:lnTo>
                    <a:pt x="7" y="0"/>
                  </a:lnTo>
                  <a:lnTo>
                    <a:pt x="7" y="0"/>
                  </a:lnTo>
                  <a:lnTo>
                    <a:pt x="7" y="0"/>
                  </a:lnTo>
                  <a:lnTo>
                    <a:pt x="7" y="0"/>
                  </a:lnTo>
                  <a:lnTo>
                    <a:pt x="15" y="0"/>
                  </a:lnTo>
                  <a:lnTo>
                    <a:pt x="15" y="0"/>
                  </a:lnTo>
                  <a:lnTo>
                    <a:pt x="15" y="0"/>
                  </a:lnTo>
                </a:path>
              </a:pathLst>
            </a:custGeom>
            <a:noFill/>
            <a:ln w="0" cap="sq">
              <a:solidFill>
                <a:srgbClr val="FFFFFF"/>
              </a:solidFill>
              <a:prstDash val="solid"/>
              <a:miter lim="800000"/>
              <a:headEnd/>
              <a:tailEnd/>
            </a:ln>
          </p:spPr>
          <p:txBody>
            <a:bodyPr/>
            <a:lstStyle/>
            <a:p>
              <a:endParaRPr lang="en-US" dirty="0"/>
            </a:p>
          </p:txBody>
        </p:sp>
        <p:sp>
          <p:nvSpPr>
            <p:cNvPr id="643147" name="Freeform 75"/>
            <p:cNvSpPr>
              <a:spLocks/>
            </p:cNvSpPr>
            <p:nvPr/>
          </p:nvSpPr>
          <p:spPr bwMode="auto">
            <a:xfrm>
              <a:off x="4160" y="3620"/>
              <a:ext cx="7" cy="1"/>
            </a:xfrm>
            <a:custGeom>
              <a:avLst/>
              <a:gdLst/>
              <a:ahLst/>
              <a:cxnLst>
                <a:cxn ang="0">
                  <a:pos x="7" y="0"/>
                </a:cxn>
                <a:cxn ang="0">
                  <a:pos x="0" y="0"/>
                </a:cxn>
                <a:cxn ang="0">
                  <a:pos x="0" y="0"/>
                </a:cxn>
                <a:cxn ang="0">
                  <a:pos x="0" y="0"/>
                </a:cxn>
                <a:cxn ang="0">
                  <a:pos x="0" y="0"/>
                </a:cxn>
                <a:cxn ang="0">
                  <a:pos x="7" y="0"/>
                </a:cxn>
              </a:cxnLst>
              <a:rect l="0" t="0" r="r" b="b"/>
              <a:pathLst>
                <a:path w="7">
                  <a:moveTo>
                    <a:pt x="7" y="0"/>
                  </a:moveTo>
                  <a:lnTo>
                    <a:pt x="0" y="0"/>
                  </a:lnTo>
                  <a:lnTo>
                    <a:pt x="0" y="0"/>
                  </a:lnTo>
                  <a:lnTo>
                    <a:pt x="0" y="0"/>
                  </a:lnTo>
                  <a:lnTo>
                    <a:pt x="0" y="0"/>
                  </a:lnTo>
                  <a:lnTo>
                    <a:pt x="7" y="0"/>
                  </a:lnTo>
                </a:path>
              </a:pathLst>
            </a:custGeom>
            <a:noFill/>
            <a:ln w="0" cap="sq">
              <a:solidFill>
                <a:srgbClr val="FFFFFF"/>
              </a:solidFill>
              <a:prstDash val="solid"/>
              <a:miter lim="800000"/>
              <a:headEnd/>
              <a:tailEnd/>
            </a:ln>
          </p:spPr>
          <p:txBody>
            <a:bodyPr/>
            <a:lstStyle/>
            <a:p>
              <a:endParaRPr lang="en-US" dirty="0"/>
            </a:p>
          </p:txBody>
        </p:sp>
        <p:sp>
          <p:nvSpPr>
            <p:cNvPr id="643148" name="Rectangle 76"/>
            <p:cNvSpPr>
              <a:spLocks noChangeArrowheads="1"/>
            </p:cNvSpPr>
            <p:nvPr/>
          </p:nvSpPr>
          <p:spPr bwMode="auto">
            <a:xfrm>
              <a:off x="4152" y="3620"/>
              <a:ext cx="8" cy="0"/>
            </a:xfrm>
            <a:prstGeom prst="rect">
              <a:avLst/>
            </a:prstGeom>
            <a:noFill/>
            <a:ln w="0" cap="sq">
              <a:solidFill>
                <a:srgbClr val="FFFFFF"/>
              </a:solidFill>
              <a:miter lim="800000"/>
              <a:headEnd/>
              <a:tailEnd/>
            </a:ln>
          </p:spPr>
          <p:txBody>
            <a:bodyPr/>
            <a:lstStyle/>
            <a:p>
              <a:endParaRPr lang="en-US" dirty="0"/>
            </a:p>
          </p:txBody>
        </p:sp>
        <p:sp>
          <p:nvSpPr>
            <p:cNvPr id="643149" name="Freeform 77"/>
            <p:cNvSpPr>
              <a:spLocks/>
            </p:cNvSpPr>
            <p:nvPr/>
          </p:nvSpPr>
          <p:spPr bwMode="auto">
            <a:xfrm>
              <a:off x="1727" y="2737"/>
              <a:ext cx="15" cy="16"/>
            </a:xfrm>
            <a:custGeom>
              <a:avLst/>
              <a:gdLst/>
              <a:ahLst/>
              <a:cxnLst>
                <a:cxn ang="0">
                  <a:pos x="15" y="8"/>
                </a:cxn>
                <a:cxn ang="0">
                  <a:pos x="14" y="5"/>
                </a:cxn>
                <a:cxn ang="0">
                  <a:pos x="13" y="3"/>
                </a:cxn>
                <a:cxn ang="0">
                  <a:pos x="11" y="1"/>
                </a:cxn>
                <a:cxn ang="0">
                  <a:pos x="9" y="0"/>
                </a:cxn>
                <a:cxn ang="0">
                  <a:pos x="6" y="0"/>
                </a:cxn>
                <a:cxn ang="0">
                  <a:pos x="4" y="1"/>
                </a:cxn>
                <a:cxn ang="0">
                  <a:pos x="2" y="3"/>
                </a:cxn>
                <a:cxn ang="0">
                  <a:pos x="0" y="5"/>
                </a:cxn>
                <a:cxn ang="0">
                  <a:pos x="0" y="8"/>
                </a:cxn>
                <a:cxn ang="0">
                  <a:pos x="0" y="11"/>
                </a:cxn>
                <a:cxn ang="0">
                  <a:pos x="2" y="13"/>
                </a:cxn>
                <a:cxn ang="0">
                  <a:pos x="4" y="15"/>
                </a:cxn>
                <a:cxn ang="0">
                  <a:pos x="6" y="16"/>
                </a:cxn>
                <a:cxn ang="0">
                  <a:pos x="9" y="16"/>
                </a:cxn>
                <a:cxn ang="0">
                  <a:pos x="11" y="15"/>
                </a:cxn>
                <a:cxn ang="0">
                  <a:pos x="13" y="13"/>
                </a:cxn>
                <a:cxn ang="0">
                  <a:pos x="14" y="11"/>
                </a:cxn>
                <a:cxn ang="0">
                  <a:pos x="15" y="8"/>
                </a:cxn>
              </a:cxnLst>
              <a:rect l="0" t="0" r="r" b="b"/>
              <a:pathLst>
                <a:path w="15" h="16">
                  <a:moveTo>
                    <a:pt x="15" y="8"/>
                  </a:moveTo>
                  <a:lnTo>
                    <a:pt x="14" y="5"/>
                  </a:lnTo>
                  <a:lnTo>
                    <a:pt x="13" y="3"/>
                  </a:lnTo>
                  <a:lnTo>
                    <a:pt x="11" y="1"/>
                  </a:lnTo>
                  <a:lnTo>
                    <a:pt x="9" y="0"/>
                  </a:lnTo>
                  <a:lnTo>
                    <a:pt x="6" y="0"/>
                  </a:lnTo>
                  <a:lnTo>
                    <a:pt x="4" y="1"/>
                  </a:lnTo>
                  <a:lnTo>
                    <a:pt x="2" y="3"/>
                  </a:lnTo>
                  <a:lnTo>
                    <a:pt x="0" y="5"/>
                  </a:lnTo>
                  <a:lnTo>
                    <a:pt x="0" y="8"/>
                  </a:lnTo>
                  <a:lnTo>
                    <a:pt x="0" y="11"/>
                  </a:lnTo>
                  <a:lnTo>
                    <a:pt x="2" y="13"/>
                  </a:lnTo>
                  <a:lnTo>
                    <a:pt x="4" y="15"/>
                  </a:lnTo>
                  <a:lnTo>
                    <a:pt x="6" y="16"/>
                  </a:lnTo>
                  <a:lnTo>
                    <a:pt x="9" y="16"/>
                  </a:lnTo>
                  <a:lnTo>
                    <a:pt x="11"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150" name="Freeform 78"/>
            <p:cNvSpPr>
              <a:spLocks/>
            </p:cNvSpPr>
            <p:nvPr/>
          </p:nvSpPr>
          <p:spPr bwMode="auto">
            <a:xfrm>
              <a:off x="1729" y="2739"/>
              <a:ext cx="14" cy="15"/>
            </a:xfrm>
            <a:custGeom>
              <a:avLst/>
              <a:gdLst/>
              <a:ahLst/>
              <a:cxnLst>
                <a:cxn ang="0">
                  <a:pos x="14" y="7"/>
                </a:cxn>
                <a:cxn ang="0">
                  <a:pos x="14" y="0"/>
                </a:cxn>
                <a:cxn ang="0">
                  <a:pos x="14" y="0"/>
                </a:cxn>
                <a:cxn ang="0">
                  <a:pos x="7" y="0"/>
                </a:cxn>
                <a:cxn ang="0">
                  <a:pos x="7" y="0"/>
                </a:cxn>
                <a:cxn ang="0">
                  <a:pos x="7" y="0"/>
                </a:cxn>
                <a:cxn ang="0">
                  <a:pos x="0" y="0"/>
                </a:cxn>
                <a:cxn ang="0">
                  <a:pos x="0" y="0"/>
                </a:cxn>
                <a:cxn ang="0">
                  <a:pos x="0" y="0"/>
                </a:cxn>
                <a:cxn ang="0">
                  <a:pos x="0" y="7"/>
                </a:cxn>
                <a:cxn ang="0">
                  <a:pos x="0" y="7"/>
                </a:cxn>
                <a:cxn ang="0">
                  <a:pos x="0" y="15"/>
                </a:cxn>
                <a:cxn ang="0">
                  <a:pos x="0" y="15"/>
                </a:cxn>
                <a:cxn ang="0">
                  <a:pos x="7" y="15"/>
                </a:cxn>
                <a:cxn ang="0">
                  <a:pos x="7" y="15"/>
                </a:cxn>
                <a:cxn ang="0">
                  <a:pos x="7" y="15"/>
                </a:cxn>
                <a:cxn ang="0">
                  <a:pos x="14" y="15"/>
                </a:cxn>
                <a:cxn ang="0">
                  <a:pos x="14" y="7"/>
                </a:cxn>
                <a:cxn ang="0">
                  <a:pos x="14" y="7"/>
                </a:cxn>
              </a:cxnLst>
              <a:rect l="0" t="0" r="r" b="b"/>
              <a:pathLst>
                <a:path w="14" h="15">
                  <a:moveTo>
                    <a:pt x="14" y="7"/>
                  </a:moveTo>
                  <a:lnTo>
                    <a:pt x="14" y="0"/>
                  </a:lnTo>
                  <a:lnTo>
                    <a:pt x="14" y="0"/>
                  </a:lnTo>
                  <a:lnTo>
                    <a:pt x="7" y="0"/>
                  </a:lnTo>
                  <a:lnTo>
                    <a:pt x="7" y="0"/>
                  </a:lnTo>
                  <a:lnTo>
                    <a:pt x="7" y="0"/>
                  </a:lnTo>
                  <a:lnTo>
                    <a:pt x="0" y="0"/>
                  </a:lnTo>
                  <a:lnTo>
                    <a:pt x="0" y="0"/>
                  </a:lnTo>
                  <a:lnTo>
                    <a:pt x="0" y="0"/>
                  </a:lnTo>
                  <a:lnTo>
                    <a:pt x="0" y="7"/>
                  </a:lnTo>
                  <a:lnTo>
                    <a:pt x="0" y="7"/>
                  </a:lnTo>
                  <a:lnTo>
                    <a:pt x="0" y="15"/>
                  </a:lnTo>
                  <a:lnTo>
                    <a:pt x="0" y="15"/>
                  </a:lnTo>
                  <a:lnTo>
                    <a:pt x="7" y="15"/>
                  </a:lnTo>
                  <a:lnTo>
                    <a:pt x="7" y="15"/>
                  </a:lnTo>
                  <a:lnTo>
                    <a:pt x="7" y="15"/>
                  </a:lnTo>
                  <a:lnTo>
                    <a:pt x="14" y="15"/>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151" name="Freeform 79"/>
            <p:cNvSpPr>
              <a:spLocks/>
            </p:cNvSpPr>
            <p:nvPr/>
          </p:nvSpPr>
          <p:spPr bwMode="auto">
            <a:xfrm>
              <a:off x="880" y="2003"/>
              <a:ext cx="15" cy="16"/>
            </a:xfrm>
            <a:custGeom>
              <a:avLst/>
              <a:gdLst/>
              <a:ahLst/>
              <a:cxnLst>
                <a:cxn ang="0">
                  <a:pos x="15" y="7"/>
                </a:cxn>
                <a:cxn ang="0">
                  <a:pos x="15" y="5"/>
                </a:cxn>
                <a:cxn ang="0">
                  <a:pos x="14" y="3"/>
                </a:cxn>
                <a:cxn ang="0">
                  <a:pos x="12" y="1"/>
                </a:cxn>
                <a:cxn ang="0">
                  <a:pos x="8" y="0"/>
                </a:cxn>
                <a:cxn ang="0">
                  <a:pos x="6" y="0"/>
                </a:cxn>
                <a:cxn ang="0">
                  <a:pos x="3" y="1"/>
                </a:cxn>
                <a:cxn ang="0">
                  <a:pos x="1" y="3"/>
                </a:cxn>
                <a:cxn ang="0">
                  <a:pos x="0" y="5"/>
                </a:cxn>
                <a:cxn ang="0">
                  <a:pos x="0" y="7"/>
                </a:cxn>
                <a:cxn ang="0">
                  <a:pos x="0" y="10"/>
                </a:cxn>
                <a:cxn ang="0">
                  <a:pos x="1" y="13"/>
                </a:cxn>
                <a:cxn ang="0">
                  <a:pos x="3" y="15"/>
                </a:cxn>
                <a:cxn ang="0">
                  <a:pos x="6" y="16"/>
                </a:cxn>
                <a:cxn ang="0">
                  <a:pos x="8" y="16"/>
                </a:cxn>
                <a:cxn ang="0">
                  <a:pos x="12" y="15"/>
                </a:cxn>
                <a:cxn ang="0">
                  <a:pos x="14" y="13"/>
                </a:cxn>
                <a:cxn ang="0">
                  <a:pos x="15" y="10"/>
                </a:cxn>
                <a:cxn ang="0">
                  <a:pos x="15" y="7"/>
                </a:cxn>
              </a:cxnLst>
              <a:rect l="0" t="0" r="r" b="b"/>
              <a:pathLst>
                <a:path w="15" h="16">
                  <a:moveTo>
                    <a:pt x="15" y="7"/>
                  </a:moveTo>
                  <a:lnTo>
                    <a:pt x="15" y="5"/>
                  </a:lnTo>
                  <a:lnTo>
                    <a:pt x="14" y="3"/>
                  </a:lnTo>
                  <a:lnTo>
                    <a:pt x="12" y="1"/>
                  </a:lnTo>
                  <a:lnTo>
                    <a:pt x="8" y="0"/>
                  </a:lnTo>
                  <a:lnTo>
                    <a:pt x="6" y="0"/>
                  </a:lnTo>
                  <a:lnTo>
                    <a:pt x="3" y="1"/>
                  </a:lnTo>
                  <a:lnTo>
                    <a:pt x="1" y="3"/>
                  </a:lnTo>
                  <a:lnTo>
                    <a:pt x="0" y="5"/>
                  </a:lnTo>
                  <a:lnTo>
                    <a:pt x="0" y="7"/>
                  </a:lnTo>
                  <a:lnTo>
                    <a:pt x="0" y="10"/>
                  </a:lnTo>
                  <a:lnTo>
                    <a:pt x="1" y="13"/>
                  </a:lnTo>
                  <a:lnTo>
                    <a:pt x="3" y="15"/>
                  </a:lnTo>
                  <a:lnTo>
                    <a:pt x="6" y="16"/>
                  </a:lnTo>
                  <a:lnTo>
                    <a:pt x="8" y="16"/>
                  </a:lnTo>
                  <a:lnTo>
                    <a:pt x="12" y="15"/>
                  </a:lnTo>
                  <a:lnTo>
                    <a:pt x="14"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152" name="Freeform 80"/>
            <p:cNvSpPr>
              <a:spLocks/>
            </p:cNvSpPr>
            <p:nvPr/>
          </p:nvSpPr>
          <p:spPr bwMode="auto">
            <a:xfrm>
              <a:off x="877" y="2004"/>
              <a:ext cx="15" cy="15"/>
            </a:xfrm>
            <a:custGeom>
              <a:avLst/>
              <a:gdLst/>
              <a:ahLst/>
              <a:cxnLst>
                <a:cxn ang="0">
                  <a:pos x="15" y="7"/>
                </a:cxn>
                <a:cxn ang="0">
                  <a:pos x="15" y="7"/>
                </a:cxn>
                <a:cxn ang="0">
                  <a:pos x="15" y="0"/>
                </a:cxn>
                <a:cxn ang="0">
                  <a:pos x="15" y="0"/>
                </a:cxn>
                <a:cxn ang="0">
                  <a:pos x="7" y="0"/>
                </a:cxn>
                <a:cxn ang="0">
                  <a:pos x="7" y="0"/>
                </a:cxn>
                <a:cxn ang="0">
                  <a:pos x="7" y="0"/>
                </a:cxn>
                <a:cxn ang="0">
                  <a:pos x="7" y="0"/>
                </a:cxn>
                <a:cxn ang="0">
                  <a:pos x="0" y="7"/>
                </a:cxn>
                <a:cxn ang="0">
                  <a:pos x="0" y="7"/>
                </a:cxn>
                <a:cxn ang="0">
                  <a:pos x="0" y="7"/>
                </a:cxn>
                <a:cxn ang="0">
                  <a:pos x="7" y="15"/>
                </a:cxn>
                <a:cxn ang="0">
                  <a:pos x="7" y="15"/>
                </a:cxn>
                <a:cxn ang="0">
                  <a:pos x="7" y="15"/>
                </a:cxn>
                <a:cxn ang="0">
                  <a:pos x="7" y="15"/>
                </a:cxn>
                <a:cxn ang="0">
                  <a:pos x="15" y="15"/>
                </a:cxn>
                <a:cxn ang="0">
                  <a:pos x="15" y="15"/>
                </a:cxn>
                <a:cxn ang="0">
                  <a:pos x="15" y="7"/>
                </a:cxn>
                <a:cxn ang="0">
                  <a:pos x="15" y="7"/>
                </a:cxn>
              </a:cxnLst>
              <a:rect l="0" t="0" r="r" b="b"/>
              <a:pathLst>
                <a:path w="15" h="15">
                  <a:moveTo>
                    <a:pt x="15" y="7"/>
                  </a:moveTo>
                  <a:lnTo>
                    <a:pt x="15" y="7"/>
                  </a:lnTo>
                  <a:lnTo>
                    <a:pt x="15" y="0"/>
                  </a:lnTo>
                  <a:lnTo>
                    <a:pt x="15" y="0"/>
                  </a:lnTo>
                  <a:lnTo>
                    <a:pt x="7" y="0"/>
                  </a:lnTo>
                  <a:lnTo>
                    <a:pt x="7" y="0"/>
                  </a:lnTo>
                  <a:lnTo>
                    <a:pt x="7" y="0"/>
                  </a:lnTo>
                  <a:lnTo>
                    <a:pt x="7" y="0"/>
                  </a:lnTo>
                  <a:lnTo>
                    <a:pt x="0" y="7"/>
                  </a:lnTo>
                  <a:lnTo>
                    <a:pt x="0" y="7"/>
                  </a:lnTo>
                  <a:lnTo>
                    <a:pt x="0" y="7"/>
                  </a:lnTo>
                  <a:lnTo>
                    <a:pt x="7" y="15"/>
                  </a:lnTo>
                  <a:lnTo>
                    <a:pt x="7" y="15"/>
                  </a:lnTo>
                  <a:lnTo>
                    <a:pt x="7" y="15"/>
                  </a:lnTo>
                  <a:lnTo>
                    <a:pt x="7"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153" name="Freeform 81"/>
            <p:cNvSpPr>
              <a:spLocks/>
            </p:cNvSpPr>
            <p:nvPr/>
          </p:nvSpPr>
          <p:spPr bwMode="auto">
            <a:xfrm>
              <a:off x="871" y="1987"/>
              <a:ext cx="15" cy="16"/>
            </a:xfrm>
            <a:custGeom>
              <a:avLst/>
              <a:gdLst/>
              <a:ahLst/>
              <a:cxnLst>
                <a:cxn ang="0">
                  <a:pos x="15" y="8"/>
                </a:cxn>
                <a:cxn ang="0">
                  <a:pos x="15" y="5"/>
                </a:cxn>
                <a:cxn ang="0">
                  <a:pos x="14" y="2"/>
                </a:cxn>
                <a:cxn ang="0">
                  <a:pos x="12" y="1"/>
                </a:cxn>
                <a:cxn ang="0">
                  <a:pos x="9" y="0"/>
                </a:cxn>
                <a:cxn ang="0">
                  <a:pos x="7" y="0"/>
                </a:cxn>
                <a:cxn ang="0">
                  <a:pos x="5" y="1"/>
                </a:cxn>
                <a:cxn ang="0">
                  <a:pos x="1" y="2"/>
                </a:cxn>
                <a:cxn ang="0">
                  <a:pos x="0" y="5"/>
                </a:cxn>
                <a:cxn ang="0">
                  <a:pos x="0" y="8"/>
                </a:cxn>
                <a:cxn ang="0">
                  <a:pos x="0" y="11"/>
                </a:cxn>
                <a:cxn ang="0">
                  <a:pos x="1" y="13"/>
                </a:cxn>
                <a:cxn ang="0">
                  <a:pos x="5" y="15"/>
                </a:cxn>
                <a:cxn ang="0">
                  <a:pos x="7" y="16"/>
                </a:cxn>
                <a:cxn ang="0">
                  <a:pos x="9" y="16"/>
                </a:cxn>
                <a:cxn ang="0">
                  <a:pos x="12" y="15"/>
                </a:cxn>
                <a:cxn ang="0">
                  <a:pos x="14" y="13"/>
                </a:cxn>
                <a:cxn ang="0">
                  <a:pos x="15" y="11"/>
                </a:cxn>
                <a:cxn ang="0">
                  <a:pos x="15" y="8"/>
                </a:cxn>
              </a:cxnLst>
              <a:rect l="0" t="0" r="r" b="b"/>
              <a:pathLst>
                <a:path w="15" h="16">
                  <a:moveTo>
                    <a:pt x="15" y="8"/>
                  </a:moveTo>
                  <a:lnTo>
                    <a:pt x="15" y="5"/>
                  </a:lnTo>
                  <a:lnTo>
                    <a:pt x="14" y="2"/>
                  </a:lnTo>
                  <a:lnTo>
                    <a:pt x="12" y="1"/>
                  </a:lnTo>
                  <a:lnTo>
                    <a:pt x="9" y="0"/>
                  </a:lnTo>
                  <a:lnTo>
                    <a:pt x="7" y="0"/>
                  </a:lnTo>
                  <a:lnTo>
                    <a:pt x="5" y="1"/>
                  </a:lnTo>
                  <a:lnTo>
                    <a:pt x="1" y="2"/>
                  </a:lnTo>
                  <a:lnTo>
                    <a:pt x="0" y="5"/>
                  </a:lnTo>
                  <a:lnTo>
                    <a:pt x="0" y="8"/>
                  </a:lnTo>
                  <a:lnTo>
                    <a:pt x="0" y="11"/>
                  </a:lnTo>
                  <a:lnTo>
                    <a:pt x="1" y="13"/>
                  </a:lnTo>
                  <a:lnTo>
                    <a:pt x="5" y="15"/>
                  </a:lnTo>
                  <a:lnTo>
                    <a:pt x="7" y="16"/>
                  </a:lnTo>
                  <a:lnTo>
                    <a:pt x="9" y="16"/>
                  </a:lnTo>
                  <a:lnTo>
                    <a:pt x="12" y="15"/>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154" name="Freeform 82"/>
            <p:cNvSpPr>
              <a:spLocks/>
            </p:cNvSpPr>
            <p:nvPr/>
          </p:nvSpPr>
          <p:spPr bwMode="auto">
            <a:xfrm>
              <a:off x="870" y="1989"/>
              <a:ext cx="14" cy="15"/>
            </a:xfrm>
            <a:custGeom>
              <a:avLst/>
              <a:gdLst/>
              <a:ahLst/>
              <a:cxnLst>
                <a:cxn ang="0">
                  <a:pos x="14" y="8"/>
                </a:cxn>
                <a:cxn ang="0">
                  <a:pos x="14" y="0"/>
                </a:cxn>
                <a:cxn ang="0">
                  <a:pos x="14" y="0"/>
                </a:cxn>
                <a:cxn ang="0">
                  <a:pos x="14" y="0"/>
                </a:cxn>
                <a:cxn ang="0">
                  <a:pos x="7" y="0"/>
                </a:cxn>
                <a:cxn ang="0">
                  <a:pos x="7" y="0"/>
                </a:cxn>
                <a:cxn ang="0">
                  <a:pos x="7" y="0"/>
                </a:cxn>
                <a:cxn ang="0">
                  <a:pos x="0" y="0"/>
                </a:cxn>
                <a:cxn ang="0">
                  <a:pos x="0" y="0"/>
                </a:cxn>
                <a:cxn ang="0">
                  <a:pos x="0" y="8"/>
                </a:cxn>
                <a:cxn ang="0">
                  <a:pos x="0" y="8"/>
                </a:cxn>
                <a:cxn ang="0">
                  <a:pos x="0" y="15"/>
                </a:cxn>
                <a:cxn ang="0">
                  <a:pos x="7" y="15"/>
                </a:cxn>
                <a:cxn ang="0">
                  <a:pos x="7" y="15"/>
                </a:cxn>
                <a:cxn ang="0">
                  <a:pos x="7" y="15"/>
                </a:cxn>
                <a:cxn ang="0">
                  <a:pos x="14" y="15"/>
                </a:cxn>
                <a:cxn ang="0">
                  <a:pos x="14" y="15"/>
                </a:cxn>
                <a:cxn ang="0">
                  <a:pos x="14" y="8"/>
                </a:cxn>
                <a:cxn ang="0">
                  <a:pos x="14" y="8"/>
                </a:cxn>
              </a:cxnLst>
              <a:rect l="0" t="0" r="r" b="b"/>
              <a:pathLst>
                <a:path w="14" h="15">
                  <a:moveTo>
                    <a:pt x="14" y="8"/>
                  </a:moveTo>
                  <a:lnTo>
                    <a:pt x="14" y="0"/>
                  </a:lnTo>
                  <a:lnTo>
                    <a:pt x="14" y="0"/>
                  </a:lnTo>
                  <a:lnTo>
                    <a:pt x="14" y="0"/>
                  </a:lnTo>
                  <a:lnTo>
                    <a:pt x="7" y="0"/>
                  </a:lnTo>
                  <a:lnTo>
                    <a:pt x="7" y="0"/>
                  </a:lnTo>
                  <a:lnTo>
                    <a:pt x="7" y="0"/>
                  </a:lnTo>
                  <a:lnTo>
                    <a:pt x="0" y="0"/>
                  </a:lnTo>
                  <a:lnTo>
                    <a:pt x="0" y="0"/>
                  </a:lnTo>
                  <a:lnTo>
                    <a:pt x="0" y="8"/>
                  </a:lnTo>
                  <a:lnTo>
                    <a:pt x="0" y="8"/>
                  </a:lnTo>
                  <a:lnTo>
                    <a:pt x="0" y="15"/>
                  </a:lnTo>
                  <a:lnTo>
                    <a:pt x="7" y="15"/>
                  </a:lnTo>
                  <a:lnTo>
                    <a:pt x="7" y="15"/>
                  </a:lnTo>
                  <a:lnTo>
                    <a:pt x="7" y="15"/>
                  </a:lnTo>
                  <a:lnTo>
                    <a:pt x="14" y="15"/>
                  </a:lnTo>
                  <a:lnTo>
                    <a:pt x="14" y="15"/>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155" name="Freeform 83"/>
            <p:cNvSpPr>
              <a:spLocks/>
            </p:cNvSpPr>
            <p:nvPr/>
          </p:nvSpPr>
          <p:spPr bwMode="auto">
            <a:xfrm>
              <a:off x="934" y="1969"/>
              <a:ext cx="15" cy="15"/>
            </a:xfrm>
            <a:custGeom>
              <a:avLst/>
              <a:gdLst/>
              <a:ahLst/>
              <a:cxnLst>
                <a:cxn ang="0">
                  <a:pos x="15" y="7"/>
                </a:cxn>
                <a:cxn ang="0">
                  <a:pos x="15" y="4"/>
                </a:cxn>
                <a:cxn ang="0">
                  <a:pos x="14" y="2"/>
                </a:cxn>
                <a:cxn ang="0">
                  <a:pos x="12" y="1"/>
                </a:cxn>
                <a:cxn ang="0">
                  <a:pos x="9" y="0"/>
                </a:cxn>
                <a:cxn ang="0">
                  <a:pos x="6" y="0"/>
                </a:cxn>
                <a:cxn ang="0">
                  <a:pos x="3" y="1"/>
                </a:cxn>
                <a:cxn ang="0">
                  <a:pos x="1" y="2"/>
                </a:cxn>
                <a:cxn ang="0">
                  <a:pos x="0" y="4"/>
                </a:cxn>
                <a:cxn ang="0">
                  <a:pos x="0" y="7"/>
                </a:cxn>
                <a:cxn ang="0">
                  <a:pos x="0" y="9"/>
                </a:cxn>
                <a:cxn ang="0">
                  <a:pos x="1" y="12"/>
                </a:cxn>
                <a:cxn ang="0">
                  <a:pos x="3" y="15"/>
                </a:cxn>
                <a:cxn ang="0">
                  <a:pos x="6" y="15"/>
                </a:cxn>
                <a:cxn ang="0">
                  <a:pos x="9" y="15"/>
                </a:cxn>
                <a:cxn ang="0">
                  <a:pos x="12" y="15"/>
                </a:cxn>
                <a:cxn ang="0">
                  <a:pos x="14" y="12"/>
                </a:cxn>
                <a:cxn ang="0">
                  <a:pos x="15" y="9"/>
                </a:cxn>
                <a:cxn ang="0">
                  <a:pos x="15" y="7"/>
                </a:cxn>
              </a:cxnLst>
              <a:rect l="0" t="0" r="r" b="b"/>
              <a:pathLst>
                <a:path w="15" h="15">
                  <a:moveTo>
                    <a:pt x="15" y="7"/>
                  </a:moveTo>
                  <a:lnTo>
                    <a:pt x="15" y="4"/>
                  </a:lnTo>
                  <a:lnTo>
                    <a:pt x="14" y="2"/>
                  </a:lnTo>
                  <a:lnTo>
                    <a:pt x="12" y="1"/>
                  </a:lnTo>
                  <a:lnTo>
                    <a:pt x="9" y="0"/>
                  </a:lnTo>
                  <a:lnTo>
                    <a:pt x="6" y="0"/>
                  </a:lnTo>
                  <a:lnTo>
                    <a:pt x="3" y="1"/>
                  </a:lnTo>
                  <a:lnTo>
                    <a:pt x="1" y="2"/>
                  </a:lnTo>
                  <a:lnTo>
                    <a:pt x="0" y="4"/>
                  </a:lnTo>
                  <a:lnTo>
                    <a:pt x="0" y="7"/>
                  </a:lnTo>
                  <a:lnTo>
                    <a:pt x="0" y="9"/>
                  </a:lnTo>
                  <a:lnTo>
                    <a:pt x="1" y="12"/>
                  </a:lnTo>
                  <a:lnTo>
                    <a:pt x="3" y="15"/>
                  </a:lnTo>
                  <a:lnTo>
                    <a:pt x="6" y="15"/>
                  </a:lnTo>
                  <a:lnTo>
                    <a:pt x="9" y="15"/>
                  </a:lnTo>
                  <a:lnTo>
                    <a:pt x="12" y="15"/>
                  </a:lnTo>
                  <a:lnTo>
                    <a:pt x="14" y="12"/>
                  </a:lnTo>
                  <a:lnTo>
                    <a:pt x="15" y="9"/>
                  </a:lnTo>
                  <a:lnTo>
                    <a:pt x="15" y="7"/>
                  </a:lnTo>
                  <a:close/>
                </a:path>
              </a:pathLst>
            </a:custGeom>
            <a:solidFill>
              <a:srgbClr val="FFFF00"/>
            </a:solidFill>
            <a:ln w="9525">
              <a:noFill/>
              <a:round/>
              <a:headEnd/>
              <a:tailEnd/>
            </a:ln>
          </p:spPr>
          <p:txBody>
            <a:bodyPr/>
            <a:lstStyle/>
            <a:p>
              <a:endParaRPr lang="en-US" dirty="0"/>
            </a:p>
          </p:txBody>
        </p:sp>
        <p:sp>
          <p:nvSpPr>
            <p:cNvPr id="643156" name="Freeform 84"/>
            <p:cNvSpPr>
              <a:spLocks/>
            </p:cNvSpPr>
            <p:nvPr/>
          </p:nvSpPr>
          <p:spPr bwMode="auto">
            <a:xfrm>
              <a:off x="935" y="1968"/>
              <a:ext cx="15" cy="14"/>
            </a:xfrm>
            <a:custGeom>
              <a:avLst/>
              <a:gdLst/>
              <a:ahLst/>
              <a:cxnLst>
                <a:cxn ang="0">
                  <a:pos x="15" y="7"/>
                </a:cxn>
                <a:cxn ang="0">
                  <a:pos x="15" y="7"/>
                </a:cxn>
                <a:cxn ang="0">
                  <a:pos x="15" y="0"/>
                </a:cxn>
                <a:cxn ang="0">
                  <a:pos x="8" y="0"/>
                </a:cxn>
                <a:cxn ang="0">
                  <a:pos x="8" y="0"/>
                </a:cxn>
                <a:cxn ang="0">
                  <a:pos x="8" y="0"/>
                </a:cxn>
                <a:cxn ang="0">
                  <a:pos x="0" y="0"/>
                </a:cxn>
                <a:cxn ang="0">
                  <a:pos x="0" y="0"/>
                </a:cxn>
                <a:cxn ang="0">
                  <a:pos x="0" y="7"/>
                </a:cxn>
                <a:cxn ang="0">
                  <a:pos x="0" y="7"/>
                </a:cxn>
                <a:cxn ang="0">
                  <a:pos x="0" y="7"/>
                </a:cxn>
                <a:cxn ang="0">
                  <a:pos x="0" y="14"/>
                </a:cxn>
                <a:cxn ang="0">
                  <a:pos x="0" y="14"/>
                </a:cxn>
                <a:cxn ang="0">
                  <a:pos x="8" y="14"/>
                </a:cxn>
                <a:cxn ang="0">
                  <a:pos x="8" y="14"/>
                </a:cxn>
                <a:cxn ang="0">
                  <a:pos x="8" y="14"/>
                </a:cxn>
                <a:cxn ang="0">
                  <a:pos x="15" y="14"/>
                </a:cxn>
                <a:cxn ang="0">
                  <a:pos x="15" y="7"/>
                </a:cxn>
                <a:cxn ang="0">
                  <a:pos x="15" y="7"/>
                </a:cxn>
              </a:cxnLst>
              <a:rect l="0" t="0" r="r" b="b"/>
              <a:pathLst>
                <a:path w="15" h="14">
                  <a:moveTo>
                    <a:pt x="15" y="7"/>
                  </a:moveTo>
                  <a:lnTo>
                    <a:pt x="15" y="7"/>
                  </a:lnTo>
                  <a:lnTo>
                    <a:pt x="15" y="0"/>
                  </a:lnTo>
                  <a:lnTo>
                    <a:pt x="8" y="0"/>
                  </a:lnTo>
                  <a:lnTo>
                    <a:pt x="8" y="0"/>
                  </a:lnTo>
                  <a:lnTo>
                    <a:pt x="8" y="0"/>
                  </a:lnTo>
                  <a:lnTo>
                    <a:pt x="0" y="0"/>
                  </a:lnTo>
                  <a:lnTo>
                    <a:pt x="0" y="0"/>
                  </a:lnTo>
                  <a:lnTo>
                    <a:pt x="0" y="7"/>
                  </a:lnTo>
                  <a:lnTo>
                    <a:pt x="0" y="7"/>
                  </a:lnTo>
                  <a:lnTo>
                    <a:pt x="0" y="7"/>
                  </a:lnTo>
                  <a:lnTo>
                    <a:pt x="0" y="14"/>
                  </a:lnTo>
                  <a:lnTo>
                    <a:pt x="0" y="14"/>
                  </a:lnTo>
                  <a:lnTo>
                    <a:pt x="8" y="14"/>
                  </a:lnTo>
                  <a:lnTo>
                    <a:pt x="8" y="14"/>
                  </a:lnTo>
                  <a:lnTo>
                    <a:pt x="8" y="14"/>
                  </a:lnTo>
                  <a:lnTo>
                    <a:pt x="15"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157" name="Freeform 85"/>
            <p:cNvSpPr>
              <a:spLocks/>
            </p:cNvSpPr>
            <p:nvPr/>
          </p:nvSpPr>
          <p:spPr bwMode="auto">
            <a:xfrm>
              <a:off x="1116" y="2612"/>
              <a:ext cx="16" cy="16"/>
            </a:xfrm>
            <a:custGeom>
              <a:avLst/>
              <a:gdLst/>
              <a:ahLst/>
              <a:cxnLst>
                <a:cxn ang="0">
                  <a:pos x="16" y="8"/>
                </a:cxn>
                <a:cxn ang="0">
                  <a:pos x="15" y="5"/>
                </a:cxn>
                <a:cxn ang="0">
                  <a:pos x="14" y="3"/>
                </a:cxn>
                <a:cxn ang="0">
                  <a:pos x="12" y="1"/>
                </a:cxn>
                <a:cxn ang="0">
                  <a:pos x="9" y="0"/>
                </a:cxn>
                <a:cxn ang="0">
                  <a:pos x="6" y="0"/>
                </a:cxn>
                <a:cxn ang="0">
                  <a:pos x="3" y="1"/>
                </a:cxn>
                <a:cxn ang="0">
                  <a:pos x="1" y="3"/>
                </a:cxn>
                <a:cxn ang="0">
                  <a:pos x="0" y="5"/>
                </a:cxn>
                <a:cxn ang="0">
                  <a:pos x="0" y="8"/>
                </a:cxn>
                <a:cxn ang="0">
                  <a:pos x="0" y="11"/>
                </a:cxn>
                <a:cxn ang="0">
                  <a:pos x="1" y="14"/>
                </a:cxn>
                <a:cxn ang="0">
                  <a:pos x="3" y="15"/>
                </a:cxn>
                <a:cxn ang="0">
                  <a:pos x="6" y="16"/>
                </a:cxn>
                <a:cxn ang="0">
                  <a:pos x="9" y="16"/>
                </a:cxn>
                <a:cxn ang="0">
                  <a:pos x="12" y="15"/>
                </a:cxn>
                <a:cxn ang="0">
                  <a:pos x="14" y="14"/>
                </a:cxn>
                <a:cxn ang="0">
                  <a:pos x="15" y="11"/>
                </a:cxn>
                <a:cxn ang="0">
                  <a:pos x="16" y="8"/>
                </a:cxn>
              </a:cxnLst>
              <a:rect l="0" t="0" r="r" b="b"/>
              <a:pathLst>
                <a:path w="16" h="16">
                  <a:moveTo>
                    <a:pt x="16" y="8"/>
                  </a:moveTo>
                  <a:lnTo>
                    <a:pt x="15" y="5"/>
                  </a:lnTo>
                  <a:lnTo>
                    <a:pt x="14" y="3"/>
                  </a:lnTo>
                  <a:lnTo>
                    <a:pt x="12" y="1"/>
                  </a:lnTo>
                  <a:lnTo>
                    <a:pt x="9" y="0"/>
                  </a:lnTo>
                  <a:lnTo>
                    <a:pt x="6" y="0"/>
                  </a:lnTo>
                  <a:lnTo>
                    <a:pt x="3" y="1"/>
                  </a:lnTo>
                  <a:lnTo>
                    <a:pt x="1" y="3"/>
                  </a:lnTo>
                  <a:lnTo>
                    <a:pt x="0" y="5"/>
                  </a:lnTo>
                  <a:lnTo>
                    <a:pt x="0" y="8"/>
                  </a:lnTo>
                  <a:lnTo>
                    <a:pt x="0" y="11"/>
                  </a:lnTo>
                  <a:lnTo>
                    <a:pt x="1" y="14"/>
                  </a:lnTo>
                  <a:lnTo>
                    <a:pt x="3" y="15"/>
                  </a:lnTo>
                  <a:lnTo>
                    <a:pt x="6" y="16"/>
                  </a:lnTo>
                  <a:lnTo>
                    <a:pt x="9" y="16"/>
                  </a:lnTo>
                  <a:lnTo>
                    <a:pt x="12"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158" name="Freeform 86"/>
            <p:cNvSpPr>
              <a:spLocks/>
            </p:cNvSpPr>
            <p:nvPr/>
          </p:nvSpPr>
          <p:spPr bwMode="auto">
            <a:xfrm>
              <a:off x="1117" y="2615"/>
              <a:ext cx="15" cy="15"/>
            </a:xfrm>
            <a:custGeom>
              <a:avLst/>
              <a:gdLst/>
              <a:ahLst/>
              <a:cxnLst>
                <a:cxn ang="0">
                  <a:pos x="15" y="8"/>
                </a:cxn>
                <a:cxn ang="0">
                  <a:pos x="15" y="0"/>
                </a:cxn>
                <a:cxn ang="0">
                  <a:pos x="15" y="0"/>
                </a:cxn>
                <a:cxn ang="0">
                  <a:pos x="8" y="0"/>
                </a:cxn>
                <a:cxn ang="0">
                  <a:pos x="8" y="0"/>
                </a:cxn>
                <a:cxn ang="0">
                  <a:pos x="8" y="0"/>
                </a:cxn>
                <a:cxn ang="0">
                  <a:pos x="0" y="0"/>
                </a:cxn>
                <a:cxn ang="0">
                  <a:pos x="0" y="0"/>
                </a:cxn>
                <a:cxn ang="0">
                  <a:pos x="0" y="0"/>
                </a:cxn>
                <a:cxn ang="0">
                  <a:pos x="0" y="8"/>
                </a:cxn>
                <a:cxn ang="0">
                  <a:pos x="0" y="8"/>
                </a:cxn>
                <a:cxn ang="0">
                  <a:pos x="0" y="8"/>
                </a:cxn>
                <a:cxn ang="0">
                  <a:pos x="0" y="15"/>
                </a:cxn>
                <a:cxn ang="0">
                  <a:pos x="8" y="15"/>
                </a:cxn>
                <a:cxn ang="0">
                  <a:pos x="8" y="15"/>
                </a:cxn>
                <a:cxn ang="0">
                  <a:pos x="8" y="15"/>
                </a:cxn>
                <a:cxn ang="0">
                  <a:pos x="15" y="8"/>
                </a:cxn>
                <a:cxn ang="0">
                  <a:pos x="15" y="8"/>
                </a:cxn>
                <a:cxn ang="0">
                  <a:pos x="15" y="8"/>
                </a:cxn>
              </a:cxnLst>
              <a:rect l="0" t="0" r="r" b="b"/>
              <a:pathLst>
                <a:path w="15" h="15">
                  <a:moveTo>
                    <a:pt x="15" y="8"/>
                  </a:moveTo>
                  <a:lnTo>
                    <a:pt x="15" y="0"/>
                  </a:lnTo>
                  <a:lnTo>
                    <a:pt x="15" y="0"/>
                  </a:lnTo>
                  <a:lnTo>
                    <a:pt x="8" y="0"/>
                  </a:lnTo>
                  <a:lnTo>
                    <a:pt x="8" y="0"/>
                  </a:lnTo>
                  <a:lnTo>
                    <a:pt x="8" y="0"/>
                  </a:lnTo>
                  <a:lnTo>
                    <a:pt x="0" y="0"/>
                  </a:lnTo>
                  <a:lnTo>
                    <a:pt x="0" y="0"/>
                  </a:lnTo>
                  <a:lnTo>
                    <a:pt x="0" y="0"/>
                  </a:lnTo>
                  <a:lnTo>
                    <a:pt x="0" y="8"/>
                  </a:lnTo>
                  <a:lnTo>
                    <a:pt x="0" y="8"/>
                  </a:lnTo>
                  <a:lnTo>
                    <a:pt x="0" y="8"/>
                  </a:lnTo>
                  <a:lnTo>
                    <a:pt x="0" y="15"/>
                  </a:lnTo>
                  <a:lnTo>
                    <a:pt x="8" y="15"/>
                  </a:lnTo>
                  <a:lnTo>
                    <a:pt x="8" y="15"/>
                  </a:lnTo>
                  <a:lnTo>
                    <a:pt x="8"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159" name="Freeform 87"/>
            <p:cNvSpPr>
              <a:spLocks/>
            </p:cNvSpPr>
            <p:nvPr/>
          </p:nvSpPr>
          <p:spPr bwMode="auto">
            <a:xfrm>
              <a:off x="1094" y="2565"/>
              <a:ext cx="15" cy="16"/>
            </a:xfrm>
            <a:custGeom>
              <a:avLst/>
              <a:gdLst/>
              <a:ahLst/>
              <a:cxnLst>
                <a:cxn ang="0">
                  <a:pos x="15" y="8"/>
                </a:cxn>
                <a:cxn ang="0">
                  <a:pos x="14" y="6"/>
                </a:cxn>
                <a:cxn ang="0">
                  <a:pos x="13" y="3"/>
                </a:cxn>
                <a:cxn ang="0">
                  <a:pos x="11" y="1"/>
                </a:cxn>
                <a:cxn ang="0">
                  <a:pos x="8" y="0"/>
                </a:cxn>
                <a:cxn ang="0">
                  <a:pos x="6" y="0"/>
                </a:cxn>
                <a:cxn ang="0">
                  <a:pos x="4" y="1"/>
                </a:cxn>
                <a:cxn ang="0">
                  <a:pos x="2" y="3"/>
                </a:cxn>
                <a:cxn ang="0">
                  <a:pos x="0" y="6"/>
                </a:cxn>
                <a:cxn ang="0">
                  <a:pos x="0" y="8"/>
                </a:cxn>
                <a:cxn ang="0">
                  <a:pos x="0" y="11"/>
                </a:cxn>
                <a:cxn ang="0">
                  <a:pos x="2" y="13"/>
                </a:cxn>
                <a:cxn ang="0">
                  <a:pos x="4" y="14"/>
                </a:cxn>
                <a:cxn ang="0">
                  <a:pos x="6" y="16"/>
                </a:cxn>
                <a:cxn ang="0">
                  <a:pos x="8" y="16"/>
                </a:cxn>
                <a:cxn ang="0">
                  <a:pos x="11" y="14"/>
                </a:cxn>
                <a:cxn ang="0">
                  <a:pos x="13" y="13"/>
                </a:cxn>
                <a:cxn ang="0">
                  <a:pos x="14" y="11"/>
                </a:cxn>
                <a:cxn ang="0">
                  <a:pos x="15" y="8"/>
                </a:cxn>
              </a:cxnLst>
              <a:rect l="0" t="0" r="r" b="b"/>
              <a:pathLst>
                <a:path w="15" h="16">
                  <a:moveTo>
                    <a:pt x="15" y="8"/>
                  </a:moveTo>
                  <a:lnTo>
                    <a:pt x="14" y="6"/>
                  </a:lnTo>
                  <a:lnTo>
                    <a:pt x="13" y="3"/>
                  </a:lnTo>
                  <a:lnTo>
                    <a:pt x="11" y="1"/>
                  </a:lnTo>
                  <a:lnTo>
                    <a:pt x="8" y="0"/>
                  </a:lnTo>
                  <a:lnTo>
                    <a:pt x="6" y="0"/>
                  </a:lnTo>
                  <a:lnTo>
                    <a:pt x="4" y="1"/>
                  </a:lnTo>
                  <a:lnTo>
                    <a:pt x="2" y="3"/>
                  </a:lnTo>
                  <a:lnTo>
                    <a:pt x="0" y="6"/>
                  </a:lnTo>
                  <a:lnTo>
                    <a:pt x="0" y="8"/>
                  </a:lnTo>
                  <a:lnTo>
                    <a:pt x="0" y="11"/>
                  </a:lnTo>
                  <a:lnTo>
                    <a:pt x="2" y="13"/>
                  </a:lnTo>
                  <a:lnTo>
                    <a:pt x="4" y="14"/>
                  </a:lnTo>
                  <a:lnTo>
                    <a:pt x="6" y="16"/>
                  </a:lnTo>
                  <a:lnTo>
                    <a:pt x="8" y="16"/>
                  </a:lnTo>
                  <a:lnTo>
                    <a:pt x="11" y="14"/>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160" name="Freeform 88"/>
            <p:cNvSpPr>
              <a:spLocks/>
            </p:cNvSpPr>
            <p:nvPr/>
          </p:nvSpPr>
          <p:spPr bwMode="auto">
            <a:xfrm>
              <a:off x="1096" y="2564"/>
              <a:ext cx="14" cy="15"/>
            </a:xfrm>
            <a:custGeom>
              <a:avLst/>
              <a:gdLst/>
              <a:ahLst/>
              <a:cxnLst>
                <a:cxn ang="0">
                  <a:pos x="14" y="8"/>
                </a:cxn>
                <a:cxn ang="0">
                  <a:pos x="14" y="8"/>
                </a:cxn>
                <a:cxn ang="0">
                  <a:pos x="14" y="0"/>
                </a:cxn>
                <a:cxn ang="0">
                  <a:pos x="7" y="0"/>
                </a:cxn>
                <a:cxn ang="0">
                  <a:pos x="7" y="0"/>
                </a:cxn>
                <a:cxn ang="0">
                  <a:pos x="7" y="0"/>
                </a:cxn>
                <a:cxn ang="0">
                  <a:pos x="0" y="0"/>
                </a:cxn>
                <a:cxn ang="0">
                  <a:pos x="0" y="0"/>
                </a:cxn>
                <a:cxn ang="0">
                  <a:pos x="0" y="8"/>
                </a:cxn>
                <a:cxn ang="0">
                  <a:pos x="0" y="8"/>
                </a:cxn>
                <a:cxn ang="0">
                  <a:pos x="0" y="15"/>
                </a:cxn>
                <a:cxn ang="0">
                  <a:pos x="0" y="15"/>
                </a:cxn>
                <a:cxn ang="0">
                  <a:pos x="0" y="15"/>
                </a:cxn>
                <a:cxn ang="0">
                  <a:pos x="7" y="15"/>
                </a:cxn>
                <a:cxn ang="0">
                  <a:pos x="7" y="15"/>
                </a:cxn>
                <a:cxn ang="0">
                  <a:pos x="7" y="15"/>
                </a:cxn>
                <a:cxn ang="0">
                  <a:pos x="14" y="15"/>
                </a:cxn>
                <a:cxn ang="0">
                  <a:pos x="14" y="15"/>
                </a:cxn>
                <a:cxn ang="0">
                  <a:pos x="14" y="8"/>
                </a:cxn>
              </a:cxnLst>
              <a:rect l="0" t="0" r="r" b="b"/>
              <a:pathLst>
                <a:path w="14" h="15">
                  <a:moveTo>
                    <a:pt x="14" y="8"/>
                  </a:moveTo>
                  <a:lnTo>
                    <a:pt x="14" y="8"/>
                  </a:lnTo>
                  <a:lnTo>
                    <a:pt x="14" y="0"/>
                  </a:lnTo>
                  <a:lnTo>
                    <a:pt x="7" y="0"/>
                  </a:lnTo>
                  <a:lnTo>
                    <a:pt x="7" y="0"/>
                  </a:lnTo>
                  <a:lnTo>
                    <a:pt x="7" y="0"/>
                  </a:lnTo>
                  <a:lnTo>
                    <a:pt x="0" y="0"/>
                  </a:lnTo>
                  <a:lnTo>
                    <a:pt x="0" y="0"/>
                  </a:lnTo>
                  <a:lnTo>
                    <a:pt x="0" y="8"/>
                  </a:lnTo>
                  <a:lnTo>
                    <a:pt x="0" y="8"/>
                  </a:lnTo>
                  <a:lnTo>
                    <a:pt x="0" y="15"/>
                  </a:lnTo>
                  <a:lnTo>
                    <a:pt x="0" y="15"/>
                  </a:lnTo>
                  <a:lnTo>
                    <a:pt x="0" y="15"/>
                  </a:lnTo>
                  <a:lnTo>
                    <a:pt x="7" y="15"/>
                  </a:lnTo>
                  <a:lnTo>
                    <a:pt x="7" y="15"/>
                  </a:lnTo>
                  <a:lnTo>
                    <a:pt x="7"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161" name="Freeform 89"/>
            <p:cNvSpPr>
              <a:spLocks/>
            </p:cNvSpPr>
            <p:nvPr/>
          </p:nvSpPr>
          <p:spPr bwMode="auto">
            <a:xfrm>
              <a:off x="1133" y="2546"/>
              <a:ext cx="15" cy="16"/>
            </a:xfrm>
            <a:custGeom>
              <a:avLst/>
              <a:gdLst/>
              <a:ahLst/>
              <a:cxnLst>
                <a:cxn ang="0">
                  <a:pos x="15" y="9"/>
                </a:cxn>
                <a:cxn ang="0">
                  <a:pos x="15" y="6"/>
                </a:cxn>
                <a:cxn ang="0">
                  <a:pos x="14" y="3"/>
                </a:cxn>
                <a:cxn ang="0">
                  <a:pos x="12" y="1"/>
                </a:cxn>
                <a:cxn ang="0">
                  <a:pos x="9" y="0"/>
                </a:cxn>
                <a:cxn ang="0">
                  <a:pos x="6" y="0"/>
                </a:cxn>
                <a:cxn ang="0">
                  <a:pos x="4" y="1"/>
                </a:cxn>
                <a:cxn ang="0">
                  <a:pos x="1" y="3"/>
                </a:cxn>
                <a:cxn ang="0">
                  <a:pos x="0" y="6"/>
                </a:cxn>
                <a:cxn ang="0">
                  <a:pos x="0" y="9"/>
                </a:cxn>
                <a:cxn ang="0">
                  <a:pos x="0" y="11"/>
                </a:cxn>
                <a:cxn ang="0">
                  <a:pos x="1" y="13"/>
                </a:cxn>
                <a:cxn ang="0">
                  <a:pos x="4" y="15"/>
                </a:cxn>
                <a:cxn ang="0">
                  <a:pos x="6" y="16"/>
                </a:cxn>
                <a:cxn ang="0">
                  <a:pos x="9" y="16"/>
                </a:cxn>
                <a:cxn ang="0">
                  <a:pos x="12" y="15"/>
                </a:cxn>
                <a:cxn ang="0">
                  <a:pos x="14" y="13"/>
                </a:cxn>
                <a:cxn ang="0">
                  <a:pos x="15" y="11"/>
                </a:cxn>
                <a:cxn ang="0">
                  <a:pos x="15" y="9"/>
                </a:cxn>
              </a:cxnLst>
              <a:rect l="0" t="0" r="r" b="b"/>
              <a:pathLst>
                <a:path w="15" h="16">
                  <a:moveTo>
                    <a:pt x="15" y="9"/>
                  </a:moveTo>
                  <a:lnTo>
                    <a:pt x="15" y="6"/>
                  </a:lnTo>
                  <a:lnTo>
                    <a:pt x="14" y="3"/>
                  </a:lnTo>
                  <a:lnTo>
                    <a:pt x="12" y="1"/>
                  </a:lnTo>
                  <a:lnTo>
                    <a:pt x="9" y="0"/>
                  </a:lnTo>
                  <a:lnTo>
                    <a:pt x="6" y="0"/>
                  </a:lnTo>
                  <a:lnTo>
                    <a:pt x="4" y="1"/>
                  </a:lnTo>
                  <a:lnTo>
                    <a:pt x="1" y="3"/>
                  </a:lnTo>
                  <a:lnTo>
                    <a:pt x="0" y="6"/>
                  </a:lnTo>
                  <a:lnTo>
                    <a:pt x="0" y="9"/>
                  </a:lnTo>
                  <a:lnTo>
                    <a:pt x="0" y="11"/>
                  </a:lnTo>
                  <a:lnTo>
                    <a:pt x="1" y="13"/>
                  </a:lnTo>
                  <a:lnTo>
                    <a:pt x="4" y="15"/>
                  </a:lnTo>
                  <a:lnTo>
                    <a:pt x="6" y="16"/>
                  </a:lnTo>
                  <a:lnTo>
                    <a:pt x="9" y="16"/>
                  </a:lnTo>
                  <a:lnTo>
                    <a:pt x="12" y="15"/>
                  </a:lnTo>
                  <a:lnTo>
                    <a:pt x="14" y="13"/>
                  </a:lnTo>
                  <a:lnTo>
                    <a:pt x="15" y="11"/>
                  </a:lnTo>
                  <a:lnTo>
                    <a:pt x="15" y="9"/>
                  </a:lnTo>
                  <a:close/>
                </a:path>
              </a:pathLst>
            </a:custGeom>
            <a:solidFill>
              <a:srgbClr val="FFFF00"/>
            </a:solidFill>
            <a:ln w="9525">
              <a:noFill/>
              <a:round/>
              <a:headEnd/>
              <a:tailEnd/>
            </a:ln>
          </p:spPr>
          <p:txBody>
            <a:bodyPr/>
            <a:lstStyle/>
            <a:p>
              <a:endParaRPr lang="en-US" dirty="0"/>
            </a:p>
          </p:txBody>
        </p:sp>
        <p:sp>
          <p:nvSpPr>
            <p:cNvPr id="643162" name="Freeform 90"/>
            <p:cNvSpPr>
              <a:spLocks/>
            </p:cNvSpPr>
            <p:nvPr/>
          </p:nvSpPr>
          <p:spPr bwMode="auto">
            <a:xfrm>
              <a:off x="1132" y="2543"/>
              <a:ext cx="15" cy="21"/>
            </a:xfrm>
            <a:custGeom>
              <a:avLst/>
              <a:gdLst/>
              <a:ahLst/>
              <a:cxnLst>
                <a:cxn ang="0">
                  <a:pos x="15" y="14"/>
                </a:cxn>
                <a:cxn ang="0">
                  <a:pos x="15" y="7"/>
                </a:cxn>
                <a:cxn ang="0">
                  <a:pos x="15" y="7"/>
                </a:cxn>
                <a:cxn ang="0">
                  <a:pos x="15" y="7"/>
                </a:cxn>
                <a:cxn ang="0">
                  <a:pos x="7" y="0"/>
                </a:cxn>
                <a:cxn ang="0">
                  <a:pos x="7" y="0"/>
                </a:cxn>
                <a:cxn ang="0">
                  <a:pos x="7" y="7"/>
                </a:cxn>
                <a:cxn ang="0">
                  <a:pos x="0" y="7"/>
                </a:cxn>
                <a:cxn ang="0">
                  <a:pos x="0" y="7"/>
                </a:cxn>
                <a:cxn ang="0">
                  <a:pos x="0" y="14"/>
                </a:cxn>
                <a:cxn ang="0">
                  <a:pos x="0" y="14"/>
                </a:cxn>
                <a:cxn ang="0">
                  <a:pos x="0" y="14"/>
                </a:cxn>
                <a:cxn ang="0">
                  <a:pos x="7" y="21"/>
                </a:cxn>
                <a:cxn ang="0">
                  <a:pos x="7" y="21"/>
                </a:cxn>
                <a:cxn ang="0">
                  <a:pos x="7" y="21"/>
                </a:cxn>
                <a:cxn ang="0">
                  <a:pos x="15" y="21"/>
                </a:cxn>
                <a:cxn ang="0">
                  <a:pos x="15" y="14"/>
                </a:cxn>
                <a:cxn ang="0">
                  <a:pos x="15" y="14"/>
                </a:cxn>
                <a:cxn ang="0">
                  <a:pos x="15" y="14"/>
                </a:cxn>
              </a:cxnLst>
              <a:rect l="0" t="0" r="r" b="b"/>
              <a:pathLst>
                <a:path w="15" h="21">
                  <a:moveTo>
                    <a:pt x="15" y="14"/>
                  </a:moveTo>
                  <a:lnTo>
                    <a:pt x="15" y="7"/>
                  </a:lnTo>
                  <a:lnTo>
                    <a:pt x="15" y="7"/>
                  </a:lnTo>
                  <a:lnTo>
                    <a:pt x="15" y="7"/>
                  </a:lnTo>
                  <a:lnTo>
                    <a:pt x="7" y="0"/>
                  </a:lnTo>
                  <a:lnTo>
                    <a:pt x="7" y="0"/>
                  </a:lnTo>
                  <a:lnTo>
                    <a:pt x="7" y="7"/>
                  </a:lnTo>
                  <a:lnTo>
                    <a:pt x="0" y="7"/>
                  </a:lnTo>
                  <a:lnTo>
                    <a:pt x="0" y="7"/>
                  </a:lnTo>
                  <a:lnTo>
                    <a:pt x="0" y="14"/>
                  </a:lnTo>
                  <a:lnTo>
                    <a:pt x="0" y="14"/>
                  </a:lnTo>
                  <a:lnTo>
                    <a:pt x="0" y="14"/>
                  </a:lnTo>
                  <a:lnTo>
                    <a:pt x="7" y="21"/>
                  </a:lnTo>
                  <a:lnTo>
                    <a:pt x="7" y="21"/>
                  </a:lnTo>
                  <a:lnTo>
                    <a:pt x="7" y="21"/>
                  </a:lnTo>
                  <a:lnTo>
                    <a:pt x="15" y="21"/>
                  </a:lnTo>
                  <a:lnTo>
                    <a:pt x="15" y="14"/>
                  </a:lnTo>
                  <a:lnTo>
                    <a:pt x="15" y="14"/>
                  </a:lnTo>
                  <a:lnTo>
                    <a:pt x="15" y="14"/>
                  </a:lnTo>
                </a:path>
              </a:pathLst>
            </a:custGeom>
            <a:noFill/>
            <a:ln w="0" cap="sq">
              <a:solidFill>
                <a:srgbClr val="FFFF00"/>
              </a:solidFill>
              <a:prstDash val="solid"/>
              <a:miter lim="800000"/>
              <a:headEnd/>
              <a:tailEnd/>
            </a:ln>
          </p:spPr>
          <p:txBody>
            <a:bodyPr/>
            <a:lstStyle/>
            <a:p>
              <a:endParaRPr lang="en-US" dirty="0"/>
            </a:p>
          </p:txBody>
        </p:sp>
        <p:sp>
          <p:nvSpPr>
            <p:cNvPr id="643163" name="Freeform 91"/>
            <p:cNvSpPr>
              <a:spLocks/>
            </p:cNvSpPr>
            <p:nvPr/>
          </p:nvSpPr>
          <p:spPr bwMode="auto">
            <a:xfrm>
              <a:off x="1088" y="2562"/>
              <a:ext cx="16" cy="16"/>
            </a:xfrm>
            <a:custGeom>
              <a:avLst/>
              <a:gdLst/>
              <a:ahLst/>
              <a:cxnLst>
                <a:cxn ang="0">
                  <a:pos x="16" y="9"/>
                </a:cxn>
                <a:cxn ang="0">
                  <a:pos x="15" y="5"/>
                </a:cxn>
                <a:cxn ang="0">
                  <a:pos x="14" y="3"/>
                </a:cxn>
                <a:cxn ang="0">
                  <a:pos x="12" y="1"/>
                </a:cxn>
                <a:cxn ang="0">
                  <a:pos x="10" y="0"/>
                </a:cxn>
                <a:cxn ang="0">
                  <a:pos x="8" y="0"/>
                </a:cxn>
                <a:cxn ang="0">
                  <a:pos x="4" y="1"/>
                </a:cxn>
                <a:cxn ang="0">
                  <a:pos x="2" y="3"/>
                </a:cxn>
                <a:cxn ang="0">
                  <a:pos x="1" y="5"/>
                </a:cxn>
                <a:cxn ang="0">
                  <a:pos x="0" y="9"/>
                </a:cxn>
                <a:cxn ang="0">
                  <a:pos x="1" y="11"/>
                </a:cxn>
                <a:cxn ang="0">
                  <a:pos x="2" y="13"/>
                </a:cxn>
                <a:cxn ang="0">
                  <a:pos x="4" y="15"/>
                </a:cxn>
                <a:cxn ang="0">
                  <a:pos x="8" y="16"/>
                </a:cxn>
                <a:cxn ang="0">
                  <a:pos x="10" y="16"/>
                </a:cxn>
                <a:cxn ang="0">
                  <a:pos x="12" y="15"/>
                </a:cxn>
                <a:cxn ang="0">
                  <a:pos x="14" y="13"/>
                </a:cxn>
                <a:cxn ang="0">
                  <a:pos x="15" y="11"/>
                </a:cxn>
                <a:cxn ang="0">
                  <a:pos x="16" y="9"/>
                </a:cxn>
              </a:cxnLst>
              <a:rect l="0" t="0" r="r" b="b"/>
              <a:pathLst>
                <a:path w="16" h="16">
                  <a:moveTo>
                    <a:pt x="16" y="9"/>
                  </a:moveTo>
                  <a:lnTo>
                    <a:pt x="15" y="5"/>
                  </a:lnTo>
                  <a:lnTo>
                    <a:pt x="14" y="3"/>
                  </a:lnTo>
                  <a:lnTo>
                    <a:pt x="12" y="1"/>
                  </a:lnTo>
                  <a:lnTo>
                    <a:pt x="10" y="0"/>
                  </a:lnTo>
                  <a:lnTo>
                    <a:pt x="8" y="0"/>
                  </a:lnTo>
                  <a:lnTo>
                    <a:pt x="4" y="1"/>
                  </a:lnTo>
                  <a:lnTo>
                    <a:pt x="2" y="3"/>
                  </a:lnTo>
                  <a:lnTo>
                    <a:pt x="1" y="5"/>
                  </a:lnTo>
                  <a:lnTo>
                    <a:pt x="0" y="9"/>
                  </a:lnTo>
                  <a:lnTo>
                    <a:pt x="1" y="11"/>
                  </a:lnTo>
                  <a:lnTo>
                    <a:pt x="2" y="13"/>
                  </a:lnTo>
                  <a:lnTo>
                    <a:pt x="4" y="15"/>
                  </a:lnTo>
                  <a:lnTo>
                    <a:pt x="8" y="16"/>
                  </a:lnTo>
                  <a:lnTo>
                    <a:pt x="10" y="16"/>
                  </a:lnTo>
                  <a:lnTo>
                    <a:pt x="12" y="15"/>
                  </a:lnTo>
                  <a:lnTo>
                    <a:pt x="14" y="13"/>
                  </a:lnTo>
                  <a:lnTo>
                    <a:pt x="15" y="11"/>
                  </a:lnTo>
                  <a:lnTo>
                    <a:pt x="16" y="9"/>
                  </a:lnTo>
                  <a:close/>
                </a:path>
              </a:pathLst>
            </a:custGeom>
            <a:solidFill>
              <a:srgbClr val="FFFF00"/>
            </a:solidFill>
            <a:ln w="9525">
              <a:noFill/>
              <a:round/>
              <a:headEnd/>
              <a:tailEnd/>
            </a:ln>
          </p:spPr>
          <p:txBody>
            <a:bodyPr/>
            <a:lstStyle/>
            <a:p>
              <a:endParaRPr lang="en-US" dirty="0"/>
            </a:p>
          </p:txBody>
        </p:sp>
        <p:sp>
          <p:nvSpPr>
            <p:cNvPr id="643164" name="Freeform 92"/>
            <p:cNvSpPr>
              <a:spLocks/>
            </p:cNvSpPr>
            <p:nvPr/>
          </p:nvSpPr>
          <p:spPr bwMode="auto">
            <a:xfrm>
              <a:off x="1088" y="2564"/>
              <a:ext cx="15" cy="15"/>
            </a:xfrm>
            <a:custGeom>
              <a:avLst/>
              <a:gdLst/>
              <a:ahLst/>
              <a:cxnLst>
                <a:cxn ang="0">
                  <a:pos x="15" y="8"/>
                </a:cxn>
                <a:cxn ang="0">
                  <a:pos x="15" y="0"/>
                </a:cxn>
                <a:cxn ang="0">
                  <a:pos x="15" y="0"/>
                </a:cxn>
                <a:cxn ang="0">
                  <a:pos x="15" y="0"/>
                </a:cxn>
                <a:cxn ang="0">
                  <a:pos x="8" y="0"/>
                </a:cxn>
                <a:cxn ang="0">
                  <a:pos x="8" y="0"/>
                </a:cxn>
                <a:cxn ang="0">
                  <a:pos x="8" y="0"/>
                </a:cxn>
                <a:cxn ang="0">
                  <a:pos x="0" y="0"/>
                </a:cxn>
                <a:cxn ang="0">
                  <a:pos x="0" y="0"/>
                </a:cxn>
                <a:cxn ang="0">
                  <a:pos x="0" y="8"/>
                </a:cxn>
                <a:cxn ang="0">
                  <a:pos x="0" y="8"/>
                </a:cxn>
                <a:cxn ang="0">
                  <a:pos x="0" y="15"/>
                </a:cxn>
                <a:cxn ang="0">
                  <a:pos x="8" y="15"/>
                </a:cxn>
                <a:cxn ang="0">
                  <a:pos x="8" y="15"/>
                </a:cxn>
                <a:cxn ang="0">
                  <a:pos x="8" y="15"/>
                </a:cxn>
                <a:cxn ang="0">
                  <a:pos x="15" y="15"/>
                </a:cxn>
                <a:cxn ang="0">
                  <a:pos x="15" y="15"/>
                </a:cxn>
                <a:cxn ang="0">
                  <a:pos x="15" y="8"/>
                </a:cxn>
                <a:cxn ang="0">
                  <a:pos x="15" y="8"/>
                </a:cxn>
              </a:cxnLst>
              <a:rect l="0" t="0" r="r" b="b"/>
              <a:pathLst>
                <a:path w="15" h="15">
                  <a:moveTo>
                    <a:pt x="15" y="8"/>
                  </a:moveTo>
                  <a:lnTo>
                    <a:pt x="15" y="0"/>
                  </a:lnTo>
                  <a:lnTo>
                    <a:pt x="15" y="0"/>
                  </a:lnTo>
                  <a:lnTo>
                    <a:pt x="15" y="0"/>
                  </a:lnTo>
                  <a:lnTo>
                    <a:pt x="8" y="0"/>
                  </a:lnTo>
                  <a:lnTo>
                    <a:pt x="8" y="0"/>
                  </a:lnTo>
                  <a:lnTo>
                    <a:pt x="8" y="0"/>
                  </a:lnTo>
                  <a:lnTo>
                    <a:pt x="0" y="0"/>
                  </a:lnTo>
                  <a:lnTo>
                    <a:pt x="0" y="0"/>
                  </a:lnTo>
                  <a:lnTo>
                    <a:pt x="0" y="8"/>
                  </a:lnTo>
                  <a:lnTo>
                    <a:pt x="0" y="8"/>
                  </a:lnTo>
                  <a:lnTo>
                    <a:pt x="0" y="15"/>
                  </a:lnTo>
                  <a:lnTo>
                    <a:pt x="8" y="15"/>
                  </a:lnTo>
                  <a:lnTo>
                    <a:pt x="8" y="15"/>
                  </a:lnTo>
                  <a:lnTo>
                    <a:pt x="8"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165" name="Freeform 93"/>
            <p:cNvSpPr>
              <a:spLocks/>
            </p:cNvSpPr>
            <p:nvPr/>
          </p:nvSpPr>
          <p:spPr bwMode="auto">
            <a:xfrm>
              <a:off x="1100" y="2539"/>
              <a:ext cx="16" cy="16"/>
            </a:xfrm>
            <a:custGeom>
              <a:avLst/>
              <a:gdLst/>
              <a:ahLst/>
              <a:cxnLst>
                <a:cxn ang="0">
                  <a:pos x="16" y="7"/>
                </a:cxn>
                <a:cxn ang="0">
                  <a:pos x="15" y="5"/>
                </a:cxn>
                <a:cxn ang="0">
                  <a:pos x="14" y="3"/>
                </a:cxn>
                <a:cxn ang="0">
                  <a:pos x="12" y="1"/>
                </a:cxn>
                <a:cxn ang="0">
                  <a:pos x="9" y="0"/>
                </a:cxn>
                <a:cxn ang="0">
                  <a:pos x="6" y="0"/>
                </a:cxn>
                <a:cxn ang="0">
                  <a:pos x="4" y="1"/>
                </a:cxn>
                <a:cxn ang="0">
                  <a:pos x="2" y="3"/>
                </a:cxn>
                <a:cxn ang="0">
                  <a:pos x="1" y="5"/>
                </a:cxn>
                <a:cxn ang="0">
                  <a:pos x="0" y="7"/>
                </a:cxn>
                <a:cxn ang="0">
                  <a:pos x="1" y="10"/>
                </a:cxn>
                <a:cxn ang="0">
                  <a:pos x="2" y="13"/>
                </a:cxn>
                <a:cxn ang="0">
                  <a:pos x="4" y="15"/>
                </a:cxn>
                <a:cxn ang="0">
                  <a:pos x="6" y="16"/>
                </a:cxn>
                <a:cxn ang="0">
                  <a:pos x="9" y="16"/>
                </a:cxn>
                <a:cxn ang="0">
                  <a:pos x="12" y="15"/>
                </a:cxn>
                <a:cxn ang="0">
                  <a:pos x="14" y="13"/>
                </a:cxn>
                <a:cxn ang="0">
                  <a:pos x="15" y="10"/>
                </a:cxn>
                <a:cxn ang="0">
                  <a:pos x="16" y="7"/>
                </a:cxn>
              </a:cxnLst>
              <a:rect l="0" t="0" r="r" b="b"/>
              <a:pathLst>
                <a:path w="16" h="16">
                  <a:moveTo>
                    <a:pt x="16" y="7"/>
                  </a:moveTo>
                  <a:lnTo>
                    <a:pt x="15" y="5"/>
                  </a:lnTo>
                  <a:lnTo>
                    <a:pt x="14" y="3"/>
                  </a:lnTo>
                  <a:lnTo>
                    <a:pt x="12" y="1"/>
                  </a:lnTo>
                  <a:lnTo>
                    <a:pt x="9" y="0"/>
                  </a:lnTo>
                  <a:lnTo>
                    <a:pt x="6" y="0"/>
                  </a:lnTo>
                  <a:lnTo>
                    <a:pt x="4" y="1"/>
                  </a:lnTo>
                  <a:lnTo>
                    <a:pt x="2" y="3"/>
                  </a:lnTo>
                  <a:lnTo>
                    <a:pt x="1" y="5"/>
                  </a:lnTo>
                  <a:lnTo>
                    <a:pt x="0" y="7"/>
                  </a:lnTo>
                  <a:lnTo>
                    <a:pt x="1" y="10"/>
                  </a:lnTo>
                  <a:lnTo>
                    <a:pt x="2" y="13"/>
                  </a:lnTo>
                  <a:lnTo>
                    <a:pt x="4" y="15"/>
                  </a:lnTo>
                  <a:lnTo>
                    <a:pt x="6" y="16"/>
                  </a:lnTo>
                  <a:lnTo>
                    <a:pt x="9" y="16"/>
                  </a:lnTo>
                  <a:lnTo>
                    <a:pt x="12" y="15"/>
                  </a:lnTo>
                  <a:lnTo>
                    <a:pt x="14" y="13"/>
                  </a:lnTo>
                  <a:lnTo>
                    <a:pt x="15" y="10"/>
                  </a:lnTo>
                  <a:lnTo>
                    <a:pt x="16" y="7"/>
                  </a:lnTo>
                  <a:close/>
                </a:path>
              </a:pathLst>
            </a:custGeom>
            <a:solidFill>
              <a:srgbClr val="FFFF00"/>
            </a:solidFill>
            <a:ln w="9525">
              <a:noFill/>
              <a:round/>
              <a:headEnd/>
              <a:tailEnd/>
            </a:ln>
          </p:spPr>
          <p:txBody>
            <a:bodyPr/>
            <a:lstStyle/>
            <a:p>
              <a:endParaRPr lang="en-US" dirty="0"/>
            </a:p>
          </p:txBody>
        </p:sp>
        <p:sp>
          <p:nvSpPr>
            <p:cNvPr id="643166" name="Freeform 94"/>
            <p:cNvSpPr>
              <a:spLocks/>
            </p:cNvSpPr>
            <p:nvPr/>
          </p:nvSpPr>
          <p:spPr bwMode="auto">
            <a:xfrm>
              <a:off x="1103" y="2535"/>
              <a:ext cx="14" cy="22"/>
            </a:xfrm>
            <a:custGeom>
              <a:avLst/>
              <a:gdLst/>
              <a:ahLst/>
              <a:cxnLst>
                <a:cxn ang="0">
                  <a:pos x="14" y="15"/>
                </a:cxn>
                <a:cxn ang="0">
                  <a:pos x="14" y="8"/>
                </a:cxn>
                <a:cxn ang="0">
                  <a:pos x="14" y="8"/>
                </a:cxn>
                <a:cxn ang="0">
                  <a:pos x="7" y="8"/>
                </a:cxn>
                <a:cxn ang="0">
                  <a:pos x="7" y="0"/>
                </a:cxn>
                <a:cxn ang="0">
                  <a:pos x="0" y="0"/>
                </a:cxn>
                <a:cxn ang="0">
                  <a:pos x="0" y="8"/>
                </a:cxn>
                <a:cxn ang="0">
                  <a:pos x="0" y="8"/>
                </a:cxn>
                <a:cxn ang="0">
                  <a:pos x="0" y="8"/>
                </a:cxn>
                <a:cxn ang="0">
                  <a:pos x="0" y="15"/>
                </a:cxn>
                <a:cxn ang="0">
                  <a:pos x="0" y="15"/>
                </a:cxn>
                <a:cxn ang="0">
                  <a:pos x="0" y="15"/>
                </a:cxn>
                <a:cxn ang="0">
                  <a:pos x="0" y="22"/>
                </a:cxn>
                <a:cxn ang="0">
                  <a:pos x="0" y="22"/>
                </a:cxn>
                <a:cxn ang="0">
                  <a:pos x="7" y="22"/>
                </a:cxn>
                <a:cxn ang="0">
                  <a:pos x="7" y="22"/>
                </a:cxn>
                <a:cxn ang="0">
                  <a:pos x="14" y="15"/>
                </a:cxn>
                <a:cxn ang="0">
                  <a:pos x="14" y="15"/>
                </a:cxn>
                <a:cxn ang="0">
                  <a:pos x="14" y="15"/>
                </a:cxn>
              </a:cxnLst>
              <a:rect l="0" t="0" r="r" b="b"/>
              <a:pathLst>
                <a:path w="14" h="22">
                  <a:moveTo>
                    <a:pt x="14" y="15"/>
                  </a:moveTo>
                  <a:lnTo>
                    <a:pt x="14" y="8"/>
                  </a:lnTo>
                  <a:lnTo>
                    <a:pt x="14" y="8"/>
                  </a:lnTo>
                  <a:lnTo>
                    <a:pt x="7" y="8"/>
                  </a:lnTo>
                  <a:lnTo>
                    <a:pt x="7" y="0"/>
                  </a:lnTo>
                  <a:lnTo>
                    <a:pt x="0" y="0"/>
                  </a:lnTo>
                  <a:lnTo>
                    <a:pt x="0" y="8"/>
                  </a:lnTo>
                  <a:lnTo>
                    <a:pt x="0" y="8"/>
                  </a:lnTo>
                  <a:lnTo>
                    <a:pt x="0" y="8"/>
                  </a:lnTo>
                  <a:lnTo>
                    <a:pt x="0" y="15"/>
                  </a:lnTo>
                  <a:lnTo>
                    <a:pt x="0" y="15"/>
                  </a:lnTo>
                  <a:lnTo>
                    <a:pt x="0" y="15"/>
                  </a:lnTo>
                  <a:lnTo>
                    <a:pt x="0" y="22"/>
                  </a:lnTo>
                  <a:lnTo>
                    <a:pt x="0" y="22"/>
                  </a:lnTo>
                  <a:lnTo>
                    <a:pt x="7" y="22"/>
                  </a:lnTo>
                  <a:lnTo>
                    <a:pt x="7" y="22"/>
                  </a:lnTo>
                  <a:lnTo>
                    <a:pt x="14" y="15"/>
                  </a:lnTo>
                  <a:lnTo>
                    <a:pt x="14" y="15"/>
                  </a:lnTo>
                  <a:lnTo>
                    <a:pt x="14" y="15"/>
                  </a:lnTo>
                </a:path>
              </a:pathLst>
            </a:custGeom>
            <a:noFill/>
            <a:ln w="0" cap="sq">
              <a:solidFill>
                <a:srgbClr val="FFFF00"/>
              </a:solidFill>
              <a:prstDash val="solid"/>
              <a:miter lim="800000"/>
              <a:headEnd/>
              <a:tailEnd/>
            </a:ln>
          </p:spPr>
          <p:txBody>
            <a:bodyPr/>
            <a:lstStyle/>
            <a:p>
              <a:endParaRPr lang="en-US" dirty="0"/>
            </a:p>
          </p:txBody>
        </p:sp>
        <p:sp>
          <p:nvSpPr>
            <p:cNvPr id="643167" name="Freeform 95"/>
            <p:cNvSpPr>
              <a:spLocks/>
            </p:cNvSpPr>
            <p:nvPr/>
          </p:nvSpPr>
          <p:spPr bwMode="auto">
            <a:xfrm>
              <a:off x="1119" y="2476"/>
              <a:ext cx="15" cy="17"/>
            </a:xfrm>
            <a:custGeom>
              <a:avLst/>
              <a:gdLst/>
              <a:ahLst/>
              <a:cxnLst>
                <a:cxn ang="0">
                  <a:pos x="15" y="9"/>
                </a:cxn>
                <a:cxn ang="0">
                  <a:pos x="15" y="6"/>
                </a:cxn>
                <a:cxn ang="0">
                  <a:pos x="14" y="3"/>
                </a:cxn>
                <a:cxn ang="0">
                  <a:pos x="12" y="1"/>
                </a:cxn>
                <a:cxn ang="0">
                  <a:pos x="9" y="0"/>
                </a:cxn>
                <a:cxn ang="0">
                  <a:pos x="6" y="0"/>
                </a:cxn>
                <a:cxn ang="0">
                  <a:pos x="4" y="1"/>
                </a:cxn>
                <a:cxn ang="0">
                  <a:pos x="1" y="3"/>
                </a:cxn>
                <a:cxn ang="0">
                  <a:pos x="0" y="6"/>
                </a:cxn>
                <a:cxn ang="0">
                  <a:pos x="0" y="9"/>
                </a:cxn>
                <a:cxn ang="0">
                  <a:pos x="0" y="11"/>
                </a:cxn>
                <a:cxn ang="0">
                  <a:pos x="1" y="14"/>
                </a:cxn>
                <a:cxn ang="0">
                  <a:pos x="4" y="15"/>
                </a:cxn>
                <a:cxn ang="0">
                  <a:pos x="6" y="17"/>
                </a:cxn>
                <a:cxn ang="0">
                  <a:pos x="9" y="17"/>
                </a:cxn>
                <a:cxn ang="0">
                  <a:pos x="12" y="15"/>
                </a:cxn>
                <a:cxn ang="0">
                  <a:pos x="14" y="14"/>
                </a:cxn>
                <a:cxn ang="0">
                  <a:pos x="15" y="11"/>
                </a:cxn>
                <a:cxn ang="0">
                  <a:pos x="15" y="9"/>
                </a:cxn>
              </a:cxnLst>
              <a:rect l="0" t="0" r="r" b="b"/>
              <a:pathLst>
                <a:path w="15" h="17">
                  <a:moveTo>
                    <a:pt x="15" y="9"/>
                  </a:moveTo>
                  <a:lnTo>
                    <a:pt x="15" y="6"/>
                  </a:lnTo>
                  <a:lnTo>
                    <a:pt x="14" y="3"/>
                  </a:lnTo>
                  <a:lnTo>
                    <a:pt x="12" y="1"/>
                  </a:lnTo>
                  <a:lnTo>
                    <a:pt x="9" y="0"/>
                  </a:lnTo>
                  <a:lnTo>
                    <a:pt x="6" y="0"/>
                  </a:lnTo>
                  <a:lnTo>
                    <a:pt x="4" y="1"/>
                  </a:lnTo>
                  <a:lnTo>
                    <a:pt x="1" y="3"/>
                  </a:lnTo>
                  <a:lnTo>
                    <a:pt x="0" y="6"/>
                  </a:lnTo>
                  <a:lnTo>
                    <a:pt x="0" y="9"/>
                  </a:lnTo>
                  <a:lnTo>
                    <a:pt x="0" y="11"/>
                  </a:lnTo>
                  <a:lnTo>
                    <a:pt x="1" y="14"/>
                  </a:lnTo>
                  <a:lnTo>
                    <a:pt x="4" y="15"/>
                  </a:lnTo>
                  <a:lnTo>
                    <a:pt x="6" y="17"/>
                  </a:lnTo>
                  <a:lnTo>
                    <a:pt x="9" y="17"/>
                  </a:lnTo>
                  <a:lnTo>
                    <a:pt x="12" y="15"/>
                  </a:lnTo>
                  <a:lnTo>
                    <a:pt x="14" y="14"/>
                  </a:lnTo>
                  <a:lnTo>
                    <a:pt x="15" y="11"/>
                  </a:lnTo>
                  <a:lnTo>
                    <a:pt x="15" y="9"/>
                  </a:lnTo>
                  <a:close/>
                </a:path>
              </a:pathLst>
            </a:custGeom>
            <a:solidFill>
              <a:srgbClr val="FFFF00"/>
            </a:solidFill>
            <a:ln w="9525">
              <a:noFill/>
              <a:round/>
              <a:headEnd/>
              <a:tailEnd/>
            </a:ln>
          </p:spPr>
          <p:txBody>
            <a:bodyPr/>
            <a:lstStyle/>
            <a:p>
              <a:endParaRPr lang="en-US" dirty="0"/>
            </a:p>
          </p:txBody>
        </p:sp>
        <p:sp>
          <p:nvSpPr>
            <p:cNvPr id="643168" name="Freeform 96"/>
            <p:cNvSpPr>
              <a:spLocks/>
            </p:cNvSpPr>
            <p:nvPr/>
          </p:nvSpPr>
          <p:spPr bwMode="auto">
            <a:xfrm>
              <a:off x="1117" y="2477"/>
              <a:ext cx="15" cy="15"/>
            </a:xfrm>
            <a:custGeom>
              <a:avLst/>
              <a:gdLst/>
              <a:ahLst/>
              <a:cxnLst>
                <a:cxn ang="0">
                  <a:pos x="15" y="7"/>
                </a:cxn>
                <a:cxn ang="0">
                  <a:pos x="15" y="7"/>
                </a:cxn>
                <a:cxn ang="0">
                  <a:pos x="15" y="0"/>
                </a:cxn>
                <a:cxn ang="0">
                  <a:pos x="15" y="0"/>
                </a:cxn>
                <a:cxn ang="0">
                  <a:pos x="8" y="0"/>
                </a:cxn>
                <a:cxn ang="0">
                  <a:pos x="8" y="0"/>
                </a:cxn>
                <a:cxn ang="0">
                  <a:pos x="8" y="0"/>
                </a:cxn>
                <a:cxn ang="0">
                  <a:pos x="0" y="0"/>
                </a:cxn>
                <a:cxn ang="0">
                  <a:pos x="0" y="7"/>
                </a:cxn>
                <a:cxn ang="0">
                  <a:pos x="0" y="7"/>
                </a:cxn>
                <a:cxn ang="0">
                  <a:pos x="0" y="7"/>
                </a:cxn>
                <a:cxn ang="0">
                  <a:pos x="0" y="15"/>
                </a:cxn>
                <a:cxn ang="0">
                  <a:pos x="8" y="15"/>
                </a:cxn>
                <a:cxn ang="0">
                  <a:pos x="8" y="15"/>
                </a:cxn>
                <a:cxn ang="0">
                  <a:pos x="8" y="15"/>
                </a:cxn>
                <a:cxn ang="0">
                  <a:pos x="15" y="15"/>
                </a:cxn>
                <a:cxn ang="0">
                  <a:pos x="15" y="15"/>
                </a:cxn>
                <a:cxn ang="0">
                  <a:pos x="15" y="7"/>
                </a:cxn>
                <a:cxn ang="0">
                  <a:pos x="15" y="7"/>
                </a:cxn>
              </a:cxnLst>
              <a:rect l="0" t="0" r="r" b="b"/>
              <a:pathLst>
                <a:path w="15" h="15">
                  <a:moveTo>
                    <a:pt x="15" y="7"/>
                  </a:moveTo>
                  <a:lnTo>
                    <a:pt x="15" y="7"/>
                  </a:lnTo>
                  <a:lnTo>
                    <a:pt x="15" y="0"/>
                  </a:lnTo>
                  <a:lnTo>
                    <a:pt x="15" y="0"/>
                  </a:lnTo>
                  <a:lnTo>
                    <a:pt x="8" y="0"/>
                  </a:lnTo>
                  <a:lnTo>
                    <a:pt x="8" y="0"/>
                  </a:lnTo>
                  <a:lnTo>
                    <a:pt x="8" y="0"/>
                  </a:lnTo>
                  <a:lnTo>
                    <a:pt x="0" y="0"/>
                  </a:lnTo>
                  <a:lnTo>
                    <a:pt x="0" y="7"/>
                  </a:lnTo>
                  <a:lnTo>
                    <a:pt x="0" y="7"/>
                  </a:lnTo>
                  <a:lnTo>
                    <a:pt x="0" y="7"/>
                  </a:lnTo>
                  <a:lnTo>
                    <a:pt x="0" y="15"/>
                  </a:lnTo>
                  <a:lnTo>
                    <a:pt x="8" y="15"/>
                  </a:lnTo>
                  <a:lnTo>
                    <a:pt x="8" y="15"/>
                  </a:lnTo>
                  <a:lnTo>
                    <a:pt x="8"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169" name="Freeform 97"/>
            <p:cNvSpPr>
              <a:spLocks/>
            </p:cNvSpPr>
            <p:nvPr/>
          </p:nvSpPr>
          <p:spPr bwMode="auto">
            <a:xfrm>
              <a:off x="1168" y="2523"/>
              <a:ext cx="15" cy="16"/>
            </a:xfrm>
            <a:custGeom>
              <a:avLst/>
              <a:gdLst/>
              <a:ahLst/>
              <a:cxnLst>
                <a:cxn ang="0">
                  <a:pos x="15" y="7"/>
                </a:cxn>
                <a:cxn ang="0">
                  <a:pos x="15" y="5"/>
                </a:cxn>
                <a:cxn ang="0">
                  <a:pos x="14" y="3"/>
                </a:cxn>
                <a:cxn ang="0">
                  <a:pos x="11" y="1"/>
                </a:cxn>
                <a:cxn ang="0">
                  <a:pos x="9" y="0"/>
                </a:cxn>
                <a:cxn ang="0">
                  <a:pos x="6" y="0"/>
                </a:cxn>
                <a:cxn ang="0">
                  <a:pos x="3" y="1"/>
                </a:cxn>
                <a:cxn ang="0">
                  <a:pos x="1" y="3"/>
                </a:cxn>
                <a:cxn ang="0">
                  <a:pos x="0" y="5"/>
                </a:cxn>
                <a:cxn ang="0">
                  <a:pos x="0" y="7"/>
                </a:cxn>
                <a:cxn ang="0">
                  <a:pos x="0" y="10"/>
                </a:cxn>
                <a:cxn ang="0">
                  <a:pos x="1" y="13"/>
                </a:cxn>
                <a:cxn ang="0">
                  <a:pos x="3" y="15"/>
                </a:cxn>
                <a:cxn ang="0">
                  <a:pos x="6" y="16"/>
                </a:cxn>
                <a:cxn ang="0">
                  <a:pos x="9" y="16"/>
                </a:cxn>
                <a:cxn ang="0">
                  <a:pos x="11" y="15"/>
                </a:cxn>
                <a:cxn ang="0">
                  <a:pos x="14" y="13"/>
                </a:cxn>
                <a:cxn ang="0">
                  <a:pos x="15" y="10"/>
                </a:cxn>
                <a:cxn ang="0">
                  <a:pos x="15" y="7"/>
                </a:cxn>
              </a:cxnLst>
              <a:rect l="0" t="0" r="r" b="b"/>
              <a:pathLst>
                <a:path w="15" h="16">
                  <a:moveTo>
                    <a:pt x="15" y="7"/>
                  </a:moveTo>
                  <a:lnTo>
                    <a:pt x="15" y="5"/>
                  </a:lnTo>
                  <a:lnTo>
                    <a:pt x="14" y="3"/>
                  </a:lnTo>
                  <a:lnTo>
                    <a:pt x="11" y="1"/>
                  </a:lnTo>
                  <a:lnTo>
                    <a:pt x="9" y="0"/>
                  </a:lnTo>
                  <a:lnTo>
                    <a:pt x="6" y="0"/>
                  </a:lnTo>
                  <a:lnTo>
                    <a:pt x="3" y="1"/>
                  </a:lnTo>
                  <a:lnTo>
                    <a:pt x="1" y="3"/>
                  </a:lnTo>
                  <a:lnTo>
                    <a:pt x="0" y="5"/>
                  </a:lnTo>
                  <a:lnTo>
                    <a:pt x="0" y="7"/>
                  </a:lnTo>
                  <a:lnTo>
                    <a:pt x="0" y="10"/>
                  </a:lnTo>
                  <a:lnTo>
                    <a:pt x="1" y="13"/>
                  </a:lnTo>
                  <a:lnTo>
                    <a:pt x="3" y="15"/>
                  </a:lnTo>
                  <a:lnTo>
                    <a:pt x="6" y="16"/>
                  </a:lnTo>
                  <a:lnTo>
                    <a:pt x="9" y="16"/>
                  </a:lnTo>
                  <a:lnTo>
                    <a:pt x="11" y="15"/>
                  </a:lnTo>
                  <a:lnTo>
                    <a:pt x="14"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170" name="Freeform 98"/>
            <p:cNvSpPr>
              <a:spLocks/>
            </p:cNvSpPr>
            <p:nvPr/>
          </p:nvSpPr>
          <p:spPr bwMode="auto">
            <a:xfrm>
              <a:off x="1168" y="2521"/>
              <a:ext cx="15" cy="14"/>
            </a:xfrm>
            <a:custGeom>
              <a:avLst/>
              <a:gdLst/>
              <a:ahLst/>
              <a:cxnLst>
                <a:cxn ang="0">
                  <a:pos x="15" y="7"/>
                </a:cxn>
                <a:cxn ang="0">
                  <a:pos x="15" y="7"/>
                </a:cxn>
                <a:cxn ang="0">
                  <a:pos x="15" y="7"/>
                </a:cxn>
                <a:cxn ang="0">
                  <a:pos x="15" y="0"/>
                </a:cxn>
                <a:cxn ang="0">
                  <a:pos x="8" y="0"/>
                </a:cxn>
                <a:cxn ang="0">
                  <a:pos x="8" y="0"/>
                </a:cxn>
                <a:cxn ang="0">
                  <a:pos x="0" y="0"/>
                </a:cxn>
                <a:cxn ang="0">
                  <a:pos x="0" y="7"/>
                </a:cxn>
                <a:cxn ang="0">
                  <a:pos x="0" y="7"/>
                </a:cxn>
                <a:cxn ang="0">
                  <a:pos x="0" y="7"/>
                </a:cxn>
                <a:cxn ang="0">
                  <a:pos x="0" y="14"/>
                </a:cxn>
                <a:cxn ang="0">
                  <a:pos x="0" y="14"/>
                </a:cxn>
                <a:cxn ang="0">
                  <a:pos x="0" y="14"/>
                </a:cxn>
                <a:cxn ang="0">
                  <a:pos x="8" y="14"/>
                </a:cxn>
                <a:cxn ang="0">
                  <a:pos x="8" y="14"/>
                </a:cxn>
                <a:cxn ang="0">
                  <a:pos x="15" y="14"/>
                </a:cxn>
                <a:cxn ang="0">
                  <a:pos x="15" y="14"/>
                </a:cxn>
                <a:cxn ang="0">
                  <a:pos x="15" y="14"/>
                </a:cxn>
                <a:cxn ang="0">
                  <a:pos x="15" y="7"/>
                </a:cxn>
              </a:cxnLst>
              <a:rect l="0" t="0" r="r" b="b"/>
              <a:pathLst>
                <a:path w="15" h="14">
                  <a:moveTo>
                    <a:pt x="15" y="7"/>
                  </a:moveTo>
                  <a:lnTo>
                    <a:pt x="15" y="7"/>
                  </a:lnTo>
                  <a:lnTo>
                    <a:pt x="15" y="7"/>
                  </a:lnTo>
                  <a:lnTo>
                    <a:pt x="15" y="0"/>
                  </a:lnTo>
                  <a:lnTo>
                    <a:pt x="8" y="0"/>
                  </a:lnTo>
                  <a:lnTo>
                    <a:pt x="8" y="0"/>
                  </a:lnTo>
                  <a:lnTo>
                    <a:pt x="0" y="0"/>
                  </a:lnTo>
                  <a:lnTo>
                    <a:pt x="0" y="7"/>
                  </a:lnTo>
                  <a:lnTo>
                    <a:pt x="0" y="7"/>
                  </a:lnTo>
                  <a:lnTo>
                    <a:pt x="0" y="7"/>
                  </a:lnTo>
                  <a:lnTo>
                    <a:pt x="0" y="14"/>
                  </a:lnTo>
                  <a:lnTo>
                    <a:pt x="0" y="14"/>
                  </a:lnTo>
                  <a:lnTo>
                    <a:pt x="0" y="14"/>
                  </a:lnTo>
                  <a:lnTo>
                    <a:pt x="8" y="14"/>
                  </a:lnTo>
                  <a:lnTo>
                    <a:pt x="8" y="14"/>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171" name="Freeform 99"/>
            <p:cNvSpPr>
              <a:spLocks/>
            </p:cNvSpPr>
            <p:nvPr/>
          </p:nvSpPr>
          <p:spPr bwMode="auto">
            <a:xfrm>
              <a:off x="1125" y="2527"/>
              <a:ext cx="15" cy="16"/>
            </a:xfrm>
            <a:custGeom>
              <a:avLst/>
              <a:gdLst/>
              <a:ahLst/>
              <a:cxnLst>
                <a:cxn ang="0">
                  <a:pos x="15" y="9"/>
                </a:cxn>
                <a:cxn ang="0">
                  <a:pos x="14" y="5"/>
                </a:cxn>
                <a:cxn ang="0">
                  <a:pos x="13" y="3"/>
                </a:cxn>
                <a:cxn ang="0">
                  <a:pos x="12" y="1"/>
                </a:cxn>
                <a:cxn ang="0">
                  <a:pos x="9" y="0"/>
                </a:cxn>
                <a:cxn ang="0">
                  <a:pos x="7" y="0"/>
                </a:cxn>
                <a:cxn ang="0">
                  <a:pos x="4" y="1"/>
                </a:cxn>
                <a:cxn ang="0">
                  <a:pos x="2" y="3"/>
                </a:cxn>
                <a:cxn ang="0">
                  <a:pos x="0" y="5"/>
                </a:cxn>
                <a:cxn ang="0">
                  <a:pos x="0" y="9"/>
                </a:cxn>
                <a:cxn ang="0">
                  <a:pos x="0" y="11"/>
                </a:cxn>
                <a:cxn ang="0">
                  <a:pos x="2" y="14"/>
                </a:cxn>
                <a:cxn ang="0">
                  <a:pos x="4" y="15"/>
                </a:cxn>
                <a:cxn ang="0">
                  <a:pos x="7" y="16"/>
                </a:cxn>
                <a:cxn ang="0">
                  <a:pos x="9" y="16"/>
                </a:cxn>
                <a:cxn ang="0">
                  <a:pos x="12" y="15"/>
                </a:cxn>
                <a:cxn ang="0">
                  <a:pos x="13" y="14"/>
                </a:cxn>
                <a:cxn ang="0">
                  <a:pos x="14" y="11"/>
                </a:cxn>
                <a:cxn ang="0">
                  <a:pos x="15" y="9"/>
                </a:cxn>
              </a:cxnLst>
              <a:rect l="0" t="0" r="r" b="b"/>
              <a:pathLst>
                <a:path w="15" h="16">
                  <a:moveTo>
                    <a:pt x="15" y="9"/>
                  </a:moveTo>
                  <a:lnTo>
                    <a:pt x="14" y="5"/>
                  </a:lnTo>
                  <a:lnTo>
                    <a:pt x="13" y="3"/>
                  </a:lnTo>
                  <a:lnTo>
                    <a:pt x="12" y="1"/>
                  </a:lnTo>
                  <a:lnTo>
                    <a:pt x="9" y="0"/>
                  </a:lnTo>
                  <a:lnTo>
                    <a:pt x="7" y="0"/>
                  </a:lnTo>
                  <a:lnTo>
                    <a:pt x="4" y="1"/>
                  </a:lnTo>
                  <a:lnTo>
                    <a:pt x="2" y="3"/>
                  </a:lnTo>
                  <a:lnTo>
                    <a:pt x="0" y="5"/>
                  </a:lnTo>
                  <a:lnTo>
                    <a:pt x="0" y="9"/>
                  </a:lnTo>
                  <a:lnTo>
                    <a:pt x="0" y="11"/>
                  </a:lnTo>
                  <a:lnTo>
                    <a:pt x="2" y="14"/>
                  </a:lnTo>
                  <a:lnTo>
                    <a:pt x="4" y="15"/>
                  </a:lnTo>
                  <a:lnTo>
                    <a:pt x="7" y="16"/>
                  </a:lnTo>
                  <a:lnTo>
                    <a:pt x="9" y="16"/>
                  </a:lnTo>
                  <a:lnTo>
                    <a:pt x="12" y="15"/>
                  </a:lnTo>
                  <a:lnTo>
                    <a:pt x="13" y="14"/>
                  </a:lnTo>
                  <a:lnTo>
                    <a:pt x="14" y="11"/>
                  </a:lnTo>
                  <a:lnTo>
                    <a:pt x="15" y="9"/>
                  </a:lnTo>
                  <a:close/>
                </a:path>
              </a:pathLst>
            </a:custGeom>
            <a:solidFill>
              <a:srgbClr val="FFFF00"/>
            </a:solidFill>
            <a:ln w="9525">
              <a:noFill/>
              <a:round/>
              <a:headEnd/>
              <a:tailEnd/>
            </a:ln>
          </p:spPr>
          <p:txBody>
            <a:bodyPr/>
            <a:lstStyle/>
            <a:p>
              <a:endParaRPr lang="en-US" dirty="0"/>
            </a:p>
          </p:txBody>
        </p:sp>
        <p:sp>
          <p:nvSpPr>
            <p:cNvPr id="643172" name="Freeform 100"/>
            <p:cNvSpPr>
              <a:spLocks/>
            </p:cNvSpPr>
            <p:nvPr/>
          </p:nvSpPr>
          <p:spPr bwMode="auto">
            <a:xfrm>
              <a:off x="1125" y="2528"/>
              <a:ext cx="14" cy="15"/>
            </a:xfrm>
            <a:custGeom>
              <a:avLst/>
              <a:gdLst/>
              <a:ahLst/>
              <a:cxnLst>
                <a:cxn ang="0">
                  <a:pos x="14" y="7"/>
                </a:cxn>
                <a:cxn ang="0">
                  <a:pos x="14" y="7"/>
                </a:cxn>
                <a:cxn ang="0">
                  <a:pos x="14" y="0"/>
                </a:cxn>
                <a:cxn ang="0">
                  <a:pos x="14" y="0"/>
                </a:cxn>
                <a:cxn ang="0">
                  <a:pos x="7" y="0"/>
                </a:cxn>
                <a:cxn ang="0">
                  <a:pos x="7" y="0"/>
                </a:cxn>
                <a:cxn ang="0">
                  <a:pos x="7" y="0"/>
                </a:cxn>
                <a:cxn ang="0">
                  <a:pos x="0" y="0"/>
                </a:cxn>
                <a:cxn ang="0">
                  <a:pos x="0" y="7"/>
                </a:cxn>
                <a:cxn ang="0">
                  <a:pos x="0" y="7"/>
                </a:cxn>
                <a:cxn ang="0">
                  <a:pos x="0" y="7"/>
                </a:cxn>
                <a:cxn ang="0">
                  <a:pos x="0" y="15"/>
                </a:cxn>
                <a:cxn ang="0">
                  <a:pos x="7" y="15"/>
                </a:cxn>
                <a:cxn ang="0">
                  <a:pos x="7" y="15"/>
                </a:cxn>
                <a:cxn ang="0">
                  <a:pos x="7" y="15"/>
                </a:cxn>
                <a:cxn ang="0">
                  <a:pos x="14" y="15"/>
                </a:cxn>
                <a:cxn ang="0">
                  <a:pos x="14" y="15"/>
                </a:cxn>
                <a:cxn ang="0">
                  <a:pos x="14" y="7"/>
                </a:cxn>
                <a:cxn ang="0">
                  <a:pos x="14" y="7"/>
                </a:cxn>
              </a:cxnLst>
              <a:rect l="0" t="0" r="r" b="b"/>
              <a:pathLst>
                <a:path w="14" h="15">
                  <a:moveTo>
                    <a:pt x="14" y="7"/>
                  </a:moveTo>
                  <a:lnTo>
                    <a:pt x="14" y="7"/>
                  </a:lnTo>
                  <a:lnTo>
                    <a:pt x="14" y="0"/>
                  </a:lnTo>
                  <a:lnTo>
                    <a:pt x="14" y="0"/>
                  </a:lnTo>
                  <a:lnTo>
                    <a:pt x="7" y="0"/>
                  </a:lnTo>
                  <a:lnTo>
                    <a:pt x="7" y="0"/>
                  </a:lnTo>
                  <a:lnTo>
                    <a:pt x="7" y="0"/>
                  </a:lnTo>
                  <a:lnTo>
                    <a:pt x="0" y="0"/>
                  </a:lnTo>
                  <a:lnTo>
                    <a:pt x="0" y="7"/>
                  </a:lnTo>
                  <a:lnTo>
                    <a:pt x="0" y="7"/>
                  </a:lnTo>
                  <a:lnTo>
                    <a:pt x="0" y="7"/>
                  </a:lnTo>
                  <a:lnTo>
                    <a:pt x="0" y="15"/>
                  </a:lnTo>
                  <a:lnTo>
                    <a:pt x="7" y="15"/>
                  </a:lnTo>
                  <a:lnTo>
                    <a:pt x="7" y="15"/>
                  </a:lnTo>
                  <a:lnTo>
                    <a:pt x="7" y="15"/>
                  </a:lnTo>
                  <a:lnTo>
                    <a:pt x="14" y="15"/>
                  </a:lnTo>
                  <a:lnTo>
                    <a:pt x="14" y="15"/>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173" name="Freeform 101"/>
            <p:cNvSpPr>
              <a:spLocks/>
            </p:cNvSpPr>
            <p:nvPr/>
          </p:nvSpPr>
          <p:spPr bwMode="auto">
            <a:xfrm>
              <a:off x="1182" y="2468"/>
              <a:ext cx="15" cy="15"/>
            </a:xfrm>
            <a:custGeom>
              <a:avLst/>
              <a:gdLst/>
              <a:ahLst/>
              <a:cxnLst>
                <a:cxn ang="0">
                  <a:pos x="15" y="7"/>
                </a:cxn>
                <a:cxn ang="0">
                  <a:pos x="14" y="4"/>
                </a:cxn>
                <a:cxn ang="0">
                  <a:pos x="13" y="2"/>
                </a:cxn>
                <a:cxn ang="0">
                  <a:pos x="11" y="0"/>
                </a:cxn>
                <a:cxn ang="0">
                  <a:pos x="8" y="0"/>
                </a:cxn>
                <a:cxn ang="0">
                  <a:pos x="5" y="0"/>
                </a:cxn>
                <a:cxn ang="0">
                  <a:pos x="3" y="0"/>
                </a:cxn>
                <a:cxn ang="0">
                  <a:pos x="1" y="2"/>
                </a:cxn>
                <a:cxn ang="0">
                  <a:pos x="0" y="4"/>
                </a:cxn>
                <a:cxn ang="0">
                  <a:pos x="0" y="7"/>
                </a:cxn>
                <a:cxn ang="0">
                  <a:pos x="0" y="9"/>
                </a:cxn>
                <a:cxn ang="0">
                  <a:pos x="1" y="12"/>
                </a:cxn>
                <a:cxn ang="0">
                  <a:pos x="3" y="14"/>
                </a:cxn>
                <a:cxn ang="0">
                  <a:pos x="5" y="15"/>
                </a:cxn>
                <a:cxn ang="0">
                  <a:pos x="8" y="15"/>
                </a:cxn>
                <a:cxn ang="0">
                  <a:pos x="11" y="14"/>
                </a:cxn>
                <a:cxn ang="0">
                  <a:pos x="13" y="12"/>
                </a:cxn>
                <a:cxn ang="0">
                  <a:pos x="14" y="9"/>
                </a:cxn>
                <a:cxn ang="0">
                  <a:pos x="15" y="7"/>
                </a:cxn>
              </a:cxnLst>
              <a:rect l="0" t="0" r="r" b="b"/>
              <a:pathLst>
                <a:path w="15" h="15">
                  <a:moveTo>
                    <a:pt x="15" y="7"/>
                  </a:moveTo>
                  <a:lnTo>
                    <a:pt x="14" y="4"/>
                  </a:lnTo>
                  <a:lnTo>
                    <a:pt x="13" y="2"/>
                  </a:lnTo>
                  <a:lnTo>
                    <a:pt x="11" y="0"/>
                  </a:lnTo>
                  <a:lnTo>
                    <a:pt x="8" y="0"/>
                  </a:lnTo>
                  <a:lnTo>
                    <a:pt x="5" y="0"/>
                  </a:lnTo>
                  <a:lnTo>
                    <a:pt x="3" y="0"/>
                  </a:lnTo>
                  <a:lnTo>
                    <a:pt x="1" y="2"/>
                  </a:lnTo>
                  <a:lnTo>
                    <a:pt x="0" y="4"/>
                  </a:lnTo>
                  <a:lnTo>
                    <a:pt x="0" y="7"/>
                  </a:lnTo>
                  <a:lnTo>
                    <a:pt x="0" y="9"/>
                  </a:lnTo>
                  <a:lnTo>
                    <a:pt x="1" y="12"/>
                  </a:lnTo>
                  <a:lnTo>
                    <a:pt x="3" y="14"/>
                  </a:lnTo>
                  <a:lnTo>
                    <a:pt x="5" y="15"/>
                  </a:lnTo>
                  <a:lnTo>
                    <a:pt x="8" y="15"/>
                  </a:lnTo>
                  <a:lnTo>
                    <a:pt x="11" y="14"/>
                  </a:lnTo>
                  <a:lnTo>
                    <a:pt x="13" y="12"/>
                  </a:lnTo>
                  <a:lnTo>
                    <a:pt x="14" y="9"/>
                  </a:lnTo>
                  <a:lnTo>
                    <a:pt x="15" y="7"/>
                  </a:lnTo>
                  <a:close/>
                </a:path>
              </a:pathLst>
            </a:custGeom>
            <a:solidFill>
              <a:srgbClr val="FFFF00"/>
            </a:solidFill>
            <a:ln w="9525">
              <a:noFill/>
              <a:round/>
              <a:headEnd/>
              <a:tailEnd/>
            </a:ln>
          </p:spPr>
          <p:txBody>
            <a:bodyPr/>
            <a:lstStyle/>
            <a:p>
              <a:endParaRPr lang="en-US" dirty="0"/>
            </a:p>
          </p:txBody>
        </p:sp>
        <p:sp>
          <p:nvSpPr>
            <p:cNvPr id="643174" name="Freeform 102"/>
            <p:cNvSpPr>
              <a:spLocks/>
            </p:cNvSpPr>
            <p:nvPr/>
          </p:nvSpPr>
          <p:spPr bwMode="auto">
            <a:xfrm>
              <a:off x="1183" y="2470"/>
              <a:ext cx="14" cy="14"/>
            </a:xfrm>
            <a:custGeom>
              <a:avLst/>
              <a:gdLst/>
              <a:ahLst/>
              <a:cxnLst>
                <a:cxn ang="0">
                  <a:pos x="14" y="7"/>
                </a:cxn>
                <a:cxn ang="0">
                  <a:pos x="14" y="0"/>
                </a:cxn>
                <a:cxn ang="0">
                  <a:pos x="14" y="0"/>
                </a:cxn>
                <a:cxn ang="0">
                  <a:pos x="7" y="0"/>
                </a:cxn>
                <a:cxn ang="0">
                  <a:pos x="7" y="0"/>
                </a:cxn>
                <a:cxn ang="0">
                  <a:pos x="7" y="0"/>
                </a:cxn>
                <a:cxn ang="0">
                  <a:pos x="0" y="0"/>
                </a:cxn>
                <a:cxn ang="0">
                  <a:pos x="0" y="0"/>
                </a:cxn>
                <a:cxn ang="0">
                  <a:pos x="0" y="0"/>
                </a:cxn>
                <a:cxn ang="0">
                  <a:pos x="0" y="7"/>
                </a:cxn>
                <a:cxn ang="0">
                  <a:pos x="0" y="7"/>
                </a:cxn>
                <a:cxn ang="0">
                  <a:pos x="0" y="7"/>
                </a:cxn>
                <a:cxn ang="0">
                  <a:pos x="0" y="14"/>
                </a:cxn>
                <a:cxn ang="0">
                  <a:pos x="7" y="14"/>
                </a:cxn>
                <a:cxn ang="0">
                  <a:pos x="7" y="14"/>
                </a:cxn>
                <a:cxn ang="0">
                  <a:pos x="7" y="14"/>
                </a:cxn>
                <a:cxn ang="0">
                  <a:pos x="14" y="7"/>
                </a:cxn>
                <a:cxn ang="0">
                  <a:pos x="14" y="7"/>
                </a:cxn>
                <a:cxn ang="0">
                  <a:pos x="14" y="7"/>
                </a:cxn>
              </a:cxnLst>
              <a:rect l="0" t="0" r="r" b="b"/>
              <a:pathLst>
                <a:path w="14" h="14">
                  <a:moveTo>
                    <a:pt x="14" y="7"/>
                  </a:moveTo>
                  <a:lnTo>
                    <a:pt x="14" y="0"/>
                  </a:lnTo>
                  <a:lnTo>
                    <a:pt x="14" y="0"/>
                  </a:lnTo>
                  <a:lnTo>
                    <a:pt x="7" y="0"/>
                  </a:lnTo>
                  <a:lnTo>
                    <a:pt x="7" y="0"/>
                  </a:lnTo>
                  <a:lnTo>
                    <a:pt x="7" y="0"/>
                  </a:lnTo>
                  <a:lnTo>
                    <a:pt x="0" y="0"/>
                  </a:lnTo>
                  <a:lnTo>
                    <a:pt x="0" y="0"/>
                  </a:lnTo>
                  <a:lnTo>
                    <a:pt x="0" y="0"/>
                  </a:lnTo>
                  <a:lnTo>
                    <a:pt x="0" y="7"/>
                  </a:lnTo>
                  <a:lnTo>
                    <a:pt x="0" y="7"/>
                  </a:lnTo>
                  <a:lnTo>
                    <a:pt x="0" y="7"/>
                  </a:lnTo>
                  <a:lnTo>
                    <a:pt x="0" y="14"/>
                  </a:lnTo>
                  <a:lnTo>
                    <a:pt x="7" y="14"/>
                  </a:lnTo>
                  <a:lnTo>
                    <a:pt x="7" y="14"/>
                  </a:lnTo>
                  <a:lnTo>
                    <a:pt x="7" y="14"/>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175" name="Freeform 103"/>
            <p:cNvSpPr>
              <a:spLocks/>
            </p:cNvSpPr>
            <p:nvPr/>
          </p:nvSpPr>
          <p:spPr bwMode="auto">
            <a:xfrm>
              <a:off x="1181" y="2462"/>
              <a:ext cx="16" cy="15"/>
            </a:xfrm>
            <a:custGeom>
              <a:avLst/>
              <a:gdLst/>
              <a:ahLst/>
              <a:cxnLst>
                <a:cxn ang="0">
                  <a:pos x="16" y="8"/>
                </a:cxn>
                <a:cxn ang="0">
                  <a:pos x="15" y="6"/>
                </a:cxn>
                <a:cxn ang="0">
                  <a:pos x="14" y="3"/>
                </a:cxn>
                <a:cxn ang="0">
                  <a:pos x="12" y="1"/>
                </a:cxn>
                <a:cxn ang="0">
                  <a:pos x="8" y="0"/>
                </a:cxn>
                <a:cxn ang="0">
                  <a:pos x="6" y="0"/>
                </a:cxn>
                <a:cxn ang="0">
                  <a:pos x="4" y="1"/>
                </a:cxn>
                <a:cxn ang="0">
                  <a:pos x="2" y="3"/>
                </a:cxn>
                <a:cxn ang="0">
                  <a:pos x="1" y="6"/>
                </a:cxn>
                <a:cxn ang="0">
                  <a:pos x="0" y="8"/>
                </a:cxn>
                <a:cxn ang="0">
                  <a:pos x="1" y="11"/>
                </a:cxn>
                <a:cxn ang="0">
                  <a:pos x="2" y="13"/>
                </a:cxn>
                <a:cxn ang="0">
                  <a:pos x="4" y="15"/>
                </a:cxn>
                <a:cxn ang="0">
                  <a:pos x="6" y="15"/>
                </a:cxn>
                <a:cxn ang="0">
                  <a:pos x="8" y="15"/>
                </a:cxn>
                <a:cxn ang="0">
                  <a:pos x="12" y="15"/>
                </a:cxn>
                <a:cxn ang="0">
                  <a:pos x="14" y="13"/>
                </a:cxn>
                <a:cxn ang="0">
                  <a:pos x="15" y="11"/>
                </a:cxn>
                <a:cxn ang="0">
                  <a:pos x="16" y="8"/>
                </a:cxn>
              </a:cxnLst>
              <a:rect l="0" t="0" r="r" b="b"/>
              <a:pathLst>
                <a:path w="16" h="15">
                  <a:moveTo>
                    <a:pt x="16" y="8"/>
                  </a:moveTo>
                  <a:lnTo>
                    <a:pt x="15" y="6"/>
                  </a:lnTo>
                  <a:lnTo>
                    <a:pt x="14" y="3"/>
                  </a:lnTo>
                  <a:lnTo>
                    <a:pt x="12" y="1"/>
                  </a:lnTo>
                  <a:lnTo>
                    <a:pt x="8" y="0"/>
                  </a:lnTo>
                  <a:lnTo>
                    <a:pt x="6" y="0"/>
                  </a:lnTo>
                  <a:lnTo>
                    <a:pt x="4" y="1"/>
                  </a:lnTo>
                  <a:lnTo>
                    <a:pt x="2" y="3"/>
                  </a:lnTo>
                  <a:lnTo>
                    <a:pt x="1" y="6"/>
                  </a:lnTo>
                  <a:lnTo>
                    <a:pt x="0" y="8"/>
                  </a:lnTo>
                  <a:lnTo>
                    <a:pt x="1" y="11"/>
                  </a:lnTo>
                  <a:lnTo>
                    <a:pt x="2" y="13"/>
                  </a:lnTo>
                  <a:lnTo>
                    <a:pt x="4" y="15"/>
                  </a:lnTo>
                  <a:lnTo>
                    <a:pt x="6" y="15"/>
                  </a:lnTo>
                  <a:lnTo>
                    <a:pt x="8" y="15"/>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176" name="Freeform 104"/>
            <p:cNvSpPr>
              <a:spLocks/>
            </p:cNvSpPr>
            <p:nvPr/>
          </p:nvSpPr>
          <p:spPr bwMode="auto">
            <a:xfrm>
              <a:off x="1183" y="2463"/>
              <a:ext cx="14" cy="14"/>
            </a:xfrm>
            <a:custGeom>
              <a:avLst/>
              <a:gdLst/>
              <a:ahLst/>
              <a:cxnLst>
                <a:cxn ang="0">
                  <a:pos x="14" y="7"/>
                </a:cxn>
                <a:cxn ang="0">
                  <a:pos x="14" y="7"/>
                </a:cxn>
                <a:cxn ang="0">
                  <a:pos x="14" y="0"/>
                </a:cxn>
                <a:cxn ang="0">
                  <a:pos x="7" y="0"/>
                </a:cxn>
                <a:cxn ang="0">
                  <a:pos x="7" y="0"/>
                </a:cxn>
                <a:cxn ang="0">
                  <a:pos x="7" y="0"/>
                </a:cxn>
                <a:cxn ang="0">
                  <a:pos x="0" y="0"/>
                </a:cxn>
                <a:cxn ang="0">
                  <a:pos x="0" y="0"/>
                </a:cxn>
                <a:cxn ang="0">
                  <a:pos x="0" y="7"/>
                </a:cxn>
                <a:cxn ang="0">
                  <a:pos x="0" y="7"/>
                </a:cxn>
                <a:cxn ang="0">
                  <a:pos x="0" y="7"/>
                </a:cxn>
                <a:cxn ang="0">
                  <a:pos x="0" y="14"/>
                </a:cxn>
                <a:cxn ang="0">
                  <a:pos x="0" y="14"/>
                </a:cxn>
                <a:cxn ang="0">
                  <a:pos x="7" y="14"/>
                </a:cxn>
                <a:cxn ang="0">
                  <a:pos x="7" y="14"/>
                </a:cxn>
                <a:cxn ang="0">
                  <a:pos x="7" y="14"/>
                </a:cxn>
                <a:cxn ang="0">
                  <a:pos x="14" y="14"/>
                </a:cxn>
                <a:cxn ang="0">
                  <a:pos x="14" y="7"/>
                </a:cxn>
                <a:cxn ang="0">
                  <a:pos x="14" y="7"/>
                </a:cxn>
              </a:cxnLst>
              <a:rect l="0" t="0" r="r" b="b"/>
              <a:pathLst>
                <a:path w="14" h="14">
                  <a:moveTo>
                    <a:pt x="14" y="7"/>
                  </a:moveTo>
                  <a:lnTo>
                    <a:pt x="14" y="7"/>
                  </a:lnTo>
                  <a:lnTo>
                    <a:pt x="14" y="0"/>
                  </a:lnTo>
                  <a:lnTo>
                    <a:pt x="7" y="0"/>
                  </a:lnTo>
                  <a:lnTo>
                    <a:pt x="7" y="0"/>
                  </a:lnTo>
                  <a:lnTo>
                    <a:pt x="7" y="0"/>
                  </a:lnTo>
                  <a:lnTo>
                    <a:pt x="0" y="0"/>
                  </a:lnTo>
                  <a:lnTo>
                    <a:pt x="0" y="0"/>
                  </a:lnTo>
                  <a:lnTo>
                    <a:pt x="0" y="7"/>
                  </a:lnTo>
                  <a:lnTo>
                    <a:pt x="0" y="7"/>
                  </a:lnTo>
                  <a:lnTo>
                    <a:pt x="0" y="7"/>
                  </a:lnTo>
                  <a:lnTo>
                    <a:pt x="0" y="14"/>
                  </a:lnTo>
                  <a:lnTo>
                    <a:pt x="0" y="14"/>
                  </a:lnTo>
                  <a:lnTo>
                    <a:pt x="7" y="14"/>
                  </a:lnTo>
                  <a:lnTo>
                    <a:pt x="7" y="14"/>
                  </a:lnTo>
                  <a:lnTo>
                    <a:pt x="7"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177" name="Freeform 105"/>
            <p:cNvSpPr>
              <a:spLocks/>
            </p:cNvSpPr>
            <p:nvPr/>
          </p:nvSpPr>
          <p:spPr bwMode="auto">
            <a:xfrm>
              <a:off x="1153" y="2524"/>
              <a:ext cx="16" cy="15"/>
            </a:xfrm>
            <a:custGeom>
              <a:avLst/>
              <a:gdLst/>
              <a:ahLst/>
              <a:cxnLst>
                <a:cxn ang="0">
                  <a:pos x="16" y="7"/>
                </a:cxn>
                <a:cxn ang="0">
                  <a:pos x="16" y="4"/>
                </a:cxn>
                <a:cxn ang="0">
                  <a:pos x="15" y="2"/>
                </a:cxn>
                <a:cxn ang="0">
                  <a:pos x="12" y="0"/>
                </a:cxn>
                <a:cxn ang="0">
                  <a:pos x="10" y="0"/>
                </a:cxn>
                <a:cxn ang="0">
                  <a:pos x="8" y="0"/>
                </a:cxn>
                <a:cxn ang="0">
                  <a:pos x="4" y="0"/>
                </a:cxn>
                <a:cxn ang="0">
                  <a:pos x="2" y="2"/>
                </a:cxn>
                <a:cxn ang="0">
                  <a:pos x="1" y="4"/>
                </a:cxn>
                <a:cxn ang="0">
                  <a:pos x="0" y="7"/>
                </a:cxn>
                <a:cxn ang="0">
                  <a:pos x="1" y="10"/>
                </a:cxn>
                <a:cxn ang="0">
                  <a:pos x="2" y="13"/>
                </a:cxn>
                <a:cxn ang="0">
                  <a:pos x="4" y="14"/>
                </a:cxn>
                <a:cxn ang="0">
                  <a:pos x="8" y="15"/>
                </a:cxn>
                <a:cxn ang="0">
                  <a:pos x="10" y="15"/>
                </a:cxn>
                <a:cxn ang="0">
                  <a:pos x="12" y="14"/>
                </a:cxn>
                <a:cxn ang="0">
                  <a:pos x="15" y="13"/>
                </a:cxn>
                <a:cxn ang="0">
                  <a:pos x="16" y="10"/>
                </a:cxn>
                <a:cxn ang="0">
                  <a:pos x="16" y="7"/>
                </a:cxn>
              </a:cxnLst>
              <a:rect l="0" t="0" r="r" b="b"/>
              <a:pathLst>
                <a:path w="16" h="15">
                  <a:moveTo>
                    <a:pt x="16" y="7"/>
                  </a:moveTo>
                  <a:lnTo>
                    <a:pt x="16" y="4"/>
                  </a:lnTo>
                  <a:lnTo>
                    <a:pt x="15" y="2"/>
                  </a:lnTo>
                  <a:lnTo>
                    <a:pt x="12" y="0"/>
                  </a:lnTo>
                  <a:lnTo>
                    <a:pt x="10" y="0"/>
                  </a:lnTo>
                  <a:lnTo>
                    <a:pt x="8" y="0"/>
                  </a:lnTo>
                  <a:lnTo>
                    <a:pt x="4" y="0"/>
                  </a:lnTo>
                  <a:lnTo>
                    <a:pt x="2" y="2"/>
                  </a:lnTo>
                  <a:lnTo>
                    <a:pt x="1" y="4"/>
                  </a:lnTo>
                  <a:lnTo>
                    <a:pt x="0" y="7"/>
                  </a:lnTo>
                  <a:lnTo>
                    <a:pt x="1" y="10"/>
                  </a:lnTo>
                  <a:lnTo>
                    <a:pt x="2" y="13"/>
                  </a:lnTo>
                  <a:lnTo>
                    <a:pt x="4" y="14"/>
                  </a:lnTo>
                  <a:lnTo>
                    <a:pt x="8" y="15"/>
                  </a:lnTo>
                  <a:lnTo>
                    <a:pt x="10" y="15"/>
                  </a:lnTo>
                  <a:lnTo>
                    <a:pt x="12" y="14"/>
                  </a:lnTo>
                  <a:lnTo>
                    <a:pt x="15" y="13"/>
                  </a:lnTo>
                  <a:lnTo>
                    <a:pt x="16" y="10"/>
                  </a:lnTo>
                  <a:lnTo>
                    <a:pt x="16" y="7"/>
                  </a:lnTo>
                  <a:close/>
                </a:path>
              </a:pathLst>
            </a:custGeom>
            <a:solidFill>
              <a:srgbClr val="FFFF00"/>
            </a:solidFill>
            <a:ln w="9525">
              <a:noFill/>
              <a:round/>
              <a:headEnd/>
              <a:tailEnd/>
            </a:ln>
          </p:spPr>
          <p:txBody>
            <a:bodyPr/>
            <a:lstStyle/>
            <a:p>
              <a:endParaRPr lang="en-US" dirty="0"/>
            </a:p>
          </p:txBody>
        </p:sp>
        <p:sp>
          <p:nvSpPr>
            <p:cNvPr id="643178" name="Freeform 106"/>
            <p:cNvSpPr>
              <a:spLocks/>
            </p:cNvSpPr>
            <p:nvPr/>
          </p:nvSpPr>
          <p:spPr bwMode="auto">
            <a:xfrm>
              <a:off x="1154" y="2521"/>
              <a:ext cx="14" cy="22"/>
            </a:xfrm>
            <a:custGeom>
              <a:avLst/>
              <a:gdLst/>
              <a:ahLst/>
              <a:cxnLst>
                <a:cxn ang="0">
                  <a:pos x="14" y="7"/>
                </a:cxn>
                <a:cxn ang="0">
                  <a:pos x="14" y="7"/>
                </a:cxn>
                <a:cxn ang="0">
                  <a:pos x="14" y="7"/>
                </a:cxn>
                <a:cxn ang="0">
                  <a:pos x="14" y="0"/>
                </a:cxn>
                <a:cxn ang="0">
                  <a:pos x="7" y="0"/>
                </a:cxn>
                <a:cxn ang="0">
                  <a:pos x="7" y="0"/>
                </a:cxn>
                <a:cxn ang="0">
                  <a:pos x="0" y="0"/>
                </a:cxn>
                <a:cxn ang="0">
                  <a:pos x="0" y="7"/>
                </a:cxn>
                <a:cxn ang="0">
                  <a:pos x="0" y="7"/>
                </a:cxn>
                <a:cxn ang="0">
                  <a:pos x="0" y="7"/>
                </a:cxn>
                <a:cxn ang="0">
                  <a:pos x="0" y="14"/>
                </a:cxn>
                <a:cxn ang="0">
                  <a:pos x="0" y="14"/>
                </a:cxn>
                <a:cxn ang="0">
                  <a:pos x="0" y="14"/>
                </a:cxn>
                <a:cxn ang="0">
                  <a:pos x="7" y="22"/>
                </a:cxn>
                <a:cxn ang="0">
                  <a:pos x="7" y="22"/>
                </a:cxn>
                <a:cxn ang="0">
                  <a:pos x="14" y="14"/>
                </a:cxn>
                <a:cxn ang="0">
                  <a:pos x="14" y="14"/>
                </a:cxn>
                <a:cxn ang="0">
                  <a:pos x="14" y="14"/>
                </a:cxn>
                <a:cxn ang="0">
                  <a:pos x="14" y="7"/>
                </a:cxn>
              </a:cxnLst>
              <a:rect l="0" t="0" r="r" b="b"/>
              <a:pathLst>
                <a:path w="14" h="22">
                  <a:moveTo>
                    <a:pt x="14" y="7"/>
                  </a:moveTo>
                  <a:lnTo>
                    <a:pt x="14" y="7"/>
                  </a:lnTo>
                  <a:lnTo>
                    <a:pt x="14" y="7"/>
                  </a:lnTo>
                  <a:lnTo>
                    <a:pt x="14" y="0"/>
                  </a:lnTo>
                  <a:lnTo>
                    <a:pt x="7" y="0"/>
                  </a:lnTo>
                  <a:lnTo>
                    <a:pt x="7" y="0"/>
                  </a:lnTo>
                  <a:lnTo>
                    <a:pt x="0" y="0"/>
                  </a:lnTo>
                  <a:lnTo>
                    <a:pt x="0" y="7"/>
                  </a:lnTo>
                  <a:lnTo>
                    <a:pt x="0" y="7"/>
                  </a:lnTo>
                  <a:lnTo>
                    <a:pt x="0" y="7"/>
                  </a:lnTo>
                  <a:lnTo>
                    <a:pt x="0" y="14"/>
                  </a:lnTo>
                  <a:lnTo>
                    <a:pt x="0" y="14"/>
                  </a:lnTo>
                  <a:lnTo>
                    <a:pt x="0" y="14"/>
                  </a:lnTo>
                  <a:lnTo>
                    <a:pt x="7" y="22"/>
                  </a:lnTo>
                  <a:lnTo>
                    <a:pt x="7" y="22"/>
                  </a:lnTo>
                  <a:lnTo>
                    <a:pt x="14"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179" name="Freeform 107"/>
            <p:cNvSpPr>
              <a:spLocks/>
            </p:cNvSpPr>
            <p:nvPr/>
          </p:nvSpPr>
          <p:spPr bwMode="auto">
            <a:xfrm>
              <a:off x="1151" y="2570"/>
              <a:ext cx="15" cy="16"/>
            </a:xfrm>
            <a:custGeom>
              <a:avLst/>
              <a:gdLst/>
              <a:ahLst/>
              <a:cxnLst>
                <a:cxn ang="0">
                  <a:pos x="15" y="8"/>
                </a:cxn>
                <a:cxn ang="0">
                  <a:pos x="15" y="5"/>
                </a:cxn>
                <a:cxn ang="0">
                  <a:pos x="13" y="3"/>
                </a:cxn>
                <a:cxn ang="0">
                  <a:pos x="11" y="1"/>
                </a:cxn>
                <a:cxn ang="0">
                  <a:pos x="9" y="0"/>
                </a:cxn>
                <a:cxn ang="0">
                  <a:pos x="5" y="0"/>
                </a:cxn>
                <a:cxn ang="0">
                  <a:pos x="3" y="1"/>
                </a:cxn>
                <a:cxn ang="0">
                  <a:pos x="1" y="3"/>
                </a:cxn>
                <a:cxn ang="0">
                  <a:pos x="0" y="5"/>
                </a:cxn>
                <a:cxn ang="0">
                  <a:pos x="0" y="8"/>
                </a:cxn>
                <a:cxn ang="0">
                  <a:pos x="0" y="10"/>
                </a:cxn>
                <a:cxn ang="0">
                  <a:pos x="1" y="12"/>
                </a:cxn>
                <a:cxn ang="0">
                  <a:pos x="3" y="15"/>
                </a:cxn>
                <a:cxn ang="0">
                  <a:pos x="5" y="16"/>
                </a:cxn>
                <a:cxn ang="0">
                  <a:pos x="9" y="16"/>
                </a:cxn>
                <a:cxn ang="0">
                  <a:pos x="11" y="15"/>
                </a:cxn>
                <a:cxn ang="0">
                  <a:pos x="13" y="12"/>
                </a:cxn>
                <a:cxn ang="0">
                  <a:pos x="15" y="10"/>
                </a:cxn>
                <a:cxn ang="0">
                  <a:pos x="15" y="8"/>
                </a:cxn>
              </a:cxnLst>
              <a:rect l="0" t="0" r="r" b="b"/>
              <a:pathLst>
                <a:path w="15" h="16">
                  <a:moveTo>
                    <a:pt x="15" y="8"/>
                  </a:moveTo>
                  <a:lnTo>
                    <a:pt x="15" y="5"/>
                  </a:lnTo>
                  <a:lnTo>
                    <a:pt x="13" y="3"/>
                  </a:lnTo>
                  <a:lnTo>
                    <a:pt x="11" y="1"/>
                  </a:lnTo>
                  <a:lnTo>
                    <a:pt x="9" y="0"/>
                  </a:lnTo>
                  <a:lnTo>
                    <a:pt x="5" y="0"/>
                  </a:lnTo>
                  <a:lnTo>
                    <a:pt x="3" y="1"/>
                  </a:lnTo>
                  <a:lnTo>
                    <a:pt x="1" y="3"/>
                  </a:lnTo>
                  <a:lnTo>
                    <a:pt x="0" y="5"/>
                  </a:lnTo>
                  <a:lnTo>
                    <a:pt x="0" y="8"/>
                  </a:lnTo>
                  <a:lnTo>
                    <a:pt x="0" y="10"/>
                  </a:lnTo>
                  <a:lnTo>
                    <a:pt x="1" y="12"/>
                  </a:lnTo>
                  <a:lnTo>
                    <a:pt x="3" y="15"/>
                  </a:lnTo>
                  <a:lnTo>
                    <a:pt x="5" y="16"/>
                  </a:lnTo>
                  <a:lnTo>
                    <a:pt x="9" y="16"/>
                  </a:lnTo>
                  <a:lnTo>
                    <a:pt x="11" y="15"/>
                  </a:lnTo>
                  <a:lnTo>
                    <a:pt x="13" y="12"/>
                  </a:lnTo>
                  <a:lnTo>
                    <a:pt x="15" y="10"/>
                  </a:lnTo>
                  <a:lnTo>
                    <a:pt x="15" y="8"/>
                  </a:lnTo>
                  <a:close/>
                </a:path>
              </a:pathLst>
            </a:custGeom>
            <a:solidFill>
              <a:srgbClr val="FFFF00"/>
            </a:solidFill>
            <a:ln w="9525">
              <a:noFill/>
              <a:round/>
              <a:headEnd/>
              <a:tailEnd/>
            </a:ln>
          </p:spPr>
          <p:txBody>
            <a:bodyPr/>
            <a:lstStyle/>
            <a:p>
              <a:endParaRPr lang="en-US" dirty="0"/>
            </a:p>
          </p:txBody>
        </p:sp>
        <p:sp>
          <p:nvSpPr>
            <p:cNvPr id="643180" name="Freeform 108"/>
            <p:cNvSpPr>
              <a:spLocks/>
            </p:cNvSpPr>
            <p:nvPr/>
          </p:nvSpPr>
          <p:spPr bwMode="auto">
            <a:xfrm>
              <a:off x="1154" y="2572"/>
              <a:ext cx="14" cy="14"/>
            </a:xfrm>
            <a:custGeom>
              <a:avLst/>
              <a:gdLst/>
              <a:ahLst/>
              <a:cxnLst>
                <a:cxn ang="0">
                  <a:pos x="14" y="7"/>
                </a:cxn>
                <a:cxn ang="0">
                  <a:pos x="14" y="0"/>
                </a:cxn>
                <a:cxn ang="0">
                  <a:pos x="7" y="0"/>
                </a:cxn>
                <a:cxn ang="0">
                  <a:pos x="7" y="0"/>
                </a:cxn>
                <a:cxn ang="0">
                  <a:pos x="7" y="0"/>
                </a:cxn>
                <a:cxn ang="0">
                  <a:pos x="0" y="0"/>
                </a:cxn>
                <a:cxn ang="0">
                  <a:pos x="0" y="0"/>
                </a:cxn>
                <a:cxn ang="0">
                  <a:pos x="0" y="0"/>
                </a:cxn>
                <a:cxn ang="0">
                  <a:pos x="0" y="0"/>
                </a:cxn>
                <a:cxn ang="0">
                  <a:pos x="0" y="7"/>
                </a:cxn>
                <a:cxn ang="0">
                  <a:pos x="0" y="7"/>
                </a:cxn>
                <a:cxn ang="0">
                  <a:pos x="0" y="7"/>
                </a:cxn>
                <a:cxn ang="0">
                  <a:pos x="0" y="14"/>
                </a:cxn>
                <a:cxn ang="0">
                  <a:pos x="0" y="14"/>
                </a:cxn>
                <a:cxn ang="0">
                  <a:pos x="7" y="14"/>
                </a:cxn>
                <a:cxn ang="0">
                  <a:pos x="7" y="14"/>
                </a:cxn>
                <a:cxn ang="0">
                  <a:pos x="7" y="7"/>
                </a:cxn>
                <a:cxn ang="0">
                  <a:pos x="14" y="7"/>
                </a:cxn>
                <a:cxn ang="0">
                  <a:pos x="14" y="7"/>
                </a:cxn>
              </a:cxnLst>
              <a:rect l="0" t="0" r="r" b="b"/>
              <a:pathLst>
                <a:path w="14" h="14">
                  <a:moveTo>
                    <a:pt x="14" y="7"/>
                  </a:moveTo>
                  <a:lnTo>
                    <a:pt x="14" y="0"/>
                  </a:lnTo>
                  <a:lnTo>
                    <a:pt x="7" y="0"/>
                  </a:lnTo>
                  <a:lnTo>
                    <a:pt x="7" y="0"/>
                  </a:lnTo>
                  <a:lnTo>
                    <a:pt x="7" y="0"/>
                  </a:lnTo>
                  <a:lnTo>
                    <a:pt x="0" y="0"/>
                  </a:lnTo>
                  <a:lnTo>
                    <a:pt x="0" y="0"/>
                  </a:lnTo>
                  <a:lnTo>
                    <a:pt x="0" y="0"/>
                  </a:lnTo>
                  <a:lnTo>
                    <a:pt x="0" y="0"/>
                  </a:lnTo>
                  <a:lnTo>
                    <a:pt x="0" y="7"/>
                  </a:lnTo>
                  <a:lnTo>
                    <a:pt x="0" y="7"/>
                  </a:lnTo>
                  <a:lnTo>
                    <a:pt x="0" y="7"/>
                  </a:lnTo>
                  <a:lnTo>
                    <a:pt x="0" y="14"/>
                  </a:lnTo>
                  <a:lnTo>
                    <a:pt x="0" y="14"/>
                  </a:lnTo>
                  <a:lnTo>
                    <a:pt x="7" y="14"/>
                  </a:lnTo>
                  <a:lnTo>
                    <a:pt x="7" y="14"/>
                  </a:lnTo>
                  <a:lnTo>
                    <a:pt x="7"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181" name="Freeform 109"/>
            <p:cNvSpPr>
              <a:spLocks/>
            </p:cNvSpPr>
            <p:nvPr/>
          </p:nvSpPr>
          <p:spPr bwMode="auto">
            <a:xfrm>
              <a:off x="1119" y="2612"/>
              <a:ext cx="15" cy="16"/>
            </a:xfrm>
            <a:custGeom>
              <a:avLst/>
              <a:gdLst/>
              <a:ahLst/>
              <a:cxnLst>
                <a:cxn ang="0">
                  <a:pos x="15" y="8"/>
                </a:cxn>
                <a:cxn ang="0">
                  <a:pos x="15" y="5"/>
                </a:cxn>
                <a:cxn ang="0">
                  <a:pos x="14" y="3"/>
                </a:cxn>
                <a:cxn ang="0">
                  <a:pos x="12" y="1"/>
                </a:cxn>
                <a:cxn ang="0">
                  <a:pos x="9" y="0"/>
                </a:cxn>
                <a:cxn ang="0">
                  <a:pos x="6" y="0"/>
                </a:cxn>
                <a:cxn ang="0">
                  <a:pos x="4" y="1"/>
                </a:cxn>
                <a:cxn ang="0">
                  <a:pos x="1" y="3"/>
                </a:cxn>
                <a:cxn ang="0">
                  <a:pos x="0" y="5"/>
                </a:cxn>
                <a:cxn ang="0">
                  <a:pos x="0" y="8"/>
                </a:cxn>
                <a:cxn ang="0">
                  <a:pos x="0" y="11"/>
                </a:cxn>
                <a:cxn ang="0">
                  <a:pos x="1" y="14"/>
                </a:cxn>
                <a:cxn ang="0">
                  <a:pos x="4" y="15"/>
                </a:cxn>
                <a:cxn ang="0">
                  <a:pos x="6" y="16"/>
                </a:cxn>
                <a:cxn ang="0">
                  <a:pos x="9" y="16"/>
                </a:cxn>
                <a:cxn ang="0">
                  <a:pos x="12" y="15"/>
                </a:cxn>
                <a:cxn ang="0">
                  <a:pos x="14" y="14"/>
                </a:cxn>
                <a:cxn ang="0">
                  <a:pos x="15" y="11"/>
                </a:cxn>
                <a:cxn ang="0">
                  <a:pos x="15" y="8"/>
                </a:cxn>
              </a:cxnLst>
              <a:rect l="0" t="0" r="r" b="b"/>
              <a:pathLst>
                <a:path w="15" h="16">
                  <a:moveTo>
                    <a:pt x="15" y="8"/>
                  </a:moveTo>
                  <a:lnTo>
                    <a:pt x="15" y="5"/>
                  </a:lnTo>
                  <a:lnTo>
                    <a:pt x="14" y="3"/>
                  </a:lnTo>
                  <a:lnTo>
                    <a:pt x="12" y="1"/>
                  </a:lnTo>
                  <a:lnTo>
                    <a:pt x="9" y="0"/>
                  </a:lnTo>
                  <a:lnTo>
                    <a:pt x="6" y="0"/>
                  </a:lnTo>
                  <a:lnTo>
                    <a:pt x="4" y="1"/>
                  </a:lnTo>
                  <a:lnTo>
                    <a:pt x="1" y="3"/>
                  </a:lnTo>
                  <a:lnTo>
                    <a:pt x="0" y="5"/>
                  </a:lnTo>
                  <a:lnTo>
                    <a:pt x="0" y="8"/>
                  </a:lnTo>
                  <a:lnTo>
                    <a:pt x="0" y="11"/>
                  </a:lnTo>
                  <a:lnTo>
                    <a:pt x="1" y="14"/>
                  </a:lnTo>
                  <a:lnTo>
                    <a:pt x="4" y="15"/>
                  </a:lnTo>
                  <a:lnTo>
                    <a:pt x="6" y="16"/>
                  </a:lnTo>
                  <a:lnTo>
                    <a:pt x="9" y="16"/>
                  </a:lnTo>
                  <a:lnTo>
                    <a:pt x="12" y="15"/>
                  </a:lnTo>
                  <a:lnTo>
                    <a:pt x="14"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182" name="Freeform 110"/>
            <p:cNvSpPr>
              <a:spLocks/>
            </p:cNvSpPr>
            <p:nvPr/>
          </p:nvSpPr>
          <p:spPr bwMode="auto">
            <a:xfrm>
              <a:off x="1117" y="2615"/>
              <a:ext cx="15" cy="15"/>
            </a:xfrm>
            <a:custGeom>
              <a:avLst/>
              <a:gdLst/>
              <a:ahLst/>
              <a:cxnLst>
                <a:cxn ang="0">
                  <a:pos x="15" y="8"/>
                </a:cxn>
                <a:cxn ang="0">
                  <a:pos x="15" y="0"/>
                </a:cxn>
                <a:cxn ang="0">
                  <a:pos x="15" y="0"/>
                </a:cxn>
                <a:cxn ang="0">
                  <a:pos x="15" y="0"/>
                </a:cxn>
                <a:cxn ang="0">
                  <a:pos x="8" y="0"/>
                </a:cxn>
                <a:cxn ang="0">
                  <a:pos x="8" y="0"/>
                </a:cxn>
                <a:cxn ang="0">
                  <a:pos x="8" y="0"/>
                </a:cxn>
                <a:cxn ang="0">
                  <a:pos x="0" y="0"/>
                </a:cxn>
                <a:cxn ang="0">
                  <a:pos x="0" y="0"/>
                </a:cxn>
                <a:cxn ang="0">
                  <a:pos x="0" y="8"/>
                </a:cxn>
                <a:cxn ang="0">
                  <a:pos x="0" y="8"/>
                </a:cxn>
                <a:cxn ang="0">
                  <a:pos x="0" y="8"/>
                </a:cxn>
                <a:cxn ang="0">
                  <a:pos x="8" y="15"/>
                </a:cxn>
                <a:cxn ang="0">
                  <a:pos x="8" y="15"/>
                </a:cxn>
                <a:cxn ang="0">
                  <a:pos x="8" y="15"/>
                </a:cxn>
                <a:cxn ang="0">
                  <a:pos x="15" y="15"/>
                </a:cxn>
                <a:cxn ang="0">
                  <a:pos x="15" y="8"/>
                </a:cxn>
                <a:cxn ang="0">
                  <a:pos x="15" y="8"/>
                </a:cxn>
                <a:cxn ang="0">
                  <a:pos x="15" y="8"/>
                </a:cxn>
              </a:cxnLst>
              <a:rect l="0" t="0" r="r" b="b"/>
              <a:pathLst>
                <a:path w="15" h="15">
                  <a:moveTo>
                    <a:pt x="15" y="8"/>
                  </a:moveTo>
                  <a:lnTo>
                    <a:pt x="15" y="0"/>
                  </a:lnTo>
                  <a:lnTo>
                    <a:pt x="15" y="0"/>
                  </a:lnTo>
                  <a:lnTo>
                    <a:pt x="15" y="0"/>
                  </a:lnTo>
                  <a:lnTo>
                    <a:pt x="8" y="0"/>
                  </a:lnTo>
                  <a:lnTo>
                    <a:pt x="8" y="0"/>
                  </a:lnTo>
                  <a:lnTo>
                    <a:pt x="8" y="0"/>
                  </a:lnTo>
                  <a:lnTo>
                    <a:pt x="0" y="0"/>
                  </a:lnTo>
                  <a:lnTo>
                    <a:pt x="0" y="0"/>
                  </a:lnTo>
                  <a:lnTo>
                    <a:pt x="0" y="8"/>
                  </a:lnTo>
                  <a:lnTo>
                    <a:pt x="0" y="8"/>
                  </a:lnTo>
                  <a:lnTo>
                    <a:pt x="0" y="8"/>
                  </a:lnTo>
                  <a:lnTo>
                    <a:pt x="8" y="15"/>
                  </a:lnTo>
                  <a:lnTo>
                    <a:pt x="8" y="15"/>
                  </a:lnTo>
                  <a:lnTo>
                    <a:pt x="8" y="15"/>
                  </a:lnTo>
                  <a:lnTo>
                    <a:pt x="15"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183" name="Freeform 111"/>
            <p:cNvSpPr>
              <a:spLocks/>
            </p:cNvSpPr>
            <p:nvPr/>
          </p:nvSpPr>
          <p:spPr bwMode="auto">
            <a:xfrm>
              <a:off x="1153" y="2492"/>
              <a:ext cx="16" cy="16"/>
            </a:xfrm>
            <a:custGeom>
              <a:avLst/>
              <a:gdLst/>
              <a:ahLst/>
              <a:cxnLst>
                <a:cxn ang="0">
                  <a:pos x="16" y="8"/>
                </a:cxn>
                <a:cxn ang="0">
                  <a:pos x="15" y="5"/>
                </a:cxn>
                <a:cxn ang="0">
                  <a:pos x="13" y="3"/>
                </a:cxn>
                <a:cxn ang="0">
                  <a:pos x="12" y="1"/>
                </a:cxn>
                <a:cxn ang="0">
                  <a:pos x="9" y="0"/>
                </a:cxn>
                <a:cxn ang="0">
                  <a:pos x="6" y="0"/>
                </a:cxn>
                <a:cxn ang="0">
                  <a:pos x="3" y="1"/>
                </a:cxn>
                <a:cxn ang="0">
                  <a:pos x="2" y="3"/>
                </a:cxn>
                <a:cxn ang="0">
                  <a:pos x="0" y="5"/>
                </a:cxn>
                <a:cxn ang="0">
                  <a:pos x="0" y="8"/>
                </a:cxn>
                <a:cxn ang="0">
                  <a:pos x="0" y="11"/>
                </a:cxn>
                <a:cxn ang="0">
                  <a:pos x="2" y="13"/>
                </a:cxn>
                <a:cxn ang="0">
                  <a:pos x="3" y="15"/>
                </a:cxn>
                <a:cxn ang="0">
                  <a:pos x="6" y="16"/>
                </a:cxn>
                <a:cxn ang="0">
                  <a:pos x="9" y="16"/>
                </a:cxn>
                <a:cxn ang="0">
                  <a:pos x="12" y="15"/>
                </a:cxn>
                <a:cxn ang="0">
                  <a:pos x="13" y="13"/>
                </a:cxn>
                <a:cxn ang="0">
                  <a:pos x="15" y="11"/>
                </a:cxn>
                <a:cxn ang="0">
                  <a:pos x="16" y="8"/>
                </a:cxn>
              </a:cxnLst>
              <a:rect l="0" t="0" r="r" b="b"/>
              <a:pathLst>
                <a:path w="16" h="16">
                  <a:moveTo>
                    <a:pt x="16" y="8"/>
                  </a:moveTo>
                  <a:lnTo>
                    <a:pt x="15" y="5"/>
                  </a:lnTo>
                  <a:lnTo>
                    <a:pt x="13" y="3"/>
                  </a:lnTo>
                  <a:lnTo>
                    <a:pt x="12" y="1"/>
                  </a:lnTo>
                  <a:lnTo>
                    <a:pt x="9" y="0"/>
                  </a:lnTo>
                  <a:lnTo>
                    <a:pt x="6" y="0"/>
                  </a:lnTo>
                  <a:lnTo>
                    <a:pt x="3" y="1"/>
                  </a:lnTo>
                  <a:lnTo>
                    <a:pt x="2" y="3"/>
                  </a:lnTo>
                  <a:lnTo>
                    <a:pt x="0" y="5"/>
                  </a:lnTo>
                  <a:lnTo>
                    <a:pt x="0" y="8"/>
                  </a:lnTo>
                  <a:lnTo>
                    <a:pt x="0" y="11"/>
                  </a:lnTo>
                  <a:lnTo>
                    <a:pt x="2" y="13"/>
                  </a:lnTo>
                  <a:lnTo>
                    <a:pt x="3" y="15"/>
                  </a:lnTo>
                  <a:lnTo>
                    <a:pt x="6" y="16"/>
                  </a:lnTo>
                  <a:lnTo>
                    <a:pt x="9" y="16"/>
                  </a:lnTo>
                  <a:lnTo>
                    <a:pt x="12" y="15"/>
                  </a:lnTo>
                  <a:lnTo>
                    <a:pt x="13"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184" name="Freeform 112"/>
            <p:cNvSpPr>
              <a:spLocks/>
            </p:cNvSpPr>
            <p:nvPr/>
          </p:nvSpPr>
          <p:spPr bwMode="auto">
            <a:xfrm>
              <a:off x="1154" y="2492"/>
              <a:ext cx="14" cy="14"/>
            </a:xfrm>
            <a:custGeom>
              <a:avLst/>
              <a:gdLst/>
              <a:ahLst/>
              <a:cxnLst>
                <a:cxn ang="0">
                  <a:pos x="14" y="7"/>
                </a:cxn>
                <a:cxn ang="0">
                  <a:pos x="14" y="7"/>
                </a:cxn>
                <a:cxn ang="0">
                  <a:pos x="14" y="0"/>
                </a:cxn>
                <a:cxn ang="0">
                  <a:pos x="7" y="0"/>
                </a:cxn>
                <a:cxn ang="0">
                  <a:pos x="7" y="0"/>
                </a:cxn>
                <a:cxn ang="0">
                  <a:pos x="7" y="0"/>
                </a:cxn>
                <a:cxn ang="0">
                  <a:pos x="0" y="0"/>
                </a:cxn>
                <a:cxn ang="0">
                  <a:pos x="0" y="0"/>
                </a:cxn>
                <a:cxn ang="0">
                  <a:pos x="0" y="7"/>
                </a:cxn>
                <a:cxn ang="0">
                  <a:pos x="0" y="7"/>
                </a:cxn>
                <a:cxn ang="0">
                  <a:pos x="0" y="14"/>
                </a:cxn>
                <a:cxn ang="0">
                  <a:pos x="0" y="14"/>
                </a:cxn>
                <a:cxn ang="0">
                  <a:pos x="0" y="14"/>
                </a:cxn>
                <a:cxn ang="0">
                  <a:pos x="7" y="14"/>
                </a:cxn>
                <a:cxn ang="0">
                  <a:pos x="7" y="14"/>
                </a:cxn>
                <a:cxn ang="0">
                  <a:pos x="7" y="14"/>
                </a:cxn>
                <a:cxn ang="0">
                  <a:pos x="14" y="14"/>
                </a:cxn>
                <a:cxn ang="0">
                  <a:pos x="14" y="14"/>
                </a:cxn>
                <a:cxn ang="0">
                  <a:pos x="14" y="7"/>
                </a:cxn>
              </a:cxnLst>
              <a:rect l="0" t="0" r="r" b="b"/>
              <a:pathLst>
                <a:path w="14" h="14">
                  <a:moveTo>
                    <a:pt x="14" y="7"/>
                  </a:moveTo>
                  <a:lnTo>
                    <a:pt x="14" y="7"/>
                  </a:lnTo>
                  <a:lnTo>
                    <a:pt x="14" y="0"/>
                  </a:lnTo>
                  <a:lnTo>
                    <a:pt x="7" y="0"/>
                  </a:lnTo>
                  <a:lnTo>
                    <a:pt x="7" y="0"/>
                  </a:lnTo>
                  <a:lnTo>
                    <a:pt x="7" y="0"/>
                  </a:lnTo>
                  <a:lnTo>
                    <a:pt x="0" y="0"/>
                  </a:lnTo>
                  <a:lnTo>
                    <a:pt x="0" y="0"/>
                  </a:lnTo>
                  <a:lnTo>
                    <a:pt x="0" y="7"/>
                  </a:lnTo>
                  <a:lnTo>
                    <a:pt x="0" y="7"/>
                  </a:lnTo>
                  <a:lnTo>
                    <a:pt x="0" y="14"/>
                  </a:lnTo>
                  <a:lnTo>
                    <a:pt x="0" y="14"/>
                  </a:lnTo>
                  <a:lnTo>
                    <a:pt x="0" y="14"/>
                  </a:lnTo>
                  <a:lnTo>
                    <a:pt x="7" y="14"/>
                  </a:lnTo>
                  <a:lnTo>
                    <a:pt x="7" y="14"/>
                  </a:lnTo>
                  <a:lnTo>
                    <a:pt x="7"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185" name="Freeform 113"/>
            <p:cNvSpPr>
              <a:spLocks/>
            </p:cNvSpPr>
            <p:nvPr/>
          </p:nvSpPr>
          <p:spPr bwMode="auto">
            <a:xfrm>
              <a:off x="1166" y="2455"/>
              <a:ext cx="16" cy="16"/>
            </a:xfrm>
            <a:custGeom>
              <a:avLst/>
              <a:gdLst/>
              <a:ahLst/>
              <a:cxnLst>
                <a:cxn ang="0">
                  <a:pos x="16" y="7"/>
                </a:cxn>
                <a:cxn ang="0">
                  <a:pos x="15" y="5"/>
                </a:cxn>
                <a:cxn ang="0">
                  <a:pos x="14" y="3"/>
                </a:cxn>
                <a:cxn ang="0">
                  <a:pos x="12" y="1"/>
                </a:cxn>
                <a:cxn ang="0">
                  <a:pos x="9" y="0"/>
                </a:cxn>
                <a:cxn ang="0">
                  <a:pos x="6" y="0"/>
                </a:cxn>
                <a:cxn ang="0">
                  <a:pos x="4" y="1"/>
                </a:cxn>
                <a:cxn ang="0">
                  <a:pos x="2" y="3"/>
                </a:cxn>
                <a:cxn ang="0">
                  <a:pos x="0" y="5"/>
                </a:cxn>
                <a:cxn ang="0">
                  <a:pos x="0" y="7"/>
                </a:cxn>
                <a:cxn ang="0">
                  <a:pos x="0" y="11"/>
                </a:cxn>
                <a:cxn ang="0">
                  <a:pos x="2" y="13"/>
                </a:cxn>
                <a:cxn ang="0">
                  <a:pos x="4" y="15"/>
                </a:cxn>
                <a:cxn ang="0">
                  <a:pos x="6" y="16"/>
                </a:cxn>
                <a:cxn ang="0">
                  <a:pos x="9" y="16"/>
                </a:cxn>
                <a:cxn ang="0">
                  <a:pos x="12" y="15"/>
                </a:cxn>
                <a:cxn ang="0">
                  <a:pos x="14" y="13"/>
                </a:cxn>
                <a:cxn ang="0">
                  <a:pos x="15" y="11"/>
                </a:cxn>
                <a:cxn ang="0">
                  <a:pos x="16" y="7"/>
                </a:cxn>
              </a:cxnLst>
              <a:rect l="0" t="0" r="r" b="b"/>
              <a:pathLst>
                <a:path w="16" h="16">
                  <a:moveTo>
                    <a:pt x="16" y="7"/>
                  </a:moveTo>
                  <a:lnTo>
                    <a:pt x="15" y="5"/>
                  </a:lnTo>
                  <a:lnTo>
                    <a:pt x="14" y="3"/>
                  </a:lnTo>
                  <a:lnTo>
                    <a:pt x="12" y="1"/>
                  </a:lnTo>
                  <a:lnTo>
                    <a:pt x="9" y="0"/>
                  </a:lnTo>
                  <a:lnTo>
                    <a:pt x="6" y="0"/>
                  </a:lnTo>
                  <a:lnTo>
                    <a:pt x="4" y="1"/>
                  </a:lnTo>
                  <a:lnTo>
                    <a:pt x="2" y="3"/>
                  </a:lnTo>
                  <a:lnTo>
                    <a:pt x="0" y="5"/>
                  </a:lnTo>
                  <a:lnTo>
                    <a:pt x="0" y="7"/>
                  </a:lnTo>
                  <a:lnTo>
                    <a:pt x="0" y="11"/>
                  </a:lnTo>
                  <a:lnTo>
                    <a:pt x="2" y="13"/>
                  </a:lnTo>
                  <a:lnTo>
                    <a:pt x="4" y="15"/>
                  </a:lnTo>
                  <a:lnTo>
                    <a:pt x="6" y="16"/>
                  </a:lnTo>
                  <a:lnTo>
                    <a:pt x="9" y="16"/>
                  </a:lnTo>
                  <a:lnTo>
                    <a:pt x="12" y="15"/>
                  </a:lnTo>
                  <a:lnTo>
                    <a:pt x="14" y="13"/>
                  </a:lnTo>
                  <a:lnTo>
                    <a:pt x="15" y="11"/>
                  </a:lnTo>
                  <a:lnTo>
                    <a:pt x="16" y="7"/>
                  </a:lnTo>
                  <a:close/>
                </a:path>
              </a:pathLst>
            </a:custGeom>
            <a:solidFill>
              <a:srgbClr val="FFFF00"/>
            </a:solidFill>
            <a:ln w="9525">
              <a:noFill/>
              <a:round/>
              <a:headEnd/>
              <a:tailEnd/>
            </a:ln>
          </p:spPr>
          <p:txBody>
            <a:bodyPr/>
            <a:lstStyle/>
            <a:p>
              <a:endParaRPr lang="en-US" dirty="0"/>
            </a:p>
          </p:txBody>
        </p:sp>
        <p:sp>
          <p:nvSpPr>
            <p:cNvPr id="643186" name="Freeform 114"/>
            <p:cNvSpPr>
              <a:spLocks/>
            </p:cNvSpPr>
            <p:nvPr/>
          </p:nvSpPr>
          <p:spPr bwMode="auto">
            <a:xfrm>
              <a:off x="1168" y="2455"/>
              <a:ext cx="15" cy="15"/>
            </a:xfrm>
            <a:custGeom>
              <a:avLst/>
              <a:gdLst/>
              <a:ahLst/>
              <a:cxnLst>
                <a:cxn ang="0">
                  <a:pos x="15" y="8"/>
                </a:cxn>
                <a:cxn ang="0">
                  <a:pos x="15" y="8"/>
                </a:cxn>
                <a:cxn ang="0">
                  <a:pos x="15" y="0"/>
                </a:cxn>
                <a:cxn ang="0">
                  <a:pos x="8" y="0"/>
                </a:cxn>
                <a:cxn ang="0">
                  <a:pos x="8" y="0"/>
                </a:cxn>
                <a:cxn ang="0">
                  <a:pos x="8" y="0"/>
                </a:cxn>
                <a:cxn ang="0">
                  <a:pos x="0" y="0"/>
                </a:cxn>
                <a:cxn ang="0">
                  <a:pos x="0" y="0"/>
                </a:cxn>
                <a:cxn ang="0">
                  <a:pos x="0" y="8"/>
                </a:cxn>
                <a:cxn ang="0">
                  <a:pos x="0" y="8"/>
                </a:cxn>
                <a:cxn ang="0">
                  <a:pos x="0" y="15"/>
                </a:cxn>
                <a:cxn ang="0">
                  <a:pos x="0" y="15"/>
                </a:cxn>
                <a:cxn ang="0">
                  <a:pos x="0" y="15"/>
                </a:cxn>
                <a:cxn ang="0">
                  <a:pos x="8" y="15"/>
                </a:cxn>
                <a:cxn ang="0">
                  <a:pos x="8" y="15"/>
                </a:cxn>
                <a:cxn ang="0">
                  <a:pos x="8" y="15"/>
                </a:cxn>
                <a:cxn ang="0">
                  <a:pos x="15" y="15"/>
                </a:cxn>
                <a:cxn ang="0">
                  <a:pos x="15" y="15"/>
                </a:cxn>
                <a:cxn ang="0">
                  <a:pos x="15" y="8"/>
                </a:cxn>
              </a:cxnLst>
              <a:rect l="0" t="0" r="r" b="b"/>
              <a:pathLst>
                <a:path w="15" h="15">
                  <a:moveTo>
                    <a:pt x="15" y="8"/>
                  </a:moveTo>
                  <a:lnTo>
                    <a:pt x="15" y="8"/>
                  </a:lnTo>
                  <a:lnTo>
                    <a:pt x="15" y="0"/>
                  </a:lnTo>
                  <a:lnTo>
                    <a:pt x="8" y="0"/>
                  </a:lnTo>
                  <a:lnTo>
                    <a:pt x="8" y="0"/>
                  </a:lnTo>
                  <a:lnTo>
                    <a:pt x="8" y="0"/>
                  </a:lnTo>
                  <a:lnTo>
                    <a:pt x="0" y="0"/>
                  </a:lnTo>
                  <a:lnTo>
                    <a:pt x="0" y="0"/>
                  </a:lnTo>
                  <a:lnTo>
                    <a:pt x="0" y="8"/>
                  </a:lnTo>
                  <a:lnTo>
                    <a:pt x="0" y="8"/>
                  </a:lnTo>
                  <a:lnTo>
                    <a:pt x="0" y="15"/>
                  </a:lnTo>
                  <a:lnTo>
                    <a:pt x="0" y="15"/>
                  </a:lnTo>
                  <a:lnTo>
                    <a:pt x="0" y="15"/>
                  </a:lnTo>
                  <a:lnTo>
                    <a:pt x="8" y="15"/>
                  </a:lnTo>
                  <a:lnTo>
                    <a:pt x="8" y="15"/>
                  </a:lnTo>
                  <a:lnTo>
                    <a:pt x="8"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187" name="Freeform 115"/>
            <p:cNvSpPr>
              <a:spLocks/>
            </p:cNvSpPr>
            <p:nvPr/>
          </p:nvSpPr>
          <p:spPr bwMode="auto">
            <a:xfrm>
              <a:off x="1093" y="2521"/>
              <a:ext cx="15" cy="16"/>
            </a:xfrm>
            <a:custGeom>
              <a:avLst/>
              <a:gdLst/>
              <a:ahLst/>
              <a:cxnLst>
                <a:cxn ang="0">
                  <a:pos x="15" y="7"/>
                </a:cxn>
                <a:cxn ang="0">
                  <a:pos x="15" y="5"/>
                </a:cxn>
                <a:cxn ang="0">
                  <a:pos x="13" y="3"/>
                </a:cxn>
                <a:cxn ang="0">
                  <a:pos x="12" y="1"/>
                </a:cxn>
                <a:cxn ang="0">
                  <a:pos x="9" y="0"/>
                </a:cxn>
                <a:cxn ang="0">
                  <a:pos x="6" y="0"/>
                </a:cxn>
                <a:cxn ang="0">
                  <a:pos x="4" y="1"/>
                </a:cxn>
                <a:cxn ang="0">
                  <a:pos x="3" y="3"/>
                </a:cxn>
                <a:cxn ang="0">
                  <a:pos x="1" y="5"/>
                </a:cxn>
                <a:cxn ang="0">
                  <a:pos x="0" y="7"/>
                </a:cxn>
                <a:cxn ang="0">
                  <a:pos x="1" y="10"/>
                </a:cxn>
                <a:cxn ang="0">
                  <a:pos x="3" y="13"/>
                </a:cxn>
                <a:cxn ang="0">
                  <a:pos x="4" y="15"/>
                </a:cxn>
                <a:cxn ang="0">
                  <a:pos x="6" y="16"/>
                </a:cxn>
                <a:cxn ang="0">
                  <a:pos x="9" y="16"/>
                </a:cxn>
                <a:cxn ang="0">
                  <a:pos x="12" y="15"/>
                </a:cxn>
                <a:cxn ang="0">
                  <a:pos x="13" y="13"/>
                </a:cxn>
                <a:cxn ang="0">
                  <a:pos x="15" y="10"/>
                </a:cxn>
                <a:cxn ang="0">
                  <a:pos x="15" y="7"/>
                </a:cxn>
              </a:cxnLst>
              <a:rect l="0" t="0" r="r" b="b"/>
              <a:pathLst>
                <a:path w="15" h="16">
                  <a:moveTo>
                    <a:pt x="15" y="7"/>
                  </a:moveTo>
                  <a:lnTo>
                    <a:pt x="15" y="5"/>
                  </a:lnTo>
                  <a:lnTo>
                    <a:pt x="13" y="3"/>
                  </a:lnTo>
                  <a:lnTo>
                    <a:pt x="12" y="1"/>
                  </a:lnTo>
                  <a:lnTo>
                    <a:pt x="9" y="0"/>
                  </a:lnTo>
                  <a:lnTo>
                    <a:pt x="6" y="0"/>
                  </a:lnTo>
                  <a:lnTo>
                    <a:pt x="4" y="1"/>
                  </a:lnTo>
                  <a:lnTo>
                    <a:pt x="3" y="3"/>
                  </a:lnTo>
                  <a:lnTo>
                    <a:pt x="1" y="5"/>
                  </a:lnTo>
                  <a:lnTo>
                    <a:pt x="0" y="7"/>
                  </a:lnTo>
                  <a:lnTo>
                    <a:pt x="1" y="10"/>
                  </a:lnTo>
                  <a:lnTo>
                    <a:pt x="3" y="13"/>
                  </a:lnTo>
                  <a:lnTo>
                    <a:pt x="4" y="15"/>
                  </a:lnTo>
                  <a:lnTo>
                    <a:pt x="6" y="16"/>
                  </a:lnTo>
                  <a:lnTo>
                    <a:pt x="9" y="16"/>
                  </a:lnTo>
                  <a:lnTo>
                    <a:pt x="12" y="15"/>
                  </a:lnTo>
                  <a:lnTo>
                    <a:pt x="13"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188" name="Freeform 116"/>
            <p:cNvSpPr>
              <a:spLocks/>
            </p:cNvSpPr>
            <p:nvPr/>
          </p:nvSpPr>
          <p:spPr bwMode="auto">
            <a:xfrm>
              <a:off x="1096" y="2521"/>
              <a:ext cx="14" cy="14"/>
            </a:xfrm>
            <a:custGeom>
              <a:avLst/>
              <a:gdLst/>
              <a:ahLst/>
              <a:cxnLst>
                <a:cxn ang="0">
                  <a:pos x="14" y="7"/>
                </a:cxn>
                <a:cxn ang="0">
                  <a:pos x="14" y="7"/>
                </a:cxn>
                <a:cxn ang="0">
                  <a:pos x="7" y="0"/>
                </a:cxn>
                <a:cxn ang="0">
                  <a:pos x="7" y="0"/>
                </a:cxn>
                <a:cxn ang="0">
                  <a:pos x="7" y="0"/>
                </a:cxn>
                <a:cxn ang="0">
                  <a:pos x="7" y="0"/>
                </a:cxn>
                <a:cxn ang="0">
                  <a:pos x="0" y="0"/>
                </a:cxn>
                <a:cxn ang="0">
                  <a:pos x="0" y="0"/>
                </a:cxn>
                <a:cxn ang="0">
                  <a:pos x="0" y="7"/>
                </a:cxn>
                <a:cxn ang="0">
                  <a:pos x="0" y="7"/>
                </a:cxn>
                <a:cxn ang="0">
                  <a:pos x="0" y="7"/>
                </a:cxn>
                <a:cxn ang="0">
                  <a:pos x="0" y="14"/>
                </a:cxn>
                <a:cxn ang="0">
                  <a:pos x="0" y="14"/>
                </a:cxn>
                <a:cxn ang="0">
                  <a:pos x="7" y="14"/>
                </a:cxn>
                <a:cxn ang="0">
                  <a:pos x="7" y="14"/>
                </a:cxn>
                <a:cxn ang="0">
                  <a:pos x="7" y="14"/>
                </a:cxn>
                <a:cxn ang="0">
                  <a:pos x="7" y="14"/>
                </a:cxn>
                <a:cxn ang="0">
                  <a:pos x="14" y="7"/>
                </a:cxn>
                <a:cxn ang="0">
                  <a:pos x="14" y="7"/>
                </a:cxn>
              </a:cxnLst>
              <a:rect l="0" t="0" r="r" b="b"/>
              <a:pathLst>
                <a:path w="14" h="14">
                  <a:moveTo>
                    <a:pt x="14" y="7"/>
                  </a:moveTo>
                  <a:lnTo>
                    <a:pt x="14" y="7"/>
                  </a:lnTo>
                  <a:lnTo>
                    <a:pt x="7" y="0"/>
                  </a:lnTo>
                  <a:lnTo>
                    <a:pt x="7" y="0"/>
                  </a:lnTo>
                  <a:lnTo>
                    <a:pt x="7" y="0"/>
                  </a:lnTo>
                  <a:lnTo>
                    <a:pt x="7" y="0"/>
                  </a:lnTo>
                  <a:lnTo>
                    <a:pt x="0" y="0"/>
                  </a:lnTo>
                  <a:lnTo>
                    <a:pt x="0" y="0"/>
                  </a:lnTo>
                  <a:lnTo>
                    <a:pt x="0" y="7"/>
                  </a:lnTo>
                  <a:lnTo>
                    <a:pt x="0" y="7"/>
                  </a:lnTo>
                  <a:lnTo>
                    <a:pt x="0" y="7"/>
                  </a:lnTo>
                  <a:lnTo>
                    <a:pt x="0" y="14"/>
                  </a:lnTo>
                  <a:lnTo>
                    <a:pt x="0" y="14"/>
                  </a:lnTo>
                  <a:lnTo>
                    <a:pt x="7" y="14"/>
                  </a:lnTo>
                  <a:lnTo>
                    <a:pt x="7" y="14"/>
                  </a:lnTo>
                  <a:lnTo>
                    <a:pt x="7" y="14"/>
                  </a:lnTo>
                  <a:lnTo>
                    <a:pt x="7"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189" name="Freeform 117"/>
            <p:cNvSpPr>
              <a:spLocks/>
            </p:cNvSpPr>
            <p:nvPr/>
          </p:nvSpPr>
          <p:spPr bwMode="auto">
            <a:xfrm>
              <a:off x="1099" y="2550"/>
              <a:ext cx="16" cy="16"/>
            </a:xfrm>
            <a:custGeom>
              <a:avLst/>
              <a:gdLst/>
              <a:ahLst/>
              <a:cxnLst>
                <a:cxn ang="0">
                  <a:pos x="16" y="8"/>
                </a:cxn>
                <a:cxn ang="0">
                  <a:pos x="16" y="6"/>
                </a:cxn>
                <a:cxn ang="0">
                  <a:pos x="15" y="3"/>
                </a:cxn>
                <a:cxn ang="0">
                  <a:pos x="13" y="1"/>
                </a:cxn>
                <a:cxn ang="0">
                  <a:pos x="9" y="0"/>
                </a:cxn>
                <a:cxn ang="0">
                  <a:pos x="7" y="0"/>
                </a:cxn>
                <a:cxn ang="0">
                  <a:pos x="4" y="1"/>
                </a:cxn>
                <a:cxn ang="0">
                  <a:pos x="2" y="3"/>
                </a:cxn>
                <a:cxn ang="0">
                  <a:pos x="1" y="6"/>
                </a:cxn>
                <a:cxn ang="0">
                  <a:pos x="0" y="8"/>
                </a:cxn>
                <a:cxn ang="0">
                  <a:pos x="1" y="11"/>
                </a:cxn>
                <a:cxn ang="0">
                  <a:pos x="2" y="13"/>
                </a:cxn>
                <a:cxn ang="0">
                  <a:pos x="4" y="15"/>
                </a:cxn>
                <a:cxn ang="0">
                  <a:pos x="7" y="16"/>
                </a:cxn>
                <a:cxn ang="0">
                  <a:pos x="9" y="16"/>
                </a:cxn>
                <a:cxn ang="0">
                  <a:pos x="13" y="15"/>
                </a:cxn>
                <a:cxn ang="0">
                  <a:pos x="15" y="13"/>
                </a:cxn>
                <a:cxn ang="0">
                  <a:pos x="16" y="11"/>
                </a:cxn>
                <a:cxn ang="0">
                  <a:pos x="16" y="8"/>
                </a:cxn>
              </a:cxnLst>
              <a:rect l="0" t="0" r="r" b="b"/>
              <a:pathLst>
                <a:path w="16" h="16">
                  <a:moveTo>
                    <a:pt x="16" y="8"/>
                  </a:moveTo>
                  <a:lnTo>
                    <a:pt x="16" y="6"/>
                  </a:lnTo>
                  <a:lnTo>
                    <a:pt x="15" y="3"/>
                  </a:lnTo>
                  <a:lnTo>
                    <a:pt x="13" y="1"/>
                  </a:lnTo>
                  <a:lnTo>
                    <a:pt x="9" y="0"/>
                  </a:lnTo>
                  <a:lnTo>
                    <a:pt x="7" y="0"/>
                  </a:lnTo>
                  <a:lnTo>
                    <a:pt x="4" y="1"/>
                  </a:lnTo>
                  <a:lnTo>
                    <a:pt x="2" y="3"/>
                  </a:lnTo>
                  <a:lnTo>
                    <a:pt x="1" y="6"/>
                  </a:lnTo>
                  <a:lnTo>
                    <a:pt x="0" y="8"/>
                  </a:lnTo>
                  <a:lnTo>
                    <a:pt x="1" y="11"/>
                  </a:lnTo>
                  <a:lnTo>
                    <a:pt x="2" y="13"/>
                  </a:lnTo>
                  <a:lnTo>
                    <a:pt x="4" y="15"/>
                  </a:lnTo>
                  <a:lnTo>
                    <a:pt x="7" y="16"/>
                  </a:lnTo>
                  <a:lnTo>
                    <a:pt x="9" y="16"/>
                  </a:lnTo>
                  <a:lnTo>
                    <a:pt x="13" y="15"/>
                  </a:lnTo>
                  <a:lnTo>
                    <a:pt x="15"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190" name="Freeform 118"/>
            <p:cNvSpPr>
              <a:spLocks/>
            </p:cNvSpPr>
            <p:nvPr/>
          </p:nvSpPr>
          <p:spPr bwMode="auto">
            <a:xfrm>
              <a:off x="1103" y="2550"/>
              <a:ext cx="14" cy="14"/>
            </a:xfrm>
            <a:custGeom>
              <a:avLst/>
              <a:gdLst/>
              <a:ahLst/>
              <a:cxnLst>
                <a:cxn ang="0">
                  <a:pos x="14" y="7"/>
                </a:cxn>
                <a:cxn ang="0">
                  <a:pos x="14" y="7"/>
                </a:cxn>
                <a:cxn ang="0">
                  <a:pos x="7" y="0"/>
                </a:cxn>
                <a:cxn ang="0">
                  <a:pos x="7" y="0"/>
                </a:cxn>
                <a:cxn ang="0">
                  <a:pos x="7" y="0"/>
                </a:cxn>
                <a:cxn ang="0">
                  <a:pos x="0" y="0"/>
                </a:cxn>
                <a:cxn ang="0">
                  <a:pos x="0" y="0"/>
                </a:cxn>
                <a:cxn ang="0">
                  <a:pos x="0" y="0"/>
                </a:cxn>
                <a:cxn ang="0">
                  <a:pos x="0" y="7"/>
                </a:cxn>
                <a:cxn ang="0">
                  <a:pos x="0" y="7"/>
                </a:cxn>
                <a:cxn ang="0">
                  <a:pos x="0" y="14"/>
                </a:cxn>
                <a:cxn ang="0">
                  <a:pos x="0" y="14"/>
                </a:cxn>
                <a:cxn ang="0">
                  <a:pos x="0" y="14"/>
                </a:cxn>
                <a:cxn ang="0">
                  <a:pos x="0" y="14"/>
                </a:cxn>
                <a:cxn ang="0">
                  <a:pos x="7" y="14"/>
                </a:cxn>
                <a:cxn ang="0">
                  <a:pos x="7" y="14"/>
                </a:cxn>
                <a:cxn ang="0">
                  <a:pos x="7" y="14"/>
                </a:cxn>
                <a:cxn ang="0">
                  <a:pos x="14" y="14"/>
                </a:cxn>
                <a:cxn ang="0">
                  <a:pos x="14" y="7"/>
                </a:cxn>
              </a:cxnLst>
              <a:rect l="0" t="0" r="r" b="b"/>
              <a:pathLst>
                <a:path w="14" h="14">
                  <a:moveTo>
                    <a:pt x="14" y="7"/>
                  </a:moveTo>
                  <a:lnTo>
                    <a:pt x="14" y="7"/>
                  </a:lnTo>
                  <a:lnTo>
                    <a:pt x="7" y="0"/>
                  </a:lnTo>
                  <a:lnTo>
                    <a:pt x="7" y="0"/>
                  </a:lnTo>
                  <a:lnTo>
                    <a:pt x="7" y="0"/>
                  </a:lnTo>
                  <a:lnTo>
                    <a:pt x="0" y="0"/>
                  </a:lnTo>
                  <a:lnTo>
                    <a:pt x="0" y="0"/>
                  </a:lnTo>
                  <a:lnTo>
                    <a:pt x="0" y="0"/>
                  </a:lnTo>
                  <a:lnTo>
                    <a:pt x="0" y="7"/>
                  </a:lnTo>
                  <a:lnTo>
                    <a:pt x="0" y="7"/>
                  </a:lnTo>
                  <a:lnTo>
                    <a:pt x="0" y="14"/>
                  </a:lnTo>
                  <a:lnTo>
                    <a:pt x="0" y="14"/>
                  </a:lnTo>
                  <a:lnTo>
                    <a:pt x="0" y="14"/>
                  </a:lnTo>
                  <a:lnTo>
                    <a:pt x="0" y="14"/>
                  </a:lnTo>
                  <a:lnTo>
                    <a:pt x="7" y="14"/>
                  </a:lnTo>
                  <a:lnTo>
                    <a:pt x="7" y="14"/>
                  </a:lnTo>
                  <a:lnTo>
                    <a:pt x="7"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191" name="Freeform 119"/>
            <p:cNvSpPr>
              <a:spLocks/>
            </p:cNvSpPr>
            <p:nvPr/>
          </p:nvSpPr>
          <p:spPr bwMode="auto">
            <a:xfrm>
              <a:off x="1085" y="2561"/>
              <a:ext cx="16" cy="17"/>
            </a:xfrm>
            <a:custGeom>
              <a:avLst/>
              <a:gdLst/>
              <a:ahLst/>
              <a:cxnLst>
                <a:cxn ang="0">
                  <a:pos x="16" y="9"/>
                </a:cxn>
                <a:cxn ang="0">
                  <a:pos x="15" y="5"/>
                </a:cxn>
                <a:cxn ang="0">
                  <a:pos x="14" y="3"/>
                </a:cxn>
                <a:cxn ang="0">
                  <a:pos x="12" y="2"/>
                </a:cxn>
                <a:cxn ang="0">
                  <a:pos x="9" y="0"/>
                </a:cxn>
                <a:cxn ang="0">
                  <a:pos x="7" y="0"/>
                </a:cxn>
                <a:cxn ang="0">
                  <a:pos x="4" y="2"/>
                </a:cxn>
                <a:cxn ang="0">
                  <a:pos x="2" y="3"/>
                </a:cxn>
                <a:cxn ang="0">
                  <a:pos x="0" y="5"/>
                </a:cxn>
                <a:cxn ang="0">
                  <a:pos x="0" y="9"/>
                </a:cxn>
                <a:cxn ang="0">
                  <a:pos x="0" y="11"/>
                </a:cxn>
                <a:cxn ang="0">
                  <a:pos x="2" y="14"/>
                </a:cxn>
                <a:cxn ang="0">
                  <a:pos x="4" y="16"/>
                </a:cxn>
                <a:cxn ang="0">
                  <a:pos x="7" y="17"/>
                </a:cxn>
                <a:cxn ang="0">
                  <a:pos x="9" y="17"/>
                </a:cxn>
                <a:cxn ang="0">
                  <a:pos x="12" y="16"/>
                </a:cxn>
                <a:cxn ang="0">
                  <a:pos x="14" y="14"/>
                </a:cxn>
                <a:cxn ang="0">
                  <a:pos x="15" y="11"/>
                </a:cxn>
                <a:cxn ang="0">
                  <a:pos x="16" y="9"/>
                </a:cxn>
              </a:cxnLst>
              <a:rect l="0" t="0" r="r" b="b"/>
              <a:pathLst>
                <a:path w="16" h="17">
                  <a:moveTo>
                    <a:pt x="16" y="9"/>
                  </a:moveTo>
                  <a:lnTo>
                    <a:pt x="15" y="5"/>
                  </a:lnTo>
                  <a:lnTo>
                    <a:pt x="14" y="3"/>
                  </a:lnTo>
                  <a:lnTo>
                    <a:pt x="12" y="2"/>
                  </a:lnTo>
                  <a:lnTo>
                    <a:pt x="9" y="0"/>
                  </a:lnTo>
                  <a:lnTo>
                    <a:pt x="7" y="0"/>
                  </a:lnTo>
                  <a:lnTo>
                    <a:pt x="4" y="2"/>
                  </a:lnTo>
                  <a:lnTo>
                    <a:pt x="2" y="3"/>
                  </a:lnTo>
                  <a:lnTo>
                    <a:pt x="0" y="5"/>
                  </a:lnTo>
                  <a:lnTo>
                    <a:pt x="0" y="9"/>
                  </a:lnTo>
                  <a:lnTo>
                    <a:pt x="0" y="11"/>
                  </a:lnTo>
                  <a:lnTo>
                    <a:pt x="2" y="14"/>
                  </a:lnTo>
                  <a:lnTo>
                    <a:pt x="4" y="16"/>
                  </a:lnTo>
                  <a:lnTo>
                    <a:pt x="7" y="17"/>
                  </a:lnTo>
                  <a:lnTo>
                    <a:pt x="9" y="17"/>
                  </a:lnTo>
                  <a:lnTo>
                    <a:pt x="12" y="16"/>
                  </a:lnTo>
                  <a:lnTo>
                    <a:pt x="14" y="14"/>
                  </a:lnTo>
                  <a:lnTo>
                    <a:pt x="15" y="11"/>
                  </a:lnTo>
                  <a:lnTo>
                    <a:pt x="16" y="9"/>
                  </a:lnTo>
                  <a:close/>
                </a:path>
              </a:pathLst>
            </a:custGeom>
            <a:solidFill>
              <a:srgbClr val="FFFF00"/>
            </a:solidFill>
            <a:ln w="9525">
              <a:noFill/>
              <a:round/>
              <a:headEnd/>
              <a:tailEnd/>
            </a:ln>
          </p:spPr>
          <p:txBody>
            <a:bodyPr/>
            <a:lstStyle/>
            <a:p>
              <a:endParaRPr lang="en-US" dirty="0"/>
            </a:p>
          </p:txBody>
        </p:sp>
        <p:sp>
          <p:nvSpPr>
            <p:cNvPr id="643192" name="Freeform 120"/>
            <p:cNvSpPr>
              <a:spLocks/>
            </p:cNvSpPr>
            <p:nvPr/>
          </p:nvSpPr>
          <p:spPr bwMode="auto">
            <a:xfrm>
              <a:off x="1088" y="2564"/>
              <a:ext cx="15" cy="15"/>
            </a:xfrm>
            <a:custGeom>
              <a:avLst/>
              <a:gdLst/>
              <a:ahLst/>
              <a:cxnLst>
                <a:cxn ang="0">
                  <a:pos x="15" y="8"/>
                </a:cxn>
                <a:cxn ang="0">
                  <a:pos x="15" y="0"/>
                </a:cxn>
                <a:cxn ang="0">
                  <a:pos x="8" y="0"/>
                </a:cxn>
                <a:cxn ang="0">
                  <a:pos x="8" y="0"/>
                </a:cxn>
                <a:cxn ang="0">
                  <a:pos x="8" y="0"/>
                </a:cxn>
                <a:cxn ang="0">
                  <a:pos x="0" y="0"/>
                </a:cxn>
                <a:cxn ang="0">
                  <a:pos x="0" y="0"/>
                </a:cxn>
                <a:cxn ang="0">
                  <a:pos x="0" y="0"/>
                </a:cxn>
                <a:cxn ang="0">
                  <a:pos x="0" y="0"/>
                </a:cxn>
                <a:cxn ang="0">
                  <a:pos x="0" y="8"/>
                </a:cxn>
                <a:cxn ang="0">
                  <a:pos x="0" y="8"/>
                </a:cxn>
                <a:cxn ang="0">
                  <a:pos x="0" y="8"/>
                </a:cxn>
                <a:cxn ang="0">
                  <a:pos x="0" y="15"/>
                </a:cxn>
                <a:cxn ang="0">
                  <a:pos x="0" y="15"/>
                </a:cxn>
                <a:cxn ang="0">
                  <a:pos x="8" y="15"/>
                </a:cxn>
                <a:cxn ang="0">
                  <a:pos x="8" y="15"/>
                </a:cxn>
                <a:cxn ang="0">
                  <a:pos x="8" y="8"/>
                </a:cxn>
                <a:cxn ang="0">
                  <a:pos x="15" y="8"/>
                </a:cxn>
                <a:cxn ang="0">
                  <a:pos x="15" y="8"/>
                </a:cxn>
              </a:cxnLst>
              <a:rect l="0" t="0" r="r" b="b"/>
              <a:pathLst>
                <a:path w="15" h="15">
                  <a:moveTo>
                    <a:pt x="15" y="8"/>
                  </a:moveTo>
                  <a:lnTo>
                    <a:pt x="15" y="0"/>
                  </a:lnTo>
                  <a:lnTo>
                    <a:pt x="8" y="0"/>
                  </a:lnTo>
                  <a:lnTo>
                    <a:pt x="8" y="0"/>
                  </a:lnTo>
                  <a:lnTo>
                    <a:pt x="8" y="0"/>
                  </a:lnTo>
                  <a:lnTo>
                    <a:pt x="0" y="0"/>
                  </a:lnTo>
                  <a:lnTo>
                    <a:pt x="0" y="0"/>
                  </a:lnTo>
                  <a:lnTo>
                    <a:pt x="0" y="0"/>
                  </a:lnTo>
                  <a:lnTo>
                    <a:pt x="0" y="0"/>
                  </a:lnTo>
                  <a:lnTo>
                    <a:pt x="0" y="8"/>
                  </a:lnTo>
                  <a:lnTo>
                    <a:pt x="0" y="8"/>
                  </a:lnTo>
                  <a:lnTo>
                    <a:pt x="0" y="8"/>
                  </a:lnTo>
                  <a:lnTo>
                    <a:pt x="0" y="15"/>
                  </a:lnTo>
                  <a:lnTo>
                    <a:pt x="0" y="15"/>
                  </a:lnTo>
                  <a:lnTo>
                    <a:pt x="8" y="15"/>
                  </a:lnTo>
                  <a:lnTo>
                    <a:pt x="8" y="15"/>
                  </a:lnTo>
                  <a:lnTo>
                    <a:pt x="8"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193" name="Freeform 121"/>
            <p:cNvSpPr>
              <a:spLocks/>
            </p:cNvSpPr>
            <p:nvPr/>
          </p:nvSpPr>
          <p:spPr bwMode="auto">
            <a:xfrm>
              <a:off x="1073" y="2602"/>
              <a:ext cx="16" cy="16"/>
            </a:xfrm>
            <a:custGeom>
              <a:avLst/>
              <a:gdLst/>
              <a:ahLst/>
              <a:cxnLst>
                <a:cxn ang="0">
                  <a:pos x="16" y="8"/>
                </a:cxn>
                <a:cxn ang="0">
                  <a:pos x="15" y="6"/>
                </a:cxn>
                <a:cxn ang="0">
                  <a:pos x="14" y="4"/>
                </a:cxn>
                <a:cxn ang="0">
                  <a:pos x="12" y="1"/>
                </a:cxn>
                <a:cxn ang="0">
                  <a:pos x="10" y="0"/>
                </a:cxn>
                <a:cxn ang="0">
                  <a:pos x="7" y="0"/>
                </a:cxn>
                <a:cxn ang="0">
                  <a:pos x="5" y="1"/>
                </a:cxn>
                <a:cxn ang="0">
                  <a:pos x="2" y="4"/>
                </a:cxn>
                <a:cxn ang="0">
                  <a:pos x="1" y="6"/>
                </a:cxn>
                <a:cxn ang="0">
                  <a:pos x="0" y="8"/>
                </a:cxn>
                <a:cxn ang="0">
                  <a:pos x="1" y="10"/>
                </a:cxn>
                <a:cxn ang="0">
                  <a:pos x="2" y="13"/>
                </a:cxn>
                <a:cxn ang="0">
                  <a:pos x="5" y="15"/>
                </a:cxn>
                <a:cxn ang="0">
                  <a:pos x="7" y="16"/>
                </a:cxn>
                <a:cxn ang="0">
                  <a:pos x="10" y="16"/>
                </a:cxn>
                <a:cxn ang="0">
                  <a:pos x="12" y="15"/>
                </a:cxn>
                <a:cxn ang="0">
                  <a:pos x="14" y="13"/>
                </a:cxn>
                <a:cxn ang="0">
                  <a:pos x="15" y="10"/>
                </a:cxn>
                <a:cxn ang="0">
                  <a:pos x="16" y="8"/>
                </a:cxn>
              </a:cxnLst>
              <a:rect l="0" t="0" r="r" b="b"/>
              <a:pathLst>
                <a:path w="16" h="16">
                  <a:moveTo>
                    <a:pt x="16" y="8"/>
                  </a:moveTo>
                  <a:lnTo>
                    <a:pt x="15" y="6"/>
                  </a:lnTo>
                  <a:lnTo>
                    <a:pt x="14" y="4"/>
                  </a:lnTo>
                  <a:lnTo>
                    <a:pt x="12" y="1"/>
                  </a:lnTo>
                  <a:lnTo>
                    <a:pt x="10" y="0"/>
                  </a:lnTo>
                  <a:lnTo>
                    <a:pt x="7" y="0"/>
                  </a:lnTo>
                  <a:lnTo>
                    <a:pt x="5" y="1"/>
                  </a:lnTo>
                  <a:lnTo>
                    <a:pt x="2" y="4"/>
                  </a:lnTo>
                  <a:lnTo>
                    <a:pt x="1" y="6"/>
                  </a:lnTo>
                  <a:lnTo>
                    <a:pt x="0" y="8"/>
                  </a:lnTo>
                  <a:lnTo>
                    <a:pt x="1" y="10"/>
                  </a:lnTo>
                  <a:lnTo>
                    <a:pt x="2" y="13"/>
                  </a:lnTo>
                  <a:lnTo>
                    <a:pt x="5" y="15"/>
                  </a:lnTo>
                  <a:lnTo>
                    <a:pt x="7" y="16"/>
                  </a:lnTo>
                  <a:lnTo>
                    <a:pt x="10" y="16"/>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194" name="Freeform 122"/>
            <p:cNvSpPr>
              <a:spLocks/>
            </p:cNvSpPr>
            <p:nvPr/>
          </p:nvSpPr>
          <p:spPr bwMode="auto">
            <a:xfrm>
              <a:off x="1074" y="2601"/>
              <a:ext cx="14" cy="14"/>
            </a:xfrm>
            <a:custGeom>
              <a:avLst/>
              <a:gdLst/>
              <a:ahLst/>
              <a:cxnLst>
                <a:cxn ang="0">
                  <a:pos x="14" y="7"/>
                </a:cxn>
                <a:cxn ang="0">
                  <a:pos x="14" y="7"/>
                </a:cxn>
                <a:cxn ang="0">
                  <a:pos x="14" y="7"/>
                </a:cxn>
                <a:cxn ang="0">
                  <a:pos x="14" y="0"/>
                </a:cxn>
                <a:cxn ang="0">
                  <a:pos x="7" y="0"/>
                </a:cxn>
                <a:cxn ang="0">
                  <a:pos x="7" y="0"/>
                </a:cxn>
                <a:cxn ang="0">
                  <a:pos x="7" y="0"/>
                </a:cxn>
                <a:cxn ang="0">
                  <a:pos x="0" y="7"/>
                </a:cxn>
                <a:cxn ang="0">
                  <a:pos x="0" y="7"/>
                </a:cxn>
                <a:cxn ang="0">
                  <a:pos x="0" y="7"/>
                </a:cxn>
                <a:cxn ang="0">
                  <a:pos x="0" y="14"/>
                </a:cxn>
                <a:cxn ang="0">
                  <a:pos x="0" y="14"/>
                </a:cxn>
                <a:cxn ang="0">
                  <a:pos x="7" y="14"/>
                </a:cxn>
                <a:cxn ang="0">
                  <a:pos x="7" y="14"/>
                </a:cxn>
                <a:cxn ang="0">
                  <a:pos x="7" y="14"/>
                </a:cxn>
                <a:cxn ang="0">
                  <a:pos x="14" y="14"/>
                </a:cxn>
                <a:cxn ang="0">
                  <a:pos x="14" y="14"/>
                </a:cxn>
                <a:cxn ang="0">
                  <a:pos x="14" y="14"/>
                </a:cxn>
                <a:cxn ang="0">
                  <a:pos x="14" y="7"/>
                </a:cxn>
              </a:cxnLst>
              <a:rect l="0" t="0" r="r" b="b"/>
              <a:pathLst>
                <a:path w="14" h="14">
                  <a:moveTo>
                    <a:pt x="14" y="7"/>
                  </a:moveTo>
                  <a:lnTo>
                    <a:pt x="14" y="7"/>
                  </a:lnTo>
                  <a:lnTo>
                    <a:pt x="14" y="7"/>
                  </a:lnTo>
                  <a:lnTo>
                    <a:pt x="14" y="0"/>
                  </a:lnTo>
                  <a:lnTo>
                    <a:pt x="7" y="0"/>
                  </a:lnTo>
                  <a:lnTo>
                    <a:pt x="7" y="0"/>
                  </a:lnTo>
                  <a:lnTo>
                    <a:pt x="7" y="0"/>
                  </a:lnTo>
                  <a:lnTo>
                    <a:pt x="0" y="7"/>
                  </a:lnTo>
                  <a:lnTo>
                    <a:pt x="0" y="7"/>
                  </a:lnTo>
                  <a:lnTo>
                    <a:pt x="0" y="7"/>
                  </a:lnTo>
                  <a:lnTo>
                    <a:pt x="0" y="14"/>
                  </a:lnTo>
                  <a:lnTo>
                    <a:pt x="0" y="14"/>
                  </a:lnTo>
                  <a:lnTo>
                    <a:pt x="7" y="14"/>
                  </a:lnTo>
                  <a:lnTo>
                    <a:pt x="7" y="14"/>
                  </a:lnTo>
                  <a:lnTo>
                    <a:pt x="7" y="14"/>
                  </a:lnTo>
                  <a:lnTo>
                    <a:pt x="14"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195" name="Freeform 123"/>
            <p:cNvSpPr>
              <a:spLocks/>
            </p:cNvSpPr>
            <p:nvPr/>
          </p:nvSpPr>
          <p:spPr bwMode="auto">
            <a:xfrm>
              <a:off x="1080" y="2578"/>
              <a:ext cx="16" cy="16"/>
            </a:xfrm>
            <a:custGeom>
              <a:avLst/>
              <a:gdLst/>
              <a:ahLst/>
              <a:cxnLst>
                <a:cxn ang="0">
                  <a:pos x="16" y="8"/>
                </a:cxn>
                <a:cxn ang="0">
                  <a:pos x="16" y="5"/>
                </a:cxn>
                <a:cxn ang="0">
                  <a:pos x="14" y="3"/>
                </a:cxn>
                <a:cxn ang="0">
                  <a:pos x="12" y="1"/>
                </a:cxn>
                <a:cxn ang="0">
                  <a:pos x="9" y="0"/>
                </a:cxn>
                <a:cxn ang="0">
                  <a:pos x="7" y="0"/>
                </a:cxn>
                <a:cxn ang="0">
                  <a:pos x="4" y="1"/>
                </a:cxn>
                <a:cxn ang="0">
                  <a:pos x="3" y="3"/>
                </a:cxn>
                <a:cxn ang="0">
                  <a:pos x="1" y="5"/>
                </a:cxn>
                <a:cxn ang="0">
                  <a:pos x="0" y="8"/>
                </a:cxn>
                <a:cxn ang="0">
                  <a:pos x="1" y="11"/>
                </a:cxn>
                <a:cxn ang="0">
                  <a:pos x="3" y="14"/>
                </a:cxn>
                <a:cxn ang="0">
                  <a:pos x="4" y="15"/>
                </a:cxn>
                <a:cxn ang="0">
                  <a:pos x="7" y="16"/>
                </a:cxn>
                <a:cxn ang="0">
                  <a:pos x="9" y="16"/>
                </a:cxn>
                <a:cxn ang="0">
                  <a:pos x="12" y="15"/>
                </a:cxn>
                <a:cxn ang="0">
                  <a:pos x="14" y="14"/>
                </a:cxn>
                <a:cxn ang="0">
                  <a:pos x="16" y="11"/>
                </a:cxn>
                <a:cxn ang="0">
                  <a:pos x="16" y="8"/>
                </a:cxn>
              </a:cxnLst>
              <a:rect l="0" t="0" r="r" b="b"/>
              <a:pathLst>
                <a:path w="16" h="16">
                  <a:moveTo>
                    <a:pt x="16" y="8"/>
                  </a:moveTo>
                  <a:lnTo>
                    <a:pt x="16" y="5"/>
                  </a:lnTo>
                  <a:lnTo>
                    <a:pt x="14" y="3"/>
                  </a:lnTo>
                  <a:lnTo>
                    <a:pt x="12" y="1"/>
                  </a:lnTo>
                  <a:lnTo>
                    <a:pt x="9" y="0"/>
                  </a:lnTo>
                  <a:lnTo>
                    <a:pt x="7" y="0"/>
                  </a:lnTo>
                  <a:lnTo>
                    <a:pt x="4" y="1"/>
                  </a:lnTo>
                  <a:lnTo>
                    <a:pt x="3" y="3"/>
                  </a:lnTo>
                  <a:lnTo>
                    <a:pt x="1" y="5"/>
                  </a:lnTo>
                  <a:lnTo>
                    <a:pt x="0" y="8"/>
                  </a:lnTo>
                  <a:lnTo>
                    <a:pt x="1" y="11"/>
                  </a:lnTo>
                  <a:lnTo>
                    <a:pt x="3" y="14"/>
                  </a:lnTo>
                  <a:lnTo>
                    <a:pt x="4" y="15"/>
                  </a:lnTo>
                  <a:lnTo>
                    <a:pt x="7" y="16"/>
                  </a:lnTo>
                  <a:lnTo>
                    <a:pt x="9" y="16"/>
                  </a:lnTo>
                  <a:lnTo>
                    <a:pt x="12" y="15"/>
                  </a:lnTo>
                  <a:lnTo>
                    <a:pt x="14" y="14"/>
                  </a:lnTo>
                  <a:lnTo>
                    <a:pt x="16" y="11"/>
                  </a:lnTo>
                  <a:lnTo>
                    <a:pt x="16" y="8"/>
                  </a:lnTo>
                  <a:close/>
                </a:path>
              </a:pathLst>
            </a:custGeom>
            <a:solidFill>
              <a:srgbClr val="FFFF00"/>
            </a:solidFill>
            <a:ln w="9525">
              <a:noFill/>
              <a:round/>
              <a:headEnd/>
              <a:tailEnd/>
            </a:ln>
          </p:spPr>
          <p:txBody>
            <a:bodyPr/>
            <a:lstStyle/>
            <a:p>
              <a:endParaRPr lang="en-US" dirty="0"/>
            </a:p>
          </p:txBody>
        </p:sp>
        <p:sp>
          <p:nvSpPr>
            <p:cNvPr id="643196" name="Freeform 124"/>
            <p:cNvSpPr>
              <a:spLocks/>
            </p:cNvSpPr>
            <p:nvPr/>
          </p:nvSpPr>
          <p:spPr bwMode="auto">
            <a:xfrm>
              <a:off x="1081" y="2579"/>
              <a:ext cx="15" cy="15"/>
            </a:xfrm>
            <a:custGeom>
              <a:avLst/>
              <a:gdLst/>
              <a:ahLst/>
              <a:cxnLst>
                <a:cxn ang="0">
                  <a:pos x="15" y="7"/>
                </a:cxn>
                <a:cxn ang="0">
                  <a:pos x="15" y="7"/>
                </a:cxn>
                <a:cxn ang="0">
                  <a:pos x="15" y="0"/>
                </a:cxn>
                <a:cxn ang="0">
                  <a:pos x="15" y="0"/>
                </a:cxn>
                <a:cxn ang="0">
                  <a:pos x="7" y="0"/>
                </a:cxn>
                <a:cxn ang="0">
                  <a:pos x="7" y="0"/>
                </a:cxn>
                <a:cxn ang="0">
                  <a:pos x="0" y="0"/>
                </a:cxn>
                <a:cxn ang="0">
                  <a:pos x="0" y="0"/>
                </a:cxn>
                <a:cxn ang="0">
                  <a:pos x="0" y="7"/>
                </a:cxn>
                <a:cxn ang="0">
                  <a:pos x="0" y="7"/>
                </a:cxn>
                <a:cxn ang="0">
                  <a:pos x="0" y="7"/>
                </a:cxn>
                <a:cxn ang="0">
                  <a:pos x="0" y="15"/>
                </a:cxn>
                <a:cxn ang="0">
                  <a:pos x="0" y="15"/>
                </a:cxn>
                <a:cxn ang="0">
                  <a:pos x="7" y="15"/>
                </a:cxn>
                <a:cxn ang="0">
                  <a:pos x="7" y="15"/>
                </a:cxn>
                <a:cxn ang="0">
                  <a:pos x="15" y="15"/>
                </a:cxn>
                <a:cxn ang="0">
                  <a:pos x="15" y="15"/>
                </a:cxn>
                <a:cxn ang="0">
                  <a:pos x="15" y="7"/>
                </a:cxn>
                <a:cxn ang="0">
                  <a:pos x="15" y="7"/>
                </a:cxn>
              </a:cxnLst>
              <a:rect l="0" t="0" r="r" b="b"/>
              <a:pathLst>
                <a:path w="15" h="15">
                  <a:moveTo>
                    <a:pt x="15" y="7"/>
                  </a:moveTo>
                  <a:lnTo>
                    <a:pt x="15" y="7"/>
                  </a:lnTo>
                  <a:lnTo>
                    <a:pt x="15" y="0"/>
                  </a:lnTo>
                  <a:lnTo>
                    <a:pt x="15" y="0"/>
                  </a:lnTo>
                  <a:lnTo>
                    <a:pt x="7" y="0"/>
                  </a:lnTo>
                  <a:lnTo>
                    <a:pt x="7" y="0"/>
                  </a:lnTo>
                  <a:lnTo>
                    <a:pt x="0" y="0"/>
                  </a:lnTo>
                  <a:lnTo>
                    <a:pt x="0" y="0"/>
                  </a:lnTo>
                  <a:lnTo>
                    <a:pt x="0" y="7"/>
                  </a:lnTo>
                  <a:lnTo>
                    <a:pt x="0" y="7"/>
                  </a:lnTo>
                  <a:lnTo>
                    <a:pt x="0" y="7"/>
                  </a:lnTo>
                  <a:lnTo>
                    <a:pt x="0" y="15"/>
                  </a:lnTo>
                  <a:lnTo>
                    <a:pt x="0" y="15"/>
                  </a:lnTo>
                  <a:lnTo>
                    <a:pt x="7" y="15"/>
                  </a:lnTo>
                  <a:lnTo>
                    <a:pt x="7"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197" name="Freeform 125"/>
            <p:cNvSpPr>
              <a:spLocks/>
            </p:cNvSpPr>
            <p:nvPr/>
          </p:nvSpPr>
          <p:spPr bwMode="auto">
            <a:xfrm>
              <a:off x="1120" y="2480"/>
              <a:ext cx="15" cy="15"/>
            </a:xfrm>
            <a:custGeom>
              <a:avLst/>
              <a:gdLst/>
              <a:ahLst/>
              <a:cxnLst>
                <a:cxn ang="0">
                  <a:pos x="15" y="8"/>
                </a:cxn>
                <a:cxn ang="0">
                  <a:pos x="15" y="6"/>
                </a:cxn>
                <a:cxn ang="0">
                  <a:pos x="13" y="3"/>
                </a:cxn>
                <a:cxn ang="0">
                  <a:pos x="12" y="0"/>
                </a:cxn>
                <a:cxn ang="0">
                  <a:pos x="9" y="0"/>
                </a:cxn>
                <a:cxn ang="0">
                  <a:pos x="6" y="0"/>
                </a:cxn>
                <a:cxn ang="0">
                  <a:pos x="3" y="0"/>
                </a:cxn>
                <a:cxn ang="0">
                  <a:pos x="1" y="3"/>
                </a:cxn>
                <a:cxn ang="0">
                  <a:pos x="0" y="6"/>
                </a:cxn>
                <a:cxn ang="0">
                  <a:pos x="0" y="8"/>
                </a:cxn>
                <a:cxn ang="0">
                  <a:pos x="0" y="11"/>
                </a:cxn>
                <a:cxn ang="0">
                  <a:pos x="1" y="13"/>
                </a:cxn>
                <a:cxn ang="0">
                  <a:pos x="3" y="15"/>
                </a:cxn>
                <a:cxn ang="0">
                  <a:pos x="6" y="15"/>
                </a:cxn>
                <a:cxn ang="0">
                  <a:pos x="9" y="15"/>
                </a:cxn>
                <a:cxn ang="0">
                  <a:pos x="12" y="15"/>
                </a:cxn>
                <a:cxn ang="0">
                  <a:pos x="13" y="13"/>
                </a:cxn>
                <a:cxn ang="0">
                  <a:pos x="15" y="11"/>
                </a:cxn>
                <a:cxn ang="0">
                  <a:pos x="15" y="8"/>
                </a:cxn>
              </a:cxnLst>
              <a:rect l="0" t="0" r="r" b="b"/>
              <a:pathLst>
                <a:path w="15" h="15">
                  <a:moveTo>
                    <a:pt x="15" y="8"/>
                  </a:moveTo>
                  <a:lnTo>
                    <a:pt x="15" y="6"/>
                  </a:lnTo>
                  <a:lnTo>
                    <a:pt x="13" y="3"/>
                  </a:lnTo>
                  <a:lnTo>
                    <a:pt x="12" y="0"/>
                  </a:lnTo>
                  <a:lnTo>
                    <a:pt x="9" y="0"/>
                  </a:lnTo>
                  <a:lnTo>
                    <a:pt x="6" y="0"/>
                  </a:lnTo>
                  <a:lnTo>
                    <a:pt x="3" y="0"/>
                  </a:lnTo>
                  <a:lnTo>
                    <a:pt x="1" y="3"/>
                  </a:lnTo>
                  <a:lnTo>
                    <a:pt x="0" y="6"/>
                  </a:lnTo>
                  <a:lnTo>
                    <a:pt x="0" y="8"/>
                  </a:lnTo>
                  <a:lnTo>
                    <a:pt x="0" y="11"/>
                  </a:lnTo>
                  <a:lnTo>
                    <a:pt x="1" y="13"/>
                  </a:lnTo>
                  <a:lnTo>
                    <a:pt x="3" y="15"/>
                  </a:lnTo>
                  <a:lnTo>
                    <a:pt x="6" y="15"/>
                  </a:lnTo>
                  <a:lnTo>
                    <a:pt x="9" y="15"/>
                  </a:lnTo>
                  <a:lnTo>
                    <a:pt x="12" y="15"/>
                  </a:lnTo>
                  <a:lnTo>
                    <a:pt x="13"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198" name="Freeform 126"/>
            <p:cNvSpPr>
              <a:spLocks/>
            </p:cNvSpPr>
            <p:nvPr/>
          </p:nvSpPr>
          <p:spPr bwMode="auto">
            <a:xfrm>
              <a:off x="1117" y="2477"/>
              <a:ext cx="15" cy="22"/>
            </a:xfrm>
            <a:custGeom>
              <a:avLst/>
              <a:gdLst/>
              <a:ahLst/>
              <a:cxnLst>
                <a:cxn ang="0">
                  <a:pos x="15" y="7"/>
                </a:cxn>
                <a:cxn ang="0">
                  <a:pos x="15" y="7"/>
                </a:cxn>
                <a:cxn ang="0">
                  <a:pos x="15" y="7"/>
                </a:cxn>
                <a:cxn ang="0">
                  <a:pos x="15" y="0"/>
                </a:cxn>
                <a:cxn ang="0">
                  <a:pos x="15" y="0"/>
                </a:cxn>
                <a:cxn ang="0">
                  <a:pos x="8" y="0"/>
                </a:cxn>
                <a:cxn ang="0">
                  <a:pos x="8" y="0"/>
                </a:cxn>
                <a:cxn ang="0">
                  <a:pos x="8" y="7"/>
                </a:cxn>
                <a:cxn ang="0">
                  <a:pos x="0" y="7"/>
                </a:cxn>
                <a:cxn ang="0">
                  <a:pos x="0" y="7"/>
                </a:cxn>
                <a:cxn ang="0">
                  <a:pos x="0" y="15"/>
                </a:cxn>
                <a:cxn ang="0">
                  <a:pos x="8" y="15"/>
                </a:cxn>
                <a:cxn ang="0">
                  <a:pos x="8" y="15"/>
                </a:cxn>
                <a:cxn ang="0">
                  <a:pos x="8" y="22"/>
                </a:cxn>
                <a:cxn ang="0">
                  <a:pos x="15" y="22"/>
                </a:cxn>
                <a:cxn ang="0">
                  <a:pos x="15" y="15"/>
                </a:cxn>
                <a:cxn ang="0">
                  <a:pos x="15" y="15"/>
                </a:cxn>
                <a:cxn ang="0">
                  <a:pos x="15" y="15"/>
                </a:cxn>
                <a:cxn ang="0">
                  <a:pos x="15" y="7"/>
                </a:cxn>
              </a:cxnLst>
              <a:rect l="0" t="0" r="r" b="b"/>
              <a:pathLst>
                <a:path w="15" h="22">
                  <a:moveTo>
                    <a:pt x="15" y="7"/>
                  </a:moveTo>
                  <a:lnTo>
                    <a:pt x="15" y="7"/>
                  </a:lnTo>
                  <a:lnTo>
                    <a:pt x="15" y="7"/>
                  </a:lnTo>
                  <a:lnTo>
                    <a:pt x="15" y="0"/>
                  </a:lnTo>
                  <a:lnTo>
                    <a:pt x="15" y="0"/>
                  </a:lnTo>
                  <a:lnTo>
                    <a:pt x="8" y="0"/>
                  </a:lnTo>
                  <a:lnTo>
                    <a:pt x="8" y="0"/>
                  </a:lnTo>
                  <a:lnTo>
                    <a:pt x="8" y="7"/>
                  </a:lnTo>
                  <a:lnTo>
                    <a:pt x="0" y="7"/>
                  </a:lnTo>
                  <a:lnTo>
                    <a:pt x="0" y="7"/>
                  </a:lnTo>
                  <a:lnTo>
                    <a:pt x="0" y="15"/>
                  </a:lnTo>
                  <a:lnTo>
                    <a:pt x="8" y="15"/>
                  </a:lnTo>
                  <a:lnTo>
                    <a:pt x="8" y="15"/>
                  </a:lnTo>
                  <a:lnTo>
                    <a:pt x="8" y="22"/>
                  </a:lnTo>
                  <a:lnTo>
                    <a:pt x="15" y="22"/>
                  </a:lnTo>
                  <a:lnTo>
                    <a:pt x="15"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199" name="Freeform 127"/>
            <p:cNvSpPr>
              <a:spLocks/>
            </p:cNvSpPr>
            <p:nvPr/>
          </p:nvSpPr>
          <p:spPr bwMode="auto">
            <a:xfrm>
              <a:off x="1133" y="2521"/>
              <a:ext cx="16" cy="16"/>
            </a:xfrm>
            <a:custGeom>
              <a:avLst/>
              <a:gdLst/>
              <a:ahLst/>
              <a:cxnLst>
                <a:cxn ang="0">
                  <a:pos x="16" y="8"/>
                </a:cxn>
                <a:cxn ang="0">
                  <a:pos x="15" y="5"/>
                </a:cxn>
                <a:cxn ang="0">
                  <a:pos x="14" y="3"/>
                </a:cxn>
                <a:cxn ang="0">
                  <a:pos x="13" y="2"/>
                </a:cxn>
                <a:cxn ang="0">
                  <a:pos x="9" y="0"/>
                </a:cxn>
                <a:cxn ang="0">
                  <a:pos x="6" y="0"/>
                </a:cxn>
                <a:cxn ang="0">
                  <a:pos x="4" y="2"/>
                </a:cxn>
                <a:cxn ang="0">
                  <a:pos x="2" y="3"/>
                </a:cxn>
                <a:cxn ang="0">
                  <a:pos x="1" y="5"/>
                </a:cxn>
                <a:cxn ang="0">
                  <a:pos x="0" y="8"/>
                </a:cxn>
                <a:cxn ang="0">
                  <a:pos x="1" y="10"/>
                </a:cxn>
                <a:cxn ang="0">
                  <a:pos x="2" y="13"/>
                </a:cxn>
                <a:cxn ang="0">
                  <a:pos x="4" y="16"/>
                </a:cxn>
                <a:cxn ang="0">
                  <a:pos x="6" y="16"/>
                </a:cxn>
                <a:cxn ang="0">
                  <a:pos x="9" y="16"/>
                </a:cxn>
                <a:cxn ang="0">
                  <a:pos x="13" y="16"/>
                </a:cxn>
                <a:cxn ang="0">
                  <a:pos x="14" y="13"/>
                </a:cxn>
                <a:cxn ang="0">
                  <a:pos x="15" y="10"/>
                </a:cxn>
                <a:cxn ang="0">
                  <a:pos x="16" y="8"/>
                </a:cxn>
              </a:cxnLst>
              <a:rect l="0" t="0" r="r" b="b"/>
              <a:pathLst>
                <a:path w="16" h="16">
                  <a:moveTo>
                    <a:pt x="16" y="8"/>
                  </a:moveTo>
                  <a:lnTo>
                    <a:pt x="15" y="5"/>
                  </a:lnTo>
                  <a:lnTo>
                    <a:pt x="14" y="3"/>
                  </a:lnTo>
                  <a:lnTo>
                    <a:pt x="13" y="2"/>
                  </a:lnTo>
                  <a:lnTo>
                    <a:pt x="9" y="0"/>
                  </a:lnTo>
                  <a:lnTo>
                    <a:pt x="6" y="0"/>
                  </a:lnTo>
                  <a:lnTo>
                    <a:pt x="4" y="2"/>
                  </a:lnTo>
                  <a:lnTo>
                    <a:pt x="2" y="3"/>
                  </a:lnTo>
                  <a:lnTo>
                    <a:pt x="1" y="5"/>
                  </a:lnTo>
                  <a:lnTo>
                    <a:pt x="0" y="8"/>
                  </a:lnTo>
                  <a:lnTo>
                    <a:pt x="1" y="10"/>
                  </a:lnTo>
                  <a:lnTo>
                    <a:pt x="2" y="13"/>
                  </a:lnTo>
                  <a:lnTo>
                    <a:pt x="4" y="16"/>
                  </a:lnTo>
                  <a:lnTo>
                    <a:pt x="6" y="16"/>
                  </a:lnTo>
                  <a:lnTo>
                    <a:pt x="9" y="16"/>
                  </a:lnTo>
                  <a:lnTo>
                    <a:pt x="13" y="16"/>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200" name="Freeform 128"/>
            <p:cNvSpPr>
              <a:spLocks/>
            </p:cNvSpPr>
            <p:nvPr/>
          </p:nvSpPr>
          <p:spPr bwMode="auto">
            <a:xfrm>
              <a:off x="1132" y="2521"/>
              <a:ext cx="15" cy="14"/>
            </a:xfrm>
            <a:custGeom>
              <a:avLst/>
              <a:gdLst/>
              <a:ahLst/>
              <a:cxnLst>
                <a:cxn ang="0">
                  <a:pos x="15" y="7"/>
                </a:cxn>
                <a:cxn ang="0">
                  <a:pos x="15" y="7"/>
                </a:cxn>
                <a:cxn ang="0">
                  <a:pos x="15" y="0"/>
                </a:cxn>
                <a:cxn ang="0">
                  <a:pos x="15" y="0"/>
                </a:cxn>
                <a:cxn ang="0">
                  <a:pos x="7" y="0"/>
                </a:cxn>
                <a:cxn ang="0">
                  <a:pos x="7" y="0"/>
                </a:cxn>
                <a:cxn ang="0">
                  <a:pos x="7" y="0"/>
                </a:cxn>
                <a:cxn ang="0">
                  <a:pos x="0" y="0"/>
                </a:cxn>
                <a:cxn ang="0">
                  <a:pos x="0" y="7"/>
                </a:cxn>
                <a:cxn ang="0">
                  <a:pos x="0" y="7"/>
                </a:cxn>
                <a:cxn ang="0">
                  <a:pos x="0" y="7"/>
                </a:cxn>
                <a:cxn ang="0">
                  <a:pos x="0" y="14"/>
                </a:cxn>
                <a:cxn ang="0">
                  <a:pos x="7" y="14"/>
                </a:cxn>
                <a:cxn ang="0">
                  <a:pos x="7" y="14"/>
                </a:cxn>
                <a:cxn ang="0">
                  <a:pos x="7" y="14"/>
                </a:cxn>
                <a:cxn ang="0">
                  <a:pos x="15" y="14"/>
                </a:cxn>
                <a:cxn ang="0">
                  <a:pos x="15" y="14"/>
                </a:cxn>
                <a:cxn ang="0">
                  <a:pos x="15" y="7"/>
                </a:cxn>
                <a:cxn ang="0">
                  <a:pos x="15" y="7"/>
                </a:cxn>
              </a:cxnLst>
              <a:rect l="0" t="0" r="r" b="b"/>
              <a:pathLst>
                <a:path w="15" h="14">
                  <a:moveTo>
                    <a:pt x="15" y="7"/>
                  </a:moveTo>
                  <a:lnTo>
                    <a:pt x="15" y="7"/>
                  </a:lnTo>
                  <a:lnTo>
                    <a:pt x="15" y="0"/>
                  </a:lnTo>
                  <a:lnTo>
                    <a:pt x="15" y="0"/>
                  </a:lnTo>
                  <a:lnTo>
                    <a:pt x="7" y="0"/>
                  </a:lnTo>
                  <a:lnTo>
                    <a:pt x="7" y="0"/>
                  </a:lnTo>
                  <a:lnTo>
                    <a:pt x="7" y="0"/>
                  </a:lnTo>
                  <a:lnTo>
                    <a:pt x="0" y="0"/>
                  </a:lnTo>
                  <a:lnTo>
                    <a:pt x="0" y="7"/>
                  </a:lnTo>
                  <a:lnTo>
                    <a:pt x="0" y="7"/>
                  </a:lnTo>
                  <a:lnTo>
                    <a:pt x="0" y="7"/>
                  </a:lnTo>
                  <a:lnTo>
                    <a:pt x="0" y="14"/>
                  </a:lnTo>
                  <a:lnTo>
                    <a:pt x="7" y="14"/>
                  </a:lnTo>
                  <a:lnTo>
                    <a:pt x="7" y="14"/>
                  </a:lnTo>
                  <a:lnTo>
                    <a:pt x="7" y="14"/>
                  </a:lnTo>
                  <a:lnTo>
                    <a:pt x="15" y="14"/>
                  </a:lnTo>
                  <a:lnTo>
                    <a:pt x="15"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01" name="Freeform 129"/>
            <p:cNvSpPr>
              <a:spLocks/>
            </p:cNvSpPr>
            <p:nvPr/>
          </p:nvSpPr>
          <p:spPr bwMode="auto">
            <a:xfrm>
              <a:off x="1159" y="2468"/>
              <a:ext cx="15" cy="15"/>
            </a:xfrm>
            <a:custGeom>
              <a:avLst/>
              <a:gdLst/>
              <a:ahLst/>
              <a:cxnLst>
                <a:cxn ang="0">
                  <a:pos x="15" y="7"/>
                </a:cxn>
                <a:cxn ang="0">
                  <a:pos x="15" y="4"/>
                </a:cxn>
                <a:cxn ang="0">
                  <a:pos x="13" y="2"/>
                </a:cxn>
                <a:cxn ang="0">
                  <a:pos x="11" y="0"/>
                </a:cxn>
                <a:cxn ang="0">
                  <a:pos x="9" y="0"/>
                </a:cxn>
                <a:cxn ang="0">
                  <a:pos x="6" y="0"/>
                </a:cxn>
                <a:cxn ang="0">
                  <a:pos x="4" y="0"/>
                </a:cxn>
                <a:cxn ang="0">
                  <a:pos x="2" y="2"/>
                </a:cxn>
                <a:cxn ang="0">
                  <a:pos x="0" y="4"/>
                </a:cxn>
                <a:cxn ang="0">
                  <a:pos x="0" y="7"/>
                </a:cxn>
                <a:cxn ang="0">
                  <a:pos x="0" y="9"/>
                </a:cxn>
                <a:cxn ang="0">
                  <a:pos x="2" y="12"/>
                </a:cxn>
                <a:cxn ang="0">
                  <a:pos x="4" y="14"/>
                </a:cxn>
                <a:cxn ang="0">
                  <a:pos x="6" y="15"/>
                </a:cxn>
                <a:cxn ang="0">
                  <a:pos x="9" y="15"/>
                </a:cxn>
                <a:cxn ang="0">
                  <a:pos x="11" y="14"/>
                </a:cxn>
                <a:cxn ang="0">
                  <a:pos x="13" y="12"/>
                </a:cxn>
                <a:cxn ang="0">
                  <a:pos x="15" y="9"/>
                </a:cxn>
                <a:cxn ang="0">
                  <a:pos x="15" y="7"/>
                </a:cxn>
              </a:cxnLst>
              <a:rect l="0" t="0" r="r" b="b"/>
              <a:pathLst>
                <a:path w="15" h="15">
                  <a:moveTo>
                    <a:pt x="15" y="7"/>
                  </a:moveTo>
                  <a:lnTo>
                    <a:pt x="15" y="4"/>
                  </a:lnTo>
                  <a:lnTo>
                    <a:pt x="13" y="2"/>
                  </a:lnTo>
                  <a:lnTo>
                    <a:pt x="11" y="0"/>
                  </a:lnTo>
                  <a:lnTo>
                    <a:pt x="9" y="0"/>
                  </a:lnTo>
                  <a:lnTo>
                    <a:pt x="6" y="0"/>
                  </a:lnTo>
                  <a:lnTo>
                    <a:pt x="4" y="0"/>
                  </a:lnTo>
                  <a:lnTo>
                    <a:pt x="2" y="2"/>
                  </a:lnTo>
                  <a:lnTo>
                    <a:pt x="0" y="4"/>
                  </a:lnTo>
                  <a:lnTo>
                    <a:pt x="0" y="7"/>
                  </a:lnTo>
                  <a:lnTo>
                    <a:pt x="0" y="9"/>
                  </a:lnTo>
                  <a:lnTo>
                    <a:pt x="2" y="12"/>
                  </a:lnTo>
                  <a:lnTo>
                    <a:pt x="4" y="14"/>
                  </a:lnTo>
                  <a:lnTo>
                    <a:pt x="6" y="15"/>
                  </a:lnTo>
                  <a:lnTo>
                    <a:pt x="9" y="15"/>
                  </a:lnTo>
                  <a:lnTo>
                    <a:pt x="11" y="14"/>
                  </a:lnTo>
                  <a:lnTo>
                    <a:pt x="13" y="12"/>
                  </a:lnTo>
                  <a:lnTo>
                    <a:pt x="15" y="9"/>
                  </a:lnTo>
                  <a:lnTo>
                    <a:pt x="15" y="7"/>
                  </a:lnTo>
                  <a:close/>
                </a:path>
              </a:pathLst>
            </a:custGeom>
            <a:solidFill>
              <a:srgbClr val="FFFF00"/>
            </a:solidFill>
            <a:ln w="9525">
              <a:noFill/>
              <a:round/>
              <a:headEnd/>
              <a:tailEnd/>
            </a:ln>
          </p:spPr>
          <p:txBody>
            <a:bodyPr/>
            <a:lstStyle/>
            <a:p>
              <a:endParaRPr lang="en-US" dirty="0"/>
            </a:p>
          </p:txBody>
        </p:sp>
        <p:sp>
          <p:nvSpPr>
            <p:cNvPr id="643202" name="Freeform 130"/>
            <p:cNvSpPr>
              <a:spLocks/>
            </p:cNvSpPr>
            <p:nvPr/>
          </p:nvSpPr>
          <p:spPr bwMode="auto">
            <a:xfrm>
              <a:off x="1161" y="2470"/>
              <a:ext cx="15" cy="14"/>
            </a:xfrm>
            <a:custGeom>
              <a:avLst/>
              <a:gdLst/>
              <a:ahLst/>
              <a:cxnLst>
                <a:cxn ang="0">
                  <a:pos x="15" y="7"/>
                </a:cxn>
                <a:cxn ang="0">
                  <a:pos x="15" y="0"/>
                </a:cxn>
                <a:cxn ang="0">
                  <a:pos x="15" y="0"/>
                </a:cxn>
                <a:cxn ang="0">
                  <a:pos x="7" y="0"/>
                </a:cxn>
                <a:cxn ang="0">
                  <a:pos x="7" y="0"/>
                </a:cxn>
                <a:cxn ang="0">
                  <a:pos x="7" y="0"/>
                </a:cxn>
                <a:cxn ang="0">
                  <a:pos x="0" y="0"/>
                </a:cxn>
                <a:cxn ang="0">
                  <a:pos x="0" y="0"/>
                </a:cxn>
                <a:cxn ang="0">
                  <a:pos x="0" y="0"/>
                </a:cxn>
                <a:cxn ang="0">
                  <a:pos x="0" y="7"/>
                </a:cxn>
                <a:cxn ang="0">
                  <a:pos x="0" y="7"/>
                </a:cxn>
                <a:cxn ang="0">
                  <a:pos x="0" y="7"/>
                </a:cxn>
                <a:cxn ang="0">
                  <a:pos x="0" y="14"/>
                </a:cxn>
                <a:cxn ang="0">
                  <a:pos x="7" y="14"/>
                </a:cxn>
                <a:cxn ang="0">
                  <a:pos x="7" y="14"/>
                </a:cxn>
                <a:cxn ang="0">
                  <a:pos x="7" y="14"/>
                </a:cxn>
                <a:cxn ang="0">
                  <a:pos x="15" y="7"/>
                </a:cxn>
                <a:cxn ang="0">
                  <a:pos x="15" y="7"/>
                </a:cxn>
                <a:cxn ang="0">
                  <a:pos x="15" y="7"/>
                </a:cxn>
              </a:cxnLst>
              <a:rect l="0" t="0" r="r" b="b"/>
              <a:pathLst>
                <a:path w="15" h="14">
                  <a:moveTo>
                    <a:pt x="15" y="7"/>
                  </a:moveTo>
                  <a:lnTo>
                    <a:pt x="15" y="0"/>
                  </a:lnTo>
                  <a:lnTo>
                    <a:pt x="15" y="0"/>
                  </a:lnTo>
                  <a:lnTo>
                    <a:pt x="7" y="0"/>
                  </a:lnTo>
                  <a:lnTo>
                    <a:pt x="7" y="0"/>
                  </a:lnTo>
                  <a:lnTo>
                    <a:pt x="7" y="0"/>
                  </a:lnTo>
                  <a:lnTo>
                    <a:pt x="0" y="0"/>
                  </a:lnTo>
                  <a:lnTo>
                    <a:pt x="0" y="0"/>
                  </a:lnTo>
                  <a:lnTo>
                    <a:pt x="0" y="0"/>
                  </a:lnTo>
                  <a:lnTo>
                    <a:pt x="0" y="7"/>
                  </a:lnTo>
                  <a:lnTo>
                    <a:pt x="0" y="7"/>
                  </a:lnTo>
                  <a:lnTo>
                    <a:pt x="0" y="7"/>
                  </a:lnTo>
                  <a:lnTo>
                    <a:pt x="0" y="14"/>
                  </a:lnTo>
                  <a:lnTo>
                    <a:pt x="7" y="14"/>
                  </a:lnTo>
                  <a:lnTo>
                    <a:pt x="7" y="14"/>
                  </a:lnTo>
                  <a:lnTo>
                    <a:pt x="7"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03" name="Freeform 131"/>
            <p:cNvSpPr>
              <a:spLocks/>
            </p:cNvSpPr>
            <p:nvPr/>
          </p:nvSpPr>
          <p:spPr bwMode="auto">
            <a:xfrm>
              <a:off x="1173" y="2542"/>
              <a:ext cx="15" cy="15"/>
            </a:xfrm>
            <a:custGeom>
              <a:avLst/>
              <a:gdLst/>
              <a:ahLst/>
              <a:cxnLst>
                <a:cxn ang="0">
                  <a:pos x="15" y="7"/>
                </a:cxn>
                <a:cxn ang="0">
                  <a:pos x="15" y="4"/>
                </a:cxn>
                <a:cxn ang="0">
                  <a:pos x="14" y="2"/>
                </a:cxn>
                <a:cxn ang="0">
                  <a:pos x="11" y="0"/>
                </a:cxn>
                <a:cxn ang="0">
                  <a:pos x="10" y="0"/>
                </a:cxn>
                <a:cxn ang="0">
                  <a:pos x="7" y="0"/>
                </a:cxn>
                <a:cxn ang="0">
                  <a:pos x="5" y="0"/>
                </a:cxn>
                <a:cxn ang="0">
                  <a:pos x="2" y="2"/>
                </a:cxn>
                <a:cxn ang="0">
                  <a:pos x="0" y="4"/>
                </a:cxn>
                <a:cxn ang="0">
                  <a:pos x="0" y="7"/>
                </a:cxn>
                <a:cxn ang="0">
                  <a:pos x="0" y="10"/>
                </a:cxn>
                <a:cxn ang="0">
                  <a:pos x="2" y="13"/>
                </a:cxn>
                <a:cxn ang="0">
                  <a:pos x="5" y="15"/>
                </a:cxn>
                <a:cxn ang="0">
                  <a:pos x="7" y="15"/>
                </a:cxn>
                <a:cxn ang="0">
                  <a:pos x="10" y="15"/>
                </a:cxn>
                <a:cxn ang="0">
                  <a:pos x="11" y="15"/>
                </a:cxn>
                <a:cxn ang="0">
                  <a:pos x="14" y="13"/>
                </a:cxn>
                <a:cxn ang="0">
                  <a:pos x="15" y="10"/>
                </a:cxn>
                <a:cxn ang="0">
                  <a:pos x="15" y="7"/>
                </a:cxn>
              </a:cxnLst>
              <a:rect l="0" t="0" r="r" b="b"/>
              <a:pathLst>
                <a:path w="15" h="15">
                  <a:moveTo>
                    <a:pt x="15" y="7"/>
                  </a:moveTo>
                  <a:lnTo>
                    <a:pt x="15" y="4"/>
                  </a:lnTo>
                  <a:lnTo>
                    <a:pt x="14" y="2"/>
                  </a:lnTo>
                  <a:lnTo>
                    <a:pt x="11" y="0"/>
                  </a:lnTo>
                  <a:lnTo>
                    <a:pt x="10" y="0"/>
                  </a:lnTo>
                  <a:lnTo>
                    <a:pt x="7" y="0"/>
                  </a:lnTo>
                  <a:lnTo>
                    <a:pt x="5" y="0"/>
                  </a:lnTo>
                  <a:lnTo>
                    <a:pt x="2" y="2"/>
                  </a:lnTo>
                  <a:lnTo>
                    <a:pt x="0" y="4"/>
                  </a:lnTo>
                  <a:lnTo>
                    <a:pt x="0" y="7"/>
                  </a:lnTo>
                  <a:lnTo>
                    <a:pt x="0" y="10"/>
                  </a:lnTo>
                  <a:lnTo>
                    <a:pt x="2" y="13"/>
                  </a:lnTo>
                  <a:lnTo>
                    <a:pt x="5" y="15"/>
                  </a:lnTo>
                  <a:lnTo>
                    <a:pt x="7" y="15"/>
                  </a:lnTo>
                  <a:lnTo>
                    <a:pt x="10" y="15"/>
                  </a:lnTo>
                  <a:lnTo>
                    <a:pt x="11" y="15"/>
                  </a:lnTo>
                  <a:lnTo>
                    <a:pt x="14"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204" name="Freeform 132"/>
            <p:cNvSpPr>
              <a:spLocks/>
            </p:cNvSpPr>
            <p:nvPr/>
          </p:nvSpPr>
          <p:spPr bwMode="auto">
            <a:xfrm>
              <a:off x="1176" y="2543"/>
              <a:ext cx="14" cy="14"/>
            </a:xfrm>
            <a:custGeom>
              <a:avLst/>
              <a:gdLst/>
              <a:ahLst/>
              <a:cxnLst>
                <a:cxn ang="0">
                  <a:pos x="14" y="7"/>
                </a:cxn>
                <a:cxn ang="0">
                  <a:pos x="14" y="7"/>
                </a:cxn>
                <a:cxn ang="0">
                  <a:pos x="14" y="0"/>
                </a:cxn>
                <a:cxn ang="0">
                  <a:pos x="7" y="0"/>
                </a:cxn>
                <a:cxn ang="0">
                  <a:pos x="7" y="0"/>
                </a:cxn>
                <a:cxn ang="0">
                  <a:pos x="7" y="0"/>
                </a:cxn>
                <a:cxn ang="0">
                  <a:pos x="0" y="0"/>
                </a:cxn>
                <a:cxn ang="0">
                  <a:pos x="0" y="0"/>
                </a:cxn>
                <a:cxn ang="0">
                  <a:pos x="0" y="7"/>
                </a:cxn>
                <a:cxn ang="0">
                  <a:pos x="0" y="7"/>
                </a:cxn>
                <a:cxn ang="0">
                  <a:pos x="0" y="7"/>
                </a:cxn>
                <a:cxn ang="0">
                  <a:pos x="0" y="14"/>
                </a:cxn>
                <a:cxn ang="0">
                  <a:pos x="0" y="14"/>
                </a:cxn>
                <a:cxn ang="0">
                  <a:pos x="7" y="14"/>
                </a:cxn>
                <a:cxn ang="0">
                  <a:pos x="7" y="14"/>
                </a:cxn>
                <a:cxn ang="0">
                  <a:pos x="7" y="14"/>
                </a:cxn>
                <a:cxn ang="0">
                  <a:pos x="14" y="14"/>
                </a:cxn>
                <a:cxn ang="0">
                  <a:pos x="14" y="7"/>
                </a:cxn>
                <a:cxn ang="0">
                  <a:pos x="14" y="7"/>
                </a:cxn>
              </a:cxnLst>
              <a:rect l="0" t="0" r="r" b="b"/>
              <a:pathLst>
                <a:path w="14" h="14">
                  <a:moveTo>
                    <a:pt x="14" y="7"/>
                  </a:moveTo>
                  <a:lnTo>
                    <a:pt x="14" y="7"/>
                  </a:lnTo>
                  <a:lnTo>
                    <a:pt x="14" y="0"/>
                  </a:lnTo>
                  <a:lnTo>
                    <a:pt x="7" y="0"/>
                  </a:lnTo>
                  <a:lnTo>
                    <a:pt x="7" y="0"/>
                  </a:lnTo>
                  <a:lnTo>
                    <a:pt x="7" y="0"/>
                  </a:lnTo>
                  <a:lnTo>
                    <a:pt x="0" y="0"/>
                  </a:lnTo>
                  <a:lnTo>
                    <a:pt x="0" y="0"/>
                  </a:lnTo>
                  <a:lnTo>
                    <a:pt x="0" y="7"/>
                  </a:lnTo>
                  <a:lnTo>
                    <a:pt x="0" y="7"/>
                  </a:lnTo>
                  <a:lnTo>
                    <a:pt x="0" y="7"/>
                  </a:lnTo>
                  <a:lnTo>
                    <a:pt x="0" y="14"/>
                  </a:lnTo>
                  <a:lnTo>
                    <a:pt x="0" y="14"/>
                  </a:lnTo>
                  <a:lnTo>
                    <a:pt x="7" y="14"/>
                  </a:lnTo>
                  <a:lnTo>
                    <a:pt x="7" y="14"/>
                  </a:lnTo>
                  <a:lnTo>
                    <a:pt x="7"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205" name="Freeform 133"/>
            <p:cNvSpPr>
              <a:spLocks/>
            </p:cNvSpPr>
            <p:nvPr/>
          </p:nvSpPr>
          <p:spPr bwMode="auto">
            <a:xfrm>
              <a:off x="1168" y="2521"/>
              <a:ext cx="15" cy="17"/>
            </a:xfrm>
            <a:custGeom>
              <a:avLst/>
              <a:gdLst/>
              <a:ahLst/>
              <a:cxnLst>
                <a:cxn ang="0">
                  <a:pos x="15" y="8"/>
                </a:cxn>
                <a:cxn ang="0">
                  <a:pos x="15" y="6"/>
                </a:cxn>
                <a:cxn ang="0">
                  <a:pos x="14" y="3"/>
                </a:cxn>
                <a:cxn ang="0">
                  <a:pos x="11" y="2"/>
                </a:cxn>
                <a:cxn ang="0">
                  <a:pos x="9" y="0"/>
                </a:cxn>
                <a:cxn ang="0">
                  <a:pos x="5" y="0"/>
                </a:cxn>
                <a:cxn ang="0">
                  <a:pos x="3" y="2"/>
                </a:cxn>
                <a:cxn ang="0">
                  <a:pos x="1" y="3"/>
                </a:cxn>
                <a:cxn ang="0">
                  <a:pos x="0" y="6"/>
                </a:cxn>
                <a:cxn ang="0">
                  <a:pos x="0" y="8"/>
                </a:cxn>
                <a:cxn ang="0">
                  <a:pos x="0" y="11"/>
                </a:cxn>
                <a:cxn ang="0">
                  <a:pos x="1" y="13"/>
                </a:cxn>
                <a:cxn ang="0">
                  <a:pos x="3" y="16"/>
                </a:cxn>
                <a:cxn ang="0">
                  <a:pos x="5" y="17"/>
                </a:cxn>
                <a:cxn ang="0">
                  <a:pos x="9" y="17"/>
                </a:cxn>
                <a:cxn ang="0">
                  <a:pos x="11" y="16"/>
                </a:cxn>
                <a:cxn ang="0">
                  <a:pos x="14" y="13"/>
                </a:cxn>
                <a:cxn ang="0">
                  <a:pos x="15" y="11"/>
                </a:cxn>
                <a:cxn ang="0">
                  <a:pos x="15" y="8"/>
                </a:cxn>
              </a:cxnLst>
              <a:rect l="0" t="0" r="r" b="b"/>
              <a:pathLst>
                <a:path w="15" h="17">
                  <a:moveTo>
                    <a:pt x="15" y="8"/>
                  </a:moveTo>
                  <a:lnTo>
                    <a:pt x="15" y="6"/>
                  </a:lnTo>
                  <a:lnTo>
                    <a:pt x="14" y="3"/>
                  </a:lnTo>
                  <a:lnTo>
                    <a:pt x="11" y="2"/>
                  </a:lnTo>
                  <a:lnTo>
                    <a:pt x="9" y="0"/>
                  </a:lnTo>
                  <a:lnTo>
                    <a:pt x="5" y="0"/>
                  </a:lnTo>
                  <a:lnTo>
                    <a:pt x="3" y="2"/>
                  </a:lnTo>
                  <a:lnTo>
                    <a:pt x="1" y="3"/>
                  </a:lnTo>
                  <a:lnTo>
                    <a:pt x="0" y="6"/>
                  </a:lnTo>
                  <a:lnTo>
                    <a:pt x="0" y="8"/>
                  </a:lnTo>
                  <a:lnTo>
                    <a:pt x="0" y="11"/>
                  </a:lnTo>
                  <a:lnTo>
                    <a:pt x="1" y="13"/>
                  </a:lnTo>
                  <a:lnTo>
                    <a:pt x="3" y="16"/>
                  </a:lnTo>
                  <a:lnTo>
                    <a:pt x="5" y="17"/>
                  </a:lnTo>
                  <a:lnTo>
                    <a:pt x="9" y="17"/>
                  </a:lnTo>
                  <a:lnTo>
                    <a:pt x="11" y="16"/>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206" name="Freeform 134"/>
            <p:cNvSpPr>
              <a:spLocks/>
            </p:cNvSpPr>
            <p:nvPr/>
          </p:nvSpPr>
          <p:spPr bwMode="auto">
            <a:xfrm>
              <a:off x="1168" y="2521"/>
              <a:ext cx="15" cy="14"/>
            </a:xfrm>
            <a:custGeom>
              <a:avLst/>
              <a:gdLst/>
              <a:ahLst/>
              <a:cxnLst>
                <a:cxn ang="0">
                  <a:pos x="15" y="7"/>
                </a:cxn>
                <a:cxn ang="0">
                  <a:pos x="15" y="7"/>
                </a:cxn>
                <a:cxn ang="0">
                  <a:pos x="15" y="0"/>
                </a:cxn>
                <a:cxn ang="0">
                  <a:pos x="15" y="0"/>
                </a:cxn>
                <a:cxn ang="0">
                  <a:pos x="8" y="0"/>
                </a:cxn>
                <a:cxn ang="0">
                  <a:pos x="8" y="0"/>
                </a:cxn>
                <a:cxn ang="0">
                  <a:pos x="0" y="0"/>
                </a:cxn>
                <a:cxn ang="0">
                  <a:pos x="0" y="0"/>
                </a:cxn>
                <a:cxn ang="0">
                  <a:pos x="0" y="7"/>
                </a:cxn>
                <a:cxn ang="0">
                  <a:pos x="0" y="7"/>
                </a:cxn>
                <a:cxn ang="0">
                  <a:pos x="0" y="14"/>
                </a:cxn>
                <a:cxn ang="0">
                  <a:pos x="0" y="14"/>
                </a:cxn>
                <a:cxn ang="0">
                  <a:pos x="0" y="14"/>
                </a:cxn>
                <a:cxn ang="0">
                  <a:pos x="8" y="14"/>
                </a:cxn>
                <a:cxn ang="0">
                  <a:pos x="8" y="14"/>
                </a:cxn>
                <a:cxn ang="0">
                  <a:pos x="15" y="14"/>
                </a:cxn>
                <a:cxn ang="0">
                  <a:pos x="15" y="14"/>
                </a:cxn>
                <a:cxn ang="0">
                  <a:pos x="15" y="14"/>
                </a:cxn>
                <a:cxn ang="0">
                  <a:pos x="15" y="7"/>
                </a:cxn>
              </a:cxnLst>
              <a:rect l="0" t="0" r="r" b="b"/>
              <a:pathLst>
                <a:path w="15" h="14">
                  <a:moveTo>
                    <a:pt x="15" y="7"/>
                  </a:moveTo>
                  <a:lnTo>
                    <a:pt x="15" y="7"/>
                  </a:lnTo>
                  <a:lnTo>
                    <a:pt x="15" y="0"/>
                  </a:lnTo>
                  <a:lnTo>
                    <a:pt x="15" y="0"/>
                  </a:lnTo>
                  <a:lnTo>
                    <a:pt x="8" y="0"/>
                  </a:lnTo>
                  <a:lnTo>
                    <a:pt x="8" y="0"/>
                  </a:lnTo>
                  <a:lnTo>
                    <a:pt x="0" y="0"/>
                  </a:lnTo>
                  <a:lnTo>
                    <a:pt x="0" y="0"/>
                  </a:lnTo>
                  <a:lnTo>
                    <a:pt x="0" y="7"/>
                  </a:lnTo>
                  <a:lnTo>
                    <a:pt x="0" y="7"/>
                  </a:lnTo>
                  <a:lnTo>
                    <a:pt x="0" y="14"/>
                  </a:lnTo>
                  <a:lnTo>
                    <a:pt x="0" y="14"/>
                  </a:lnTo>
                  <a:lnTo>
                    <a:pt x="0" y="14"/>
                  </a:lnTo>
                  <a:lnTo>
                    <a:pt x="8" y="14"/>
                  </a:lnTo>
                  <a:lnTo>
                    <a:pt x="8" y="14"/>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207" name="Freeform 135"/>
            <p:cNvSpPr>
              <a:spLocks/>
            </p:cNvSpPr>
            <p:nvPr/>
          </p:nvSpPr>
          <p:spPr bwMode="auto">
            <a:xfrm>
              <a:off x="1177" y="2516"/>
              <a:ext cx="15" cy="15"/>
            </a:xfrm>
            <a:custGeom>
              <a:avLst/>
              <a:gdLst/>
              <a:ahLst/>
              <a:cxnLst>
                <a:cxn ang="0">
                  <a:pos x="15" y="8"/>
                </a:cxn>
                <a:cxn ang="0">
                  <a:pos x="15" y="5"/>
                </a:cxn>
                <a:cxn ang="0">
                  <a:pos x="13" y="3"/>
                </a:cxn>
                <a:cxn ang="0">
                  <a:pos x="11" y="1"/>
                </a:cxn>
                <a:cxn ang="0">
                  <a:pos x="9" y="0"/>
                </a:cxn>
                <a:cxn ang="0">
                  <a:pos x="6" y="0"/>
                </a:cxn>
                <a:cxn ang="0">
                  <a:pos x="4" y="1"/>
                </a:cxn>
                <a:cxn ang="0">
                  <a:pos x="2" y="3"/>
                </a:cxn>
                <a:cxn ang="0">
                  <a:pos x="1" y="5"/>
                </a:cxn>
                <a:cxn ang="0">
                  <a:pos x="0" y="8"/>
                </a:cxn>
                <a:cxn ang="0">
                  <a:pos x="1" y="11"/>
                </a:cxn>
                <a:cxn ang="0">
                  <a:pos x="2" y="13"/>
                </a:cxn>
                <a:cxn ang="0">
                  <a:pos x="4" y="15"/>
                </a:cxn>
                <a:cxn ang="0">
                  <a:pos x="6" y="15"/>
                </a:cxn>
                <a:cxn ang="0">
                  <a:pos x="9" y="15"/>
                </a:cxn>
                <a:cxn ang="0">
                  <a:pos x="11" y="15"/>
                </a:cxn>
                <a:cxn ang="0">
                  <a:pos x="13" y="13"/>
                </a:cxn>
                <a:cxn ang="0">
                  <a:pos x="15" y="11"/>
                </a:cxn>
                <a:cxn ang="0">
                  <a:pos x="15" y="8"/>
                </a:cxn>
              </a:cxnLst>
              <a:rect l="0" t="0" r="r" b="b"/>
              <a:pathLst>
                <a:path w="15" h="15">
                  <a:moveTo>
                    <a:pt x="15" y="8"/>
                  </a:moveTo>
                  <a:lnTo>
                    <a:pt x="15" y="5"/>
                  </a:lnTo>
                  <a:lnTo>
                    <a:pt x="13" y="3"/>
                  </a:lnTo>
                  <a:lnTo>
                    <a:pt x="11" y="1"/>
                  </a:lnTo>
                  <a:lnTo>
                    <a:pt x="9" y="0"/>
                  </a:lnTo>
                  <a:lnTo>
                    <a:pt x="6" y="0"/>
                  </a:lnTo>
                  <a:lnTo>
                    <a:pt x="4" y="1"/>
                  </a:lnTo>
                  <a:lnTo>
                    <a:pt x="2" y="3"/>
                  </a:lnTo>
                  <a:lnTo>
                    <a:pt x="1" y="5"/>
                  </a:lnTo>
                  <a:lnTo>
                    <a:pt x="0" y="8"/>
                  </a:lnTo>
                  <a:lnTo>
                    <a:pt x="1" y="11"/>
                  </a:lnTo>
                  <a:lnTo>
                    <a:pt x="2" y="13"/>
                  </a:lnTo>
                  <a:lnTo>
                    <a:pt x="4" y="15"/>
                  </a:lnTo>
                  <a:lnTo>
                    <a:pt x="6" y="15"/>
                  </a:lnTo>
                  <a:lnTo>
                    <a:pt x="9" y="15"/>
                  </a:lnTo>
                  <a:lnTo>
                    <a:pt x="11" y="15"/>
                  </a:lnTo>
                  <a:lnTo>
                    <a:pt x="13"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208" name="Freeform 136"/>
            <p:cNvSpPr>
              <a:spLocks/>
            </p:cNvSpPr>
            <p:nvPr/>
          </p:nvSpPr>
          <p:spPr bwMode="auto">
            <a:xfrm>
              <a:off x="1176" y="2513"/>
              <a:ext cx="14" cy="15"/>
            </a:xfrm>
            <a:custGeom>
              <a:avLst/>
              <a:gdLst/>
              <a:ahLst/>
              <a:cxnLst>
                <a:cxn ang="0">
                  <a:pos x="14" y="8"/>
                </a:cxn>
                <a:cxn ang="0">
                  <a:pos x="14" y="8"/>
                </a:cxn>
                <a:cxn ang="0">
                  <a:pos x="14" y="8"/>
                </a:cxn>
                <a:cxn ang="0">
                  <a:pos x="14" y="8"/>
                </a:cxn>
                <a:cxn ang="0">
                  <a:pos x="7" y="0"/>
                </a:cxn>
                <a:cxn ang="0">
                  <a:pos x="7" y="0"/>
                </a:cxn>
                <a:cxn ang="0">
                  <a:pos x="7" y="8"/>
                </a:cxn>
                <a:cxn ang="0">
                  <a:pos x="7" y="8"/>
                </a:cxn>
                <a:cxn ang="0">
                  <a:pos x="0" y="8"/>
                </a:cxn>
                <a:cxn ang="0">
                  <a:pos x="0" y="8"/>
                </a:cxn>
                <a:cxn ang="0">
                  <a:pos x="0" y="15"/>
                </a:cxn>
                <a:cxn ang="0">
                  <a:pos x="7" y="15"/>
                </a:cxn>
                <a:cxn ang="0">
                  <a:pos x="7"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8"/>
                  </a:lnTo>
                  <a:lnTo>
                    <a:pt x="14" y="8"/>
                  </a:lnTo>
                  <a:lnTo>
                    <a:pt x="7" y="0"/>
                  </a:lnTo>
                  <a:lnTo>
                    <a:pt x="7" y="0"/>
                  </a:lnTo>
                  <a:lnTo>
                    <a:pt x="7" y="8"/>
                  </a:lnTo>
                  <a:lnTo>
                    <a:pt x="7" y="8"/>
                  </a:lnTo>
                  <a:lnTo>
                    <a:pt x="0" y="8"/>
                  </a:lnTo>
                  <a:lnTo>
                    <a:pt x="0" y="8"/>
                  </a:lnTo>
                  <a:lnTo>
                    <a:pt x="0" y="15"/>
                  </a:lnTo>
                  <a:lnTo>
                    <a:pt x="7" y="15"/>
                  </a:lnTo>
                  <a:lnTo>
                    <a:pt x="7"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209" name="Freeform 137"/>
            <p:cNvSpPr>
              <a:spLocks/>
            </p:cNvSpPr>
            <p:nvPr/>
          </p:nvSpPr>
          <p:spPr bwMode="auto">
            <a:xfrm>
              <a:off x="1108" y="2576"/>
              <a:ext cx="16" cy="16"/>
            </a:xfrm>
            <a:custGeom>
              <a:avLst/>
              <a:gdLst/>
              <a:ahLst/>
              <a:cxnLst>
                <a:cxn ang="0">
                  <a:pos x="16" y="7"/>
                </a:cxn>
                <a:cxn ang="0">
                  <a:pos x="15" y="5"/>
                </a:cxn>
                <a:cxn ang="0">
                  <a:pos x="13" y="2"/>
                </a:cxn>
                <a:cxn ang="0">
                  <a:pos x="12" y="1"/>
                </a:cxn>
                <a:cxn ang="0">
                  <a:pos x="9" y="0"/>
                </a:cxn>
                <a:cxn ang="0">
                  <a:pos x="7" y="0"/>
                </a:cxn>
                <a:cxn ang="0">
                  <a:pos x="4" y="1"/>
                </a:cxn>
                <a:cxn ang="0">
                  <a:pos x="3" y="2"/>
                </a:cxn>
                <a:cxn ang="0">
                  <a:pos x="1" y="5"/>
                </a:cxn>
                <a:cxn ang="0">
                  <a:pos x="0" y="7"/>
                </a:cxn>
                <a:cxn ang="0">
                  <a:pos x="1" y="10"/>
                </a:cxn>
                <a:cxn ang="0">
                  <a:pos x="3" y="13"/>
                </a:cxn>
                <a:cxn ang="0">
                  <a:pos x="4" y="14"/>
                </a:cxn>
                <a:cxn ang="0">
                  <a:pos x="7" y="16"/>
                </a:cxn>
                <a:cxn ang="0">
                  <a:pos x="9" y="16"/>
                </a:cxn>
                <a:cxn ang="0">
                  <a:pos x="12" y="14"/>
                </a:cxn>
                <a:cxn ang="0">
                  <a:pos x="13" y="13"/>
                </a:cxn>
                <a:cxn ang="0">
                  <a:pos x="15" y="10"/>
                </a:cxn>
                <a:cxn ang="0">
                  <a:pos x="16" y="7"/>
                </a:cxn>
              </a:cxnLst>
              <a:rect l="0" t="0" r="r" b="b"/>
              <a:pathLst>
                <a:path w="16" h="16">
                  <a:moveTo>
                    <a:pt x="16" y="7"/>
                  </a:moveTo>
                  <a:lnTo>
                    <a:pt x="15" y="5"/>
                  </a:lnTo>
                  <a:lnTo>
                    <a:pt x="13" y="2"/>
                  </a:lnTo>
                  <a:lnTo>
                    <a:pt x="12" y="1"/>
                  </a:lnTo>
                  <a:lnTo>
                    <a:pt x="9" y="0"/>
                  </a:lnTo>
                  <a:lnTo>
                    <a:pt x="7" y="0"/>
                  </a:lnTo>
                  <a:lnTo>
                    <a:pt x="4" y="1"/>
                  </a:lnTo>
                  <a:lnTo>
                    <a:pt x="3" y="2"/>
                  </a:lnTo>
                  <a:lnTo>
                    <a:pt x="1" y="5"/>
                  </a:lnTo>
                  <a:lnTo>
                    <a:pt x="0" y="7"/>
                  </a:lnTo>
                  <a:lnTo>
                    <a:pt x="1" y="10"/>
                  </a:lnTo>
                  <a:lnTo>
                    <a:pt x="3" y="13"/>
                  </a:lnTo>
                  <a:lnTo>
                    <a:pt x="4" y="14"/>
                  </a:lnTo>
                  <a:lnTo>
                    <a:pt x="7" y="16"/>
                  </a:lnTo>
                  <a:lnTo>
                    <a:pt x="9" y="16"/>
                  </a:lnTo>
                  <a:lnTo>
                    <a:pt x="12" y="14"/>
                  </a:lnTo>
                  <a:lnTo>
                    <a:pt x="13" y="13"/>
                  </a:lnTo>
                  <a:lnTo>
                    <a:pt x="15" y="10"/>
                  </a:lnTo>
                  <a:lnTo>
                    <a:pt x="16" y="7"/>
                  </a:lnTo>
                  <a:close/>
                </a:path>
              </a:pathLst>
            </a:custGeom>
            <a:solidFill>
              <a:srgbClr val="FFFF00"/>
            </a:solidFill>
            <a:ln w="9525">
              <a:noFill/>
              <a:round/>
              <a:headEnd/>
              <a:tailEnd/>
            </a:ln>
          </p:spPr>
          <p:txBody>
            <a:bodyPr/>
            <a:lstStyle/>
            <a:p>
              <a:endParaRPr lang="en-US" dirty="0"/>
            </a:p>
          </p:txBody>
        </p:sp>
        <p:sp>
          <p:nvSpPr>
            <p:cNvPr id="643210" name="Freeform 138"/>
            <p:cNvSpPr>
              <a:spLocks/>
            </p:cNvSpPr>
            <p:nvPr/>
          </p:nvSpPr>
          <p:spPr bwMode="auto">
            <a:xfrm>
              <a:off x="1110" y="2579"/>
              <a:ext cx="15" cy="15"/>
            </a:xfrm>
            <a:custGeom>
              <a:avLst/>
              <a:gdLst/>
              <a:ahLst/>
              <a:cxnLst>
                <a:cxn ang="0">
                  <a:pos x="15" y="7"/>
                </a:cxn>
                <a:cxn ang="0">
                  <a:pos x="15" y="0"/>
                </a:cxn>
                <a:cxn ang="0">
                  <a:pos x="15" y="0"/>
                </a:cxn>
                <a:cxn ang="0">
                  <a:pos x="7" y="0"/>
                </a:cxn>
                <a:cxn ang="0">
                  <a:pos x="7" y="0"/>
                </a:cxn>
                <a:cxn ang="0">
                  <a:pos x="7" y="0"/>
                </a:cxn>
                <a:cxn ang="0">
                  <a:pos x="0" y="0"/>
                </a:cxn>
                <a:cxn ang="0">
                  <a:pos x="0" y="0"/>
                </a:cxn>
                <a:cxn ang="0">
                  <a:pos x="0" y="0"/>
                </a:cxn>
                <a:cxn ang="0">
                  <a:pos x="0" y="7"/>
                </a:cxn>
                <a:cxn ang="0">
                  <a:pos x="0" y="7"/>
                </a:cxn>
                <a:cxn ang="0">
                  <a:pos x="0" y="7"/>
                </a:cxn>
                <a:cxn ang="0">
                  <a:pos x="0" y="15"/>
                </a:cxn>
                <a:cxn ang="0">
                  <a:pos x="7" y="15"/>
                </a:cxn>
                <a:cxn ang="0">
                  <a:pos x="7" y="15"/>
                </a:cxn>
                <a:cxn ang="0">
                  <a:pos x="7" y="15"/>
                </a:cxn>
                <a:cxn ang="0">
                  <a:pos x="15" y="7"/>
                </a:cxn>
                <a:cxn ang="0">
                  <a:pos x="15" y="7"/>
                </a:cxn>
                <a:cxn ang="0">
                  <a:pos x="15" y="7"/>
                </a:cxn>
              </a:cxnLst>
              <a:rect l="0" t="0" r="r" b="b"/>
              <a:pathLst>
                <a:path w="15" h="15">
                  <a:moveTo>
                    <a:pt x="15" y="7"/>
                  </a:moveTo>
                  <a:lnTo>
                    <a:pt x="15" y="0"/>
                  </a:lnTo>
                  <a:lnTo>
                    <a:pt x="15" y="0"/>
                  </a:lnTo>
                  <a:lnTo>
                    <a:pt x="7" y="0"/>
                  </a:lnTo>
                  <a:lnTo>
                    <a:pt x="7" y="0"/>
                  </a:lnTo>
                  <a:lnTo>
                    <a:pt x="7" y="0"/>
                  </a:lnTo>
                  <a:lnTo>
                    <a:pt x="0" y="0"/>
                  </a:lnTo>
                  <a:lnTo>
                    <a:pt x="0" y="0"/>
                  </a:lnTo>
                  <a:lnTo>
                    <a:pt x="0" y="0"/>
                  </a:lnTo>
                  <a:lnTo>
                    <a:pt x="0" y="7"/>
                  </a:lnTo>
                  <a:lnTo>
                    <a:pt x="0" y="7"/>
                  </a:lnTo>
                  <a:lnTo>
                    <a:pt x="0" y="7"/>
                  </a:lnTo>
                  <a:lnTo>
                    <a:pt x="0" y="15"/>
                  </a:lnTo>
                  <a:lnTo>
                    <a:pt x="7" y="15"/>
                  </a:lnTo>
                  <a:lnTo>
                    <a:pt x="7" y="15"/>
                  </a:lnTo>
                  <a:lnTo>
                    <a:pt x="7" y="15"/>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11" name="Freeform 139"/>
            <p:cNvSpPr>
              <a:spLocks/>
            </p:cNvSpPr>
            <p:nvPr/>
          </p:nvSpPr>
          <p:spPr bwMode="auto">
            <a:xfrm>
              <a:off x="1152" y="2606"/>
              <a:ext cx="16" cy="15"/>
            </a:xfrm>
            <a:custGeom>
              <a:avLst/>
              <a:gdLst/>
              <a:ahLst/>
              <a:cxnLst>
                <a:cxn ang="0">
                  <a:pos x="16" y="6"/>
                </a:cxn>
                <a:cxn ang="0">
                  <a:pos x="15" y="4"/>
                </a:cxn>
                <a:cxn ang="0">
                  <a:pos x="14" y="2"/>
                </a:cxn>
                <a:cxn ang="0">
                  <a:pos x="12" y="0"/>
                </a:cxn>
                <a:cxn ang="0">
                  <a:pos x="9" y="0"/>
                </a:cxn>
                <a:cxn ang="0">
                  <a:pos x="7" y="0"/>
                </a:cxn>
                <a:cxn ang="0">
                  <a:pos x="4" y="0"/>
                </a:cxn>
                <a:cxn ang="0">
                  <a:pos x="1" y="2"/>
                </a:cxn>
                <a:cxn ang="0">
                  <a:pos x="0" y="4"/>
                </a:cxn>
                <a:cxn ang="0">
                  <a:pos x="0" y="6"/>
                </a:cxn>
                <a:cxn ang="0">
                  <a:pos x="0" y="9"/>
                </a:cxn>
                <a:cxn ang="0">
                  <a:pos x="1" y="11"/>
                </a:cxn>
                <a:cxn ang="0">
                  <a:pos x="4" y="13"/>
                </a:cxn>
                <a:cxn ang="0">
                  <a:pos x="7" y="15"/>
                </a:cxn>
                <a:cxn ang="0">
                  <a:pos x="9" y="15"/>
                </a:cxn>
                <a:cxn ang="0">
                  <a:pos x="12" y="13"/>
                </a:cxn>
                <a:cxn ang="0">
                  <a:pos x="14" y="11"/>
                </a:cxn>
                <a:cxn ang="0">
                  <a:pos x="15" y="9"/>
                </a:cxn>
                <a:cxn ang="0">
                  <a:pos x="16" y="6"/>
                </a:cxn>
              </a:cxnLst>
              <a:rect l="0" t="0" r="r" b="b"/>
              <a:pathLst>
                <a:path w="16" h="15">
                  <a:moveTo>
                    <a:pt x="16" y="6"/>
                  </a:moveTo>
                  <a:lnTo>
                    <a:pt x="15" y="4"/>
                  </a:lnTo>
                  <a:lnTo>
                    <a:pt x="14" y="2"/>
                  </a:lnTo>
                  <a:lnTo>
                    <a:pt x="12" y="0"/>
                  </a:lnTo>
                  <a:lnTo>
                    <a:pt x="9" y="0"/>
                  </a:lnTo>
                  <a:lnTo>
                    <a:pt x="7" y="0"/>
                  </a:lnTo>
                  <a:lnTo>
                    <a:pt x="4" y="0"/>
                  </a:lnTo>
                  <a:lnTo>
                    <a:pt x="1" y="2"/>
                  </a:lnTo>
                  <a:lnTo>
                    <a:pt x="0" y="4"/>
                  </a:lnTo>
                  <a:lnTo>
                    <a:pt x="0" y="6"/>
                  </a:lnTo>
                  <a:lnTo>
                    <a:pt x="0" y="9"/>
                  </a:lnTo>
                  <a:lnTo>
                    <a:pt x="1" y="11"/>
                  </a:lnTo>
                  <a:lnTo>
                    <a:pt x="4" y="13"/>
                  </a:lnTo>
                  <a:lnTo>
                    <a:pt x="7" y="15"/>
                  </a:lnTo>
                  <a:lnTo>
                    <a:pt x="9" y="15"/>
                  </a:lnTo>
                  <a:lnTo>
                    <a:pt x="12" y="13"/>
                  </a:lnTo>
                  <a:lnTo>
                    <a:pt x="14" y="11"/>
                  </a:lnTo>
                  <a:lnTo>
                    <a:pt x="15" y="9"/>
                  </a:lnTo>
                  <a:lnTo>
                    <a:pt x="16" y="6"/>
                  </a:lnTo>
                  <a:close/>
                </a:path>
              </a:pathLst>
            </a:custGeom>
            <a:solidFill>
              <a:srgbClr val="FFFF00"/>
            </a:solidFill>
            <a:ln w="9525">
              <a:noFill/>
              <a:round/>
              <a:headEnd/>
              <a:tailEnd/>
            </a:ln>
          </p:spPr>
          <p:txBody>
            <a:bodyPr/>
            <a:lstStyle/>
            <a:p>
              <a:endParaRPr lang="en-US" dirty="0"/>
            </a:p>
          </p:txBody>
        </p:sp>
        <p:sp>
          <p:nvSpPr>
            <p:cNvPr id="643212" name="Freeform 140"/>
            <p:cNvSpPr>
              <a:spLocks/>
            </p:cNvSpPr>
            <p:nvPr/>
          </p:nvSpPr>
          <p:spPr bwMode="auto">
            <a:xfrm>
              <a:off x="1154" y="2608"/>
              <a:ext cx="14" cy="15"/>
            </a:xfrm>
            <a:custGeom>
              <a:avLst/>
              <a:gdLst/>
              <a:ahLst/>
              <a:cxnLst>
                <a:cxn ang="0">
                  <a:pos x="14" y="7"/>
                </a:cxn>
                <a:cxn ang="0">
                  <a:pos x="14" y="0"/>
                </a:cxn>
                <a:cxn ang="0">
                  <a:pos x="14" y="0"/>
                </a:cxn>
                <a:cxn ang="0">
                  <a:pos x="7" y="0"/>
                </a:cxn>
                <a:cxn ang="0">
                  <a:pos x="7" y="0"/>
                </a:cxn>
                <a:cxn ang="0">
                  <a:pos x="7" y="0"/>
                </a:cxn>
                <a:cxn ang="0">
                  <a:pos x="0" y="0"/>
                </a:cxn>
                <a:cxn ang="0">
                  <a:pos x="0" y="0"/>
                </a:cxn>
                <a:cxn ang="0">
                  <a:pos x="0" y="0"/>
                </a:cxn>
                <a:cxn ang="0">
                  <a:pos x="0" y="7"/>
                </a:cxn>
                <a:cxn ang="0">
                  <a:pos x="0" y="7"/>
                </a:cxn>
                <a:cxn ang="0">
                  <a:pos x="0" y="7"/>
                </a:cxn>
                <a:cxn ang="0">
                  <a:pos x="0" y="15"/>
                </a:cxn>
                <a:cxn ang="0">
                  <a:pos x="7" y="15"/>
                </a:cxn>
                <a:cxn ang="0">
                  <a:pos x="7" y="15"/>
                </a:cxn>
                <a:cxn ang="0">
                  <a:pos x="7" y="15"/>
                </a:cxn>
                <a:cxn ang="0">
                  <a:pos x="14" y="7"/>
                </a:cxn>
                <a:cxn ang="0">
                  <a:pos x="14" y="7"/>
                </a:cxn>
                <a:cxn ang="0">
                  <a:pos x="14" y="7"/>
                </a:cxn>
              </a:cxnLst>
              <a:rect l="0" t="0" r="r" b="b"/>
              <a:pathLst>
                <a:path w="14" h="15">
                  <a:moveTo>
                    <a:pt x="14" y="7"/>
                  </a:moveTo>
                  <a:lnTo>
                    <a:pt x="14" y="0"/>
                  </a:lnTo>
                  <a:lnTo>
                    <a:pt x="14" y="0"/>
                  </a:lnTo>
                  <a:lnTo>
                    <a:pt x="7" y="0"/>
                  </a:lnTo>
                  <a:lnTo>
                    <a:pt x="7" y="0"/>
                  </a:lnTo>
                  <a:lnTo>
                    <a:pt x="7" y="0"/>
                  </a:lnTo>
                  <a:lnTo>
                    <a:pt x="0" y="0"/>
                  </a:lnTo>
                  <a:lnTo>
                    <a:pt x="0" y="0"/>
                  </a:lnTo>
                  <a:lnTo>
                    <a:pt x="0" y="0"/>
                  </a:lnTo>
                  <a:lnTo>
                    <a:pt x="0" y="7"/>
                  </a:lnTo>
                  <a:lnTo>
                    <a:pt x="0" y="7"/>
                  </a:lnTo>
                  <a:lnTo>
                    <a:pt x="0" y="7"/>
                  </a:lnTo>
                  <a:lnTo>
                    <a:pt x="0" y="15"/>
                  </a:lnTo>
                  <a:lnTo>
                    <a:pt x="7" y="15"/>
                  </a:lnTo>
                  <a:lnTo>
                    <a:pt x="7" y="15"/>
                  </a:lnTo>
                  <a:lnTo>
                    <a:pt x="7" y="15"/>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213" name="Freeform 141"/>
            <p:cNvSpPr>
              <a:spLocks/>
            </p:cNvSpPr>
            <p:nvPr/>
          </p:nvSpPr>
          <p:spPr bwMode="auto">
            <a:xfrm>
              <a:off x="1166" y="2609"/>
              <a:ext cx="16" cy="16"/>
            </a:xfrm>
            <a:custGeom>
              <a:avLst/>
              <a:gdLst/>
              <a:ahLst/>
              <a:cxnLst>
                <a:cxn ang="0">
                  <a:pos x="16" y="8"/>
                </a:cxn>
                <a:cxn ang="0">
                  <a:pos x="16" y="5"/>
                </a:cxn>
                <a:cxn ang="0">
                  <a:pos x="14" y="2"/>
                </a:cxn>
                <a:cxn ang="0">
                  <a:pos x="13" y="1"/>
                </a:cxn>
                <a:cxn ang="0">
                  <a:pos x="9" y="0"/>
                </a:cxn>
                <a:cxn ang="0">
                  <a:pos x="7" y="0"/>
                </a:cxn>
                <a:cxn ang="0">
                  <a:pos x="4" y="1"/>
                </a:cxn>
                <a:cxn ang="0">
                  <a:pos x="3" y="2"/>
                </a:cxn>
                <a:cxn ang="0">
                  <a:pos x="1" y="5"/>
                </a:cxn>
                <a:cxn ang="0">
                  <a:pos x="0" y="8"/>
                </a:cxn>
                <a:cxn ang="0">
                  <a:pos x="1" y="10"/>
                </a:cxn>
                <a:cxn ang="0">
                  <a:pos x="3" y="13"/>
                </a:cxn>
                <a:cxn ang="0">
                  <a:pos x="4" y="15"/>
                </a:cxn>
                <a:cxn ang="0">
                  <a:pos x="7" y="16"/>
                </a:cxn>
                <a:cxn ang="0">
                  <a:pos x="9" y="16"/>
                </a:cxn>
                <a:cxn ang="0">
                  <a:pos x="13" y="15"/>
                </a:cxn>
                <a:cxn ang="0">
                  <a:pos x="14" y="13"/>
                </a:cxn>
                <a:cxn ang="0">
                  <a:pos x="16" y="10"/>
                </a:cxn>
                <a:cxn ang="0">
                  <a:pos x="16" y="8"/>
                </a:cxn>
              </a:cxnLst>
              <a:rect l="0" t="0" r="r" b="b"/>
              <a:pathLst>
                <a:path w="16" h="16">
                  <a:moveTo>
                    <a:pt x="16" y="8"/>
                  </a:moveTo>
                  <a:lnTo>
                    <a:pt x="16" y="5"/>
                  </a:lnTo>
                  <a:lnTo>
                    <a:pt x="14" y="2"/>
                  </a:lnTo>
                  <a:lnTo>
                    <a:pt x="13" y="1"/>
                  </a:lnTo>
                  <a:lnTo>
                    <a:pt x="9" y="0"/>
                  </a:lnTo>
                  <a:lnTo>
                    <a:pt x="7" y="0"/>
                  </a:lnTo>
                  <a:lnTo>
                    <a:pt x="4" y="1"/>
                  </a:lnTo>
                  <a:lnTo>
                    <a:pt x="3" y="2"/>
                  </a:lnTo>
                  <a:lnTo>
                    <a:pt x="1" y="5"/>
                  </a:lnTo>
                  <a:lnTo>
                    <a:pt x="0" y="8"/>
                  </a:lnTo>
                  <a:lnTo>
                    <a:pt x="1" y="10"/>
                  </a:lnTo>
                  <a:lnTo>
                    <a:pt x="3" y="13"/>
                  </a:lnTo>
                  <a:lnTo>
                    <a:pt x="4" y="15"/>
                  </a:lnTo>
                  <a:lnTo>
                    <a:pt x="7" y="16"/>
                  </a:lnTo>
                  <a:lnTo>
                    <a:pt x="9" y="16"/>
                  </a:lnTo>
                  <a:lnTo>
                    <a:pt x="13" y="15"/>
                  </a:lnTo>
                  <a:lnTo>
                    <a:pt x="14"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214" name="Freeform 142"/>
            <p:cNvSpPr>
              <a:spLocks/>
            </p:cNvSpPr>
            <p:nvPr/>
          </p:nvSpPr>
          <p:spPr bwMode="auto">
            <a:xfrm>
              <a:off x="1168" y="2608"/>
              <a:ext cx="15" cy="15"/>
            </a:xfrm>
            <a:custGeom>
              <a:avLst/>
              <a:gdLst/>
              <a:ahLst/>
              <a:cxnLst>
                <a:cxn ang="0">
                  <a:pos x="15" y="7"/>
                </a:cxn>
                <a:cxn ang="0">
                  <a:pos x="15" y="7"/>
                </a:cxn>
                <a:cxn ang="0">
                  <a:pos x="15" y="0"/>
                </a:cxn>
                <a:cxn ang="0">
                  <a:pos x="8" y="0"/>
                </a:cxn>
                <a:cxn ang="0">
                  <a:pos x="8" y="0"/>
                </a:cxn>
                <a:cxn ang="0">
                  <a:pos x="8" y="0"/>
                </a:cxn>
                <a:cxn ang="0">
                  <a:pos x="0" y="0"/>
                </a:cxn>
                <a:cxn ang="0">
                  <a:pos x="0" y="0"/>
                </a:cxn>
                <a:cxn ang="0">
                  <a:pos x="0" y="7"/>
                </a:cxn>
                <a:cxn ang="0">
                  <a:pos x="0" y="7"/>
                </a:cxn>
                <a:cxn ang="0">
                  <a:pos x="0" y="15"/>
                </a:cxn>
                <a:cxn ang="0">
                  <a:pos x="0" y="15"/>
                </a:cxn>
                <a:cxn ang="0">
                  <a:pos x="0" y="15"/>
                </a:cxn>
                <a:cxn ang="0">
                  <a:pos x="8" y="15"/>
                </a:cxn>
                <a:cxn ang="0">
                  <a:pos x="8" y="15"/>
                </a:cxn>
                <a:cxn ang="0">
                  <a:pos x="8" y="15"/>
                </a:cxn>
                <a:cxn ang="0">
                  <a:pos x="15" y="15"/>
                </a:cxn>
                <a:cxn ang="0">
                  <a:pos x="15" y="15"/>
                </a:cxn>
                <a:cxn ang="0">
                  <a:pos x="15" y="7"/>
                </a:cxn>
              </a:cxnLst>
              <a:rect l="0" t="0" r="r" b="b"/>
              <a:pathLst>
                <a:path w="15" h="15">
                  <a:moveTo>
                    <a:pt x="15" y="7"/>
                  </a:moveTo>
                  <a:lnTo>
                    <a:pt x="15" y="7"/>
                  </a:lnTo>
                  <a:lnTo>
                    <a:pt x="15" y="0"/>
                  </a:lnTo>
                  <a:lnTo>
                    <a:pt x="8" y="0"/>
                  </a:lnTo>
                  <a:lnTo>
                    <a:pt x="8" y="0"/>
                  </a:lnTo>
                  <a:lnTo>
                    <a:pt x="8" y="0"/>
                  </a:lnTo>
                  <a:lnTo>
                    <a:pt x="0" y="0"/>
                  </a:lnTo>
                  <a:lnTo>
                    <a:pt x="0" y="0"/>
                  </a:lnTo>
                  <a:lnTo>
                    <a:pt x="0" y="7"/>
                  </a:lnTo>
                  <a:lnTo>
                    <a:pt x="0" y="7"/>
                  </a:lnTo>
                  <a:lnTo>
                    <a:pt x="0" y="15"/>
                  </a:lnTo>
                  <a:lnTo>
                    <a:pt x="0" y="15"/>
                  </a:lnTo>
                  <a:lnTo>
                    <a:pt x="0" y="15"/>
                  </a:lnTo>
                  <a:lnTo>
                    <a:pt x="8" y="15"/>
                  </a:lnTo>
                  <a:lnTo>
                    <a:pt x="8" y="15"/>
                  </a:lnTo>
                  <a:lnTo>
                    <a:pt x="8"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215" name="Freeform 143"/>
            <p:cNvSpPr>
              <a:spLocks/>
            </p:cNvSpPr>
            <p:nvPr/>
          </p:nvSpPr>
          <p:spPr bwMode="auto">
            <a:xfrm>
              <a:off x="1096" y="2526"/>
              <a:ext cx="15" cy="15"/>
            </a:xfrm>
            <a:custGeom>
              <a:avLst/>
              <a:gdLst/>
              <a:ahLst/>
              <a:cxnLst>
                <a:cxn ang="0">
                  <a:pos x="15" y="7"/>
                </a:cxn>
                <a:cxn ang="0">
                  <a:pos x="15" y="4"/>
                </a:cxn>
                <a:cxn ang="0">
                  <a:pos x="13" y="2"/>
                </a:cxn>
                <a:cxn ang="0">
                  <a:pos x="10" y="0"/>
                </a:cxn>
                <a:cxn ang="0">
                  <a:pos x="8" y="0"/>
                </a:cxn>
                <a:cxn ang="0">
                  <a:pos x="5" y="0"/>
                </a:cxn>
                <a:cxn ang="0">
                  <a:pos x="3" y="0"/>
                </a:cxn>
                <a:cxn ang="0">
                  <a:pos x="1" y="2"/>
                </a:cxn>
                <a:cxn ang="0">
                  <a:pos x="0" y="4"/>
                </a:cxn>
                <a:cxn ang="0">
                  <a:pos x="0" y="7"/>
                </a:cxn>
                <a:cxn ang="0">
                  <a:pos x="0" y="11"/>
                </a:cxn>
                <a:cxn ang="0">
                  <a:pos x="1" y="13"/>
                </a:cxn>
                <a:cxn ang="0">
                  <a:pos x="3" y="15"/>
                </a:cxn>
                <a:cxn ang="0">
                  <a:pos x="5" y="15"/>
                </a:cxn>
                <a:cxn ang="0">
                  <a:pos x="8" y="15"/>
                </a:cxn>
                <a:cxn ang="0">
                  <a:pos x="10" y="15"/>
                </a:cxn>
                <a:cxn ang="0">
                  <a:pos x="13" y="13"/>
                </a:cxn>
                <a:cxn ang="0">
                  <a:pos x="15" y="11"/>
                </a:cxn>
                <a:cxn ang="0">
                  <a:pos x="15" y="7"/>
                </a:cxn>
              </a:cxnLst>
              <a:rect l="0" t="0" r="r" b="b"/>
              <a:pathLst>
                <a:path w="15" h="15">
                  <a:moveTo>
                    <a:pt x="15" y="7"/>
                  </a:moveTo>
                  <a:lnTo>
                    <a:pt x="15" y="4"/>
                  </a:lnTo>
                  <a:lnTo>
                    <a:pt x="13" y="2"/>
                  </a:lnTo>
                  <a:lnTo>
                    <a:pt x="10" y="0"/>
                  </a:lnTo>
                  <a:lnTo>
                    <a:pt x="8" y="0"/>
                  </a:lnTo>
                  <a:lnTo>
                    <a:pt x="5" y="0"/>
                  </a:lnTo>
                  <a:lnTo>
                    <a:pt x="3" y="0"/>
                  </a:lnTo>
                  <a:lnTo>
                    <a:pt x="1" y="2"/>
                  </a:lnTo>
                  <a:lnTo>
                    <a:pt x="0" y="4"/>
                  </a:lnTo>
                  <a:lnTo>
                    <a:pt x="0" y="7"/>
                  </a:lnTo>
                  <a:lnTo>
                    <a:pt x="0" y="11"/>
                  </a:lnTo>
                  <a:lnTo>
                    <a:pt x="1" y="13"/>
                  </a:lnTo>
                  <a:lnTo>
                    <a:pt x="3" y="15"/>
                  </a:lnTo>
                  <a:lnTo>
                    <a:pt x="5" y="15"/>
                  </a:lnTo>
                  <a:lnTo>
                    <a:pt x="8" y="15"/>
                  </a:lnTo>
                  <a:lnTo>
                    <a:pt x="10" y="15"/>
                  </a:lnTo>
                  <a:lnTo>
                    <a:pt x="13" y="13"/>
                  </a:lnTo>
                  <a:lnTo>
                    <a:pt x="15" y="11"/>
                  </a:lnTo>
                  <a:lnTo>
                    <a:pt x="15" y="7"/>
                  </a:lnTo>
                  <a:close/>
                </a:path>
              </a:pathLst>
            </a:custGeom>
            <a:solidFill>
              <a:srgbClr val="FFFF00"/>
            </a:solidFill>
            <a:ln w="9525">
              <a:noFill/>
              <a:round/>
              <a:headEnd/>
              <a:tailEnd/>
            </a:ln>
          </p:spPr>
          <p:txBody>
            <a:bodyPr/>
            <a:lstStyle/>
            <a:p>
              <a:endParaRPr lang="en-US" dirty="0"/>
            </a:p>
          </p:txBody>
        </p:sp>
        <p:sp>
          <p:nvSpPr>
            <p:cNvPr id="643216" name="Freeform 144"/>
            <p:cNvSpPr>
              <a:spLocks/>
            </p:cNvSpPr>
            <p:nvPr/>
          </p:nvSpPr>
          <p:spPr bwMode="auto">
            <a:xfrm>
              <a:off x="1096" y="2528"/>
              <a:ext cx="14" cy="15"/>
            </a:xfrm>
            <a:custGeom>
              <a:avLst/>
              <a:gdLst/>
              <a:ahLst/>
              <a:cxnLst>
                <a:cxn ang="0">
                  <a:pos x="14" y="7"/>
                </a:cxn>
                <a:cxn ang="0">
                  <a:pos x="14" y="0"/>
                </a:cxn>
                <a:cxn ang="0">
                  <a:pos x="14" y="0"/>
                </a:cxn>
                <a:cxn ang="0">
                  <a:pos x="7" y="0"/>
                </a:cxn>
                <a:cxn ang="0">
                  <a:pos x="7" y="0"/>
                </a:cxn>
                <a:cxn ang="0">
                  <a:pos x="7" y="0"/>
                </a:cxn>
                <a:cxn ang="0">
                  <a:pos x="0" y="0"/>
                </a:cxn>
                <a:cxn ang="0">
                  <a:pos x="0" y="0"/>
                </a:cxn>
                <a:cxn ang="0">
                  <a:pos x="0" y="0"/>
                </a:cxn>
                <a:cxn ang="0">
                  <a:pos x="0" y="7"/>
                </a:cxn>
                <a:cxn ang="0">
                  <a:pos x="0" y="7"/>
                </a:cxn>
                <a:cxn ang="0">
                  <a:pos x="0" y="7"/>
                </a:cxn>
                <a:cxn ang="0">
                  <a:pos x="0" y="15"/>
                </a:cxn>
                <a:cxn ang="0">
                  <a:pos x="7" y="15"/>
                </a:cxn>
                <a:cxn ang="0">
                  <a:pos x="7" y="15"/>
                </a:cxn>
                <a:cxn ang="0">
                  <a:pos x="7" y="15"/>
                </a:cxn>
                <a:cxn ang="0">
                  <a:pos x="14" y="7"/>
                </a:cxn>
                <a:cxn ang="0">
                  <a:pos x="14" y="7"/>
                </a:cxn>
                <a:cxn ang="0">
                  <a:pos x="14" y="7"/>
                </a:cxn>
              </a:cxnLst>
              <a:rect l="0" t="0" r="r" b="b"/>
              <a:pathLst>
                <a:path w="14" h="15">
                  <a:moveTo>
                    <a:pt x="14" y="7"/>
                  </a:moveTo>
                  <a:lnTo>
                    <a:pt x="14" y="0"/>
                  </a:lnTo>
                  <a:lnTo>
                    <a:pt x="14" y="0"/>
                  </a:lnTo>
                  <a:lnTo>
                    <a:pt x="7" y="0"/>
                  </a:lnTo>
                  <a:lnTo>
                    <a:pt x="7" y="0"/>
                  </a:lnTo>
                  <a:lnTo>
                    <a:pt x="7" y="0"/>
                  </a:lnTo>
                  <a:lnTo>
                    <a:pt x="0" y="0"/>
                  </a:lnTo>
                  <a:lnTo>
                    <a:pt x="0" y="0"/>
                  </a:lnTo>
                  <a:lnTo>
                    <a:pt x="0" y="0"/>
                  </a:lnTo>
                  <a:lnTo>
                    <a:pt x="0" y="7"/>
                  </a:lnTo>
                  <a:lnTo>
                    <a:pt x="0" y="7"/>
                  </a:lnTo>
                  <a:lnTo>
                    <a:pt x="0" y="7"/>
                  </a:lnTo>
                  <a:lnTo>
                    <a:pt x="0" y="15"/>
                  </a:lnTo>
                  <a:lnTo>
                    <a:pt x="7" y="15"/>
                  </a:lnTo>
                  <a:lnTo>
                    <a:pt x="7" y="15"/>
                  </a:lnTo>
                  <a:lnTo>
                    <a:pt x="7" y="15"/>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217" name="Freeform 145"/>
            <p:cNvSpPr>
              <a:spLocks/>
            </p:cNvSpPr>
            <p:nvPr/>
          </p:nvSpPr>
          <p:spPr bwMode="auto">
            <a:xfrm>
              <a:off x="1147" y="2612"/>
              <a:ext cx="16" cy="16"/>
            </a:xfrm>
            <a:custGeom>
              <a:avLst/>
              <a:gdLst/>
              <a:ahLst/>
              <a:cxnLst>
                <a:cxn ang="0">
                  <a:pos x="16" y="8"/>
                </a:cxn>
                <a:cxn ang="0">
                  <a:pos x="15" y="5"/>
                </a:cxn>
                <a:cxn ang="0">
                  <a:pos x="14" y="3"/>
                </a:cxn>
                <a:cxn ang="0">
                  <a:pos x="12" y="1"/>
                </a:cxn>
                <a:cxn ang="0">
                  <a:pos x="9" y="0"/>
                </a:cxn>
                <a:cxn ang="0">
                  <a:pos x="6" y="0"/>
                </a:cxn>
                <a:cxn ang="0">
                  <a:pos x="4" y="1"/>
                </a:cxn>
                <a:cxn ang="0">
                  <a:pos x="2" y="3"/>
                </a:cxn>
                <a:cxn ang="0">
                  <a:pos x="1" y="5"/>
                </a:cxn>
                <a:cxn ang="0">
                  <a:pos x="0" y="8"/>
                </a:cxn>
                <a:cxn ang="0">
                  <a:pos x="1" y="11"/>
                </a:cxn>
                <a:cxn ang="0">
                  <a:pos x="2" y="14"/>
                </a:cxn>
                <a:cxn ang="0">
                  <a:pos x="4" y="15"/>
                </a:cxn>
                <a:cxn ang="0">
                  <a:pos x="6" y="16"/>
                </a:cxn>
                <a:cxn ang="0">
                  <a:pos x="9" y="16"/>
                </a:cxn>
                <a:cxn ang="0">
                  <a:pos x="12" y="15"/>
                </a:cxn>
                <a:cxn ang="0">
                  <a:pos x="14" y="14"/>
                </a:cxn>
                <a:cxn ang="0">
                  <a:pos x="15" y="11"/>
                </a:cxn>
                <a:cxn ang="0">
                  <a:pos x="16" y="8"/>
                </a:cxn>
              </a:cxnLst>
              <a:rect l="0" t="0" r="r" b="b"/>
              <a:pathLst>
                <a:path w="16" h="16">
                  <a:moveTo>
                    <a:pt x="16" y="8"/>
                  </a:moveTo>
                  <a:lnTo>
                    <a:pt x="15" y="5"/>
                  </a:lnTo>
                  <a:lnTo>
                    <a:pt x="14" y="3"/>
                  </a:lnTo>
                  <a:lnTo>
                    <a:pt x="12" y="1"/>
                  </a:lnTo>
                  <a:lnTo>
                    <a:pt x="9" y="0"/>
                  </a:lnTo>
                  <a:lnTo>
                    <a:pt x="6" y="0"/>
                  </a:lnTo>
                  <a:lnTo>
                    <a:pt x="4" y="1"/>
                  </a:lnTo>
                  <a:lnTo>
                    <a:pt x="2" y="3"/>
                  </a:lnTo>
                  <a:lnTo>
                    <a:pt x="1" y="5"/>
                  </a:lnTo>
                  <a:lnTo>
                    <a:pt x="0" y="8"/>
                  </a:lnTo>
                  <a:lnTo>
                    <a:pt x="1" y="11"/>
                  </a:lnTo>
                  <a:lnTo>
                    <a:pt x="2" y="14"/>
                  </a:lnTo>
                  <a:lnTo>
                    <a:pt x="4" y="15"/>
                  </a:lnTo>
                  <a:lnTo>
                    <a:pt x="6" y="16"/>
                  </a:lnTo>
                  <a:lnTo>
                    <a:pt x="9" y="16"/>
                  </a:lnTo>
                  <a:lnTo>
                    <a:pt x="12"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218" name="Freeform 146"/>
            <p:cNvSpPr>
              <a:spLocks/>
            </p:cNvSpPr>
            <p:nvPr/>
          </p:nvSpPr>
          <p:spPr bwMode="auto">
            <a:xfrm>
              <a:off x="1147" y="2615"/>
              <a:ext cx="14" cy="15"/>
            </a:xfrm>
            <a:custGeom>
              <a:avLst/>
              <a:gdLst/>
              <a:ahLst/>
              <a:cxnLst>
                <a:cxn ang="0">
                  <a:pos x="14" y="8"/>
                </a:cxn>
                <a:cxn ang="0">
                  <a:pos x="14" y="0"/>
                </a:cxn>
                <a:cxn ang="0">
                  <a:pos x="14" y="0"/>
                </a:cxn>
                <a:cxn ang="0">
                  <a:pos x="14" y="0"/>
                </a:cxn>
                <a:cxn ang="0">
                  <a:pos x="7" y="0"/>
                </a:cxn>
                <a:cxn ang="0">
                  <a:pos x="7" y="0"/>
                </a:cxn>
                <a:cxn ang="0">
                  <a:pos x="7" y="0"/>
                </a:cxn>
                <a:cxn ang="0">
                  <a:pos x="0" y="0"/>
                </a:cxn>
                <a:cxn ang="0">
                  <a:pos x="0" y="0"/>
                </a:cxn>
                <a:cxn ang="0">
                  <a:pos x="0" y="8"/>
                </a:cxn>
                <a:cxn ang="0">
                  <a:pos x="0" y="8"/>
                </a:cxn>
                <a:cxn ang="0">
                  <a:pos x="0" y="8"/>
                </a:cxn>
                <a:cxn ang="0">
                  <a:pos x="7" y="15"/>
                </a:cxn>
                <a:cxn ang="0">
                  <a:pos x="7" y="15"/>
                </a:cxn>
                <a:cxn ang="0">
                  <a:pos x="7" y="15"/>
                </a:cxn>
                <a:cxn ang="0">
                  <a:pos x="14" y="15"/>
                </a:cxn>
                <a:cxn ang="0">
                  <a:pos x="14" y="8"/>
                </a:cxn>
                <a:cxn ang="0">
                  <a:pos x="14" y="8"/>
                </a:cxn>
                <a:cxn ang="0">
                  <a:pos x="14" y="8"/>
                </a:cxn>
              </a:cxnLst>
              <a:rect l="0" t="0" r="r" b="b"/>
              <a:pathLst>
                <a:path w="14" h="15">
                  <a:moveTo>
                    <a:pt x="14" y="8"/>
                  </a:moveTo>
                  <a:lnTo>
                    <a:pt x="14" y="0"/>
                  </a:lnTo>
                  <a:lnTo>
                    <a:pt x="14" y="0"/>
                  </a:lnTo>
                  <a:lnTo>
                    <a:pt x="14" y="0"/>
                  </a:lnTo>
                  <a:lnTo>
                    <a:pt x="7" y="0"/>
                  </a:lnTo>
                  <a:lnTo>
                    <a:pt x="7" y="0"/>
                  </a:lnTo>
                  <a:lnTo>
                    <a:pt x="7" y="0"/>
                  </a:lnTo>
                  <a:lnTo>
                    <a:pt x="0" y="0"/>
                  </a:lnTo>
                  <a:lnTo>
                    <a:pt x="0" y="0"/>
                  </a:lnTo>
                  <a:lnTo>
                    <a:pt x="0" y="8"/>
                  </a:lnTo>
                  <a:lnTo>
                    <a:pt x="0" y="8"/>
                  </a:lnTo>
                  <a:lnTo>
                    <a:pt x="0" y="8"/>
                  </a:lnTo>
                  <a:lnTo>
                    <a:pt x="7" y="15"/>
                  </a:lnTo>
                  <a:lnTo>
                    <a:pt x="7" y="15"/>
                  </a:lnTo>
                  <a:lnTo>
                    <a:pt x="7" y="15"/>
                  </a:lnTo>
                  <a:lnTo>
                    <a:pt x="14" y="15"/>
                  </a:lnTo>
                  <a:lnTo>
                    <a:pt x="14" y="8"/>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219" name="Freeform 147"/>
            <p:cNvSpPr>
              <a:spLocks/>
            </p:cNvSpPr>
            <p:nvPr/>
          </p:nvSpPr>
          <p:spPr bwMode="auto">
            <a:xfrm>
              <a:off x="846" y="1960"/>
              <a:ext cx="16" cy="16"/>
            </a:xfrm>
            <a:custGeom>
              <a:avLst/>
              <a:gdLst/>
              <a:ahLst/>
              <a:cxnLst>
                <a:cxn ang="0">
                  <a:pos x="16" y="8"/>
                </a:cxn>
                <a:cxn ang="0">
                  <a:pos x="16" y="5"/>
                </a:cxn>
                <a:cxn ang="0">
                  <a:pos x="14" y="3"/>
                </a:cxn>
                <a:cxn ang="0">
                  <a:pos x="12" y="0"/>
                </a:cxn>
                <a:cxn ang="0">
                  <a:pos x="9" y="0"/>
                </a:cxn>
                <a:cxn ang="0">
                  <a:pos x="7" y="0"/>
                </a:cxn>
                <a:cxn ang="0">
                  <a:pos x="4" y="0"/>
                </a:cxn>
                <a:cxn ang="0">
                  <a:pos x="2" y="3"/>
                </a:cxn>
                <a:cxn ang="0">
                  <a:pos x="1" y="5"/>
                </a:cxn>
                <a:cxn ang="0">
                  <a:pos x="0" y="8"/>
                </a:cxn>
                <a:cxn ang="0">
                  <a:pos x="1" y="11"/>
                </a:cxn>
                <a:cxn ang="0">
                  <a:pos x="2" y="13"/>
                </a:cxn>
                <a:cxn ang="0">
                  <a:pos x="4" y="14"/>
                </a:cxn>
                <a:cxn ang="0">
                  <a:pos x="7" y="16"/>
                </a:cxn>
                <a:cxn ang="0">
                  <a:pos x="9" y="16"/>
                </a:cxn>
                <a:cxn ang="0">
                  <a:pos x="12" y="14"/>
                </a:cxn>
                <a:cxn ang="0">
                  <a:pos x="14" y="13"/>
                </a:cxn>
                <a:cxn ang="0">
                  <a:pos x="16" y="11"/>
                </a:cxn>
                <a:cxn ang="0">
                  <a:pos x="16" y="8"/>
                </a:cxn>
              </a:cxnLst>
              <a:rect l="0" t="0" r="r" b="b"/>
              <a:pathLst>
                <a:path w="16" h="16">
                  <a:moveTo>
                    <a:pt x="16" y="8"/>
                  </a:moveTo>
                  <a:lnTo>
                    <a:pt x="16" y="5"/>
                  </a:lnTo>
                  <a:lnTo>
                    <a:pt x="14" y="3"/>
                  </a:lnTo>
                  <a:lnTo>
                    <a:pt x="12" y="0"/>
                  </a:lnTo>
                  <a:lnTo>
                    <a:pt x="9" y="0"/>
                  </a:lnTo>
                  <a:lnTo>
                    <a:pt x="7" y="0"/>
                  </a:lnTo>
                  <a:lnTo>
                    <a:pt x="4" y="0"/>
                  </a:lnTo>
                  <a:lnTo>
                    <a:pt x="2" y="3"/>
                  </a:lnTo>
                  <a:lnTo>
                    <a:pt x="1" y="5"/>
                  </a:lnTo>
                  <a:lnTo>
                    <a:pt x="0" y="8"/>
                  </a:lnTo>
                  <a:lnTo>
                    <a:pt x="1" y="11"/>
                  </a:lnTo>
                  <a:lnTo>
                    <a:pt x="2" y="13"/>
                  </a:lnTo>
                  <a:lnTo>
                    <a:pt x="4" y="14"/>
                  </a:lnTo>
                  <a:lnTo>
                    <a:pt x="7" y="16"/>
                  </a:lnTo>
                  <a:lnTo>
                    <a:pt x="9" y="16"/>
                  </a:lnTo>
                  <a:lnTo>
                    <a:pt x="12" y="14"/>
                  </a:lnTo>
                  <a:lnTo>
                    <a:pt x="14"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220" name="Freeform 148"/>
            <p:cNvSpPr>
              <a:spLocks/>
            </p:cNvSpPr>
            <p:nvPr/>
          </p:nvSpPr>
          <p:spPr bwMode="auto">
            <a:xfrm>
              <a:off x="848" y="1960"/>
              <a:ext cx="15" cy="15"/>
            </a:xfrm>
            <a:custGeom>
              <a:avLst/>
              <a:gdLst/>
              <a:ahLst/>
              <a:cxnLst>
                <a:cxn ang="0">
                  <a:pos x="15" y="8"/>
                </a:cxn>
                <a:cxn ang="0">
                  <a:pos x="15" y="8"/>
                </a:cxn>
                <a:cxn ang="0">
                  <a:pos x="15" y="0"/>
                </a:cxn>
                <a:cxn ang="0">
                  <a:pos x="7"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7" y="15"/>
                </a:cxn>
                <a:cxn ang="0">
                  <a:pos x="15" y="15"/>
                </a:cxn>
                <a:cxn ang="0">
                  <a:pos x="15" y="8"/>
                </a:cxn>
                <a:cxn ang="0">
                  <a:pos x="15" y="8"/>
                </a:cxn>
              </a:cxnLst>
              <a:rect l="0" t="0" r="r" b="b"/>
              <a:pathLst>
                <a:path w="15" h="15">
                  <a:moveTo>
                    <a:pt x="15" y="8"/>
                  </a:moveTo>
                  <a:lnTo>
                    <a:pt x="15" y="8"/>
                  </a:lnTo>
                  <a:lnTo>
                    <a:pt x="15" y="0"/>
                  </a:lnTo>
                  <a:lnTo>
                    <a:pt x="7" y="0"/>
                  </a:lnTo>
                  <a:lnTo>
                    <a:pt x="7" y="0"/>
                  </a:lnTo>
                  <a:lnTo>
                    <a:pt x="7" y="0"/>
                  </a:lnTo>
                  <a:lnTo>
                    <a:pt x="0" y="0"/>
                  </a:lnTo>
                  <a:lnTo>
                    <a:pt x="0" y="0"/>
                  </a:lnTo>
                  <a:lnTo>
                    <a:pt x="0" y="8"/>
                  </a:lnTo>
                  <a:lnTo>
                    <a:pt x="0" y="8"/>
                  </a:lnTo>
                  <a:lnTo>
                    <a:pt x="0" y="8"/>
                  </a:lnTo>
                  <a:lnTo>
                    <a:pt x="0" y="15"/>
                  </a:lnTo>
                  <a:lnTo>
                    <a:pt x="0" y="15"/>
                  </a:lnTo>
                  <a:lnTo>
                    <a:pt x="7" y="15"/>
                  </a:lnTo>
                  <a:lnTo>
                    <a:pt x="7" y="15"/>
                  </a:lnTo>
                  <a:lnTo>
                    <a:pt x="7"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21" name="Freeform 149"/>
            <p:cNvSpPr>
              <a:spLocks/>
            </p:cNvSpPr>
            <p:nvPr/>
          </p:nvSpPr>
          <p:spPr bwMode="auto">
            <a:xfrm>
              <a:off x="1154" y="2610"/>
              <a:ext cx="16" cy="16"/>
            </a:xfrm>
            <a:custGeom>
              <a:avLst/>
              <a:gdLst/>
              <a:ahLst/>
              <a:cxnLst>
                <a:cxn ang="0">
                  <a:pos x="16" y="7"/>
                </a:cxn>
                <a:cxn ang="0">
                  <a:pos x="15" y="5"/>
                </a:cxn>
                <a:cxn ang="0">
                  <a:pos x="14" y="2"/>
                </a:cxn>
                <a:cxn ang="0">
                  <a:pos x="12" y="1"/>
                </a:cxn>
                <a:cxn ang="0">
                  <a:pos x="10" y="0"/>
                </a:cxn>
                <a:cxn ang="0">
                  <a:pos x="7" y="0"/>
                </a:cxn>
                <a:cxn ang="0">
                  <a:pos x="5" y="1"/>
                </a:cxn>
                <a:cxn ang="0">
                  <a:pos x="2" y="2"/>
                </a:cxn>
                <a:cxn ang="0">
                  <a:pos x="1" y="5"/>
                </a:cxn>
                <a:cxn ang="0">
                  <a:pos x="0" y="7"/>
                </a:cxn>
                <a:cxn ang="0">
                  <a:pos x="1" y="10"/>
                </a:cxn>
                <a:cxn ang="0">
                  <a:pos x="2" y="13"/>
                </a:cxn>
                <a:cxn ang="0">
                  <a:pos x="5" y="15"/>
                </a:cxn>
                <a:cxn ang="0">
                  <a:pos x="7" y="16"/>
                </a:cxn>
                <a:cxn ang="0">
                  <a:pos x="10" y="16"/>
                </a:cxn>
                <a:cxn ang="0">
                  <a:pos x="12" y="15"/>
                </a:cxn>
                <a:cxn ang="0">
                  <a:pos x="14" y="13"/>
                </a:cxn>
                <a:cxn ang="0">
                  <a:pos x="15" y="10"/>
                </a:cxn>
                <a:cxn ang="0">
                  <a:pos x="16" y="7"/>
                </a:cxn>
              </a:cxnLst>
              <a:rect l="0" t="0" r="r" b="b"/>
              <a:pathLst>
                <a:path w="16" h="16">
                  <a:moveTo>
                    <a:pt x="16" y="7"/>
                  </a:moveTo>
                  <a:lnTo>
                    <a:pt x="15" y="5"/>
                  </a:lnTo>
                  <a:lnTo>
                    <a:pt x="14" y="2"/>
                  </a:lnTo>
                  <a:lnTo>
                    <a:pt x="12" y="1"/>
                  </a:lnTo>
                  <a:lnTo>
                    <a:pt x="10" y="0"/>
                  </a:lnTo>
                  <a:lnTo>
                    <a:pt x="7" y="0"/>
                  </a:lnTo>
                  <a:lnTo>
                    <a:pt x="5" y="1"/>
                  </a:lnTo>
                  <a:lnTo>
                    <a:pt x="2" y="2"/>
                  </a:lnTo>
                  <a:lnTo>
                    <a:pt x="1" y="5"/>
                  </a:lnTo>
                  <a:lnTo>
                    <a:pt x="0" y="7"/>
                  </a:lnTo>
                  <a:lnTo>
                    <a:pt x="1" y="10"/>
                  </a:lnTo>
                  <a:lnTo>
                    <a:pt x="2" y="13"/>
                  </a:lnTo>
                  <a:lnTo>
                    <a:pt x="5" y="15"/>
                  </a:lnTo>
                  <a:lnTo>
                    <a:pt x="7" y="16"/>
                  </a:lnTo>
                  <a:lnTo>
                    <a:pt x="10" y="16"/>
                  </a:lnTo>
                  <a:lnTo>
                    <a:pt x="12" y="15"/>
                  </a:lnTo>
                  <a:lnTo>
                    <a:pt x="14" y="13"/>
                  </a:lnTo>
                  <a:lnTo>
                    <a:pt x="15" y="10"/>
                  </a:lnTo>
                  <a:lnTo>
                    <a:pt x="16" y="7"/>
                  </a:lnTo>
                  <a:close/>
                </a:path>
              </a:pathLst>
            </a:custGeom>
            <a:solidFill>
              <a:srgbClr val="FFFF00"/>
            </a:solidFill>
            <a:ln w="9525">
              <a:noFill/>
              <a:round/>
              <a:headEnd/>
              <a:tailEnd/>
            </a:ln>
          </p:spPr>
          <p:txBody>
            <a:bodyPr/>
            <a:lstStyle/>
            <a:p>
              <a:endParaRPr lang="en-US" dirty="0"/>
            </a:p>
          </p:txBody>
        </p:sp>
        <p:sp>
          <p:nvSpPr>
            <p:cNvPr id="643222" name="Freeform 150"/>
            <p:cNvSpPr>
              <a:spLocks/>
            </p:cNvSpPr>
            <p:nvPr/>
          </p:nvSpPr>
          <p:spPr bwMode="auto">
            <a:xfrm>
              <a:off x="1154" y="2608"/>
              <a:ext cx="14" cy="15"/>
            </a:xfrm>
            <a:custGeom>
              <a:avLst/>
              <a:gdLst/>
              <a:ahLst/>
              <a:cxnLst>
                <a:cxn ang="0">
                  <a:pos x="14" y="7"/>
                </a:cxn>
                <a:cxn ang="0">
                  <a:pos x="14" y="7"/>
                </a:cxn>
                <a:cxn ang="0">
                  <a:pos x="14" y="7"/>
                </a:cxn>
                <a:cxn ang="0">
                  <a:pos x="14" y="0"/>
                </a:cxn>
                <a:cxn ang="0">
                  <a:pos x="7" y="0"/>
                </a:cxn>
                <a:cxn ang="0">
                  <a:pos x="7" y="0"/>
                </a:cxn>
                <a:cxn ang="0">
                  <a:pos x="7" y="0"/>
                </a:cxn>
                <a:cxn ang="0">
                  <a:pos x="0" y="7"/>
                </a:cxn>
                <a:cxn ang="0">
                  <a:pos x="0" y="7"/>
                </a:cxn>
                <a:cxn ang="0">
                  <a:pos x="0" y="7"/>
                </a:cxn>
                <a:cxn ang="0">
                  <a:pos x="0" y="15"/>
                </a:cxn>
                <a:cxn ang="0">
                  <a:pos x="0" y="15"/>
                </a:cxn>
                <a:cxn ang="0">
                  <a:pos x="7" y="15"/>
                </a:cxn>
                <a:cxn ang="0">
                  <a:pos x="7" y="15"/>
                </a:cxn>
                <a:cxn ang="0">
                  <a:pos x="7" y="15"/>
                </a:cxn>
                <a:cxn ang="0">
                  <a:pos x="14" y="15"/>
                </a:cxn>
                <a:cxn ang="0">
                  <a:pos x="14" y="15"/>
                </a:cxn>
                <a:cxn ang="0">
                  <a:pos x="14" y="15"/>
                </a:cxn>
                <a:cxn ang="0">
                  <a:pos x="14" y="7"/>
                </a:cxn>
              </a:cxnLst>
              <a:rect l="0" t="0" r="r" b="b"/>
              <a:pathLst>
                <a:path w="14" h="15">
                  <a:moveTo>
                    <a:pt x="14" y="7"/>
                  </a:moveTo>
                  <a:lnTo>
                    <a:pt x="14" y="7"/>
                  </a:lnTo>
                  <a:lnTo>
                    <a:pt x="14" y="7"/>
                  </a:lnTo>
                  <a:lnTo>
                    <a:pt x="14" y="0"/>
                  </a:lnTo>
                  <a:lnTo>
                    <a:pt x="7" y="0"/>
                  </a:lnTo>
                  <a:lnTo>
                    <a:pt x="7" y="0"/>
                  </a:lnTo>
                  <a:lnTo>
                    <a:pt x="7" y="0"/>
                  </a:lnTo>
                  <a:lnTo>
                    <a:pt x="0" y="7"/>
                  </a:lnTo>
                  <a:lnTo>
                    <a:pt x="0" y="7"/>
                  </a:lnTo>
                  <a:lnTo>
                    <a:pt x="0" y="7"/>
                  </a:lnTo>
                  <a:lnTo>
                    <a:pt x="0" y="15"/>
                  </a:lnTo>
                  <a:lnTo>
                    <a:pt x="0" y="15"/>
                  </a:lnTo>
                  <a:lnTo>
                    <a:pt x="7" y="15"/>
                  </a:lnTo>
                  <a:lnTo>
                    <a:pt x="7" y="15"/>
                  </a:lnTo>
                  <a:lnTo>
                    <a:pt x="7" y="15"/>
                  </a:lnTo>
                  <a:lnTo>
                    <a:pt x="14" y="15"/>
                  </a:lnTo>
                  <a:lnTo>
                    <a:pt x="14" y="15"/>
                  </a:lnTo>
                  <a:lnTo>
                    <a:pt x="14" y="15"/>
                  </a:lnTo>
                  <a:lnTo>
                    <a:pt x="14" y="7"/>
                  </a:lnTo>
                </a:path>
              </a:pathLst>
            </a:custGeom>
            <a:noFill/>
            <a:ln w="0" cap="sq">
              <a:solidFill>
                <a:srgbClr val="FFFF00"/>
              </a:solidFill>
              <a:prstDash val="solid"/>
              <a:miter lim="800000"/>
              <a:headEnd/>
              <a:tailEnd/>
            </a:ln>
          </p:spPr>
          <p:txBody>
            <a:bodyPr/>
            <a:lstStyle/>
            <a:p>
              <a:endParaRPr lang="en-US" dirty="0"/>
            </a:p>
          </p:txBody>
        </p:sp>
        <p:sp>
          <p:nvSpPr>
            <p:cNvPr id="643223" name="Freeform 151"/>
            <p:cNvSpPr>
              <a:spLocks/>
            </p:cNvSpPr>
            <p:nvPr/>
          </p:nvSpPr>
          <p:spPr bwMode="auto">
            <a:xfrm>
              <a:off x="1157" y="2596"/>
              <a:ext cx="16" cy="16"/>
            </a:xfrm>
            <a:custGeom>
              <a:avLst/>
              <a:gdLst/>
              <a:ahLst/>
              <a:cxnLst>
                <a:cxn ang="0">
                  <a:pos x="16" y="8"/>
                </a:cxn>
                <a:cxn ang="0">
                  <a:pos x="15" y="5"/>
                </a:cxn>
                <a:cxn ang="0">
                  <a:pos x="14" y="3"/>
                </a:cxn>
                <a:cxn ang="0">
                  <a:pos x="12" y="1"/>
                </a:cxn>
                <a:cxn ang="0">
                  <a:pos x="9" y="0"/>
                </a:cxn>
                <a:cxn ang="0">
                  <a:pos x="7" y="0"/>
                </a:cxn>
                <a:cxn ang="0">
                  <a:pos x="4" y="1"/>
                </a:cxn>
                <a:cxn ang="0">
                  <a:pos x="2" y="3"/>
                </a:cxn>
                <a:cxn ang="0">
                  <a:pos x="1" y="5"/>
                </a:cxn>
                <a:cxn ang="0">
                  <a:pos x="0" y="8"/>
                </a:cxn>
                <a:cxn ang="0">
                  <a:pos x="1" y="11"/>
                </a:cxn>
                <a:cxn ang="0">
                  <a:pos x="2" y="13"/>
                </a:cxn>
                <a:cxn ang="0">
                  <a:pos x="4" y="15"/>
                </a:cxn>
                <a:cxn ang="0">
                  <a:pos x="7" y="16"/>
                </a:cxn>
                <a:cxn ang="0">
                  <a:pos x="9" y="16"/>
                </a:cxn>
                <a:cxn ang="0">
                  <a:pos x="12" y="15"/>
                </a:cxn>
                <a:cxn ang="0">
                  <a:pos x="14" y="13"/>
                </a:cxn>
                <a:cxn ang="0">
                  <a:pos x="15" y="11"/>
                </a:cxn>
                <a:cxn ang="0">
                  <a:pos x="16" y="8"/>
                </a:cxn>
              </a:cxnLst>
              <a:rect l="0" t="0" r="r" b="b"/>
              <a:pathLst>
                <a:path w="16" h="16">
                  <a:moveTo>
                    <a:pt x="16" y="8"/>
                  </a:moveTo>
                  <a:lnTo>
                    <a:pt x="15" y="5"/>
                  </a:lnTo>
                  <a:lnTo>
                    <a:pt x="14" y="3"/>
                  </a:lnTo>
                  <a:lnTo>
                    <a:pt x="12" y="1"/>
                  </a:lnTo>
                  <a:lnTo>
                    <a:pt x="9" y="0"/>
                  </a:lnTo>
                  <a:lnTo>
                    <a:pt x="7" y="0"/>
                  </a:lnTo>
                  <a:lnTo>
                    <a:pt x="4" y="1"/>
                  </a:lnTo>
                  <a:lnTo>
                    <a:pt x="2" y="3"/>
                  </a:lnTo>
                  <a:lnTo>
                    <a:pt x="1" y="5"/>
                  </a:lnTo>
                  <a:lnTo>
                    <a:pt x="0" y="8"/>
                  </a:lnTo>
                  <a:lnTo>
                    <a:pt x="1" y="11"/>
                  </a:lnTo>
                  <a:lnTo>
                    <a:pt x="2" y="13"/>
                  </a:lnTo>
                  <a:lnTo>
                    <a:pt x="4" y="15"/>
                  </a:lnTo>
                  <a:lnTo>
                    <a:pt x="7" y="16"/>
                  </a:lnTo>
                  <a:lnTo>
                    <a:pt x="9" y="16"/>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224" name="Freeform 152"/>
            <p:cNvSpPr>
              <a:spLocks/>
            </p:cNvSpPr>
            <p:nvPr/>
          </p:nvSpPr>
          <p:spPr bwMode="auto">
            <a:xfrm>
              <a:off x="1154" y="2594"/>
              <a:ext cx="22" cy="21"/>
            </a:xfrm>
            <a:custGeom>
              <a:avLst/>
              <a:gdLst/>
              <a:ahLst/>
              <a:cxnLst>
                <a:cxn ang="0">
                  <a:pos x="22" y="7"/>
                </a:cxn>
                <a:cxn ang="0">
                  <a:pos x="22" y="7"/>
                </a:cxn>
                <a:cxn ang="0">
                  <a:pos x="14" y="7"/>
                </a:cxn>
                <a:cxn ang="0">
                  <a:pos x="14" y="0"/>
                </a:cxn>
                <a:cxn ang="0">
                  <a:pos x="14" y="0"/>
                </a:cxn>
                <a:cxn ang="0">
                  <a:pos x="7" y="0"/>
                </a:cxn>
                <a:cxn ang="0">
                  <a:pos x="7" y="0"/>
                </a:cxn>
                <a:cxn ang="0">
                  <a:pos x="7" y="7"/>
                </a:cxn>
                <a:cxn ang="0">
                  <a:pos x="7" y="7"/>
                </a:cxn>
                <a:cxn ang="0">
                  <a:pos x="0" y="7"/>
                </a:cxn>
                <a:cxn ang="0">
                  <a:pos x="7" y="14"/>
                </a:cxn>
                <a:cxn ang="0">
                  <a:pos x="7" y="14"/>
                </a:cxn>
                <a:cxn ang="0">
                  <a:pos x="7" y="14"/>
                </a:cxn>
                <a:cxn ang="0">
                  <a:pos x="7" y="21"/>
                </a:cxn>
                <a:cxn ang="0">
                  <a:pos x="14" y="21"/>
                </a:cxn>
                <a:cxn ang="0">
                  <a:pos x="14" y="14"/>
                </a:cxn>
                <a:cxn ang="0">
                  <a:pos x="14" y="14"/>
                </a:cxn>
                <a:cxn ang="0">
                  <a:pos x="22" y="14"/>
                </a:cxn>
                <a:cxn ang="0">
                  <a:pos x="22" y="7"/>
                </a:cxn>
              </a:cxnLst>
              <a:rect l="0" t="0" r="r" b="b"/>
              <a:pathLst>
                <a:path w="22" h="21">
                  <a:moveTo>
                    <a:pt x="22" y="7"/>
                  </a:moveTo>
                  <a:lnTo>
                    <a:pt x="22" y="7"/>
                  </a:lnTo>
                  <a:lnTo>
                    <a:pt x="14" y="7"/>
                  </a:lnTo>
                  <a:lnTo>
                    <a:pt x="14" y="0"/>
                  </a:lnTo>
                  <a:lnTo>
                    <a:pt x="14" y="0"/>
                  </a:lnTo>
                  <a:lnTo>
                    <a:pt x="7" y="0"/>
                  </a:lnTo>
                  <a:lnTo>
                    <a:pt x="7" y="0"/>
                  </a:lnTo>
                  <a:lnTo>
                    <a:pt x="7" y="7"/>
                  </a:lnTo>
                  <a:lnTo>
                    <a:pt x="7" y="7"/>
                  </a:lnTo>
                  <a:lnTo>
                    <a:pt x="0" y="7"/>
                  </a:lnTo>
                  <a:lnTo>
                    <a:pt x="7" y="14"/>
                  </a:lnTo>
                  <a:lnTo>
                    <a:pt x="7" y="14"/>
                  </a:lnTo>
                  <a:lnTo>
                    <a:pt x="7" y="14"/>
                  </a:lnTo>
                  <a:lnTo>
                    <a:pt x="7" y="21"/>
                  </a:lnTo>
                  <a:lnTo>
                    <a:pt x="14" y="21"/>
                  </a:lnTo>
                  <a:lnTo>
                    <a:pt x="14" y="14"/>
                  </a:lnTo>
                  <a:lnTo>
                    <a:pt x="14" y="14"/>
                  </a:lnTo>
                  <a:lnTo>
                    <a:pt x="22" y="14"/>
                  </a:lnTo>
                  <a:lnTo>
                    <a:pt x="22" y="7"/>
                  </a:lnTo>
                </a:path>
              </a:pathLst>
            </a:custGeom>
            <a:noFill/>
            <a:ln w="0" cap="sq">
              <a:solidFill>
                <a:srgbClr val="FFFF00"/>
              </a:solidFill>
              <a:prstDash val="solid"/>
              <a:miter lim="800000"/>
              <a:headEnd/>
              <a:tailEnd/>
            </a:ln>
          </p:spPr>
          <p:txBody>
            <a:bodyPr/>
            <a:lstStyle/>
            <a:p>
              <a:endParaRPr lang="en-US" dirty="0"/>
            </a:p>
          </p:txBody>
        </p:sp>
        <p:sp>
          <p:nvSpPr>
            <p:cNvPr id="643225" name="Freeform 153"/>
            <p:cNvSpPr>
              <a:spLocks/>
            </p:cNvSpPr>
            <p:nvPr/>
          </p:nvSpPr>
          <p:spPr bwMode="auto">
            <a:xfrm>
              <a:off x="1363" y="2662"/>
              <a:ext cx="16" cy="16"/>
            </a:xfrm>
            <a:custGeom>
              <a:avLst/>
              <a:gdLst/>
              <a:ahLst/>
              <a:cxnLst>
                <a:cxn ang="0">
                  <a:pos x="16" y="7"/>
                </a:cxn>
                <a:cxn ang="0">
                  <a:pos x="15" y="5"/>
                </a:cxn>
                <a:cxn ang="0">
                  <a:pos x="14" y="3"/>
                </a:cxn>
                <a:cxn ang="0">
                  <a:pos x="11" y="1"/>
                </a:cxn>
                <a:cxn ang="0">
                  <a:pos x="9" y="0"/>
                </a:cxn>
                <a:cxn ang="0">
                  <a:pos x="6" y="0"/>
                </a:cxn>
                <a:cxn ang="0">
                  <a:pos x="4" y="1"/>
                </a:cxn>
                <a:cxn ang="0">
                  <a:pos x="2" y="3"/>
                </a:cxn>
                <a:cxn ang="0">
                  <a:pos x="1" y="5"/>
                </a:cxn>
                <a:cxn ang="0">
                  <a:pos x="0" y="7"/>
                </a:cxn>
                <a:cxn ang="0">
                  <a:pos x="1" y="11"/>
                </a:cxn>
                <a:cxn ang="0">
                  <a:pos x="2" y="14"/>
                </a:cxn>
                <a:cxn ang="0">
                  <a:pos x="4" y="15"/>
                </a:cxn>
                <a:cxn ang="0">
                  <a:pos x="6" y="16"/>
                </a:cxn>
                <a:cxn ang="0">
                  <a:pos x="9" y="16"/>
                </a:cxn>
                <a:cxn ang="0">
                  <a:pos x="11" y="15"/>
                </a:cxn>
                <a:cxn ang="0">
                  <a:pos x="14" y="14"/>
                </a:cxn>
                <a:cxn ang="0">
                  <a:pos x="15" y="11"/>
                </a:cxn>
                <a:cxn ang="0">
                  <a:pos x="16" y="7"/>
                </a:cxn>
              </a:cxnLst>
              <a:rect l="0" t="0" r="r" b="b"/>
              <a:pathLst>
                <a:path w="16" h="16">
                  <a:moveTo>
                    <a:pt x="16" y="7"/>
                  </a:moveTo>
                  <a:lnTo>
                    <a:pt x="15" y="5"/>
                  </a:lnTo>
                  <a:lnTo>
                    <a:pt x="14" y="3"/>
                  </a:lnTo>
                  <a:lnTo>
                    <a:pt x="11" y="1"/>
                  </a:lnTo>
                  <a:lnTo>
                    <a:pt x="9" y="0"/>
                  </a:lnTo>
                  <a:lnTo>
                    <a:pt x="6" y="0"/>
                  </a:lnTo>
                  <a:lnTo>
                    <a:pt x="4" y="1"/>
                  </a:lnTo>
                  <a:lnTo>
                    <a:pt x="2" y="3"/>
                  </a:lnTo>
                  <a:lnTo>
                    <a:pt x="1" y="5"/>
                  </a:lnTo>
                  <a:lnTo>
                    <a:pt x="0" y="7"/>
                  </a:lnTo>
                  <a:lnTo>
                    <a:pt x="1" y="11"/>
                  </a:lnTo>
                  <a:lnTo>
                    <a:pt x="2" y="14"/>
                  </a:lnTo>
                  <a:lnTo>
                    <a:pt x="4" y="15"/>
                  </a:lnTo>
                  <a:lnTo>
                    <a:pt x="6" y="16"/>
                  </a:lnTo>
                  <a:lnTo>
                    <a:pt x="9" y="16"/>
                  </a:lnTo>
                  <a:lnTo>
                    <a:pt x="11" y="15"/>
                  </a:lnTo>
                  <a:lnTo>
                    <a:pt x="14" y="14"/>
                  </a:lnTo>
                  <a:lnTo>
                    <a:pt x="15" y="11"/>
                  </a:lnTo>
                  <a:lnTo>
                    <a:pt x="16" y="7"/>
                  </a:lnTo>
                  <a:close/>
                </a:path>
              </a:pathLst>
            </a:custGeom>
            <a:solidFill>
              <a:srgbClr val="FFFF00"/>
            </a:solidFill>
            <a:ln w="9525">
              <a:noFill/>
              <a:round/>
              <a:headEnd/>
              <a:tailEnd/>
            </a:ln>
          </p:spPr>
          <p:txBody>
            <a:bodyPr/>
            <a:lstStyle/>
            <a:p>
              <a:endParaRPr lang="en-US" dirty="0"/>
            </a:p>
          </p:txBody>
        </p:sp>
        <p:sp>
          <p:nvSpPr>
            <p:cNvPr id="643226" name="Freeform 154"/>
            <p:cNvSpPr>
              <a:spLocks/>
            </p:cNvSpPr>
            <p:nvPr/>
          </p:nvSpPr>
          <p:spPr bwMode="auto">
            <a:xfrm>
              <a:off x="1365" y="2659"/>
              <a:ext cx="14" cy="22"/>
            </a:xfrm>
            <a:custGeom>
              <a:avLst/>
              <a:gdLst/>
              <a:ahLst/>
              <a:cxnLst>
                <a:cxn ang="0">
                  <a:pos x="14" y="7"/>
                </a:cxn>
                <a:cxn ang="0">
                  <a:pos x="14" y="7"/>
                </a:cxn>
                <a:cxn ang="0">
                  <a:pos x="14" y="7"/>
                </a:cxn>
                <a:cxn ang="0">
                  <a:pos x="7" y="7"/>
                </a:cxn>
                <a:cxn ang="0">
                  <a:pos x="7" y="0"/>
                </a:cxn>
                <a:cxn ang="0">
                  <a:pos x="7" y="0"/>
                </a:cxn>
                <a:cxn ang="0">
                  <a:pos x="0" y="7"/>
                </a:cxn>
                <a:cxn ang="0">
                  <a:pos x="0" y="7"/>
                </a:cxn>
                <a:cxn ang="0">
                  <a:pos x="0" y="7"/>
                </a:cxn>
                <a:cxn ang="0">
                  <a:pos x="0" y="7"/>
                </a:cxn>
                <a:cxn ang="0">
                  <a:pos x="0" y="15"/>
                </a:cxn>
                <a:cxn ang="0">
                  <a:pos x="0" y="15"/>
                </a:cxn>
                <a:cxn ang="0">
                  <a:pos x="0" y="15"/>
                </a:cxn>
                <a:cxn ang="0">
                  <a:pos x="7" y="22"/>
                </a:cxn>
                <a:cxn ang="0">
                  <a:pos x="7" y="22"/>
                </a:cxn>
                <a:cxn ang="0">
                  <a:pos x="7" y="15"/>
                </a:cxn>
                <a:cxn ang="0">
                  <a:pos x="14" y="15"/>
                </a:cxn>
                <a:cxn ang="0">
                  <a:pos x="14" y="15"/>
                </a:cxn>
                <a:cxn ang="0">
                  <a:pos x="14" y="7"/>
                </a:cxn>
              </a:cxnLst>
              <a:rect l="0" t="0" r="r" b="b"/>
              <a:pathLst>
                <a:path w="14" h="22">
                  <a:moveTo>
                    <a:pt x="14" y="7"/>
                  </a:moveTo>
                  <a:lnTo>
                    <a:pt x="14" y="7"/>
                  </a:lnTo>
                  <a:lnTo>
                    <a:pt x="14" y="7"/>
                  </a:lnTo>
                  <a:lnTo>
                    <a:pt x="7" y="7"/>
                  </a:lnTo>
                  <a:lnTo>
                    <a:pt x="7" y="0"/>
                  </a:lnTo>
                  <a:lnTo>
                    <a:pt x="7" y="0"/>
                  </a:lnTo>
                  <a:lnTo>
                    <a:pt x="0" y="7"/>
                  </a:lnTo>
                  <a:lnTo>
                    <a:pt x="0" y="7"/>
                  </a:lnTo>
                  <a:lnTo>
                    <a:pt x="0" y="7"/>
                  </a:lnTo>
                  <a:lnTo>
                    <a:pt x="0" y="7"/>
                  </a:lnTo>
                  <a:lnTo>
                    <a:pt x="0" y="15"/>
                  </a:lnTo>
                  <a:lnTo>
                    <a:pt x="0" y="15"/>
                  </a:lnTo>
                  <a:lnTo>
                    <a:pt x="0" y="15"/>
                  </a:lnTo>
                  <a:lnTo>
                    <a:pt x="7" y="22"/>
                  </a:lnTo>
                  <a:lnTo>
                    <a:pt x="7" y="22"/>
                  </a:lnTo>
                  <a:lnTo>
                    <a:pt x="7" y="15"/>
                  </a:lnTo>
                  <a:lnTo>
                    <a:pt x="14" y="15"/>
                  </a:lnTo>
                  <a:lnTo>
                    <a:pt x="14" y="15"/>
                  </a:lnTo>
                  <a:lnTo>
                    <a:pt x="14" y="7"/>
                  </a:lnTo>
                </a:path>
              </a:pathLst>
            </a:custGeom>
            <a:noFill/>
            <a:ln w="0" cap="sq">
              <a:solidFill>
                <a:srgbClr val="FFFF00"/>
              </a:solidFill>
              <a:prstDash val="solid"/>
              <a:miter lim="800000"/>
              <a:headEnd/>
              <a:tailEnd/>
            </a:ln>
          </p:spPr>
          <p:txBody>
            <a:bodyPr/>
            <a:lstStyle/>
            <a:p>
              <a:endParaRPr lang="en-US" dirty="0"/>
            </a:p>
          </p:txBody>
        </p:sp>
        <p:sp>
          <p:nvSpPr>
            <p:cNvPr id="643227" name="Freeform 155"/>
            <p:cNvSpPr>
              <a:spLocks/>
            </p:cNvSpPr>
            <p:nvPr/>
          </p:nvSpPr>
          <p:spPr bwMode="auto">
            <a:xfrm>
              <a:off x="1228" y="2712"/>
              <a:ext cx="15" cy="15"/>
            </a:xfrm>
            <a:custGeom>
              <a:avLst/>
              <a:gdLst/>
              <a:ahLst/>
              <a:cxnLst>
                <a:cxn ang="0">
                  <a:pos x="15" y="7"/>
                </a:cxn>
                <a:cxn ang="0">
                  <a:pos x="15" y="4"/>
                </a:cxn>
                <a:cxn ang="0">
                  <a:pos x="13" y="2"/>
                </a:cxn>
                <a:cxn ang="0">
                  <a:pos x="11" y="0"/>
                </a:cxn>
                <a:cxn ang="0">
                  <a:pos x="9" y="0"/>
                </a:cxn>
                <a:cxn ang="0">
                  <a:pos x="6" y="0"/>
                </a:cxn>
                <a:cxn ang="0">
                  <a:pos x="4" y="0"/>
                </a:cxn>
                <a:cxn ang="0">
                  <a:pos x="2" y="2"/>
                </a:cxn>
                <a:cxn ang="0">
                  <a:pos x="1" y="4"/>
                </a:cxn>
                <a:cxn ang="0">
                  <a:pos x="0" y="7"/>
                </a:cxn>
                <a:cxn ang="0">
                  <a:pos x="1" y="9"/>
                </a:cxn>
                <a:cxn ang="0">
                  <a:pos x="2" y="12"/>
                </a:cxn>
                <a:cxn ang="0">
                  <a:pos x="4" y="14"/>
                </a:cxn>
                <a:cxn ang="0">
                  <a:pos x="6" y="15"/>
                </a:cxn>
                <a:cxn ang="0">
                  <a:pos x="9" y="15"/>
                </a:cxn>
                <a:cxn ang="0">
                  <a:pos x="11" y="14"/>
                </a:cxn>
                <a:cxn ang="0">
                  <a:pos x="13" y="12"/>
                </a:cxn>
                <a:cxn ang="0">
                  <a:pos x="15" y="9"/>
                </a:cxn>
                <a:cxn ang="0">
                  <a:pos x="15" y="7"/>
                </a:cxn>
              </a:cxnLst>
              <a:rect l="0" t="0" r="r" b="b"/>
              <a:pathLst>
                <a:path w="15" h="15">
                  <a:moveTo>
                    <a:pt x="15" y="7"/>
                  </a:moveTo>
                  <a:lnTo>
                    <a:pt x="15" y="4"/>
                  </a:lnTo>
                  <a:lnTo>
                    <a:pt x="13" y="2"/>
                  </a:lnTo>
                  <a:lnTo>
                    <a:pt x="11" y="0"/>
                  </a:lnTo>
                  <a:lnTo>
                    <a:pt x="9" y="0"/>
                  </a:lnTo>
                  <a:lnTo>
                    <a:pt x="6" y="0"/>
                  </a:lnTo>
                  <a:lnTo>
                    <a:pt x="4" y="0"/>
                  </a:lnTo>
                  <a:lnTo>
                    <a:pt x="2" y="2"/>
                  </a:lnTo>
                  <a:lnTo>
                    <a:pt x="1" y="4"/>
                  </a:lnTo>
                  <a:lnTo>
                    <a:pt x="0" y="7"/>
                  </a:lnTo>
                  <a:lnTo>
                    <a:pt x="1" y="9"/>
                  </a:lnTo>
                  <a:lnTo>
                    <a:pt x="2" y="12"/>
                  </a:lnTo>
                  <a:lnTo>
                    <a:pt x="4" y="14"/>
                  </a:lnTo>
                  <a:lnTo>
                    <a:pt x="6" y="15"/>
                  </a:lnTo>
                  <a:lnTo>
                    <a:pt x="9" y="15"/>
                  </a:lnTo>
                  <a:lnTo>
                    <a:pt x="11" y="14"/>
                  </a:lnTo>
                  <a:lnTo>
                    <a:pt x="13" y="12"/>
                  </a:lnTo>
                  <a:lnTo>
                    <a:pt x="15" y="9"/>
                  </a:lnTo>
                  <a:lnTo>
                    <a:pt x="15" y="7"/>
                  </a:lnTo>
                  <a:close/>
                </a:path>
              </a:pathLst>
            </a:custGeom>
            <a:solidFill>
              <a:srgbClr val="FFFF00"/>
            </a:solidFill>
            <a:ln w="9525">
              <a:noFill/>
              <a:round/>
              <a:headEnd/>
              <a:tailEnd/>
            </a:ln>
          </p:spPr>
          <p:txBody>
            <a:bodyPr/>
            <a:lstStyle/>
            <a:p>
              <a:endParaRPr lang="en-US" dirty="0"/>
            </a:p>
          </p:txBody>
        </p:sp>
        <p:sp>
          <p:nvSpPr>
            <p:cNvPr id="643228" name="Freeform 156"/>
            <p:cNvSpPr>
              <a:spLocks/>
            </p:cNvSpPr>
            <p:nvPr/>
          </p:nvSpPr>
          <p:spPr bwMode="auto">
            <a:xfrm>
              <a:off x="1227" y="2710"/>
              <a:ext cx="14" cy="15"/>
            </a:xfrm>
            <a:custGeom>
              <a:avLst/>
              <a:gdLst/>
              <a:ahLst/>
              <a:cxnLst>
                <a:cxn ang="0">
                  <a:pos x="14" y="7"/>
                </a:cxn>
                <a:cxn ang="0">
                  <a:pos x="14" y="7"/>
                </a:cxn>
                <a:cxn ang="0">
                  <a:pos x="14" y="7"/>
                </a:cxn>
                <a:cxn ang="0">
                  <a:pos x="14" y="0"/>
                </a:cxn>
                <a:cxn ang="0">
                  <a:pos x="7" y="0"/>
                </a:cxn>
                <a:cxn ang="0">
                  <a:pos x="7" y="0"/>
                </a:cxn>
                <a:cxn ang="0">
                  <a:pos x="7" y="0"/>
                </a:cxn>
                <a:cxn ang="0">
                  <a:pos x="0" y="7"/>
                </a:cxn>
                <a:cxn ang="0">
                  <a:pos x="0" y="7"/>
                </a:cxn>
                <a:cxn ang="0">
                  <a:pos x="0" y="7"/>
                </a:cxn>
                <a:cxn ang="0">
                  <a:pos x="0" y="15"/>
                </a:cxn>
                <a:cxn ang="0">
                  <a:pos x="0" y="15"/>
                </a:cxn>
                <a:cxn ang="0">
                  <a:pos x="7" y="15"/>
                </a:cxn>
                <a:cxn ang="0">
                  <a:pos x="7" y="15"/>
                </a:cxn>
                <a:cxn ang="0">
                  <a:pos x="7" y="15"/>
                </a:cxn>
                <a:cxn ang="0">
                  <a:pos x="14" y="15"/>
                </a:cxn>
                <a:cxn ang="0">
                  <a:pos x="14" y="15"/>
                </a:cxn>
                <a:cxn ang="0">
                  <a:pos x="14" y="15"/>
                </a:cxn>
                <a:cxn ang="0">
                  <a:pos x="14" y="7"/>
                </a:cxn>
              </a:cxnLst>
              <a:rect l="0" t="0" r="r" b="b"/>
              <a:pathLst>
                <a:path w="14" h="15">
                  <a:moveTo>
                    <a:pt x="14" y="7"/>
                  </a:moveTo>
                  <a:lnTo>
                    <a:pt x="14" y="7"/>
                  </a:lnTo>
                  <a:lnTo>
                    <a:pt x="14" y="7"/>
                  </a:lnTo>
                  <a:lnTo>
                    <a:pt x="14" y="0"/>
                  </a:lnTo>
                  <a:lnTo>
                    <a:pt x="7" y="0"/>
                  </a:lnTo>
                  <a:lnTo>
                    <a:pt x="7" y="0"/>
                  </a:lnTo>
                  <a:lnTo>
                    <a:pt x="7" y="0"/>
                  </a:lnTo>
                  <a:lnTo>
                    <a:pt x="0" y="7"/>
                  </a:lnTo>
                  <a:lnTo>
                    <a:pt x="0" y="7"/>
                  </a:lnTo>
                  <a:lnTo>
                    <a:pt x="0" y="7"/>
                  </a:lnTo>
                  <a:lnTo>
                    <a:pt x="0" y="15"/>
                  </a:lnTo>
                  <a:lnTo>
                    <a:pt x="0" y="15"/>
                  </a:lnTo>
                  <a:lnTo>
                    <a:pt x="7" y="15"/>
                  </a:lnTo>
                  <a:lnTo>
                    <a:pt x="7" y="15"/>
                  </a:lnTo>
                  <a:lnTo>
                    <a:pt x="7" y="15"/>
                  </a:lnTo>
                  <a:lnTo>
                    <a:pt x="14" y="15"/>
                  </a:lnTo>
                  <a:lnTo>
                    <a:pt x="14" y="15"/>
                  </a:lnTo>
                  <a:lnTo>
                    <a:pt x="14" y="15"/>
                  </a:lnTo>
                  <a:lnTo>
                    <a:pt x="14" y="7"/>
                  </a:lnTo>
                </a:path>
              </a:pathLst>
            </a:custGeom>
            <a:noFill/>
            <a:ln w="0" cap="sq">
              <a:solidFill>
                <a:srgbClr val="FFFF00"/>
              </a:solidFill>
              <a:prstDash val="solid"/>
              <a:miter lim="800000"/>
              <a:headEnd/>
              <a:tailEnd/>
            </a:ln>
          </p:spPr>
          <p:txBody>
            <a:bodyPr/>
            <a:lstStyle/>
            <a:p>
              <a:endParaRPr lang="en-US" dirty="0"/>
            </a:p>
          </p:txBody>
        </p:sp>
        <p:sp>
          <p:nvSpPr>
            <p:cNvPr id="643229" name="Freeform 157"/>
            <p:cNvSpPr>
              <a:spLocks/>
            </p:cNvSpPr>
            <p:nvPr/>
          </p:nvSpPr>
          <p:spPr bwMode="auto">
            <a:xfrm>
              <a:off x="1236" y="2681"/>
              <a:ext cx="15" cy="16"/>
            </a:xfrm>
            <a:custGeom>
              <a:avLst/>
              <a:gdLst/>
              <a:ahLst/>
              <a:cxnLst>
                <a:cxn ang="0">
                  <a:pos x="15" y="8"/>
                </a:cxn>
                <a:cxn ang="0">
                  <a:pos x="15" y="5"/>
                </a:cxn>
                <a:cxn ang="0">
                  <a:pos x="14" y="2"/>
                </a:cxn>
                <a:cxn ang="0">
                  <a:pos x="12" y="0"/>
                </a:cxn>
                <a:cxn ang="0">
                  <a:pos x="10" y="0"/>
                </a:cxn>
                <a:cxn ang="0">
                  <a:pos x="6" y="0"/>
                </a:cxn>
                <a:cxn ang="0">
                  <a:pos x="4" y="0"/>
                </a:cxn>
                <a:cxn ang="0">
                  <a:pos x="2" y="2"/>
                </a:cxn>
                <a:cxn ang="0">
                  <a:pos x="0" y="5"/>
                </a:cxn>
                <a:cxn ang="0">
                  <a:pos x="0" y="8"/>
                </a:cxn>
                <a:cxn ang="0">
                  <a:pos x="0" y="10"/>
                </a:cxn>
                <a:cxn ang="0">
                  <a:pos x="2" y="13"/>
                </a:cxn>
                <a:cxn ang="0">
                  <a:pos x="4" y="15"/>
                </a:cxn>
                <a:cxn ang="0">
                  <a:pos x="6" y="16"/>
                </a:cxn>
                <a:cxn ang="0">
                  <a:pos x="10" y="16"/>
                </a:cxn>
                <a:cxn ang="0">
                  <a:pos x="12" y="15"/>
                </a:cxn>
                <a:cxn ang="0">
                  <a:pos x="14" y="13"/>
                </a:cxn>
                <a:cxn ang="0">
                  <a:pos x="15" y="10"/>
                </a:cxn>
                <a:cxn ang="0">
                  <a:pos x="15" y="8"/>
                </a:cxn>
              </a:cxnLst>
              <a:rect l="0" t="0" r="r" b="b"/>
              <a:pathLst>
                <a:path w="15" h="16">
                  <a:moveTo>
                    <a:pt x="15" y="8"/>
                  </a:moveTo>
                  <a:lnTo>
                    <a:pt x="15" y="5"/>
                  </a:lnTo>
                  <a:lnTo>
                    <a:pt x="14" y="2"/>
                  </a:lnTo>
                  <a:lnTo>
                    <a:pt x="12" y="0"/>
                  </a:lnTo>
                  <a:lnTo>
                    <a:pt x="10" y="0"/>
                  </a:lnTo>
                  <a:lnTo>
                    <a:pt x="6" y="0"/>
                  </a:lnTo>
                  <a:lnTo>
                    <a:pt x="4" y="0"/>
                  </a:lnTo>
                  <a:lnTo>
                    <a:pt x="2" y="2"/>
                  </a:lnTo>
                  <a:lnTo>
                    <a:pt x="0" y="5"/>
                  </a:lnTo>
                  <a:lnTo>
                    <a:pt x="0" y="8"/>
                  </a:lnTo>
                  <a:lnTo>
                    <a:pt x="0" y="10"/>
                  </a:lnTo>
                  <a:lnTo>
                    <a:pt x="2" y="13"/>
                  </a:lnTo>
                  <a:lnTo>
                    <a:pt x="4" y="15"/>
                  </a:lnTo>
                  <a:lnTo>
                    <a:pt x="6" y="16"/>
                  </a:lnTo>
                  <a:lnTo>
                    <a:pt x="10" y="16"/>
                  </a:lnTo>
                  <a:lnTo>
                    <a:pt x="12"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230" name="Freeform 158"/>
            <p:cNvSpPr>
              <a:spLocks/>
            </p:cNvSpPr>
            <p:nvPr/>
          </p:nvSpPr>
          <p:spPr bwMode="auto">
            <a:xfrm>
              <a:off x="1234" y="2681"/>
              <a:ext cx="14" cy="14"/>
            </a:xfrm>
            <a:custGeom>
              <a:avLst/>
              <a:gdLst/>
              <a:ahLst/>
              <a:cxnLst>
                <a:cxn ang="0">
                  <a:pos x="14" y="7"/>
                </a:cxn>
                <a:cxn ang="0">
                  <a:pos x="14" y="7"/>
                </a:cxn>
                <a:cxn ang="0">
                  <a:pos x="14" y="0"/>
                </a:cxn>
                <a:cxn ang="0">
                  <a:pos x="14" y="0"/>
                </a:cxn>
                <a:cxn ang="0">
                  <a:pos x="14" y="0"/>
                </a:cxn>
                <a:cxn ang="0">
                  <a:pos x="7" y="0"/>
                </a:cxn>
                <a:cxn ang="0">
                  <a:pos x="7" y="0"/>
                </a:cxn>
                <a:cxn ang="0">
                  <a:pos x="7" y="0"/>
                </a:cxn>
                <a:cxn ang="0">
                  <a:pos x="0" y="7"/>
                </a:cxn>
                <a:cxn ang="0">
                  <a:pos x="0" y="7"/>
                </a:cxn>
                <a:cxn ang="0">
                  <a:pos x="0" y="7"/>
                </a:cxn>
                <a:cxn ang="0">
                  <a:pos x="7" y="14"/>
                </a:cxn>
                <a:cxn ang="0">
                  <a:pos x="7" y="14"/>
                </a:cxn>
                <a:cxn ang="0">
                  <a:pos x="7" y="14"/>
                </a:cxn>
                <a:cxn ang="0">
                  <a:pos x="14" y="14"/>
                </a:cxn>
                <a:cxn ang="0">
                  <a:pos x="14" y="14"/>
                </a:cxn>
                <a:cxn ang="0">
                  <a:pos x="14" y="14"/>
                </a:cxn>
                <a:cxn ang="0">
                  <a:pos x="14" y="7"/>
                </a:cxn>
                <a:cxn ang="0">
                  <a:pos x="14" y="7"/>
                </a:cxn>
              </a:cxnLst>
              <a:rect l="0" t="0" r="r" b="b"/>
              <a:pathLst>
                <a:path w="14" h="14">
                  <a:moveTo>
                    <a:pt x="14" y="7"/>
                  </a:moveTo>
                  <a:lnTo>
                    <a:pt x="14" y="7"/>
                  </a:lnTo>
                  <a:lnTo>
                    <a:pt x="14" y="0"/>
                  </a:lnTo>
                  <a:lnTo>
                    <a:pt x="14" y="0"/>
                  </a:lnTo>
                  <a:lnTo>
                    <a:pt x="14" y="0"/>
                  </a:lnTo>
                  <a:lnTo>
                    <a:pt x="7" y="0"/>
                  </a:lnTo>
                  <a:lnTo>
                    <a:pt x="7" y="0"/>
                  </a:lnTo>
                  <a:lnTo>
                    <a:pt x="7" y="0"/>
                  </a:lnTo>
                  <a:lnTo>
                    <a:pt x="0" y="7"/>
                  </a:lnTo>
                  <a:lnTo>
                    <a:pt x="0" y="7"/>
                  </a:lnTo>
                  <a:lnTo>
                    <a:pt x="0" y="7"/>
                  </a:lnTo>
                  <a:lnTo>
                    <a:pt x="7" y="14"/>
                  </a:lnTo>
                  <a:lnTo>
                    <a:pt x="7" y="14"/>
                  </a:lnTo>
                  <a:lnTo>
                    <a:pt x="7" y="14"/>
                  </a:lnTo>
                  <a:lnTo>
                    <a:pt x="14" y="14"/>
                  </a:lnTo>
                  <a:lnTo>
                    <a:pt x="14"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231" name="Freeform 159"/>
            <p:cNvSpPr>
              <a:spLocks/>
            </p:cNvSpPr>
            <p:nvPr/>
          </p:nvSpPr>
          <p:spPr bwMode="auto">
            <a:xfrm>
              <a:off x="846" y="1987"/>
              <a:ext cx="16" cy="15"/>
            </a:xfrm>
            <a:custGeom>
              <a:avLst/>
              <a:gdLst/>
              <a:ahLst/>
              <a:cxnLst>
                <a:cxn ang="0">
                  <a:pos x="16" y="7"/>
                </a:cxn>
                <a:cxn ang="0">
                  <a:pos x="16" y="4"/>
                </a:cxn>
                <a:cxn ang="0">
                  <a:pos x="14" y="2"/>
                </a:cxn>
                <a:cxn ang="0">
                  <a:pos x="12" y="1"/>
                </a:cxn>
                <a:cxn ang="0">
                  <a:pos x="9" y="0"/>
                </a:cxn>
                <a:cxn ang="0">
                  <a:pos x="7" y="0"/>
                </a:cxn>
                <a:cxn ang="0">
                  <a:pos x="4" y="1"/>
                </a:cxn>
                <a:cxn ang="0">
                  <a:pos x="2" y="2"/>
                </a:cxn>
                <a:cxn ang="0">
                  <a:pos x="1" y="4"/>
                </a:cxn>
                <a:cxn ang="0">
                  <a:pos x="0" y="7"/>
                </a:cxn>
                <a:cxn ang="0">
                  <a:pos x="1" y="10"/>
                </a:cxn>
                <a:cxn ang="0">
                  <a:pos x="2" y="12"/>
                </a:cxn>
                <a:cxn ang="0">
                  <a:pos x="4" y="15"/>
                </a:cxn>
                <a:cxn ang="0">
                  <a:pos x="7" y="15"/>
                </a:cxn>
                <a:cxn ang="0">
                  <a:pos x="9" y="15"/>
                </a:cxn>
                <a:cxn ang="0">
                  <a:pos x="12" y="15"/>
                </a:cxn>
                <a:cxn ang="0">
                  <a:pos x="14" y="12"/>
                </a:cxn>
                <a:cxn ang="0">
                  <a:pos x="16" y="10"/>
                </a:cxn>
                <a:cxn ang="0">
                  <a:pos x="16" y="7"/>
                </a:cxn>
              </a:cxnLst>
              <a:rect l="0" t="0" r="r" b="b"/>
              <a:pathLst>
                <a:path w="16" h="15">
                  <a:moveTo>
                    <a:pt x="16" y="7"/>
                  </a:moveTo>
                  <a:lnTo>
                    <a:pt x="16" y="4"/>
                  </a:lnTo>
                  <a:lnTo>
                    <a:pt x="14" y="2"/>
                  </a:lnTo>
                  <a:lnTo>
                    <a:pt x="12" y="1"/>
                  </a:lnTo>
                  <a:lnTo>
                    <a:pt x="9" y="0"/>
                  </a:lnTo>
                  <a:lnTo>
                    <a:pt x="7" y="0"/>
                  </a:lnTo>
                  <a:lnTo>
                    <a:pt x="4" y="1"/>
                  </a:lnTo>
                  <a:lnTo>
                    <a:pt x="2" y="2"/>
                  </a:lnTo>
                  <a:lnTo>
                    <a:pt x="1" y="4"/>
                  </a:lnTo>
                  <a:lnTo>
                    <a:pt x="0" y="7"/>
                  </a:lnTo>
                  <a:lnTo>
                    <a:pt x="1" y="10"/>
                  </a:lnTo>
                  <a:lnTo>
                    <a:pt x="2" y="12"/>
                  </a:lnTo>
                  <a:lnTo>
                    <a:pt x="4" y="15"/>
                  </a:lnTo>
                  <a:lnTo>
                    <a:pt x="7" y="15"/>
                  </a:lnTo>
                  <a:lnTo>
                    <a:pt x="9" y="15"/>
                  </a:lnTo>
                  <a:lnTo>
                    <a:pt x="12" y="15"/>
                  </a:lnTo>
                  <a:lnTo>
                    <a:pt x="14" y="12"/>
                  </a:lnTo>
                  <a:lnTo>
                    <a:pt x="16" y="10"/>
                  </a:lnTo>
                  <a:lnTo>
                    <a:pt x="16" y="7"/>
                  </a:lnTo>
                  <a:close/>
                </a:path>
              </a:pathLst>
            </a:custGeom>
            <a:solidFill>
              <a:srgbClr val="FFFF00"/>
            </a:solidFill>
            <a:ln w="9525">
              <a:noFill/>
              <a:round/>
              <a:headEnd/>
              <a:tailEnd/>
            </a:ln>
          </p:spPr>
          <p:txBody>
            <a:bodyPr/>
            <a:lstStyle/>
            <a:p>
              <a:endParaRPr lang="en-US" dirty="0"/>
            </a:p>
          </p:txBody>
        </p:sp>
        <p:sp>
          <p:nvSpPr>
            <p:cNvPr id="643232" name="Freeform 160"/>
            <p:cNvSpPr>
              <a:spLocks/>
            </p:cNvSpPr>
            <p:nvPr/>
          </p:nvSpPr>
          <p:spPr bwMode="auto">
            <a:xfrm>
              <a:off x="848" y="1989"/>
              <a:ext cx="15" cy="15"/>
            </a:xfrm>
            <a:custGeom>
              <a:avLst/>
              <a:gdLst/>
              <a:ahLst/>
              <a:cxnLst>
                <a:cxn ang="0">
                  <a:pos x="15" y="8"/>
                </a:cxn>
                <a:cxn ang="0">
                  <a:pos x="15" y="0"/>
                </a:cxn>
                <a:cxn ang="0">
                  <a:pos x="15" y="0"/>
                </a:cxn>
                <a:cxn ang="0">
                  <a:pos x="7" y="0"/>
                </a:cxn>
                <a:cxn ang="0">
                  <a:pos x="7" y="0"/>
                </a:cxn>
                <a:cxn ang="0">
                  <a:pos x="7" y="0"/>
                </a:cxn>
                <a:cxn ang="0">
                  <a:pos x="0" y="0"/>
                </a:cxn>
                <a:cxn ang="0">
                  <a:pos x="0" y="0"/>
                </a:cxn>
                <a:cxn ang="0">
                  <a:pos x="0" y="0"/>
                </a:cxn>
                <a:cxn ang="0">
                  <a:pos x="0" y="8"/>
                </a:cxn>
                <a:cxn ang="0">
                  <a:pos x="0" y="8"/>
                </a:cxn>
                <a:cxn ang="0">
                  <a:pos x="0" y="8"/>
                </a:cxn>
                <a:cxn ang="0">
                  <a:pos x="0" y="15"/>
                </a:cxn>
                <a:cxn ang="0">
                  <a:pos x="7" y="15"/>
                </a:cxn>
                <a:cxn ang="0">
                  <a:pos x="7" y="15"/>
                </a:cxn>
                <a:cxn ang="0">
                  <a:pos x="7" y="15"/>
                </a:cxn>
                <a:cxn ang="0">
                  <a:pos x="15" y="8"/>
                </a:cxn>
                <a:cxn ang="0">
                  <a:pos x="15" y="8"/>
                </a:cxn>
                <a:cxn ang="0">
                  <a:pos x="15" y="8"/>
                </a:cxn>
              </a:cxnLst>
              <a:rect l="0" t="0" r="r" b="b"/>
              <a:pathLst>
                <a:path w="15" h="15">
                  <a:moveTo>
                    <a:pt x="15" y="8"/>
                  </a:moveTo>
                  <a:lnTo>
                    <a:pt x="15" y="0"/>
                  </a:lnTo>
                  <a:lnTo>
                    <a:pt x="15" y="0"/>
                  </a:lnTo>
                  <a:lnTo>
                    <a:pt x="7" y="0"/>
                  </a:lnTo>
                  <a:lnTo>
                    <a:pt x="7" y="0"/>
                  </a:lnTo>
                  <a:lnTo>
                    <a:pt x="7" y="0"/>
                  </a:lnTo>
                  <a:lnTo>
                    <a:pt x="0" y="0"/>
                  </a:lnTo>
                  <a:lnTo>
                    <a:pt x="0" y="0"/>
                  </a:lnTo>
                  <a:lnTo>
                    <a:pt x="0" y="0"/>
                  </a:lnTo>
                  <a:lnTo>
                    <a:pt x="0" y="8"/>
                  </a:lnTo>
                  <a:lnTo>
                    <a:pt x="0" y="8"/>
                  </a:lnTo>
                  <a:lnTo>
                    <a:pt x="0" y="8"/>
                  </a:lnTo>
                  <a:lnTo>
                    <a:pt x="0" y="15"/>
                  </a:lnTo>
                  <a:lnTo>
                    <a:pt x="7" y="15"/>
                  </a:lnTo>
                  <a:lnTo>
                    <a:pt x="7" y="15"/>
                  </a:lnTo>
                  <a:lnTo>
                    <a:pt x="7"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33" name="Freeform 161"/>
            <p:cNvSpPr>
              <a:spLocks/>
            </p:cNvSpPr>
            <p:nvPr/>
          </p:nvSpPr>
          <p:spPr bwMode="auto">
            <a:xfrm>
              <a:off x="847" y="1984"/>
              <a:ext cx="16" cy="15"/>
            </a:xfrm>
            <a:custGeom>
              <a:avLst/>
              <a:gdLst/>
              <a:ahLst/>
              <a:cxnLst>
                <a:cxn ang="0">
                  <a:pos x="16" y="7"/>
                </a:cxn>
                <a:cxn ang="0">
                  <a:pos x="15" y="5"/>
                </a:cxn>
                <a:cxn ang="0">
                  <a:pos x="13" y="3"/>
                </a:cxn>
                <a:cxn ang="0">
                  <a:pos x="12" y="1"/>
                </a:cxn>
                <a:cxn ang="0">
                  <a:pos x="8" y="0"/>
                </a:cxn>
                <a:cxn ang="0">
                  <a:pos x="6" y="0"/>
                </a:cxn>
                <a:cxn ang="0">
                  <a:pos x="3" y="1"/>
                </a:cxn>
                <a:cxn ang="0">
                  <a:pos x="2" y="3"/>
                </a:cxn>
                <a:cxn ang="0">
                  <a:pos x="0" y="5"/>
                </a:cxn>
                <a:cxn ang="0">
                  <a:pos x="0" y="7"/>
                </a:cxn>
                <a:cxn ang="0">
                  <a:pos x="0" y="10"/>
                </a:cxn>
                <a:cxn ang="0">
                  <a:pos x="2" y="12"/>
                </a:cxn>
                <a:cxn ang="0">
                  <a:pos x="3" y="14"/>
                </a:cxn>
                <a:cxn ang="0">
                  <a:pos x="6" y="15"/>
                </a:cxn>
                <a:cxn ang="0">
                  <a:pos x="8" y="15"/>
                </a:cxn>
                <a:cxn ang="0">
                  <a:pos x="12" y="14"/>
                </a:cxn>
                <a:cxn ang="0">
                  <a:pos x="13" y="12"/>
                </a:cxn>
                <a:cxn ang="0">
                  <a:pos x="15" y="10"/>
                </a:cxn>
                <a:cxn ang="0">
                  <a:pos x="16" y="7"/>
                </a:cxn>
              </a:cxnLst>
              <a:rect l="0" t="0" r="r" b="b"/>
              <a:pathLst>
                <a:path w="16" h="15">
                  <a:moveTo>
                    <a:pt x="16" y="7"/>
                  </a:moveTo>
                  <a:lnTo>
                    <a:pt x="15" y="5"/>
                  </a:lnTo>
                  <a:lnTo>
                    <a:pt x="13" y="3"/>
                  </a:lnTo>
                  <a:lnTo>
                    <a:pt x="12" y="1"/>
                  </a:lnTo>
                  <a:lnTo>
                    <a:pt x="8" y="0"/>
                  </a:lnTo>
                  <a:lnTo>
                    <a:pt x="6" y="0"/>
                  </a:lnTo>
                  <a:lnTo>
                    <a:pt x="3" y="1"/>
                  </a:lnTo>
                  <a:lnTo>
                    <a:pt x="2" y="3"/>
                  </a:lnTo>
                  <a:lnTo>
                    <a:pt x="0" y="5"/>
                  </a:lnTo>
                  <a:lnTo>
                    <a:pt x="0" y="7"/>
                  </a:lnTo>
                  <a:lnTo>
                    <a:pt x="0" y="10"/>
                  </a:lnTo>
                  <a:lnTo>
                    <a:pt x="2" y="12"/>
                  </a:lnTo>
                  <a:lnTo>
                    <a:pt x="3" y="14"/>
                  </a:lnTo>
                  <a:lnTo>
                    <a:pt x="6" y="15"/>
                  </a:lnTo>
                  <a:lnTo>
                    <a:pt x="8" y="15"/>
                  </a:lnTo>
                  <a:lnTo>
                    <a:pt x="12" y="14"/>
                  </a:lnTo>
                  <a:lnTo>
                    <a:pt x="13"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234" name="Freeform 162"/>
            <p:cNvSpPr>
              <a:spLocks/>
            </p:cNvSpPr>
            <p:nvPr/>
          </p:nvSpPr>
          <p:spPr bwMode="auto">
            <a:xfrm>
              <a:off x="848" y="1982"/>
              <a:ext cx="15" cy="15"/>
            </a:xfrm>
            <a:custGeom>
              <a:avLst/>
              <a:gdLst/>
              <a:ahLst/>
              <a:cxnLst>
                <a:cxn ang="0">
                  <a:pos x="15" y="7"/>
                </a:cxn>
                <a:cxn ang="0">
                  <a:pos x="15" y="7"/>
                </a:cxn>
                <a:cxn ang="0">
                  <a:pos x="15" y="7"/>
                </a:cxn>
                <a:cxn ang="0">
                  <a:pos x="7" y="0"/>
                </a:cxn>
                <a:cxn ang="0">
                  <a:pos x="7" y="0"/>
                </a:cxn>
                <a:cxn ang="0">
                  <a:pos x="7" y="0"/>
                </a:cxn>
                <a:cxn ang="0">
                  <a:pos x="0" y="0"/>
                </a:cxn>
                <a:cxn ang="0">
                  <a:pos x="0" y="7"/>
                </a:cxn>
                <a:cxn ang="0">
                  <a:pos x="0" y="7"/>
                </a:cxn>
                <a:cxn ang="0">
                  <a:pos x="0" y="7"/>
                </a:cxn>
                <a:cxn ang="0">
                  <a:pos x="0" y="15"/>
                </a:cxn>
                <a:cxn ang="0">
                  <a:pos x="0" y="15"/>
                </a:cxn>
                <a:cxn ang="0">
                  <a:pos x="0" y="15"/>
                </a:cxn>
                <a:cxn ang="0">
                  <a:pos x="7" y="15"/>
                </a:cxn>
                <a:cxn ang="0">
                  <a:pos x="7" y="15"/>
                </a:cxn>
                <a:cxn ang="0">
                  <a:pos x="7" y="15"/>
                </a:cxn>
                <a:cxn ang="0">
                  <a:pos x="15" y="15"/>
                </a:cxn>
                <a:cxn ang="0">
                  <a:pos x="15" y="15"/>
                </a:cxn>
                <a:cxn ang="0">
                  <a:pos x="15" y="7"/>
                </a:cxn>
              </a:cxnLst>
              <a:rect l="0" t="0" r="r" b="b"/>
              <a:pathLst>
                <a:path w="15" h="15">
                  <a:moveTo>
                    <a:pt x="15" y="7"/>
                  </a:moveTo>
                  <a:lnTo>
                    <a:pt x="15" y="7"/>
                  </a:lnTo>
                  <a:lnTo>
                    <a:pt x="15" y="7"/>
                  </a:lnTo>
                  <a:lnTo>
                    <a:pt x="7" y="0"/>
                  </a:lnTo>
                  <a:lnTo>
                    <a:pt x="7" y="0"/>
                  </a:lnTo>
                  <a:lnTo>
                    <a:pt x="7" y="0"/>
                  </a:lnTo>
                  <a:lnTo>
                    <a:pt x="0" y="0"/>
                  </a:lnTo>
                  <a:lnTo>
                    <a:pt x="0" y="7"/>
                  </a:lnTo>
                  <a:lnTo>
                    <a:pt x="0" y="7"/>
                  </a:lnTo>
                  <a:lnTo>
                    <a:pt x="0" y="7"/>
                  </a:lnTo>
                  <a:lnTo>
                    <a:pt x="0" y="15"/>
                  </a:lnTo>
                  <a:lnTo>
                    <a:pt x="0" y="15"/>
                  </a:lnTo>
                  <a:lnTo>
                    <a:pt x="0" y="15"/>
                  </a:lnTo>
                  <a:lnTo>
                    <a:pt x="7" y="15"/>
                  </a:lnTo>
                  <a:lnTo>
                    <a:pt x="7" y="15"/>
                  </a:lnTo>
                  <a:lnTo>
                    <a:pt x="7"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235" name="Freeform 163"/>
            <p:cNvSpPr>
              <a:spLocks/>
            </p:cNvSpPr>
            <p:nvPr/>
          </p:nvSpPr>
          <p:spPr bwMode="auto">
            <a:xfrm>
              <a:off x="855" y="1983"/>
              <a:ext cx="15" cy="16"/>
            </a:xfrm>
            <a:custGeom>
              <a:avLst/>
              <a:gdLst/>
              <a:ahLst/>
              <a:cxnLst>
                <a:cxn ang="0">
                  <a:pos x="15" y="8"/>
                </a:cxn>
                <a:cxn ang="0">
                  <a:pos x="15" y="5"/>
                </a:cxn>
                <a:cxn ang="0">
                  <a:pos x="13" y="3"/>
                </a:cxn>
                <a:cxn ang="0">
                  <a:pos x="12" y="1"/>
                </a:cxn>
                <a:cxn ang="0">
                  <a:pos x="9" y="0"/>
                </a:cxn>
                <a:cxn ang="0">
                  <a:pos x="7" y="0"/>
                </a:cxn>
                <a:cxn ang="0">
                  <a:pos x="4" y="1"/>
                </a:cxn>
                <a:cxn ang="0">
                  <a:pos x="2" y="3"/>
                </a:cxn>
                <a:cxn ang="0">
                  <a:pos x="0" y="5"/>
                </a:cxn>
                <a:cxn ang="0">
                  <a:pos x="0" y="8"/>
                </a:cxn>
                <a:cxn ang="0">
                  <a:pos x="0" y="11"/>
                </a:cxn>
                <a:cxn ang="0">
                  <a:pos x="2" y="12"/>
                </a:cxn>
                <a:cxn ang="0">
                  <a:pos x="4" y="15"/>
                </a:cxn>
                <a:cxn ang="0">
                  <a:pos x="7" y="16"/>
                </a:cxn>
                <a:cxn ang="0">
                  <a:pos x="9" y="16"/>
                </a:cxn>
                <a:cxn ang="0">
                  <a:pos x="12" y="15"/>
                </a:cxn>
                <a:cxn ang="0">
                  <a:pos x="13" y="12"/>
                </a:cxn>
                <a:cxn ang="0">
                  <a:pos x="15" y="11"/>
                </a:cxn>
                <a:cxn ang="0">
                  <a:pos x="15" y="8"/>
                </a:cxn>
              </a:cxnLst>
              <a:rect l="0" t="0" r="r" b="b"/>
              <a:pathLst>
                <a:path w="15" h="16">
                  <a:moveTo>
                    <a:pt x="15" y="8"/>
                  </a:moveTo>
                  <a:lnTo>
                    <a:pt x="15" y="5"/>
                  </a:lnTo>
                  <a:lnTo>
                    <a:pt x="13" y="3"/>
                  </a:lnTo>
                  <a:lnTo>
                    <a:pt x="12" y="1"/>
                  </a:lnTo>
                  <a:lnTo>
                    <a:pt x="9" y="0"/>
                  </a:lnTo>
                  <a:lnTo>
                    <a:pt x="7" y="0"/>
                  </a:lnTo>
                  <a:lnTo>
                    <a:pt x="4" y="1"/>
                  </a:lnTo>
                  <a:lnTo>
                    <a:pt x="2" y="3"/>
                  </a:lnTo>
                  <a:lnTo>
                    <a:pt x="0" y="5"/>
                  </a:lnTo>
                  <a:lnTo>
                    <a:pt x="0" y="8"/>
                  </a:lnTo>
                  <a:lnTo>
                    <a:pt x="0" y="11"/>
                  </a:lnTo>
                  <a:lnTo>
                    <a:pt x="2" y="12"/>
                  </a:lnTo>
                  <a:lnTo>
                    <a:pt x="4" y="15"/>
                  </a:lnTo>
                  <a:lnTo>
                    <a:pt x="7" y="16"/>
                  </a:lnTo>
                  <a:lnTo>
                    <a:pt x="9" y="16"/>
                  </a:lnTo>
                  <a:lnTo>
                    <a:pt x="12" y="15"/>
                  </a:lnTo>
                  <a:lnTo>
                    <a:pt x="13" y="12"/>
                  </a:lnTo>
                  <a:lnTo>
                    <a:pt x="15" y="11"/>
                  </a:lnTo>
                  <a:lnTo>
                    <a:pt x="15" y="8"/>
                  </a:lnTo>
                  <a:close/>
                </a:path>
              </a:pathLst>
            </a:custGeom>
            <a:solidFill>
              <a:srgbClr val="FFFF00"/>
            </a:solidFill>
            <a:ln w="9525">
              <a:noFill/>
              <a:round/>
              <a:headEnd/>
              <a:tailEnd/>
            </a:ln>
          </p:spPr>
          <p:txBody>
            <a:bodyPr/>
            <a:lstStyle/>
            <a:p>
              <a:endParaRPr lang="en-US" dirty="0"/>
            </a:p>
          </p:txBody>
        </p:sp>
        <p:sp>
          <p:nvSpPr>
            <p:cNvPr id="643236" name="Freeform 164"/>
            <p:cNvSpPr>
              <a:spLocks/>
            </p:cNvSpPr>
            <p:nvPr/>
          </p:nvSpPr>
          <p:spPr bwMode="auto">
            <a:xfrm>
              <a:off x="855" y="1982"/>
              <a:ext cx="15" cy="15"/>
            </a:xfrm>
            <a:custGeom>
              <a:avLst/>
              <a:gdLst/>
              <a:ahLst/>
              <a:cxnLst>
                <a:cxn ang="0">
                  <a:pos x="15" y="7"/>
                </a:cxn>
                <a:cxn ang="0">
                  <a:pos x="15" y="7"/>
                </a:cxn>
                <a:cxn ang="0">
                  <a:pos x="15" y="7"/>
                </a:cxn>
                <a:cxn ang="0">
                  <a:pos x="15" y="0"/>
                </a:cxn>
                <a:cxn ang="0">
                  <a:pos x="8" y="0"/>
                </a:cxn>
                <a:cxn ang="0">
                  <a:pos x="8" y="0"/>
                </a:cxn>
                <a:cxn ang="0">
                  <a:pos x="8" y="0"/>
                </a:cxn>
                <a:cxn ang="0">
                  <a:pos x="0" y="7"/>
                </a:cxn>
                <a:cxn ang="0">
                  <a:pos x="0" y="7"/>
                </a:cxn>
                <a:cxn ang="0">
                  <a:pos x="0" y="7"/>
                </a:cxn>
                <a:cxn ang="0">
                  <a:pos x="0" y="15"/>
                </a:cxn>
                <a:cxn ang="0">
                  <a:pos x="0" y="15"/>
                </a:cxn>
                <a:cxn ang="0">
                  <a:pos x="8" y="15"/>
                </a:cxn>
                <a:cxn ang="0">
                  <a:pos x="8" y="15"/>
                </a:cxn>
                <a:cxn ang="0">
                  <a:pos x="8" y="15"/>
                </a:cxn>
                <a:cxn ang="0">
                  <a:pos x="15" y="15"/>
                </a:cxn>
                <a:cxn ang="0">
                  <a:pos x="15" y="15"/>
                </a:cxn>
                <a:cxn ang="0">
                  <a:pos x="15" y="15"/>
                </a:cxn>
                <a:cxn ang="0">
                  <a:pos x="15" y="7"/>
                </a:cxn>
              </a:cxnLst>
              <a:rect l="0" t="0" r="r" b="b"/>
              <a:pathLst>
                <a:path w="15" h="15">
                  <a:moveTo>
                    <a:pt x="15" y="7"/>
                  </a:moveTo>
                  <a:lnTo>
                    <a:pt x="15" y="7"/>
                  </a:lnTo>
                  <a:lnTo>
                    <a:pt x="15" y="7"/>
                  </a:lnTo>
                  <a:lnTo>
                    <a:pt x="15" y="0"/>
                  </a:lnTo>
                  <a:lnTo>
                    <a:pt x="8" y="0"/>
                  </a:lnTo>
                  <a:lnTo>
                    <a:pt x="8" y="0"/>
                  </a:lnTo>
                  <a:lnTo>
                    <a:pt x="8" y="0"/>
                  </a:lnTo>
                  <a:lnTo>
                    <a:pt x="0" y="7"/>
                  </a:lnTo>
                  <a:lnTo>
                    <a:pt x="0" y="7"/>
                  </a:lnTo>
                  <a:lnTo>
                    <a:pt x="0" y="7"/>
                  </a:lnTo>
                  <a:lnTo>
                    <a:pt x="0" y="15"/>
                  </a:lnTo>
                  <a:lnTo>
                    <a:pt x="0" y="15"/>
                  </a:lnTo>
                  <a:lnTo>
                    <a:pt x="8" y="15"/>
                  </a:lnTo>
                  <a:lnTo>
                    <a:pt x="8" y="15"/>
                  </a:lnTo>
                  <a:lnTo>
                    <a:pt x="8" y="15"/>
                  </a:lnTo>
                  <a:lnTo>
                    <a:pt x="15"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237" name="Freeform 165"/>
            <p:cNvSpPr>
              <a:spLocks/>
            </p:cNvSpPr>
            <p:nvPr/>
          </p:nvSpPr>
          <p:spPr bwMode="auto">
            <a:xfrm>
              <a:off x="851" y="1984"/>
              <a:ext cx="16" cy="15"/>
            </a:xfrm>
            <a:custGeom>
              <a:avLst/>
              <a:gdLst/>
              <a:ahLst/>
              <a:cxnLst>
                <a:cxn ang="0">
                  <a:pos x="16" y="7"/>
                </a:cxn>
                <a:cxn ang="0">
                  <a:pos x="15" y="5"/>
                </a:cxn>
                <a:cxn ang="0">
                  <a:pos x="14" y="3"/>
                </a:cxn>
                <a:cxn ang="0">
                  <a:pos x="12" y="1"/>
                </a:cxn>
                <a:cxn ang="0">
                  <a:pos x="10" y="0"/>
                </a:cxn>
                <a:cxn ang="0">
                  <a:pos x="7" y="0"/>
                </a:cxn>
                <a:cxn ang="0">
                  <a:pos x="4" y="1"/>
                </a:cxn>
                <a:cxn ang="0">
                  <a:pos x="2" y="3"/>
                </a:cxn>
                <a:cxn ang="0">
                  <a:pos x="0" y="5"/>
                </a:cxn>
                <a:cxn ang="0">
                  <a:pos x="0" y="7"/>
                </a:cxn>
                <a:cxn ang="0">
                  <a:pos x="0" y="10"/>
                </a:cxn>
                <a:cxn ang="0">
                  <a:pos x="2" y="12"/>
                </a:cxn>
                <a:cxn ang="0">
                  <a:pos x="4" y="14"/>
                </a:cxn>
                <a:cxn ang="0">
                  <a:pos x="7" y="15"/>
                </a:cxn>
                <a:cxn ang="0">
                  <a:pos x="10" y="15"/>
                </a:cxn>
                <a:cxn ang="0">
                  <a:pos x="12" y="14"/>
                </a:cxn>
                <a:cxn ang="0">
                  <a:pos x="14" y="12"/>
                </a:cxn>
                <a:cxn ang="0">
                  <a:pos x="15" y="10"/>
                </a:cxn>
                <a:cxn ang="0">
                  <a:pos x="16" y="7"/>
                </a:cxn>
              </a:cxnLst>
              <a:rect l="0" t="0" r="r" b="b"/>
              <a:pathLst>
                <a:path w="16" h="15">
                  <a:moveTo>
                    <a:pt x="16" y="7"/>
                  </a:moveTo>
                  <a:lnTo>
                    <a:pt x="15" y="5"/>
                  </a:lnTo>
                  <a:lnTo>
                    <a:pt x="14" y="3"/>
                  </a:lnTo>
                  <a:lnTo>
                    <a:pt x="12" y="1"/>
                  </a:lnTo>
                  <a:lnTo>
                    <a:pt x="10" y="0"/>
                  </a:lnTo>
                  <a:lnTo>
                    <a:pt x="7" y="0"/>
                  </a:lnTo>
                  <a:lnTo>
                    <a:pt x="4" y="1"/>
                  </a:lnTo>
                  <a:lnTo>
                    <a:pt x="2" y="3"/>
                  </a:lnTo>
                  <a:lnTo>
                    <a:pt x="0" y="5"/>
                  </a:lnTo>
                  <a:lnTo>
                    <a:pt x="0" y="7"/>
                  </a:lnTo>
                  <a:lnTo>
                    <a:pt x="0" y="10"/>
                  </a:lnTo>
                  <a:lnTo>
                    <a:pt x="2" y="12"/>
                  </a:lnTo>
                  <a:lnTo>
                    <a:pt x="4" y="14"/>
                  </a:lnTo>
                  <a:lnTo>
                    <a:pt x="7" y="15"/>
                  </a:lnTo>
                  <a:lnTo>
                    <a:pt x="10" y="15"/>
                  </a:lnTo>
                  <a:lnTo>
                    <a:pt x="12" y="14"/>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238" name="Freeform 166"/>
            <p:cNvSpPr>
              <a:spLocks/>
            </p:cNvSpPr>
            <p:nvPr/>
          </p:nvSpPr>
          <p:spPr bwMode="auto">
            <a:xfrm>
              <a:off x="848" y="1982"/>
              <a:ext cx="22" cy="15"/>
            </a:xfrm>
            <a:custGeom>
              <a:avLst/>
              <a:gdLst/>
              <a:ahLst/>
              <a:cxnLst>
                <a:cxn ang="0">
                  <a:pos x="22" y="7"/>
                </a:cxn>
                <a:cxn ang="0">
                  <a:pos x="15" y="7"/>
                </a:cxn>
                <a:cxn ang="0">
                  <a:pos x="15" y="7"/>
                </a:cxn>
                <a:cxn ang="0">
                  <a:pos x="15" y="0"/>
                </a:cxn>
                <a:cxn ang="0">
                  <a:pos x="15" y="0"/>
                </a:cxn>
                <a:cxn ang="0">
                  <a:pos x="7" y="0"/>
                </a:cxn>
                <a:cxn ang="0">
                  <a:pos x="7" y="0"/>
                </a:cxn>
                <a:cxn ang="0">
                  <a:pos x="7" y="7"/>
                </a:cxn>
                <a:cxn ang="0">
                  <a:pos x="0" y="7"/>
                </a:cxn>
                <a:cxn ang="0">
                  <a:pos x="0" y="7"/>
                </a:cxn>
                <a:cxn ang="0">
                  <a:pos x="0" y="15"/>
                </a:cxn>
                <a:cxn ang="0">
                  <a:pos x="7" y="15"/>
                </a:cxn>
                <a:cxn ang="0">
                  <a:pos x="7" y="15"/>
                </a:cxn>
                <a:cxn ang="0">
                  <a:pos x="7" y="15"/>
                </a:cxn>
                <a:cxn ang="0">
                  <a:pos x="15" y="15"/>
                </a:cxn>
                <a:cxn ang="0">
                  <a:pos x="15" y="15"/>
                </a:cxn>
                <a:cxn ang="0">
                  <a:pos x="15" y="15"/>
                </a:cxn>
                <a:cxn ang="0">
                  <a:pos x="15" y="15"/>
                </a:cxn>
                <a:cxn ang="0">
                  <a:pos x="22" y="7"/>
                </a:cxn>
              </a:cxnLst>
              <a:rect l="0" t="0" r="r" b="b"/>
              <a:pathLst>
                <a:path w="22" h="15">
                  <a:moveTo>
                    <a:pt x="22" y="7"/>
                  </a:moveTo>
                  <a:lnTo>
                    <a:pt x="15" y="7"/>
                  </a:lnTo>
                  <a:lnTo>
                    <a:pt x="15" y="7"/>
                  </a:lnTo>
                  <a:lnTo>
                    <a:pt x="15" y="0"/>
                  </a:lnTo>
                  <a:lnTo>
                    <a:pt x="15" y="0"/>
                  </a:lnTo>
                  <a:lnTo>
                    <a:pt x="7" y="0"/>
                  </a:lnTo>
                  <a:lnTo>
                    <a:pt x="7" y="0"/>
                  </a:lnTo>
                  <a:lnTo>
                    <a:pt x="7" y="7"/>
                  </a:lnTo>
                  <a:lnTo>
                    <a:pt x="0" y="7"/>
                  </a:lnTo>
                  <a:lnTo>
                    <a:pt x="0" y="7"/>
                  </a:lnTo>
                  <a:lnTo>
                    <a:pt x="0" y="15"/>
                  </a:lnTo>
                  <a:lnTo>
                    <a:pt x="7" y="15"/>
                  </a:lnTo>
                  <a:lnTo>
                    <a:pt x="7" y="15"/>
                  </a:lnTo>
                  <a:lnTo>
                    <a:pt x="7" y="15"/>
                  </a:lnTo>
                  <a:lnTo>
                    <a:pt x="15" y="15"/>
                  </a:lnTo>
                  <a:lnTo>
                    <a:pt x="15" y="15"/>
                  </a:lnTo>
                  <a:lnTo>
                    <a:pt x="15" y="15"/>
                  </a:lnTo>
                  <a:lnTo>
                    <a:pt x="15" y="15"/>
                  </a:lnTo>
                  <a:lnTo>
                    <a:pt x="22" y="7"/>
                  </a:lnTo>
                </a:path>
              </a:pathLst>
            </a:custGeom>
            <a:noFill/>
            <a:ln w="0" cap="sq">
              <a:solidFill>
                <a:srgbClr val="FFFF00"/>
              </a:solidFill>
              <a:prstDash val="solid"/>
              <a:miter lim="800000"/>
              <a:headEnd/>
              <a:tailEnd/>
            </a:ln>
          </p:spPr>
          <p:txBody>
            <a:bodyPr/>
            <a:lstStyle/>
            <a:p>
              <a:endParaRPr lang="en-US" dirty="0"/>
            </a:p>
          </p:txBody>
        </p:sp>
        <p:sp>
          <p:nvSpPr>
            <p:cNvPr id="643239" name="Freeform 167"/>
            <p:cNvSpPr>
              <a:spLocks/>
            </p:cNvSpPr>
            <p:nvPr/>
          </p:nvSpPr>
          <p:spPr bwMode="auto">
            <a:xfrm>
              <a:off x="847" y="1981"/>
              <a:ext cx="16" cy="16"/>
            </a:xfrm>
            <a:custGeom>
              <a:avLst/>
              <a:gdLst/>
              <a:ahLst/>
              <a:cxnLst>
                <a:cxn ang="0">
                  <a:pos x="16" y="8"/>
                </a:cxn>
                <a:cxn ang="0">
                  <a:pos x="16" y="6"/>
                </a:cxn>
                <a:cxn ang="0">
                  <a:pos x="14" y="3"/>
                </a:cxn>
                <a:cxn ang="0">
                  <a:pos x="12" y="1"/>
                </a:cxn>
                <a:cxn ang="0">
                  <a:pos x="9" y="0"/>
                </a:cxn>
                <a:cxn ang="0">
                  <a:pos x="6" y="0"/>
                </a:cxn>
                <a:cxn ang="0">
                  <a:pos x="4" y="1"/>
                </a:cxn>
                <a:cxn ang="0">
                  <a:pos x="2" y="3"/>
                </a:cxn>
                <a:cxn ang="0">
                  <a:pos x="0" y="6"/>
                </a:cxn>
                <a:cxn ang="0">
                  <a:pos x="0" y="8"/>
                </a:cxn>
                <a:cxn ang="0">
                  <a:pos x="0" y="11"/>
                </a:cxn>
                <a:cxn ang="0">
                  <a:pos x="2" y="13"/>
                </a:cxn>
                <a:cxn ang="0">
                  <a:pos x="4" y="14"/>
                </a:cxn>
                <a:cxn ang="0">
                  <a:pos x="6" y="16"/>
                </a:cxn>
                <a:cxn ang="0">
                  <a:pos x="9" y="16"/>
                </a:cxn>
                <a:cxn ang="0">
                  <a:pos x="12" y="14"/>
                </a:cxn>
                <a:cxn ang="0">
                  <a:pos x="14" y="13"/>
                </a:cxn>
                <a:cxn ang="0">
                  <a:pos x="16" y="11"/>
                </a:cxn>
                <a:cxn ang="0">
                  <a:pos x="16" y="8"/>
                </a:cxn>
              </a:cxnLst>
              <a:rect l="0" t="0" r="r" b="b"/>
              <a:pathLst>
                <a:path w="16" h="16">
                  <a:moveTo>
                    <a:pt x="16" y="8"/>
                  </a:moveTo>
                  <a:lnTo>
                    <a:pt x="16" y="6"/>
                  </a:lnTo>
                  <a:lnTo>
                    <a:pt x="14" y="3"/>
                  </a:lnTo>
                  <a:lnTo>
                    <a:pt x="12" y="1"/>
                  </a:lnTo>
                  <a:lnTo>
                    <a:pt x="9" y="0"/>
                  </a:lnTo>
                  <a:lnTo>
                    <a:pt x="6" y="0"/>
                  </a:lnTo>
                  <a:lnTo>
                    <a:pt x="4" y="1"/>
                  </a:lnTo>
                  <a:lnTo>
                    <a:pt x="2" y="3"/>
                  </a:lnTo>
                  <a:lnTo>
                    <a:pt x="0" y="6"/>
                  </a:lnTo>
                  <a:lnTo>
                    <a:pt x="0" y="8"/>
                  </a:lnTo>
                  <a:lnTo>
                    <a:pt x="0" y="11"/>
                  </a:lnTo>
                  <a:lnTo>
                    <a:pt x="2" y="13"/>
                  </a:lnTo>
                  <a:lnTo>
                    <a:pt x="4" y="14"/>
                  </a:lnTo>
                  <a:lnTo>
                    <a:pt x="6" y="16"/>
                  </a:lnTo>
                  <a:lnTo>
                    <a:pt x="9" y="16"/>
                  </a:lnTo>
                  <a:lnTo>
                    <a:pt x="12" y="14"/>
                  </a:lnTo>
                  <a:lnTo>
                    <a:pt x="14"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240" name="Freeform 168"/>
            <p:cNvSpPr>
              <a:spLocks/>
            </p:cNvSpPr>
            <p:nvPr/>
          </p:nvSpPr>
          <p:spPr bwMode="auto">
            <a:xfrm>
              <a:off x="848" y="1982"/>
              <a:ext cx="15" cy="15"/>
            </a:xfrm>
            <a:custGeom>
              <a:avLst/>
              <a:gdLst/>
              <a:ahLst/>
              <a:cxnLst>
                <a:cxn ang="0">
                  <a:pos x="15" y="7"/>
                </a:cxn>
                <a:cxn ang="0">
                  <a:pos x="15" y="7"/>
                </a:cxn>
                <a:cxn ang="0">
                  <a:pos x="15" y="0"/>
                </a:cxn>
                <a:cxn ang="0">
                  <a:pos x="15" y="0"/>
                </a:cxn>
                <a:cxn ang="0">
                  <a:pos x="7" y="0"/>
                </a:cxn>
                <a:cxn ang="0">
                  <a:pos x="7" y="0"/>
                </a:cxn>
                <a:cxn ang="0">
                  <a:pos x="0" y="0"/>
                </a:cxn>
                <a:cxn ang="0">
                  <a:pos x="0" y="0"/>
                </a:cxn>
                <a:cxn ang="0">
                  <a:pos x="0" y="7"/>
                </a:cxn>
                <a:cxn ang="0">
                  <a:pos x="0" y="7"/>
                </a:cxn>
                <a:cxn ang="0">
                  <a:pos x="0" y="7"/>
                </a:cxn>
                <a:cxn ang="0">
                  <a:pos x="0" y="15"/>
                </a:cxn>
                <a:cxn ang="0">
                  <a:pos x="0" y="15"/>
                </a:cxn>
                <a:cxn ang="0">
                  <a:pos x="7" y="15"/>
                </a:cxn>
                <a:cxn ang="0">
                  <a:pos x="7" y="15"/>
                </a:cxn>
                <a:cxn ang="0">
                  <a:pos x="15" y="15"/>
                </a:cxn>
                <a:cxn ang="0">
                  <a:pos x="15" y="15"/>
                </a:cxn>
                <a:cxn ang="0">
                  <a:pos x="15" y="7"/>
                </a:cxn>
                <a:cxn ang="0">
                  <a:pos x="15" y="7"/>
                </a:cxn>
              </a:cxnLst>
              <a:rect l="0" t="0" r="r" b="b"/>
              <a:pathLst>
                <a:path w="15" h="15">
                  <a:moveTo>
                    <a:pt x="15" y="7"/>
                  </a:moveTo>
                  <a:lnTo>
                    <a:pt x="15" y="7"/>
                  </a:lnTo>
                  <a:lnTo>
                    <a:pt x="15" y="0"/>
                  </a:lnTo>
                  <a:lnTo>
                    <a:pt x="15" y="0"/>
                  </a:lnTo>
                  <a:lnTo>
                    <a:pt x="7" y="0"/>
                  </a:lnTo>
                  <a:lnTo>
                    <a:pt x="7" y="0"/>
                  </a:lnTo>
                  <a:lnTo>
                    <a:pt x="0" y="0"/>
                  </a:lnTo>
                  <a:lnTo>
                    <a:pt x="0" y="0"/>
                  </a:lnTo>
                  <a:lnTo>
                    <a:pt x="0" y="7"/>
                  </a:lnTo>
                  <a:lnTo>
                    <a:pt x="0" y="7"/>
                  </a:lnTo>
                  <a:lnTo>
                    <a:pt x="0" y="7"/>
                  </a:lnTo>
                  <a:lnTo>
                    <a:pt x="0" y="15"/>
                  </a:lnTo>
                  <a:lnTo>
                    <a:pt x="0" y="15"/>
                  </a:lnTo>
                  <a:lnTo>
                    <a:pt x="7" y="15"/>
                  </a:lnTo>
                  <a:lnTo>
                    <a:pt x="7"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41" name="Freeform 169"/>
            <p:cNvSpPr>
              <a:spLocks/>
            </p:cNvSpPr>
            <p:nvPr/>
          </p:nvSpPr>
          <p:spPr bwMode="auto">
            <a:xfrm>
              <a:off x="849" y="1984"/>
              <a:ext cx="16" cy="16"/>
            </a:xfrm>
            <a:custGeom>
              <a:avLst/>
              <a:gdLst/>
              <a:ahLst/>
              <a:cxnLst>
                <a:cxn ang="0">
                  <a:pos x="16" y="8"/>
                </a:cxn>
                <a:cxn ang="0">
                  <a:pos x="15" y="5"/>
                </a:cxn>
                <a:cxn ang="0">
                  <a:pos x="14" y="3"/>
                </a:cxn>
                <a:cxn ang="0">
                  <a:pos x="12" y="1"/>
                </a:cxn>
                <a:cxn ang="0">
                  <a:pos x="10" y="0"/>
                </a:cxn>
                <a:cxn ang="0">
                  <a:pos x="6" y="0"/>
                </a:cxn>
                <a:cxn ang="0">
                  <a:pos x="4" y="1"/>
                </a:cxn>
                <a:cxn ang="0">
                  <a:pos x="2" y="3"/>
                </a:cxn>
                <a:cxn ang="0">
                  <a:pos x="1" y="5"/>
                </a:cxn>
                <a:cxn ang="0">
                  <a:pos x="0" y="8"/>
                </a:cxn>
                <a:cxn ang="0">
                  <a:pos x="1" y="10"/>
                </a:cxn>
                <a:cxn ang="0">
                  <a:pos x="2" y="13"/>
                </a:cxn>
                <a:cxn ang="0">
                  <a:pos x="4" y="15"/>
                </a:cxn>
                <a:cxn ang="0">
                  <a:pos x="6" y="16"/>
                </a:cxn>
                <a:cxn ang="0">
                  <a:pos x="10" y="16"/>
                </a:cxn>
                <a:cxn ang="0">
                  <a:pos x="12" y="15"/>
                </a:cxn>
                <a:cxn ang="0">
                  <a:pos x="14" y="13"/>
                </a:cxn>
                <a:cxn ang="0">
                  <a:pos x="15" y="10"/>
                </a:cxn>
                <a:cxn ang="0">
                  <a:pos x="16" y="8"/>
                </a:cxn>
              </a:cxnLst>
              <a:rect l="0" t="0" r="r" b="b"/>
              <a:pathLst>
                <a:path w="16" h="16">
                  <a:moveTo>
                    <a:pt x="16" y="8"/>
                  </a:moveTo>
                  <a:lnTo>
                    <a:pt x="15" y="5"/>
                  </a:lnTo>
                  <a:lnTo>
                    <a:pt x="14" y="3"/>
                  </a:lnTo>
                  <a:lnTo>
                    <a:pt x="12" y="1"/>
                  </a:lnTo>
                  <a:lnTo>
                    <a:pt x="10" y="0"/>
                  </a:lnTo>
                  <a:lnTo>
                    <a:pt x="6" y="0"/>
                  </a:lnTo>
                  <a:lnTo>
                    <a:pt x="4" y="1"/>
                  </a:lnTo>
                  <a:lnTo>
                    <a:pt x="2" y="3"/>
                  </a:lnTo>
                  <a:lnTo>
                    <a:pt x="1" y="5"/>
                  </a:lnTo>
                  <a:lnTo>
                    <a:pt x="0" y="8"/>
                  </a:lnTo>
                  <a:lnTo>
                    <a:pt x="1" y="10"/>
                  </a:lnTo>
                  <a:lnTo>
                    <a:pt x="2" y="13"/>
                  </a:lnTo>
                  <a:lnTo>
                    <a:pt x="4" y="15"/>
                  </a:lnTo>
                  <a:lnTo>
                    <a:pt x="6" y="16"/>
                  </a:lnTo>
                  <a:lnTo>
                    <a:pt x="10" y="16"/>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242" name="Freeform 170"/>
            <p:cNvSpPr>
              <a:spLocks/>
            </p:cNvSpPr>
            <p:nvPr/>
          </p:nvSpPr>
          <p:spPr bwMode="auto">
            <a:xfrm>
              <a:off x="848" y="1982"/>
              <a:ext cx="15" cy="22"/>
            </a:xfrm>
            <a:custGeom>
              <a:avLst/>
              <a:gdLst/>
              <a:ahLst/>
              <a:cxnLst>
                <a:cxn ang="0">
                  <a:pos x="15" y="7"/>
                </a:cxn>
                <a:cxn ang="0">
                  <a:pos x="15" y="7"/>
                </a:cxn>
                <a:cxn ang="0">
                  <a:pos x="15" y="7"/>
                </a:cxn>
                <a:cxn ang="0">
                  <a:pos x="15" y="0"/>
                </a:cxn>
                <a:cxn ang="0">
                  <a:pos x="7" y="0"/>
                </a:cxn>
                <a:cxn ang="0">
                  <a:pos x="7" y="0"/>
                </a:cxn>
                <a:cxn ang="0">
                  <a:pos x="7" y="0"/>
                </a:cxn>
                <a:cxn ang="0">
                  <a:pos x="0" y="7"/>
                </a:cxn>
                <a:cxn ang="0">
                  <a:pos x="0" y="7"/>
                </a:cxn>
                <a:cxn ang="0">
                  <a:pos x="0" y="7"/>
                </a:cxn>
                <a:cxn ang="0">
                  <a:pos x="0" y="15"/>
                </a:cxn>
                <a:cxn ang="0">
                  <a:pos x="0" y="15"/>
                </a:cxn>
                <a:cxn ang="0">
                  <a:pos x="7" y="15"/>
                </a:cxn>
                <a:cxn ang="0">
                  <a:pos x="7" y="22"/>
                </a:cxn>
                <a:cxn ang="0">
                  <a:pos x="7" y="22"/>
                </a:cxn>
                <a:cxn ang="0">
                  <a:pos x="15" y="15"/>
                </a:cxn>
                <a:cxn ang="0">
                  <a:pos x="15" y="15"/>
                </a:cxn>
                <a:cxn ang="0">
                  <a:pos x="15" y="15"/>
                </a:cxn>
                <a:cxn ang="0">
                  <a:pos x="15" y="7"/>
                </a:cxn>
              </a:cxnLst>
              <a:rect l="0" t="0" r="r" b="b"/>
              <a:pathLst>
                <a:path w="15" h="22">
                  <a:moveTo>
                    <a:pt x="15" y="7"/>
                  </a:moveTo>
                  <a:lnTo>
                    <a:pt x="15" y="7"/>
                  </a:lnTo>
                  <a:lnTo>
                    <a:pt x="15" y="7"/>
                  </a:lnTo>
                  <a:lnTo>
                    <a:pt x="15" y="0"/>
                  </a:lnTo>
                  <a:lnTo>
                    <a:pt x="7" y="0"/>
                  </a:lnTo>
                  <a:lnTo>
                    <a:pt x="7" y="0"/>
                  </a:lnTo>
                  <a:lnTo>
                    <a:pt x="7" y="0"/>
                  </a:lnTo>
                  <a:lnTo>
                    <a:pt x="0" y="7"/>
                  </a:lnTo>
                  <a:lnTo>
                    <a:pt x="0" y="7"/>
                  </a:lnTo>
                  <a:lnTo>
                    <a:pt x="0" y="7"/>
                  </a:lnTo>
                  <a:lnTo>
                    <a:pt x="0" y="15"/>
                  </a:lnTo>
                  <a:lnTo>
                    <a:pt x="0" y="15"/>
                  </a:lnTo>
                  <a:lnTo>
                    <a:pt x="7" y="15"/>
                  </a:lnTo>
                  <a:lnTo>
                    <a:pt x="7" y="22"/>
                  </a:lnTo>
                  <a:lnTo>
                    <a:pt x="7" y="22"/>
                  </a:lnTo>
                  <a:lnTo>
                    <a:pt x="15"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243" name="Freeform 171"/>
            <p:cNvSpPr>
              <a:spLocks/>
            </p:cNvSpPr>
            <p:nvPr/>
          </p:nvSpPr>
          <p:spPr bwMode="auto">
            <a:xfrm>
              <a:off x="847" y="1986"/>
              <a:ext cx="16" cy="16"/>
            </a:xfrm>
            <a:custGeom>
              <a:avLst/>
              <a:gdLst/>
              <a:ahLst/>
              <a:cxnLst>
                <a:cxn ang="0">
                  <a:pos x="16" y="8"/>
                </a:cxn>
                <a:cxn ang="0">
                  <a:pos x="16" y="5"/>
                </a:cxn>
                <a:cxn ang="0">
                  <a:pos x="15" y="2"/>
                </a:cxn>
                <a:cxn ang="0">
                  <a:pos x="12" y="1"/>
                </a:cxn>
                <a:cxn ang="0">
                  <a:pos x="9" y="0"/>
                </a:cxn>
                <a:cxn ang="0">
                  <a:pos x="7" y="0"/>
                </a:cxn>
                <a:cxn ang="0">
                  <a:pos x="4" y="1"/>
                </a:cxn>
                <a:cxn ang="0">
                  <a:pos x="2" y="2"/>
                </a:cxn>
                <a:cxn ang="0">
                  <a:pos x="1" y="5"/>
                </a:cxn>
                <a:cxn ang="0">
                  <a:pos x="0" y="8"/>
                </a:cxn>
                <a:cxn ang="0">
                  <a:pos x="1" y="10"/>
                </a:cxn>
                <a:cxn ang="0">
                  <a:pos x="2" y="13"/>
                </a:cxn>
                <a:cxn ang="0">
                  <a:pos x="4" y="15"/>
                </a:cxn>
                <a:cxn ang="0">
                  <a:pos x="7" y="16"/>
                </a:cxn>
                <a:cxn ang="0">
                  <a:pos x="9" y="16"/>
                </a:cxn>
                <a:cxn ang="0">
                  <a:pos x="12" y="15"/>
                </a:cxn>
                <a:cxn ang="0">
                  <a:pos x="15" y="13"/>
                </a:cxn>
                <a:cxn ang="0">
                  <a:pos x="16" y="10"/>
                </a:cxn>
                <a:cxn ang="0">
                  <a:pos x="16" y="8"/>
                </a:cxn>
              </a:cxnLst>
              <a:rect l="0" t="0" r="r" b="b"/>
              <a:pathLst>
                <a:path w="16" h="16">
                  <a:moveTo>
                    <a:pt x="16" y="8"/>
                  </a:moveTo>
                  <a:lnTo>
                    <a:pt x="16" y="5"/>
                  </a:lnTo>
                  <a:lnTo>
                    <a:pt x="15" y="2"/>
                  </a:lnTo>
                  <a:lnTo>
                    <a:pt x="12" y="1"/>
                  </a:lnTo>
                  <a:lnTo>
                    <a:pt x="9" y="0"/>
                  </a:lnTo>
                  <a:lnTo>
                    <a:pt x="7" y="0"/>
                  </a:lnTo>
                  <a:lnTo>
                    <a:pt x="4" y="1"/>
                  </a:lnTo>
                  <a:lnTo>
                    <a:pt x="2" y="2"/>
                  </a:lnTo>
                  <a:lnTo>
                    <a:pt x="1" y="5"/>
                  </a:lnTo>
                  <a:lnTo>
                    <a:pt x="0" y="8"/>
                  </a:lnTo>
                  <a:lnTo>
                    <a:pt x="1" y="10"/>
                  </a:lnTo>
                  <a:lnTo>
                    <a:pt x="2" y="13"/>
                  </a:lnTo>
                  <a:lnTo>
                    <a:pt x="4" y="15"/>
                  </a:lnTo>
                  <a:lnTo>
                    <a:pt x="7" y="16"/>
                  </a:lnTo>
                  <a:lnTo>
                    <a:pt x="9" y="16"/>
                  </a:lnTo>
                  <a:lnTo>
                    <a:pt x="12" y="15"/>
                  </a:lnTo>
                  <a:lnTo>
                    <a:pt x="15"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244" name="Freeform 172"/>
            <p:cNvSpPr>
              <a:spLocks/>
            </p:cNvSpPr>
            <p:nvPr/>
          </p:nvSpPr>
          <p:spPr bwMode="auto">
            <a:xfrm>
              <a:off x="848" y="1989"/>
              <a:ext cx="15" cy="15"/>
            </a:xfrm>
            <a:custGeom>
              <a:avLst/>
              <a:gdLst/>
              <a:ahLst/>
              <a:cxnLst>
                <a:cxn ang="0">
                  <a:pos x="15" y="8"/>
                </a:cxn>
                <a:cxn ang="0">
                  <a:pos x="15" y="0"/>
                </a:cxn>
                <a:cxn ang="0">
                  <a:pos x="15" y="0"/>
                </a:cxn>
                <a:cxn ang="0">
                  <a:pos x="15" y="0"/>
                </a:cxn>
                <a:cxn ang="0">
                  <a:pos x="7" y="0"/>
                </a:cxn>
                <a:cxn ang="0">
                  <a:pos x="7" y="0"/>
                </a:cxn>
                <a:cxn ang="0">
                  <a:pos x="0" y="0"/>
                </a:cxn>
                <a:cxn ang="0">
                  <a:pos x="0" y="0"/>
                </a:cxn>
                <a:cxn ang="0">
                  <a:pos x="0" y="0"/>
                </a:cxn>
                <a:cxn ang="0">
                  <a:pos x="0" y="8"/>
                </a:cxn>
                <a:cxn ang="0">
                  <a:pos x="0" y="8"/>
                </a:cxn>
                <a:cxn ang="0">
                  <a:pos x="0" y="8"/>
                </a:cxn>
                <a:cxn ang="0">
                  <a:pos x="0" y="15"/>
                </a:cxn>
                <a:cxn ang="0">
                  <a:pos x="7" y="15"/>
                </a:cxn>
                <a:cxn ang="0">
                  <a:pos x="7" y="15"/>
                </a:cxn>
                <a:cxn ang="0">
                  <a:pos x="15" y="15"/>
                </a:cxn>
                <a:cxn ang="0">
                  <a:pos x="15" y="8"/>
                </a:cxn>
                <a:cxn ang="0">
                  <a:pos x="15" y="8"/>
                </a:cxn>
                <a:cxn ang="0">
                  <a:pos x="15" y="8"/>
                </a:cxn>
              </a:cxnLst>
              <a:rect l="0" t="0" r="r" b="b"/>
              <a:pathLst>
                <a:path w="15" h="15">
                  <a:moveTo>
                    <a:pt x="15" y="8"/>
                  </a:moveTo>
                  <a:lnTo>
                    <a:pt x="15" y="0"/>
                  </a:lnTo>
                  <a:lnTo>
                    <a:pt x="15" y="0"/>
                  </a:lnTo>
                  <a:lnTo>
                    <a:pt x="15" y="0"/>
                  </a:lnTo>
                  <a:lnTo>
                    <a:pt x="7" y="0"/>
                  </a:lnTo>
                  <a:lnTo>
                    <a:pt x="7" y="0"/>
                  </a:lnTo>
                  <a:lnTo>
                    <a:pt x="0" y="0"/>
                  </a:lnTo>
                  <a:lnTo>
                    <a:pt x="0" y="0"/>
                  </a:lnTo>
                  <a:lnTo>
                    <a:pt x="0" y="0"/>
                  </a:lnTo>
                  <a:lnTo>
                    <a:pt x="0" y="8"/>
                  </a:lnTo>
                  <a:lnTo>
                    <a:pt x="0" y="8"/>
                  </a:lnTo>
                  <a:lnTo>
                    <a:pt x="0" y="8"/>
                  </a:lnTo>
                  <a:lnTo>
                    <a:pt x="0" y="15"/>
                  </a:lnTo>
                  <a:lnTo>
                    <a:pt x="7" y="15"/>
                  </a:lnTo>
                  <a:lnTo>
                    <a:pt x="7" y="15"/>
                  </a:lnTo>
                  <a:lnTo>
                    <a:pt x="15"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45" name="Freeform 173"/>
            <p:cNvSpPr>
              <a:spLocks/>
            </p:cNvSpPr>
            <p:nvPr/>
          </p:nvSpPr>
          <p:spPr bwMode="auto">
            <a:xfrm>
              <a:off x="851" y="1989"/>
              <a:ext cx="16" cy="16"/>
            </a:xfrm>
            <a:custGeom>
              <a:avLst/>
              <a:gdLst/>
              <a:ahLst/>
              <a:cxnLst>
                <a:cxn ang="0">
                  <a:pos x="16" y="8"/>
                </a:cxn>
                <a:cxn ang="0">
                  <a:pos x="15" y="5"/>
                </a:cxn>
                <a:cxn ang="0">
                  <a:pos x="14" y="3"/>
                </a:cxn>
                <a:cxn ang="0">
                  <a:pos x="12" y="1"/>
                </a:cxn>
                <a:cxn ang="0">
                  <a:pos x="9" y="0"/>
                </a:cxn>
                <a:cxn ang="0">
                  <a:pos x="7" y="0"/>
                </a:cxn>
                <a:cxn ang="0">
                  <a:pos x="4" y="1"/>
                </a:cxn>
                <a:cxn ang="0">
                  <a:pos x="2" y="3"/>
                </a:cxn>
                <a:cxn ang="0">
                  <a:pos x="0" y="5"/>
                </a:cxn>
                <a:cxn ang="0">
                  <a:pos x="0" y="8"/>
                </a:cxn>
                <a:cxn ang="0">
                  <a:pos x="0" y="10"/>
                </a:cxn>
                <a:cxn ang="0">
                  <a:pos x="2" y="13"/>
                </a:cxn>
                <a:cxn ang="0">
                  <a:pos x="4" y="15"/>
                </a:cxn>
                <a:cxn ang="0">
                  <a:pos x="7" y="16"/>
                </a:cxn>
                <a:cxn ang="0">
                  <a:pos x="9" y="16"/>
                </a:cxn>
                <a:cxn ang="0">
                  <a:pos x="12" y="15"/>
                </a:cxn>
                <a:cxn ang="0">
                  <a:pos x="14" y="13"/>
                </a:cxn>
                <a:cxn ang="0">
                  <a:pos x="15" y="10"/>
                </a:cxn>
                <a:cxn ang="0">
                  <a:pos x="16" y="8"/>
                </a:cxn>
              </a:cxnLst>
              <a:rect l="0" t="0" r="r" b="b"/>
              <a:pathLst>
                <a:path w="16" h="16">
                  <a:moveTo>
                    <a:pt x="16" y="8"/>
                  </a:moveTo>
                  <a:lnTo>
                    <a:pt x="15" y="5"/>
                  </a:lnTo>
                  <a:lnTo>
                    <a:pt x="14" y="3"/>
                  </a:lnTo>
                  <a:lnTo>
                    <a:pt x="12" y="1"/>
                  </a:lnTo>
                  <a:lnTo>
                    <a:pt x="9" y="0"/>
                  </a:lnTo>
                  <a:lnTo>
                    <a:pt x="7" y="0"/>
                  </a:lnTo>
                  <a:lnTo>
                    <a:pt x="4" y="1"/>
                  </a:lnTo>
                  <a:lnTo>
                    <a:pt x="2" y="3"/>
                  </a:lnTo>
                  <a:lnTo>
                    <a:pt x="0" y="5"/>
                  </a:lnTo>
                  <a:lnTo>
                    <a:pt x="0" y="8"/>
                  </a:lnTo>
                  <a:lnTo>
                    <a:pt x="0" y="10"/>
                  </a:lnTo>
                  <a:lnTo>
                    <a:pt x="2" y="13"/>
                  </a:lnTo>
                  <a:lnTo>
                    <a:pt x="4" y="15"/>
                  </a:lnTo>
                  <a:lnTo>
                    <a:pt x="7" y="16"/>
                  </a:lnTo>
                  <a:lnTo>
                    <a:pt x="9" y="16"/>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246" name="Freeform 174"/>
            <p:cNvSpPr>
              <a:spLocks/>
            </p:cNvSpPr>
            <p:nvPr/>
          </p:nvSpPr>
          <p:spPr bwMode="auto">
            <a:xfrm>
              <a:off x="848" y="1989"/>
              <a:ext cx="22" cy="15"/>
            </a:xfrm>
            <a:custGeom>
              <a:avLst/>
              <a:gdLst/>
              <a:ahLst/>
              <a:cxnLst>
                <a:cxn ang="0">
                  <a:pos x="22" y="8"/>
                </a:cxn>
                <a:cxn ang="0">
                  <a:pos x="15" y="8"/>
                </a:cxn>
                <a:cxn ang="0">
                  <a:pos x="15" y="0"/>
                </a:cxn>
                <a:cxn ang="0">
                  <a:pos x="15" y="0"/>
                </a:cxn>
                <a:cxn ang="0">
                  <a:pos x="15" y="0"/>
                </a:cxn>
                <a:cxn ang="0">
                  <a:pos x="7" y="0"/>
                </a:cxn>
                <a:cxn ang="0">
                  <a:pos x="7" y="0"/>
                </a:cxn>
                <a:cxn ang="0">
                  <a:pos x="7" y="0"/>
                </a:cxn>
                <a:cxn ang="0">
                  <a:pos x="0" y="8"/>
                </a:cxn>
                <a:cxn ang="0">
                  <a:pos x="0" y="8"/>
                </a:cxn>
                <a:cxn ang="0">
                  <a:pos x="0" y="8"/>
                </a:cxn>
                <a:cxn ang="0">
                  <a:pos x="7" y="15"/>
                </a:cxn>
                <a:cxn ang="0">
                  <a:pos x="7" y="15"/>
                </a:cxn>
                <a:cxn ang="0">
                  <a:pos x="7" y="15"/>
                </a:cxn>
                <a:cxn ang="0">
                  <a:pos x="15" y="15"/>
                </a:cxn>
                <a:cxn ang="0">
                  <a:pos x="15" y="15"/>
                </a:cxn>
                <a:cxn ang="0">
                  <a:pos x="15" y="15"/>
                </a:cxn>
                <a:cxn ang="0">
                  <a:pos x="15" y="8"/>
                </a:cxn>
                <a:cxn ang="0">
                  <a:pos x="22" y="8"/>
                </a:cxn>
              </a:cxnLst>
              <a:rect l="0" t="0" r="r" b="b"/>
              <a:pathLst>
                <a:path w="22" h="15">
                  <a:moveTo>
                    <a:pt x="22" y="8"/>
                  </a:moveTo>
                  <a:lnTo>
                    <a:pt x="15" y="8"/>
                  </a:lnTo>
                  <a:lnTo>
                    <a:pt x="15" y="0"/>
                  </a:lnTo>
                  <a:lnTo>
                    <a:pt x="15" y="0"/>
                  </a:lnTo>
                  <a:lnTo>
                    <a:pt x="15" y="0"/>
                  </a:lnTo>
                  <a:lnTo>
                    <a:pt x="7" y="0"/>
                  </a:lnTo>
                  <a:lnTo>
                    <a:pt x="7" y="0"/>
                  </a:lnTo>
                  <a:lnTo>
                    <a:pt x="7" y="0"/>
                  </a:lnTo>
                  <a:lnTo>
                    <a:pt x="0" y="8"/>
                  </a:lnTo>
                  <a:lnTo>
                    <a:pt x="0" y="8"/>
                  </a:lnTo>
                  <a:lnTo>
                    <a:pt x="0" y="8"/>
                  </a:lnTo>
                  <a:lnTo>
                    <a:pt x="7" y="15"/>
                  </a:lnTo>
                  <a:lnTo>
                    <a:pt x="7" y="15"/>
                  </a:lnTo>
                  <a:lnTo>
                    <a:pt x="7" y="15"/>
                  </a:lnTo>
                  <a:lnTo>
                    <a:pt x="15" y="15"/>
                  </a:lnTo>
                  <a:lnTo>
                    <a:pt x="15" y="15"/>
                  </a:lnTo>
                  <a:lnTo>
                    <a:pt x="15" y="15"/>
                  </a:lnTo>
                  <a:lnTo>
                    <a:pt x="15" y="8"/>
                  </a:lnTo>
                  <a:lnTo>
                    <a:pt x="22" y="8"/>
                  </a:lnTo>
                </a:path>
              </a:pathLst>
            </a:custGeom>
            <a:noFill/>
            <a:ln w="0" cap="sq">
              <a:solidFill>
                <a:srgbClr val="FFFF00"/>
              </a:solidFill>
              <a:prstDash val="solid"/>
              <a:miter lim="800000"/>
              <a:headEnd/>
              <a:tailEnd/>
            </a:ln>
          </p:spPr>
          <p:txBody>
            <a:bodyPr/>
            <a:lstStyle/>
            <a:p>
              <a:endParaRPr lang="en-US" dirty="0"/>
            </a:p>
          </p:txBody>
        </p:sp>
        <p:sp>
          <p:nvSpPr>
            <p:cNvPr id="643247" name="Freeform 175"/>
            <p:cNvSpPr>
              <a:spLocks/>
            </p:cNvSpPr>
            <p:nvPr/>
          </p:nvSpPr>
          <p:spPr bwMode="auto">
            <a:xfrm>
              <a:off x="851" y="1981"/>
              <a:ext cx="15" cy="16"/>
            </a:xfrm>
            <a:custGeom>
              <a:avLst/>
              <a:gdLst/>
              <a:ahLst/>
              <a:cxnLst>
                <a:cxn ang="0">
                  <a:pos x="15" y="8"/>
                </a:cxn>
                <a:cxn ang="0">
                  <a:pos x="15" y="5"/>
                </a:cxn>
                <a:cxn ang="0">
                  <a:pos x="14" y="3"/>
                </a:cxn>
                <a:cxn ang="0">
                  <a:pos x="12" y="1"/>
                </a:cxn>
                <a:cxn ang="0">
                  <a:pos x="9" y="0"/>
                </a:cxn>
                <a:cxn ang="0">
                  <a:pos x="6" y="0"/>
                </a:cxn>
                <a:cxn ang="0">
                  <a:pos x="3" y="1"/>
                </a:cxn>
                <a:cxn ang="0">
                  <a:pos x="2" y="3"/>
                </a:cxn>
                <a:cxn ang="0">
                  <a:pos x="0" y="5"/>
                </a:cxn>
                <a:cxn ang="0">
                  <a:pos x="0" y="8"/>
                </a:cxn>
                <a:cxn ang="0">
                  <a:pos x="0" y="10"/>
                </a:cxn>
                <a:cxn ang="0">
                  <a:pos x="2" y="13"/>
                </a:cxn>
                <a:cxn ang="0">
                  <a:pos x="3" y="14"/>
                </a:cxn>
                <a:cxn ang="0">
                  <a:pos x="6" y="16"/>
                </a:cxn>
                <a:cxn ang="0">
                  <a:pos x="9" y="16"/>
                </a:cxn>
                <a:cxn ang="0">
                  <a:pos x="12" y="14"/>
                </a:cxn>
                <a:cxn ang="0">
                  <a:pos x="14" y="13"/>
                </a:cxn>
                <a:cxn ang="0">
                  <a:pos x="15" y="10"/>
                </a:cxn>
                <a:cxn ang="0">
                  <a:pos x="15" y="8"/>
                </a:cxn>
              </a:cxnLst>
              <a:rect l="0" t="0" r="r" b="b"/>
              <a:pathLst>
                <a:path w="15" h="16">
                  <a:moveTo>
                    <a:pt x="15" y="8"/>
                  </a:moveTo>
                  <a:lnTo>
                    <a:pt x="15" y="5"/>
                  </a:lnTo>
                  <a:lnTo>
                    <a:pt x="14" y="3"/>
                  </a:lnTo>
                  <a:lnTo>
                    <a:pt x="12" y="1"/>
                  </a:lnTo>
                  <a:lnTo>
                    <a:pt x="9" y="0"/>
                  </a:lnTo>
                  <a:lnTo>
                    <a:pt x="6" y="0"/>
                  </a:lnTo>
                  <a:lnTo>
                    <a:pt x="3" y="1"/>
                  </a:lnTo>
                  <a:lnTo>
                    <a:pt x="2" y="3"/>
                  </a:lnTo>
                  <a:lnTo>
                    <a:pt x="0" y="5"/>
                  </a:lnTo>
                  <a:lnTo>
                    <a:pt x="0" y="8"/>
                  </a:lnTo>
                  <a:lnTo>
                    <a:pt x="0" y="10"/>
                  </a:lnTo>
                  <a:lnTo>
                    <a:pt x="2" y="13"/>
                  </a:lnTo>
                  <a:lnTo>
                    <a:pt x="3" y="14"/>
                  </a:lnTo>
                  <a:lnTo>
                    <a:pt x="6" y="16"/>
                  </a:lnTo>
                  <a:lnTo>
                    <a:pt x="9" y="16"/>
                  </a:lnTo>
                  <a:lnTo>
                    <a:pt x="12" y="14"/>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248" name="Freeform 176"/>
            <p:cNvSpPr>
              <a:spLocks/>
            </p:cNvSpPr>
            <p:nvPr/>
          </p:nvSpPr>
          <p:spPr bwMode="auto">
            <a:xfrm>
              <a:off x="848" y="1982"/>
              <a:ext cx="15" cy="15"/>
            </a:xfrm>
            <a:custGeom>
              <a:avLst/>
              <a:gdLst/>
              <a:ahLst/>
              <a:cxnLst>
                <a:cxn ang="0">
                  <a:pos x="15" y="7"/>
                </a:cxn>
                <a:cxn ang="0">
                  <a:pos x="15" y="7"/>
                </a:cxn>
                <a:cxn ang="0">
                  <a:pos x="15" y="0"/>
                </a:cxn>
                <a:cxn ang="0">
                  <a:pos x="15" y="0"/>
                </a:cxn>
                <a:cxn ang="0">
                  <a:pos x="15" y="0"/>
                </a:cxn>
                <a:cxn ang="0">
                  <a:pos x="7" y="0"/>
                </a:cxn>
                <a:cxn ang="0">
                  <a:pos x="7" y="0"/>
                </a:cxn>
                <a:cxn ang="0">
                  <a:pos x="7" y="0"/>
                </a:cxn>
                <a:cxn ang="0">
                  <a:pos x="0" y="7"/>
                </a:cxn>
                <a:cxn ang="0">
                  <a:pos x="0" y="7"/>
                </a:cxn>
                <a:cxn ang="0">
                  <a:pos x="0" y="7"/>
                </a:cxn>
                <a:cxn ang="0">
                  <a:pos x="7" y="15"/>
                </a:cxn>
                <a:cxn ang="0">
                  <a:pos x="7" y="15"/>
                </a:cxn>
                <a:cxn ang="0">
                  <a:pos x="7" y="15"/>
                </a:cxn>
                <a:cxn ang="0">
                  <a:pos x="15" y="15"/>
                </a:cxn>
                <a:cxn ang="0">
                  <a:pos x="15" y="15"/>
                </a:cxn>
                <a:cxn ang="0">
                  <a:pos x="15" y="15"/>
                </a:cxn>
                <a:cxn ang="0">
                  <a:pos x="15" y="7"/>
                </a:cxn>
                <a:cxn ang="0">
                  <a:pos x="15" y="7"/>
                </a:cxn>
              </a:cxnLst>
              <a:rect l="0" t="0" r="r" b="b"/>
              <a:pathLst>
                <a:path w="15" h="15">
                  <a:moveTo>
                    <a:pt x="15" y="7"/>
                  </a:moveTo>
                  <a:lnTo>
                    <a:pt x="15" y="7"/>
                  </a:lnTo>
                  <a:lnTo>
                    <a:pt x="15" y="0"/>
                  </a:lnTo>
                  <a:lnTo>
                    <a:pt x="15" y="0"/>
                  </a:lnTo>
                  <a:lnTo>
                    <a:pt x="15" y="0"/>
                  </a:lnTo>
                  <a:lnTo>
                    <a:pt x="7" y="0"/>
                  </a:lnTo>
                  <a:lnTo>
                    <a:pt x="7" y="0"/>
                  </a:lnTo>
                  <a:lnTo>
                    <a:pt x="7" y="0"/>
                  </a:lnTo>
                  <a:lnTo>
                    <a:pt x="0" y="7"/>
                  </a:lnTo>
                  <a:lnTo>
                    <a:pt x="0" y="7"/>
                  </a:lnTo>
                  <a:lnTo>
                    <a:pt x="0" y="7"/>
                  </a:lnTo>
                  <a:lnTo>
                    <a:pt x="7" y="15"/>
                  </a:lnTo>
                  <a:lnTo>
                    <a:pt x="7" y="15"/>
                  </a:lnTo>
                  <a:lnTo>
                    <a:pt x="7" y="15"/>
                  </a:lnTo>
                  <a:lnTo>
                    <a:pt x="15"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49" name="Freeform 177"/>
            <p:cNvSpPr>
              <a:spLocks/>
            </p:cNvSpPr>
            <p:nvPr/>
          </p:nvSpPr>
          <p:spPr bwMode="auto">
            <a:xfrm>
              <a:off x="852" y="1978"/>
              <a:ext cx="15" cy="16"/>
            </a:xfrm>
            <a:custGeom>
              <a:avLst/>
              <a:gdLst/>
              <a:ahLst/>
              <a:cxnLst>
                <a:cxn ang="0">
                  <a:pos x="15" y="9"/>
                </a:cxn>
                <a:cxn ang="0">
                  <a:pos x="15" y="6"/>
                </a:cxn>
                <a:cxn ang="0">
                  <a:pos x="13" y="3"/>
                </a:cxn>
                <a:cxn ang="0">
                  <a:pos x="12" y="2"/>
                </a:cxn>
                <a:cxn ang="0">
                  <a:pos x="10" y="0"/>
                </a:cxn>
                <a:cxn ang="0">
                  <a:pos x="7" y="0"/>
                </a:cxn>
                <a:cxn ang="0">
                  <a:pos x="3" y="2"/>
                </a:cxn>
                <a:cxn ang="0">
                  <a:pos x="1" y="3"/>
                </a:cxn>
                <a:cxn ang="0">
                  <a:pos x="0" y="6"/>
                </a:cxn>
                <a:cxn ang="0">
                  <a:pos x="0" y="9"/>
                </a:cxn>
                <a:cxn ang="0">
                  <a:pos x="0" y="11"/>
                </a:cxn>
                <a:cxn ang="0">
                  <a:pos x="1" y="13"/>
                </a:cxn>
                <a:cxn ang="0">
                  <a:pos x="3" y="15"/>
                </a:cxn>
                <a:cxn ang="0">
                  <a:pos x="7" y="16"/>
                </a:cxn>
                <a:cxn ang="0">
                  <a:pos x="10" y="16"/>
                </a:cxn>
                <a:cxn ang="0">
                  <a:pos x="12" y="15"/>
                </a:cxn>
                <a:cxn ang="0">
                  <a:pos x="13" y="13"/>
                </a:cxn>
                <a:cxn ang="0">
                  <a:pos x="15" y="11"/>
                </a:cxn>
                <a:cxn ang="0">
                  <a:pos x="15" y="9"/>
                </a:cxn>
              </a:cxnLst>
              <a:rect l="0" t="0" r="r" b="b"/>
              <a:pathLst>
                <a:path w="15" h="16">
                  <a:moveTo>
                    <a:pt x="15" y="9"/>
                  </a:moveTo>
                  <a:lnTo>
                    <a:pt x="15" y="6"/>
                  </a:lnTo>
                  <a:lnTo>
                    <a:pt x="13" y="3"/>
                  </a:lnTo>
                  <a:lnTo>
                    <a:pt x="12" y="2"/>
                  </a:lnTo>
                  <a:lnTo>
                    <a:pt x="10" y="0"/>
                  </a:lnTo>
                  <a:lnTo>
                    <a:pt x="7" y="0"/>
                  </a:lnTo>
                  <a:lnTo>
                    <a:pt x="3" y="2"/>
                  </a:lnTo>
                  <a:lnTo>
                    <a:pt x="1" y="3"/>
                  </a:lnTo>
                  <a:lnTo>
                    <a:pt x="0" y="6"/>
                  </a:lnTo>
                  <a:lnTo>
                    <a:pt x="0" y="9"/>
                  </a:lnTo>
                  <a:lnTo>
                    <a:pt x="0" y="11"/>
                  </a:lnTo>
                  <a:lnTo>
                    <a:pt x="1" y="13"/>
                  </a:lnTo>
                  <a:lnTo>
                    <a:pt x="3" y="15"/>
                  </a:lnTo>
                  <a:lnTo>
                    <a:pt x="7" y="16"/>
                  </a:lnTo>
                  <a:lnTo>
                    <a:pt x="10" y="16"/>
                  </a:lnTo>
                  <a:lnTo>
                    <a:pt x="12" y="15"/>
                  </a:lnTo>
                  <a:lnTo>
                    <a:pt x="13" y="13"/>
                  </a:lnTo>
                  <a:lnTo>
                    <a:pt x="15" y="11"/>
                  </a:lnTo>
                  <a:lnTo>
                    <a:pt x="15" y="9"/>
                  </a:lnTo>
                  <a:close/>
                </a:path>
              </a:pathLst>
            </a:custGeom>
            <a:solidFill>
              <a:srgbClr val="FFFF00"/>
            </a:solidFill>
            <a:ln w="9525">
              <a:noFill/>
              <a:round/>
              <a:headEnd/>
              <a:tailEnd/>
            </a:ln>
          </p:spPr>
          <p:txBody>
            <a:bodyPr/>
            <a:lstStyle/>
            <a:p>
              <a:endParaRPr lang="en-US" dirty="0"/>
            </a:p>
          </p:txBody>
        </p:sp>
        <p:sp>
          <p:nvSpPr>
            <p:cNvPr id="643250" name="Freeform 178"/>
            <p:cNvSpPr>
              <a:spLocks/>
            </p:cNvSpPr>
            <p:nvPr/>
          </p:nvSpPr>
          <p:spPr bwMode="auto">
            <a:xfrm>
              <a:off x="855" y="1975"/>
              <a:ext cx="15" cy="22"/>
            </a:xfrm>
            <a:custGeom>
              <a:avLst/>
              <a:gdLst/>
              <a:ahLst/>
              <a:cxnLst>
                <a:cxn ang="0">
                  <a:pos x="15" y="14"/>
                </a:cxn>
                <a:cxn ang="0">
                  <a:pos x="15" y="7"/>
                </a:cxn>
                <a:cxn ang="0">
                  <a:pos x="8" y="7"/>
                </a:cxn>
                <a:cxn ang="0">
                  <a:pos x="8" y="7"/>
                </a:cxn>
                <a:cxn ang="0">
                  <a:pos x="8" y="0"/>
                </a:cxn>
                <a:cxn ang="0">
                  <a:pos x="0" y="0"/>
                </a:cxn>
                <a:cxn ang="0">
                  <a:pos x="0" y="7"/>
                </a:cxn>
                <a:cxn ang="0">
                  <a:pos x="0" y="7"/>
                </a:cxn>
                <a:cxn ang="0">
                  <a:pos x="0" y="7"/>
                </a:cxn>
                <a:cxn ang="0">
                  <a:pos x="0" y="14"/>
                </a:cxn>
                <a:cxn ang="0">
                  <a:pos x="0" y="14"/>
                </a:cxn>
                <a:cxn ang="0">
                  <a:pos x="0" y="14"/>
                </a:cxn>
                <a:cxn ang="0">
                  <a:pos x="0" y="14"/>
                </a:cxn>
                <a:cxn ang="0">
                  <a:pos x="0" y="22"/>
                </a:cxn>
                <a:cxn ang="0">
                  <a:pos x="8" y="22"/>
                </a:cxn>
                <a:cxn ang="0">
                  <a:pos x="8" y="14"/>
                </a:cxn>
                <a:cxn ang="0">
                  <a:pos x="8" y="14"/>
                </a:cxn>
                <a:cxn ang="0">
                  <a:pos x="15" y="14"/>
                </a:cxn>
                <a:cxn ang="0">
                  <a:pos x="15" y="14"/>
                </a:cxn>
              </a:cxnLst>
              <a:rect l="0" t="0" r="r" b="b"/>
              <a:pathLst>
                <a:path w="15" h="22">
                  <a:moveTo>
                    <a:pt x="15" y="14"/>
                  </a:moveTo>
                  <a:lnTo>
                    <a:pt x="15" y="7"/>
                  </a:lnTo>
                  <a:lnTo>
                    <a:pt x="8" y="7"/>
                  </a:lnTo>
                  <a:lnTo>
                    <a:pt x="8" y="7"/>
                  </a:lnTo>
                  <a:lnTo>
                    <a:pt x="8" y="0"/>
                  </a:lnTo>
                  <a:lnTo>
                    <a:pt x="0" y="0"/>
                  </a:lnTo>
                  <a:lnTo>
                    <a:pt x="0" y="7"/>
                  </a:lnTo>
                  <a:lnTo>
                    <a:pt x="0" y="7"/>
                  </a:lnTo>
                  <a:lnTo>
                    <a:pt x="0" y="7"/>
                  </a:lnTo>
                  <a:lnTo>
                    <a:pt x="0" y="14"/>
                  </a:lnTo>
                  <a:lnTo>
                    <a:pt x="0" y="14"/>
                  </a:lnTo>
                  <a:lnTo>
                    <a:pt x="0" y="14"/>
                  </a:lnTo>
                  <a:lnTo>
                    <a:pt x="0" y="14"/>
                  </a:lnTo>
                  <a:lnTo>
                    <a:pt x="0" y="22"/>
                  </a:lnTo>
                  <a:lnTo>
                    <a:pt x="8" y="22"/>
                  </a:lnTo>
                  <a:lnTo>
                    <a:pt x="8" y="14"/>
                  </a:lnTo>
                  <a:lnTo>
                    <a:pt x="8" y="14"/>
                  </a:lnTo>
                  <a:lnTo>
                    <a:pt x="15" y="14"/>
                  </a:lnTo>
                  <a:lnTo>
                    <a:pt x="15" y="14"/>
                  </a:lnTo>
                </a:path>
              </a:pathLst>
            </a:custGeom>
            <a:noFill/>
            <a:ln w="0" cap="sq">
              <a:solidFill>
                <a:srgbClr val="FFFF00"/>
              </a:solidFill>
              <a:prstDash val="solid"/>
              <a:miter lim="800000"/>
              <a:headEnd/>
              <a:tailEnd/>
            </a:ln>
          </p:spPr>
          <p:txBody>
            <a:bodyPr/>
            <a:lstStyle/>
            <a:p>
              <a:endParaRPr lang="en-US" dirty="0"/>
            </a:p>
          </p:txBody>
        </p:sp>
        <p:sp>
          <p:nvSpPr>
            <p:cNvPr id="643251" name="Freeform 179"/>
            <p:cNvSpPr>
              <a:spLocks/>
            </p:cNvSpPr>
            <p:nvPr/>
          </p:nvSpPr>
          <p:spPr bwMode="auto">
            <a:xfrm>
              <a:off x="853" y="1985"/>
              <a:ext cx="15" cy="16"/>
            </a:xfrm>
            <a:custGeom>
              <a:avLst/>
              <a:gdLst/>
              <a:ahLst/>
              <a:cxnLst>
                <a:cxn ang="0">
                  <a:pos x="15" y="8"/>
                </a:cxn>
                <a:cxn ang="0">
                  <a:pos x="15" y="5"/>
                </a:cxn>
                <a:cxn ang="0">
                  <a:pos x="14" y="3"/>
                </a:cxn>
                <a:cxn ang="0">
                  <a:pos x="12" y="2"/>
                </a:cxn>
                <a:cxn ang="0">
                  <a:pos x="9" y="0"/>
                </a:cxn>
                <a:cxn ang="0">
                  <a:pos x="7" y="0"/>
                </a:cxn>
                <a:cxn ang="0">
                  <a:pos x="3" y="2"/>
                </a:cxn>
                <a:cxn ang="0">
                  <a:pos x="1" y="3"/>
                </a:cxn>
                <a:cxn ang="0">
                  <a:pos x="0" y="5"/>
                </a:cxn>
                <a:cxn ang="0">
                  <a:pos x="0" y="8"/>
                </a:cxn>
                <a:cxn ang="0">
                  <a:pos x="0" y="10"/>
                </a:cxn>
                <a:cxn ang="0">
                  <a:pos x="1" y="13"/>
                </a:cxn>
                <a:cxn ang="0">
                  <a:pos x="3" y="15"/>
                </a:cxn>
                <a:cxn ang="0">
                  <a:pos x="7" y="16"/>
                </a:cxn>
                <a:cxn ang="0">
                  <a:pos x="9" y="16"/>
                </a:cxn>
                <a:cxn ang="0">
                  <a:pos x="12" y="15"/>
                </a:cxn>
                <a:cxn ang="0">
                  <a:pos x="14" y="13"/>
                </a:cxn>
                <a:cxn ang="0">
                  <a:pos x="15" y="10"/>
                </a:cxn>
                <a:cxn ang="0">
                  <a:pos x="15" y="8"/>
                </a:cxn>
              </a:cxnLst>
              <a:rect l="0" t="0" r="r" b="b"/>
              <a:pathLst>
                <a:path w="15" h="16">
                  <a:moveTo>
                    <a:pt x="15" y="8"/>
                  </a:moveTo>
                  <a:lnTo>
                    <a:pt x="15" y="5"/>
                  </a:lnTo>
                  <a:lnTo>
                    <a:pt x="14" y="3"/>
                  </a:lnTo>
                  <a:lnTo>
                    <a:pt x="12" y="2"/>
                  </a:lnTo>
                  <a:lnTo>
                    <a:pt x="9" y="0"/>
                  </a:lnTo>
                  <a:lnTo>
                    <a:pt x="7" y="0"/>
                  </a:lnTo>
                  <a:lnTo>
                    <a:pt x="3" y="2"/>
                  </a:lnTo>
                  <a:lnTo>
                    <a:pt x="1" y="3"/>
                  </a:lnTo>
                  <a:lnTo>
                    <a:pt x="0" y="5"/>
                  </a:lnTo>
                  <a:lnTo>
                    <a:pt x="0" y="8"/>
                  </a:lnTo>
                  <a:lnTo>
                    <a:pt x="0" y="10"/>
                  </a:lnTo>
                  <a:lnTo>
                    <a:pt x="1" y="13"/>
                  </a:lnTo>
                  <a:lnTo>
                    <a:pt x="3" y="15"/>
                  </a:lnTo>
                  <a:lnTo>
                    <a:pt x="7" y="16"/>
                  </a:lnTo>
                  <a:lnTo>
                    <a:pt x="9" y="16"/>
                  </a:lnTo>
                  <a:lnTo>
                    <a:pt x="12"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252" name="Freeform 180"/>
            <p:cNvSpPr>
              <a:spLocks/>
            </p:cNvSpPr>
            <p:nvPr/>
          </p:nvSpPr>
          <p:spPr bwMode="auto">
            <a:xfrm>
              <a:off x="855" y="1982"/>
              <a:ext cx="15" cy="22"/>
            </a:xfrm>
            <a:custGeom>
              <a:avLst/>
              <a:gdLst/>
              <a:ahLst/>
              <a:cxnLst>
                <a:cxn ang="0">
                  <a:pos x="15" y="7"/>
                </a:cxn>
                <a:cxn ang="0">
                  <a:pos x="15" y="7"/>
                </a:cxn>
                <a:cxn ang="0">
                  <a:pos x="15" y="7"/>
                </a:cxn>
                <a:cxn ang="0">
                  <a:pos x="8" y="7"/>
                </a:cxn>
                <a:cxn ang="0">
                  <a:pos x="8" y="0"/>
                </a:cxn>
                <a:cxn ang="0">
                  <a:pos x="8" y="0"/>
                </a:cxn>
                <a:cxn ang="0">
                  <a:pos x="0" y="7"/>
                </a:cxn>
                <a:cxn ang="0">
                  <a:pos x="0" y="7"/>
                </a:cxn>
                <a:cxn ang="0">
                  <a:pos x="0" y="7"/>
                </a:cxn>
                <a:cxn ang="0">
                  <a:pos x="0" y="7"/>
                </a:cxn>
                <a:cxn ang="0">
                  <a:pos x="0" y="15"/>
                </a:cxn>
                <a:cxn ang="0">
                  <a:pos x="0" y="15"/>
                </a:cxn>
                <a:cxn ang="0">
                  <a:pos x="0" y="22"/>
                </a:cxn>
                <a:cxn ang="0">
                  <a:pos x="8" y="22"/>
                </a:cxn>
                <a:cxn ang="0">
                  <a:pos x="8" y="22"/>
                </a:cxn>
                <a:cxn ang="0">
                  <a:pos x="8" y="22"/>
                </a:cxn>
                <a:cxn ang="0">
                  <a:pos x="15" y="15"/>
                </a:cxn>
                <a:cxn ang="0">
                  <a:pos x="15" y="15"/>
                </a:cxn>
                <a:cxn ang="0">
                  <a:pos x="15" y="7"/>
                </a:cxn>
              </a:cxnLst>
              <a:rect l="0" t="0" r="r" b="b"/>
              <a:pathLst>
                <a:path w="15" h="22">
                  <a:moveTo>
                    <a:pt x="15" y="7"/>
                  </a:moveTo>
                  <a:lnTo>
                    <a:pt x="15" y="7"/>
                  </a:lnTo>
                  <a:lnTo>
                    <a:pt x="15" y="7"/>
                  </a:lnTo>
                  <a:lnTo>
                    <a:pt x="8" y="7"/>
                  </a:lnTo>
                  <a:lnTo>
                    <a:pt x="8" y="0"/>
                  </a:lnTo>
                  <a:lnTo>
                    <a:pt x="8" y="0"/>
                  </a:lnTo>
                  <a:lnTo>
                    <a:pt x="0" y="7"/>
                  </a:lnTo>
                  <a:lnTo>
                    <a:pt x="0" y="7"/>
                  </a:lnTo>
                  <a:lnTo>
                    <a:pt x="0" y="7"/>
                  </a:lnTo>
                  <a:lnTo>
                    <a:pt x="0" y="7"/>
                  </a:lnTo>
                  <a:lnTo>
                    <a:pt x="0" y="15"/>
                  </a:lnTo>
                  <a:lnTo>
                    <a:pt x="0" y="15"/>
                  </a:lnTo>
                  <a:lnTo>
                    <a:pt x="0" y="22"/>
                  </a:lnTo>
                  <a:lnTo>
                    <a:pt x="8" y="22"/>
                  </a:lnTo>
                  <a:lnTo>
                    <a:pt x="8" y="22"/>
                  </a:lnTo>
                  <a:lnTo>
                    <a:pt x="8" y="22"/>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253" name="Freeform 181"/>
            <p:cNvSpPr>
              <a:spLocks/>
            </p:cNvSpPr>
            <p:nvPr/>
          </p:nvSpPr>
          <p:spPr bwMode="auto">
            <a:xfrm>
              <a:off x="846" y="1978"/>
              <a:ext cx="16" cy="17"/>
            </a:xfrm>
            <a:custGeom>
              <a:avLst/>
              <a:gdLst/>
              <a:ahLst/>
              <a:cxnLst>
                <a:cxn ang="0">
                  <a:pos x="16" y="9"/>
                </a:cxn>
                <a:cxn ang="0">
                  <a:pos x="15" y="6"/>
                </a:cxn>
                <a:cxn ang="0">
                  <a:pos x="14" y="4"/>
                </a:cxn>
                <a:cxn ang="0">
                  <a:pos x="11" y="2"/>
                </a:cxn>
                <a:cxn ang="0">
                  <a:pos x="8" y="0"/>
                </a:cxn>
                <a:cxn ang="0">
                  <a:pos x="6" y="0"/>
                </a:cxn>
                <a:cxn ang="0">
                  <a:pos x="4" y="2"/>
                </a:cxn>
                <a:cxn ang="0">
                  <a:pos x="1" y="4"/>
                </a:cxn>
                <a:cxn ang="0">
                  <a:pos x="0" y="6"/>
                </a:cxn>
                <a:cxn ang="0">
                  <a:pos x="0" y="9"/>
                </a:cxn>
                <a:cxn ang="0">
                  <a:pos x="0" y="11"/>
                </a:cxn>
                <a:cxn ang="0">
                  <a:pos x="1" y="14"/>
                </a:cxn>
                <a:cxn ang="0">
                  <a:pos x="4" y="16"/>
                </a:cxn>
                <a:cxn ang="0">
                  <a:pos x="6" y="17"/>
                </a:cxn>
                <a:cxn ang="0">
                  <a:pos x="8" y="17"/>
                </a:cxn>
                <a:cxn ang="0">
                  <a:pos x="11" y="16"/>
                </a:cxn>
                <a:cxn ang="0">
                  <a:pos x="14" y="14"/>
                </a:cxn>
                <a:cxn ang="0">
                  <a:pos x="15" y="11"/>
                </a:cxn>
                <a:cxn ang="0">
                  <a:pos x="16" y="9"/>
                </a:cxn>
              </a:cxnLst>
              <a:rect l="0" t="0" r="r" b="b"/>
              <a:pathLst>
                <a:path w="16" h="17">
                  <a:moveTo>
                    <a:pt x="16" y="9"/>
                  </a:moveTo>
                  <a:lnTo>
                    <a:pt x="15" y="6"/>
                  </a:lnTo>
                  <a:lnTo>
                    <a:pt x="14" y="4"/>
                  </a:lnTo>
                  <a:lnTo>
                    <a:pt x="11" y="2"/>
                  </a:lnTo>
                  <a:lnTo>
                    <a:pt x="8" y="0"/>
                  </a:lnTo>
                  <a:lnTo>
                    <a:pt x="6" y="0"/>
                  </a:lnTo>
                  <a:lnTo>
                    <a:pt x="4" y="2"/>
                  </a:lnTo>
                  <a:lnTo>
                    <a:pt x="1" y="4"/>
                  </a:lnTo>
                  <a:lnTo>
                    <a:pt x="0" y="6"/>
                  </a:lnTo>
                  <a:lnTo>
                    <a:pt x="0" y="9"/>
                  </a:lnTo>
                  <a:lnTo>
                    <a:pt x="0" y="11"/>
                  </a:lnTo>
                  <a:lnTo>
                    <a:pt x="1" y="14"/>
                  </a:lnTo>
                  <a:lnTo>
                    <a:pt x="4" y="16"/>
                  </a:lnTo>
                  <a:lnTo>
                    <a:pt x="6" y="17"/>
                  </a:lnTo>
                  <a:lnTo>
                    <a:pt x="8" y="17"/>
                  </a:lnTo>
                  <a:lnTo>
                    <a:pt x="11" y="16"/>
                  </a:lnTo>
                  <a:lnTo>
                    <a:pt x="14" y="14"/>
                  </a:lnTo>
                  <a:lnTo>
                    <a:pt x="15" y="11"/>
                  </a:lnTo>
                  <a:lnTo>
                    <a:pt x="16" y="9"/>
                  </a:lnTo>
                  <a:close/>
                </a:path>
              </a:pathLst>
            </a:custGeom>
            <a:solidFill>
              <a:srgbClr val="FFFF00"/>
            </a:solidFill>
            <a:ln w="9525">
              <a:noFill/>
              <a:round/>
              <a:headEnd/>
              <a:tailEnd/>
            </a:ln>
          </p:spPr>
          <p:txBody>
            <a:bodyPr/>
            <a:lstStyle/>
            <a:p>
              <a:endParaRPr lang="en-US" dirty="0"/>
            </a:p>
          </p:txBody>
        </p:sp>
        <p:sp>
          <p:nvSpPr>
            <p:cNvPr id="643254" name="Freeform 182"/>
            <p:cNvSpPr>
              <a:spLocks/>
            </p:cNvSpPr>
            <p:nvPr/>
          </p:nvSpPr>
          <p:spPr bwMode="auto">
            <a:xfrm>
              <a:off x="848" y="1975"/>
              <a:ext cx="15" cy="22"/>
            </a:xfrm>
            <a:custGeom>
              <a:avLst/>
              <a:gdLst/>
              <a:ahLst/>
              <a:cxnLst>
                <a:cxn ang="0">
                  <a:pos x="15" y="14"/>
                </a:cxn>
                <a:cxn ang="0">
                  <a:pos x="15" y="7"/>
                </a:cxn>
                <a:cxn ang="0">
                  <a:pos x="15" y="7"/>
                </a:cxn>
                <a:cxn ang="0">
                  <a:pos x="7" y="7"/>
                </a:cxn>
                <a:cxn ang="0">
                  <a:pos x="7" y="0"/>
                </a:cxn>
                <a:cxn ang="0">
                  <a:pos x="7" y="0"/>
                </a:cxn>
                <a:cxn ang="0">
                  <a:pos x="0" y="7"/>
                </a:cxn>
                <a:cxn ang="0">
                  <a:pos x="0" y="7"/>
                </a:cxn>
                <a:cxn ang="0">
                  <a:pos x="0" y="7"/>
                </a:cxn>
                <a:cxn ang="0">
                  <a:pos x="0" y="14"/>
                </a:cxn>
                <a:cxn ang="0">
                  <a:pos x="0" y="14"/>
                </a:cxn>
                <a:cxn ang="0">
                  <a:pos x="0" y="14"/>
                </a:cxn>
                <a:cxn ang="0">
                  <a:pos x="0" y="22"/>
                </a:cxn>
                <a:cxn ang="0">
                  <a:pos x="7" y="22"/>
                </a:cxn>
                <a:cxn ang="0">
                  <a:pos x="7" y="22"/>
                </a:cxn>
                <a:cxn ang="0">
                  <a:pos x="7" y="22"/>
                </a:cxn>
                <a:cxn ang="0">
                  <a:pos x="15" y="14"/>
                </a:cxn>
                <a:cxn ang="0">
                  <a:pos x="15" y="14"/>
                </a:cxn>
                <a:cxn ang="0">
                  <a:pos x="15" y="14"/>
                </a:cxn>
              </a:cxnLst>
              <a:rect l="0" t="0" r="r" b="b"/>
              <a:pathLst>
                <a:path w="15" h="22">
                  <a:moveTo>
                    <a:pt x="15" y="14"/>
                  </a:moveTo>
                  <a:lnTo>
                    <a:pt x="15" y="7"/>
                  </a:lnTo>
                  <a:lnTo>
                    <a:pt x="15" y="7"/>
                  </a:lnTo>
                  <a:lnTo>
                    <a:pt x="7" y="7"/>
                  </a:lnTo>
                  <a:lnTo>
                    <a:pt x="7" y="0"/>
                  </a:lnTo>
                  <a:lnTo>
                    <a:pt x="7" y="0"/>
                  </a:lnTo>
                  <a:lnTo>
                    <a:pt x="0" y="7"/>
                  </a:lnTo>
                  <a:lnTo>
                    <a:pt x="0" y="7"/>
                  </a:lnTo>
                  <a:lnTo>
                    <a:pt x="0" y="7"/>
                  </a:lnTo>
                  <a:lnTo>
                    <a:pt x="0" y="14"/>
                  </a:lnTo>
                  <a:lnTo>
                    <a:pt x="0" y="14"/>
                  </a:lnTo>
                  <a:lnTo>
                    <a:pt x="0" y="14"/>
                  </a:lnTo>
                  <a:lnTo>
                    <a:pt x="0" y="22"/>
                  </a:lnTo>
                  <a:lnTo>
                    <a:pt x="7" y="22"/>
                  </a:lnTo>
                  <a:lnTo>
                    <a:pt x="7" y="22"/>
                  </a:lnTo>
                  <a:lnTo>
                    <a:pt x="7" y="22"/>
                  </a:lnTo>
                  <a:lnTo>
                    <a:pt x="15" y="14"/>
                  </a:lnTo>
                  <a:lnTo>
                    <a:pt x="15" y="14"/>
                  </a:lnTo>
                  <a:lnTo>
                    <a:pt x="15" y="14"/>
                  </a:lnTo>
                </a:path>
              </a:pathLst>
            </a:custGeom>
            <a:noFill/>
            <a:ln w="0" cap="sq">
              <a:solidFill>
                <a:srgbClr val="FFFF00"/>
              </a:solidFill>
              <a:prstDash val="solid"/>
              <a:miter lim="800000"/>
              <a:headEnd/>
              <a:tailEnd/>
            </a:ln>
          </p:spPr>
          <p:txBody>
            <a:bodyPr/>
            <a:lstStyle/>
            <a:p>
              <a:endParaRPr lang="en-US" dirty="0"/>
            </a:p>
          </p:txBody>
        </p:sp>
        <p:sp>
          <p:nvSpPr>
            <p:cNvPr id="643255" name="Freeform 183"/>
            <p:cNvSpPr>
              <a:spLocks/>
            </p:cNvSpPr>
            <p:nvPr/>
          </p:nvSpPr>
          <p:spPr bwMode="auto">
            <a:xfrm>
              <a:off x="846" y="1981"/>
              <a:ext cx="16" cy="15"/>
            </a:xfrm>
            <a:custGeom>
              <a:avLst/>
              <a:gdLst/>
              <a:ahLst/>
              <a:cxnLst>
                <a:cxn ang="0">
                  <a:pos x="16" y="8"/>
                </a:cxn>
                <a:cxn ang="0">
                  <a:pos x="16" y="5"/>
                </a:cxn>
                <a:cxn ang="0">
                  <a:pos x="14" y="3"/>
                </a:cxn>
                <a:cxn ang="0">
                  <a:pos x="12" y="0"/>
                </a:cxn>
                <a:cxn ang="0">
                  <a:pos x="9" y="0"/>
                </a:cxn>
                <a:cxn ang="0">
                  <a:pos x="7" y="0"/>
                </a:cxn>
                <a:cxn ang="0">
                  <a:pos x="4" y="0"/>
                </a:cxn>
                <a:cxn ang="0">
                  <a:pos x="2" y="3"/>
                </a:cxn>
                <a:cxn ang="0">
                  <a:pos x="1" y="5"/>
                </a:cxn>
                <a:cxn ang="0">
                  <a:pos x="0" y="8"/>
                </a:cxn>
                <a:cxn ang="0">
                  <a:pos x="1" y="10"/>
                </a:cxn>
                <a:cxn ang="0">
                  <a:pos x="2" y="13"/>
                </a:cxn>
                <a:cxn ang="0">
                  <a:pos x="4" y="14"/>
                </a:cxn>
                <a:cxn ang="0">
                  <a:pos x="7" y="15"/>
                </a:cxn>
                <a:cxn ang="0">
                  <a:pos x="9" y="15"/>
                </a:cxn>
                <a:cxn ang="0">
                  <a:pos x="12" y="14"/>
                </a:cxn>
                <a:cxn ang="0">
                  <a:pos x="14" y="13"/>
                </a:cxn>
                <a:cxn ang="0">
                  <a:pos x="16" y="10"/>
                </a:cxn>
                <a:cxn ang="0">
                  <a:pos x="16" y="8"/>
                </a:cxn>
              </a:cxnLst>
              <a:rect l="0" t="0" r="r" b="b"/>
              <a:pathLst>
                <a:path w="16" h="15">
                  <a:moveTo>
                    <a:pt x="16" y="8"/>
                  </a:moveTo>
                  <a:lnTo>
                    <a:pt x="16" y="5"/>
                  </a:lnTo>
                  <a:lnTo>
                    <a:pt x="14" y="3"/>
                  </a:lnTo>
                  <a:lnTo>
                    <a:pt x="12" y="0"/>
                  </a:lnTo>
                  <a:lnTo>
                    <a:pt x="9" y="0"/>
                  </a:lnTo>
                  <a:lnTo>
                    <a:pt x="7" y="0"/>
                  </a:lnTo>
                  <a:lnTo>
                    <a:pt x="4" y="0"/>
                  </a:lnTo>
                  <a:lnTo>
                    <a:pt x="2" y="3"/>
                  </a:lnTo>
                  <a:lnTo>
                    <a:pt x="1" y="5"/>
                  </a:lnTo>
                  <a:lnTo>
                    <a:pt x="0" y="8"/>
                  </a:lnTo>
                  <a:lnTo>
                    <a:pt x="1" y="10"/>
                  </a:lnTo>
                  <a:lnTo>
                    <a:pt x="2" y="13"/>
                  </a:lnTo>
                  <a:lnTo>
                    <a:pt x="4" y="14"/>
                  </a:lnTo>
                  <a:lnTo>
                    <a:pt x="7" y="15"/>
                  </a:lnTo>
                  <a:lnTo>
                    <a:pt x="9" y="15"/>
                  </a:lnTo>
                  <a:lnTo>
                    <a:pt x="12" y="14"/>
                  </a:lnTo>
                  <a:lnTo>
                    <a:pt x="14"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256" name="Freeform 184"/>
            <p:cNvSpPr>
              <a:spLocks/>
            </p:cNvSpPr>
            <p:nvPr/>
          </p:nvSpPr>
          <p:spPr bwMode="auto">
            <a:xfrm>
              <a:off x="848" y="1982"/>
              <a:ext cx="15" cy="15"/>
            </a:xfrm>
            <a:custGeom>
              <a:avLst/>
              <a:gdLst/>
              <a:ahLst/>
              <a:cxnLst>
                <a:cxn ang="0">
                  <a:pos x="15" y="7"/>
                </a:cxn>
                <a:cxn ang="0">
                  <a:pos x="15" y="7"/>
                </a:cxn>
                <a:cxn ang="0">
                  <a:pos x="15" y="0"/>
                </a:cxn>
                <a:cxn ang="0">
                  <a:pos x="7" y="0"/>
                </a:cxn>
                <a:cxn ang="0">
                  <a:pos x="7" y="0"/>
                </a:cxn>
                <a:cxn ang="0">
                  <a:pos x="7" y="0"/>
                </a:cxn>
                <a:cxn ang="0">
                  <a:pos x="0" y="0"/>
                </a:cxn>
                <a:cxn ang="0">
                  <a:pos x="0" y="0"/>
                </a:cxn>
                <a:cxn ang="0">
                  <a:pos x="0" y="7"/>
                </a:cxn>
                <a:cxn ang="0">
                  <a:pos x="0" y="7"/>
                </a:cxn>
                <a:cxn ang="0">
                  <a:pos x="0" y="7"/>
                </a:cxn>
                <a:cxn ang="0">
                  <a:pos x="0" y="15"/>
                </a:cxn>
                <a:cxn ang="0">
                  <a:pos x="0" y="15"/>
                </a:cxn>
                <a:cxn ang="0">
                  <a:pos x="7" y="15"/>
                </a:cxn>
                <a:cxn ang="0">
                  <a:pos x="7" y="15"/>
                </a:cxn>
                <a:cxn ang="0">
                  <a:pos x="7" y="15"/>
                </a:cxn>
                <a:cxn ang="0">
                  <a:pos x="15" y="15"/>
                </a:cxn>
                <a:cxn ang="0">
                  <a:pos x="15" y="7"/>
                </a:cxn>
                <a:cxn ang="0">
                  <a:pos x="15" y="7"/>
                </a:cxn>
              </a:cxnLst>
              <a:rect l="0" t="0" r="r" b="b"/>
              <a:pathLst>
                <a:path w="15" h="15">
                  <a:moveTo>
                    <a:pt x="15" y="7"/>
                  </a:moveTo>
                  <a:lnTo>
                    <a:pt x="15" y="7"/>
                  </a:lnTo>
                  <a:lnTo>
                    <a:pt x="15" y="0"/>
                  </a:lnTo>
                  <a:lnTo>
                    <a:pt x="7" y="0"/>
                  </a:lnTo>
                  <a:lnTo>
                    <a:pt x="7" y="0"/>
                  </a:lnTo>
                  <a:lnTo>
                    <a:pt x="7" y="0"/>
                  </a:lnTo>
                  <a:lnTo>
                    <a:pt x="0" y="0"/>
                  </a:lnTo>
                  <a:lnTo>
                    <a:pt x="0" y="0"/>
                  </a:lnTo>
                  <a:lnTo>
                    <a:pt x="0" y="7"/>
                  </a:lnTo>
                  <a:lnTo>
                    <a:pt x="0" y="7"/>
                  </a:lnTo>
                  <a:lnTo>
                    <a:pt x="0" y="7"/>
                  </a:lnTo>
                  <a:lnTo>
                    <a:pt x="0" y="15"/>
                  </a:lnTo>
                  <a:lnTo>
                    <a:pt x="0" y="15"/>
                  </a:lnTo>
                  <a:lnTo>
                    <a:pt x="7" y="15"/>
                  </a:lnTo>
                  <a:lnTo>
                    <a:pt x="7" y="15"/>
                  </a:lnTo>
                  <a:lnTo>
                    <a:pt x="7"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57" name="Freeform 185"/>
            <p:cNvSpPr>
              <a:spLocks/>
            </p:cNvSpPr>
            <p:nvPr/>
          </p:nvSpPr>
          <p:spPr bwMode="auto">
            <a:xfrm>
              <a:off x="853" y="1987"/>
              <a:ext cx="16" cy="15"/>
            </a:xfrm>
            <a:custGeom>
              <a:avLst/>
              <a:gdLst/>
              <a:ahLst/>
              <a:cxnLst>
                <a:cxn ang="0">
                  <a:pos x="16" y="7"/>
                </a:cxn>
                <a:cxn ang="0">
                  <a:pos x="15" y="4"/>
                </a:cxn>
                <a:cxn ang="0">
                  <a:pos x="14" y="2"/>
                </a:cxn>
                <a:cxn ang="0">
                  <a:pos x="12" y="0"/>
                </a:cxn>
                <a:cxn ang="0">
                  <a:pos x="10" y="0"/>
                </a:cxn>
                <a:cxn ang="0">
                  <a:pos x="7" y="0"/>
                </a:cxn>
                <a:cxn ang="0">
                  <a:pos x="5" y="0"/>
                </a:cxn>
                <a:cxn ang="0">
                  <a:pos x="2" y="2"/>
                </a:cxn>
                <a:cxn ang="0">
                  <a:pos x="1" y="4"/>
                </a:cxn>
                <a:cxn ang="0">
                  <a:pos x="0" y="7"/>
                </a:cxn>
                <a:cxn ang="0">
                  <a:pos x="1" y="10"/>
                </a:cxn>
                <a:cxn ang="0">
                  <a:pos x="2" y="12"/>
                </a:cxn>
                <a:cxn ang="0">
                  <a:pos x="5" y="14"/>
                </a:cxn>
                <a:cxn ang="0">
                  <a:pos x="7" y="15"/>
                </a:cxn>
                <a:cxn ang="0">
                  <a:pos x="10" y="15"/>
                </a:cxn>
                <a:cxn ang="0">
                  <a:pos x="12" y="14"/>
                </a:cxn>
                <a:cxn ang="0">
                  <a:pos x="14" y="12"/>
                </a:cxn>
                <a:cxn ang="0">
                  <a:pos x="15" y="10"/>
                </a:cxn>
                <a:cxn ang="0">
                  <a:pos x="16" y="7"/>
                </a:cxn>
              </a:cxnLst>
              <a:rect l="0" t="0" r="r" b="b"/>
              <a:pathLst>
                <a:path w="16" h="15">
                  <a:moveTo>
                    <a:pt x="16" y="7"/>
                  </a:moveTo>
                  <a:lnTo>
                    <a:pt x="15" y="4"/>
                  </a:lnTo>
                  <a:lnTo>
                    <a:pt x="14" y="2"/>
                  </a:lnTo>
                  <a:lnTo>
                    <a:pt x="12" y="0"/>
                  </a:lnTo>
                  <a:lnTo>
                    <a:pt x="10" y="0"/>
                  </a:lnTo>
                  <a:lnTo>
                    <a:pt x="7" y="0"/>
                  </a:lnTo>
                  <a:lnTo>
                    <a:pt x="5" y="0"/>
                  </a:lnTo>
                  <a:lnTo>
                    <a:pt x="2" y="2"/>
                  </a:lnTo>
                  <a:lnTo>
                    <a:pt x="1" y="4"/>
                  </a:lnTo>
                  <a:lnTo>
                    <a:pt x="0" y="7"/>
                  </a:lnTo>
                  <a:lnTo>
                    <a:pt x="1" y="10"/>
                  </a:lnTo>
                  <a:lnTo>
                    <a:pt x="2" y="12"/>
                  </a:lnTo>
                  <a:lnTo>
                    <a:pt x="5" y="14"/>
                  </a:lnTo>
                  <a:lnTo>
                    <a:pt x="7" y="15"/>
                  </a:lnTo>
                  <a:lnTo>
                    <a:pt x="10" y="15"/>
                  </a:lnTo>
                  <a:lnTo>
                    <a:pt x="12" y="14"/>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258" name="Freeform 186"/>
            <p:cNvSpPr>
              <a:spLocks/>
            </p:cNvSpPr>
            <p:nvPr/>
          </p:nvSpPr>
          <p:spPr bwMode="auto">
            <a:xfrm>
              <a:off x="855" y="1989"/>
              <a:ext cx="15" cy="15"/>
            </a:xfrm>
            <a:custGeom>
              <a:avLst/>
              <a:gdLst/>
              <a:ahLst/>
              <a:cxnLst>
                <a:cxn ang="0">
                  <a:pos x="15" y="8"/>
                </a:cxn>
                <a:cxn ang="0">
                  <a:pos x="15" y="0"/>
                </a:cxn>
                <a:cxn ang="0">
                  <a:pos x="15" y="0"/>
                </a:cxn>
                <a:cxn ang="0">
                  <a:pos x="8" y="0"/>
                </a:cxn>
                <a:cxn ang="0">
                  <a:pos x="8" y="0"/>
                </a:cxn>
                <a:cxn ang="0">
                  <a:pos x="8" y="0"/>
                </a:cxn>
                <a:cxn ang="0">
                  <a:pos x="0" y="0"/>
                </a:cxn>
                <a:cxn ang="0">
                  <a:pos x="0" y="0"/>
                </a:cxn>
                <a:cxn ang="0">
                  <a:pos x="0" y="0"/>
                </a:cxn>
                <a:cxn ang="0">
                  <a:pos x="0" y="8"/>
                </a:cxn>
                <a:cxn ang="0">
                  <a:pos x="0" y="8"/>
                </a:cxn>
                <a:cxn ang="0">
                  <a:pos x="0" y="8"/>
                </a:cxn>
                <a:cxn ang="0">
                  <a:pos x="0" y="15"/>
                </a:cxn>
                <a:cxn ang="0">
                  <a:pos x="8" y="15"/>
                </a:cxn>
                <a:cxn ang="0">
                  <a:pos x="8" y="15"/>
                </a:cxn>
                <a:cxn ang="0">
                  <a:pos x="8" y="15"/>
                </a:cxn>
                <a:cxn ang="0">
                  <a:pos x="15" y="8"/>
                </a:cxn>
                <a:cxn ang="0">
                  <a:pos x="15" y="8"/>
                </a:cxn>
                <a:cxn ang="0">
                  <a:pos x="15" y="8"/>
                </a:cxn>
              </a:cxnLst>
              <a:rect l="0" t="0" r="r" b="b"/>
              <a:pathLst>
                <a:path w="15" h="15">
                  <a:moveTo>
                    <a:pt x="15" y="8"/>
                  </a:moveTo>
                  <a:lnTo>
                    <a:pt x="15" y="0"/>
                  </a:lnTo>
                  <a:lnTo>
                    <a:pt x="15" y="0"/>
                  </a:lnTo>
                  <a:lnTo>
                    <a:pt x="8" y="0"/>
                  </a:lnTo>
                  <a:lnTo>
                    <a:pt x="8" y="0"/>
                  </a:lnTo>
                  <a:lnTo>
                    <a:pt x="8" y="0"/>
                  </a:lnTo>
                  <a:lnTo>
                    <a:pt x="0" y="0"/>
                  </a:lnTo>
                  <a:lnTo>
                    <a:pt x="0" y="0"/>
                  </a:lnTo>
                  <a:lnTo>
                    <a:pt x="0" y="0"/>
                  </a:lnTo>
                  <a:lnTo>
                    <a:pt x="0" y="8"/>
                  </a:lnTo>
                  <a:lnTo>
                    <a:pt x="0" y="8"/>
                  </a:lnTo>
                  <a:lnTo>
                    <a:pt x="0" y="8"/>
                  </a:lnTo>
                  <a:lnTo>
                    <a:pt x="0" y="15"/>
                  </a:lnTo>
                  <a:lnTo>
                    <a:pt x="8" y="15"/>
                  </a:lnTo>
                  <a:lnTo>
                    <a:pt x="8" y="15"/>
                  </a:lnTo>
                  <a:lnTo>
                    <a:pt x="8"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59" name="Freeform 187"/>
            <p:cNvSpPr>
              <a:spLocks/>
            </p:cNvSpPr>
            <p:nvPr/>
          </p:nvSpPr>
          <p:spPr bwMode="auto">
            <a:xfrm>
              <a:off x="854" y="1987"/>
              <a:ext cx="16" cy="16"/>
            </a:xfrm>
            <a:custGeom>
              <a:avLst/>
              <a:gdLst/>
              <a:ahLst/>
              <a:cxnLst>
                <a:cxn ang="0">
                  <a:pos x="16" y="8"/>
                </a:cxn>
                <a:cxn ang="0">
                  <a:pos x="15" y="5"/>
                </a:cxn>
                <a:cxn ang="0">
                  <a:pos x="14" y="3"/>
                </a:cxn>
                <a:cxn ang="0">
                  <a:pos x="12" y="1"/>
                </a:cxn>
                <a:cxn ang="0">
                  <a:pos x="10" y="0"/>
                </a:cxn>
                <a:cxn ang="0">
                  <a:pos x="8" y="0"/>
                </a:cxn>
                <a:cxn ang="0">
                  <a:pos x="5" y="1"/>
                </a:cxn>
                <a:cxn ang="0">
                  <a:pos x="2" y="3"/>
                </a:cxn>
                <a:cxn ang="0">
                  <a:pos x="1" y="5"/>
                </a:cxn>
                <a:cxn ang="0">
                  <a:pos x="0" y="8"/>
                </a:cxn>
                <a:cxn ang="0">
                  <a:pos x="1" y="11"/>
                </a:cxn>
                <a:cxn ang="0">
                  <a:pos x="2" y="13"/>
                </a:cxn>
                <a:cxn ang="0">
                  <a:pos x="5" y="15"/>
                </a:cxn>
                <a:cxn ang="0">
                  <a:pos x="8" y="16"/>
                </a:cxn>
                <a:cxn ang="0">
                  <a:pos x="10" y="16"/>
                </a:cxn>
                <a:cxn ang="0">
                  <a:pos x="12" y="15"/>
                </a:cxn>
                <a:cxn ang="0">
                  <a:pos x="14" y="13"/>
                </a:cxn>
                <a:cxn ang="0">
                  <a:pos x="15" y="11"/>
                </a:cxn>
                <a:cxn ang="0">
                  <a:pos x="16" y="8"/>
                </a:cxn>
              </a:cxnLst>
              <a:rect l="0" t="0" r="r" b="b"/>
              <a:pathLst>
                <a:path w="16" h="16">
                  <a:moveTo>
                    <a:pt x="16" y="8"/>
                  </a:moveTo>
                  <a:lnTo>
                    <a:pt x="15" y="5"/>
                  </a:lnTo>
                  <a:lnTo>
                    <a:pt x="14" y="3"/>
                  </a:lnTo>
                  <a:lnTo>
                    <a:pt x="12" y="1"/>
                  </a:lnTo>
                  <a:lnTo>
                    <a:pt x="10" y="0"/>
                  </a:lnTo>
                  <a:lnTo>
                    <a:pt x="8" y="0"/>
                  </a:lnTo>
                  <a:lnTo>
                    <a:pt x="5" y="1"/>
                  </a:lnTo>
                  <a:lnTo>
                    <a:pt x="2" y="3"/>
                  </a:lnTo>
                  <a:lnTo>
                    <a:pt x="1" y="5"/>
                  </a:lnTo>
                  <a:lnTo>
                    <a:pt x="0" y="8"/>
                  </a:lnTo>
                  <a:lnTo>
                    <a:pt x="1" y="11"/>
                  </a:lnTo>
                  <a:lnTo>
                    <a:pt x="2" y="13"/>
                  </a:lnTo>
                  <a:lnTo>
                    <a:pt x="5" y="15"/>
                  </a:lnTo>
                  <a:lnTo>
                    <a:pt x="8" y="16"/>
                  </a:lnTo>
                  <a:lnTo>
                    <a:pt x="10" y="16"/>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260" name="Freeform 188"/>
            <p:cNvSpPr>
              <a:spLocks/>
            </p:cNvSpPr>
            <p:nvPr/>
          </p:nvSpPr>
          <p:spPr bwMode="auto">
            <a:xfrm>
              <a:off x="855" y="1989"/>
              <a:ext cx="15" cy="15"/>
            </a:xfrm>
            <a:custGeom>
              <a:avLst/>
              <a:gdLst/>
              <a:ahLst/>
              <a:cxnLst>
                <a:cxn ang="0">
                  <a:pos x="15" y="8"/>
                </a:cxn>
                <a:cxn ang="0">
                  <a:pos x="15" y="0"/>
                </a:cxn>
                <a:cxn ang="0">
                  <a:pos x="15" y="0"/>
                </a:cxn>
                <a:cxn ang="0">
                  <a:pos x="8" y="0"/>
                </a:cxn>
                <a:cxn ang="0">
                  <a:pos x="8" y="0"/>
                </a:cxn>
                <a:cxn ang="0">
                  <a:pos x="8" y="0"/>
                </a:cxn>
                <a:cxn ang="0">
                  <a:pos x="0" y="0"/>
                </a:cxn>
                <a:cxn ang="0">
                  <a:pos x="0" y="0"/>
                </a:cxn>
                <a:cxn ang="0">
                  <a:pos x="0" y="0"/>
                </a:cxn>
                <a:cxn ang="0">
                  <a:pos x="0" y="8"/>
                </a:cxn>
                <a:cxn ang="0">
                  <a:pos x="0" y="8"/>
                </a:cxn>
                <a:cxn ang="0">
                  <a:pos x="0" y="15"/>
                </a:cxn>
                <a:cxn ang="0">
                  <a:pos x="0" y="15"/>
                </a:cxn>
                <a:cxn ang="0">
                  <a:pos x="8" y="15"/>
                </a:cxn>
                <a:cxn ang="0">
                  <a:pos x="8" y="15"/>
                </a:cxn>
                <a:cxn ang="0">
                  <a:pos x="8" y="15"/>
                </a:cxn>
                <a:cxn ang="0">
                  <a:pos x="15" y="15"/>
                </a:cxn>
                <a:cxn ang="0">
                  <a:pos x="15" y="8"/>
                </a:cxn>
                <a:cxn ang="0">
                  <a:pos x="15" y="8"/>
                </a:cxn>
              </a:cxnLst>
              <a:rect l="0" t="0" r="r" b="b"/>
              <a:pathLst>
                <a:path w="15" h="15">
                  <a:moveTo>
                    <a:pt x="15" y="8"/>
                  </a:moveTo>
                  <a:lnTo>
                    <a:pt x="15" y="0"/>
                  </a:lnTo>
                  <a:lnTo>
                    <a:pt x="15" y="0"/>
                  </a:lnTo>
                  <a:lnTo>
                    <a:pt x="8" y="0"/>
                  </a:lnTo>
                  <a:lnTo>
                    <a:pt x="8" y="0"/>
                  </a:lnTo>
                  <a:lnTo>
                    <a:pt x="8" y="0"/>
                  </a:lnTo>
                  <a:lnTo>
                    <a:pt x="0" y="0"/>
                  </a:lnTo>
                  <a:lnTo>
                    <a:pt x="0" y="0"/>
                  </a:lnTo>
                  <a:lnTo>
                    <a:pt x="0" y="0"/>
                  </a:lnTo>
                  <a:lnTo>
                    <a:pt x="0" y="8"/>
                  </a:lnTo>
                  <a:lnTo>
                    <a:pt x="0" y="8"/>
                  </a:lnTo>
                  <a:lnTo>
                    <a:pt x="0" y="15"/>
                  </a:lnTo>
                  <a:lnTo>
                    <a:pt x="0" y="15"/>
                  </a:lnTo>
                  <a:lnTo>
                    <a:pt x="8" y="15"/>
                  </a:lnTo>
                  <a:lnTo>
                    <a:pt x="8" y="15"/>
                  </a:lnTo>
                  <a:lnTo>
                    <a:pt x="8"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61" name="Freeform 189"/>
            <p:cNvSpPr>
              <a:spLocks/>
            </p:cNvSpPr>
            <p:nvPr/>
          </p:nvSpPr>
          <p:spPr bwMode="auto">
            <a:xfrm>
              <a:off x="850" y="1988"/>
              <a:ext cx="16" cy="16"/>
            </a:xfrm>
            <a:custGeom>
              <a:avLst/>
              <a:gdLst/>
              <a:ahLst/>
              <a:cxnLst>
                <a:cxn ang="0">
                  <a:pos x="16" y="7"/>
                </a:cxn>
                <a:cxn ang="0">
                  <a:pos x="15" y="5"/>
                </a:cxn>
                <a:cxn ang="0">
                  <a:pos x="14" y="3"/>
                </a:cxn>
                <a:cxn ang="0">
                  <a:pos x="12" y="1"/>
                </a:cxn>
                <a:cxn ang="0">
                  <a:pos x="10" y="0"/>
                </a:cxn>
                <a:cxn ang="0">
                  <a:pos x="6" y="0"/>
                </a:cxn>
                <a:cxn ang="0">
                  <a:pos x="4" y="1"/>
                </a:cxn>
                <a:cxn ang="0">
                  <a:pos x="2" y="3"/>
                </a:cxn>
                <a:cxn ang="0">
                  <a:pos x="1" y="5"/>
                </a:cxn>
                <a:cxn ang="0">
                  <a:pos x="0" y="7"/>
                </a:cxn>
                <a:cxn ang="0">
                  <a:pos x="1" y="10"/>
                </a:cxn>
                <a:cxn ang="0">
                  <a:pos x="2" y="13"/>
                </a:cxn>
                <a:cxn ang="0">
                  <a:pos x="4" y="15"/>
                </a:cxn>
                <a:cxn ang="0">
                  <a:pos x="6" y="16"/>
                </a:cxn>
                <a:cxn ang="0">
                  <a:pos x="10" y="16"/>
                </a:cxn>
                <a:cxn ang="0">
                  <a:pos x="12" y="15"/>
                </a:cxn>
                <a:cxn ang="0">
                  <a:pos x="14" y="13"/>
                </a:cxn>
                <a:cxn ang="0">
                  <a:pos x="15" y="10"/>
                </a:cxn>
                <a:cxn ang="0">
                  <a:pos x="16" y="7"/>
                </a:cxn>
              </a:cxnLst>
              <a:rect l="0" t="0" r="r" b="b"/>
              <a:pathLst>
                <a:path w="16" h="16">
                  <a:moveTo>
                    <a:pt x="16" y="7"/>
                  </a:moveTo>
                  <a:lnTo>
                    <a:pt x="15" y="5"/>
                  </a:lnTo>
                  <a:lnTo>
                    <a:pt x="14" y="3"/>
                  </a:lnTo>
                  <a:lnTo>
                    <a:pt x="12" y="1"/>
                  </a:lnTo>
                  <a:lnTo>
                    <a:pt x="10" y="0"/>
                  </a:lnTo>
                  <a:lnTo>
                    <a:pt x="6" y="0"/>
                  </a:lnTo>
                  <a:lnTo>
                    <a:pt x="4" y="1"/>
                  </a:lnTo>
                  <a:lnTo>
                    <a:pt x="2" y="3"/>
                  </a:lnTo>
                  <a:lnTo>
                    <a:pt x="1" y="5"/>
                  </a:lnTo>
                  <a:lnTo>
                    <a:pt x="0" y="7"/>
                  </a:lnTo>
                  <a:lnTo>
                    <a:pt x="1" y="10"/>
                  </a:lnTo>
                  <a:lnTo>
                    <a:pt x="2" y="13"/>
                  </a:lnTo>
                  <a:lnTo>
                    <a:pt x="4" y="15"/>
                  </a:lnTo>
                  <a:lnTo>
                    <a:pt x="6" y="16"/>
                  </a:lnTo>
                  <a:lnTo>
                    <a:pt x="10" y="16"/>
                  </a:lnTo>
                  <a:lnTo>
                    <a:pt x="12" y="15"/>
                  </a:lnTo>
                  <a:lnTo>
                    <a:pt x="14" y="13"/>
                  </a:lnTo>
                  <a:lnTo>
                    <a:pt x="15" y="10"/>
                  </a:lnTo>
                  <a:lnTo>
                    <a:pt x="16" y="7"/>
                  </a:lnTo>
                  <a:close/>
                </a:path>
              </a:pathLst>
            </a:custGeom>
            <a:solidFill>
              <a:srgbClr val="FFFF00"/>
            </a:solidFill>
            <a:ln w="9525">
              <a:noFill/>
              <a:round/>
              <a:headEnd/>
              <a:tailEnd/>
            </a:ln>
          </p:spPr>
          <p:txBody>
            <a:bodyPr/>
            <a:lstStyle/>
            <a:p>
              <a:endParaRPr lang="en-US" dirty="0"/>
            </a:p>
          </p:txBody>
        </p:sp>
        <p:sp>
          <p:nvSpPr>
            <p:cNvPr id="643262" name="Freeform 190"/>
            <p:cNvSpPr>
              <a:spLocks/>
            </p:cNvSpPr>
            <p:nvPr/>
          </p:nvSpPr>
          <p:spPr bwMode="auto">
            <a:xfrm>
              <a:off x="848" y="1989"/>
              <a:ext cx="15" cy="15"/>
            </a:xfrm>
            <a:custGeom>
              <a:avLst/>
              <a:gdLst/>
              <a:ahLst/>
              <a:cxnLst>
                <a:cxn ang="0">
                  <a:pos x="15" y="8"/>
                </a:cxn>
                <a:cxn ang="0">
                  <a:pos x="15" y="0"/>
                </a:cxn>
                <a:cxn ang="0">
                  <a:pos x="15" y="0"/>
                </a:cxn>
                <a:cxn ang="0">
                  <a:pos x="15" y="0"/>
                </a:cxn>
                <a:cxn ang="0">
                  <a:pos x="15" y="0"/>
                </a:cxn>
                <a:cxn ang="0">
                  <a:pos x="7" y="0"/>
                </a:cxn>
                <a:cxn ang="0">
                  <a:pos x="7" y="0"/>
                </a:cxn>
                <a:cxn ang="0">
                  <a:pos x="7" y="0"/>
                </a:cxn>
                <a:cxn ang="0">
                  <a:pos x="0" y="0"/>
                </a:cxn>
                <a:cxn ang="0">
                  <a:pos x="0" y="8"/>
                </a:cxn>
                <a:cxn ang="0">
                  <a:pos x="0" y="8"/>
                </a:cxn>
                <a:cxn ang="0">
                  <a:pos x="7" y="15"/>
                </a:cxn>
                <a:cxn ang="0">
                  <a:pos x="7" y="15"/>
                </a:cxn>
                <a:cxn ang="0">
                  <a:pos x="7" y="15"/>
                </a:cxn>
                <a:cxn ang="0">
                  <a:pos x="15" y="15"/>
                </a:cxn>
                <a:cxn ang="0">
                  <a:pos x="15" y="15"/>
                </a:cxn>
                <a:cxn ang="0">
                  <a:pos x="15" y="15"/>
                </a:cxn>
                <a:cxn ang="0">
                  <a:pos x="15" y="8"/>
                </a:cxn>
                <a:cxn ang="0">
                  <a:pos x="15" y="8"/>
                </a:cxn>
              </a:cxnLst>
              <a:rect l="0" t="0" r="r" b="b"/>
              <a:pathLst>
                <a:path w="15" h="15">
                  <a:moveTo>
                    <a:pt x="15" y="8"/>
                  </a:moveTo>
                  <a:lnTo>
                    <a:pt x="15" y="0"/>
                  </a:lnTo>
                  <a:lnTo>
                    <a:pt x="15" y="0"/>
                  </a:lnTo>
                  <a:lnTo>
                    <a:pt x="15" y="0"/>
                  </a:lnTo>
                  <a:lnTo>
                    <a:pt x="15" y="0"/>
                  </a:lnTo>
                  <a:lnTo>
                    <a:pt x="7" y="0"/>
                  </a:lnTo>
                  <a:lnTo>
                    <a:pt x="7" y="0"/>
                  </a:lnTo>
                  <a:lnTo>
                    <a:pt x="7" y="0"/>
                  </a:lnTo>
                  <a:lnTo>
                    <a:pt x="0" y="0"/>
                  </a:lnTo>
                  <a:lnTo>
                    <a:pt x="0" y="8"/>
                  </a:lnTo>
                  <a:lnTo>
                    <a:pt x="0" y="8"/>
                  </a:lnTo>
                  <a:lnTo>
                    <a:pt x="7" y="15"/>
                  </a:lnTo>
                  <a:lnTo>
                    <a:pt x="7" y="15"/>
                  </a:lnTo>
                  <a:lnTo>
                    <a:pt x="7" y="15"/>
                  </a:lnTo>
                  <a:lnTo>
                    <a:pt x="15"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63" name="Freeform 191"/>
            <p:cNvSpPr>
              <a:spLocks/>
            </p:cNvSpPr>
            <p:nvPr/>
          </p:nvSpPr>
          <p:spPr bwMode="auto">
            <a:xfrm>
              <a:off x="847" y="1986"/>
              <a:ext cx="16" cy="16"/>
            </a:xfrm>
            <a:custGeom>
              <a:avLst/>
              <a:gdLst/>
              <a:ahLst/>
              <a:cxnLst>
                <a:cxn ang="0">
                  <a:pos x="16" y="8"/>
                </a:cxn>
                <a:cxn ang="0">
                  <a:pos x="16" y="5"/>
                </a:cxn>
                <a:cxn ang="0">
                  <a:pos x="14" y="3"/>
                </a:cxn>
                <a:cxn ang="0">
                  <a:pos x="12" y="1"/>
                </a:cxn>
                <a:cxn ang="0">
                  <a:pos x="9" y="0"/>
                </a:cxn>
                <a:cxn ang="0">
                  <a:pos x="6" y="0"/>
                </a:cxn>
                <a:cxn ang="0">
                  <a:pos x="4" y="1"/>
                </a:cxn>
                <a:cxn ang="0">
                  <a:pos x="2" y="3"/>
                </a:cxn>
                <a:cxn ang="0">
                  <a:pos x="0" y="5"/>
                </a:cxn>
                <a:cxn ang="0">
                  <a:pos x="0" y="8"/>
                </a:cxn>
                <a:cxn ang="0">
                  <a:pos x="0" y="10"/>
                </a:cxn>
                <a:cxn ang="0">
                  <a:pos x="2" y="13"/>
                </a:cxn>
                <a:cxn ang="0">
                  <a:pos x="4" y="15"/>
                </a:cxn>
                <a:cxn ang="0">
                  <a:pos x="6" y="16"/>
                </a:cxn>
                <a:cxn ang="0">
                  <a:pos x="9" y="16"/>
                </a:cxn>
                <a:cxn ang="0">
                  <a:pos x="12" y="15"/>
                </a:cxn>
                <a:cxn ang="0">
                  <a:pos x="14" y="13"/>
                </a:cxn>
                <a:cxn ang="0">
                  <a:pos x="16" y="10"/>
                </a:cxn>
                <a:cxn ang="0">
                  <a:pos x="16" y="8"/>
                </a:cxn>
              </a:cxnLst>
              <a:rect l="0" t="0" r="r" b="b"/>
              <a:pathLst>
                <a:path w="16" h="16">
                  <a:moveTo>
                    <a:pt x="16" y="8"/>
                  </a:moveTo>
                  <a:lnTo>
                    <a:pt x="16" y="5"/>
                  </a:lnTo>
                  <a:lnTo>
                    <a:pt x="14" y="3"/>
                  </a:lnTo>
                  <a:lnTo>
                    <a:pt x="12" y="1"/>
                  </a:lnTo>
                  <a:lnTo>
                    <a:pt x="9" y="0"/>
                  </a:lnTo>
                  <a:lnTo>
                    <a:pt x="6" y="0"/>
                  </a:lnTo>
                  <a:lnTo>
                    <a:pt x="4" y="1"/>
                  </a:lnTo>
                  <a:lnTo>
                    <a:pt x="2" y="3"/>
                  </a:lnTo>
                  <a:lnTo>
                    <a:pt x="0" y="5"/>
                  </a:lnTo>
                  <a:lnTo>
                    <a:pt x="0" y="8"/>
                  </a:lnTo>
                  <a:lnTo>
                    <a:pt x="0" y="10"/>
                  </a:lnTo>
                  <a:lnTo>
                    <a:pt x="2" y="13"/>
                  </a:lnTo>
                  <a:lnTo>
                    <a:pt x="4" y="15"/>
                  </a:lnTo>
                  <a:lnTo>
                    <a:pt x="6" y="16"/>
                  </a:lnTo>
                  <a:lnTo>
                    <a:pt x="9" y="16"/>
                  </a:lnTo>
                  <a:lnTo>
                    <a:pt x="12" y="15"/>
                  </a:lnTo>
                  <a:lnTo>
                    <a:pt x="14"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264" name="Freeform 192"/>
            <p:cNvSpPr>
              <a:spLocks/>
            </p:cNvSpPr>
            <p:nvPr/>
          </p:nvSpPr>
          <p:spPr bwMode="auto">
            <a:xfrm>
              <a:off x="848" y="1989"/>
              <a:ext cx="15" cy="15"/>
            </a:xfrm>
            <a:custGeom>
              <a:avLst/>
              <a:gdLst/>
              <a:ahLst/>
              <a:cxnLst>
                <a:cxn ang="0">
                  <a:pos x="15" y="8"/>
                </a:cxn>
                <a:cxn ang="0">
                  <a:pos x="15" y="0"/>
                </a:cxn>
                <a:cxn ang="0">
                  <a:pos x="15" y="0"/>
                </a:cxn>
                <a:cxn ang="0">
                  <a:pos x="15" y="0"/>
                </a:cxn>
                <a:cxn ang="0">
                  <a:pos x="7" y="0"/>
                </a:cxn>
                <a:cxn ang="0">
                  <a:pos x="7" y="0"/>
                </a:cxn>
                <a:cxn ang="0">
                  <a:pos x="0" y="0"/>
                </a:cxn>
                <a:cxn ang="0">
                  <a:pos x="0" y="0"/>
                </a:cxn>
                <a:cxn ang="0">
                  <a:pos x="0" y="0"/>
                </a:cxn>
                <a:cxn ang="0">
                  <a:pos x="0" y="8"/>
                </a:cxn>
                <a:cxn ang="0">
                  <a:pos x="0" y="8"/>
                </a:cxn>
                <a:cxn ang="0">
                  <a:pos x="0" y="8"/>
                </a:cxn>
                <a:cxn ang="0">
                  <a:pos x="0" y="15"/>
                </a:cxn>
                <a:cxn ang="0">
                  <a:pos x="7" y="15"/>
                </a:cxn>
                <a:cxn ang="0">
                  <a:pos x="7" y="15"/>
                </a:cxn>
                <a:cxn ang="0">
                  <a:pos x="15" y="15"/>
                </a:cxn>
                <a:cxn ang="0">
                  <a:pos x="15" y="8"/>
                </a:cxn>
                <a:cxn ang="0">
                  <a:pos x="15" y="8"/>
                </a:cxn>
                <a:cxn ang="0">
                  <a:pos x="15" y="8"/>
                </a:cxn>
              </a:cxnLst>
              <a:rect l="0" t="0" r="r" b="b"/>
              <a:pathLst>
                <a:path w="15" h="15">
                  <a:moveTo>
                    <a:pt x="15" y="8"/>
                  </a:moveTo>
                  <a:lnTo>
                    <a:pt x="15" y="0"/>
                  </a:lnTo>
                  <a:lnTo>
                    <a:pt x="15" y="0"/>
                  </a:lnTo>
                  <a:lnTo>
                    <a:pt x="15" y="0"/>
                  </a:lnTo>
                  <a:lnTo>
                    <a:pt x="7" y="0"/>
                  </a:lnTo>
                  <a:lnTo>
                    <a:pt x="7" y="0"/>
                  </a:lnTo>
                  <a:lnTo>
                    <a:pt x="0" y="0"/>
                  </a:lnTo>
                  <a:lnTo>
                    <a:pt x="0" y="0"/>
                  </a:lnTo>
                  <a:lnTo>
                    <a:pt x="0" y="0"/>
                  </a:lnTo>
                  <a:lnTo>
                    <a:pt x="0" y="8"/>
                  </a:lnTo>
                  <a:lnTo>
                    <a:pt x="0" y="8"/>
                  </a:lnTo>
                  <a:lnTo>
                    <a:pt x="0" y="8"/>
                  </a:lnTo>
                  <a:lnTo>
                    <a:pt x="0" y="15"/>
                  </a:lnTo>
                  <a:lnTo>
                    <a:pt x="7" y="15"/>
                  </a:lnTo>
                  <a:lnTo>
                    <a:pt x="7" y="15"/>
                  </a:lnTo>
                  <a:lnTo>
                    <a:pt x="15"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65" name="Freeform 193"/>
            <p:cNvSpPr>
              <a:spLocks/>
            </p:cNvSpPr>
            <p:nvPr/>
          </p:nvSpPr>
          <p:spPr bwMode="auto">
            <a:xfrm>
              <a:off x="850" y="1991"/>
              <a:ext cx="16" cy="15"/>
            </a:xfrm>
            <a:custGeom>
              <a:avLst/>
              <a:gdLst/>
              <a:ahLst/>
              <a:cxnLst>
                <a:cxn ang="0">
                  <a:pos x="16" y="8"/>
                </a:cxn>
                <a:cxn ang="0">
                  <a:pos x="15" y="4"/>
                </a:cxn>
                <a:cxn ang="0">
                  <a:pos x="14" y="3"/>
                </a:cxn>
                <a:cxn ang="0">
                  <a:pos x="12" y="1"/>
                </a:cxn>
                <a:cxn ang="0">
                  <a:pos x="10" y="0"/>
                </a:cxn>
                <a:cxn ang="0">
                  <a:pos x="6" y="0"/>
                </a:cxn>
                <a:cxn ang="0">
                  <a:pos x="4" y="1"/>
                </a:cxn>
                <a:cxn ang="0">
                  <a:pos x="2" y="3"/>
                </a:cxn>
                <a:cxn ang="0">
                  <a:pos x="1" y="4"/>
                </a:cxn>
                <a:cxn ang="0">
                  <a:pos x="0" y="8"/>
                </a:cxn>
                <a:cxn ang="0">
                  <a:pos x="1" y="11"/>
                </a:cxn>
                <a:cxn ang="0">
                  <a:pos x="2" y="13"/>
                </a:cxn>
                <a:cxn ang="0">
                  <a:pos x="4" y="15"/>
                </a:cxn>
                <a:cxn ang="0">
                  <a:pos x="6" y="15"/>
                </a:cxn>
                <a:cxn ang="0">
                  <a:pos x="10" y="15"/>
                </a:cxn>
                <a:cxn ang="0">
                  <a:pos x="12" y="15"/>
                </a:cxn>
                <a:cxn ang="0">
                  <a:pos x="14" y="13"/>
                </a:cxn>
                <a:cxn ang="0">
                  <a:pos x="15" y="11"/>
                </a:cxn>
                <a:cxn ang="0">
                  <a:pos x="16" y="8"/>
                </a:cxn>
              </a:cxnLst>
              <a:rect l="0" t="0" r="r" b="b"/>
              <a:pathLst>
                <a:path w="16" h="15">
                  <a:moveTo>
                    <a:pt x="16" y="8"/>
                  </a:moveTo>
                  <a:lnTo>
                    <a:pt x="15" y="4"/>
                  </a:lnTo>
                  <a:lnTo>
                    <a:pt x="14" y="3"/>
                  </a:lnTo>
                  <a:lnTo>
                    <a:pt x="12" y="1"/>
                  </a:lnTo>
                  <a:lnTo>
                    <a:pt x="10" y="0"/>
                  </a:lnTo>
                  <a:lnTo>
                    <a:pt x="6" y="0"/>
                  </a:lnTo>
                  <a:lnTo>
                    <a:pt x="4" y="1"/>
                  </a:lnTo>
                  <a:lnTo>
                    <a:pt x="2" y="3"/>
                  </a:lnTo>
                  <a:lnTo>
                    <a:pt x="1" y="4"/>
                  </a:lnTo>
                  <a:lnTo>
                    <a:pt x="0" y="8"/>
                  </a:lnTo>
                  <a:lnTo>
                    <a:pt x="1" y="11"/>
                  </a:lnTo>
                  <a:lnTo>
                    <a:pt x="2" y="13"/>
                  </a:lnTo>
                  <a:lnTo>
                    <a:pt x="4" y="15"/>
                  </a:lnTo>
                  <a:lnTo>
                    <a:pt x="6" y="15"/>
                  </a:lnTo>
                  <a:lnTo>
                    <a:pt x="10" y="15"/>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266" name="Freeform 194"/>
            <p:cNvSpPr>
              <a:spLocks/>
            </p:cNvSpPr>
            <p:nvPr/>
          </p:nvSpPr>
          <p:spPr bwMode="auto">
            <a:xfrm>
              <a:off x="848" y="1989"/>
              <a:ext cx="15" cy="15"/>
            </a:xfrm>
            <a:custGeom>
              <a:avLst/>
              <a:gdLst/>
              <a:ahLst/>
              <a:cxnLst>
                <a:cxn ang="0">
                  <a:pos x="15" y="8"/>
                </a:cxn>
                <a:cxn ang="0">
                  <a:pos x="15" y="8"/>
                </a:cxn>
                <a:cxn ang="0">
                  <a:pos x="15" y="8"/>
                </a:cxn>
                <a:cxn ang="0">
                  <a:pos x="15" y="0"/>
                </a:cxn>
                <a:cxn ang="0">
                  <a:pos x="15" y="0"/>
                </a:cxn>
                <a:cxn ang="0">
                  <a:pos x="7" y="0"/>
                </a:cxn>
                <a:cxn ang="0">
                  <a:pos x="7" y="0"/>
                </a:cxn>
                <a:cxn ang="0">
                  <a:pos x="7" y="8"/>
                </a:cxn>
                <a:cxn ang="0">
                  <a:pos x="0" y="8"/>
                </a:cxn>
                <a:cxn ang="0">
                  <a:pos x="0" y="8"/>
                </a:cxn>
                <a:cxn ang="0">
                  <a:pos x="0" y="15"/>
                </a:cxn>
                <a:cxn ang="0">
                  <a:pos x="7" y="15"/>
                </a:cxn>
                <a:cxn ang="0">
                  <a:pos x="7" y="15"/>
                </a:cxn>
                <a:cxn ang="0">
                  <a:pos x="7" y="15"/>
                </a:cxn>
                <a:cxn ang="0">
                  <a:pos x="15" y="15"/>
                </a:cxn>
                <a:cxn ang="0">
                  <a:pos x="15" y="15"/>
                </a:cxn>
                <a:cxn ang="0">
                  <a:pos x="15" y="15"/>
                </a:cxn>
                <a:cxn ang="0">
                  <a:pos x="15" y="15"/>
                </a:cxn>
                <a:cxn ang="0">
                  <a:pos x="15" y="8"/>
                </a:cxn>
              </a:cxnLst>
              <a:rect l="0" t="0" r="r" b="b"/>
              <a:pathLst>
                <a:path w="15" h="15">
                  <a:moveTo>
                    <a:pt x="15" y="8"/>
                  </a:moveTo>
                  <a:lnTo>
                    <a:pt x="15" y="8"/>
                  </a:lnTo>
                  <a:lnTo>
                    <a:pt x="15" y="8"/>
                  </a:lnTo>
                  <a:lnTo>
                    <a:pt x="15" y="0"/>
                  </a:lnTo>
                  <a:lnTo>
                    <a:pt x="15" y="0"/>
                  </a:lnTo>
                  <a:lnTo>
                    <a:pt x="7" y="0"/>
                  </a:lnTo>
                  <a:lnTo>
                    <a:pt x="7" y="0"/>
                  </a:lnTo>
                  <a:lnTo>
                    <a:pt x="7" y="8"/>
                  </a:lnTo>
                  <a:lnTo>
                    <a:pt x="0" y="8"/>
                  </a:lnTo>
                  <a:lnTo>
                    <a:pt x="0" y="8"/>
                  </a:lnTo>
                  <a:lnTo>
                    <a:pt x="0" y="15"/>
                  </a:lnTo>
                  <a:lnTo>
                    <a:pt x="7" y="15"/>
                  </a:lnTo>
                  <a:lnTo>
                    <a:pt x="7" y="15"/>
                  </a:lnTo>
                  <a:lnTo>
                    <a:pt x="7" y="15"/>
                  </a:lnTo>
                  <a:lnTo>
                    <a:pt x="15"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267" name="Freeform 195"/>
            <p:cNvSpPr>
              <a:spLocks/>
            </p:cNvSpPr>
            <p:nvPr/>
          </p:nvSpPr>
          <p:spPr bwMode="auto">
            <a:xfrm>
              <a:off x="851" y="1981"/>
              <a:ext cx="15" cy="16"/>
            </a:xfrm>
            <a:custGeom>
              <a:avLst/>
              <a:gdLst/>
              <a:ahLst/>
              <a:cxnLst>
                <a:cxn ang="0">
                  <a:pos x="15" y="8"/>
                </a:cxn>
                <a:cxn ang="0">
                  <a:pos x="15" y="6"/>
                </a:cxn>
                <a:cxn ang="0">
                  <a:pos x="13" y="3"/>
                </a:cxn>
                <a:cxn ang="0">
                  <a:pos x="12" y="1"/>
                </a:cxn>
                <a:cxn ang="0">
                  <a:pos x="9" y="0"/>
                </a:cxn>
                <a:cxn ang="0">
                  <a:pos x="6" y="0"/>
                </a:cxn>
                <a:cxn ang="0">
                  <a:pos x="3" y="1"/>
                </a:cxn>
                <a:cxn ang="0">
                  <a:pos x="2" y="3"/>
                </a:cxn>
                <a:cxn ang="0">
                  <a:pos x="0" y="6"/>
                </a:cxn>
                <a:cxn ang="0">
                  <a:pos x="0" y="8"/>
                </a:cxn>
                <a:cxn ang="0">
                  <a:pos x="0" y="11"/>
                </a:cxn>
                <a:cxn ang="0">
                  <a:pos x="2" y="13"/>
                </a:cxn>
                <a:cxn ang="0">
                  <a:pos x="3" y="14"/>
                </a:cxn>
                <a:cxn ang="0">
                  <a:pos x="6" y="16"/>
                </a:cxn>
                <a:cxn ang="0">
                  <a:pos x="9" y="16"/>
                </a:cxn>
                <a:cxn ang="0">
                  <a:pos x="12" y="14"/>
                </a:cxn>
                <a:cxn ang="0">
                  <a:pos x="13" y="13"/>
                </a:cxn>
                <a:cxn ang="0">
                  <a:pos x="15" y="11"/>
                </a:cxn>
                <a:cxn ang="0">
                  <a:pos x="15" y="8"/>
                </a:cxn>
              </a:cxnLst>
              <a:rect l="0" t="0" r="r" b="b"/>
              <a:pathLst>
                <a:path w="15" h="16">
                  <a:moveTo>
                    <a:pt x="15" y="8"/>
                  </a:moveTo>
                  <a:lnTo>
                    <a:pt x="15" y="6"/>
                  </a:lnTo>
                  <a:lnTo>
                    <a:pt x="13" y="3"/>
                  </a:lnTo>
                  <a:lnTo>
                    <a:pt x="12" y="1"/>
                  </a:lnTo>
                  <a:lnTo>
                    <a:pt x="9" y="0"/>
                  </a:lnTo>
                  <a:lnTo>
                    <a:pt x="6" y="0"/>
                  </a:lnTo>
                  <a:lnTo>
                    <a:pt x="3" y="1"/>
                  </a:lnTo>
                  <a:lnTo>
                    <a:pt x="2" y="3"/>
                  </a:lnTo>
                  <a:lnTo>
                    <a:pt x="0" y="6"/>
                  </a:lnTo>
                  <a:lnTo>
                    <a:pt x="0" y="8"/>
                  </a:lnTo>
                  <a:lnTo>
                    <a:pt x="0" y="11"/>
                  </a:lnTo>
                  <a:lnTo>
                    <a:pt x="2" y="13"/>
                  </a:lnTo>
                  <a:lnTo>
                    <a:pt x="3" y="14"/>
                  </a:lnTo>
                  <a:lnTo>
                    <a:pt x="6" y="16"/>
                  </a:lnTo>
                  <a:lnTo>
                    <a:pt x="9" y="16"/>
                  </a:lnTo>
                  <a:lnTo>
                    <a:pt x="12" y="14"/>
                  </a:lnTo>
                  <a:lnTo>
                    <a:pt x="13"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268" name="Freeform 196"/>
            <p:cNvSpPr>
              <a:spLocks/>
            </p:cNvSpPr>
            <p:nvPr/>
          </p:nvSpPr>
          <p:spPr bwMode="auto">
            <a:xfrm>
              <a:off x="848" y="1982"/>
              <a:ext cx="15" cy="15"/>
            </a:xfrm>
            <a:custGeom>
              <a:avLst/>
              <a:gdLst/>
              <a:ahLst/>
              <a:cxnLst>
                <a:cxn ang="0">
                  <a:pos x="15" y="7"/>
                </a:cxn>
                <a:cxn ang="0">
                  <a:pos x="15" y="7"/>
                </a:cxn>
                <a:cxn ang="0">
                  <a:pos x="15" y="0"/>
                </a:cxn>
                <a:cxn ang="0">
                  <a:pos x="15" y="0"/>
                </a:cxn>
                <a:cxn ang="0">
                  <a:pos x="15" y="0"/>
                </a:cxn>
                <a:cxn ang="0">
                  <a:pos x="7" y="0"/>
                </a:cxn>
                <a:cxn ang="0">
                  <a:pos x="7" y="0"/>
                </a:cxn>
                <a:cxn ang="0">
                  <a:pos x="7" y="0"/>
                </a:cxn>
                <a:cxn ang="0">
                  <a:pos x="0" y="7"/>
                </a:cxn>
                <a:cxn ang="0">
                  <a:pos x="0" y="7"/>
                </a:cxn>
                <a:cxn ang="0">
                  <a:pos x="0" y="7"/>
                </a:cxn>
                <a:cxn ang="0">
                  <a:pos x="7" y="15"/>
                </a:cxn>
                <a:cxn ang="0">
                  <a:pos x="7" y="15"/>
                </a:cxn>
                <a:cxn ang="0">
                  <a:pos x="7" y="15"/>
                </a:cxn>
                <a:cxn ang="0">
                  <a:pos x="15" y="15"/>
                </a:cxn>
                <a:cxn ang="0">
                  <a:pos x="15" y="15"/>
                </a:cxn>
                <a:cxn ang="0">
                  <a:pos x="15" y="15"/>
                </a:cxn>
                <a:cxn ang="0">
                  <a:pos x="15" y="7"/>
                </a:cxn>
                <a:cxn ang="0">
                  <a:pos x="15" y="7"/>
                </a:cxn>
              </a:cxnLst>
              <a:rect l="0" t="0" r="r" b="b"/>
              <a:pathLst>
                <a:path w="15" h="15">
                  <a:moveTo>
                    <a:pt x="15" y="7"/>
                  </a:moveTo>
                  <a:lnTo>
                    <a:pt x="15" y="7"/>
                  </a:lnTo>
                  <a:lnTo>
                    <a:pt x="15" y="0"/>
                  </a:lnTo>
                  <a:lnTo>
                    <a:pt x="15" y="0"/>
                  </a:lnTo>
                  <a:lnTo>
                    <a:pt x="15" y="0"/>
                  </a:lnTo>
                  <a:lnTo>
                    <a:pt x="7" y="0"/>
                  </a:lnTo>
                  <a:lnTo>
                    <a:pt x="7" y="0"/>
                  </a:lnTo>
                  <a:lnTo>
                    <a:pt x="7" y="0"/>
                  </a:lnTo>
                  <a:lnTo>
                    <a:pt x="0" y="7"/>
                  </a:lnTo>
                  <a:lnTo>
                    <a:pt x="0" y="7"/>
                  </a:lnTo>
                  <a:lnTo>
                    <a:pt x="0" y="7"/>
                  </a:lnTo>
                  <a:lnTo>
                    <a:pt x="7" y="15"/>
                  </a:lnTo>
                  <a:lnTo>
                    <a:pt x="7" y="15"/>
                  </a:lnTo>
                  <a:lnTo>
                    <a:pt x="7" y="15"/>
                  </a:lnTo>
                  <a:lnTo>
                    <a:pt x="15"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69" name="Freeform 197"/>
            <p:cNvSpPr>
              <a:spLocks/>
            </p:cNvSpPr>
            <p:nvPr/>
          </p:nvSpPr>
          <p:spPr bwMode="auto">
            <a:xfrm>
              <a:off x="849" y="1986"/>
              <a:ext cx="15" cy="16"/>
            </a:xfrm>
            <a:custGeom>
              <a:avLst/>
              <a:gdLst/>
              <a:ahLst/>
              <a:cxnLst>
                <a:cxn ang="0">
                  <a:pos x="15" y="8"/>
                </a:cxn>
                <a:cxn ang="0">
                  <a:pos x="15" y="5"/>
                </a:cxn>
                <a:cxn ang="0">
                  <a:pos x="14" y="2"/>
                </a:cxn>
                <a:cxn ang="0">
                  <a:pos x="11" y="1"/>
                </a:cxn>
                <a:cxn ang="0">
                  <a:pos x="9" y="0"/>
                </a:cxn>
                <a:cxn ang="0">
                  <a:pos x="6" y="0"/>
                </a:cxn>
                <a:cxn ang="0">
                  <a:pos x="3" y="1"/>
                </a:cxn>
                <a:cxn ang="0">
                  <a:pos x="1" y="2"/>
                </a:cxn>
                <a:cxn ang="0">
                  <a:pos x="0" y="5"/>
                </a:cxn>
                <a:cxn ang="0">
                  <a:pos x="0" y="8"/>
                </a:cxn>
                <a:cxn ang="0">
                  <a:pos x="0" y="10"/>
                </a:cxn>
                <a:cxn ang="0">
                  <a:pos x="1" y="13"/>
                </a:cxn>
                <a:cxn ang="0">
                  <a:pos x="3" y="15"/>
                </a:cxn>
                <a:cxn ang="0">
                  <a:pos x="6" y="16"/>
                </a:cxn>
                <a:cxn ang="0">
                  <a:pos x="9" y="16"/>
                </a:cxn>
                <a:cxn ang="0">
                  <a:pos x="11" y="15"/>
                </a:cxn>
                <a:cxn ang="0">
                  <a:pos x="14" y="13"/>
                </a:cxn>
                <a:cxn ang="0">
                  <a:pos x="15" y="10"/>
                </a:cxn>
                <a:cxn ang="0">
                  <a:pos x="15" y="8"/>
                </a:cxn>
              </a:cxnLst>
              <a:rect l="0" t="0" r="r" b="b"/>
              <a:pathLst>
                <a:path w="15" h="16">
                  <a:moveTo>
                    <a:pt x="15" y="8"/>
                  </a:moveTo>
                  <a:lnTo>
                    <a:pt x="15" y="5"/>
                  </a:lnTo>
                  <a:lnTo>
                    <a:pt x="14" y="2"/>
                  </a:lnTo>
                  <a:lnTo>
                    <a:pt x="11" y="1"/>
                  </a:lnTo>
                  <a:lnTo>
                    <a:pt x="9" y="0"/>
                  </a:lnTo>
                  <a:lnTo>
                    <a:pt x="6" y="0"/>
                  </a:lnTo>
                  <a:lnTo>
                    <a:pt x="3" y="1"/>
                  </a:lnTo>
                  <a:lnTo>
                    <a:pt x="1" y="2"/>
                  </a:lnTo>
                  <a:lnTo>
                    <a:pt x="0" y="5"/>
                  </a:lnTo>
                  <a:lnTo>
                    <a:pt x="0" y="8"/>
                  </a:lnTo>
                  <a:lnTo>
                    <a:pt x="0" y="10"/>
                  </a:lnTo>
                  <a:lnTo>
                    <a:pt x="1" y="13"/>
                  </a:lnTo>
                  <a:lnTo>
                    <a:pt x="3" y="15"/>
                  </a:lnTo>
                  <a:lnTo>
                    <a:pt x="6" y="16"/>
                  </a:lnTo>
                  <a:lnTo>
                    <a:pt x="9" y="16"/>
                  </a:lnTo>
                  <a:lnTo>
                    <a:pt x="11"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270" name="Freeform 198"/>
            <p:cNvSpPr>
              <a:spLocks/>
            </p:cNvSpPr>
            <p:nvPr/>
          </p:nvSpPr>
          <p:spPr bwMode="auto">
            <a:xfrm>
              <a:off x="848" y="1989"/>
              <a:ext cx="15" cy="15"/>
            </a:xfrm>
            <a:custGeom>
              <a:avLst/>
              <a:gdLst/>
              <a:ahLst/>
              <a:cxnLst>
                <a:cxn ang="0">
                  <a:pos x="15" y="8"/>
                </a:cxn>
                <a:cxn ang="0">
                  <a:pos x="15" y="0"/>
                </a:cxn>
                <a:cxn ang="0">
                  <a:pos x="15" y="0"/>
                </a:cxn>
                <a:cxn ang="0">
                  <a:pos x="15" y="0"/>
                </a:cxn>
                <a:cxn ang="0">
                  <a:pos x="7" y="0"/>
                </a:cxn>
                <a:cxn ang="0">
                  <a:pos x="7" y="0"/>
                </a:cxn>
                <a:cxn ang="0">
                  <a:pos x="7" y="0"/>
                </a:cxn>
                <a:cxn ang="0">
                  <a:pos x="0" y="0"/>
                </a:cxn>
                <a:cxn ang="0">
                  <a:pos x="0" y="0"/>
                </a:cxn>
                <a:cxn ang="0">
                  <a:pos x="0" y="8"/>
                </a:cxn>
                <a:cxn ang="0">
                  <a:pos x="0" y="8"/>
                </a:cxn>
                <a:cxn ang="0">
                  <a:pos x="0" y="8"/>
                </a:cxn>
                <a:cxn ang="0">
                  <a:pos x="7" y="15"/>
                </a:cxn>
                <a:cxn ang="0">
                  <a:pos x="7" y="15"/>
                </a:cxn>
                <a:cxn ang="0">
                  <a:pos x="7" y="15"/>
                </a:cxn>
                <a:cxn ang="0">
                  <a:pos x="15" y="15"/>
                </a:cxn>
                <a:cxn ang="0">
                  <a:pos x="15" y="8"/>
                </a:cxn>
                <a:cxn ang="0">
                  <a:pos x="15" y="8"/>
                </a:cxn>
                <a:cxn ang="0">
                  <a:pos x="15" y="8"/>
                </a:cxn>
              </a:cxnLst>
              <a:rect l="0" t="0" r="r" b="b"/>
              <a:pathLst>
                <a:path w="15" h="15">
                  <a:moveTo>
                    <a:pt x="15" y="8"/>
                  </a:moveTo>
                  <a:lnTo>
                    <a:pt x="15" y="0"/>
                  </a:lnTo>
                  <a:lnTo>
                    <a:pt x="15" y="0"/>
                  </a:lnTo>
                  <a:lnTo>
                    <a:pt x="15" y="0"/>
                  </a:lnTo>
                  <a:lnTo>
                    <a:pt x="7" y="0"/>
                  </a:lnTo>
                  <a:lnTo>
                    <a:pt x="7" y="0"/>
                  </a:lnTo>
                  <a:lnTo>
                    <a:pt x="7" y="0"/>
                  </a:lnTo>
                  <a:lnTo>
                    <a:pt x="0" y="0"/>
                  </a:lnTo>
                  <a:lnTo>
                    <a:pt x="0" y="0"/>
                  </a:lnTo>
                  <a:lnTo>
                    <a:pt x="0" y="8"/>
                  </a:lnTo>
                  <a:lnTo>
                    <a:pt x="0" y="8"/>
                  </a:lnTo>
                  <a:lnTo>
                    <a:pt x="0" y="8"/>
                  </a:lnTo>
                  <a:lnTo>
                    <a:pt x="7" y="15"/>
                  </a:lnTo>
                  <a:lnTo>
                    <a:pt x="7" y="15"/>
                  </a:lnTo>
                  <a:lnTo>
                    <a:pt x="7" y="15"/>
                  </a:lnTo>
                  <a:lnTo>
                    <a:pt x="15"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71" name="Freeform 199"/>
            <p:cNvSpPr>
              <a:spLocks/>
            </p:cNvSpPr>
            <p:nvPr/>
          </p:nvSpPr>
          <p:spPr bwMode="auto">
            <a:xfrm>
              <a:off x="847" y="1989"/>
              <a:ext cx="16" cy="16"/>
            </a:xfrm>
            <a:custGeom>
              <a:avLst/>
              <a:gdLst/>
              <a:ahLst/>
              <a:cxnLst>
                <a:cxn ang="0">
                  <a:pos x="16" y="8"/>
                </a:cxn>
                <a:cxn ang="0">
                  <a:pos x="16" y="5"/>
                </a:cxn>
                <a:cxn ang="0">
                  <a:pos x="15" y="2"/>
                </a:cxn>
                <a:cxn ang="0">
                  <a:pos x="12" y="0"/>
                </a:cxn>
                <a:cxn ang="0">
                  <a:pos x="9" y="0"/>
                </a:cxn>
                <a:cxn ang="0">
                  <a:pos x="7" y="0"/>
                </a:cxn>
                <a:cxn ang="0">
                  <a:pos x="4" y="0"/>
                </a:cxn>
                <a:cxn ang="0">
                  <a:pos x="2" y="2"/>
                </a:cxn>
                <a:cxn ang="0">
                  <a:pos x="1" y="5"/>
                </a:cxn>
                <a:cxn ang="0">
                  <a:pos x="0" y="8"/>
                </a:cxn>
                <a:cxn ang="0">
                  <a:pos x="1" y="10"/>
                </a:cxn>
                <a:cxn ang="0">
                  <a:pos x="2" y="13"/>
                </a:cxn>
                <a:cxn ang="0">
                  <a:pos x="4" y="15"/>
                </a:cxn>
                <a:cxn ang="0">
                  <a:pos x="7" y="16"/>
                </a:cxn>
                <a:cxn ang="0">
                  <a:pos x="9" y="16"/>
                </a:cxn>
                <a:cxn ang="0">
                  <a:pos x="12" y="15"/>
                </a:cxn>
                <a:cxn ang="0">
                  <a:pos x="15" y="13"/>
                </a:cxn>
                <a:cxn ang="0">
                  <a:pos x="16" y="10"/>
                </a:cxn>
                <a:cxn ang="0">
                  <a:pos x="16" y="8"/>
                </a:cxn>
              </a:cxnLst>
              <a:rect l="0" t="0" r="r" b="b"/>
              <a:pathLst>
                <a:path w="16" h="16">
                  <a:moveTo>
                    <a:pt x="16" y="8"/>
                  </a:moveTo>
                  <a:lnTo>
                    <a:pt x="16" y="5"/>
                  </a:lnTo>
                  <a:lnTo>
                    <a:pt x="15" y="2"/>
                  </a:lnTo>
                  <a:lnTo>
                    <a:pt x="12" y="0"/>
                  </a:lnTo>
                  <a:lnTo>
                    <a:pt x="9" y="0"/>
                  </a:lnTo>
                  <a:lnTo>
                    <a:pt x="7" y="0"/>
                  </a:lnTo>
                  <a:lnTo>
                    <a:pt x="4" y="0"/>
                  </a:lnTo>
                  <a:lnTo>
                    <a:pt x="2" y="2"/>
                  </a:lnTo>
                  <a:lnTo>
                    <a:pt x="1" y="5"/>
                  </a:lnTo>
                  <a:lnTo>
                    <a:pt x="0" y="8"/>
                  </a:lnTo>
                  <a:lnTo>
                    <a:pt x="1" y="10"/>
                  </a:lnTo>
                  <a:lnTo>
                    <a:pt x="2" y="13"/>
                  </a:lnTo>
                  <a:lnTo>
                    <a:pt x="4" y="15"/>
                  </a:lnTo>
                  <a:lnTo>
                    <a:pt x="7" y="16"/>
                  </a:lnTo>
                  <a:lnTo>
                    <a:pt x="9" y="16"/>
                  </a:lnTo>
                  <a:lnTo>
                    <a:pt x="12" y="15"/>
                  </a:lnTo>
                  <a:lnTo>
                    <a:pt x="15"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272" name="Freeform 200"/>
            <p:cNvSpPr>
              <a:spLocks/>
            </p:cNvSpPr>
            <p:nvPr/>
          </p:nvSpPr>
          <p:spPr bwMode="auto">
            <a:xfrm>
              <a:off x="848" y="1989"/>
              <a:ext cx="15" cy="15"/>
            </a:xfrm>
            <a:custGeom>
              <a:avLst/>
              <a:gdLst/>
              <a:ahLst/>
              <a:cxnLst>
                <a:cxn ang="0">
                  <a:pos x="15" y="8"/>
                </a:cxn>
                <a:cxn ang="0">
                  <a:pos x="15" y="8"/>
                </a:cxn>
                <a:cxn ang="0">
                  <a:pos x="15" y="0"/>
                </a:cxn>
                <a:cxn ang="0">
                  <a:pos x="15"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15" y="15"/>
                </a:cxn>
                <a:cxn ang="0">
                  <a:pos x="15" y="15"/>
                </a:cxn>
                <a:cxn ang="0">
                  <a:pos x="15" y="8"/>
                </a:cxn>
                <a:cxn ang="0">
                  <a:pos x="15" y="8"/>
                </a:cxn>
              </a:cxnLst>
              <a:rect l="0" t="0" r="r" b="b"/>
              <a:pathLst>
                <a:path w="15" h="15">
                  <a:moveTo>
                    <a:pt x="15" y="8"/>
                  </a:moveTo>
                  <a:lnTo>
                    <a:pt x="15" y="8"/>
                  </a:lnTo>
                  <a:lnTo>
                    <a:pt x="15" y="0"/>
                  </a:lnTo>
                  <a:lnTo>
                    <a:pt x="15" y="0"/>
                  </a:lnTo>
                  <a:lnTo>
                    <a:pt x="7" y="0"/>
                  </a:lnTo>
                  <a:lnTo>
                    <a:pt x="7" y="0"/>
                  </a:lnTo>
                  <a:lnTo>
                    <a:pt x="0" y="0"/>
                  </a:lnTo>
                  <a:lnTo>
                    <a:pt x="0" y="0"/>
                  </a:lnTo>
                  <a:lnTo>
                    <a:pt x="0" y="8"/>
                  </a:lnTo>
                  <a:lnTo>
                    <a:pt x="0" y="8"/>
                  </a:lnTo>
                  <a:lnTo>
                    <a:pt x="0" y="8"/>
                  </a:lnTo>
                  <a:lnTo>
                    <a:pt x="0" y="15"/>
                  </a:lnTo>
                  <a:lnTo>
                    <a:pt x="0"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73" name="Freeform 201"/>
            <p:cNvSpPr>
              <a:spLocks/>
            </p:cNvSpPr>
            <p:nvPr/>
          </p:nvSpPr>
          <p:spPr bwMode="auto">
            <a:xfrm>
              <a:off x="852" y="1990"/>
              <a:ext cx="16" cy="16"/>
            </a:xfrm>
            <a:custGeom>
              <a:avLst/>
              <a:gdLst/>
              <a:ahLst/>
              <a:cxnLst>
                <a:cxn ang="0">
                  <a:pos x="16" y="8"/>
                </a:cxn>
                <a:cxn ang="0">
                  <a:pos x="15" y="5"/>
                </a:cxn>
                <a:cxn ang="0">
                  <a:pos x="14" y="2"/>
                </a:cxn>
                <a:cxn ang="0">
                  <a:pos x="12" y="1"/>
                </a:cxn>
                <a:cxn ang="0">
                  <a:pos x="10" y="0"/>
                </a:cxn>
                <a:cxn ang="0">
                  <a:pos x="7" y="0"/>
                </a:cxn>
                <a:cxn ang="0">
                  <a:pos x="4" y="1"/>
                </a:cxn>
                <a:cxn ang="0">
                  <a:pos x="2" y="2"/>
                </a:cxn>
                <a:cxn ang="0">
                  <a:pos x="1" y="5"/>
                </a:cxn>
                <a:cxn ang="0">
                  <a:pos x="0" y="8"/>
                </a:cxn>
                <a:cxn ang="0">
                  <a:pos x="1" y="11"/>
                </a:cxn>
                <a:cxn ang="0">
                  <a:pos x="2" y="13"/>
                </a:cxn>
                <a:cxn ang="0">
                  <a:pos x="4" y="15"/>
                </a:cxn>
                <a:cxn ang="0">
                  <a:pos x="7" y="16"/>
                </a:cxn>
                <a:cxn ang="0">
                  <a:pos x="10" y="16"/>
                </a:cxn>
                <a:cxn ang="0">
                  <a:pos x="12" y="15"/>
                </a:cxn>
                <a:cxn ang="0">
                  <a:pos x="14" y="13"/>
                </a:cxn>
                <a:cxn ang="0">
                  <a:pos x="15" y="11"/>
                </a:cxn>
                <a:cxn ang="0">
                  <a:pos x="16" y="8"/>
                </a:cxn>
              </a:cxnLst>
              <a:rect l="0" t="0" r="r" b="b"/>
              <a:pathLst>
                <a:path w="16" h="16">
                  <a:moveTo>
                    <a:pt x="16" y="8"/>
                  </a:moveTo>
                  <a:lnTo>
                    <a:pt x="15" y="5"/>
                  </a:lnTo>
                  <a:lnTo>
                    <a:pt x="14" y="2"/>
                  </a:lnTo>
                  <a:lnTo>
                    <a:pt x="12" y="1"/>
                  </a:lnTo>
                  <a:lnTo>
                    <a:pt x="10" y="0"/>
                  </a:lnTo>
                  <a:lnTo>
                    <a:pt x="7" y="0"/>
                  </a:lnTo>
                  <a:lnTo>
                    <a:pt x="4" y="1"/>
                  </a:lnTo>
                  <a:lnTo>
                    <a:pt x="2" y="2"/>
                  </a:lnTo>
                  <a:lnTo>
                    <a:pt x="1" y="5"/>
                  </a:lnTo>
                  <a:lnTo>
                    <a:pt x="0" y="8"/>
                  </a:lnTo>
                  <a:lnTo>
                    <a:pt x="1" y="11"/>
                  </a:lnTo>
                  <a:lnTo>
                    <a:pt x="2" y="13"/>
                  </a:lnTo>
                  <a:lnTo>
                    <a:pt x="4" y="15"/>
                  </a:lnTo>
                  <a:lnTo>
                    <a:pt x="7" y="16"/>
                  </a:lnTo>
                  <a:lnTo>
                    <a:pt x="10" y="16"/>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grpSp>
          <p:nvGrpSpPr>
            <p:cNvPr id="643274" name="Group 202"/>
            <p:cNvGrpSpPr>
              <a:grpSpLocks/>
            </p:cNvGrpSpPr>
            <p:nvPr/>
          </p:nvGrpSpPr>
          <p:grpSpPr bwMode="auto">
            <a:xfrm>
              <a:off x="845" y="1494"/>
              <a:ext cx="4613" cy="2250"/>
              <a:chOff x="845" y="1494"/>
              <a:chExt cx="4613" cy="2250"/>
            </a:xfrm>
          </p:grpSpPr>
          <p:sp>
            <p:nvSpPr>
              <p:cNvPr id="643275" name="Freeform 203"/>
              <p:cNvSpPr>
                <a:spLocks/>
              </p:cNvSpPr>
              <p:nvPr/>
            </p:nvSpPr>
            <p:spPr bwMode="auto">
              <a:xfrm>
                <a:off x="855" y="1989"/>
                <a:ext cx="15" cy="15"/>
              </a:xfrm>
              <a:custGeom>
                <a:avLst/>
                <a:gdLst/>
                <a:ahLst/>
                <a:cxnLst>
                  <a:cxn ang="0">
                    <a:pos x="15" y="8"/>
                  </a:cxn>
                  <a:cxn ang="0">
                    <a:pos x="15" y="8"/>
                  </a:cxn>
                  <a:cxn ang="0">
                    <a:pos x="8" y="0"/>
                  </a:cxn>
                  <a:cxn ang="0">
                    <a:pos x="8" y="0"/>
                  </a:cxn>
                  <a:cxn ang="0">
                    <a:pos x="8" y="0"/>
                  </a:cxn>
                  <a:cxn ang="0">
                    <a:pos x="8" y="0"/>
                  </a:cxn>
                  <a:cxn ang="0">
                    <a:pos x="0" y="0"/>
                  </a:cxn>
                  <a:cxn ang="0">
                    <a:pos x="0" y="0"/>
                  </a:cxn>
                  <a:cxn ang="0">
                    <a:pos x="0" y="8"/>
                  </a:cxn>
                  <a:cxn ang="0">
                    <a:pos x="0" y="8"/>
                  </a:cxn>
                  <a:cxn ang="0">
                    <a:pos x="0" y="15"/>
                  </a:cxn>
                  <a:cxn ang="0">
                    <a:pos x="0" y="15"/>
                  </a:cxn>
                  <a:cxn ang="0">
                    <a:pos x="0" y="15"/>
                  </a:cxn>
                  <a:cxn ang="0">
                    <a:pos x="8" y="15"/>
                  </a:cxn>
                  <a:cxn ang="0">
                    <a:pos x="8" y="15"/>
                  </a:cxn>
                  <a:cxn ang="0">
                    <a:pos x="8" y="15"/>
                  </a:cxn>
                  <a:cxn ang="0">
                    <a:pos x="8" y="15"/>
                  </a:cxn>
                  <a:cxn ang="0">
                    <a:pos x="15" y="15"/>
                  </a:cxn>
                  <a:cxn ang="0">
                    <a:pos x="15" y="8"/>
                  </a:cxn>
                </a:cxnLst>
                <a:rect l="0" t="0" r="r" b="b"/>
                <a:pathLst>
                  <a:path w="15" h="15">
                    <a:moveTo>
                      <a:pt x="15" y="8"/>
                    </a:moveTo>
                    <a:lnTo>
                      <a:pt x="15" y="8"/>
                    </a:lnTo>
                    <a:lnTo>
                      <a:pt x="8" y="0"/>
                    </a:lnTo>
                    <a:lnTo>
                      <a:pt x="8" y="0"/>
                    </a:lnTo>
                    <a:lnTo>
                      <a:pt x="8" y="0"/>
                    </a:lnTo>
                    <a:lnTo>
                      <a:pt x="8" y="0"/>
                    </a:lnTo>
                    <a:lnTo>
                      <a:pt x="0" y="0"/>
                    </a:lnTo>
                    <a:lnTo>
                      <a:pt x="0" y="0"/>
                    </a:lnTo>
                    <a:lnTo>
                      <a:pt x="0" y="8"/>
                    </a:lnTo>
                    <a:lnTo>
                      <a:pt x="0" y="8"/>
                    </a:lnTo>
                    <a:lnTo>
                      <a:pt x="0" y="15"/>
                    </a:lnTo>
                    <a:lnTo>
                      <a:pt x="0" y="15"/>
                    </a:lnTo>
                    <a:lnTo>
                      <a:pt x="0" y="15"/>
                    </a:lnTo>
                    <a:lnTo>
                      <a:pt x="8" y="15"/>
                    </a:lnTo>
                    <a:lnTo>
                      <a:pt x="8" y="15"/>
                    </a:lnTo>
                    <a:lnTo>
                      <a:pt x="8" y="15"/>
                    </a:lnTo>
                    <a:lnTo>
                      <a:pt x="8"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276" name="Freeform 204"/>
              <p:cNvSpPr>
                <a:spLocks/>
              </p:cNvSpPr>
              <p:nvPr/>
            </p:nvSpPr>
            <p:spPr bwMode="auto">
              <a:xfrm>
                <a:off x="845" y="1984"/>
                <a:ext cx="16" cy="15"/>
              </a:xfrm>
              <a:custGeom>
                <a:avLst/>
                <a:gdLst/>
                <a:ahLst/>
                <a:cxnLst>
                  <a:cxn ang="0">
                    <a:pos x="16" y="7"/>
                  </a:cxn>
                  <a:cxn ang="0">
                    <a:pos x="15" y="4"/>
                  </a:cxn>
                  <a:cxn ang="0">
                    <a:pos x="14" y="2"/>
                  </a:cxn>
                  <a:cxn ang="0">
                    <a:pos x="11" y="0"/>
                  </a:cxn>
                  <a:cxn ang="0">
                    <a:pos x="9" y="0"/>
                  </a:cxn>
                  <a:cxn ang="0">
                    <a:pos x="6" y="0"/>
                  </a:cxn>
                  <a:cxn ang="0">
                    <a:pos x="4" y="0"/>
                  </a:cxn>
                  <a:cxn ang="0">
                    <a:pos x="2" y="2"/>
                  </a:cxn>
                  <a:cxn ang="0">
                    <a:pos x="1" y="4"/>
                  </a:cxn>
                  <a:cxn ang="0">
                    <a:pos x="0" y="7"/>
                  </a:cxn>
                  <a:cxn ang="0">
                    <a:pos x="1" y="10"/>
                  </a:cxn>
                  <a:cxn ang="0">
                    <a:pos x="2" y="12"/>
                  </a:cxn>
                  <a:cxn ang="0">
                    <a:pos x="4" y="14"/>
                  </a:cxn>
                  <a:cxn ang="0">
                    <a:pos x="6" y="15"/>
                  </a:cxn>
                  <a:cxn ang="0">
                    <a:pos x="9" y="15"/>
                  </a:cxn>
                  <a:cxn ang="0">
                    <a:pos x="11" y="14"/>
                  </a:cxn>
                  <a:cxn ang="0">
                    <a:pos x="14" y="12"/>
                  </a:cxn>
                  <a:cxn ang="0">
                    <a:pos x="15" y="10"/>
                  </a:cxn>
                  <a:cxn ang="0">
                    <a:pos x="16" y="7"/>
                  </a:cxn>
                </a:cxnLst>
                <a:rect l="0" t="0" r="r" b="b"/>
                <a:pathLst>
                  <a:path w="16" h="15">
                    <a:moveTo>
                      <a:pt x="16" y="7"/>
                    </a:moveTo>
                    <a:lnTo>
                      <a:pt x="15" y="4"/>
                    </a:lnTo>
                    <a:lnTo>
                      <a:pt x="14" y="2"/>
                    </a:lnTo>
                    <a:lnTo>
                      <a:pt x="11" y="0"/>
                    </a:lnTo>
                    <a:lnTo>
                      <a:pt x="9" y="0"/>
                    </a:lnTo>
                    <a:lnTo>
                      <a:pt x="6" y="0"/>
                    </a:lnTo>
                    <a:lnTo>
                      <a:pt x="4" y="0"/>
                    </a:lnTo>
                    <a:lnTo>
                      <a:pt x="2" y="2"/>
                    </a:lnTo>
                    <a:lnTo>
                      <a:pt x="1" y="4"/>
                    </a:lnTo>
                    <a:lnTo>
                      <a:pt x="0" y="7"/>
                    </a:lnTo>
                    <a:lnTo>
                      <a:pt x="1" y="10"/>
                    </a:lnTo>
                    <a:lnTo>
                      <a:pt x="2" y="12"/>
                    </a:lnTo>
                    <a:lnTo>
                      <a:pt x="4" y="14"/>
                    </a:lnTo>
                    <a:lnTo>
                      <a:pt x="6" y="15"/>
                    </a:lnTo>
                    <a:lnTo>
                      <a:pt x="9" y="15"/>
                    </a:lnTo>
                    <a:lnTo>
                      <a:pt x="11" y="14"/>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277" name="Freeform 205"/>
              <p:cNvSpPr>
                <a:spLocks/>
              </p:cNvSpPr>
              <p:nvPr/>
            </p:nvSpPr>
            <p:spPr bwMode="auto">
              <a:xfrm>
                <a:off x="848" y="1982"/>
                <a:ext cx="15" cy="15"/>
              </a:xfrm>
              <a:custGeom>
                <a:avLst/>
                <a:gdLst/>
                <a:ahLst/>
                <a:cxnLst>
                  <a:cxn ang="0">
                    <a:pos x="15" y="7"/>
                  </a:cxn>
                  <a:cxn ang="0">
                    <a:pos x="15" y="7"/>
                  </a:cxn>
                  <a:cxn ang="0">
                    <a:pos x="15" y="7"/>
                  </a:cxn>
                  <a:cxn ang="0">
                    <a:pos x="7" y="0"/>
                  </a:cxn>
                  <a:cxn ang="0">
                    <a:pos x="7" y="0"/>
                  </a:cxn>
                  <a:cxn ang="0">
                    <a:pos x="0" y="0"/>
                  </a:cxn>
                  <a:cxn ang="0">
                    <a:pos x="0" y="0"/>
                  </a:cxn>
                  <a:cxn ang="0">
                    <a:pos x="0" y="7"/>
                  </a:cxn>
                  <a:cxn ang="0">
                    <a:pos x="0" y="7"/>
                  </a:cxn>
                  <a:cxn ang="0">
                    <a:pos x="0" y="7"/>
                  </a:cxn>
                  <a:cxn ang="0">
                    <a:pos x="0" y="15"/>
                  </a:cxn>
                  <a:cxn ang="0">
                    <a:pos x="0" y="15"/>
                  </a:cxn>
                  <a:cxn ang="0">
                    <a:pos x="0" y="15"/>
                  </a:cxn>
                  <a:cxn ang="0">
                    <a:pos x="0" y="15"/>
                  </a:cxn>
                  <a:cxn ang="0">
                    <a:pos x="7" y="15"/>
                  </a:cxn>
                  <a:cxn ang="0">
                    <a:pos x="7" y="15"/>
                  </a:cxn>
                  <a:cxn ang="0">
                    <a:pos x="15" y="15"/>
                  </a:cxn>
                  <a:cxn ang="0">
                    <a:pos x="15" y="15"/>
                  </a:cxn>
                  <a:cxn ang="0">
                    <a:pos x="15" y="7"/>
                  </a:cxn>
                </a:cxnLst>
                <a:rect l="0" t="0" r="r" b="b"/>
                <a:pathLst>
                  <a:path w="15" h="15">
                    <a:moveTo>
                      <a:pt x="15" y="7"/>
                    </a:moveTo>
                    <a:lnTo>
                      <a:pt x="15" y="7"/>
                    </a:lnTo>
                    <a:lnTo>
                      <a:pt x="15" y="7"/>
                    </a:lnTo>
                    <a:lnTo>
                      <a:pt x="7" y="0"/>
                    </a:lnTo>
                    <a:lnTo>
                      <a:pt x="7" y="0"/>
                    </a:lnTo>
                    <a:lnTo>
                      <a:pt x="0" y="0"/>
                    </a:lnTo>
                    <a:lnTo>
                      <a:pt x="0" y="0"/>
                    </a:lnTo>
                    <a:lnTo>
                      <a:pt x="0" y="7"/>
                    </a:lnTo>
                    <a:lnTo>
                      <a:pt x="0" y="7"/>
                    </a:lnTo>
                    <a:lnTo>
                      <a:pt x="0" y="7"/>
                    </a:lnTo>
                    <a:lnTo>
                      <a:pt x="0" y="15"/>
                    </a:lnTo>
                    <a:lnTo>
                      <a:pt x="0" y="15"/>
                    </a:lnTo>
                    <a:lnTo>
                      <a:pt x="0" y="15"/>
                    </a:lnTo>
                    <a:lnTo>
                      <a:pt x="0" y="15"/>
                    </a:lnTo>
                    <a:lnTo>
                      <a:pt x="7" y="15"/>
                    </a:lnTo>
                    <a:lnTo>
                      <a:pt x="7"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278" name="Freeform 206"/>
              <p:cNvSpPr>
                <a:spLocks/>
              </p:cNvSpPr>
              <p:nvPr/>
            </p:nvSpPr>
            <p:spPr bwMode="auto">
              <a:xfrm>
                <a:off x="850" y="1980"/>
                <a:ext cx="15" cy="15"/>
              </a:xfrm>
              <a:custGeom>
                <a:avLst/>
                <a:gdLst/>
                <a:ahLst/>
                <a:cxnLst>
                  <a:cxn ang="0">
                    <a:pos x="15" y="8"/>
                  </a:cxn>
                  <a:cxn ang="0">
                    <a:pos x="15" y="5"/>
                  </a:cxn>
                  <a:cxn ang="0">
                    <a:pos x="14" y="3"/>
                  </a:cxn>
                  <a:cxn ang="0">
                    <a:pos x="12" y="1"/>
                  </a:cxn>
                  <a:cxn ang="0">
                    <a:pos x="9" y="0"/>
                  </a:cxn>
                  <a:cxn ang="0">
                    <a:pos x="6" y="0"/>
                  </a:cxn>
                  <a:cxn ang="0">
                    <a:pos x="4" y="1"/>
                  </a:cxn>
                  <a:cxn ang="0">
                    <a:pos x="1" y="3"/>
                  </a:cxn>
                  <a:cxn ang="0">
                    <a:pos x="0" y="5"/>
                  </a:cxn>
                  <a:cxn ang="0">
                    <a:pos x="0" y="8"/>
                  </a:cxn>
                  <a:cxn ang="0">
                    <a:pos x="0" y="11"/>
                  </a:cxn>
                  <a:cxn ang="0">
                    <a:pos x="1" y="13"/>
                  </a:cxn>
                  <a:cxn ang="0">
                    <a:pos x="4" y="15"/>
                  </a:cxn>
                  <a:cxn ang="0">
                    <a:pos x="6" y="15"/>
                  </a:cxn>
                  <a:cxn ang="0">
                    <a:pos x="9" y="15"/>
                  </a:cxn>
                  <a:cxn ang="0">
                    <a:pos x="12" y="15"/>
                  </a:cxn>
                  <a:cxn ang="0">
                    <a:pos x="14" y="13"/>
                  </a:cxn>
                  <a:cxn ang="0">
                    <a:pos x="15" y="11"/>
                  </a:cxn>
                  <a:cxn ang="0">
                    <a:pos x="15" y="8"/>
                  </a:cxn>
                </a:cxnLst>
                <a:rect l="0" t="0" r="r" b="b"/>
                <a:pathLst>
                  <a:path w="15" h="15">
                    <a:moveTo>
                      <a:pt x="15" y="8"/>
                    </a:moveTo>
                    <a:lnTo>
                      <a:pt x="15" y="5"/>
                    </a:lnTo>
                    <a:lnTo>
                      <a:pt x="14" y="3"/>
                    </a:lnTo>
                    <a:lnTo>
                      <a:pt x="12" y="1"/>
                    </a:lnTo>
                    <a:lnTo>
                      <a:pt x="9" y="0"/>
                    </a:lnTo>
                    <a:lnTo>
                      <a:pt x="6" y="0"/>
                    </a:lnTo>
                    <a:lnTo>
                      <a:pt x="4" y="1"/>
                    </a:lnTo>
                    <a:lnTo>
                      <a:pt x="1" y="3"/>
                    </a:lnTo>
                    <a:lnTo>
                      <a:pt x="0" y="5"/>
                    </a:lnTo>
                    <a:lnTo>
                      <a:pt x="0" y="8"/>
                    </a:lnTo>
                    <a:lnTo>
                      <a:pt x="0" y="11"/>
                    </a:lnTo>
                    <a:lnTo>
                      <a:pt x="1" y="13"/>
                    </a:lnTo>
                    <a:lnTo>
                      <a:pt x="4" y="15"/>
                    </a:lnTo>
                    <a:lnTo>
                      <a:pt x="6" y="15"/>
                    </a:lnTo>
                    <a:lnTo>
                      <a:pt x="9" y="15"/>
                    </a:lnTo>
                    <a:lnTo>
                      <a:pt x="12" y="15"/>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279" name="Freeform 207"/>
              <p:cNvSpPr>
                <a:spLocks/>
              </p:cNvSpPr>
              <p:nvPr/>
            </p:nvSpPr>
            <p:spPr bwMode="auto">
              <a:xfrm>
                <a:off x="848" y="1982"/>
                <a:ext cx="15" cy="15"/>
              </a:xfrm>
              <a:custGeom>
                <a:avLst/>
                <a:gdLst/>
                <a:ahLst/>
                <a:cxnLst>
                  <a:cxn ang="0">
                    <a:pos x="15" y="7"/>
                  </a:cxn>
                  <a:cxn ang="0">
                    <a:pos x="15" y="0"/>
                  </a:cxn>
                  <a:cxn ang="0">
                    <a:pos x="15" y="0"/>
                  </a:cxn>
                  <a:cxn ang="0">
                    <a:pos x="15" y="0"/>
                  </a:cxn>
                  <a:cxn ang="0">
                    <a:pos x="15" y="0"/>
                  </a:cxn>
                  <a:cxn ang="0">
                    <a:pos x="7" y="0"/>
                  </a:cxn>
                  <a:cxn ang="0">
                    <a:pos x="7" y="0"/>
                  </a:cxn>
                  <a:cxn ang="0">
                    <a:pos x="0" y="0"/>
                  </a:cxn>
                  <a:cxn ang="0">
                    <a:pos x="0" y="0"/>
                  </a:cxn>
                  <a:cxn ang="0">
                    <a:pos x="0" y="7"/>
                  </a:cxn>
                  <a:cxn ang="0">
                    <a:pos x="0" y="7"/>
                  </a:cxn>
                  <a:cxn ang="0">
                    <a:pos x="0" y="7"/>
                  </a:cxn>
                  <a:cxn ang="0">
                    <a:pos x="7" y="15"/>
                  </a:cxn>
                  <a:cxn ang="0">
                    <a:pos x="7" y="15"/>
                  </a:cxn>
                  <a:cxn ang="0">
                    <a:pos x="15" y="15"/>
                  </a:cxn>
                  <a:cxn ang="0">
                    <a:pos x="15" y="15"/>
                  </a:cxn>
                  <a:cxn ang="0">
                    <a:pos x="15" y="7"/>
                  </a:cxn>
                  <a:cxn ang="0">
                    <a:pos x="15" y="7"/>
                  </a:cxn>
                  <a:cxn ang="0">
                    <a:pos x="15" y="7"/>
                  </a:cxn>
                </a:cxnLst>
                <a:rect l="0" t="0" r="r" b="b"/>
                <a:pathLst>
                  <a:path w="15" h="15">
                    <a:moveTo>
                      <a:pt x="15" y="7"/>
                    </a:moveTo>
                    <a:lnTo>
                      <a:pt x="15" y="0"/>
                    </a:lnTo>
                    <a:lnTo>
                      <a:pt x="15" y="0"/>
                    </a:lnTo>
                    <a:lnTo>
                      <a:pt x="15" y="0"/>
                    </a:lnTo>
                    <a:lnTo>
                      <a:pt x="15" y="0"/>
                    </a:lnTo>
                    <a:lnTo>
                      <a:pt x="7" y="0"/>
                    </a:lnTo>
                    <a:lnTo>
                      <a:pt x="7" y="0"/>
                    </a:lnTo>
                    <a:lnTo>
                      <a:pt x="0" y="0"/>
                    </a:lnTo>
                    <a:lnTo>
                      <a:pt x="0" y="0"/>
                    </a:lnTo>
                    <a:lnTo>
                      <a:pt x="0" y="7"/>
                    </a:lnTo>
                    <a:lnTo>
                      <a:pt x="0" y="7"/>
                    </a:lnTo>
                    <a:lnTo>
                      <a:pt x="0" y="7"/>
                    </a:lnTo>
                    <a:lnTo>
                      <a:pt x="7" y="15"/>
                    </a:lnTo>
                    <a:lnTo>
                      <a:pt x="7" y="15"/>
                    </a:lnTo>
                    <a:lnTo>
                      <a:pt x="15" y="15"/>
                    </a:lnTo>
                    <a:lnTo>
                      <a:pt x="15" y="15"/>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80" name="Freeform 208"/>
              <p:cNvSpPr>
                <a:spLocks/>
              </p:cNvSpPr>
              <p:nvPr/>
            </p:nvSpPr>
            <p:spPr bwMode="auto">
              <a:xfrm>
                <a:off x="854" y="1980"/>
                <a:ext cx="16" cy="15"/>
              </a:xfrm>
              <a:custGeom>
                <a:avLst/>
                <a:gdLst/>
                <a:ahLst/>
                <a:cxnLst>
                  <a:cxn ang="0">
                    <a:pos x="16" y="8"/>
                  </a:cxn>
                  <a:cxn ang="0">
                    <a:pos x="15" y="5"/>
                  </a:cxn>
                  <a:cxn ang="0">
                    <a:pos x="14" y="3"/>
                  </a:cxn>
                  <a:cxn ang="0">
                    <a:pos x="12" y="1"/>
                  </a:cxn>
                  <a:cxn ang="0">
                    <a:pos x="10" y="0"/>
                  </a:cxn>
                  <a:cxn ang="0">
                    <a:pos x="8" y="0"/>
                  </a:cxn>
                  <a:cxn ang="0">
                    <a:pos x="5" y="1"/>
                  </a:cxn>
                  <a:cxn ang="0">
                    <a:pos x="2" y="3"/>
                  </a:cxn>
                  <a:cxn ang="0">
                    <a:pos x="1" y="5"/>
                  </a:cxn>
                  <a:cxn ang="0">
                    <a:pos x="0" y="8"/>
                  </a:cxn>
                  <a:cxn ang="0">
                    <a:pos x="1" y="10"/>
                  </a:cxn>
                  <a:cxn ang="0">
                    <a:pos x="2" y="12"/>
                  </a:cxn>
                  <a:cxn ang="0">
                    <a:pos x="5" y="14"/>
                  </a:cxn>
                  <a:cxn ang="0">
                    <a:pos x="8" y="15"/>
                  </a:cxn>
                  <a:cxn ang="0">
                    <a:pos x="10" y="15"/>
                  </a:cxn>
                  <a:cxn ang="0">
                    <a:pos x="12" y="14"/>
                  </a:cxn>
                  <a:cxn ang="0">
                    <a:pos x="14" y="12"/>
                  </a:cxn>
                  <a:cxn ang="0">
                    <a:pos x="15" y="10"/>
                  </a:cxn>
                  <a:cxn ang="0">
                    <a:pos x="16" y="8"/>
                  </a:cxn>
                </a:cxnLst>
                <a:rect l="0" t="0" r="r" b="b"/>
                <a:pathLst>
                  <a:path w="16" h="15">
                    <a:moveTo>
                      <a:pt x="16" y="8"/>
                    </a:moveTo>
                    <a:lnTo>
                      <a:pt x="15" y="5"/>
                    </a:lnTo>
                    <a:lnTo>
                      <a:pt x="14" y="3"/>
                    </a:lnTo>
                    <a:lnTo>
                      <a:pt x="12" y="1"/>
                    </a:lnTo>
                    <a:lnTo>
                      <a:pt x="10" y="0"/>
                    </a:lnTo>
                    <a:lnTo>
                      <a:pt x="8" y="0"/>
                    </a:lnTo>
                    <a:lnTo>
                      <a:pt x="5" y="1"/>
                    </a:lnTo>
                    <a:lnTo>
                      <a:pt x="2" y="3"/>
                    </a:lnTo>
                    <a:lnTo>
                      <a:pt x="1" y="5"/>
                    </a:lnTo>
                    <a:lnTo>
                      <a:pt x="0" y="8"/>
                    </a:lnTo>
                    <a:lnTo>
                      <a:pt x="1" y="10"/>
                    </a:lnTo>
                    <a:lnTo>
                      <a:pt x="2" y="12"/>
                    </a:lnTo>
                    <a:lnTo>
                      <a:pt x="5" y="14"/>
                    </a:lnTo>
                    <a:lnTo>
                      <a:pt x="8" y="15"/>
                    </a:lnTo>
                    <a:lnTo>
                      <a:pt x="10" y="15"/>
                    </a:lnTo>
                    <a:lnTo>
                      <a:pt x="12" y="14"/>
                    </a:lnTo>
                    <a:lnTo>
                      <a:pt x="14" y="12"/>
                    </a:lnTo>
                    <a:lnTo>
                      <a:pt x="15" y="10"/>
                    </a:lnTo>
                    <a:lnTo>
                      <a:pt x="16" y="8"/>
                    </a:lnTo>
                    <a:close/>
                  </a:path>
                </a:pathLst>
              </a:custGeom>
              <a:solidFill>
                <a:srgbClr val="FFFF00"/>
              </a:solidFill>
              <a:ln w="9525">
                <a:noFill/>
                <a:round/>
                <a:headEnd/>
                <a:tailEnd/>
              </a:ln>
            </p:spPr>
            <p:txBody>
              <a:bodyPr/>
              <a:lstStyle/>
              <a:p>
                <a:endParaRPr lang="en-US" dirty="0"/>
              </a:p>
            </p:txBody>
          </p:sp>
          <p:sp>
            <p:nvSpPr>
              <p:cNvPr id="643281" name="Freeform 209"/>
              <p:cNvSpPr>
                <a:spLocks/>
              </p:cNvSpPr>
              <p:nvPr/>
            </p:nvSpPr>
            <p:spPr bwMode="auto">
              <a:xfrm>
                <a:off x="855" y="1982"/>
                <a:ext cx="15" cy="15"/>
              </a:xfrm>
              <a:custGeom>
                <a:avLst/>
                <a:gdLst/>
                <a:ahLst/>
                <a:cxnLst>
                  <a:cxn ang="0">
                    <a:pos x="15" y="7"/>
                  </a:cxn>
                  <a:cxn ang="0">
                    <a:pos x="15" y="0"/>
                  </a:cxn>
                  <a:cxn ang="0">
                    <a:pos x="15" y="0"/>
                  </a:cxn>
                  <a:cxn ang="0">
                    <a:pos x="8" y="0"/>
                  </a:cxn>
                  <a:cxn ang="0">
                    <a:pos x="8" y="0"/>
                  </a:cxn>
                  <a:cxn ang="0">
                    <a:pos x="8" y="0"/>
                  </a:cxn>
                  <a:cxn ang="0">
                    <a:pos x="0" y="0"/>
                  </a:cxn>
                  <a:cxn ang="0">
                    <a:pos x="0" y="0"/>
                  </a:cxn>
                  <a:cxn ang="0">
                    <a:pos x="0" y="0"/>
                  </a:cxn>
                  <a:cxn ang="0">
                    <a:pos x="0" y="7"/>
                  </a:cxn>
                  <a:cxn ang="0">
                    <a:pos x="0" y="7"/>
                  </a:cxn>
                  <a:cxn ang="0">
                    <a:pos x="0" y="7"/>
                  </a:cxn>
                  <a:cxn ang="0">
                    <a:pos x="0" y="15"/>
                  </a:cxn>
                  <a:cxn ang="0">
                    <a:pos x="8" y="15"/>
                  </a:cxn>
                  <a:cxn ang="0">
                    <a:pos x="8" y="15"/>
                  </a:cxn>
                  <a:cxn ang="0">
                    <a:pos x="8" y="15"/>
                  </a:cxn>
                  <a:cxn ang="0">
                    <a:pos x="15" y="7"/>
                  </a:cxn>
                  <a:cxn ang="0">
                    <a:pos x="15" y="7"/>
                  </a:cxn>
                  <a:cxn ang="0">
                    <a:pos x="15" y="7"/>
                  </a:cxn>
                </a:cxnLst>
                <a:rect l="0" t="0" r="r" b="b"/>
                <a:pathLst>
                  <a:path w="15" h="15">
                    <a:moveTo>
                      <a:pt x="15" y="7"/>
                    </a:moveTo>
                    <a:lnTo>
                      <a:pt x="15" y="0"/>
                    </a:lnTo>
                    <a:lnTo>
                      <a:pt x="15" y="0"/>
                    </a:lnTo>
                    <a:lnTo>
                      <a:pt x="8" y="0"/>
                    </a:lnTo>
                    <a:lnTo>
                      <a:pt x="8" y="0"/>
                    </a:lnTo>
                    <a:lnTo>
                      <a:pt x="8" y="0"/>
                    </a:lnTo>
                    <a:lnTo>
                      <a:pt x="0" y="0"/>
                    </a:lnTo>
                    <a:lnTo>
                      <a:pt x="0" y="0"/>
                    </a:lnTo>
                    <a:lnTo>
                      <a:pt x="0" y="0"/>
                    </a:lnTo>
                    <a:lnTo>
                      <a:pt x="0" y="7"/>
                    </a:lnTo>
                    <a:lnTo>
                      <a:pt x="0" y="7"/>
                    </a:lnTo>
                    <a:lnTo>
                      <a:pt x="0" y="7"/>
                    </a:lnTo>
                    <a:lnTo>
                      <a:pt x="0" y="15"/>
                    </a:lnTo>
                    <a:lnTo>
                      <a:pt x="8" y="15"/>
                    </a:lnTo>
                    <a:lnTo>
                      <a:pt x="8" y="15"/>
                    </a:lnTo>
                    <a:lnTo>
                      <a:pt x="8" y="15"/>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82" name="Freeform 210"/>
              <p:cNvSpPr>
                <a:spLocks/>
              </p:cNvSpPr>
              <p:nvPr/>
            </p:nvSpPr>
            <p:spPr bwMode="auto">
              <a:xfrm>
                <a:off x="847" y="1982"/>
                <a:ext cx="16" cy="16"/>
              </a:xfrm>
              <a:custGeom>
                <a:avLst/>
                <a:gdLst/>
                <a:ahLst/>
                <a:cxnLst>
                  <a:cxn ang="0">
                    <a:pos x="16" y="8"/>
                  </a:cxn>
                  <a:cxn ang="0">
                    <a:pos x="16" y="6"/>
                  </a:cxn>
                  <a:cxn ang="0">
                    <a:pos x="15" y="3"/>
                  </a:cxn>
                  <a:cxn ang="0">
                    <a:pos x="13" y="2"/>
                  </a:cxn>
                  <a:cxn ang="0">
                    <a:pos x="9" y="0"/>
                  </a:cxn>
                  <a:cxn ang="0">
                    <a:pos x="7" y="0"/>
                  </a:cxn>
                  <a:cxn ang="0">
                    <a:pos x="4" y="2"/>
                  </a:cxn>
                  <a:cxn ang="0">
                    <a:pos x="3" y="3"/>
                  </a:cxn>
                  <a:cxn ang="0">
                    <a:pos x="1" y="6"/>
                  </a:cxn>
                  <a:cxn ang="0">
                    <a:pos x="0" y="8"/>
                  </a:cxn>
                  <a:cxn ang="0">
                    <a:pos x="1" y="10"/>
                  </a:cxn>
                  <a:cxn ang="0">
                    <a:pos x="3" y="13"/>
                  </a:cxn>
                  <a:cxn ang="0">
                    <a:pos x="4" y="15"/>
                  </a:cxn>
                  <a:cxn ang="0">
                    <a:pos x="7" y="16"/>
                  </a:cxn>
                  <a:cxn ang="0">
                    <a:pos x="9" y="16"/>
                  </a:cxn>
                  <a:cxn ang="0">
                    <a:pos x="13" y="15"/>
                  </a:cxn>
                  <a:cxn ang="0">
                    <a:pos x="15" y="13"/>
                  </a:cxn>
                  <a:cxn ang="0">
                    <a:pos x="16" y="10"/>
                  </a:cxn>
                  <a:cxn ang="0">
                    <a:pos x="16" y="8"/>
                  </a:cxn>
                </a:cxnLst>
                <a:rect l="0" t="0" r="r" b="b"/>
                <a:pathLst>
                  <a:path w="16" h="16">
                    <a:moveTo>
                      <a:pt x="16" y="8"/>
                    </a:moveTo>
                    <a:lnTo>
                      <a:pt x="16" y="6"/>
                    </a:lnTo>
                    <a:lnTo>
                      <a:pt x="15" y="3"/>
                    </a:lnTo>
                    <a:lnTo>
                      <a:pt x="13" y="2"/>
                    </a:lnTo>
                    <a:lnTo>
                      <a:pt x="9" y="0"/>
                    </a:lnTo>
                    <a:lnTo>
                      <a:pt x="7" y="0"/>
                    </a:lnTo>
                    <a:lnTo>
                      <a:pt x="4" y="2"/>
                    </a:lnTo>
                    <a:lnTo>
                      <a:pt x="3" y="3"/>
                    </a:lnTo>
                    <a:lnTo>
                      <a:pt x="1" y="6"/>
                    </a:lnTo>
                    <a:lnTo>
                      <a:pt x="0" y="8"/>
                    </a:lnTo>
                    <a:lnTo>
                      <a:pt x="1" y="10"/>
                    </a:lnTo>
                    <a:lnTo>
                      <a:pt x="3" y="13"/>
                    </a:lnTo>
                    <a:lnTo>
                      <a:pt x="4" y="15"/>
                    </a:lnTo>
                    <a:lnTo>
                      <a:pt x="7" y="16"/>
                    </a:lnTo>
                    <a:lnTo>
                      <a:pt x="9" y="16"/>
                    </a:lnTo>
                    <a:lnTo>
                      <a:pt x="13" y="15"/>
                    </a:lnTo>
                    <a:lnTo>
                      <a:pt x="15"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283" name="Freeform 211"/>
              <p:cNvSpPr>
                <a:spLocks/>
              </p:cNvSpPr>
              <p:nvPr/>
            </p:nvSpPr>
            <p:spPr bwMode="auto">
              <a:xfrm>
                <a:off x="848" y="1982"/>
                <a:ext cx="15" cy="15"/>
              </a:xfrm>
              <a:custGeom>
                <a:avLst/>
                <a:gdLst/>
                <a:ahLst/>
                <a:cxnLst>
                  <a:cxn ang="0">
                    <a:pos x="15" y="7"/>
                  </a:cxn>
                  <a:cxn ang="0">
                    <a:pos x="15" y="7"/>
                  </a:cxn>
                  <a:cxn ang="0">
                    <a:pos x="15" y="0"/>
                  </a:cxn>
                  <a:cxn ang="0">
                    <a:pos x="15" y="0"/>
                  </a:cxn>
                  <a:cxn ang="0">
                    <a:pos x="7" y="0"/>
                  </a:cxn>
                  <a:cxn ang="0">
                    <a:pos x="7" y="0"/>
                  </a:cxn>
                  <a:cxn ang="0">
                    <a:pos x="0" y="0"/>
                  </a:cxn>
                  <a:cxn ang="0">
                    <a:pos x="0" y="0"/>
                  </a:cxn>
                  <a:cxn ang="0">
                    <a:pos x="0" y="7"/>
                  </a:cxn>
                  <a:cxn ang="0">
                    <a:pos x="0" y="7"/>
                  </a:cxn>
                  <a:cxn ang="0">
                    <a:pos x="0" y="7"/>
                  </a:cxn>
                  <a:cxn ang="0">
                    <a:pos x="0" y="15"/>
                  </a:cxn>
                  <a:cxn ang="0">
                    <a:pos x="0" y="15"/>
                  </a:cxn>
                  <a:cxn ang="0">
                    <a:pos x="7" y="15"/>
                  </a:cxn>
                  <a:cxn ang="0">
                    <a:pos x="7" y="15"/>
                  </a:cxn>
                  <a:cxn ang="0">
                    <a:pos x="15" y="15"/>
                  </a:cxn>
                  <a:cxn ang="0">
                    <a:pos x="15" y="15"/>
                  </a:cxn>
                  <a:cxn ang="0">
                    <a:pos x="15" y="7"/>
                  </a:cxn>
                  <a:cxn ang="0">
                    <a:pos x="15" y="7"/>
                  </a:cxn>
                </a:cxnLst>
                <a:rect l="0" t="0" r="r" b="b"/>
                <a:pathLst>
                  <a:path w="15" h="15">
                    <a:moveTo>
                      <a:pt x="15" y="7"/>
                    </a:moveTo>
                    <a:lnTo>
                      <a:pt x="15" y="7"/>
                    </a:lnTo>
                    <a:lnTo>
                      <a:pt x="15" y="0"/>
                    </a:lnTo>
                    <a:lnTo>
                      <a:pt x="15" y="0"/>
                    </a:lnTo>
                    <a:lnTo>
                      <a:pt x="7" y="0"/>
                    </a:lnTo>
                    <a:lnTo>
                      <a:pt x="7" y="0"/>
                    </a:lnTo>
                    <a:lnTo>
                      <a:pt x="0" y="0"/>
                    </a:lnTo>
                    <a:lnTo>
                      <a:pt x="0" y="0"/>
                    </a:lnTo>
                    <a:lnTo>
                      <a:pt x="0" y="7"/>
                    </a:lnTo>
                    <a:lnTo>
                      <a:pt x="0" y="7"/>
                    </a:lnTo>
                    <a:lnTo>
                      <a:pt x="0" y="7"/>
                    </a:lnTo>
                    <a:lnTo>
                      <a:pt x="0" y="15"/>
                    </a:lnTo>
                    <a:lnTo>
                      <a:pt x="0" y="15"/>
                    </a:lnTo>
                    <a:lnTo>
                      <a:pt x="7" y="15"/>
                    </a:lnTo>
                    <a:lnTo>
                      <a:pt x="7"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284" name="Freeform 212"/>
              <p:cNvSpPr>
                <a:spLocks/>
              </p:cNvSpPr>
              <p:nvPr/>
            </p:nvSpPr>
            <p:spPr bwMode="auto">
              <a:xfrm>
                <a:off x="847" y="1991"/>
                <a:ext cx="16" cy="16"/>
              </a:xfrm>
              <a:custGeom>
                <a:avLst/>
                <a:gdLst/>
                <a:ahLst/>
                <a:cxnLst>
                  <a:cxn ang="0">
                    <a:pos x="16" y="8"/>
                  </a:cxn>
                  <a:cxn ang="0">
                    <a:pos x="15" y="5"/>
                  </a:cxn>
                  <a:cxn ang="0">
                    <a:pos x="14" y="3"/>
                  </a:cxn>
                  <a:cxn ang="0">
                    <a:pos x="12" y="1"/>
                  </a:cxn>
                  <a:cxn ang="0">
                    <a:pos x="8" y="0"/>
                  </a:cxn>
                  <a:cxn ang="0">
                    <a:pos x="6" y="0"/>
                  </a:cxn>
                  <a:cxn ang="0">
                    <a:pos x="4" y="1"/>
                  </a:cxn>
                  <a:cxn ang="0">
                    <a:pos x="2" y="3"/>
                  </a:cxn>
                  <a:cxn ang="0">
                    <a:pos x="0" y="5"/>
                  </a:cxn>
                  <a:cxn ang="0">
                    <a:pos x="0" y="8"/>
                  </a:cxn>
                  <a:cxn ang="0">
                    <a:pos x="0" y="11"/>
                  </a:cxn>
                  <a:cxn ang="0">
                    <a:pos x="2" y="14"/>
                  </a:cxn>
                  <a:cxn ang="0">
                    <a:pos x="4" y="15"/>
                  </a:cxn>
                  <a:cxn ang="0">
                    <a:pos x="6" y="16"/>
                  </a:cxn>
                  <a:cxn ang="0">
                    <a:pos x="8" y="16"/>
                  </a:cxn>
                  <a:cxn ang="0">
                    <a:pos x="12" y="15"/>
                  </a:cxn>
                  <a:cxn ang="0">
                    <a:pos x="14" y="14"/>
                  </a:cxn>
                  <a:cxn ang="0">
                    <a:pos x="15" y="11"/>
                  </a:cxn>
                  <a:cxn ang="0">
                    <a:pos x="16" y="8"/>
                  </a:cxn>
                </a:cxnLst>
                <a:rect l="0" t="0" r="r" b="b"/>
                <a:pathLst>
                  <a:path w="16" h="16">
                    <a:moveTo>
                      <a:pt x="16" y="8"/>
                    </a:moveTo>
                    <a:lnTo>
                      <a:pt x="15" y="5"/>
                    </a:lnTo>
                    <a:lnTo>
                      <a:pt x="14" y="3"/>
                    </a:lnTo>
                    <a:lnTo>
                      <a:pt x="12" y="1"/>
                    </a:lnTo>
                    <a:lnTo>
                      <a:pt x="8" y="0"/>
                    </a:lnTo>
                    <a:lnTo>
                      <a:pt x="6" y="0"/>
                    </a:lnTo>
                    <a:lnTo>
                      <a:pt x="4" y="1"/>
                    </a:lnTo>
                    <a:lnTo>
                      <a:pt x="2" y="3"/>
                    </a:lnTo>
                    <a:lnTo>
                      <a:pt x="0" y="5"/>
                    </a:lnTo>
                    <a:lnTo>
                      <a:pt x="0" y="8"/>
                    </a:lnTo>
                    <a:lnTo>
                      <a:pt x="0" y="11"/>
                    </a:lnTo>
                    <a:lnTo>
                      <a:pt x="2" y="14"/>
                    </a:lnTo>
                    <a:lnTo>
                      <a:pt x="4" y="15"/>
                    </a:lnTo>
                    <a:lnTo>
                      <a:pt x="6" y="16"/>
                    </a:lnTo>
                    <a:lnTo>
                      <a:pt x="8" y="16"/>
                    </a:lnTo>
                    <a:lnTo>
                      <a:pt x="12"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285" name="Freeform 213"/>
              <p:cNvSpPr>
                <a:spLocks/>
              </p:cNvSpPr>
              <p:nvPr/>
            </p:nvSpPr>
            <p:spPr bwMode="auto">
              <a:xfrm>
                <a:off x="848" y="1989"/>
                <a:ext cx="15" cy="15"/>
              </a:xfrm>
              <a:custGeom>
                <a:avLst/>
                <a:gdLst/>
                <a:ahLst/>
                <a:cxnLst>
                  <a:cxn ang="0">
                    <a:pos x="15" y="8"/>
                  </a:cxn>
                  <a:cxn ang="0">
                    <a:pos x="15" y="8"/>
                  </a:cxn>
                  <a:cxn ang="0">
                    <a:pos x="15"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15"/>
                  </a:cxn>
                  <a:cxn ang="0">
                    <a:pos x="7" y="15"/>
                  </a:cxn>
                  <a:cxn ang="0">
                    <a:pos x="7" y="15"/>
                  </a:cxn>
                  <a:cxn ang="0">
                    <a:pos x="15" y="15"/>
                  </a:cxn>
                  <a:cxn ang="0">
                    <a:pos x="15" y="15"/>
                  </a:cxn>
                  <a:cxn ang="0">
                    <a:pos x="15" y="8"/>
                  </a:cxn>
                </a:cxnLst>
                <a:rect l="0" t="0" r="r" b="b"/>
                <a:pathLst>
                  <a:path w="15" h="15">
                    <a:moveTo>
                      <a:pt x="15" y="8"/>
                    </a:moveTo>
                    <a:lnTo>
                      <a:pt x="15" y="8"/>
                    </a:lnTo>
                    <a:lnTo>
                      <a:pt x="15" y="8"/>
                    </a:lnTo>
                    <a:lnTo>
                      <a:pt x="7" y="0"/>
                    </a:lnTo>
                    <a:lnTo>
                      <a:pt x="7" y="0"/>
                    </a:lnTo>
                    <a:lnTo>
                      <a:pt x="7" y="0"/>
                    </a:lnTo>
                    <a:lnTo>
                      <a:pt x="0" y="0"/>
                    </a:lnTo>
                    <a:lnTo>
                      <a:pt x="0" y="8"/>
                    </a:lnTo>
                    <a:lnTo>
                      <a:pt x="0" y="8"/>
                    </a:lnTo>
                    <a:lnTo>
                      <a:pt x="0" y="8"/>
                    </a:lnTo>
                    <a:lnTo>
                      <a:pt x="0" y="15"/>
                    </a:lnTo>
                    <a:lnTo>
                      <a:pt x="0" y="15"/>
                    </a:lnTo>
                    <a:lnTo>
                      <a:pt x="0" y="15"/>
                    </a:lnTo>
                    <a:lnTo>
                      <a:pt x="7" y="15"/>
                    </a:lnTo>
                    <a:lnTo>
                      <a:pt x="7" y="15"/>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286" name="Freeform 214"/>
              <p:cNvSpPr>
                <a:spLocks/>
              </p:cNvSpPr>
              <p:nvPr/>
            </p:nvSpPr>
            <p:spPr bwMode="auto">
              <a:xfrm>
                <a:off x="853" y="1983"/>
                <a:ext cx="16" cy="16"/>
              </a:xfrm>
              <a:custGeom>
                <a:avLst/>
                <a:gdLst/>
                <a:ahLst/>
                <a:cxnLst>
                  <a:cxn ang="0">
                    <a:pos x="16" y="8"/>
                  </a:cxn>
                  <a:cxn ang="0">
                    <a:pos x="15" y="5"/>
                  </a:cxn>
                  <a:cxn ang="0">
                    <a:pos x="14" y="3"/>
                  </a:cxn>
                  <a:cxn ang="0">
                    <a:pos x="12" y="1"/>
                  </a:cxn>
                  <a:cxn ang="0">
                    <a:pos x="10" y="0"/>
                  </a:cxn>
                  <a:cxn ang="0">
                    <a:pos x="7" y="0"/>
                  </a:cxn>
                  <a:cxn ang="0">
                    <a:pos x="4" y="1"/>
                  </a:cxn>
                  <a:cxn ang="0">
                    <a:pos x="2" y="3"/>
                  </a:cxn>
                  <a:cxn ang="0">
                    <a:pos x="1" y="5"/>
                  </a:cxn>
                  <a:cxn ang="0">
                    <a:pos x="0" y="8"/>
                  </a:cxn>
                  <a:cxn ang="0">
                    <a:pos x="1" y="11"/>
                  </a:cxn>
                  <a:cxn ang="0">
                    <a:pos x="2" y="12"/>
                  </a:cxn>
                  <a:cxn ang="0">
                    <a:pos x="4" y="15"/>
                  </a:cxn>
                  <a:cxn ang="0">
                    <a:pos x="7" y="16"/>
                  </a:cxn>
                  <a:cxn ang="0">
                    <a:pos x="10" y="16"/>
                  </a:cxn>
                  <a:cxn ang="0">
                    <a:pos x="12" y="15"/>
                  </a:cxn>
                  <a:cxn ang="0">
                    <a:pos x="14" y="12"/>
                  </a:cxn>
                  <a:cxn ang="0">
                    <a:pos x="15" y="11"/>
                  </a:cxn>
                  <a:cxn ang="0">
                    <a:pos x="16" y="8"/>
                  </a:cxn>
                </a:cxnLst>
                <a:rect l="0" t="0" r="r" b="b"/>
                <a:pathLst>
                  <a:path w="16" h="16">
                    <a:moveTo>
                      <a:pt x="16" y="8"/>
                    </a:moveTo>
                    <a:lnTo>
                      <a:pt x="15" y="5"/>
                    </a:lnTo>
                    <a:lnTo>
                      <a:pt x="14" y="3"/>
                    </a:lnTo>
                    <a:lnTo>
                      <a:pt x="12" y="1"/>
                    </a:lnTo>
                    <a:lnTo>
                      <a:pt x="10" y="0"/>
                    </a:lnTo>
                    <a:lnTo>
                      <a:pt x="7" y="0"/>
                    </a:lnTo>
                    <a:lnTo>
                      <a:pt x="4" y="1"/>
                    </a:lnTo>
                    <a:lnTo>
                      <a:pt x="2" y="3"/>
                    </a:lnTo>
                    <a:lnTo>
                      <a:pt x="1" y="5"/>
                    </a:lnTo>
                    <a:lnTo>
                      <a:pt x="0" y="8"/>
                    </a:lnTo>
                    <a:lnTo>
                      <a:pt x="1" y="11"/>
                    </a:lnTo>
                    <a:lnTo>
                      <a:pt x="2" y="12"/>
                    </a:lnTo>
                    <a:lnTo>
                      <a:pt x="4" y="15"/>
                    </a:lnTo>
                    <a:lnTo>
                      <a:pt x="7" y="16"/>
                    </a:lnTo>
                    <a:lnTo>
                      <a:pt x="10" y="16"/>
                    </a:lnTo>
                    <a:lnTo>
                      <a:pt x="12" y="15"/>
                    </a:lnTo>
                    <a:lnTo>
                      <a:pt x="14" y="12"/>
                    </a:lnTo>
                    <a:lnTo>
                      <a:pt x="15" y="11"/>
                    </a:lnTo>
                    <a:lnTo>
                      <a:pt x="16" y="8"/>
                    </a:lnTo>
                    <a:close/>
                  </a:path>
                </a:pathLst>
              </a:custGeom>
              <a:solidFill>
                <a:srgbClr val="FFFF00"/>
              </a:solidFill>
              <a:ln w="9525">
                <a:noFill/>
                <a:round/>
                <a:headEnd/>
                <a:tailEnd/>
              </a:ln>
            </p:spPr>
            <p:txBody>
              <a:bodyPr/>
              <a:lstStyle/>
              <a:p>
                <a:endParaRPr lang="en-US" dirty="0"/>
              </a:p>
            </p:txBody>
          </p:sp>
          <p:sp>
            <p:nvSpPr>
              <p:cNvPr id="643287" name="Freeform 215"/>
              <p:cNvSpPr>
                <a:spLocks/>
              </p:cNvSpPr>
              <p:nvPr/>
            </p:nvSpPr>
            <p:spPr bwMode="auto">
              <a:xfrm>
                <a:off x="855" y="1982"/>
                <a:ext cx="15" cy="15"/>
              </a:xfrm>
              <a:custGeom>
                <a:avLst/>
                <a:gdLst/>
                <a:ahLst/>
                <a:cxnLst>
                  <a:cxn ang="0">
                    <a:pos x="15" y="7"/>
                  </a:cxn>
                  <a:cxn ang="0">
                    <a:pos x="15" y="7"/>
                  </a:cxn>
                  <a:cxn ang="0">
                    <a:pos x="15" y="7"/>
                  </a:cxn>
                  <a:cxn ang="0">
                    <a:pos x="8" y="0"/>
                  </a:cxn>
                  <a:cxn ang="0">
                    <a:pos x="8" y="0"/>
                  </a:cxn>
                  <a:cxn ang="0">
                    <a:pos x="8" y="0"/>
                  </a:cxn>
                  <a:cxn ang="0">
                    <a:pos x="0" y="0"/>
                  </a:cxn>
                  <a:cxn ang="0">
                    <a:pos x="0" y="7"/>
                  </a:cxn>
                  <a:cxn ang="0">
                    <a:pos x="0" y="7"/>
                  </a:cxn>
                  <a:cxn ang="0">
                    <a:pos x="0" y="7"/>
                  </a:cxn>
                  <a:cxn ang="0">
                    <a:pos x="0" y="15"/>
                  </a:cxn>
                  <a:cxn ang="0">
                    <a:pos x="0" y="15"/>
                  </a:cxn>
                  <a:cxn ang="0">
                    <a:pos x="0" y="15"/>
                  </a:cxn>
                  <a:cxn ang="0">
                    <a:pos x="8" y="15"/>
                  </a:cxn>
                  <a:cxn ang="0">
                    <a:pos x="8" y="15"/>
                  </a:cxn>
                  <a:cxn ang="0">
                    <a:pos x="8" y="15"/>
                  </a:cxn>
                  <a:cxn ang="0">
                    <a:pos x="15" y="15"/>
                  </a:cxn>
                  <a:cxn ang="0">
                    <a:pos x="15" y="15"/>
                  </a:cxn>
                  <a:cxn ang="0">
                    <a:pos x="15" y="7"/>
                  </a:cxn>
                </a:cxnLst>
                <a:rect l="0" t="0" r="r" b="b"/>
                <a:pathLst>
                  <a:path w="15" h="15">
                    <a:moveTo>
                      <a:pt x="15" y="7"/>
                    </a:moveTo>
                    <a:lnTo>
                      <a:pt x="15" y="7"/>
                    </a:lnTo>
                    <a:lnTo>
                      <a:pt x="15" y="7"/>
                    </a:lnTo>
                    <a:lnTo>
                      <a:pt x="8" y="0"/>
                    </a:lnTo>
                    <a:lnTo>
                      <a:pt x="8" y="0"/>
                    </a:lnTo>
                    <a:lnTo>
                      <a:pt x="8" y="0"/>
                    </a:lnTo>
                    <a:lnTo>
                      <a:pt x="0" y="0"/>
                    </a:lnTo>
                    <a:lnTo>
                      <a:pt x="0" y="7"/>
                    </a:lnTo>
                    <a:lnTo>
                      <a:pt x="0" y="7"/>
                    </a:lnTo>
                    <a:lnTo>
                      <a:pt x="0" y="7"/>
                    </a:lnTo>
                    <a:lnTo>
                      <a:pt x="0" y="15"/>
                    </a:lnTo>
                    <a:lnTo>
                      <a:pt x="0" y="15"/>
                    </a:lnTo>
                    <a:lnTo>
                      <a:pt x="0" y="15"/>
                    </a:lnTo>
                    <a:lnTo>
                      <a:pt x="8" y="15"/>
                    </a:lnTo>
                    <a:lnTo>
                      <a:pt x="8" y="15"/>
                    </a:lnTo>
                    <a:lnTo>
                      <a:pt x="8"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288" name="Freeform 216"/>
              <p:cNvSpPr>
                <a:spLocks/>
              </p:cNvSpPr>
              <p:nvPr/>
            </p:nvSpPr>
            <p:spPr bwMode="auto">
              <a:xfrm>
                <a:off x="847" y="1988"/>
                <a:ext cx="16" cy="17"/>
              </a:xfrm>
              <a:custGeom>
                <a:avLst/>
                <a:gdLst/>
                <a:ahLst/>
                <a:cxnLst>
                  <a:cxn ang="0">
                    <a:pos x="16" y="8"/>
                  </a:cxn>
                  <a:cxn ang="0">
                    <a:pos x="15" y="6"/>
                  </a:cxn>
                  <a:cxn ang="0">
                    <a:pos x="14" y="3"/>
                  </a:cxn>
                  <a:cxn ang="0">
                    <a:pos x="12" y="1"/>
                  </a:cxn>
                  <a:cxn ang="0">
                    <a:pos x="8" y="0"/>
                  </a:cxn>
                  <a:cxn ang="0">
                    <a:pos x="6" y="0"/>
                  </a:cxn>
                  <a:cxn ang="0">
                    <a:pos x="4" y="1"/>
                  </a:cxn>
                  <a:cxn ang="0">
                    <a:pos x="2" y="3"/>
                  </a:cxn>
                  <a:cxn ang="0">
                    <a:pos x="0" y="6"/>
                  </a:cxn>
                  <a:cxn ang="0">
                    <a:pos x="0" y="8"/>
                  </a:cxn>
                  <a:cxn ang="0">
                    <a:pos x="0" y="11"/>
                  </a:cxn>
                  <a:cxn ang="0">
                    <a:pos x="2" y="14"/>
                  </a:cxn>
                  <a:cxn ang="0">
                    <a:pos x="4" y="15"/>
                  </a:cxn>
                  <a:cxn ang="0">
                    <a:pos x="6" y="17"/>
                  </a:cxn>
                  <a:cxn ang="0">
                    <a:pos x="8" y="17"/>
                  </a:cxn>
                  <a:cxn ang="0">
                    <a:pos x="12" y="15"/>
                  </a:cxn>
                  <a:cxn ang="0">
                    <a:pos x="14" y="14"/>
                  </a:cxn>
                  <a:cxn ang="0">
                    <a:pos x="15" y="11"/>
                  </a:cxn>
                  <a:cxn ang="0">
                    <a:pos x="16" y="8"/>
                  </a:cxn>
                </a:cxnLst>
                <a:rect l="0" t="0" r="r" b="b"/>
                <a:pathLst>
                  <a:path w="16" h="17">
                    <a:moveTo>
                      <a:pt x="16" y="8"/>
                    </a:moveTo>
                    <a:lnTo>
                      <a:pt x="15" y="6"/>
                    </a:lnTo>
                    <a:lnTo>
                      <a:pt x="14" y="3"/>
                    </a:lnTo>
                    <a:lnTo>
                      <a:pt x="12" y="1"/>
                    </a:lnTo>
                    <a:lnTo>
                      <a:pt x="8" y="0"/>
                    </a:lnTo>
                    <a:lnTo>
                      <a:pt x="6" y="0"/>
                    </a:lnTo>
                    <a:lnTo>
                      <a:pt x="4" y="1"/>
                    </a:lnTo>
                    <a:lnTo>
                      <a:pt x="2" y="3"/>
                    </a:lnTo>
                    <a:lnTo>
                      <a:pt x="0" y="6"/>
                    </a:lnTo>
                    <a:lnTo>
                      <a:pt x="0" y="8"/>
                    </a:lnTo>
                    <a:lnTo>
                      <a:pt x="0" y="11"/>
                    </a:lnTo>
                    <a:lnTo>
                      <a:pt x="2" y="14"/>
                    </a:lnTo>
                    <a:lnTo>
                      <a:pt x="4" y="15"/>
                    </a:lnTo>
                    <a:lnTo>
                      <a:pt x="6" y="17"/>
                    </a:lnTo>
                    <a:lnTo>
                      <a:pt x="8" y="17"/>
                    </a:lnTo>
                    <a:lnTo>
                      <a:pt x="12"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289" name="Freeform 217"/>
              <p:cNvSpPr>
                <a:spLocks/>
              </p:cNvSpPr>
              <p:nvPr/>
            </p:nvSpPr>
            <p:spPr bwMode="auto">
              <a:xfrm>
                <a:off x="848" y="1989"/>
                <a:ext cx="15" cy="15"/>
              </a:xfrm>
              <a:custGeom>
                <a:avLst/>
                <a:gdLst/>
                <a:ahLst/>
                <a:cxnLst>
                  <a:cxn ang="0">
                    <a:pos x="15" y="8"/>
                  </a:cxn>
                  <a:cxn ang="0">
                    <a:pos x="15" y="8"/>
                  </a:cxn>
                  <a:cxn ang="0">
                    <a:pos x="15" y="0"/>
                  </a:cxn>
                  <a:cxn ang="0">
                    <a:pos x="15"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15" y="15"/>
                  </a:cxn>
                  <a:cxn ang="0">
                    <a:pos x="15" y="15"/>
                  </a:cxn>
                  <a:cxn ang="0">
                    <a:pos x="15" y="8"/>
                  </a:cxn>
                  <a:cxn ang="0">
                    <a:pos x="15" y="8"/>
                  </a:cxn>
                </a:cxnLst>
                <a:rect l="0" t="0" r="r" b="b"/>
                <a:pathLst>
                  <a:path w="15" h="15">
                    <a:moveTo>
                      <a:pt x="15" y="8"/>
                    </a:moveTo>
                    <a:lnTo>
                      <a:pt x="15" y="8"/>
                    </a:lnTo>
                    <a:lnTo>
                      <a:pt x="15" y="0"/>
                    </a:lnTo>
                    <a:lnTo>
                      <a:pt x="15" y="0"/>
                    </a:lnTo>
                    <a:lnTo>
                      <a:pt x="7" y="0"/>
                    </a:lnTo>
                    <a:lnTo>
                      <a:pt x="7" y="0"/>
                    </a:lnTo>
                    <a:lnTo>
                      <a:pt x="0" y="0"/>
                    </a:lnTo>
                    <a:lnTo>
                      <a:pt x="0" y="0"/>
                    </a:lnTo>
                    <a:lnTo>
                      <a:pt x="0" y="8"/>
                    </a:lnTo>
                    <a:lnTo>
                      <a:pt x="0" y="8"/>
                    </a:lnTo>
                    <a:lnTo>
                      <a:pt x="0" y="8"/>
                    </a:lnTo>
                    <a:lnTo>
                      <a:pt x="0" y="15"/>
                    </a:lnTo>
                    <a:lnTo>
                      <a:pt x="0"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290" name="Freeform 218"/>
              <p:cNvSpPr>
                <a:spLocks/>
              </p:cNvSpPr>
              <p:nvPr/>
            </p:nvSpPr>
            <p:spPr bwMode="auto">
              <a:xfrm>
                <a:off x="851" y="1991"/>
                <a:ext cx="16" cy="15"/>
              </a:xfrm>
              <a:custGeom>
                <a:avLst/>
                <a:gdLst/>
                <a:ahLst/>
                <a:cxnLst>
                  <a:cxn ang="0">
                    <a:pos x="16" y="7"/>
                  </a:cxn>
                  <a:cxn ang="0">
                    <a:pos x="15" y="4"/>
                  </a:cxn>
                  <a:cxn ang="0">
                    <a:pos x="14" y="2"/>
                  </a:cxn>
                  <a:cxn ang="0">
                    <a:pos x="12" y="0"/>
                  </a:cxn>
                  <a:cxn ang="0">
                    <a:pos x="9" y="0"/>
                  </a:cxn>
                  <a:cxn ang="0">
                    <a:pos x="7" y="0"/>
                  </a:cxn>
                  <a:cxn ang="0">
                    <a:pos x="4" y="0"/>
                  </a:cxn>
                  <a:cxn ang="0">
                    <a:pos x="2" y="2"/>
                  </a:cxn>
                  <a:cxn ang="0">
                    <a:pos x="0" y="4"/>
                  </a:cxn>
                  <a:cxn ang="0">
                    <a:pos x="0" y="7"/>
                  </a:cxn>
                  <a:cxn ang="0">
                    <a:pos x="0" y="11"/>
                  </a:cxn>
                  <a:cxn ang="0">
                    <a:pos x="2" y="13"/>
                  </a:cxn>
                  <a:cxn ang="0">
                    <a:pos x="4" y="15"/>
                  </a:cxn>
                  <a:cxn ang="0">
                    <a:pos x="7" y="15"/>
                  </a:cxn>
                  <a:cxn ang="0">
                    <a:pos x="9" y="15"/>
                  </a:cxn>
                  <a:cxn ang="0">
                    <a:pos x="12" y="15"/>
                  </a:cxn>
                  <a:cxn ang="0">
                    <a:pos x="14" y="13"/>
                  </a:cxn>
                  <a:cxn ang="0">
                    <a:pos x="15" y="11"/>
                  </a:cxn>
                  <a:cxn ang="0">
                    <a:pos x="16" y="7"/>
                  </a:cxn>
                </a:cxnLst>
                <a:rect l="0" t="0" r="r" b="b"/>
                <a:pathLst>
                  <a:path w="16" h="15">
                    <a:moveTo>
                      <a:pt x="16" y="7"/>
                    </a:moveTo>
                    <a:lnTo>
                      <a:pt x="15" y="4"/>
                    </a:lnTo>
                    <a:lnTo>
                      <a:pt x="14" y="2"/>
                    </a:lnTo>
                    <a:lnTo>
                      <a:pt x="12" y="0"/>
                    </a:lnTo>
                    <a:lnTo>
                      <a:pt x="9" y="0"/>
                    </a:lnTo>
                    <a:lnTo>
                      <a:pt x="7" y="0"/>
                    </a:lnTo>
                    <a:lnTo>
                      <a:pt x="4" y="0"/>
                    </a:lnTo>
                    <a:lnTo>
                      <a:pt x="2" y="2"/>
                    </a:lnTo>
                    <a:lnTo>
                      <a:pt x="0" y="4"/>
                    </a:lnTo>
                    <a:lnTo>
                      <a:pt x="0" y="7"/>
                    </a:lnTo>
                    <a:lnTo>
                      <a:pt x="0" y="11"/>
                    </a:lnTo>
                    <a:lnTo>
                      <a:pt x="2" y="13"/>
                    </a:lnTo>
                    <a:lnTo>
                      <a:pt x="4" y="15"/>
                    </a:lnTo>
                    <a:lnTo>
                      <a:pt x="7" y="15"/>
                    </a:lnTo>
                    <a:lnTo>
                      <a:pt x="9" y="15"/>
                    </a:lnTo>
                    <a:lnTo>
                      <a:pt x="12" y="15"/>
                    </a:lnTo>
                    <a:lnTo>
                      <a:pt x="14" y="13"/>
                    </a:lnTo>
                    <a:lnTo>
                      <a:pt x="15" y="11"/>
                    </a:lnTo>
                    <a:lnTo>
                      <a:pt x="16" y="7"/>
                    </a:lnTo>
                    <a:close/>
                  </a:path>
                </a:pathLst>
              </a:custGeom>
              <a:solidFill>
                <a:srgbClr val="FFFF00"/>
              </a:solidFill>
              <a:ln w="9525">
                <a:noFill/>
                <a:round/>
                <a:headEnd/>
                <a:tailEnd/>
              </a:ln>
            </p:spPr>
            <p:txBody>
              <a:bodyPr/>
              <a:lstStyle/>
              <a:p>
                <a:endParaRPr lang="en-US" dirty="0"/>
              </a:p>
            </p:txBody>
          </p:sp>
          <p:sp>
            <p:nvSpPr>
              <p:cNvPr id="643291" name="Freeform 219"/>
              <p:cNvSpPr>
                <a:spLocks/>
              </p:cNvSpPr>
              <p:nvPr/>
            </p:nvSpPr>
            <p:spPr bwMode="auto">
              <a:xfrm>
                <a:off x="848" y="1989"/>
                <a:ext cx="22" cy="15"/>
              </a:xfrm>
              <a:custGeom>
                <a:avLst/>
                <a:gdLst/>
                <a:ahLst/>
                <a:cxnLst>
                  <a:cxn ang="0">
                    <a:pos x="22" y="8"/>
                  </a:cxn>
                  <a:cxn ang="0">
                    <a:pos x="15" y="8"/>
                  </a:cxn>
                  <a:cxn ang="0">
                    <a:pos x="15" y="0"/>
                  </a:cxn>
                  <a:cxn ang="0">
                    <a:pos x="15" y="0"/>
                  </a:cxn>
                  <a:cxn ang="0">
                    <a:pos x="15" y="0"/>
                  </a:cxn>
                  <a:cxn ang="0">
                    <a:pos x="7" y="0"/>
                  </a:cxn>
                  <a:cxn ang="0">
                    <a:pos x="7" y="0"/>
                  </a:cxn>
                  <a:cxn ang="0">
                    <a:pos x="7" y="0"/>
                  </a:cxn>
                  <a:cxn ang="0">
                    <a:pos x="0" y="8"/>
                  </a:cxn>
                  <a:cxn ang="0">
                    <a:pos x="0" y="8"/>
                  </a:cxn>
                  <a:cxn ang="0">
                    <a:pos x="0" y="15"/>
                  </a:cxn>
                  <a:cxn ang="0">
                    <a:pos x="7" y="15"/>
                  </a:cxn>
                  <a:cxn ang="0">
                    <a:pos x="7" y="15"/>
                  </a:cxn>
                  <a:cxn ang="0">
                    <a:pos x="7" y="15"/>
                  </a:cxn>
                  <a:cxn ang="0">
                    <a:pos x="15" y="15"/>
                  </a:cxn>
                  <a:cxn ang="0">
                    <a:pos x="15" y="15"/>
                  </a:cxn>
                  <a:cxn ang="0">
                    <a:pos x="15" y="15"/>
                  </a:cxn>
                  <a:cxn ang="0">
                    <a:pos x="15" y="15"/>
                  </a:cxn>
                  <a:cxn ang="0">
                    <a:pos x="22" y="8"/>
                  </a:cxn>
                </a:cxnLst>
                <a:rect l="0" t="0" r="r" b="b"/>
                <a:pathLst>
                  <a:path w="22" h="15">
                    <a:moveTo>
                      <a:pt x="22" y="8"/>
                    </a:moveTo>
                    <a:lnTo>
                      <a:pt x="15" y="8"/>
                    </a:lnTo>
                    <a:lnTo>
                      <a:pt x="15" y="0"/>
                    </a:lnTo>
                    <a:lnTo>
                      <a:pt x="15" y="0"/>
                    </a:lnTo>
                    <a:lnTo>
                      <a:pt x="15" y="0"/>
                    </a:lnTo>
                    <a:lnTo>
                      <a:pt x="7" y="0"/>
                    </a:lnTo>
                    <a:lnTo>
                      <a:pt x="7" y="0"/>
                    </a:lnTo>
                    <a:lnTo>
                      <a:pt x="7" y="0"/>
                    </a:lnTo>
                    <a:lnTo>
                      <a:pt x="0" y="8"/>
                    </a:lnTo>
                    <a:lnTo>
                      <a:pt x="0" y="8"/>
                    </a:lnTo>
                    <a:lnTo>
                      <a:pt x="0" y="15"/>
                    </a:lnTo>
                    <a:lnTo>
                      <a:pt x="7" y="15"/>
                    </a:lnTo>
                    <a:lnTo>
                      <a:pt x="7" y="15"/>
                    </a:lnTo>
                    <a:lnTo>
                      <a:pt x="7" y="15"/>
                    </a:lnTo>
                    <a:lnTo>
                      <a:pt x="15" y="15"/>
                    </a:lnTo>
                    <a:lnTo>
                      <a:pt x="15" y="15"/>
                    </a:lnTo>
                    <a:lnTo>
                      <a:pt x="15" y="15"/>
                    </a:lnTo>
                    <a:lnTo>
                      <a:pt x="15" y="15"/>
                    </a:lnTo>
                    <a:lnTo>
                      <a:pt x="22" y="8"/>
                    </a:lnTo>
                  </a:path>
                </a:pathLst>
              </a:custGeom>
              <a:noFill/>
              <a:ln w="0" cap="sq">
                <a:solidFill>
                  <a:srgbClr val="FFFF00"/>
                </a:solidFill>
                <a:prstDash val="solid"/>
                <a:miter lim="800000"/>
                <a:headEnd/>
                <a:tailEnd/>
              </a:ln>
            </p:spPr>
            <p:txBody>
              <a:bodyPr/>
              <a:lstStyle/>
              <a:p>
                <a:endParaRPr lang="en-US" dirty="0"/>
              </a:p>
            </p:txBody>
          </p:sp>
          <p:sp>
            <p:nvSpPr>
              <p:cNvPr id="643292" name="Freeform 220"/>
              <p:cNvSpPr>
                <a:spLocks/>
              </p:cNvSpPr>
              <p:nvPr/>
            </p:nvSpPr>
            <p:spPr bwMode="auto">
              <a:xfrm>
                <a:off x="852" y="1984"/>
                <a:ext cx="16" cy="15"/>
              </a:xfrm>
              <a:custGeom>
                <a:avLst/>
                <a:gdLst/>
                <a:ahLst/>
                <a:cxnLst>
                  <a:cxn ang="0">
                    <a:pos x="16" y="8"/>
                  </a:cxn>
                  <a:cxn ang="0">
                    <a:pos x="15" y="5"/>
                  </a:cxn>
                  <a:cxn ang="0">
                    <a:pos x="14" y="3"/>
                  </a:cxn>
                  <a:cxn ang="0">
                    <a:pos x="12" y="1"/>
                  </a:cxn>
                  <a:cxn ang="0">
                    <a:pos x="10" y="0"/>
                  </a:cxn>
                  <a:cxn ang="0">
                    <a:pos x="7" y="0"/>
                  </a:cxn>
                  <a:cxn ang="0">
                    <a:pos x="4" y="1"/>
                  </a:cxn>
                  <a:cxn ang="0">
                    <a:pos x="2" y="3"/>
                  </a:cxn>
                  <a:cxn ang="0">
                    <a:pos x="1" y="5"/>
                  </a:cxn>
                  <a:cxn ang="0">
                    <a:pos x="0" y="8"/>
                  </a:cxn>
                  <a:cxn ang="0">
                    <a:pos x="1" y="10"/>
                  </a:cxn>
                  <a:cxn ang="0">
                    <a:pos x="2" y="13"/>
                  </a:cxn>
                  <a:cxn ang="0">
                    <a:pos x="4" y="15"/>
                  </a:cxn>
                  <a:cxn ang="0">
                    <a:pos x="7" y="15"/>
                  </a:cxn>
                  <a:cxn ang="0">
                    <a:pos x="10" y="15"/>
                  </a:cxn>
                  <a:cxn ang="0">
                    <a:pos x="12" y="15"/>
                  </a:cxn>
                  <a:cxn ang="0">
                    <a:pos x="14" y="13"/>
                  </a:cxn>
                  <a:cxn ang="0">
                    <a:pos x="15" y="10"/>
                  </a:cxn>
                  <a:cxn ang="0">
                    <a:pos x="16" y="8"/>
                  </a:cxn>
                </a:cxnLst>
                <a:rect l="0" t="0" r="r" b="b"/>
                <a:pathLst>
                  <a:path w="16" h="15">
                    <a:moveTo>
                      <a:pt x="16" y="8"/>
                    </a:moveTo>
                    <a:lnTo>
                      <a:pt x="15" y="5"/>
                    </a:lnTo>
                    <a:lnTo>
                      <a:pt x="14" y="3"/>
                    </a:lnTo>
                    <a:lnTo>
                      <a:pt x="12" y="1"/>
                    </a:lnTo>
                    <a:lnTo>
                      <a:pt x="10" y="0"/>
                    </a:lnTo>
                    <a:lnTo>
                      <a:pt x="7" y="0"/>
                    </a:lnTo>
                    <a:lnTo>
                      <a:pt x="4" y="1"/>
                    </a:lnTo>
                    <a:lnTo>
                      <a:pt x="2" y="3"/>
                    </a:lnTo>
                    <a:lnTo>
                      <a:pt x="1" y="5"/>
                    </a:lnTo>
                    <a:lnTo>
                      <a:pt x="0" y="8"/>
                    </a:lnTo>
                    <a:lnTo>
                      <a:pt x="1" y="10"/>
                    </a:lnTo>
                    <a:lnTo>
                      <a:pt x="2" y="13"/>
                    </a:lnTo>
                    <a:lnTo>
                      <a:pt x="4" y="15"/>
                    </a:lnTo>
                    <a:lnTo>
                      <a:pt x="7" y="15"/>
                    </a:lnTo>
                    <a:lnTo>
                      <a:pt x="10" y="15"/>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293" name="Freeform 221"/>
              <p:cNvSpPr>
                <a:spLocks/>
              </p:cNvSpPr>
              <p:nvPr/>
            </p:nvSpPr>
            <p:spPr bwMode="auto">
              <a:xfrm>
                <a:off x="855" y="1982"/>
                <a:ext cx="15" cy="15"/>
              </a:xfrm>
              <a:custGeom>
                <a:avLst/>
                <a:gdLst/>
                <a:ahLst/>
                <a:cxnLst>
                  <a:cxn ang="0">
                    <a:pos x="15" y="7"/>
                  </a:cxn>
                  <a:cxn ang="0">
                    <a:pos x="15" y="7"/>
                  </a:cxn>
                  <a:cxn ang="0">
                    <a:pos x="8" y="7"/>
                  </a:cxn>
                  <a:cxn ang="0">
                    <a:pos x="8" y="0"/>
                  </a:cxn>
                  <a:cxn ang="0">
                    <a:pos x="8" y="0"/>
                  </a:cxn>
                  <a:cxn ang="0">
                    <a:pos x="8" y="0"/>
                  </a:cxn>
                  <a:cxn ang="0">
                    <a:pos x="0" y="0"/>
                  </a:cxn>
                  <a:cxn ang="0">
                    <a:pos x="0" y="7"/>
                  </a:cxn>
                  <a:cxn ang="0">
                    <a:pos x="0" y="7"/>
                  </a:cxn>
                  <a:cxn ang="0">
                    <a:pos x="0" y="7"/>
                  </a:cxn>
                  <a:cxn ang="0">
                    <a:pos x="0" y="15"/>
                  </a:cxn>
                  <a:cxn ang="0">
                    <a:pos x="0" y="15"/>
                  </a:cxn>
                  <a:cxn ang="0">
                    <a:pos x="0" y="15"/>
                  </a:cxn>
                  <a:cxn ang="0">
                    <a:pos x="8" y="15"/>
                  </a:cxn>
                  <a:cxn ang="0">
                    <a:pos x="8" y="15"/>
                  </a:cxn>
                  <a:cxn ang="0">
                    <a:pos x="8" y="15"/>
                  </a:cxn>
                  <a:cxn ang="0">
                    <a:pos x="8" y="15"/>
                  </a:cxn>
                  <a:cxn ang="0">
                    <a:pos x="15" y="15"/>
                  </a:cxn>
                  <a:cxn ang="0">
                    <a:pos x="15" y="7"/>
                  </a:cxn>
                </a:cxnLst>
                <a:rect l="0" t="0" r="r" b="b"/>
                <a:pathLst>
                  <a:path w="15" h="15">
                    <a:moveTo>
                      <a:pt x="15" y="7"/>
                    </a:moveTo>
                    <a:lnTo>
                      <a:pt x="15" y="7"/>
                    </a:lnTo>
                    <a:lnTo>
                      <a:pt x="8" y="7"/>
                    </a:lnTo>
                    <a:lnTo>
                      <a:pt x="8" y="0"/>
                    </a:lnTo>
                    <a:lnTo>
                      <a:pt x="8" y="0"/>
                    </a:lnTo>
                    <a:lnTo>
                      <a:pt x="8" y="0"/>
                    </a:lnTo>
                    <a:lnTo>
                      <a:pt x="0" y="0"/>
                    </a:lnTo>
                    <a:lnTo>
                      <a:pt x="0" y="7"/>
                    </a:lnTo>
                    <a:lnTo>
                      <a:pt x="0" y="7"/>
                    </a:lnTo>
                    <a:lnTo>
                      <a:pt x="0" y="7"/>
                    </a:lnTo>
                    <a:lnTo>
                      <a:pt x="0" y="15"/>
                    </a:lnTo>
                    <a:lnTo>
                      <a:pt x="0" y="15"/>
                    </a:lnTo>
                    <a:lnTo>
                      <a:pt x="0" y="15"/>
                    </a:lnTo>
                    <a:lnTo>
                      <a:pt x="8" y="15"/>
                    </a:lnTo>
                    <a:lnTo>
                      <a:pt x="8" y="15"/>
                    </a:lnTo>
                    <a:lnTo>
                      <a:pt x="8" y="15"/>
                    </a:lnTo>
                    <a:lnTo>
                      <a:pt x="8"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294" name="Freeform 222"/>
              <p:cNvSpPr>
                <a:spLocks/>
              </p:cNvSpPr>
              <p:nvPr/>
            </p:nvSpPr>
            <p:spPr bwMode="auto">
              <a:xfrm>
                <a:off x="863" y="2025"/>
                <a:ext cx="15" cy="15"/>
              </a:xfrm>
              <a:custGeom>
                <a:avLst/>
                <a:gdLst/>
                <a:ahLst/>
                <a:cxnLst>
                  <a:cxn ang="0">
                    <a:pos x="15" y="7"/>
                  </a:cxn>
                  <a:cxn ang="0">
                    <a:pos x="15" y="4"/>
                  </a:cxn>
                  <a:cxn ang="0">
                    <a:pos x="14" y="2"/>
                  </a:cxn>
                  <a:cxn ang="0">
                    <a:pos x="11" y="0"/>
                  </a:cxn>
                  <a:cxn ang="0">
                    <a:pos x="8" y="0"/>
                  </a:cxn>
                  <a:cxn ang="0">
                    <a:pos x="5" y="0"/>
                  </a:cxn>
                  <a:cxn ang="0">
                    <a:pos x="3" y="0"/>
                  </a:cxn>
                  <a:cxn ang="0">
                    <a:pos x="1" y="2"/>
                  </a:cxn>
                  <a:cxn ang="0">
                    <a:pos x="0" y="4"/>
                  </a:cxn>
                  <a:cxn ang="0">
                    <a:pos x="0" y="7"/>
                  </a:cxn>
                  <a:cxn ang="0">
                    <a:pos x="0" y="11"/>
                  </a:cxn>
                  <a:cxn ang="0">
                    <a:pos x="1" y="13"/>
                  </a:cxn>
                  <a:cxn ang="0">
                    <a:pos x="3" y="15"/>
                  </a:cxn>
                  <a:cxn ang="0">
                    <a:pos x="5" y="15"/>
                  </a:cxn>
                  <a:cxn ang="0">
                    <a:pos x="8" y="15"/>
                  </a:cxn>
                  <a:cxn ang="0">
                    <a:pos x="11" y="15"/>
                  </a:cxn>
                  <a:cxn ang="0">
                    <a:pos x="14" y="13"/>
                  </a:cxn>
                  <a:cxn ang="0">
                    <a:pos x="15" y="11"/>
                  </a:cxn>
                  <a:cxn ang="0">
                    <a:pos x="15" y="7"/>
                  </a:cxn>
                </a:cxnLst>
                <a:rect l="0" t="0" r="r" b="b"/>
                <a:pathLst>
                  <a:path w="15" h="15">
                    <a:moveTo>
                      <a:pt x="15" y="7"/>
                    </a:moveTo>
                    <a:lnTo>
                      <a:pt x="15" y="4"/>
                    </a:lnTo>
                    <a:lnTo>
                      <a:pt x="14" y="2"/>
                    </a:lnTo>
                    <a:lnTo>
                      <a:pt x="11" y="0"/>
                    </a:lnTo>
                    <a:lnTo>
                      <a:pt x="8" y="0"/>
                    </a:lnTo>
                    <a:lnTo>
                      <a:pt x="5" y="0"/>
                    </a:lnTo>
                    <a:lnTo>
                      <a:pt x="3" y="0"/>
                    </a:lnTo>
                    <a:lnTo>
                      <a:pt x="1" y="2"/>
                    </a:lnTo>
                    <a:lnTo>
                      <a:pt x="0" y="4"/>
                    </a:lnTo>
                    <a:lnTo>
                      <a:pt x="0" y="7"/>
                    </a:lnTo>
                    <a:lnTo>
                      <a:pt x="0" y="11"/>
                    </a:lnTo>
                    <a:lnTo>
                      <a:pt x="1" y="13"/>
                    </a:lnTo>
                    <a:lnTo>
                      <a:pt x="3" y="15"/>
                    </a:lnTo>
                    <a:lnTo>
                      <a:pt x="5" y="15"/>
                    </a:lnTo>
                    <a:lnTo>
                      <a:pt x="8" y="15"/>
                    </a:lnTo>
                    <a:lnTo>
                      <a:pt x="11" y="15"/>
                    </a:lnTo>
                    <a:lnTo>
                      <a:pt x="14" y="13"/>
                    </a:lnTo>
                    <a:lnTo>
                      <a:pt x="15" y="11"/>
                    </a:lnTo>
                    <a:lnTo>
                      <a:pt x="15" y="7"/>
                    </a:lnTo>
                    <a:close/>
                  </a:path>
                </a:pathLst>
              </a:custGeom>
              <a:solidFill>
                <a:srgbClr val="FFFF00"/>
              </a:solidFill>
              <a:ln w="9525">
                <a:noFill/>
                <a:round/>
                <a:headEnd/>
                <a:tailEnd/>
              </a:ln>
            </p:spPr>
            <p:txBody>
              <a:bodyPr/>
              <a:lstStyle/>
              <a:p>
                <a:endParaRPr lang="en-US" dirty="0"/>
              </a:p>
            </p:txBody>
          </p:sp>
          <p:sp>
            <p:nvSpPr>
              <p:cNvPr id="643295" name="Freeform 223"/>
              <p:cNvSpPr>
                <a:spLocks/>
              </p:cNvSpPr>
              <p:nvPr/>
            </p:nvSpPr>
            <p:spPr bwMode="auto">
              <a:xfrm>
                <a:off x="863" y="2026"/>
                <a:ext cx="14" cy="14"/>
              </a:xfrm>
              <a:custGeom>
                <a:avLst/>
                <a:gdLst/>
                <a:ahLst/>
                <a:cxnLst>
                  <a:cxn ang="0">
                    <a:pos x="14" y="7"/>
                  </a:cxn>
                  <a:cxn ang="0">
                    <a:pos x="14" y="0"/>
                  </a:cxn>
                  <a:cxn ang="0">
                    <a:pos x="14" y="0"/>
                  </a:cxn>
                  <a:cxn ang="0">
                    <a:pos x="14" y="0"/>
                  </a:cxn>
                  <a:cxn ang="0">
                    <a:pos x="7" y="0"/>
                  </a:cxn>
                  <a:cxn ang="0">
                    <a:pos x="7" y="0"/>
                  </a:cxn>
                  <a:cxn ang="0">
                    <a:pos x="0" y="0"/>
                  </a:cxn>
                  <a:cxn ang="0">
                    <a:pos x="0" y="0"/>
                  </a:cxn>
                  <a:cxn ang="0">
                    <a:pos x="0" y="0"/>
                  </a:cxn>
                  <a:cxn ang="0">
                    <a:pos x="0" y="7"/>
                  </a:cxn>
                  <a:cxn ang="0">
                    <a:pos x="0" y="7"/>
                  </a:cxn>
                  <a:cxn ang="0">
                    <a:pos x="0" y="14"/>
                  </a:cxn>
                  <a:cxn ang="0">
                    <a:pos x="0" y="14"/>
                  </a:cxn>
                  <a:cxn ang="0">
                    <a:pos x="7" y="14"/>
                  </a:cxn>
                  <a:cxn ang="0">
                    <a:pos x="7" y="14"/>
                  </a:cxn>
                  <a:cxn ang="0">
                    <a:pos x="14" y="14"/>
                  </a:cxn>
                  <a:cxn ang="0">
                    <a:pos x="14" y="14"/>
                  </a:cxn>
                  <a:cxn ang="0">
                    <a:pos x="14" y="7"/>
                  </a:cxn>
                  <a:cxn ang="0">
                    <a:pos x="14" y="7"/>
                  </a:cxn>
                </a:cxnLst>
                <a:rect l="0" t="0" r="r" b="b"/>
                <a:pathLst>
                  <a:path w="14" h="14">
                    <a:moveTo>
                      <a:pt x="14" y="7"/>
                    </a:moveTo>
                    <a:lnTo>
                      <a:pt x="14" y="0"/>
                    </a:lnTo>
                    <a:lnTo>
                      <a:pt x="14" y="0"/>
                    </a:lnTo>
                    <a:lnTo>
                      <a:pt x="14" y="0"/>
                    </a:lnTo>
                    <a:lnTo>
                      <a:pt x="7" y="0"/>
                    </a:lnTo>
                    <a:lnTo>
                      <a:pt x="7" y="0"/>
                    </a:lnTo>
                    <a:lnTo>
                      <a:pt x="0" y="0"/>
                    </a:lnTo>
                    <a:lnTo>
                      <a:pt x="0" y="0"/>
                    </a:lnTo>
                    <a:lnTo>
                      <a:pt x="0" y="0"/>
                    </a:lnTo>
                    <a:lnTo>
                      <a:pt x="0" y="7"/>
                    </a:lnTo>
                    <a:lnTo>
                      <a:pt x="0" y="7"/>
                    </a:lnTo>
                    <a:lnTo>
                      <a:pt x="0" y="14"/>
                    </a:lnTo>
                    <a:lnTo>
                      <a:pt x="0" y="14"/>
                    </a:lnTo>
                    <a:lnTo>
                      <a:pt x="7" y="14"/>
                    </a:lnTo>
                    <a:lnTo>
                      <a:pt x="7" y="14"/>
                    </a:lnTo>
                    <a:lnTo>
                      <a:pt x="14"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296" name="Freeform 224"/>
              <p:cNvSpPr>
                <a:spLocks/>
              </p:cNvSpPr>
              <p:nvPr/>
            </p:nvSpPr>
            <p:spPr bwMode="auto">
              <a:xfrm>
                <a:off x="899" y="2058"/>
                <a:ext cx="15" cy="17"/>
              </a:xfrm>
              <a:custGeom>
                <a:avLst/>
                <a:gdLst/>
                <a:ahLst/>
                <a:cxnLst>
                  <a:cxn ang="0">
                    <a:pos x="15" y="9"/>
                  </a:cxn>
                  <a:cxn ang="0">
                    <a:pos x="15" y="6"/>
                  </a:cxn>
                  <a:cxn ang="0">
                    <a:pos x="14" y="3"/>
                  </a:cxn>
                  <a:cxn ang="0">
                    <a:pos x="12" y="2"/>
                  </a:cxn>
                  <a:cxn ang="0">
                    <a:pos x="10" y="0"/>
                  </a:cxn>
                  <a:cxn ang="0">
                    <a:pos x="6" y="0"/>
                  </a:cxn>
                  <a:cxn ang="0">
                    <a:pos x="4" y="2"/>
                  </a:cxn>
                  <a:cxn ang="0">
                    <a:pos x="2" y="3"/>
                  </a:cxn>
                  <a:cxn ang="0">
                    <a:pos x="0" y="6"/>
                  </a:cxn>
                  <a:cxn ang="0">
                    <a:pos x="0" y="9"/>
                  </a:cxn>
                  <a:cxn ang="0">
                    <a:pos x="0" y="11"/>
                  </a:cxn>
                  <a:cxn ang="0">
                    <a:pos x="2" y="14"/>
                  </a:cxn>
                  <a:cxn ang="0">
                    <a:pos x="4" y="15"/>
                  </a:cxn>
                  <a:cxn ang="0">
                    <a:pos x="6" y="17"/>
                  </a:cxn>
                  <a:cxn ang="0">
                    <a:pos x="10" y="17"/>
                  </a:cxn>
                  <a:cxn ang="0">
                    <a:pos x="12" y="15"/>
                  </a:cxn>
                  <a:cxn ang="0">
                    <a:pos x="14" y="14"/>
                  </a:cxn>
                  <a:cxn ang="0">
                    <a:pos x="15" y="11"/>
                  </a:cxn>
                  <a:cxn ang="0">
                    <a:pos x="15" y="9"/>
                  </a:cxn>
                </a:cxnLst>
                <a:rect l="0" t="0" r="r" b="b"/>
                <a:pathLst>
                  <a:path w="15" h="17">
                    <a:moveTo>
                      <a:pt x="15" y="9"/>
                    </a:moveTo>
                    <a:lnTo>
                      <a:pt x="15" y="6"/>
                    </a:lnTo>
                    <a:lnTo>
                      <a:pt x="14" y="3"/>
                    </a:lnTo>
                    <a:lnTo>
                      <a:pt x="12" y="2"/>
                    </a:lnTo>
                    <a:lnTo>
                      <a:pt x="10" y="0"/>
                    </a:lnTo>
                    <a:lnTo>
                      <a:pt x="6" y="0"/>
                    </a:lnTo>
                    <a:lnTo>
                      <a:pt x="4" y="2"/>
                    </a:lnTo>
                    <a:lnTo>
                      <a:pt x="2" y="3"/>
                    </a:lnTo>
                    <a:lnTo>
                      <a:pt x="0" y="6"/>
                    </a:lnTo>
                    <a:lnTo>
                      <a:pt x="0" y="9"/>
                    </a:lnTo>
                    <a:lnTo>
                      <a:pt x="0" y="11"/>
                    </a:lnTo>
                    <a:lnTo>
                      <a:pt x="2" y="14"/>
                    </a:lnTo>
                    <a:lnTo>
                      <a:pt x="4" y="15"/>
                    </a:lnTo>
                    <a:lnTo>
                      <a:pt x="6" y="17"/>
                    </a:lnTo>
                    <a:lnTo>
                      <a:pt x="10" y="17"/>
                    </a:lnTo>
                    <a:lnTo>
                      <a:pt x="12" y="15"/>
                    </a:lnTo>
                    <a:lnTo>
                      <a:pt x="14" y="14"/>
                    </a:lnTo>
                    <a:lnTo>
                      <a:pt x="15" y="11"/>
                    </a:lnTo>
                    <a:lnTo>
                      <a:pt x="15" y="9"/>
                    </a:lnTo>
                    <a:close/>
                  </a:path>
                </a:pathLst>
              </a:custGeom>
              <a:solidFill>
                <a:srgbClr val="FFFF00"/>
              </a:solidFill>
              <a:ln w="9525">
                <a:noFill/>
                <a:round/>
                <a:headEnd/>
                <a:tailEnd/>
              </a:ln>
            </p:spPr>
            <p:txBody>
              <a:bodyPr/>
              <a:lstStyle/>
              <a:p>
                <a:endParaRPr lang="en-US" dirty="0"/>
              </a:p>
            </p:txBody>
          </p:sp>
          <p:sp>
            <p:nvSpPr>
              <p:cNvPr id="643297" name="Freeform 225"/>
              <p:cNvSpPr>
                <a:spLocks/>
              </p:cNvSpPr>
              <p:nvPr/>
            </p:nvSpPr>
            <p:spPr bwMode="auto">
              <a:xfrm>
                <a:off x="899" y="2055"/>
                <a:ext cx="15" cy="22"/>
              </a:xfrm>
              <a:custGeom>
                <a:avLst/>
                <a:gdLst/>
                <a:ahLst/>
                <a:cxnLst>
                  <a:cxn ang="0">
                    <a:pos x="15" y="14"/>
                  </a:cxn>
                  <a:cxn ang="0">
                    <a:pos x="15" y="7"/>
                  </a:cxn>
                  <a:cxn ang="0">
                    <a:pos x="15" y="7"/>
                  </a:cxn>
                  <a:cxn ang="0">
                    <a:pos x="15" y="7"/>
                  </a:cxn>
                  <a:cxn ang="0">
                    <a:pos x="7" y="0"/>
                  </a:cxn>
                  <a:cxn ang="0">
                    <a:pos x="7" y="0"/>
                  </a:cxn>
                  <a:cxn ang="0">
                    <a:pos x="0" y="7"/>
                  </a:cxn>
                  <a:cxn ang="0">
                    <a:pos x="0" y="7"/>
                  </a:cxn>
                  <a:cxn ang="0">
                    <a:pos x="0" y="7"/>
                  </a:cxn>
                  <a:cxn ang="0">
                    <a:pos x="0" y="14"/>
                  </a:cxn>
                  <a:cxn ang="0">
                    <a:pos x="0" y="14"/>
                  </a:cxn>
                  <a:cxn ang="0">
                    <a:pos x="0" y="14"/>
                  </a:cxn>
                  <a:cxn ang="0">
                    <a:pos x="0" y="22"/>
                  </a:cxn>
                  <a:cxn ang="0">
                    <a:pos x="7" y="22"/>
                  </a:cxn>
                  <a:cxn ang="0">
                    <a:pos x="7" y="22"/>
                  </a:cxn>
                  <a:cxn ang="0">
                    <a:pos x="15" y="22"/>
                  </a:cxn>
                  <a:cxn ang="0">
                    <a:pos x="15" y="14"/>
                  </a:cxn>
                  <a:cxn ang="0">
                    <a:pos x="15" y="14"/>
                  </a:cxn>
                  <a:cxn ang="0">
                    <a:pos x="15" y="14"/>
                  </a:cxn>
                </a:cxnLst>
                <a:rect l="0" t="0" r="r" b="b"/>
                <a:pathLst>
                  <a:path w="15" h="22">
                    <a:moveTo>
                      <a:pt x="15" y="14"/>
                    </a:moveTo>
                    <a:lnTo>
                      <a:pt x="15" y="7"/>
                    </a:lnTo>
                    <a:lnTo>
                      <a:pt x="15" y="7"/>
                    </a:lnTo>
                    <a:lnTo>
                      <a:pt x="15" y="7"/>
                    </a:lnTo>
                    <a:lnTo>
                      <a:pt x="7" y="0"/>
                    </a:lnTo>
                    <a:lnTo>
                      <a:pt x="7" y="0"/>
                    </a:lnTo>
                    <a:lnTo>
                      <a:pt x="0" y="7"/>
                    </a:lnTo>
                    <a:lnTo>
                      <a:pt x="0" y="7"/>
                    </a:lnTo>
                    <a:lnTo>
                      <a:pt x="0" y="7"/>
                    </a:lnTo>
                    <a:lnTo>
                      <a:pt x="0" y="14"/>
                    </a:lnTo>
                    <a:lnTo>
                      <a:pt x="0" y="14"/>
                    </a:lnTo>
                    <a:lnTo>
                      <a:pt x="0" y="14"/>
                    </a:lnTo>
                    <a:lnTo>
                      <a:pt x="0" y="22"/>
                    </a:lnTo>
                    <a:lnTo>
                      <a:pt x="7" y="22"/>
                    </a:lnTo>
                    <a:lnTo>
                      <a:pt x="7" y="22"/>
                    </a:lnTo>
                    <a:lnTo>
                      <a:pt x="15" y="22"/>
                    </a:lnTo>
                    <a:lnTo>
                      <a:pt x="15" y="14"/>
                    </a:lnTo>
                    <a:lnTo>
                      <a:pt x="15" y="14"/>
                    </a:lnTo>
                    <a:lnTo>
                      <a:pt x="15" y="14"/>
                    </a:lnTo>
                  </a:path>
                </a:pathLst>
              </a:custGeom>
              <a:noFill/>
              <a:ln w="0" cap="sq">
                <a:solidFill>
                  <a:srgbClr val="FFFF00"/>
                </a:solidFill>
                <a:prstDash val="solid"/>
                <a:miter lim="800000"/>
                <a:headEnd/>
                <a:tailEnd/>
              </a:ln>
            </p:spPr>
            <p:txBody>
              <a:bodyPr/>
              <a:lstStyle/>
              <a:p>
                <a:endParaRPr lang="en-US" dirty="0"/>
              </a:p>
            </p:txBody>
          </p:sp>
          <p:sp>
            <p:nvSpPr>
              <p:cNvPr id="643298" name="Freeform 226"/>
              <p:cNvSpPr>
                <a:spLocks/>
              </p:cNvSpPr>
              <p:nvPr/>
            </p:nvSpPr>
            <p:spPr bwMode="auto">
              <a:xfrm>
                <a:off x="851" y="1930"/>
                <a:ext cx="16" cy="15"/>
              </a:xfrm>
              <a:custGeom>
                <a:avLst/>
                <a:gdLst/>
                <a:ahLst/>
                <a:cxnLst>
                  <a:cxn ang="0">
                    <a:pos x="16" y="8"/>
                  </a:cxn>
                  <a:cxn ang="0">
                    <a:pos x="15" y="5"/>
                  </a:cxn>
                  <a:cxn ang="0">
                    <a:pos x="14" y="3"/>
                  </a:cxn>
                  <a:cxn ang="0">
                    <a:pos x="12" y="1"/>
                  </a:cxn>
                  <a:cxn ang="0">
                    <a:pos x="9" y="0"/>
                  </a:cxn>
                  <a:cxn ang="0">
                    <a:pos x="7" y="0"/>
                  </a:cxn>
                  <a:cxn ang="0">
                    <a:pos x="4" y="1"/>
                  </a:cxn>
                  <a:cxn ang="0">
                    <a:pos x="2" y="3"/>
                  </a:cxn>
                  <a:cxn ang="0">
                    <a:pos x="0" y="5"/>
                  </a:cxn>
                  <a:cxn ang="0">
                    <a:pos x="0" y="8"/>
                  </a:cxn>
                  <a:cxn ang="0">
                    <a:pos x="0" y="10"/>
                  </a:cxn>
                  <a:cxn ang="0">
                    <a:pos x="2" y="13"/>
                  </a:cxn>
                  <a:cxn ang="0">
                    <a:pos x="4" y="15"/>
                  </a:cxn>
                  <a:cxn ang="0">
                    <a:pos x="7" y="15"/>
                  </a:cxn>
                  <a:cxn ang="0">
                    <a:pos x="9" y="15"/>
                  </a:cxn>
                  <a:cxn ang="0">
                    <a:pos x="12" y="15"/>
                  </a:cxn>
                  <a:cxn ang="0">
                    <a:pos x="14" y="13"/>
                  </a:cxn>
                  <a:cxn ang="0">
                    <a:pos x="15" y="10"/>
                  </a:cxn>
                  <a:cxn ang="0">
                    <a:pos x="16" y="8"/>
                  </a:cxn>
                </a:cxnLst>
                <a:rect l="0" t="0" r="r" b="b"/>
                <a:pathLst>
                  <a:path w="16" h="15">
                    <a:moveTo>
                      <a:pt x="16" y="8"/>
                    </a:moveTo>
                    <a:lnTo>
                      <a:pt x="15" y="5"/>
                    </a:lnTo>
                    <a:lnTo>
                      <a:pt x="14" y="3"/>
                    </a:lnTo>
                    <a:lnTo>
                      <a:pt x="12" y="1"/>
                    </a:lnTo>
                    <a:lnTo>
                      <a:pt x="9" y="0"/>
                    </a:lnTo>
                    <a:lnTo>
                      <a:pt x="7" y="0"/>
                    </a:lnTo>
                    <a:lnTo>
                      <a:pt x="4" y="1"/>
                    </a:lnTo>
                    <a:lnTo>
                      <a:pt x="2" y="3"/>
                    </a:lnTo>
                    <a:lnTo>
                      <a:pt x="0" y="5"/>
                    </a:lnTo>
                    <a:lnTo>
                      <a:pt x="0" y="8"/>
                    </a:lnTo>
                    <a:lnTo>
                      <a:pt x="0" y="10"/>
                    </a:lnTo>
                    <a:lnTo>
                      <a:pt x="2" y="13"/>
                    </a:lnTo>
                    <a:lnTo>
                      <a:pt x="4" y="15"/>
                    </a:lnTo>
                    <a:lnTo>
                      <a:pt x="7" y="15"/>
                    </a:lnTo>
                    <a:lnTo>
                      <a:pt x="9" y="15"/>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299" name="Freeform 227"/>
              <p:cNvSpPr>
                <a:spLocks/>
              </p:cNvSpPr>
              <p:nvPr/>
            </p:nvSpPr>
            <p:spPr bwMode="auto">
              <a:xfrm>
                <a:off x="848" y="1931"/>
                <a:ext cx="22" cy="15"/>
              </a:xfrm>
              <a:custGeom>
                <a:avLst/>
                <a:gdLst/>
                <a:ahLst/>
                <a:cxnLst>
                  <a:cxn ang="0">
                    <a:pos x="22" y="7"/>
                  </a:cxn>
                  <a:cxn ang="0">
                    <a:pos x="15" y="7"/>
                  </a:cxn>
                  <a:cxn ang="0">
                    <a:pos x="15" y="0"/>
                  </a:cxn>
                  <a:cxn ang="0">
                    <a:pos x="15" y="0"/>
                  </a:cxn>
                  <a:cxn ang="0">
                    <a:pos x="15" y="0"/>
                  </a:cxn>
                  <a:cxn ang="0">
                    <a:pos x="7" y="0"/>
                  </a:cxn>
                  <a:cxn ang="0">
                    <a:pos x="7" y="0"/>
                  </a:cxn>
                  <a:cxn ang="0">
                    <a:pos x="7" y="0"/>
                  </a:cxn>
                  <a:cxn ang="0">
                    <a:pos x="0" y="7"/>
                  </a:cxn>
                  <a:cxn ang="0">
                    <a:pos x="0" y="7"/>
                  </a:cxn>
                  <a:cxn ang="0">
                    <a:pos x="0" y="7"/>
                  </a:cxn>
                  <a:cxn ang="0">
                    <a:pos x="7" y="15"/>
                  </a:cxn>
                  <a:cxn ang="0">
                    <a:pos x="7" y="15"/>
                  </a:cxn>
                  <a:cxn ang="0">
                    <a:pos x="7" y="15"/>
                  </a:cxn>
                  <a:cxn ang="0">
                    <a:pos x="15" y="15"/>
                  </a:cxn>
                  <a:cxn ang="0">
                    <a:pos x="15" y="15"/>
                  </a:cxn>
                  <a:cxn ang="0">
                    <a:pos x="15" y="15"/>
                  </a:cxn>
                  <a:cxn ang="0">
                    <a:pos x="15" y="7"/>
                  </a:cxn>
                  <a:cxn ang="0">
                    <a:pos x="22" y="7"/>
                  </a:cxn>
                </a:cxnLst>
                <a:rect l="0" t="0" r="r" b="b"/>
                <a:pathLst>
                  <a:path w="22" h="15">
                    <a:moveTo>
                      <a:pt x="22" y="7"/>
                    </a:moveTo>
                    <a:lnTo>
                      <a:pt x="15" y="7"/>
                    </a:lnTo>
                    <a:lnTo>
                      <a:pt x="15" y="0"/>
                    </a:lnTo>
                    <a:lnTo>
                      <a:pt x="15" y="0"/>
                    </a:lnTo>
                    <a:lnTo>
                      <a:pt x="15" y="0"/>
                    </a:lnTo>
                    <a:lnTo>
                      <a:pt x="7" y="0"/>
                    </a:lnTo>
                    <a:lnTo>
                      <a:pt x="7" y="0"/>
                    </a:lnTo>
                    <a:lnTo>
                      <a:pt x="7" y="0"/>
                    </a:lnTo>
                    <a:lnTo>
                      <a:pt x="0" y="7"/>
                    </a:lnTo>
                    <a:lnTo>
                      <a:pt x="0" y="7"/>
                    </a:lnTo>
                    <a:lnTo>
                      <a:pt x="0" y="7"/>
                    </a:lnTo>
                    <a:lnTo>
                      <a:pt x="7" y="15"/>
                    </a:lnTo>
                    <a:lnTo>
                      <a:pt x="7" y="15"/>
                    </a:lnTo>
                    <a:lnTo>
                      <a:pt x="7" y="15"/>
                    </a:lnTo>
                    <a:lnTo>
                      <a:pt x="15" y="15"/>
                    </a:lnTo>
                    <a:lnTo>
                      <a:pt x="15" y="15"/>
                    </a:lnTo>
                    <a:lnTo>
                      <a:pt x="15" y="15"/>
                    </a:lnTo>
                    <a:lnTo>
                      <a:pt x="15"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300" name="Freeform 228"/>
              <p:cNvSpPr>
                <a:spLocks/>
              </p:cNvSpPr>
              <p:nvPr/>
            </p:nvSpPr>
            <p:spPr bwMode="auto">
              <a:xfrm>
                <a:off x="2473" y="2061"/>
                <a:ext cx="15" cy="16"/>
              </a:xfrm>
              <a:custGeom>
                <a:avLst/>
                <a:gdLst/>
                <a:ahLst/>
                <a:cxnLst>
                  <a:cxn ang="0">
                    <a:pos x="15" y="8"/>
                  </a:cxn>
                  <a:cxn ang="0">
                    <a:pos x="15" y="6"/>
                  </a:cxn>
                  <a:cxn ang="0">
                    <a:pos x="13" y="3"/>
                  </a:cxn>
                  <a:cxn ang="0">
                    <a:pos x="11" y="1"/>
                  </a:cxn>
                  <a:cxn ang="0">
                    <a:pos x="9" y="0"/>
                  </a:cxn>
                  <a:cxn ang="0">
                    <a:pos x="6" y="0"/>
                  </a:cxn>
                  <a:cxn ang="0">
                    <a:pos x="3" y="1"/>
                  </a:cxn>
                  <a:cxn ang="0">
                    <a:pos x="2" y="3"/>
                  </a:cxn>
                  <a:cxn ang="0">
                    <a:pos x="0" y="6"/>
                  </a:cxn>
                  <a:cxn ang="0">
                    <a:pos x="0" y="8"/>
                  </a:cxn>
                  <a:cxn ang="0">
                    <a:pos x="0" y="11"/>
                  </a:cxn>
                  <a:cxn ang="0">
                    <a:pos x="2" y="14"/>
                  </a:cxn>
                  <a:cxn ang="0">
                    <a:pos x="3" y="15"/>
                  </a:cxn>
                  <a:cxn ang="0">
                    <a:pos x="6" y="16"/>
                  </a:cxn>
                  <a:cxn ang="0">
                    <a:pos x="9" y="16"/>
                  </a:cxn>
                  <a:cxn ang="0">
                    <a:pos x="11" y="15"/>
                  </a:cxn>
                  <a:cxn ang="0">
                    <a:pos x="13" y="14"/>
                  </a:cxn>
                  <a:cxn ang="0">
                    <a:pos x="15" y="11"/>
                  </a:cxn>
                  <a:cxn ang="0">
                    <a:pos x="15" y="8"/>
                  </a:cxn>
                </a:cxnLst>
                <a:rect l="0" t="0" r="r" b="b"/>
                <a:pathLst>
                  <a:path w="15" h="16">
                    <a:moveTo>
                      <a:pt x="15" y="8"/>
                    </a:moveTo>
                    <a:lnTo>
                      <a:pt x="15" y="6"/>
                    </a:lnTo>
                    <a:lnTo>
                      <a:pt x="13" y="3"/>
                    </a:lnTo>
                    <a:lnTo>
                      <a:pt x="11" y="1"/>
                    </a:lnTo>
                    <a:lnTo>
                      <a:pt x="9" y="0"/>
                    </a:lnTo>
                    <a:lnTo>
                      <a:pt x="6" y="0"/>
                    </a:lnTo>
                    <a:lnTo>
                      <a:pt x="3" y="1"/>
                    </a:lnTo>
                    <a:lnTo>
                      <a:pt x="2" y="3"/>
                    </a:lnTo>
                    <a:lnTo>
                      <a:pt x="0" y="6"/>
                    </a:lnTo>
                    <a:lnTo>
                      <a:pt x="0" y="8"/>
                    </a:lnTo>
                    <a:lnTo>
                      <a:pt x="0" y="11"/>
                    </a:lnTo>
                    <a:lnTo>
                      <a:pt x="2" y="14"/>
                    </a:lnTo>
                    <a:lnTo>
                      <a:pt x="3" y="15"/>
                    </a:lnTo>
                    <a:lnTo>
                      <a:pt x="6" y="16"/>
                    </a:lnTo>
                    <a:lnTo>
                      <a:pt x="9" y="16"/>
                    </a:lnTo>
                    <a:lnTo>
                      <a:pt x="11" y="15"/>
                    </a:lnTo>
                    <a:lnTo>
                      <a:pt x="13"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301" name="Freeform 229"/>
              <p:cNvSpPr>
                <a:spLocks/>
              </p:cNvSpPr>
              <p:nvPr/>
            </p:nvSpPr>
            <p:spPr bwMode="auto">
              <a:xfrm>
                <a:off x="2471" y="2062"/>
                <a:ext cx="15" cy="15"/>
              </a:xfrm>
              <a:custGeom>
                <a:avLst/>
                <a:gdLst/>
                <a:ahLst/>
                <a:cxnLst>
                  <a:cxn ang="0">
                    <a:pos x="15" y="7"/>
                  </a:cxn>
                  <a:cxn ang="0">
                    <a:pos x="15" y="7"/>
                  </a:cxn>
                  <a:cxn ang="0">
                    <a:pos x="15" y="0"/>
                  </a:cxn>
                  <a:cxn ang="0">
                    <a:pos x="15" y="0"/>
                  </a:cxn>
                  <a:cxn ang="0">
                    <a:pos x="7" y="0"/>
                  </a:cxn>
                  <a:cxn ang="0">
                    <a:pos x="7" y="0"/>
                  </a:cxn>
                  <a:cxn ang="0">
                    <a:pos x="7" y="0"/>
                  </a:cxn>
                  <a:cxn ang="0">
                    <a:pos x="0" y="0"/>
                  </a:cxn>
                  <a:cxn ang="0">
                    <a:pos x="0" y="7"/>
                  </a:cxn>
                  <a:cxn ang="0">
                    <a:pos x="0" y="7"/>
                  </a:cxn>
                  <a:cxn ang="0">
                    <a:pos x="0" y="7"/>
                  </a:cxn>
                  <a:cxn ang="0">
                    <a:pos x="0" y="15"/>
                  </a:cxn>
                  <a:cxn ang="0">
                    <a:pos x="7" y="15"/>
                  </a:cxn>
                  <a:cxn ang="0">
                    <a:pos x="7" y="15"/>
                  </a:cxn>
                  <a:cxn ang="0">
                    <a:pos x="7" y="15"/>
                  </a:cxn>
                  <a:cxn ang="0">
                    <a:pos x="15" y="15"/>
                  </a:cxn>
                  <a:cxn ang="0">
                    <a:pos x="15" y="15"/>
                  </a:cxn>
                  <a:cxn ang="0">
                    <a:pos x="15" y="7"/>
                  </a:cxn>
                  <a:cxn ang="0">
                    <a:pos x="15" y="7"/>
                  </a:cxn>
                </a:cxnLst>
                <a:rect l="0" t="0" r="r" b="b"/>
                <a:pathLst>
                  <a:path w="15" h="15">
                    <a:moveTo>
                      <a:pt x="15" y="7"/>
                    </a:moveTo>
                    <a:lnTo>
                      <a:pt x="15" y="7"/>
                    </a:lnTo>
                    <a:lnTo>
                      <a:pt x="15" y="0"/>
                    </a:lnTo>
                    <a:lnTo>
                      <a:pt x="15" y="0"/>
                    </a:lnTo>
                    <a:lnTo>
                      <a:pt x="7" y="0"/>
                    </a:lnTo>
                    <a:lnTo>
                      <a:pt x="7" y="0"/>
                    </a:lnTo>
                    <a:lnTo>
                      <a:pt x="7" y="0"/>
                    </a:lnTo>
                    <a:lnTo>
                      <a:pt x="0" y="0"/>
                    </a:lnTo>
                    <a:lnTo>
                      <a:pt x="0" y="7"/>
                    </a:lnTo>
                    <a:lnTo>
                      <a:pt x="0" y="7"/>
                    </a:lnTo>
                    <a:lnTo>
                      <a:pt x="0" y="7"/>
                    </a:lnTo>
                    <a:lnTo>
                      <a:pt x="0" y="15"/>
                    </a:lnTo>
                    <a:lnTo>
                      <a:pt x="7" y="15"/>
                    </a:lnTo>
                    <a:lnTo>
                      <a:pt x="7" y="15"/>
                    </a:lnTo>
                    <a:lnTo>
                      <a:pt x="7"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02" name="Freeform 230"/>
              <p:cNvSpPr>
                <a:spLocks/>
              </p:cNvSpPr>
              <p:nvPr/>
            </p:nvSpPr>
            <p:spPr bwMode="auto">
              <a:xfrm>
                <a:off x="2463" y="2053"/>
                <a:ext cx="14" cy="15"/>
              </a:xfrm>
              <a:custGeom>
                <a:avLst/>
                <a:gdLst/>
                <a:ahLst/>
                <a:cxnLst>
                  <a:cxn ang="0">
                    <a:pos x="14" y="7"/>
                  </a:cxn>
                  <a:cxn ang="0">
                    <a:pos x="14" y="5"/>
                  </a:cxn>
                  <a:cxn ang="0">
                    <a:pos x="13" y="3"/>
                  </a:cxn>
                  <a:cxn ang="0">
                    <a:pos x="11" y="1"/>
                  </a:cxn>
                  <a:cxn ang="0">
                    <a:pos x="9" y="0"/>
                  </a:cxn>
                  <a:cxn ang="0">
                    <a:pos x="5" y="0"/>
                  </a:cxn>
                  <a:cxn ang="0">
                    <a:pos x="3" y="1"/>
                  </a:cxn>
                  <a:cxn ang="0">
                    <a:pos x="1" y="3"/>
                  </a:cxn>
                  <a:cxn ang="0">
                    <a:pos x="0" y="5"/>
                  </a:cxn>
                  <a:cxn ang="0">
                    <a:pos x="0" y="7"/>
                  </a:cxn>
                  <a:cxn ang="0">
                    <a:pos x="0" y="10"/>
                  </a:cxn>
                  <a:cxn ang="0">
                    <a:pos x="1" y="12"/>
                  </a:cxn>
                  <a:cxn ang="0">
                    <a:pos x="3" y="14"/>
                  </a:cxn>
                  <a:cxn ang="0">
                    <a:pos x="5" y="15"/>
                  </a:cxn>
                  <a:cxn ang="0">
                    <a:pos x="9" y="15"/>
                  </a:cxn>
                  <a:cxn ang="0">
                    <a:pos x="11" y="14"/>
                  </a:cxn>
                  <a:cxn ang="0">
                    <a:pos x="13" y="12"/>
                  </a:cxn>
                  <a:cxn ang="0">
                    <a:pos x="14" y="10"/>
                  </a:cxn>
                  <a:cxn ang="0">
                    <a:pos x="14" y="7"/>
                  </a:cxn>
                </a:cxnLst>
                <a:rect l="0" t="0" r="r" b="b"/>
                <a:pathLst>
                  <a:path w="14" h="15">
                    <a:moveTo>
                      <a:pt x="14" y="7"/>
                    </a:moveTo>
                    <a:lnTo>
                      <a:pt x="14" y="5"/>
                    </a:lnTo>
                    <a:lnTo>
                      <a:pt x="13" y="3"/>
                    </a:lnTo>
                    <a:lnTo>
                      <a:pt x="11" y="1"/>
                    </a:lnTo>
                    <a:lnTo>
                      <a:pt x="9" y="0"/>
                    </a:lnTo>
                    <a:lnTo>
                      <a:pt x="5" y="0"/>
                    </a:lnTo>
                    <a:lnTo>
                      <a:pt x="3" y="1"/>
                    </a:lnTo>
                    <a:lnTo>
                      <a:pt x="1" y="3"/>
                    </a:lnTo>
                    <a:lnTo>
                      <a:pt x="0" y="5"/>
                    </a:lnTo>
                    <a:lnTo>
                      <a:pt x="0" y="7"/>
                    </a:lnTo>
                    <a:lnTo>
                      <a:pt x="0" y="10"/>
                    </a:lnTo>
                    <a:lnTo>
                      <a:pt x="1" y="12"/>
                    </a:lnTo>
                    <a:lnTo>
                      <a:pt x="3" y="14"/>
                    </a:lnTo>
                    <a:lnTo>
                      <a:pt x="5" y="15"/>
                    </a:lnTo>
                    <a:lnTo>
                      <a:pt x="9" y="15"/>
                    </a:lnTo>
                    <a:lnTo>
                      <a:pt x="11" y="14"/>
                    </a:lnTo>
                    <a:lnTo>
                      <a:pt x="13" y="12"/>
                    </a:lnTo>
                    <a:lnTo>
                      <a:pt x="14" y="10"/>
                    </a:lnTo>
                    <a:lnTo>
                      <a:pt x="14" y="7"/>
                    </a:lnTo>
                    <a:close/>
                  </a:path>
                </a:pathLst>
              </a:custGeom>
              <a:solidFill>
                <a:srgbClr val="FFFF00"/>
              </a:solidFill>
              <a:ln w="9525">
                <a:noFill/>
                <a:round/>
                <a:headEnd/>
                <a:tailEnd/>
              </a:ln>
            </p:spPr>
            <p:txBody>
              <a:bodyPr/>
              <a:lstStyle/>
              <a:p>
                <a:endParaRPr lang="en-US" dirty="0"/>
              </a:p>
            </p:txBody>
          </p:sp>
          <p:sp>
            <p:nvSpPr>
              <p:cNvPr id="643303" name="Freeform 231"/>
              <p:cNvSpPr>
                <a:spLocks/>
              </p:cNvSpPr>
              <p:nvPr/>
            </p:nvSpPr>
            <p:spPr bwMode="auto">
              <a:xfrm>
                <a:off x="2464" y="2055"/>
                <a:ext cx="14" cy="14"/>
              </a:xfrm>
              <a:custGeom>
                <a:avLst/>
                <a:gdLst/>
                <a:ahLst/>
                <a:cxnLst>
                  <a:cxn ang="0">
                    <a:pos x="14" y="7"/>
                  </a:cxn>
                  <a:cxn ang="0">
                    <a:pos x="14" y="0"/>
                  </a:cxn>
                  <a:cxn ang="0">
                    <a:pos x="14" y="0"/>
                  </a:cxn>
                  <a:cxn ang="0">
                    <a:pos x="7" y="0"/>
                  </a:cxn>
                  <a:cxn ang="0">
                    <a:pos x="7" y="0"/>
                  </a:cxn>
                  <a:cxn ang="0">
                    <a:pos x="7" y="0"/>
                  </a:cxn>
                  <a:cxn ang="0">
                    <a:pos x="0" y="0"/>
                  </a:cxn>
                  <a:cxn ang="0">
                    <a:pos x="0" y="0"/>
                  </a:cxn>
                  <a:cxn ang="0">
                    <a:pos x="0" y="0"/>
                  </a:cxn>
                  <a:cxn ang="0">
                    <a:pos x="0" y="7"/>
                  </a:cxn>
                  <a:cxn ang="0">
                    <a:pos x="0" y="7"/>
                  </a:cxn>
                  <a:cxn ang="0">
                    <a:pos x="0" y="7"/>
                  </a:cxn>
                  <a:cxn ang="0">
                    <a:pos x="0" y="14"/>
                  </a:cxn>
                  <a:cxn ang="0">
                    <a:pos x="7" y="14"/>
                  </a:cxn>
                  <a:cxn ang="0">
                    <a:pos x="7" y="14"/>
                  </a:cxn>
                  <a:cxn ang="0">
                    <a:pos x="7" y="14"/>
                  </a:cxn>
                  <a:cxn ang="0">
                    <a:pos x="14" y="7"/>
                  </a:cxn>
                  <a:cxn ang="0">
                    <a:pos x="14" y="7"/>
                  </a:cxn>
                  <a:cxn ang="0">
                    <a:pos x="14" y="7"/>
                  </a:cxn>
                </a:cxnLst>
                <a:rect l="0" t="0" r="r" b="b"/>
                <a:pathLst>
                  <a:path w="14" h="14">
                    <a:moveTo>
                      <a:pt x="14" y="7"/>
                    </a:moveTo>
                    <a:lnTo>
                      <a:pt x="14" y="0"/>
                    </a:lnTo>
                    <a:lnTo>
                      <a:pt x="14" y="0"/>
                    </a:lnTo>
                    <a:lnTo>
                      <a:pt x="7" y="0"/>
                    </a:lnTo>
                    <a:lnTo>
                      <a:pt x="7" y="0"/>
                    </a:lnTo>
                    <a:lnTo>
                      <a:pt x="7" y="0"/>
                    </a:lnTo>
                    <a:lnTo>
                      <a:pt x="0" y="0"/>
                    </a:lnTo>
                    <a:lnTo>
                      <a:pt x="0" y="0"/>
                    </a:lnTo>
                    <a:lnTo>
                      <a:pt x="0" y="0"/>
                    </a:lnTo>
                    <a:lnTo>
                      <a:pt x="0" y="7"/>
                    </a:lnTo>
                    <a:lnTo>
                      <a:pt x="0" y="7"/>
                    </a:lnTo>
                    <a:lnTo>
                      <a:pt x="0" y="7"/>
                    </a:lnTo>
                    <a:lnTo>
                      <a:pt x="0" y="14"/>
                    </a:lnTo>
                    <a:lnTo>
                      <a:pt x="7" y="14"/>
                    </a:lnTo>
                    <a:lnTo>
                      <a:pt x="7" y="14"/>
                    </a:lnTo>
                    <a:lnTo>
                      <a:pt x="7" y="14"/>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304" name="Freeform 232"/>
              <p:cNvSpPr>
                <a:spLocks/>
              </p:cNvSpPr>
              <p:nvPr/>
            </p:nvSpPr>
            <p:spPr bwMode="auto">
              <a:xfrm>
                <a:off x="5261" y="1650"/>
                <a:ext cx="16" cy="15"/>
              </a:xfrm>
              <a:custGeom>
                <a:avLst/>
                <a:gdLst/>
                <a:ahLst/>
                <a:cxnLst>
                  <a:cxn ang="0">
                    <a:pos x="16" y="9"/>
                  </a:cxn>
                  <a:cxn ang="0">
                    <a:pos x="16" y="5"/>
                  </a:cxn>
                  <a:cxn ang="0">
                    <a:pos x="14" y="3"/>
                  </a:cxn>
                  <a:cxn ang="0">
                    <a:pos x="12" y="2"/>
                  </a:cxn>
                  <a:cxn ang="0">
                    <a:pos x="10" y="0"/>
                  </a:cxn>
                  <a:cxn ang="0">
                    <a:pos x="7" y="0"/>
                  </a:cxn>
                  <a:cxn ang="0">
                    <a:pos x="4" y="2"/>
                  </a:cxn>
                  <a:cxn ang="0">
                    <a:pos x="3" y="3"/>
                  </a:cxn>
                  <a:cxn ang="0">
                    <a:pos x="1" y="5"/>
                  </a:cxn>
                  <a:cxn ang="0">
                    <a:pos x="0" y="9"/>
                  </a:cxn>
                  <a:cxn ang="0">
                    <a:pos x="1" y="11"/>
                  </a:cxn>
                  <a:cxn ang="0">
                    <a:pos x="3" y="13"/>
                  </a:cxn>
                  <a:cxn ang="0">
                    <a:pos x="4" y="15"/>
                  </a:cxn>
                  <a:cxn ang="0">
                    <a:pos x="7" y="15"/>
                  </a:cxn>
                  <a:cxn ang="0">
                    <a:pos x="10" y="15"/>
                  </a:cxn>
                  <a:cxn ang="0">
                    <a:pos x="12" y="15"/>
                  </a:cxn>
                  <a:cxn ang="0">
                    <a:pos x="14" y="13"/>
                  </a:cxn>
                  <a:cxn ang="0">
                    <a:pos x="16" y="11"/>
                  </a:cxn>
                  <a:cxn ang="0">
                    <a:pos x="16" y="9"/>
                  </a:cxn>
                </a:cxnLst>
                <a:rect l="0" t="0" r="r" b="b"/>
                <a:pathLst>
                  <a:path w="16" h="15">
                    <a:moveTo>
                      <a:pt x="16" y="9"/>
                    </a:moveTo>
                    <a:lnTo>
                      <a:pt x="16" y="5"/>
                    </a:lnTo>
                    <a:lnTo>
                      <a:pt x="14" y="3"/>
                    </a:lnTo>
                    <a:lnTo>
                      <a:pt x="12" y="2"/>
                    </a:lnTo>
                    <a:lnTo>
                      <a:pt x="10" y="0"/>
                    </a:lnTo>
                    <a:lnTo>
                      <a:pt x="7" y="0"/>
                    </a:lnTo>
                    <a:lnTo>
                      <a:pt x="4" y="2"/>
                    </a:lnTo>
                    <a:lnTo>
                      <a:pt x="3" y="3"/>
                    </a:lnTo>
                    <a:lnTo>
                      <a:pt x="1" y="5"/>
                    </a:lnTo>
                    <a:lnTo>
                      <a:pt x="0" y="9"/>
                    </a:lnTo>
                    <a:lnTo>
                      <a:pt x="1" y="11"/>
                    </a:lnTo>
                    <a:lnTo>
                      <a:pt x="3" y="13"/>
                    </a:lnTo>
                    <a:lnTo>
                      <a:pt x="4" y="15"/>
                    </a:lnTo>
                    <a:lnTo>
                      <a:pt x="7" y="15"/>
                    </a:lnTo>
                    <a:lnTo>
                      <a:pt x="10" y="15"/>
                    </a:lnTo>
                    <a:lnTo>
                      <a:pt x="12" y="15"/>
                    </a:lnTo>
                    <a:lnTo>
                      <a:pt x="14" y="13"/>
                    </a:lnTo>
                    <a:lnTo>
                      <a:pt x="16" y="11"/>
                    </a:lnTo>
                    <a:lnTo>
                      <a:pt x="16" y="9"/>
                    </a:lnTo>
                    <a:close/>
                  </a:path>
                </a:pathLst>
              </a:custGeom>
              <a:solidFill>
                <a:srgbClr val="FFFF00"/>
              </a:solidFill>
              <a:ln w="9525">
                <a:noFill/>
                <a:round/>
                <a:headEnd/>
                <a:tailEnd/>
              </a:ln>
            </p:spPr>
            <p:txBody>
              <a:bodyPr/>
              <a:lstStyle/>
              <a:p>
                <a:endParaRPr lang="en-US" dirty="0"/>
              </a:p>
            </p:txBody>
          </p:sp>
          <p:sp>
            <p:nvSpPr>
              <p:cNvPr id="643305" name="Freeform 233"/>
              <p:cNvSpPr>
                <a:spLocks/>
              </p:cNvSpPr>
              <p:nvPr/>
            </p:nvSpPr>
            <p:spPr bwMode="auto">
              <a:xfrm>
                <a:off x="5259" y="1647"/>
                <a:ext cx="22" cy="15"/>
              </a:xfrm>
              <a:custGeom>
                <a:avLst/>
                <a:gdLst/>
                <a:ahLst/>
                <a:cxnLst>
                  <a:cxn ang="0">
                    <a:pos x="22" y="15"/>
                  </a:cxn>
                  <a:cxn ang="0">
                    <a:pos x="14" y="8"/>
                  </a:cxn>
                  <a:cxn ang="0">
                    <a:pos x="14" y="8"/>
                  </a:cxn>
                  <a:cxn ang="0">
                    <a:pos x="14" y="8"/>
                  </a:cxn>
                  <a:cxn ang="0">
                    <a:pos x="14" y="0"/>
                  </a:cxn>
                  <a:cxn ang="0">
                    <a:pos x="7" y="0"/>
                  </a:cxn>
                  <a:cxn ang="0">
                    <a:pos x="7" y="8"/>
                  </a:cxn>
                  <a:cxn ang="0">
                    <a:pos x="7" y="8"/>
                  </a:cxn>
                  <a:cxn ang="0">
                    <a:pos x="0" y="8"/>
                  </a:cxn>
                  <a:cxn ang="0">
                    <a:pos x="0" y="15"/>
                  </a:cxn>
                  <a:cxn ang="0">
                    <a:pos x="0" y="15"/>
                  </a:cxn>
                  <a:cxn ang="0">
                    <a:pos x="7" y="15"/>
                  </a:cxn>
                  <a:cxn ang="0">
                    <a:pos x="7" y="15"/>
                  </a:cxn>
                  <a:cxn ang="0">
                    <a:pos x="7" y="15"/>
                  </a:cxn>
                  <a:cxn ang="0">
                    <a:pos x="14" y="15"/>
                  </a:cxn>
                  <a:cxn ang="0">
                    <a:pos x="14" y="15"/>
                  </a:cxn>
                  <a:cxn ang="0">
                    <a:pos x="14" y="15"/>
                  </a:cxn>
                  <a:cxn ang="0">
                    <a:pos x="14" y="15"/>
                  </a:cxn>
                  <a:cxn ang="0">
                    <a:pos x="22" y="15"/>
                  </a:cxn>
                </a:cxnLst>
                <a:rect l="0" t="0" r="r" b="b"/>
                <a:pathLst>
                  <a:path w="22" h="15">
                    <a:moveTo>
                      <a:pt x="22" y="15"/>
                    </a:moveTo>
                    <a:lnTo>
                      <a:pt x="14" y="8"/>
                    </a:lnTo>
                    <a:lnTo>
                      <a:pt x="14" y="8"/>
                    </a:lnTo>
                    <a:lnTo>
                      <a:pt x="14" y="8"/>
                    </a:lnTo>
                    <a:lnTo>
                      <a:pt x="14" y="0"/>
                    </a:lnTo>
                    <a:lnTo>
                      <a:pt x="7" y="0"/>
                    </a:lnTo>
                    <a:lnTo>
                      <a:pt x="7" y="8"/>
                    </a:lnTo>
                    <a:lnTo>
                      <a:pt x="7" y="8"/>
                    </a:lnTo>
                    <a:lnTo>
                      <a:pt x="0" y="8"/>
                    </a:lnTo>
                    <a:lnTo>
                      <a:pt x="0" y="15"/>
                    </a:lnTo>
                    <a:lnTo>
                      <a:pt x="0" y="15"/>
                    </a:lnTo>
                    <a:lnTo>
                      <a:pt x="7" y="15"/>
                    </a:lnTo>
                    <a:lnTo>
                      <a:pt x="7" y="15"/>
                    </a:lnTo>
                    <a:lnTo>
                      <a:pt x="7" y="15"/>
                    </a:lnTo>
                    <a:lnTo>
                      <a:pt x="14" y="15"/>
                    </a:lnTo>
                    <a:lnTo>
                      <a:pt x="14" y="15"/>
                    </a:lnTo>
                    <a:lnTo>
                      <a:pt x="14" y="15"/>
                    </a:lnTo>
                    <a:lnTo>
                      <a:pt x="14" y="15"/>
                    </a:lnTo>
                    <a:lnTo>
                      <a:pt x="22" y="15"/>
                    </a:lnTo>
                  </a:path>
                </a:pathLst>
              </a:custGeom>
              <a:noFill/>
              <a:ln w="0" cap="sq">
                <a:solidFill>
                  <a:srgbClr val="FFFF00"/>
                </a:solidFill>
                <a:prstDash val="solid"/>
                <a:miter lim="800000"/>
                <a:headEnd/>
                <a:tailEnd/>
              </a:ln>
            </p:spPr>
            <p:txBody>
              <a:bodyPr/>
              <a:lstStyle/>
              <a:p>
                <a:endParaRPr lang="en-US" dirty="0"/>
              </a:p>
            </p:txBody>
          </p:sp>
          <p:sp>
            <p:nvSpPr>
              <p:cNvPr id="643306" name="Freeform 234"/>
              <p:cNvSpPr>
                <a:spLocks/>
              </p:cNvSpPr>
              <p:nvPr/>
            </p:nvSpPr>
            <p:spPr bwMode="auto">
              <a:xfrm>
                <a:off x="5294" y="1637"/>
                <a:ext cx="16" cy="16"/>
              </a:xfrm>
              <a:custGeom>
                <a:avLst/>
                <a:gdLst/>
                <a:ahLst/>
                <a:cxnLst>
                  <a:cxn ang="0">
                    <a:pos x="16" y="8"/>
                  </a:cxn>
                  <a:cxn ang="0">
                    <a:pos x="15" y="5"/>
                  </a:cxn>
                  <a:cxn ang="0">
                    <a:pos x="14" y="3"/>
                  </a:cxn>
                  <a:cxn ang="0">
                    <a:pos x="12" y="1"/>
                  </a:cxn>
                  <a:cxn ang="0">
                    <a:pos x="8" y="0"/>
                  </a:cxn>
                  <a:cxn ang="0">
                    <a:pos x="6" y="0"/>
                  </a:cxn>
                  <a:cxn ang="0">
                    <a:pos x="4" y="1"/>
                  </a:cxn>
                  <a:cxn ang="0">
                    <a:pos x="2" y="3"/>
                  </a:cxn>
                  <a:cxn ang="0">
                    <a:pos x="1" y="5"/>
                  </a:cxn>
                  <a:cxn ang="0">
                    <a:pos x="0" y="8"/>
                  </a:cxn>
                  <a:cxn ang="0">
                    <a:pos x="1" y="11"/>
                  </a:cxn>
                  <a:cxn ang="0">
                    <a:pos x="2" y="13"/>
                  </a:cxn>
                  <a:cxn ang="0">
                    <a:pos x="4" y="15"/>
                  </a:cxn>
                  <a:cxn ang="0">
                    <a:pos x="6" y="16"/>
                  </a:cxn>
                  <a:cxn ang="0">
                    <a:pos x="8" y="16"/>
                  </a:cxn>
                  <a:cxn ang="0">
                    <a:pos x="12" y="15"/>
                  </a:cxn>
                  <a:cxn ang="0">
                    <a:pos x="14" y="13"/>
                  </a:cxn>
                  <a:cxn ang="0">
                    <a:pos x="15" y="11"/>
                  </a:cxn>
                  <a:cxn ang="0">
                    <a:pos x="16" y="8"/>
                  </a:cxn>
                </a:cxnLst>
                <a:rect l="0" t="0" r="r" b="b"/>
                <a:pathLst>
                  <a:path w="16" h="16">
                    <a:moveTo>
                      <a:pt x="16" y="8"/>
                    </a:moveTo>
                    <a:lnTo>
                      <a:pt x="15" y="5"/>
                    </a:lnTo>
                    <a:lnTo>
                      <a:pt x="14" y="3"/>
                    </a:lnTo>
                    <a:lnTo>
                      <a:pt x="12" y="1"/>
                    </a:lnTo>
                    <a:lnTo>
                      <a:pt x="8" y="0"/>
                    </a:lnTo>
                    <a:lnTo>
                      <a:pt x="6" y="0"/>
                    </a:lnTo>
                    <a:lnTo>
                      <a:pt x="4" y="1"/>
                    </a:lnTo>
                    <a:lnTo>
                      <a:pt x="2" y="3"/>
                    </a:lnTo>
                    <a:lnTo>
                      <a:pt x="1" y="5"/>
                    </a:lnTo>
                    <a:lnTo>
                      <a:pt x="0" y="8"/>
                    </a:lnTo>
                    <a:lnTo>
                      <a:pt x="1" y="11"/>
                    </a:lnTo>
                    <a:lnTo>
                      <a:pt x="2" y="13"/>
                    </a:lnTo>
                    <a:lnTo>
                      <a:pt x="4" y="15"/>
                    </a:lnTo>
                    <a:lnTo>
                      <a:pt x="6" y="16"/>
                    </a:lnTo>
                    <a:lnTo>
                      <a:pt x="8" y="16"/>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307" name="Freeform 235"/>
              <p:cNvSpPr>
                <a:spLocks/>
              </p:cNvSpPr>
              <p:nvPr/>
            </p:nvSpPr>
            <p:spPr bwMode="auto">
              <a:xfrm>
                <a:off x="5295" y="1640"/>
                <a:ext cx="15" cy="15"/>
              </a:xfrm>
              <a:custGeom>
                <a:avLst/>
                <a:gdLst/>
                <a:ahLst/>
                <a:cxnLst>
                  <a:cxn ang="0">
                    <a:pos x="15" y="7"/>
                  </a:cxn>
                  <a:cxn ang="0">
                    <a:pos x="15" y="0"/>
                  </a:cxn>
                  <a:cxn ang="0">
                    <a:pos x="15" y="0"/>
                  </a:cxn>
                  <a:cxn ang="0">
                    <a:pos x="7" y="0"/>
                  </a:cxn>
                  <a:cxn ang="0">
                    <a:pos x="7" y="0"/>
                  </a:cxn>
                  <a:cxn ang="0">
                    <a:pos x="7" y="0"/>
                  </a:cxn>
                  <a:cxn ang="0">
                    <a:pos x="0" y="0"/>
                  </a:cxn>
                  <a:cxn ang="0">
                    <a:pos x="0" y="0"/>
                  </a:cxn>
                  <a:cxn ang="0">
                    <a:pos x="0" y="0"/>
                  </a:cxn>
                  <a:cxn ang="0">
                    <a:pos x="0" y="7"/>
                  </a:cxn>
                  <a:cxn ang="0">
                    <a:pos x="0" y="7"/>
                  </a:cxn>
                  <a:cxn ang="0">
                    <a:pos x="0" y="7"/>
                  </a:cxn>
                  <a:cxn ang="0">
                    <a:pos x="0" y="15"/>
                  </a:cxn>
                  <a:cxn ang="0">
                    <a:pos x="7" y="15"/>
                  </a:cxn>
                  <a:cxn ang="0">
                    <a:pos x="7" y="15"/>
                  </a:cxn>
                  <a:cxn ang="0">
                    <a:pos x="7" y="15"/>
                  </a:cxn>
                  <a:cxn ang="0">
                    <a:pos x="15" y="7"/>
                  </a:cxn>
                  <a:cxn ang="0">
                    <a:pos x="15" y="7"/>
                  </a:cxn>
                  <a:cxn ang="0">
                    <a:pos x="15" y="7"/>
                  </a:cxn>
                </a:cxnLst>
                <a:rect l="0" t="0" r="r" b="b"/>
                <a:pathLst>
                  <a:path w="15" h="15">
                    <a:moveTo>
                      <a:pt x="15" y="7"/>
                    </a:moveTo>
                    <a:lnTo>
                      <a:pt x="15" y="0"/>
                    </a:lnTo>
                    <a:lnTo>
                      <a:pt x="15" y="0"/>
                    </a:lnTo>
                    <a:lnTo>
                      <a:pt x="7" y="0"/>
                    </a:lnTo>
                    <a:lnTo>
                      <a:pt x="7" y="0"/>
                    </a:lnTo>
                    <a:lnTo>
                      <a:pt x="7" y="0"/>
                    </a:lnTo>
                    <a:lnTo>
                      <a:pt x="0" y="0"/>
                    </a:lnTo>
                    <a:lnTo>
                      <a:pt x="0" y="0"/>
                    </a:lnTo>
                    <a:lnTo>
                      <a:pt x="0" y="0"/>
                    </a:lnTo>
                    <a:lnTo>
                      <a:pt x="0" y="7"/>
                    </a:lnTo>
                    <a:lnTo>
                      <a:pt x="0" y="7"/>
                    </a:lnTo>
                    <a:lnTo>
                      <a:pt x="0" y="7"/>
                    </a:lnTo>
                    <a:lnTo>
                      <a:pt x="0" y="15"/>
                    </a:lnTo>
                    <a:lnTo>
                      <a:pt x="7" y="15"/>
                    </a:lnTo>
                    <a:lnTo>
                      <a:pt x="7" y="15"/>
                    </a:lnTo>
                    <a:lnTo>
                      <a:pt x="7" y="15"/>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08" name="Freeform 236"/>
              <p:cNvSpPr>
                <a:spLocks/>
              </p:cNvSpPr>
              <p:nvPr/>
            </p:nvSpPr>
            <p:spPr bwMode="auto">
              <a:xfrm>
                <a:off x="5296" y="1579"/>
                <a:ext cx="16" cy="16"/>
              </a:xfrm>
              <a:custGeom>
                <a:avLst/>
                <a:gdLst/>
                <a:ahLst/>
                <a:cxnLst>
                  <a:cxn ang="0">
                    <a:pos x="16" y="8"/>
                  </a:cxn>
                  <a:cxn ang="0">
                    <a:pos x="15" y="5"/>
                  </a:cxn>
                  <a:cxn ang="0">
                    <a:pos x="14" y="3"/>
                  </a:cxn>
                  <a:cxn ang="0">
                    <a:pos x="12" y="1"/>
                  </a:cxn>
                  <a:cxn ang="0">
                    <a:pos x="9" y="0"/>
                  </a:cxn>
                  <a:cxn ang="0">
                    <a:pos x="6" y="0"/>
                  </a:cxn>
                  <a:cxn ang="0">
                    <a:pos x="4" y="1"/>
                  </a:cxn>
                  <a:cxn ang="0">
                    <a:pos x="2" y="3"/>
                  </a:cxn>
                  <a:cxn ang="0">
                    <a:pos x="1" y="5"/>
                  </a:cxn>
                  <a:cxn ang="0">
                    <a:pos x="0" y="8"/>
                  </a:cxn>
                  <a:cxn ang="0">
                    <a:pos x="1" y="11"/>
                  </a:cxn>
                  <a:cxn ang="0">
                    <a:pos x="2" y="13"/>
                  </a:cxn>
                  <a:cxn ang="0">
                    <a:pos x="4" y="15"/>
                  </a:cxn>
                  <a:cxn ang="0">
                    <a:pos x="6" y="16"/>
                  </a:cxn>
                  <a:cxn ang="0">
                    <a:pos x="9" y="16"/>
                  </a:cxn>
                  <a:cxn ang="0">
                    <a:pos x="12" y="15"/>
                  </a:cxn>
                  <a:cxn ang="0">
                    <a:pos x="14" y="13"/>
                  </a:cxn>
                  <a:cxn ang="0">
                    <a:pos x="15" y="11"/>
                  </a:cxn>
                  <a:cxn ang="0">
                    <a:pos x="16" y="8"/>
                  </a:cxn>
                </a:cxnLst>
                <a:rect l="0" t="0" r="r" b="b"/>
                <a:pathLst>
                  <a:path w="16" h="16">
                    <a:moveTo>
                      <a:pt x="16" y="8"/>
                    </a:moveTo>
                    <a:lnTo>
                      <a:pt x="15" y="5"/>
                    </a:lnTo>
                    <a:lnTo>
                      <a:pt x="14" y="3"/>
                    </a:lnTo>
                    <a:lnTo>
                      <a:pt x="12" y="1"/>
                    </a:lnTo>
                    <a:lnTo>
                      <a:pt x="9" y="0"/>
                    </a:lnTo>
                    <a:lnTo>
                      <a:pt x="6" y="0"/>
                    </a:lnTo>
                    <a:lnTo>
                      <a:pt x="4" y="1"/>
                    </a:lnTo>
                    <a:lnTo>
                      <a:pt x="2" y="3"/>
                    </a:lnTo>
                    <a:lnTo>
                      <a:pt x="1" y="5"/>
                    </a:lnTo>
                    <a:lnTo>
                      <a:pt x="0" y="8"/>
                    </a:lnTo>
                    <a:lnTo>
                      <a:pt x="1" y="11"/>
                    </a:lnTo>
                    <a:lnTo>
                      <a:pt x="2" y="13"/>
                    </a:lnTo>
                    <a:lnTo>
                      <a:pt x="4" y="15"/>
                    </a:lnTo>
                    <a:lnTo>
                      <a:pt x="6" y="16"/>
                    </a:lnTo>
                    <a:lnTo>
                      <a:pt x="9" y="16"/>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309" name="Freeform 237"/>
              <p:cNvSpPr>
                <a:spLocks/>
              </p:cNvSpPr>
              <p:nvPr/>
            </p:nvSpPr>
            <p:spPr bwMode="auto">
              <a:xfrm>
                <a:off x="5295" y="1582"/>
                <a:ext cx="15" cy="14"/>
              </a:xfrm>
              <a:custGeom>
                <a:avLst/>
                <a:gdLst/>
                <a:ahLst/>
                <a:cxnLst>
                  <a:cxn ang="0">
                    <a:pos x="15" y="7"/>
                  </a:cxn>
                  <a:cxn ang="0">
                    <a:pos x="15" y="0"/>
                  </a:cxn>
                  <a:cxn ang="0">
                    <a:pos x="15" y="0"/>
                  </a:cxn>
                  <a:cxn ang="0">
                    <a:pos x="15" y="0"/>
                  </a:cxn>
                  <a:cxn ang="0">
                    <a:pos x="7" y="0"/>
                  </a:cxn>
                  <a:cxn ang="0">
                    <a:pos x="7" y="0"/>
                  </a:cxn>
                  <a:cxn ang="0">
                    <a:pos x="7" y="0"/>
                  </a:cxn>
                  <a:cxn ang="0">
                    <a:pos x="0" y="0"/>
                  </a:cxn>
                  <a:cxn ang="0">
                    <a:pos x="0" y="0"/>
                  </a:cxn>
                  <a:cxn ang="0">
                    <a:pos x="0" y="7"/>
                  </a:cxn>
                  <a:cxn ang="0">
                    <a:pos x="0" y="7"/>
                  </a:cxn>
                  <a:cxn ang="0">
                    <a:pos x="0" y="7"/>
                  </a:cxn>
                  <a:cxn ang="0">
                    <a:pos x="7" y="14"/>
                  </a:cxn>
                  <a:cxn ang="0">
                    <a:pos x="7" y="14"/>
                  </a:cxn>
                  <a:cxn ang="0">
                    <a:pos x="7" y="14"/>
                  </a:cxn>
                  <a:cxn ang="0">
                    <a:pos x="15" y="14"/>
                  </a:cxn>
                  <a:cxn ang="0">
                    <a:pos x="15" y="7"/>
                  </a:cxn>
                  <a:cxn ang="0">
                    <a:pos x="15" y="7"/>
                  </a:cxn>
                  <a:cxn ang="0">
                    <a:pos x="15" y="7"/>
                  </a:cxn>
                </a:cxnLst>
                <a:rect l="0" t="0" r="r" b="b"/>
                <a:pathLst>
                  <a:path w="15" h="14">
                    <a:moveTo>
                      <a:pt x="15" y="7"/>
                    </a:moveTo>
                    <a:lnTo>
                      <a:pt x="15" y="0"/>
                    </a:lnTo>
                    <a:lnTo>
                      <a:pt x="15" y="0"/>
                    </a:lnTo>
                    <a:lnTo>
                      <a:pt x="15" y="0"/>
                    </a:lnTo>
                    <a:lnTo>
                      <a:pt x="7" y="0"/>
                    </a:lnTo>
                    <a:lnTo>
                      <a:pt x="7" y="0"/>
                    </a:lnTo>
                    <a:lnTo>
                      <a:pt x="7" y="0"/>
                    </a:lnTo>
                    <a:lnTo>
                      <a:pt x="0" y="0"/>
                    </a:lnTo>
                    <a:lnTo>
                      <a:pt x="0" y="0"/>
                    </a:lnTo>
                    <a:lnTo>
                      <a:pt x="0" y="7"/>
                    </a:lnTo>
                    <a:lnTo>
                      <a:pt x="0" y="7"/>
                    </a:lnTo>
                    <a:lnTo>
                      <a:pt x="0" y="7"/>
                    </a:lnTo>
                    <a:lnTo>
                      <a:pt x="7" y="14"/>
                    </a:lnTo>
                    <a:lnTo>
                      <a:pt x="7" y="14"/>
                    </a:lnTo>
                    <a:lnTo>
                      <a:pt x="7" y="14"/>
                    </a:lnTo>
                    <a:lnTo>
                      <a:pt x="15"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10" name="Freeform 238"/>
              <p:cNvSpPr>
                <a:spLocks/>
              </p:cNvSpPr>
              <p:nvPr/>
            </p:nvSpPr>
            <p:spPr bwMode="auto">
              <a:xfrm>
                <a:off x="5302" y="1662"/>
                <a:ext cx="16" cy="16"/>
              </a:xfrm>
              <a:custGeom>
                <a:avLst/>
                <a:gdLst/>
                <a:ahLst/>
                <a:cxnLst>
                  <a:cxn ang="0">
                    <a:pos x="16" y="8"/>
                  </a:cxn>
                  <a:cxn ang="0">
                    <a:pos x="16" y="5"/>
                  </a:cxn>
                  <a:cxn ang="0">
                    <a:pos x="15" y="2"/>
                  </a:cxn>
                  <a:cxn ang="0">
                    <a:pos x="12" y="1"/>
                  </a:cxn>
                  <a:cxn ang="0">
                    <a:pos x="10" y="0"/>
                  </a:cxn>
                  <a:cxn ang="0">
                    <a:pos x="8" y="0"/>
                  </a:cxn>
                  <a:cxn ang="0">
                    <a:pos x="4" y="1"/>
                  </a:cxn>
                  <a:cxn ang="0">
                    <a:pos x="3" y="2"/>
                  </a:cxn>
                  <a:cxn ang="0">
                    <a:pos x="2" y="5"/>
                  </a:cxn>
                  <a:cxn ang="0">
                    <a:pos x="0" y="8"/>
                  </a:cxn>
                  <a:cxn ang="0">
                    <a:pos x="2" y="10"/>
                  </a:cxn>
                  <a:cxn ang="0">
                    <a:pos x="3" y="13"/>
                  </a:cxn>
                  <a:cxn ang="0">
                    <a:pos x="4" y="15"/>
                  </a:cxn>
                  <a:cxn ang="0">
                    <a:pos x="8" y="16"/>
                  </a:cxn>
                  <a:cxn ang="0">
                    <a:pos x="10" y="16"/>
                  </a:cxn>
                  <a:cxn ang="0">
                    <a:pos x="12" y="15"/>
                  </a:cxn>
                  <a:cxn ang="0">
                    <a:pos x="15" y="13"/>
                  </a:cxn>
                  <a:cxn ang="0">
                    <a:pos x="16" y="10"/>
                  </a:cxn>
                  <a:cxn ang="0">
                    <a:pos x="16" y="8"/>
                  </a:cxn>
                </a:cxnLst>
                <a:rect l="0" t="0" r="r" b="b"/>
                <a:pathLst>
                  <a:path w="16" h="16">
                    <a:moveTo>
                      <a:pt x="16" y="8"/>
                    </a:moveTo>
                    <a:lnTo>
                      <a:pt x="16" y="5"/>
                    </a:lnTo>
                    <a:lnTo>
                      <a:pt x="15" y="2"/>
                    </a:lnTo>
                    <a:lnTo>
                      <a:pt x="12" y="1"/>
                    </a:lnTo>
                    <a:lnTo>
                      <a:pt x="10" y="0"/>
                    </a:lnTo>
                    <a:lnTo>
                      <a:pt x="8" y="0"/>
                    </a:lnTo>
                    <a:lnTo>
                      <a:pt x="4" y="1"/>
                    </a:lnTo>
                    <a:lnTo>
                      <a:pt x="3" y="2"/>
                    </a:lnTo>
                    <a:lnTo>
                      <a:pt x="2" y="5"/>
                    </a:lnTo>
                    <a:lnTo>
                      <a:pt x="0" y="8"/>
                    </a:lnTo>
                    <a:lnTo>
                      <a:pt x="2" y="10"/>
                    </a:lnTo>
                    <a:lnTo>
                      <a:pt x="3" y="13"/>
                    </a:lnTo>
                    <a:lnTo>
                      <a:pt x="4" y="15"/>
                    </a:lnTo>
                    <a:lnTo>
                      <a:pt x="8" y="16"/>
                    </a:lnTo>
                    <a:lnTo>
                      <a:pt x="10" y="16"/>
                    </a:lnTo>
                    <a:lnTo>
                      <a:pt x="12" y="15"/>
                    </a:lnTo>
                    <a:lnTo>
                      <a:pt x="15"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311" name="Freeform 239"/>
              <p:cNvSpPr>
                <a:spLocks/>
              </p:cNvSpPr>
              <p:nvPr/>
            </p:nvSpPr>
            <p:spPr bwMode="auto">
              <a:xfrm>
                <a:off x="5302" y="1662"/>
                <a:ext cx="15" cy="14"/>
              </a:xfrm>
              <a:custGeom>
                <a:avLst/>
                <a:gdLst/>
                <a:ahLst/>
                <a:cxnLst>
                  <a:cxn ang="0">
                    <a:pos x="15" y="7"/>
                  </a:cxn>
                  <a:cxn ang="0">
                    <a:pos x="15" y="7"/>
                  </a:cxn>
                  <a:cxn ang="0">
                    <a:pos x="15" y="0"/>
                  </a:cxn>
                  <a:cxn ang="0">
                    <a:pos x="15" y="0"/>
                  </a:cxn>
                  <a:cxn ang="0">
                    <a:pos x="8" y="0"/>
                  </a:cxn>
                  <a:cxn ang="0">
                    <a:pos x="8" y="0"/>
                  </a:cxn>
                  <a:cxn ang="0">
                    <a:pos x="8" y="0"/>
                  </a:cxn>
                  <a:cxn ang="0">
                    <a:pos x="0" y="0"/>
                  </a:cxn>
                  <a:cxn ang="0">
                    <a:pos x="0" y="7"/>
                  </a:cxn>
                  <a:cxn ang="0">
                    <a:pos x="0" y="7"/>
                  </a:cxn>
                  <a:cxn ang="0">
                    <a:pos x="0" y="7"/>
                  </a:cxn>
                  <a:cxn ang="0">
                    <a:pos x="0" y="14"/>
                  </a:cxn>
                  <a:cxn ang="0">
                    <a:pos x="8" y="14"/>
                  </a:cxn>
                  <a:cxn ang="0">
                    <a:pos x="8" y="14"/>
                  </a:cxn>
                  <a:cxn ang="0">
                    <a:pos x="8" y="14"/>
                  </a:cxn>
                  <a:cxn ang="0">
                    <a:pos x="15" y="14"/>
                  </a:cxn>
                  <a:cxn ang="0">
                    <a:pos x="15" y="14"/>
                  </a:cxn>
                  <a:cxn ang="0">
                    <a:pos x="15" y="7"/>
                  </a:cxn>
                  <a:cxn ang="0">
                    <a:pos x="15" y="7"/>
                  </a:cxn>
                </a:cxnLst>
                <a:rect l="0" t="0" r="r" b="b"/>
                <a:pathLst>
                  <a:path w="15" h="14">
                    <a:moveTo>
                      <a:pt x="15" y="7"/>
                    </a:moveTo>
                    <a:lnTo>
                      <a:pt x="15" y="7"/>
                    </a:lnTo>
                    <a:lnTo>
                      <a:pt x="15" y="0"/>
                    </a:lnTo>
                    <a:lnTo>
                      <a:pt x="15" y="0"/>
                    </a:lnTo>
                    <a:lnTo>
                      <a:pt x="8" y="0"/>
                    </a:lnTo>
                    <a:lnTo>
                      <a:pt x="8" y="0"/>
                    </a:lnTo>
                    <a:lnTo>
                      <a:pt x="8" y="0"/>
                    </a:lnTo>
                    <a:lnTo>
                      <a:pt x="0" y="0"/>
                    </a:lnTo>
                    <a:lnTo>
                      <a:pt x="0" y="7"/>
                    </a:lnTo>
                    <a:lnTo>
                      <a:pt x="0" y="7"/>
                    </a:lnTo>
                    <a:lnTo>
                      <a:pt x="0" y="7"/>
                    </a:lnTo>
                    <a:lnTo>
                      <a:pt x="0" y="14"/>
                    </a:lnTo>
                    <a:lnTo>
                      <a:pt x="8" y="14"/>
                    </a:lnTo>
                    <a:lnTo>
                      <a:pt x="8" y="14"/>
                    </a:lnTo>
                    <a:lnTo>
                      <a:pt x="8" y="14"/>
                    </a:lnTo>
                    <a:lnTo>
                      <a:pt x="15" y="14"/>
                    </a:lnTo>
                    <a:lnTo>
                      <a:pt x="15"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12" name="Freeform 240"/>
              <p:cNvSpPr>
                <a:spLocks/>
              </p:cNvSpPr>
              <p:nvPr/>
            </p:nvSpPr>
            <p:spPr bwMode="auto">
              <a:xfrm>
                <a:off x="5013" y="2025"/>
                <a:ext cx="16" cy="15"/>
              </a:xfrm>
              <a:custGeom>
                <a:avLst/>
                <a:gdLst/>
                <a:ahLst/>
                <a:cxnLst>
                  <a:cxn ang="0">
                    <a:pos x="16" y="7"/>
                  </a:cxn>
                  <a:cxn ang="0">
                    <a:pos x="15" y="4"/>
                  </a:cxn>
                  <a:cxn ang="0">
                    <a:pos x="14" y="2"/>
                  </a:cxn>
                  <a:cxn ang="0">
                    <a:pos x="12" y="0"/>
                  </a:cxn>
                  <a:cxn ang="0">
                    <a:pos x="9" y="0"/>
                  </a:cxn>
                  <a:cxn ang="0">
                    <a:pos x="7" y="0"/>
                  </a:cxn>
                  <a:cxn ang="0">
                    <a:pos x="4" y="0"/>
                  </a:cxn>
                  <a:cxn ang="0">
                    <a:pos x="2" y="2"/>
                  </a:cxn>
                  <a:cxn ang="0">
                    <a:pos x="0" y="4"/>
                  </a:cxn>
                  <a:cxn ang="0">
                    <a:pos x="0" y="7"/>
                  </a:cxn>
                  <a:cxn ang="0">
                    <a:pos x="0" y="11"/>
                  </a:cxn>
                  <a:cxn ang="0">
                    <a:pos x="2" y="13"/>
                  </a:cxn>
                  <a:cxn ang="0">
                    <a:pos x="4" y="14"/>
                  </a:cxn>
                  <a:cxn ang="0">
                    <a:pos x="7" y="15"/>
                  </a:cxn>
                  <a:cxn ang="0">
                    <a:pos x="9" y="15"/>
                  </a:cxn>
                  <a:cxn ang="0">
                    <a:pos x="12" y="14"/>
                  </a:cxn>
                  <a:cxn ang="0">
                    <a:pos x="14" y="13"/>
                  </a:cxn>
                  <a:cxn ang="0">
                    <a:pos x="15" y="11"/>
                  </a:cxn>
                  <a:cxn ang="0">
                    <a:pos x="16" y="7"/>
                  </a:cxn>
                </a:cxnLst>
                <a:rect l="0" t="0" r="r" b="b"/>
                <a:pathLst>
                  <a:path w="16" h="15">
                    <a:moveTo>
                      <a:pt x="16" y="7"/>
                    </a:moveTo>
                    <a:lnTo>
                      <a:pt x="15" y="4"/>
                    </a:lnTo>
                    <a:lnTo>
                      <a:pt x="14" y="2"/>
                    </a:lnTo>
                    <a:lnTo>
                      <a:pt x="12" y="0"/>
                    </a:lnTo>
                    <a:lnTo>
                      <a:pt x="9" y="0"/>
                    </a:lnTo>
                    <a:lnTo>
                      <a:pt x="7" y="0"/>
                    </a:lnTo>
                    <a:lnTo>
                      <a:pt x="4" y="0"/>
                    </a:lnTo>
                    <a:lnTo>
                      <a:pt x="2" y="2"/>
                    </a:lnTo>
                    <a:lnTo>
                      <a:pt x="0" y="4"/>
                    </a:lnTo>
                    <a:lnTo>
                      <a:pt x="0" y="7"/>
                    </a:lnTo>
                    <a:lnTo>
                      <a:pt x="0" y="11"/>
                    </a:lnTo>
                    <a:lnTo>
                      <a:pt x="2" y="13"/>
                    </a:lnTo>
                    <a:lnTo>
                      <a:pt x="4" y="14"/>
                    </a:lnTo>
                    <a:lnTo>
                      <a:pt x="7" y="15"/>
                    </a:lnTo>
                    <a:lnTo>
                      <a:pt x="9" y="15"/>
                    </a:lnTo>
                    <a:lnTo>
                      <a:pt x="12" y="14"/>
                    </a:lnTo>
                    <a:lnTo>
                      <a:pt x="14" y="13"/>
                    </a:lnTo>
                    <a:lnTo>
                      <a:pt x="15" y="11"/>
                    </a:lnTo>
                    <a:lnTo>
                      <a:pt x="16" y="7"/>
                    </a:lnTo>
                    <a:close/>
                  </a:path>
                </a:pathLst>
              </a:custGeom>
              <a:solidFill>
                <a:srgbClr val="FFFF00"/>
              </a:solidFill>
              <a:ln w="9525">
                <a:noFill/>
                <a:round/>
                <a:headEnd/>
                <a:tailEnd/>
              </a:ln>
            </p:spPr>
            <p:txBody>
              <a:bodyPr/>
              <a:lstStyle/>
              <a:p>
                <a:endParaRPr lang="en-US" dirty="0"/>
              </a:p>
            </p:txBody>
          </p:sp>
          <p:sp>
            <p:nvSpPr>
              <p:cNvPr id="643313" name="Freeform 241"/>
              <p:cNvSpPr>
                <a:spLocks/>
              </p:cNvSpPr>
              <p:nvPr/>
            </p:nvSpPr>
            <p:spPr bwMode="auto">
              <a:xfrm>
                <a:off x="5011" y="2026"/>
                <a:ext cx="15" cy="14"/>
              </a:xfrm>
              <a:custGeom>
                <a:avLst/>
                <a:gdLst/>
                <a:ahLst/>
                <a:cxnLst>
                  <a:cxn ang="0">
                    <a:pos x="15" y="7"/>
                  </a:cxn>
                  <a:cxn ang="0">
                    <a:pos x="15" y="0"/>
                  </a:cxn>
                  <a:cxn ang="0">
                    <a:pos x="15" y="0"/>
                  </a:cxn>
                  <a:cxn ang="0">
                    <a:pos x="15" y="0"/>
                  </a:cxn>
                  <a:cxn ang="0">
                    <a:pos x="8" y="0"/>
                  </a:cxn>
                  <a:cxn ang="0">
                    <a:pos x="8" y="0"/>
                  </a:cxn>
                  <a:cxn ang="0">
                    <a:pos x="8" y="0"/>
                  </a:cxn>
                  <a:cxn ang="0">
                    <a:pos x="0" y="0"/>
                  </a:cxn>
                  <a:cxn ang="0">
                    <a:pos x="0" y="0"/>
                  </a:cxn>
                  <a:cxn ang="0">
                    <a:pos x="0" y="7"/>
                  </a:cxn>
                  <a:cxn ang="0">
                    <a:pos x="0" y="7"/>
                  </a:cxn>
                  <a:cxn ang="0">
                    <a:pos x="0" y="14"/>
                  </a:cxn>
                  <a:cxn ang="0">
                    <a:pos x="8" y="14"/>
                  </a:cxn>
                  <a:cxn ang="0">
                    <a:pos x="8" y="14"/>
                  </a:cxn>
                  <a:cxn ang="0">
                    <a:pos x="8" y="14"/>
                  </a:cxn>
                  <a:cxn ang="0">
                    <a:pos x="15" y="14"/>
                  </a:cxn>
                  <a:cxn ang="0">
                    <a:pos x="15" y="14"/>
                  </a:cxn>
                  <a:cxn ang="0">
                    <a:pos x="15" y="7"/>
                  </a:cxn>
                  <a:cxn ang="0">
                    <a:pos x="15" y="7"/>
                  </a:cxn>
                </a:cxnLst>
                <a:rect l="0" t="0" r="r" b="b"/>
                <a:pathLst>
                  <a:path w="15" h="14">
                    <a:moveTo>
                      <a:pt x="15" y="7"/>
                    </a:moveTo>
                    <a:lnTo>
                      <a:pt x="15" y="0"/>
                    </a:lnTo>
                    <a:lnTo>
                      <a:pt x="15" y="0"/>
                    </a:lnTo>
                    <a:lnTo>
                      <a:pt x="15" y="0"/>
                    </a:lnTo>
                    <a:lnTo>
                      <a:pt x="8" y="0"/>
                    </a:lnTo>
                    <a:lnTo>
                      <a:pt x="8" y="0"/>
                    </a:lnTo>
                    <a:lnTo>
                      <a:pt x="8" y="0"/>
                    </a:lnTo>
                    <a:lnTo>
                      <a:pt x="0" y="0"/>
                    </a:lnTo>
                    <a:lnTo>
                      <a:pt x="0" y="0"/>
                    </a:lnTo>
                    <a:lnTo>
                      <a:pt x="0" y="7"/>
                    </a:lnTo>
                    <a:lnTo>
                      <a:pt x="0" y="7"/>
                    </a:lnTo>
                    <a:lnTo>
                      <a:pt x="0" y="14"/>
                    </a:lnTo>
                    <a:lnTo>
                      <a:pt x="8" y="14"/>
                    </a:lnTo>
                    <a:lnTo>
                      <a:pt x="8" y="14"/>
                    </a:lnTo>
                    <a:lnTo>
                      <a:pt x="8" y="14"/>
                    </a:lnTo>
                    <a:lnTo>
                      <a:pt x="15" y="14"/>
                    </a:lnTo>
                    <a:lnTo>
                      <a:pt x="15"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14" name="Freeform 242"/>
              <p:cNvSpPr>
                <a:spLocks/>
              </p:cNvSpPr>
              <p:nvPr/>
            </p:nvSpPr>
            <p:spPr bwMode="auto">
              <a:xfrm>
                <a:off x="5013" y="2027"/>
                <a:ext cx="15" cy="15"/>
              </a:xfrm>
              <a:custGeom>
                <a:avLst/>
                <a:gdLst/>
                <a:ahLst/>
                <a:cxnLst>
                  <a:cxn ang="0">
                    <a:pos x="15" y="8"/>
                  </a:cxn>
                  <a:cxn ang="0">
                    <a:pos x="14" y="5"/>
                  </a:cxn>
                  <a:cxn ang="0">
                    <a:pos x="13" y="2"/>
                  </a:cxn>
                  <a:cxn ang="0">
                    <a:pos x="12" y="0"/>
                  </a:cxn>
                  <a:cxn ang="0">
                    <a:pos x="9" y="0"/>
                  </a:cxn>
                  <a:cxn ang="0">
                    <a:pos x="5" y="0"/>
                  </a:cxn>
                  <a:cxn ang="0">
                    <a:pos x="3" y="0"/>
                  </a:cxn>
                  <a:cxn ang="0">
                    <a:pos x="2" y="2"/>
                  </a:cxn>
                  <a:cxn ang="0">
                    <a:pos x="0" y="5"/>
                  </a:cxn>
                  <a:cxn ang="0">
                    <a:pos x="0" y="8"/>
                  </a:cxn>
                  <a:cxn ang="0">
                    <a:pos x="0" y="11"/>
                  </a:cxn>
                  <a:cxn ang="0">
                    <a:pos x="2" y="13"/>
                  </a:cxn>
                  <a:cxn ang="0">
                    <a:pos x="3" y="14"/>
                  </a:cxn>
                  <a:cxn ang="0">
                    <a:pos x="5" y="15"/>
                  </a:cxn>
                  <a:cxn ang="0">
                    <a:pos x="9" y="15"/>
                  </a:cxn>
                  <a:cxn ang="0">
                    <a:pos x="12" y="14"/>
                  </a:cxn>
                  <a:cxn ang="0">
                    <a:pos x="13" y="13"/>
                  </a:cxn>
                  <a:cxn ang="0">
                    <a:pos x="14" y="11"/>
                  </a:cxn>
                  <a:cxn ang="0">
                    <a:pos x="15" y="8"/>
                  </a:cxn>
                </a:cxnLst>
                <a:rect l="0" t="0" r="r" b="b"/>
                <a:pathLst>
                  <a:path w="15" h="15">
                    <a:moveTo>
                      <a:pt x="15" y="8"/>
                    </a:moveTo>
                    <a:lnTo>
                      <a:pt x="14" y="5"/>
                    </a:lnTo>
                    <a:lnTo>
                      <a:pt x="13" y="2"/>
                    </a:lnTo>
                    <a:lnTo>
                      <a:pt x="12" y="0"/>
                    </a:lnTo>
                    <a:lnTo>
                      <a:pt x="9" y="0"/>
                    </a:lnTo>
                    <a:lnTo>
                      <a:pt x="5" y="0"/>
                    </a:lnTo>
                    <a:lnTo>
                      <a:pt x="3" y="0"/>
                    </a:lnTo>
                    <a:lnTo>
                      <a:pt x="2" y="2"/>
                    </a:lnTo>
                    <a:lnTo>
                      <a:pt x="0" y="5"/>
                    </a:lnTo>
                    <a:lnTo>
                      <a:pt x="0" y="8"/>
                    </a:lnTo>
                    <a:lnTo>
                      <a:pt x="0" y="11"/>
                    </a:lnTo>
                    <a:lnTo>
                      <a:pt x="2" y="13"/>
                    </a:lnTo>
                    <a:lnTo>
                      <a:pt x="3" y="14"/>
                    </a:lnTo>
                    <a:lnTo>
                      <a:pt x="5" y="15"/>
                    </a:lnTo>
                    <a:lnTo>
                      <a:pt x="9" y="15"/>
                    </a:lnTo>
                    <a:lnTo>
                      <a:pt x="12" y="14"/>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315" name="Freeform 243"/>
              <p:cNvSpPr>
                <a:spLocks/>
              </p:cNvSpPr>
              <p:nvPr/>
            </p:nvSpPr>
            <p:spPr bwMode="auto">
              <a:xfrm>
                <a:off x="5011" y="2026"/>
                <a:ext cx="15" cy="14"/>
              </a:xfrm>
              <a:custGeom>
                <a:avLst/>
                <a:gdLst/>
                <a:ahLst/>
                <a:cxnLst>
                  <a:cxn ang="0">
                    <a:pos x="15" y="7"/>
                  </a:cxn>
                  <a:cxn ang="0">
                    <a:pos x="15" y="7"/>
                  </a:cxn>
                  <a:cxn ang="0">
                    <a:pos x="15" y="0"/>
                  </a:cxn>
                  <a:cxn ang="0">
                    <a:pos x="15" y="0"/>
                  </a:cxn>
                  <a:cxn ang="0">
                    <a:pos x="8" y="0"/>
                  </a:cxn>
                  <a:cxn ang="0">
                    <a:pos x="8" y="0"/>
                  </a:cxn>
                  <a:cxn ang="0">
                    <a:pos x="8" y="0"/>
                  </a:cxn>
                  <a:cxn ang="0">
                    <a:pos x="0" y="0"/>
                  </a:cxn>
                  <a:cxn ang="0">
                    <a:pos x="0" y="7"/>
                  </a:cxn>
                  <a:cxn ang="0">
                    <a:pos x="0" y="7"/>
                  </a:cxn>
                  <a:cxn ang="0">
                    <a:pos x="0" y="14"/>
                  </a:cxn>
                  <a:cxn ang="0">
                    <a:pos x="0" y="14"/>
                  </a:cxn>
                  <a:cxn ang="0">
                    <a:pos x="8" y="14"/>
                  </a:cxn>
                  <a:cxn ang="0">
                    <a:pos x="8" y="14"/>
                  </a:cxn>
                  <a:cxn ang="0">
                    <a:pos x="8" y="14"/>
                  </a:cxn>
                  <a:cxn ang="0">
                    <a:pos x="15" y="14"/>
                  </a:cxn>
                  <a:cxn ang="0">
                    <a:pos x="15" y="14"/>
                  </a:cxn>
                  <a:cxn ang="0">
                    <a:pos x="15" y="14"/>
                  </a:cxn>
                  <a:cxn ang="0">
                    <a:pos x="15" y="7"/>
                  </a:cxn>
                </a:cxnLst>
                <a:rect l="0" t="0" r="r" b="b"/>
                <a:pathLst>
                  <a:path w="15" h="14">
                    <a:moveTo>
                      <a:pt x="15" y="7"/>
                    </a:moveTo>
                    <a:lnTo>
                      <a:pt x="15" y="7"/>
                    </a:lnTo>
                    <a:lnTo>
                      <a:pt x="15" y="0"/>
                    </a:lnTo>
                    <a:lnTo>
                      <a:pt x="15" y="0"/>
                    </a:lnTo>
                    <a:lnTo>
                      <a:pt x="8" y="0"/>
                    </a:lnTo>
                    <a:lnTo>
                      <a:pt x="8" y="0"/>
                    </a:lnTo>
                    <a:lnTo>
                      <a:pt x="8" y="0"/>
                    </a:lnTo>
                    <a:lnTo>
                      <a:pt x="0" y="0"/>
                    </a:lnTo>
                    <a:lnTo>
                      <a:pt x="0" y="7"/>
                    </a:lnTo>
                    <a:lnTo>
                      <a:pt x="0" y="7"/>
                    </a:lnTo>
                    <a:lnTo>
                      <a:pt x="0" y="14"/>
                    </a:lnTo>
                    <a:lnTo>
                      <a:pt x="0" y="14"/>
                    </a:lnTo>
                    <a:lnTo>
                      <a:pt x="8" y="14"/>
                    </a:lnTo>
                    <a:lnTo>
                      <a:pt x="8" y="14"/>
                    </a:lnTo>
                    <a:lnTo>
                      <a:pt x="8" y="14"/>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316" name="Freeform 244"/>
              <p:cNvSpPr>
                <a:spLocks/>
              </p:cNvSpPr>
              <p:nvPr/>
            </p:nvSpPr>
            <p:spPr bwMode="auto">
              <a:xfrm>
                <a:off x="5013" y="2020"/>
                <a:ext cx="15" cy="16"/>
              </a:xfrm>
              <a:custGeom>
                <a:avLst/>
                <a:gdLst/>
                <a:ahLst/>
                <a:cxnLst>
                  <a:cxn ang="0">
                    <a:pos x="15" y="7"/>
                  </a:cxn>
                  <a:cxn ang="0">
                    <a:pos x="14" y="5"/>
                  </a:cxn>
                  <a:cxn ang="0">
                    <a:pos x="14" y="2"/>
                  </a:cxn>
                  <a:cxn ang="0">
                    <a:pos x="12" y="1"/>
                  </a:cxn>
                  <a:cxn ang="0">
                    <a:pos x="9" y="0"/>
                  </a:cxn>
                  <a:cxn ang="0">
                    <a:pos x="5" y="0"/>
                  </a:cxn>
                  <a:cxn ang="0">
                    <a:pos x="3" y="1"/>
                  </a:cxn>
                  <a:cxn ang="0">
                    <a:pos x="2" y="2"/>
                  </a:cxn>
                  <a:cxn ang="0">
                    <a:pos x="0" y="5"/>
                  </a:cxn>
                  <a:cxn ang="0">
                    <a:pos x="0" y="7"/>
                  </a:cxn>
                  <a:cxn ang="0">
                    <a:pos x="0" y="10"/>
                  </a:cxn>
                  <a:cxn ang="0">
                    <a:pos x="2" y="12"/>
                  </a:cxn>
                  <a:cxn ang="0">
                    <a:pos x="3" y="15"/>
                  </a:cxn>
                  <a:cxn ang="0">
                    <a:pos x="5" y="16"/>
                  </a:cxn>
                  <a:cxn ang="0">
                    <a:pos x="9" y="16"/>
                  </a:cxn>
                  <a:cxn ang="0">
                    <a:pos x="12" y="15"/>
                  </a:cxn>
                  <a:cxn ang="0">
                    <a:pos x="14" y="12"/>
                  </a:cxn>
                  <a:cxn ang="0">
                    <a:pos x="14" y="10"/>
                  </a:cxn>
                  <a:cxn ang="0">
                    <a:pos x="15" y="7"/>
                  </a:cxn>
                </a:cxnLst>
                <a:rect l="0" t="0" r="r" b="b"/>
                <a:pathLst>
                  <a:path w="15" h="16">
                    <a:moveTo>
                      <a:pt x="15" y="7"/>
                    </a:moveTo>
                    <a:lnTo>
                      <a:pt x="14" y="5"/>
                    </a:lnTo>
                    <a:lnTo>
                      <a:pt x="14" y="2"/>
                    </a:lnTo>
                    <a:lnTo>
                      <a:pt x="12" y="1"/>
                    </a:lnTo>
                    <a:lnTo>
                      <a:pt x="9" y="0"/>
                    </a:lnTo>
                    <a:lnTo>
                      <a:pt x="5" y="0"/>
                    </a:lnTo>
                    <a:lnTo>
                      <a:pt x="3" y="1"/>
                    </a:lnTo>
                    <a:lnTo>
                      <a:pt x="2" y="2"/>
                    </a:lnTo>
                    <a:lnTo>
                      <a:pt x="0" y="5"/>
                    </a:lnTo>
                    <a:lnTo>
                      <a:pt x="0" y="7"/>
                    </a:lnTo>
                    <a:lnTo>
                      <a:pt x="0" y="10"/>
                    </a:lnTo>
                    <a:lnTo>
                      <a:pt x="2" y="12"/>
                    </a:lnTo>
                    <a:lnTo>
                      <a:pt x="3" y="15"/>
                    </a:lnTo>
                    <a:lnTo>
                      <a:pt x="5" y="16"/>
                    </a:lnTo>
                    <a:lnTo>
                      <a:pt x="9" y="16"/>
                    </a:lnTo>
                    <a:lnTo>
                      <a:pt x="12" y="15"/>
                    </a:lnTo>
                    <a:lnTo>
                      <a:pt x="14" y="12"/>
                    </a:lnTo>
                    <a:lnTo>
                      <a:pt x="14" y="10"/>
                    </a:lnTo>
                    <a:lnTo>
                      <a:pt x="15" y="7"/>
                    </a:lnTo>
                    <a:close/>
                  </a:path>
                </a:pathLst>
              </a:custGeom>
              <a:solidFill>
                <a:srgbClr val="FFFF00"/>
              </a:solidFill>
              <a:ln w="9525">
                <a:noFill/>
                <a:round/>
                <a:headEnd/>
                <a:tailEnd/>
              </a:ln>
            </p:spPr>
            <p:txBody>
              <a:bodyPr/>
              <a:lstStyle/>
              <a:p>
                <a:endParaRPr lang="en-US" dirty="0"/>
              </a:p>
            </p:txBody>
          </p:sp>
          <p:sp>
            <p:nvSpPr>
              <p:cNvPr id="643317" name="Freeform 245"/>
              <p:cNvSpPr>
                <a:spLocks/>
              </p:cNvSpPr>
              <p:nvPr/>
            </p:nvSpPr>
            <p:spPr bwMode="auto">
              <a:xfrm>
                <a:off x="5011" y="2019"/>
                <a:ext cx="15" cy="14"/>
              </a:xfrm>
              <a:custGeom>
                <a:avLst/>
                <a:gdLst/>
                <a:ahLst/>
                <a:cxnLst>
                  <a:cxn ang="0">
                    <a:pos x="15" y="7"/>
                  </a:cxn>
                  <a:cxn ang="0">
                    <a:pos x="15" y="7"/>
                  </a:cxn>
                  <a:cxn ang="0">
                    <a:pos x="15" y="7"/>
                  </a:cxn>
                  <a:cxn ang="0">
                    <a:pos x="15" y="0"/>
                  </a:cxn>
                  <a:cxn ang="0">
                    <a:pos x="8" y="0"/>
                  </a:cxn>
                  <a:cxn ang="0">
                    <a:pos x="8" y="0"/>
                  </a:cxn>
                  <a:cxn ang="0">
                    <a:pos x="8" y="0"/>
                  </a:cxn>
                  <a:cxn ang="0">
                    <a:pos x="0" y="7"/>
                  </a:cxn>
                  <a:cxn ang="0">
                    <a:pos x="0" y="7"/>
                  </a:cxn>
                  <a:cxn ang="0">
                    <a:pos x="0" y="7"/>
                  </a:cxn>
                  <a:cxn ang="0">
                    <a:pos x="0" y="14"/>
                  </a:cxn>
                  <a:cxn ang="0">
                    <a:pos x="0" y="14"/>
                  </a:cxn>
                  <a:cxn ang="0">
                    <a:pos x="8" y="14"/>
                  </a:cxn>
                  <a:cxn ang="0">
                    <a:pos x="8" y="14"/>
                  </a:cxn>
                  <a:cxn ang="0">
                    <a:pos x="8" y="14"/>
                  </a:cxn>
                  <a:cxn ang="0">
                    <a:pos x="15" y="14"/>
                  </a:cxn>
                  <a:cxn ang="0">
                    <a:pos x="15" y="14"/>
                  </a:cxn>
                  <a:cxn ang="0">
                    <a:pos x="15" y="14"/>
                  </a:cxn>
                  <a:cxn ang="0">
                    <a:pos x="15" y="7"/>
                  </a:cxn>
                </a:cxnLst>
                <a:rect l="0" t="0" r="r" b="b"/>
                <a:pathLst>
                  <a:path w="15" h="14">
                    <a:moveTo>
                      <a:pt x="15" y="7"/>
                    </a:moveTo>
                    <a:lnTo>
                      <a:pt x="15" y="7"/>
                    </a:lnTo>
                    <a:lnTo>
                      <a:pt x="15" y="7"/>
                    </a:lnTo>
                    <a:lnTo>
                      <a:pt x="15" y="0"/>
                    </a:lnTo>
                    <a:lnTo>
                      <a:pt x="8" y="0"/>
                    </a:lnTo>
                    <a:lnTo>
                      <a:pt x="8" y="0"/>
                    </a:lnTo>
                    <a:lnTo>
                      <a:pt x="8" y="0"/>
                    </a:lnTo>
                    <a:lnTo>
                      <a:pt x="0" y="7"/>
                    </a:lnTo>
                    <a:lnTo>
                      <a:pt x="0" y="7"/>
                    </a:lnTo>
                    <a:lnTo>
                      <a:pt x="0" y="7"/>
                    </a:lnTo>
                    <a:lnTo>
                      <a:pt x="0" y="14"/>
                    </a:lnTo>
                    <a:lnTo>
                      <a:pt x="0" y="14"/>
                    </a:lnTo>
                    <a:lnTo>
                      <a:pt x="8" y="14"/>
                    </a:lnTo>
                    <a:lnTo>
                      <a:pt x="8" y="14"/>
                    </a:lnTo>
                    <a:lnTo>
                      <a:pt x="8" y="14"/>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318" name="Freeform 246"/>
              <p:cNvSpPr>
                <a:spLocks/>
              </p:cNvSpPr>
              <p:nvPr/>
            </p:nvSpPr>
            <p:spPr bwMode="auto">
              <a:xfrm>
                <a:off x="5020" y="2022"/>
                <a:ext cx="15" cy="16"/>
              </a:xfrm>
              <a:custGeom>
                <a:avLst/>
                <a:gdLst/>
                <a:ahLst/>
                <a:cxnLst>
                  <a:cxn ang="0">
                    <a:pos x="15" y="8"/>
                  </a:cxn>
                  <a:cxn ang="0">
                    <a:pos x="14" y="5"/>
                  </a:cxn>
                  <a:cxn ang="0">
                    <a:pos x="13" y="3"/>
                  </a:cxn>
                  <a:cxn ang="0">
                    <a:pos x="11" y="1"/>
                  </a:cxn>
                  <a:cxn ang="0">
                    <a:pos x="9" y="0"/>
                  </a:cxn>
                  <a:cxn ang="0">
                    <a:pos x="6" y="0"/>
                  </a:cxn>
                  <a:cxn ang="0">
                    <a:pos x="4" y="1"/>
                  </a:cxn>
                  <a:cxn ang="0">
                    <a:pos x="2" y="3"/>
                  </a:cxn>
                  <a:cxn ang="0">
                    <a:pos x="0" y="5"/>
                  </a:cxn>
                  <a:cxn ang="0">
                    <a:pos x="0" y="8"/>
                  </a:cxn>
                  <a:cxn ang="0">
                    <a:pos x="0" y="11"/>
                  </a:cxn>
                  <a:cxn ang="0">
                    <a:pos x="2" y="14"/>
                  </a:cxn>
                  <a:cxn ang="0">
                    <a:pos x="4" y="16"/>
                  </a:cxn>
                  <a:cxn ang="0">
                    <a:pos x="6" y="16"/>
                  </a:cxn>
                  <a:cxn ang="0">
                    <a:pos x="9" y="16"/>
                  </a:cxn>
                  <a:cxn ang="0">
                    <a:pos x="11" y="16"/>
                  </a:cxn>
                  <a:cxn ang="0">
                    <a:pos x="13" y="14"/>
                  </a:cxn>
                  <a:cxn ang="0">
                    <a:pos x="14" y="11"/>
                  </a:cxn>
                  <a:cxn ang="0">
                    <a:pos x="15" y="8"/>
                  </a:cxn>
                </a:cxnLst>
                <a:rect l="0" t="0" r="r" b="b"/>
                <a:pathLst>
                  <a:path w="15" h="16">
                    <a:moveTo>
                      <a:pt x="15" y="8"/>
                    </a:moveTo>
                    <a:lnTo>
                      <a:pt x="14" y="5"/>
                    </a:lnTo>
                    <a:lnTo>
                      <a:pt x="13" y="3"/>
                    </a:lnTo>
                    <a:lnTo>
                      <a:pt x="11" y="1"/>
                    </a:lnTo>
                    <a:lnTo>
                      <a:pt x="9" y="0"/>
                    </a:lnTo>
                    <a:lnTo>
                      <a:pt x="6" y="0"/>
                    </a:lnTo>
                    <a:lnTo>
                      <a:pt x="4" y="1"/>
                    </a:lnTo>
                    <a:lnTo>
                      <a:pt x="2" y="3"/>
                    </a:lnTo>
                    <a:lnTo>
                      <a:pt x="0" y="5"/>
                    </a:lnTo>
                    <a:lnTo>
                      <a:pt x="0" y="8"/>
                    </a:lnTo>
                    <a:lnTo>
                      <a:pt x="0" y="11"/>
                    </a:lnTo>
                    <a:lnTo>
                      <a:pt x="2" y="14"/>
                    </a:lnTo>
                    <a:lnTo>
                      <a:pt x="4" y="16"/>
                    </a:lnTo>
                    <a:lnTo>
                      <a:pt x="6" y="16"/>
                    </a:lnTo>
                    <a:lnTo>
                      <a:pt x="9" y="16"/>
                    </a:lnTo>
                    <a:lnTo>
                      <a:pt x="11" y="16"/>
                    </a:lnTo>
                    <a:lnTo>
                      <a:pt x="13" y="14"/>
                    </a:lnTo>
                    <a:lnTo>
                      <a:pt x="14" y="11"/>
                    </a:lnTo>
                    <a:lnTo>
                      <a:pt x="15" y="8"/>
                    </a:lnTo>
                    <a:close/>
                  </a:path>
                </a:pathLst>
              </a:custGeom>
              <a:solidFill>
                <a:srgbClr val="FFFF00"/>
              </a:solidFill>
              <a:ln w="9525">
                <a:noFill/>
                <a:round/>
                <a:headEnd/>
                <a:tailEnd/>
              </a:ln>
            </p:spPr>
            <p:txBody>
              <a:bodyPr/>
              <a:lstStyle/>
              <a:p>
                <a:endParaRPr lang="en-US" dirty="0"/>
              </a:p>
            </p:txBody>
          </p:sp>
          <p:sp>
            <p:nvSpPr>
              <p:cNvPr id="643319" name="Freeform 247"/>
              <p:cNvSpPr>
                <a:spLocks/>
              </p:cNvSpPr>
              <p:nvPr/>
            </p:nvSpPr>
            <p:spPr bwMode="auto">
              <a:xfrm>
                <a:off x="5019" y="2026"/>
                <a:ext cx="14" cy="14"/>
              </a:xfrm>
              <a:custGeom>
                <a:avLst/>
                <a:gdLst/>
                <a:ahLst/>
                <a:cxnLst>
                  <a:cxn ang="0">
                    <a:pos x="14" y="7"/>
                  </a:cxn>
                  <a:cxn ang="0">
                    <a:pos x="14" y="0"/>
                  </a:cxn>
                  <a:cxn ang="0">
                    <a:pos x="14" y="0"/>
                  </a:cxn>
                  <a:cxn ang="0">
                    <a:pos x="14" y="0"/>
                  </a:cxn>
                  <a:cxn ang="0">
                    <a:pos x="7" y="0"/>
                  </a:cxn>
                  <a:cxn ang="0">
                    <a:pos x="7" y="0"/>
                  </a:cxn>
                  <a:cxn ang="0">
                    <a:pos x="7" y="0"/>
                  </a:cxn>
                  <a:cxn ang="0">
                    <a:pos x="0" y="0"/>
                  </a:cxn>
                  <a:cxn ang="0">
                    <a:pos x="0" y="0"/>
                  </a:cxn>
                  <a:cxn ang="0">
                    <a:pos x="0" y="7"/>
                  </a:cxn>
                  <a:cxn ang="0">
                    <a:pos x="0" y="7"/>
                  </a:cxn>
                  <a:cxn ang="0">
                    <a:pos x="0" y="7"/>
                  </a:cxn>
                  <a:cxn ang="0">
                    <a:pos x="7" y="14"/>
                  </a:cxn>
                  <a:cxn ang="0">
                    <a:pos x="7" y="14"/>
                  </a:cxn>
                  <a:cxn ang="0">
                    <a:pos x="7" y="14"/>
                  </a:cxn>
                  <a:cxn ang="0">
                    <a:pos x="14" y="14"/>
                  </a:cxn>
                  <a:cxn ang="0">
                    <a:pos x="14" y="7"/>
                  </a:cxn>
                  <a:cxn ang="0">
                    <a:pos x="14" y="7"/>
                  </a:cxn>
                  <a:cxn ang="0">
                    <a:pos x="14" y="7"/>
                  </a:cxn>
                </a:cxnLst>
                <a:rect l="0" t="0" r="r" b="b"/>
                <a:pathLst>
                  <a:path w="14" h="14">
                    <a:moveTo>
                      <a:pt x="14" y="7"/>
                    </a:moveTo>
                    <a:lnTo>
                      <a:pt x="14" y="0"/>
                    </a:lnTo>
                    <a:lnTo>
                      <a:pt x="14" y="0"/>
                    </a:lnTo>
                    <a:lnTo>
                      <a:pt x="14" y="0"/>
                    </a:lnTo>
                    <a:lnTo>
                      <a:pt x="7" y="0"/>
                    </a:lnTo>
                    <a:lnTo>
                      <a:pt x="7" y="0"/>
                    </a:lnTo>
                    <a:lnTo>
                      <a:pt x="7" y="0"/>
                    </a:lnTo>
                    <a:lnTo>
                      <a:pt x="0" y="0"/>
                    </a:lnTo>
                    <a:lnTo>
                      <a:pt x="0" y="0"/>
                    </a:lnTo>
                    <a:lnTo>
                      <a:pt x="0" y="7"/>
                    </a:lnTo>
                    <a:lnTo>
                      <a:pt x="0" y="7"/>
                    </a:lnTo>
                    <a:lnTo>
                      <a:pt x="0" y="7"/>
                    </a:lnTo>
                    <a:lnTo>
                      <a:pt x="7" y="14"/>
                    </a:lnTo>
                    <a:lnTo>
                      <a:pt x="7" y="14"/>
                    </a:lnTo>
                    <a:lnTo>
                      <a:pt x="7" y="14"/>
                    </a:lnTo>
                    <a:lnTo>
                      <a:pt x="14" y="14"/>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320" name="Freeform 248"/>
              <p:cNvSpPr>
                <a:spLocks/>
              </p:cNvSpPr>
              <p:nvPr/>
            </p:nvSpPr>
            <p:spPr bwMode="auto">
              <a:xfrm>
                <a:off x="5018" y="2015"/>
                <a:ext cx="16" cy="15"/>
              </a:xfrm>
              <a:custGeom>
                <a:avLst/>
                <a:gdLst/>
                <a:ahLst/>
                <a:cxnLst>
                  <a:cxn ang="0">
                    <a:pos x="16" y="8"/>
                  </a:cxn>
                  <a:cxn ang="0">
                    <a:pos x="16" y="5"/>
                  </a:cxn>
                  <a:cxn ang="0">
                    <a:pos x="15" y="3"/>
                  </a:cxn>
                  <a:cxn ang="0">
                    <a:pos x="13" y="1"/>
                  </a:cxn>
                  <a:cxn ang="0">
                    <a:pos x="10" y="0"/>
                  </a:cxn>
                  <a:cxn ang="0">
                    <a:pos x="8" y="0"/>
                  </a:cxn>
                  <a:cxn ang="0">
                    <a:pos x="5" y="1"/>
                  </a:cxn>
                  <a:cxn ang="0">
                    <a:pos x="3" y="3"/>
                  </a:cxn>
                  <a:cxn ang="0">
                    <a:pos x="2" y="5"/>
                  </a:cxn>
                  <a:cxn ang="0">
                    <a:pos x="0" y="8"/>
                  </a:cxn>
                  <a:cxn ang="0">
                    <a:pos x="2" y="10"/>
                  </a:cxn>
                  <a:cxn ang="0">
                    <a:pos x="3" y="13"/>
                  </a:cxn>
                  <a:cxn ang="0">
                    <a:pos x="5" y="14"/>
                  </a:cxn>
                  <a:cxn ang="0">
                    <a:pos x="8" y="15"/>
                  </a:cxn>
                  <a:cxn ang="0">
                    <a:pos x="10" y="15"/>
                  </a:cxn>
                  <a:cxn ang="0">
                    <a:pos x="13" y="14"/>
                  </a:cxn>
                  <a:cxn ang="0">
                    <a:pos x="15" y="13"/>
                  </a:cxn>
                  <a:cxn ang="0">
                    <a:pos x="16" y="10"/>
                  </a:cxn>
                  <a:cxn ang="0">
                    <a:pos x="16" y="8"/>
                  </a:cxn>
                </a:cxnLst>
                <a:rect l="0" t="0" r="r" b="b"/>
                <a:pathLst>
                  <a:path w="16" h="15">
                    <a:moveTo>
                      <a:pt x="16" y="8"/>
                    </a:moveTo>
                    <a:lnTo>
                      <a:pt x="16" y="5"/>
                    </a:lnTo>
                    <a:lnTo>
                      <a:pt x="15" y="3"/>
                    </a:lnTo>
                    <a:lnTo>
                      <a:pt x="13" y="1"/>
                    </a:lnTo>
                    <a:lnTo>
                      <a:pt x="10" y="0"/>
                    </a:lnTo>
                    <a:lnTo>
                      <a:pt x="8" y="0"/>
                    </a:lnTo>
                    <a:lnTo>
                      <a:pt x="5" y="1"/>
                    </a:lnTo>
                    <a:lnTo>
                      <a:pt x="3" y="3"/>
                    </a:lnTo>
                    <a:lnTo>
                      <a:pt x="2" y="5"/>
                    </a:lnTo>
                    <a:lnTo>
                      <a:pt x="0" y="8"/>
                    </a:lnTo>
                    <a:lnTo>
                      <a:pt x="2" y="10"/>
                    </a:lnTo>
                    <a:lnTo>
                      <a:pt x="3" y="13"/>
                    </a:lnTo>
                    <a:lnTo>
                      <a:pt x="5" y="14"/>
                    </a:lnTo>
                    <a:lnTo>
                      <a:pt x="8" y="15"/>
                    </a:lnTo>
                    <a:lnTo>
                      <a:pt x="10" y="15"/>
                    </a:lnTo>
                    <a:lnTo>
                      <a:pt x="13" y="14"/>
                    </a:lnTo>
                    <a:lnTo>
                      <a:pt x="15"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321" name="Freeform 249"/>
              <p:cNvSpPr>
                <a:spLocks/>
              </p:cNvSpPr>
              <p:nvPr/>
            </p:nvSpPr>
            <p:spPr bwMode="auto">
              <a:xfrm>
                <a:off x="5019" y="2019"/>
                <a:ext cx="14" cy="14"/>
              </a:xfrm>
              <a:custGeom>
                <a:avLst/>
                <a:gdLst/>
                <a:ahLst/>
                <a:cxnLst>
                  <a:cxn ang="0">
                    <a:pos x="14" y="7"/>
                  </a:cxn>
                  <a:cxn ang="0">
                    <a:pos x="14" y="0"/>
                  </a:cxn>
                  <a:cxn ang="0">
                    <a:pos x="14" y="0"/>
                  </a:cxn>
                  <a:cxn ang="0">
                    <a:pos x="14" y="0"/>
                  </a:cxn>
                  <a:cxn ang="0">
                    <a:pos x="7" y="0"/>
                  </a:cxn>
                  <a:cxn ang="0">
                    <a:pos x="7" y="0"/>
                  </a:cxn>
                  <a:cxn ang="0">
                    <a:pos x="7" y="0"/>
                  </a:cxn>
                  <a:cxn ang="0">
                    <a:pos x="0" y="0"/>
                  </a:cxn>
                  <a:cxn ang="0">
                    <a:pos x="0" y="0"/>
                  </a:cxn>
                  <a:cxn ang="0">
                    <a:pos x="0" y="7"/>
                  </a:cxn>
                  <a:cxn ang="0">
                    <a:pos x="0" y="7"/>
                  </a:cxn>
                  <a:cxn ang="0">
                    <a:pos x="0" y="7"/>
                  </a:cxn>
                  <a:cxn ang="0">
                    <a:pos x="7" y="7"/>
                  </a:cxn>
                  <a:cxn ang="0">
                    <a:pos x="7" y="14"/>
                  </a:cxn>
                  <a:cxn ang="0">
                    <a:pos x="7" y="14"/>
                  </a:cxn>
                  <a:cxn ang="0">
                    <a:pos x="14" y="7"/>
                  </a:cxn>
                  <a:cxn ang="0">
                    <a:pos x="14" y="7"/>
                  </a:cxn>
                  <a:cxn ang="0">
                    <a:pos x="14" y="7"/>
                  </a:cxn>
                  <a:cxn ang="0">
                    <a:pos x="14" y="7"/>
                  </a:cxn>
                </a:cxnLst>
                <a:rect l="0" t="0" r="r" b="b"/>
                <a:pathLst>
                  <a:path w="14" h="14">
                    <a:moveTo>
                      <a:pt x="14" y="7"/>
                    </a:moveTo>
                    <a:lnTo>
                      <a:pt x="14" y="0"/>
                    </a:lnTo>
                    <a:lnTo>
                      <a:pt x="14" y="0"/>
                    </a:lnTo>
                    <a:lnTo>
                      <a:pt x="14" y="0"/>
                    </a:lnTo>
                    <a:lnTo>
                      <a:pt x="7" y="0"/>
                    </a:lnTo>
                    <a:lnTo>
                      <a:pt x="7" y="0"/>
                    </a:lnTo>
                    <a:lnTo>
                      <a:pt x="7" y="0"/>
                    </a:lnTo>
                    <a:lnTo>
                      <a:pt x="0" y="0"/>
                    </a:lnTo>
                    <a:lnTo>
                      <a:pt x="0" y="0"/>
                    </a:lnTo>
                    <a:lnTo>
                      <a:pt x="0" y="7"/>
                    </a:lnTo>
                    <a:lnTo>
                      <a:pt x="0" y="7"/>
                    </a:lnTo>
                    <a:lnTo>
                      <a:pt x="0" y="7"/>
                    </a:lnTo>
                    <a:lnTo>
                      <a:pt x="7" y="7"/>
                    </a:lnTo>
                    <a:lnTo>
                      <a:pt x="7" y="14"/>
                    </a:lnTo>
                    <a:lnTo>
                      <a:pt x="7" y="14"/>
                    </a:lnTo>
                    <a:lnTo>
                      <a:pt x="14" y="7"/>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322" name="Freeform 250"/>
              <p:cNvSpPr>
                <a:spLocks/>
              </p:cNvSpPr>
              <p:nvPr/>
            </p:nvSpPr>
            <p:spPr bwMode="auto">
              <a:xfrm>
                <a:off x="4949" y="3624"/>
                <a:ext cx="15" cy="17"/>
              </a:xfrm>
              <a:custGeom>
                <a:avLst/>
                <a:gdLst/>
                <a:ahLst/>
                <a:cxnLst>
                  <a:cxn ang="0">
                    <a:pos x="15" y="9"/>
                  </a:cxn>
                  <a:cxn ang="0">
                    <a:pos x="15" y="6"/>
                  </a:cxn>
                  <a:cxn ang="0">
                    <a:pos x="13" y="3"/>
                  </a:cxn>
                  <a:cxn ang="0">
                    <a:pos x="12" y="2"/>
                  </a:cxn>
                  <a:cxn ang="0">
                    <a:pos x="9" y="0"/>
                  </a:cxn>
                  <a:cxn ang="0">
                    <a:pos x="6" y="0"/>
                  </a:cxn>
                  <a:cxn ang="0">
                    <a:pos x="4" y="2"/>
                  </a:cxn>
                  <a:cxn ang="0">
                    <a:pos x="1" y="3"/>
                  </a:cxn>
                  <a:cxn ang="0">
                    <a:pos x="0" y="6"/>
                  </a:cxn>
                  <a:cxn ang="0">
                    <a:pos x="0" y="9"/>
                  </a:cxn>
                  <a:cxn ang="0">
                    <a:pos x="0" y="11"/>
                  </a:cxn>
                  <a:cxn ang="0">
                    <a:pos x="1" y="14"/>
                  </a:cxn>
                  <a:cxn ang="0">
                    <a:pos x="4" y="15"/>
                  </a:cxn>
                  <a:cxn ang="0">
                    <a:pos x="6" y="17"/>
                  </a:cxn>
                  <a:cxn ang="0">
                    <a:pos x="9" y="17"/>
                  </a:cxn>
                  <a:cxn ang="0">
                    <a:pos x="12" y="15"/>
                  </a:cxn>
                  <a:cxn ang="0">
                    <a:pos x="13" y="14"/>
                  </a:cxn>
                  <a:cxn ang="0">
                    <a:pos x="15" y="11"/>
                  </a:cxn>
                  <a:cxn ang="0">
                    <a:pos x="15" y="9"/>
                  </a:cxn>
                </a:cxnLst>
                <a:rect l="0" t="0" r="r" b="b"/>
                <a:pathLst>
                  <a:path w="15" h="17">
                    <a:moveTo>
                      <a:pt x="15" y="9"/>
                    </a:moveTo>
                    <a:lnTo>
                      <a:pt x="15" y="6"/>
                    </a:lnTo>
                    <a:lnTo>
                      <a:pt x="13" y="3"/>
                    </a:lnTo>
                    <a:lnTo>
                      <a:pt x="12" y="2"/>
                    </a:lnTo>
                    <a:lnTo>
                      <a:pt x="9" y="0"/>
                    </a:lnTo>
                    <a:lnTo>
                      <a:pt x="6" y="0"/>
                    </a:lnTo>
                    <a:lnTo>
                      <a:pt x="4" y="2"/>
                    </a:lnTo>
                    <a:lnTo>
                      <a:pt x="1" y="3"/>
                    </a:lnTo>
                    <a:lnTo>
                      <a:pt x="0" y="6"/>
                    </a:lnTo>
                    <a:lnTo>
                      <a:pt x="0" y="9"/>
                    </a:lnTo>
                    <a:lnTo>
                      <a:pt x="0" y="11"/>
                    </a:lnTo>
                    <a:lnTo>
                      <a:pt x="1" y="14"/>
                    </a:lnTo>
                    <a:lnTo>
                      <a:pt x="4" y="15"/>
                    </a:lnTo>
                    <a:lnTo>
                      <a:pt x="6" y="17"/>
                    </a:lnTo>
                    <a:lnTo>
                      <a:pt x="9" y="17"/>
                    </a:lnTo>
                    <a:lnTo>
                      <a:pt x="12" y="15"/>
                    </a:lnTo>
                    <a:lnTo>
                      <a:pt x="13" y="14"/>
                    </a:lnTo>
                    <a:lnTo>
                      <a:pt x="15" y="11"/>
                    </a:lnTo>
                    <a:lnTo>
                      <a:pt x="15" y="9"/>
                    </a:lnTo>
                    <a:close/>
                  </a:path>
                </a:pathLst>
              </a:custGeom>
              <a:solidFill>
                <a:srgbClr val="FFFF00"/>
              </a:solidFill>
              <a:ln w="9525">
                <a:noFill/>
                <a:round/>
                <a:headEnd/>
                <a:tailEnd/>
              </a:ln>
            </p:spPr>
            <p:txBody>
              <a:bodyPr/>
              <a:lstStyle/>
              <a:p>
                <a:endParaRPr lang="en-US" dirty="0"/>
              </a:p>
            </p:txBody>
          </p:sp>
          <p:sp>
            <p:nvSpPr>
              <p:cNvPr id="643323" name="Freeform 251"/>
              <p:cNvSpPr>
                <a:spLocks/>
              </p:cNvSpPr>
              <p:nvPr/>
            </p:nvSpPr>
            <p:spPr bwMode="auto">
              <a:xfrm>
                <a:off x="4946" y="3627"/>
                <a:ext cx="22" cy="15"/>
              </a:xfrm>
              <a:custGeom>
                <a:avLst/>
                <a:gdLst/>
                <a:ahLst/>
                <a:cxnLst>
                  <a:cxn ang="0">
                    <a:pos x="22" y="7"/>
                  </a:cxn>
                  <a:cxn ang="0">
                    <a:pos x="14" y="0"/>
                  </a:cxn>
                  <a:cxn ang="0">
                    <a:pos x="14" y="0"/>
                  </a:cxn>
                  <a:cxn ang="0">
                    <a:pos x="14" y="0"/>
                  </a:cxn>
                  <a:cxn ang="0">
                    <a:pos x="14" y="0"/>
                  </a:cxn>
                  <a:cxn ang="0">
                    <a:pos x="7" y="0"/>
                  </a:cxn>
                  <a:cxn ang="0">
                    <a:pos x="7" y="0"/>
                  </a:cxn>
                  <a:cxn ang="0">
                    <a:pos x="7" y="0"/>
                  </a:cxn>
                  <a:cxn ang="0">
                    <a:pos x="0" y="0"/>
                  </a:cxn>
                  <a:cxn ang="0">
                    <a:pos x="0" y="7"/>
                  </a:cxn>
                  <a:cxn ang="0">
                    <a:pos x="0" y="7"/>
                  </a:cxn>
                  <a:cxn ang="0">
                    <a:pos x="7" y="7"/>
                  </a:cxn>
                  <a:cxn ang="0">
                    <a:pos x="7" y="15"/>
                  </a:cxn>
                  <a:cxn ang="0">
                    <a:pos x="7" y="15"/>
                  </a:cxn>
                  <a:cxn ang="0">
                    <a:pos x="14" y="15"/>
                  </a:cxn>
                  <a:cxn ang="0">
                    <a:pos x="14" y="15"/>
                  </a:cxn>
                  <a:cxn ang="0">
                    <a:pos x="14" y="7"/>
                  </a:cxn>
                  <a:cxn ang="0">
                    <a:pos x="14" y="7"/>
                  </a:cxn>
                  <a:cxn ang="0">
                    <a:pos x="22" y="7"/>
                  </a:cxn>
                </a:cxnLst>
                <a:rect l="0" t="0" r="r" b="b"/>
                <a:pathLst>
                  <a:path w="22" h="15">
                    <a:moveTo>
                      <a:pt x="22" y="7"/>
                    </a:moveTo>
                    <a:lnTo>
                      <a:pt x="14" y="0"/>
                    </a:lnTo>
                    <a:lnTo>
                      <a:pt x="14" y="0"/>
                    </a:lnTo>
                    <a:lnTo>
                      <a:pt x="14" y="0"/>
                    </a:lnTo>
                    <a:lnTo>
                      <a:pt x="14" y="0"/>
                    </a:lnTo>
                    <a:lnTo>
                      <a:pt x="7" y="0"/>
                    </a:lnTo>
                    <a:lnTo>
                      <a:pt x="7" y="0"/>
                    </a:lnTo>
                    <a:lnTo>
                      <a:pt x="7" y="0"/>
                    </a:lnTo>
                    <a:lnTo>
                      <a:pt x="0" y="0"/>
                    </a:lnTo>
                    <a:lnTo>
                      <a:pt x="0" y="7"/>
                    </a:lnTo>
                    <a:lnTo>
                      <a:pt x="0" y="7"/>
                    </a:lnTo>
                    <a:lnTo>
                      <a:pt x="7" y="7"/>
                    </a:lnTo>
                    <a:lnTo>
                      <a:pt x="7" y="15"/>
                    </a:lnTo>
                    <a:lnTo>
                      <a:pt x="7" y="15"/>
                    </a:lnTo>
                    <a:lnTo>
                      <a:pt x="14" y="15"/>
                    </a:lnTo>
                    <a:lnTo>
                      <a:pt x="14" y="15"/>
                    </a:lnTo>
                    <a:lnTo>
                      <a:pt x="14" y="7"/>
                    </a:lnTo>
                    <a:lnTo>
                      <a:pt x="14"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324" name="Freeform 252"/>
              <p:cNvSpPr>
                <a:spLocks/>
              </p:cNvSpPr>
              <p:nvPr/>
            </p:nvSpPr>
            <p:spPr bwMode="auto">
              <a:xfrm>
                <a:off x="4941" y="3614"/>
                <a:ext cx="16" cy="15"/>
              </a:xfrm>
              <a:custGeom>
                <a:avLst/>
                <a:gdLst/>
                <a:ahLst/>
                <a:cxnLst>
                  <a:cxn ang="0">
                    <a:pos x="16" y="8"/>
                  </a:cxn>
                  <a:cxn ang="0">
                    <a:pos x="14" y="5"/>
                  </a:cxn>
                  <a:cxn ang="0">
                    <a:pos x="13" y="3"/>
                  </a:cxn>
                  <a:cxn ang="0">
                    <a:pos x="11" y="1"/>
                  </a:cxn>
                  <a:cxn ang="0">
                    <a:pos x="8" y="0"/>
                  </a:cxn>
                  <a:cxn ang="0">
                    <a:pos x="5" y="0"/>
                  </a:cxn>
                  <a:cxn ang="0">
                    <a:pos x="3" y="1"/>
                  </a:cxn>
                  <a:cxn ang="0">
                    <a:pos x="2" y="3"/>
                  </a:cxn>
                  <a:cxn ang="0">
                    <a:pos x="0" y="5"/>
                  </a:cxn>
                  <a:cxn ang="0">
                    <a:pos x="0" y="8"/>
                  </a:cxn>
                  <a:cxn ang="0">
                    <a:pos x="0" y="10"/>
                  </a:cxn>
                  <a:cxn ang="0">
                    <a:pos x="2" y="13"/>
                  </a:cxn>
                  <a:cxn ang="0">
                    <a:pos x="3" y="14"/>
                  </a:cxn>
                  <a:cxn ang="0">
                    <a:pos x="5" y="15"/>
                  </a:cxn>
                  <a:cxn ang="0">
                    <a:pos x="8" y="15"/>
                  </a:cxn>
                  <a:cxn ang="0">
                    <a:pos x="11" y="14"/>
                  </a:cxn>
                  <a:cxn ang="0">
                    <a:pos x="13" y="13"/>
                  </a:cxn>
                  <a:cxn ang="0">
                    <a:pos x="14" y="10"/>
                  </a:cxn>
                  <a:cxn ang="0">
                    <a:pos x="16" y="8"/>
                  </a:cxn>
                </a:cxnLst>
                <a:rect l="0" t="0" r="r" b="b"/>
                <a:pathLst>
                  <a:path w="16" h="15">
                    <a:moveTo>
                      <a:pt x="16" y="8"/>
                    </a:moveTo>
                    <a:lnTo>
                      <a:pt x="14" y="5"/>
                    </a:lnTo>
                    <a:lnTo>
                      <a:pt x="13" y="3"/>
                    </a:lnTo>
                    <a:lnTo>
                      <a:pt x="11" y="1"/>
                    </a:lnTo>
                    <a:lnTo>
                      <a:pt x="8" y="0"/>
                    </a:lnTo>
                    <a:lnTo>
                      <a:pt x="5" y="0"/>
                    </a:lnTo>
                    <a:lnTo>
                      <a:pt x="3" y="1"/>
                    </a:lnTo>
                    <a:lnTo>
                      <a:pt x="2" y="3"/>
                    </a:lnTo>
                    <a:lnTo>
                      <a:pt x="0" y="5"/>
                    </a:lnTo>
                    <a:lnTo>
                      <a:pt x="0" y="8"/>
                    </a:lnTo>
                    <a:lnTo>
                      <a:pt x="0" y="10"/>
                    </a:lnTo>
                    <a:lnTo>
                      <a:pt x="2" y="13"/>
                    </a:lnTo>
                    <a:lnTo>
                      <a:pt x="3" y="14"/>
                    </a:lnTo>
                    <a:lnTo>
                      <a:pt x="5" y="15"/>
                    </a:lnTo>
                    <a:lnTo>
                      <a:pt x="8" y="15"/>
                    </a:lnTo>
                    <a:lnTo>
                      <a:pt x="11" y="14"/>
                    </a:lnTo>
                    <a:lnTo>
                      <a:pt x="13" y="13"/>
                    </a:lnTo>
                    <a:lnTo>
                      <a:pt x="14" y="10"/>
                    </a:lnTo>
                    <a:lnTo>
                      <a:pt x="16" y="8"/>
                    </a:lnTo>
                    <a:close/>
                  </a:path>
                </a:pathLst>
              </a:custGeom>
              <a:solidFill>
                <a:srgbClr val="FFFF00"/>
              </a:solidFill>
              <a:ln w="9525">
                <a:noFill/>
                <a:round/>
                <a:headEnd/>
                <a:tailEnd/>
              </a:ln>
            </p:spPr>
            <p:txBody>
              <a:bodyPr/>
              <a:lstStyle/>
              <a:p>
                <a:endParaRPr lang="en-US" dirty="0"/>
              </a:p>
            </p:txBody>
          </p:sp>
          <p:sp>
            <p:nvSpPr>
              <p:cNvPr id="643325" name="Freeform 253"/>
              <p:cNvSpPr>
                <a:spLocks/>
              </p:cNvSpPr>
              <p:nvPr/>
            </p:nvSpPr>
            <p:spPr bwMode="auto">
              <a:xfrm>
                <a:off x="4938" y="3613"/>
                <a:ext cx="15" cy="14"/>
              </a:xfrm>
              <a:custGeom>
                <a:avLst/>
                <a:gdLst/>
                <a:ahLst/>
                <a:cxnLst>
                  <a:cxn ang="0">
                    <a:pos x="15" y="7"/>
                  </a:cxn>
                  <a:cxn ang="0">
                    <a:pos x="15" y="7"/>
                  </a:cxn>
                  <a:cxn ang="0">
                    <a:pos x="15" y="7"/>
                  </a:cxn>
                  <a:cxn ang="0">
                    <a:pos x="15" y="0"/>
                  </a:cxn>
                  <a:cxn ang="0">
                    <a:pos x="8" y="0"/>
                  </a:cxn>
                  <a:cxn ang="0">
                    <a:pos x="8" y="0"/>
                  </a:cxn>
                  <a:cxn ang="0">
                    <a:pos x="8" y="0"/>
                  </a:cxn>
                  <a:cxn ang="0">
                    <a:pos x="8" y="7"/>
                  </a:cxn>
                  <a:cxn ang="0">
                    <a:pos x="0" y="7"/>
                  </a:cxn>
                  <a:cxn ang="0">
                    <a:pos x="0" y="7"/>
                  </a:cxn>
                  <a:cxn ang="0">
                    <a:pos x="0" y="14"/>
                  </a:cxn>
                  <a:cxn ang="0">
                    <a:pos x="8" y="14"/>
                  </a:cxn>
                  <a:cxn ang="0">
                    <a:pos x="8" y="14"/>
                  </a:cxn>
                  <a:cxn ang="0">
                    <a:pos x="8" y="14"/>
                  </a:cxn>
                  <a:cxn ang="0">
                    <a:pos x="8" y="14"/>
                  </a:cxn>
                  <a:cxn ang="0">
                    <a:pos x="15" y="14"/>
                  </a:cxn>
                  <a:cxn ang="0">
                    <a:pos x="15" y="14"/>
                  </a:cxn>
                  <a:cxn ang="0">
                    <a:pos x="15" y="14"/>
                  </a:cxn>
                  <a:cxn ang="0">
                    <a:pos x="15" y="7"/>
                  </a:cxn>
                </a:cxnLst>
                <a:rect l="0" t="0" r="r" b="b"/>
                <a:pathLst>
                  <a:path w="15" h="14">
                    <a:moveTo>
                      <a:pt x="15" y="7"/>
                    </a:moveTo>
                    <a:lnTo>
                      <a:pt x="15" y="7"/>
                    </a:lnTo>
                    <a:lnTo>
                      <a:pt x="15" y="7"/>
                    </a:lnTo>
                    <a:lnTo>
                      <a:pt x="15" y="0"/>
                    </a:lnTo>
                    <a:lnTo>
                      <a:pt x="8" y="0"/>
                    </a:lnTo>
                    <a:lnTo>
                      <a:pt x="8" y="0"/>
                    </a:lnTo>
                    <a:lnTo>
                      <a:pt x="8" y="0"/>
                    </a:lnTo>
                    <a:lnTo>
                      <a:pt x="8" y="7"/>
                    </a:lnTo>
                    <a:lnTo>
                      <a:pt x="0" y="7"/>
                    </a:lnTo>
                    <a:lnTo>
                      <a:pt x="0" y="7"/>
                    </a:lnTo>
                    <a:lnTo>
                      <a:pt x="0" y="14"/>
                    </a:lnTo>
                    <a:lnTo>
                      <a:pt x="8" y="14"/>
                    </a:lnTo>
                    <a:lnTo>
                      <a:pt x="8" y="14"/>
                    </a:lnTo>
                    <a:lnTo>
                      <a:pt x="8" y="14"/>
                    </a:lnTo>
                    <a:lnTo>
                      <a:pt x="8" y="14"/>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326" name="Freeform 254"/>
              <p:cNvSpPr>
                <a:spLocks/>
              </p:cNvSpPr>
              <p:nvPr/>
            </p:nvSpPr>
            <p:spPr bwMode="auto">
              <a:xfrm>
                <a:off x="4926" y="3613"/>
                <a:ext cx="15" cy="16"/>
              </a:xfrm>
              <a:custGeom>
                <a:avLst/>
                <a:gdLst/>
                <a:ahLst/>
                <a:cxnLst>
                  <a:cxn ang="0">
                    <a:pos x="15" y="9"/>
                  </a:cxn>
                  <a:cxn ang="0">
                    <a:pos x="15" y="6"/>
                  </a:cxn>
                  <a:cxn ang="0">
                    <a:pos x="13" y="4"/>
                  </a:cxn>
                  <a:cxn ang="0">
                    <a:pos x="11" y="2"/>
                  </a:cxn>
                  <a:cxn ang="0">
                    <a:pos x="8" y="0"/>
                  </a:cxn>
                  <a:cxn ang="0">
                    <a:pos x="5" y="0"/>
                  </a:cxn>
                  <a:cxn ang="0">
                    <a:pos x="3" y="2"/>
                  </a:cxn>
                  <a:cxn ang="0">
                    <a:pos x="1" y="4"/>
                  </a:cxn>
                  <a:cxn ang="0">
                    <a:pos x="0" y="6"/>
                  </a:cxn>
                  <a:cxn ang="0">
                    <a:pos x="0" y="9"/>
                  </a:cxn>
                  <a:cxn ang="0">
                    <a:pos x="0" y="11"/>
                  </a:cxn>
                  <a:cxn ang="0">
                    <a:pos x="1" y="13"/>
                  </a:cxn>
                  <a:cxn ang="0">
                    <a:pos x="3" y="15"/>
                  </a:cxn>
                  <a:cxn ang="0">
                    <a:pos x="5" y="16"/>
                  </a:cxn>
                  <a:cxn ang="0">
                    <a:pos x="8" y="16"/>
                  </a:cxn>
                  <a:cxn ang="0">
                    <a:pos x="11" y="15"/>
                  </a:cxn>
                  <a:cxn ang="0">
                    <a:pos x="13" y="13"/>
                  </a:cxn>
                  <a:cxn ang="0">
                    <a:pos x="15" y="11"/>
                  </a:cxn>
                  <a:cxn ang="0">
                    <a:pos x="15" y="9"/>
                  </a:cxn>
                </a:cxnLst>
                <a:rect l="0" t="0" r="r" b="b"/>
                <a:pathLst>
                  <a:path w="15" h="16">
                    <a:moveTo>
                      <a:pt x="15" y="9"/>
                    </a:moveTo>
                    <a:lnTo>
                      <a:pt x="15" y="6"/>
                    </a:lnTo>
                    <a:lnTo>
                      <a:pt x="13" y="4"/>
                    </a:lnTo>
                    <a:lnTo>
                      <a:pt x="11" y="2"/>
                    </a:lnTo>
                    <a:lnTo>
                      <a:pt x="8" y="0"/>
                    </a:lnTo>
                    <a:lnTo>
                      <a:pt x="5" y="0"/>
                    </a:lnTo>
                    <a:lnTo>
                      <a:pt x="3" y="2"/>
                    </a:lnTo>
                    <a:lnTo>
                      <a:pt x="1" y="4"/>
                    </a:lnTo>
                    <a:lnTo>
                      <a:pt x="0" y="6"/>
                    </a:lnTo>
                    <a:lnTo>
                      <a:pt x="0" y="9"/>
                    </a:lnTo>
                    <a:lnTo>
                      <a:pt x="0" y="11"/>
                    </a:lnTo>
                    <a:lnTo>
                      <a:pt x="1" y="13"/>
                    </a:lnTo>
                    <a:lnTo>
                      <a:pt x="3" y="15"/>
                    </a:lnTo>
                    <a:lnTo>
                      <a:pt x="5" y="16"/>
                    </a:lnTo>
                    <a:lnTo>
                      <a:pt x="8" y="16"/>
                    </a:lnTo>
                    <a:lnTo>
                      <a:pt x="11" y="15"/>
                    </a:lnTo>
                    <a:lnTo>
                      <a:pt x="13" y="13"/>
                    </a:lnTo>
                    <a:lnTo>
                      <a:pt x="15" y="11"/>
                    </a:lnTo>
                    <a:lnTo>
                      <a:pt x="15" y="9"/>
                    </a:lnTo>
                    <a:close/>
                  </a:path>
                </a:pathLst>
              </a:custGeom>
              <a:solidFill>
                <a:srgbClr val="FFFF00"/>
              </a:solidFill>
              <a:ln w="9525">
                <a:noFill/>
                <a:round/>
                <a:headEnd/>
                <a:tailEnd/>
              </a:ln>
            </p:spPr>
            <p:txBody>
              <a:bodyPr/>
              <a:lstStyle/>
              <a:p>
                <a:endParaRPr lang="en-US" dirty="0"/>
              </a:p>
            </p:txBody>
          </p:sp>
          <p:sp>
            <p:nvSpPr>
              <p:cNvPr id="643327" name="Freeform 255"/>
              <p:cNvSpPr>
                <a:spLocks/>
              </p:cNvSpPr>
              <p:nvPr/>
            </p:nvSpPr>
            <p:spPr bwMode="auto">
              <a:xfrm>
                <a:off x="4924" y="3613"/>
                <a:ext cx="14" cy="14"/>
              </a:xfrm>
              <a:custGeom>
                <a:avLst/>
                <a:gdLst/>
                <a:ahLst/>
                <a:cxnLst>
                  <a:cxn ang="0">
                    <a:pos x="14" y="7"/>
                  </a:cxn>
                  <a:cxn ang="0">
                    <a:pos x="14" y="7"/>
                  </a:cxn>
                  <a:cxn ang="0">
                    <a:pos x="14" y="7"/>
                  </a:cxn>
                  <a:cxn ang="0">
                    <a:pos x="14" y="0"/>
                  </a:cxn>
                  <a:cxn ang="0">
                    <a:pos x="7" y="0"/>
                  </a:cxn>
                  <a:cxn ang="0">
                    <a:pos x="7" y="0"/>
                  </a:cxn>
                  <a:cxn ang="0">
                    <a:pos x="7" y="0"/>
                  </a:cxn>
                  <a:cxn ang="0">
                    <a:pos x="0" y="7"/>
                  </a:cxn>
                  <a:cxn ang="0">
                    <a:pos x="0" y="7"/>
                  </a:cxn>
                  <a:cxn ang="0">
                    <a:pos x="0" y="7"/>
                  </a:cxn>
                  <a:cxn ang="0">
                    <a:pos x="0" y="14"/>
                  </a:cxn>
                  <a:cxn ang="0">
                    <a:pos x="0" y="14"/>
                  </a:cxn>
                  <a:cxn ang="0">
                    <a:pos x="7" y="14"/>
                  </a:cxn>
                  <a:cxn ang="0">
                    <a:pos x="7" y="14"/>
                  </a:cxn>
                  <a:cxn ang="0">
                    <a:pos x="7" y="14"/>
                  </a:cxn>
                  <a:cxn ang="0">
                    <a:pos x="14" y="14"/>
                  </a:cxn>
                  <a:cxn ang="0">
                    <a:pos x="14" y="14"/>
                  </a:cxn>
                  <a:cxn ang="0">
                    <a:pos x="14" y="14"/>
                  </a:cxn>
                  <a:cxn ang="0">
                    <a:pos x="14" y="7"/>
                  </a:cxn>
                </a:cxnLst>
                <a:rect l="0" t="0" r="r" b="b"/>
                <a:pathLst>
                  <a:path w="14" h="14">
                    <a:moveTo>
                      <a:pt x="14" y="7"/>
                    </a:moveTo>
                    <a:lnTo>
                      <a:pt x="14" y="7"/>
                    </a:lnTo>
                    <a:lnTo>
                      <a:pt x="14" y="7"/>
                    </a:lnTo>
                    <a:lnTo>
                      <a:pt x="14" y="0"/>
                    </a:lnTo>
                    <a:lnTo>
                      <a:pt x="7" y="0"/>
                    </a:lnTo>
                    <a:lnTo>
                      <a:pt x="7" y="0"/>
                    </a:lnTo>
                    <a:lnTo>
                      <a:pt x="7" y="0"/>
                    </a:lnTo>
                    <a:lnTo>
                      <a:pt x="0" y="7"/>
                    </a:lnTo>
                    <a:lnTo>
                      <a:pt x="0" y="7"/>
                    </a:lnTo>
                    <a:lnTo>
                      <a:pt x="0" y="7"/>
                    </a:lnTo>
                    <a:lnTo>
                      <a:pt x="0" y="14"/>
                    </a:lnTo>
                    <a:lnTo>
                      <a:pt x="0" y="14"/>
                    </a:lnTo>
                    <a:lnTo>
                      <a:pt x="7" y="14"/>
                    </a:lnTo>
                    <a:lnTo>
                      <a:pt x="7" y="14"/>
                    </a:lnTo>
                    <a:lnTo>
                      <a:pt x="7" y="14"/>
                    </a:lnTo>
                    <a:lnTo>
                      <a:pt x="14"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328" name="Freeform 256"/>
              <p:cNvSpPr>
                <a:spLocks/>
              </p:cNvSpPr>
              <p:nvPr/>
            </p:nvSpPr>
            <p:spPr bwMode="auto">
              <a:xfrm>
                <a:off x="4941" y="3704"/>
                <a:ext cx="16" cy="16"/>
              </a:xfrm>
              <a:custGeom>
                <a:avLst/>
                <a:gdLst/>
                <a:ahLst/>
                <a:cxnLst>
                  <a:cxn ang="0">
                    <a:pos x="16" y="7"/>
                  </a:cxn>
                  <a:cxn ang="0">
                    <a:pos x="16" y="5"/>
                  </a:cxn>
                  <a:cxn ang="0">
                    <a:pos x="13" y="3"/>
                  </a:cxn>
                  <a:cxn ang="0">
                    <a:pos x="12" y="1"/>
                  </a:cxn>
                  <a:cxn ang="0">
                    <a:pos x="9" y="0"/>
                  </a:cxn>
                  <a:cxn ang="0">
                    <a:pos x="6" y="0"/>
                  </a:cxn>
                  <a:cxn ang="0">
                    <a:pos x="4" y="1"/>
                  </a:cxn>
                  <a:cxn ang="0">
                    <a:pos x="2" y="3"/>
                  </a:cxn>
                  <a:cxn ang="0">
                    <a:pos x="1" y="5"/>
                  </a:cxn>
                  <a:cxn ang="0">
                    <a:pos x="0" y="7"/>
                  </a:cxn>
                  <a:cxn ang="0">
                    <a:pos x="1" y="10"/>
                  </a:cxn>
                  <a:cxn ang="0">
                    <a:pos x="2" y="12"/>
                  </a:cxn>
                  <a:cxn ang="0">
                    <a:pos x="4" y="14"/>
                  </a:cxn>
                  <a:cxn ang="0">
                    <a:pos x="6" y="16"/>
                  </a:cxn>
                  <a:cxn ang="0">
                    <a:pos x="9" y="16"/>
                  </a:cxn>
                  <a:cxn ang="0">
                    <a:pos x="12" y="14"/>
                  </a:cxn>
                  <a:cxn ang="0">
                    <a:pos x="13" y="12"/>
                  </a:cxn>
                  <a:cxn ang="0">
                    <a:pos x="16" y="10"/>
                  </a:cxn>
                  <a:cxn ang="0">
                    <a:pos x="16" y="7"/>
                  </a:cxn>
                </a:cxnLst>
                <a:rect l="0" t="0" r="r" b="b"/>
                <a:pathLst>
                  <a:path w="16" h="16">
                    <a:moveTo>
                      <a:pt x="16" y="7"/>
                    </a:moveTo>
                    <a:lnTo>
                      <a:pt x="16" y="5"/>
                    </a:lnTo>
                    <a:lnTo>
                      <a:pt x="13" y="3"/>
                    </a:lnTo>
                    <a:lnTo>
                      <a:pt x="12" y="1"/>
                    </a:lnTo>
                    <a:lnTo>
                      <a:pt x="9" y="0"/>
                    </a:lnTo>
                    <a:lnTo>
                      <a:pt x="6" y="0"/>
                    </a:lnTo>
                    <a:lnTo>
                      <a:pt x="4" y="1"/>
                    </a:lnTo>
                    <a:lnTo>
                      <a:pt x="2" y="3"/>
                    </a:lnTo>
                    <a:lnTo>
                      <a:pt x="1" y="5"/>
                    </a:lnTo>
                    <a:lnTo>
                      <a:pt x="0" y="7"/>
                    </a:lnTo>
                    <a:lnTo>
                      <a:pt x="1" y="10"/>
                    </a:lnTo>
                    <a:lnTo>
                      <a:pt x="2" y="12"/>
                    </a:lnTo>
                    <a:lnTo>
                      <a:pt x="4" y="14"/>
                    </a:lnTo>
                    <a:lnTo>
                      <a:pt x="6" y="16"/>
                    </a:lnTo>
                    <a:lnTo>
                      <a:pt x="9" y="16"/>
                    </a:lnTo>
                    <a:lnTo>
                      <a:pt x="12" y="14"/>
                    </a:lnTo>
                    <a:lnTo>
                      <a:pt x="13" y="12"/>
                    </a:lnTo>
                    <a:lnTo>
                      <a:pt x="16" y="10"/>
                    </a:lnTo>
                    <a:lnTo>
                      <a:pt x="16" y="7"/>
                    </a:lnTo>
                    <a:close/>
                  </a:path>
                </a:pathLst>
              </a:custGeom>
              <a:solidFill>
                <a:srgbClr val="FFFF00"/>
              </a:solidFill>
              <a:ln w="9525">
                <a:noFill/>
                <a:round/>
                <a:headEnd/>
                <a:tailEnd/>
              </a:ln>
            </p:spPr>
            <p:txBody>
              <a:bodyPr/>
              <a:lstStyle/>
              <a:p>
                <a:endParaRPr lang="en-US" dirty="0"/>
              </a:p>
            </p:txBody>
          </p:sp>
          <p:sp>
            <p:nvSpPr>
              <p:cNvPr id="643329" name="Freeform 257"/>
              <p:cNvSpPr>
                <a:spLocks/>
              </p:cNvSpPr>
              <p:nvPr/>
            </p:nvSpPr>
            <p:spPr bwMode="auto">
              <a:xfrm>
                <a:off x="4938" y="3707"/>
                <a:ext cx="22" cy="15"/>
              </a:xfrm>
              <a:custGeom>
                <a:avLst/>
                <a:gdLst/>
                <a:ahLst/>
                <a:cxnLst>
                  <a:cxn ang="0">
                    <a:pos x="22" y="7"/>
                  </a:cxn>
                  <a:cxn ang="0">
                    <a:pos x="15" y="0"/>
                  </a:cxn>
                  <a:cxn ang="0">
                    <a:pos x="15" y="0"/>
                  </a:cxn>
                  <a:cxn ang="0">
                    <a:pos x="15" y="0"/>
                  </a:cxn>
                  <a:cxn ang="0">
                    <a:pos x="15" y="0"/>
                  </a:cxn>
                  <a:cxn ang="0">
                    <a:pos x="8" y="0"/>
                  </a:cxn>
                  <a:cxn ang="0">
                    <a:pos x="8" y="0"/>
                  </a:cxn>
                  <a:cxn ang="0">
                    <a:pos x="8" y="0"/>
                  </a:cxn>
                  <a:cxn ang="0">
                    <a:pos x="0" y="0"/>
                  </a:cxn>
                  <a:cxn ang="0">
                    <a:pos x="0" y="7"/>
                  </a:cxn>
                  <a:cxn ang="0">
                    <a:pos x="0" y="7"/>
                  </a:cxn>
                  <a:cxn ang="0">
                    <a:pos x="8" y="7"/>
                  </a:cxn>
                  <a:cxn ang="0">
                    <a:pos x="8" y="15"/>
                  </a:cxn>
                  <a:cxn ang="0">
                    <a:pos x="8" y="15"/>
                  </a:cxn>
                  <a:cxn ang="0">
                    <a:pos x="15" y="15"/>
                  </a:cxn>
                  <a:cxn ang="0">
                    <a:pos x="15" y="15"/>
                  </a:cxn>
                  <a:cxn ang="0">
                    <a:pos x="15" y="7"/>
                  </a:cxn>
                  <a:cxn ang="0">
                    <a:pos x="15" y="7"/>
                  </a:cxn>
                  <a:cxn ang="0">
                    <a:pos x="22" y="7"/>
                  </a:cxn>
                </a:cxnLst>
                <a:rect l="0" t="0" r="r" b="b"/>
                <a:pathLst>
                  <a:path w="22" h="15">
                    <a:moveTo>
                      <a:pt x="22" y="7"/>
                    </a:moveTo>
                    <a:lnTo>
                      <a:pt x="15" y="0"/>
                    </a:lnTo>
                    <a:lnTo>
                      <a:pt x="15" y="0"/>
                    </a:lnTo>
                    <a:lnTo>
                      <a:pt x="15" y="0"/>
                    </a:lnTo>
                    <a:lnTo>
                      <a:pt x="15" y="0"/>
                    </a:lnTo>
                    <a:lnTo>
                      <a:pt x="8" y="0"/>
                    </a:lnTo>
                    <a:lnTo>
                      <a:pt x="8" y="0"/>
                    </a:lnTo>
                    <a:lnTo>
                      <a:pt x="8" y="0"/>
                    </a:lnTo>
                    <a:lnTo>
                      <a:pt x="0" y="0"/>
                    </a:lnTo>
                    <a:lnTo>
                      <a:pt x="0" y="7"/>
                    </a:lnTo>
                    <a:lnTo>
                      <a:pt x="0" y="7"/>
                    </a:lnTo>
                    <a:lnTo>
                      <a:pt x="8" y="7"/>
                    </a:lnTo>
                    <a:lnTo>
                      <a:pt x="8" y="15"/>
                    </a:lnTo>
                    <a:lnTo>
                      <a:pt x="8" y="15"/>
                    </a:lnTo>
                    <a:lnTo>
                      <a:pt x="15" y="15"/>
                    </a:lnTo>
                    <a:lnTo>
                      <a:pt x="15" y="15"/>
                    </a:lnTo>
                    <a:lnTo>
                      <a:pt x="15" y="7"/>
                    </a:lnTo>
                    <a:lnTo>
                      <a:pt x="15"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330" name="Freeform 258"/>
              <p:cNvSpPr>
                <a:spLocks/>
              </p:cNvSpPr>
              <p:nvPr/>
            </p:nvSpPr>
            <p:spPr bwMode="auto">
              <a:xfrm>
                <a:off x="4967" y="3660"/>
                <a:ext cx="16" cy="17"/>
              </a:xfrm>
              <a:custGeom>
                <a:avLst/>
                <a:gdLst/>
                <a:ahLst/>
                <a:cxnLst>
                  <a:cxn ang="0">
                    <a:pos x="16" y="9"/>
                  </a:cxn>
                  <a:cxn ang="0">
                    <a:pos x="15" y="5"/>
                  </a:cxn>
                  <a:cxn ang="0">
                    <a:pos x="14" y="3"/>
                  </a:cxn>
                  <a:cxn ang="0">
                    <a:pos x="13" y="1"/>
                  </a:cxn>
                  <a:cxn ang="0">
                    <a:pos x="10" y="0"/>
                  </a:cxn>
                  <a:cxn ang="0">
                    <a:pos x="8" y="0"/>
                  </a:cxn>
                  <a:cxn ang="0">
                    <a:pos x="4" y="1"/>
                  </a:cxn>
                  <a:cxn ang="0">
                    <a:pos x="3" y="3"/>
                  </a:cxn>
                  <a:cxn ang="0">
                    <a:pos x="1" y="5"/>
                  </a:cxn>
                  <a:cxn ang="0">
                    <a:pos x="0" y="9"/>
                  </a:cxn>
                  <a:cxn ang="0">
                    <a:pos x="1" y="11"/>
                  </a:cxn>
                  <a:cxn ang="0">
                    <a:pos x="3" y="14"/>
                  </a:cxn>
                  <a:cxn ang="0">
                    <a:pos x="4" y="15"/>
                  </a:cxn>
                  <a:cxn ang="0">
                    <a:pos x="8" y="17"/>
                  </a:cxn>
                  <a:cxn ang="0">
                    <a:pos x="10" y="17"/>
                  </a:cxn>
                  <a:cxn ang="0">
                    <a:pos x="13" y="15"/>
                  </a:cxn>
                  <a:cxn ang="0">
                    <a:pos x="14" y="14"/>
                  </a:cxn>
                  <a:cxn ang="0">
                    <a:pos x="15" y="11"/>
                  </a:cxn>
                  <a:cxn ang="0">
                    <a:pos x="16" y="9"/>
                  </a:cxn>
                </a:cxnLst>
                <a:rect l="0" t="0" r="r" b="b"/>
                <a:pathLst>
                  <a:path w="16" h="17">
                    <a:moveTo>
                      <a:pt x="16" y="9"/>
                    </a:moveTo>
                    <a:lnTo>
                      <a:pt x="15" y="5"/>
                    </a:lnTo>
                    <a:lnTo>
                      <a:pt x="14" y="3"/>
                    </a:lnTo>
                    <a:lnTo>
                      <a:pt x="13" y="1"/>
                    </a:lnTo>
                    <a:lnTo>
                      <a:pt x="10" y="0"/>
                    </a:lnTo>
                    <a:lnTo>
                      <a:pt x="8" y="0"/>
                    </a:lnTo>
                    <a:lnTo>
                      <a:pt x="4" y="1"/>
                    </a:lnTo>
                    <a:lnTo>
                      <a:pt x="3" y="3"/>
                    </a:lnTo>
                    <a:lnTo>
                      <a:pt x="1" y="5"/>
                    </a:lnTo>
                    <a:lnTo>
                      <a:pt x="0" y="9"/>
                    </a:lnTo>
                    <a:lnTo>
                      <a:pt x="1" y="11"/>
                    </a:lnTo>
                    <a:lnTo>
                      <a:pt x="3" y="14"/>
                    </a:lnTo>
                    <a:lnTo>
                      <a:pt x="4" y="15"/>
                    </a:lnTo>
                    <a:lnTo>
                      <a:pt x="8" y="17"/>
                    </a:lnTo>
                    <a:lnTo>
                      <a:pt x="10" y="17"/>
                    </a:lnTo>
                    <a:lnTo>
                      <a:pt x="13" y="15"/>
                    </a:lnTo>
                    <a:lnTo>
                      <a:pt x="14" y="14"/>
                    </a:lnTo>
                    <a:lnTo>
                      <a:pt x="15" y="11"/>
                    </a:lnTo>
                    <a:lnTo>
                      <a:pt x="16" y="9"/>
                    </a:lnTo>
                    <a:close/>
                  </a:path>
                </a:pathLst>
              </a:custGeom>
              <a:solidFill>
                <a:srgbClr val="FFFF00"/>
              </a:solidFill>
              <a:ln w="9525">
                <a:noFill/>
                <a:round/>
                <a:headEnd/>
                <a:tailEnd/>
              </a:ln>
            </p:spPr>
            <p:txBody>
              <a:bodyPr/>
              <a:lstStyle/>
              <a:p>
                <a:endParaRPr lang="en-US" dirty="0"/>
              </a:p>
            </p:txBody>
          </p:sp>
          <p:sp>
            <p:nvSpPr>
              <p:cNvPr id="643331" name="Freeform 259"/>
              <p:cNvSpPr>
                <a:spLocks/>
              </p:cNvSpPr>
              <p:nvPr/>
            </p:nvSpPr>
            <p:spPr bwMode="auto">
              <a:xfrm>
                <a:off x="4968" y="3664"/>
                <a:ext cx="14" cy="14"/>
              </a:xfrm>
              <a:custGeom>
                <a:avLst/>
                <a:gdLst/>
                <a:ahLst/>
                <a:cxnLst>
                  <a:cxn ang="0">
                    <a:pos x="14" y="7"/>
                  </a:cxn>
                  <a:cxn ang="0">
                    <a:pos x="14" y="0"/>
                  </a:cxn>
                  <a:cxn ang="0">
                    <a:pos x="14" y="0"/>
                  </a:cxn>
                  <a:cxn ang="0">
                    <a:pos x="14" y="0"/>
                  </a:cxn>
                  <a:cxn ang="0">
                    <a:pos x="7" y="0"/>
                  </a:cxn>
                  <a:cxn ang="0">
                    <a:pos x="7" y="0"/>
                  </a:cxn>
                  <a:cxn ang="0">
                    <a:pos x="0" y="0"/>
                  </a:cxn>
                  <a:cxn ang="0">
                    <a:pos x="0" y="0"/>
                  </a:cxn>
                  <a:cxn ang="0">
                    <a:pos x="0" y="0"/>
                  </a:cxn>
                  <a:cxn ang="0">
                    <a:pos x="0" y="7"/>
                  </a:cxn>
                  <a:cxn ang="0">
                    <a:pos x="0" y="7"/>
                  </a:cxn>
                  <a:cxn ang="0">
                    <a:pos x="0" y="7"/>
                  </a:cxn>
                  <a:cxn ang="0">
                    <a:pos x="0" y="14"/>
                  </a:cxn>
                  <a:cxn ang="0">
                    <a:pos x="7" y="14"/>
                  </a:cxn>
                  <a:cxn ang="0">
                    <a:pos x="7" y="14"/>
                  </a:cxn>
                  <a:cxn ang="0">
                    <a:pos x="14" y="14"/>
                  </a:cxn>
                  <a:cxn ang="0">
                    <a:pos x="14" y="7"/>
                  </a:cxn>
                  <a:cxn ang="0">
                    <a:pos x="14" y="7"/>
                  </a:cxn>
                  <a:cxn ang="0">
                    <a:pos x="14" y="7"/>
                  </a:cxn>
                </a:cxnLst>
                <a:rect l="0" t="0" r="r" b="b"/>
                <a:pathLst>
                  <a:path w="14" h="14">
                    <a:moveTo>
                      <a:pt x="14" y="7"/>
                    </a:moveTo>
                    <a:lnTo>
                      <a:pt x="14" y="0"/>
                    </a:lnTo>
                    <a:lnTo>
                      <a:pt x="14" y="0"/>
                    </a:lnTo>
                    <a:lnTo>
                      <a:pt x="14" y="0"/>
                    </a:lnTo>
                    <a:lnTo>
                      <a:pt x="7" y="0"/>
                    </a:lnTo>
                    <a:lnTo>
                      <a:pt x="7" y="0"/>
                    </a:lnTo>
                    <a:lnTo>
                      <a:pt x="0" y="0"/>
                    </a:lnTo>
                    <a:lnTo>
                      <a:pt x="0" y="0"/>
                    </a:lnTo>
                    <a:lnTo>
                      <a:pt x="0" y="0"/>
                    </a:lnTo>
                    <a:lnTo>
                      <a:pt x="0" y="7"/>
                    </a:lnTo>
                    <a:lnTo>
                      <a:pt x="0" y="7"/>
                    </a:lnTo>
                    <a:lnTo>
                      <a:pt x="0" y="7"/>
                    </a:lnTo>
                    <a:lnTo>
                      <a:pt x="0" y="14"/>
                    </a:lnTo>
                    <a:lnTo>
                      <a:pt x="7" y="14"/>
                    </a:lnTo>
                    <a:lnTo>
                      <a:pt x="7" y="14"/>
                    </a:lnTo>
                    <a:lnTo>
                      <a:pt x="14" y="14"/>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332" name="Freeform 260"/>
              <p:cNvSpPr>
                <a:spLocks/>
              </p:cNvSpPr>
              <p:nvPr/>
            </p:nvSpPr>
            <p:spPr bwMode="auto">
              <a:xfrm>
                <a:off x="4925" y="3657"/>
                <a:ext cx="16" cy="16"/>
              </a:xfrm>
              <a:custGeom>
                <a:avLst/>
                <a:gdLst/>
                <a:ahLst/>
                <a:cxnLst>
                  <a:cxn ang="0">
                    <a:pos x="16" y="7"/>
                  </a:cxn>
                  <a:cxn ang="0">
                    <a:pos x="15" y="5"/>
                  </a:cxn>
                  <a:cxn ang="0">
                    <a:pos x="14" y="3"/>
                  </a:cxn>
                  <a:cxn ang="0">
                    <a:pos x="11" y="1"/>
                  </a:cxn>
                  <a:cxn ang="0">
                    <a:pos x="9" y="0"/>
                  </a:cxn>
                  <a:cxn ang="0">
                    <a:pos x="6" y="0"/>
                  </a:cxn>
                  <a:cxn ang="0">
                    <a:pos x="3" y="1"/>
                  </a:cxn>
                  <a:cxn ang="0">
                    <a:pos x="2" y="3"/>
                  </a:cxn>
                  <a:cxn ang="0">
                    <a:pos x="1" y="5"/>
                  </a:cxn>
                  <a:cxn ang="0">
                    <a:pos x="0" y="7"/>
                  </a:cxn>
                  <a:cxn ang="0">
                    <a:pos x="1" y="11"/>
                  </a:cxn>
                  <a:cxn ang="0">
                    <a:pos x="2" y="14"/>
                  </a:cxn>
                  <a:cxn ang="0">
                    <a:pos x="3" y="15"/>
                  </a:cxn>
                  <a:cxn ang="0">
                    <a:pos x="6" y="16"/>
                  </a:cxn>
                  <a:cxn ang="0">
                    <a:pos x="9" y="16"/>
                  </a:cxn>
                  <a:cxn ang="0">
                    <a:pos x="11" y="15"/>
                  </a:cxn>
                  <a:cxn ang="0">
                    <a:pos x="14" y="14"/>
                  </a:cxn>
                  <a:cxn ang="0">
                    <a:pos x="15" y="11"/>
                  </a:cxn>
                  <a:cxn ang="0">
                    <a:pos x="16" y="7"/>
                  </a:cxn>
                </a:cxnLst>
                <a:rect l="0" t="0" r="r" b="b"/>
                <a:pathLst>
                  <a:path w="16" h="16">
                    <a:moveTo>
                      <a:pt x="16" y="7"/>
                    </a:moveTo>
                    <a:lnTo>
                      <a:pt x="15" y="5"/>
                    </a:lnTo>
                    <a:lnTo>
                      <a:pt x="14" y="3"/>
                    </a:lnTo>
                    <a:lnTo>
                      <a:pt x="11" y="1"/>
                    </a:lnTo>
                    <a:lnTo>
                      <a:pt x="9" y="0"/>
                    </a:lnTo>
                    <a:lnTo>
                      <a:pt x="6" y="0"/>
                    </a:lnTo>
                    <a:lnTo>
                      <a:pt x="3" y="1"/>
                    </a:lnTo>
                    <a:lnTo>
                      <a:pt x="2" y="3"/>
                    </a:lnTo>
                    <a:lnTo>
                      <a:pt x="1" y="5"/>
                    </a:lnTo>
                    <a:lnTo>
                      <a:pt x="0" y="7"/>
                    </a:lnTo>
                    <a:lnTo>
                      <a:pt x="1" y="11"/>
                    </a:lnTo>
                    <a:lnTo>
                      <a:pt x="2" y="14"/>
                    </a:lnTo>
                    <a:lnTo>
                      <a:pt x="3" y="15"/>
                    </a:lnTo>
                    <a:lnTo>
                      <a:pt x="6" y="16"/>
                    </a:lnTo>
                    <a:lnTo>
                      <a:pt x="9" y="16"/>
                    </a:lnTo>
                    <a:lnTo>
                      <a:pt x="11" y="15"/>
                    </a:lnTo>
                    <a:lnTo>
                      <a:pt x="14" y="14"/>
                    </a:lnTo>
                    <a:lnTo>
                      <a:pt x="15" y="11"/>
                    </a:lnTo>
                    <a:lnTo>
                      <a:pt x="16" y="7"/>
                    </a:lnTo>
                    <a:close/>
                  </a:path>
                </a:pathLst>
              </a:custGeom>
              <a:solidFill>
                <a:srgbClr val="FFFF00"/>
              </a:solidFill>
              <a:ln w="9525">
                <a:noFill/>
                <a:round/>
                <a:headEnd/>
                <a:tailEnd/>
              </a:ln>
            </p:spPr>
            <p:txBody>
              <a:bodyPr/>
              <a:lstStyle/>
              <a:p>
                <a:endParaRPr lang="en-US" dirty="0"/>
              </a:p>
            </p:txBody>
          </p:sp>
          <p:sp>
            <p:nvSpPr>
              <p:cNvPr id="643333" name="Freeform 261"/>
              <p:cNvSpPr>
                <a:spLocks/>
              </p:cNvSpPr>
              <p:nvPr/>
            </p:nvSpPr>
            <p:spPr bwMode="auto">
              <a:xfrm>
                <a:off x="4924" y="3656"/>
                <a:ext cx="14" cy="15"/>
              </a:xfrm>
              <a:custGeom>
                <a:avLst/>
                <a:gdLst/>
                <a:ahLst/>
                <a:cxnLst>
                  <a:cxn ang="0">
                    <a:pos x="14" y="8"/>
                  </a:cxn>
                  <a:cxn ang="0">
                    <a:pos x="14" y="8"/>
                  </a:cxn>
                  <a:cxn ang="0">
                    <a:pos x="14" y="0"/>
                  </a:cxn>
                  <a:cxn ang="0">
                    <a:pos x="14" y="0"/>
                  </a:cxn>
                  <a:cxn ang="0">
                    <a:pos x="7" y="0"/>
                  </a:cxn>
                  <a:cxn ang="0">
                    <a:pos x="7" y="0"/>
                  </a:cxn>
                  <a:cxn ang="0">
                    <a:pos x="7" y="0"/>
                  </a:cxn>
                  <a:cxn ang="0">
                    <a:pos x="0" y="0"/>
                  </a:cxn>
                  <a:cxn ang="0">
                    <a:pos x="0" y="8"/>
                  </a:cxn>
                  <a:cxn ang="0">
                    <a:pos x="0" y="8"/>
                  </a:cxn>
                  <a:cxn ang="0">
                    <a:pos x="0" y="15"/>
                  </a:cxn>
                  <a:cxn ang="0">
                    <a:pos x="0" y="15"/>
                  </a:cxn>
                  <a:cxn ang="0">
                    <a:pos x="7"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0"/>
                    </a:lnTo>
                    <a:lnTo>
                      <a:pt x="14" y="0"/>
                    </a:lnTo>
                    <a:lnTo>
                      <a:pt x="7" y="0"/>
                    </a:lnTo>
                    <a:lnTo>
                      <a:pt x="7" y="0"/>
                    </a:lnTo>
                    <a:lnTo>
                      <a:pt x="7" y="0"/>
                    </a:lnTo>
                    <a:lnTo>
                      <a:pt x="0" y="0"/>
                    </a:lnTo>
                    <a:lnTo>
                      <a:pt x="0" y="8"/>
                    </a:lnTo>
                    <a:lnTo>
                      <a:pt x="0" y="8"/>
                    </a:lnTo>
                    <a:lnTo>
                      <a:pt x="0" y="15"/>
                    </a:lnTo>
                    <a:lnTo>
                      <a:pt x="0" y="15"/>
                    </a:lnTo>
                    <a:lnTo>
                      <a:pt x="7"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334" name="Freeform 262"/>
              <p:cNvSpPr>
                <a:spLocks/>
              </p:cNvSpPr>
              <p:nvPr/>
            </p:nvSpPr>
            <p:spPr bwMode="auto">
              <a:xfrm>
                <a:off x="4953" y="3715"/>
                <a:ext cx="15" cy="15"/>
              </a:xfrm>
              <a:custGeom>
                <a:avLst/>
                <a:gdLst/>
                <a:ahLst/>
                <a:cxnLst>
                  <a:cxn ang="0">
                    <a:pos x="15" y="8"/>
                  </a:cxn>
                  <a:cxn ang="0">
                    <a:pos x="15" y="6"/>
                  </a:cxn>
                  <a:cxn ang="0">
                    <a:pos x="14" y="2"/>
                  </a:cxn>
                  <a:cxn ang="0">
                    <a:pos x="11" y="0"/>
                  </a:cxn>
                  <a:cxn ang="0">
                    <a:pos x="9" y="0"/>
                  </a:cxn>
                  <a:cxn ang="0">
                    <a:pos x="7" y="0"/>
                  </a:cxn>
                  <a:cxn ang="0">
                    <a:pos x="5" y="0"/>
                  </a:cxn>
                  <a:cxn ang="0">
                    <a:pos x="2" y="2"/>
                  </a:cxn>
                  <a:cxn ang="0">
                    <a:pos x="1" y="6"/>
                  </a:cxn>
                  <a:cxn ang="0">
                    <a:pos x="0" y="8"/>
                  </a:cxn>
                  <a:cxn ang="0">
                    <a:pos x="1" y="11"/>
                  </a:cxn>
                  <a:cxn ang="0">
                    <a:pos x="2" y="13"/>
                  </a:cxn>
                  <a:cxn ang="0">
                    <a:pos x="5" y="14"/>
                  </a:cxn>
                  <a:cxn ang="0">
                    <a:pos x="7" y="15"/>
                  </a:cxn>
                  <a:cxn ang="0">
                    <a:pos x="9" y="15"/>
                  </a:cxn>
                  <a:cxn ang="0">
                    <a:pos x="11" y="14"/>
                  </a:cxn>
                  <a:cxn ang="0">
                    <a:pos x="14" y="13"/>
                  </a:cxn>
                  <a:cxn ang="0">
                    <a:pos x="15" y="11"/>
                  </a:cxn>
                  <a:cxn ang="0">
                    <a:pos x="15" y="8"/>
                  </a:cxn>
                </a:cxnLst>
                <a:rect l="0" t="0" r="r" b="b"/>
                <a:pathLst>
                  <a:path w="15" h="15">
                    <a:moveTo>
                      <a:pt x="15" y="8"/>
                    </a:moveTo>
                    <a:lnTo>
                      <a:pt x="15" y="6"/>
                    </a:lnTo>
                    <a:lnTo>
                      <a:pt x="14" y="2"/>
                    </a:lnTo>
                    <a:lnTo>
                      <a:pt x="11" y="0"/>
                    </a:lnTo>
                    <a:lnTo>
                      <a:pt x="9" y="0"/>
                    </a:lnTo>
                    <a:lnTo>
                      <a:pt x="7" y="0"/>
                    </a:lnTo>
                    <a:lnTo>
                      <a:pt x="5" y="0"/>
                    </a:lnTo>
                    <a:lnTo>
                      <a:pt x="2" y="2"/>
                    </a:lnTo>
                    <a:lnTo>
                      <a:pt x="1" y="6"/>
                    </a:lnTo>
                    <a:lnTo>
                      <a:pt x="0" y="8"/>
                    </a:lnTo>
                    <a:lnTo>
                      <a:pt x="1" y="11"/>
                    </a:lnTo>
                    <a:lnTo>
                      <a:pt x="2" y="13"/>
                    </a:lnTo>
                    <a:lnTo>
                      <a:pt x="5" y="14"/>
                    </a:lnTo>
                    <a:lnTo>
                      <a:pt x="7" y="15"/>
                    </a:lnTo>
                    <a:lnTo>
                      <a:pt x="9" y="15"/>
                    </a:lnTo>
                    <a:lnTo>
                      <a:pt x="11" y="14"/>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335" name="Freeform 263"/>
              <p:cNvSpPr>
                <a:spLocks/>
              </p:cNvSpPr>
              <p:nvPr/>
            </p:nvSpPr>
            <p:spPr bwMode="auto">
              <a:xfrm>
                <a:off x="4953" y="3714"/>
                <a:ext cx="15" cy="15"/>
              </a:xfrm>
              <a:custGeom>
                <a:avLst/>
                <a:gdLst/>
                <a:ahLst/>
                <a:cxnLst>
                  <a:cxn ang="0">
                    <a:pos x="15" y="8"/>
                  </a:cxn>
                  <a:cxn ang="0">
                    <a:pos x="15" y="8"/>
                  </a:cxn>
                  <a:cxn ang="0">
                    <a:pos x="15" y="0"/>
                  </a:cxn>
                  <a:cxn ang="0">
                    <a:pos x="15" y="0"/>
                  </a:cxn>
                  <a:cxn ang="0">
                    <a:pos x="7" y="0"/>
                  </a:cxn>
                  <a:cxn ang="0">
                    <a:pos x="7" y="0"/>
                  </a:cxn>
                  <a:cxn ang="0">
                    <a:pos x="7" y="0"/>
                  </a:cxn>
                  <a:cxn ang="0">
                    <a:pos x="0" y="0"/>
                  </a:cxn>
                  <a:cxn ang="0">
                    <a:pos x="0" y="8"/>
                  </a:cxn>
                  <a:cxn ang="0">
                    <a:pos x="0" y="8"/>
                  </a:cxn>
                  <a:cxn ang="0">
                    <a:pos x="0" y="15"/>
                  </a:cxn>
                  <a:cxn ang="0">
                    <a:pos x="0" y="15"/>
                  </a:cxn>
                  <a:cxn ang="0">
                    <a:pos x="7" y="15"/>
                  </a:cxn>
                  <a:cxn ang="0">
                    <a:pos x="7" y="15"/>
                  </a:cxn>
                  <a:cxn ang="0">
                    <a:pos x="7" y="15"/>
                  </a:cxn>
                  <a:cxn ang="0">
                    <a:pos x="15" y="15"/>
                  </a:cxn>
                  <a:cxn ang="0">
                    <a:pos x="15" y="15"/>
                  </a:cxn>
                  <a:cxn ang="0">
                    <a:pos x="15" y="15"/>
                  </a:cxn>
                  <a:cxn ang="0">
                    <a:pos x="15" y="8"/>
                  </a:cxn>
                </a:cxnLst>
                <a:rect l="0" t="0" r="r" b="b"/>
                <a:pathLst>
                  <a:path w="15" h="15">
                    <a:moveTo>
                      <a:pt x="15" y="8"/>
                    </a:moveTo>
                    <a:lnTo>
                      <a:pt x="15" y="8"/>
                    </a:lnTo>
                    <a:lnTo>
                      <a:pt x="15" y="0"/>
                    </a:lnTo>
                    <a:lnTo>
                      <a:pt x="15" y="0"/>
                    </a:lnTo>
                    <a:lnTo>
                      <a:pt x="7" y="0"/>
                    </a:lnTo>
                    <a:lnTo>
                      <a:pt x="7" y="0"/>
                    </a:lnTo>
                    <a:lnTo>
                      <a:pt x="7" y="0"/>
                    </a:lnTo>
                    <a:lnTo>
                      <a:pt x="0" y="0"/>
                    </a:lnTo>
                    <a:lnTo>
                      <a:pt x="0" y="8"/>
                    </a:lnTo>
                    <a:lnTo>
                      <a:pt x="0" y="8"/>
                    </a:lnTo>
                    <a:lnTo>
                      <a:pt x="0" y="15"/>
                    </a:lnTo>
                    <a:lnTo>
                      <a:pt x="0" y="15"/>
                    </a:lnTo>
                    <a:lnTo>
                      <a:pt x="7" y="15"/>
                    </a:lnTo>
                    <a:lnTo>
                      <a:pt x="7" y="15"/>
                    </a:lnTo>
                    <a:lnTo>
                      <a:pt x="7"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336" name="Freeform 264"/>
              <p:cNvSpPr>
                <a:spLocks/>
              </p:cNvSpPr>
              <p:nvPr/>
            </p:nvSpPr>
            <p:spPr bwMode="auto">
              <a:xfrm>
                <a:off x="4968" y="3658"/>
                <a:ext cx="15" cy="16"/>
              </a:xfrm>
              <a:custGeom>
                <a:avLst/>
                <a:gdLst/>
                <a:ahLst/>
                <a:cxnLst>
                  <a:cxn ang="0">
                    <a:pos x="15" y="8"/>
                  </a:cxn>
                  <a:cxn ang="0">
                    <a:pos x="14" y="5"/>
                  </a:cxn>
                  <a:cxn ang="0">
                    <a:pos x="13" y="3"/>
                  </a:cxn>
                  <a:cxn ang="0">
                    <a:pos x="12" y="1"/>
                  </a:cxn>
                  <a:cxn ang="0">
                    <a:pos x="9" y="0"/>
                  </a:cxn>
                  <a:cxn ang="0">
                    <a:pos x="7" y="0"/>
                  </a:cxn>
                  <a:cxn ang="0">
                    <a:pos x="4" y="1"/>
                  </a:cxn>
                  <a:cxn ang="0">
                    <a:pos x="2" y="3"/>
                  </a:cxn>
                  <a:cxn ang="0">
                    <a:pos x="0" y="5"/>
                  </a:cxn>
                  <a:cxn ang="0">
                    <a:pos x="0" y="8"/>
                  </a:cxn>
                  <a:cxn ang="0">
                    <a:pos x="0" y="11"/>
                  </a:cxn>
                  <a:cxn ang="0">
                    <a:pos x="2" y="13"/>
                  </a:cxn>
                  <a:cxn ang="0">
                    <a:pos x="4" y="15"/>
                  </a:cxn>
                  <a:cxn ang="0">
                    <a:pos x="7" y="16"/>
                  </a:cxn>
                  <a:cxn ang="0">
                    <a:pos x="9" y="16"/>
                  </a:cxn>
                  <a:cxn ang="0">
                    <a:pos x="12" y="15"/>
                  </a:cxn>
                  <a:cxn ang="0">
                    <a:pos x="13" y="13"/>
                  </a:cxn>
                  <a:cxn ang="0">
                    <a:pos x="14" y="11"/>
                  </a:cxn>
                  <a:cxn ang="0">
                    <a:pos x="15" y="8"/>
                  </a:cxn>
                </a:cxnLst>
                <a:rect l="0" t="0" r="r" b="b"/>
                <a:pathLst>
                  <a:path w="15" h="16">
                    <a:moveTo>
                      <a:pt x="15" y="8"/>
                    </a:moveTo>
                    <a:lnTo>
                      <a:pt x="14" y="5"/>
                    </a:lnTo>
                    <a:lnTo>
                      <a:pt x="13" y="3"/>
                    </a:lnTo>
                    <a:lnTo>
                      <a:pt x="12" y="1"/>
                    </a:lnTo>
                    <a:lnTo>
                      <a:pt x="9" y="0"/>
                    </a:lnTo>
                    <a:lnTo>
                      <a:pt x="7" y="0"/>
                    </a:lnTo>
                    <a:lnTo>
                      <a:pt x="4" y="1"/>
                    </a:lnTo>
                    <a:lnTo>
                      <a:pt x="2" y="3"/>
                    </a:lnTo>
                    <a:lnTo>
                      <a:pt x="0" y="5"/>
                    </a:lnTo>
                    <a:lnTo>
                      <a:pt x="0" y="8"/>
                    </a:lnTo>
                    <a:lnTo>
                      <a:pt x="0" y="11"/>
                    </a:lnTo>
                    <a:lnTo>
                      <a:pt x="2" y="13"/>
                    </a:lnTo>
                    <a:lnTo>
                      <a:pt x="4" y="15"/>
                    </a:lnTo>
                    <a:lnTo>
                      <a:pt x="7" y="16"/>
                    </a:lnTo>
                    <a:lnTo>
                      <a:pt x="9" y="16"/>
                    </a:lnTo>
                    <a:lnTo>
                      <a:pt x="12"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337" name="Freeform 265"/>
              <p:cNvSpPr>
                <a:spLocks/>
              </p:cNvSpPr>
              <p:nvPr/>
            </p:nvSpPr>
            <p:spPr bwMode="auto">
              <a:xfrm>
                <a:off x="4968" y="3656"/>
                <a:ext cx="14" cy="15"/>
              </a:xfrm>
              <a:custGeom>
                <a:avLst/>
                <a:gdLst/>
                <a:ahLst/>
                <a:cxnLst>
                  <a:cxn ang="0">
                    <a:pos x="14" y="8"/>
                  </a:cxn>
                  <a:cxn ang="0">
                    <a:pos x="14" y="8"/>
                  </a:cxn>
                  <a:cxn ang="0">
                    <a:pos x="14" y="8"/>
                  </a:cxn>
                  <a:cxn ang="0">
                    <a:pos x="14" y="0"/>
                  </a:cxn>
                  <a:cxn ang="0">
                    <a:pos x="7" y="0"/>
                  </a:cxn>
                  <a:cxn ang="0">
                    <a:pos x="7" y="0"/>
                  </a:cxn>
                  <a:cxn ang="0">
                    <a:pos x="7" y="0"/>
                  </a:cxn>
                  <a:cxn ang="0">
                    <a:pos x="0" y="8"/>
                  </a:cxn>
                  <a:cxn ang="0">
                    <a:pos x="0" y="8"/>
                  </a:cxn>
                  <a:cxn ang="0">
                    <a:pos x="0" y="8"/>
                  </a:cxn>
                  <a:cxn ang="0">
                    <a:pos x="0" y="15"/>
                  </a:cxn>
                  <a:cxn ang="0">
                    <a:pos x="0" y="15"/>
                  </a:cxn>
                  <a:cxn ang="0">
                    <a:pos x="7"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8"/>
                    </a:lnTo>
                    <a:lnTo>
                      <a:pt x="14" y="0"/>
                    </a:lnTo>
                    <a:lnTo>
                      <a:pt x="7" y="0"/>
                    </a:lnTo>
                    <a:lnTo>
                      <a:pt x="7" y="0"/>
                    </a:lnTo>
                    <a:lnTo>
                      <a:pt x="7" y="0"/>
                    </a:lnTo>
                    <a:lnTo>
                      <a:pt x="0" y="8"/>
                    </a:lnTo>
                    <a:lnTo>
                      <a:pt x="0" y="8"/>
                    </a:lnTo>
                    <a:lnTo>
                      <a:pt x="0" y="8"/>
                    </a:lnTo>
                    <a:lnTo>
                      <a:pt x="0" y="15"/>
                    </a:lnTo>
                    <a:lnTo>
                      <a:pt x="0" y="15"/>
                    </a:lnTo>
                    <a:lnTo>
                      <a:pt x="7"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338" name="Freeform 266"/>
              <p:cNvSpPr>
                <a:spLocks/>
              </p:cNvSpPr>
              <p:nvPr/>
            </p:nvSpPr>
            <p:spPr bwMode="auto">
              <a:xfrm>
                <a:off x="4958" y="3660"/>
                <a:ext cx="14" cy="15"/>
              </a:xfrm>
              <a:custGeom>
                <a:avLst/>
                <a:gdLst/>
                <a:ahLst/>
                <a:cxnLst>
                  <a:cxn ang="0">
                    <a:pos x="14" y="8"/>
                  </a:cxn>
                  <a:cxn ang="0">
                    <a:pos x="14" y="4"/>
                  </a:cxn>
                  <a:cxn ang="0">
                    <a:pos x="13" y="2"/>
                  </a:cxn>
                  <a:cxn ang="0">
                    <a:pos x="10" y="1"/>
                  </a:cxn>
                  <a:cxn ang="0">
                    <a:pos x="8" y="0"/>
                  </a:cxn>
                  <a:cxn ang="0">
                    <a:pos x="5" y="0"/>
                  </a:cxn>
                  <a:cxn ang="0">
                    <a:pos x="3" y="1"/>
                  </a:cxn>
                  <a:cxn ang="0">
                    <a:pos x="1" y="2"/>
                  </a:cxn>
                  <a:cxn ang="0">
                    <a:pos x="0" y="4"/>
                  </a:cxn>
                  <a:cxn ang="0">
                    <a:pos x="0" y="8"/>
                  </a:cxn>
                  <a:cxn ang="0">
                    <a:pos x="0" y="11"/>
                  </a:cxn>
                  <a:cxn ang="0">
                    <a:pos x="1" y="13"/>
                  </a:cxn>
                  <a:cxn ang="0">
                    <a:pos x="3" y="15"/>
                  </a:cxn>
                  <a:cxn ang="0">
                    <a:pos x="5" y="15"/>
                  </a:cxn>
                  <a:cxn ang="0">
                    <a:pos x="8" y="15"/>
                  </a:cxn>
                  <a:cxn ang="0">
                    <a:pos x="10" y="15"/>
                  </a:cxn>
                  <a:cxn ang="0">
                    <a:pos x="13" y="13"/>
                  </a:cxn>
                  <a:cxn ang="0">
                    <a:pos x="14" y="11"/>
                  </a:cxn>
                  <a:cxn ang="0">
                    <a:pos x="14" y="8"/>
                  </a:cxn>
                </a:cxnLst>
                <a:rect l="0" t="0" r="r" b="b"/>
                <a:pathLst>
                  <a:path w="14" h="15">
                    <a:moveTo>
                      <a:pt x="14" y="8"/>
                    </a:moveTo>
                    <a:lnTo>
                      <a:pt x="14" y="4"/>
                    </a:lnTo>
                    <a:lnTo>
                      <a:pt x="13" y="2"/>
                    </a:lnTo>
                    <a:lnTo>
                      <a:pt x="10" y="1"/>
                    </a:lnTo>
                    <a:lnTo>
                      <a:pt x="8" y="0"/>
                    </a:lnTo>
                    <a:lnTo>
                      <a:pt x="5" y="0"/>
                    </a:lnTo>
                    <a:lnTo>
                      <a:pt x="3" y="1"/>
                    </a:lnTo>
                    <a:lnTo>
                      <a:pt x="1" y="2"/>
                    </a:lnTo>
                    <a:lnTo>
                      <a:pt x="0" y="4"/>
                    </a:lnTo>
                    <a:lnTo>
                      <a:pt x="0" y="8"/>
                    </a:lnTo>
                    <a:lnTo>
                      <a:pt x="0" y="11"/>
                    </a:lnTo>
                    <a:lnTo>
                      <a:pt x="1" y="13"/>
                    </a:lnTo>
                    <a:lnTo>
                      <a:pt x="3" y="15"/>
                    </a:lnTo>
                    <a:lnTo>
                      <a:pt x="5" y="15"/>
                    </a:lnTo>
                    <a:lnTo>
                      <a:pt x="8" y="15"/>
                    </a:lnTo>
                    <a:lnTo>
                      <a:pt x="10" y="15"/>
                    </a:lnTo>
                    <a:lnTo>
                      <a:pt x="13" y="13"/>
                    </a:lnTo>
                    <a:lnTo>
                      <a:pt x="14" y="11"/>
                    </a:lnTo>
                    <a:lnTo>
                      <a:pt x="14" y="8"/>
                    </a:lnTo>
                    <a:close/>
                  </a:path>
                </a:pathLst>
              </a:custGeom>
              <a:solidFill>
                <a:srgbClr val="FFFF00"/>
              </a:solidFill>
              <a:ln w="9525">
                <a:noFill/>
                <a:round/>
                <a:headEnd/>
                <a:tailEnd/>
              </a:ln>
            </p:spPr>
            <p:txBody>
              <a:bodyPr/>
              <a:lstStyle/>
              <a:p>
                <a:endParaRPr lang="en-US" dirty="0"/>
              </a:p>
            </p:txBody>
          </p:sp>
          <p:sp>
            <p:nvSpPr>
              <p:cNvPr id="643339" name="Freeform 267"/>
              <p:cNvSpPr>
                <a:spLocks/>
              </p:cNvSpPr>
              <p:nvPr/>
            </p:nvSpPr>
            <p:spPr bwMode="auto">
              <a:xfrm>
                <a:off x="4960" y="3656"/>
                <a:ext cx="15" cy="22"/>
              </a:xfrm>
              <a:custGeom>
                <a:avLst/>
                <a:gdLst/>
                <a:ahLst/>
                <a:cxnLst>
                  <a:cxn ang="0">
                    <a:pos x="15" y="15"/>
                  </a:cxn>
                  <a:cxn ang="0">
                    <a:pos x="15" y="8"/>
                  </a:cxn>
                  <a:cxn ang="0">
                    <a:pos x="8" y="8"/>
                  </a:cxn>
                  <a:cxn ang="0">
                    <a:pos x="8" y="8"/>
                  </a:cxn>
                  <a:cxn ang="0">
                    <a:pos x="8" y="0"/>
                  </a:cxn>
                  <a:cxn ang="0">
                    <a:pos x="0" y="0"/>
                  </a:cxn>
                  <a:cxn ang="0">
                    <a:pos x="0" y="8"/>
                  </a:cxn>
                  <a:cxn ang="0">
                    <a:pos x="0" y="8"/>
                  </a:cxn>
                  <a:cxn ang="0">
                    <a:pos x="0" y="8"/>
                  </a:cxn>
                  <a:cxn ang="0">
                    <a:pos x="0" y="15"/>
                  </a:cxn>
                  <a:cxn ang="0">
                    <a:pos x="0" y="15"/>
                  </a:cxn>
                  <a:cxn ang="0">
                    <a:pos x="0" y="15"/>
                  </a:cxn>
                  <a:cxn ang="0">
                    <a:pos x="0" y="22"/>
                  </a:cxn>
                  <a:cxn ang="0">
                    <a:pos x="0" y="22"/>
                  </a:cxn>
                  <a:cxn ang="0">
                    <a:pos x="8" y="22"/>
                  </a:cxn>
                  <a:cxn ang="0">
                    <a:pos x="8" y="22"/>
                  </a:cxn>
                  <a:cxn ang="0">
                    <a:pos x="8" y="15"/>
                  </a:cxn>
                  <a:cxn ang="0">
                    <a:pos x="15" y="15"/>
                  </a:cxn>
                  <a:cxn ang="0">
                    <a:pos x="15" y="15"/>
                  </a:cxn>
                </a:cxnLst>
                <a:rect l="0" t="0" r="r" b="b"/>
                <a:pathLst>
                  <a:path w="15" h="22">
                    <a:moveTo>
                      <a:pt x="15" y="15"/>
                    </a:moveTo>
                    <a:lnTo>
                      <a:pt x="15" y="8"/>
                    </a:lnTo>
                    <a:lnTo>
                      <a:pt x="8" y="8"/>
                    </a:lnTo>
                    <a:lnTo>
                      <a:pt x="8" y="8"/>
                    </a:lnTo>
                    <a:lnTo>
                      <a:pt x="8" y="0"/>
                    </a:lnTo>
                    <a:lnTo>
                      <a:pt x="0" y="0"/>
                    </a:lnTo>
                    <a:lnTo>
                      <a:pt x="0" y="8"/>
                    </a:lnTo>
                    <a:lnTo>
                      <a:pt x="0" y="8"/>
                    </a:lnTo>
                    <a:lnTo>
                      <a:pt x="0" y="8"/>
                    </a:lnTo>
                    <a:lnTo>
                      <a:pt x="0" y="15"/>
                    </a:lnTo>
                    <a:lnTo>
                      <a:pt x="0" y="15"/>
                    </a:lnTo>
                    <a:lnTo>
                      <a:pt x="0" y="15"/>
                    </a:lnTo>
                    <a:lnTo>
                      <a:pt x="0" y="22"/>
                    </a:lnTo>
                    <a:lnTo>
                      <a:pt x="0" y="22"/>
                    </a:lnTo>
                    <a:lnTo>
                      <a:pt x="8" y="22"/>
                    </a:lnTo>
                    <a:lnTo>
                      <a:pt x="8" y="22"/>
                    </a:lnTo>
                    <a:lnTo>
                      <a:pt x="8"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340" name="Freeform 268"/>
              <p:cNvSpPr>
                <a:spLocks/>
              </p:cNvSpPr>
              <p:nvPr/>
            </p:nvSpPr>
            <p:spPr bwMode="auto">
              <a:xfrm>
                <a:off x="4946" y="3654"/>
                <a:ext cx="16" cy="16"/>
              </a:xfrm>
              <a:custGeom>
                <a:avLst/>
                <a:gdLst/>
                <a:ahLst/>
                <a:cxnLst>
                  <a:cxn ang="0">
                    <a:pos x="16" y="7"/>
                  </a:cxn>
                  <a:cxn ang="0">
                    <a:pos x="16" y="5"/>
                  </a:cxn>
                  <a:cxn ang="0">
                    <a:pos x="15" y="2"/>
                  </a:cxn>
                  <a:cxn ang="0">
                    <a:pos x="12" y="1"/>
                  </a:cxn>
                  <a:cxn ang="0">
                    <a:pos x="9" y="0"/>
                  </a:cxn>
                  <a:cxn ang="0">
                    <a:pos x="7" y="0"/>
                  </a:cxn>
                  <a:cxn ang="0">
                    <a:pos x="4" y="1"/>
                  </a:cxn>
                  <a:cxn ang="0">
                    <a:pos x="2" y="2"/>
                  </a:cxn>
                  <a:cxn ang="0">
                    <a:pos x="1" y="5"/>
                  </a:cxn>
                  <a:cxn ang="0">
                    <a:pos x="0" y="7"/>
                  </a:cxn>
                  <a:cxn ang="0">
                    <a:pos x="1" y="10"/>
                  </a:cxn>
                  <a:cxn ang="0">
                    <a:pos x="2" y="13"/>
                  </a:cxn>
                  <a:cxn ang="0">
                    <a:pos x="4" y="15"/>
                  </a:cxn>
                  <a:cxn ang="0">
                    <a:pos x="7" y="16"/>
                  </a:cxn>
                  <a:cxn ang="0">
                    <a:pos x="9" y="16"/>
                  </a:cxn>
                  <a:cxn ang="0">
                    <a:pos x="12" y="15"/>
                  </a:cxn>
                  <a:cxn ang="0">
                    <a:pos x="15" y="13"/>
                  </a:cxn>
                  <a:cxn ang="0">
                    <a:pos x="16" y="10"/>
                  </a:cxn>
                  <a:cxn ang="0">
                    <a:pos x="16" y="7"/>
                  </a:cxn>
                </a:cxnLst>
                <a:rect l="0" t="0" r="r" b="b"/>
                <a:pathLst>
                  <a:path w="16" h="16">
                    <a:moveTo>
                      <a:pt x="16" y="7"/>
                    </a:moveTo>
                    <a:lnTo>
                      <a:pt x="16" y="5"/>
                    </a:lnTo>
                    <a:lnTo>
                      <a:pt x="15" y="2"/>
                    </a:lnTo>
                    <a:lnTo>
                      <a:pt x="12" y="1"/>
                    </a:lnTo>
                    <a:lnTo>
                      <a:pt x="9" y="0"/>
                    </a:lnTo>
                    <a:lnTo>
                      <a:pt x="7" y="0"/>
                    </a:lnTo>
                    <a:lnTo>
                      <a:pt x="4" y="1"/>
                    </a:lnTo>
                    <a:lnTo>
                      <a:pt x="2" y="2"/>
                    </a:lnTo>
                    <a:lnTo>
                      <a:pt x="1" y="5"/>
                    </a:lnTo>
                    <a:lnTo>
                      <a:pt x="0" y="7"/>
                    </a:lnTo>
                    <a:lnTo>
                      <a:pt x="1" y="10"/>
                    </a:lnTo>
                    <a:lnTo>
                      <a:pt x="2" y="13"/>
                    </a:lnTo>
                    <a:lnTo>
                      <a:pt x="4" y="15"/>
                    </a:lnTo>
                    <a:lnTo>
                      <a:pt x="7" y="16"/>
                    </a:lnTo>
                    <a:lnTo>
                      <a:pt x="9" y="16"/>
                    </a:lnTo>
                    <a:lnTo>
                      <a:pt x="12" y="15"/>
                    </a:lnTo>
                    <a:lnTo>
                      <a:pt x="15" y="13"/>
                    </a:lnTo>
                    <a:lnTo>
                      <a:pt x="16" y="10"/>
                    </a:lnTo>
                    <a:lnTo>
                      <a:pt x="16" y="7"/>
                    </a:lnTo>
                    <a:close/>
                  </a:path>
                </a:pathLst>
              </a:custGeom>
              <a:solidFill>
                <a:srgbClr val="FFFF00"/>
              </a:solidFill>
              <a:ln w="9525">
                <a:noFill/>
                <a:round/>
                <a:headEnd/>
                <a:tailEnd/>
              </a:ln>
            </p:spPr>
            <p:txBody>
              <a:bodyPr/>
              <a:lstStyle/>
              <a:p>
                <a:endParaRPr lang="en-US" dirty="0"/>
              </a:p>
            </p:txBody>
          </p:sp>
          <p:sp>
            <p:nvSpPr>
              <p:cNvPr id="643341" name="Freeform 269"/>
              <p:cNvSpPr>
                <a:spLocks/>
              </p:cNvSpPr>
              <p:nvPr/>
            </p:nvSpPr>
            <p:spPr bwMode="auto">
              <a:xfrm>
                <a:off x="4946" y="3656"/>
                <a:ext cx="14" cy="15"/>
              </a:xfrm>
              <a:custGeom>
                <a:avLst/>
                <a:gdLst/>
                <a:ahLst/>
                <a:cxnLst>
                  <a:cxn ang="0">
                    <a:pos x="14" y="8"/>
                  </a:cxn>
                  <a:cxn ang="0">
                    <a:pos x="14" y="0"/>
                  </a:cxn>
                  <a:cxn ang="0">
                    <a:pos x="14" y="0"/>
                  </a:cxn>
                  <a:cxn ang="0">
                    <a:pos x="14" y="0"/>
                  </a:cxn>
                  <a:cxn ang="0">
                    <a:pos x="7" y="0"/>
                  </a:cxn>
                  <a:cxn ang="0">
                    <a:pos x="7" y="0"/>
                  </a:cxn>
                  <a:cxn ang="0">
                    <a:pos x="7" y="0"/>
                  </a:cxn>
                  <a:cxn ang="0">
                    <a:pos x="0" y="0"/>
                  </a:cxn>
                  <a:cxn ang="0">
                    <a:pos x="0" y="0"/>
                  </a:cxn>
                  <a:cxn ang="0">
                    <a:pos x="0" y="8"/>
                  </a:cxn>
                  <a:cxn ang="0">
                    <a:pos x="0" y="8"/>
                  </a:cxn>
                  <a:cxn ang="0">
                    <a:pos x="0" y="8"/>
                  </a:cxn>
                  <a:cxn ang="0">
                    <a:pos x="7" y="15"/>
                  </a:cxn>
                  <a:cxn ang="0">
                    <a:pos x="7" y="15"/>
                  </a:cxn>
                  <a:cxn ang="0">
                    <a:pos x="7" y="15"/>
                  </a:cxn>
                  <a:cxn ang="0">
                    <a:pos x="14" y="15"/>
                  </a:cxn>
                  <a:cxn ang="0">
                    <a:pos x="14" y="8"/>
                  </a:cxn>
                  <a:cxn ang="0">
                    <a:pos x="14" y="8"/>
                  </a:cxn>
                  <a:cxn ang="0">
                    <a:pos x="14" y="8"/>
                  </a:cxn>
                </a:cxnLst>
                <a:rect l="0" t="0" r="r" b="b"/>
                <a:pathLst>
                  <a:path w="14" h="15">
                    <a:moveTo>
                      <a:pt x="14" y="8"/>
                    </a:moveTo>
                    <a:lnTo>
                      <a:pt x="14" y="0"/>
                    </a:lnTo>
                    <a:lnTo>
                      <a:pt x="14" y="0"/>
                    </a:lnTo>
                    <a:lnTo>
                      <a:pt x="14" y="0"/>
                    </a:lnTo>
                    <a:lnTo>
                      <a:pt x="7" y="0"/>
                    </a:lnTo>
                    <a:lnTo>
                      <a:pt x="7" y="0"/>
                    </a:lnTo>
                    <a:lnTo>
                      <a:pt x="7" y="0"/>
                    </a:lnTo>
                    <a:lnTo>
                      <a:pt x="0" y="0"/>
                    </a:lnTo>
                    <a:lnTo>
                      <a:pt x="0" y="0"/>
                    </a:lnTo>
                    <a:lnTo>
                      <a:pt x="0" y="8"/>
                    </a:lnTo>
                    <a:lnTo>
                      <a:pt x="0" y="8"/>
                    </a:lnTo>
                    <a:lnTo>
                      <a:pt x="0" y="8"/>
                    </a:lnTo>
                    <a:lnTo>
                      <a:pt x="7" y="15"/>
                    </a:lnTo>
                    <a:lnTo>
                      <a:pt x="7" y="15"/>
                    </a:lnTo>
                    <a:lnTo>
                      <a:pt x="7" y="15"/>
                    </a:lnTo>
                    <a:lnTo>
                      <a:pt x="14" y="15"/>
                    </a:lnTo>
                    <a:lnTo>
                      <a:pt x="14" y="8"/>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342" name="Freeform 270"/>
              <p:cNvSpPr>
                <a:spLocks/>
              </p:cNvSpPr>
              <p:nvPr/>
            </p:nvSpPr>
            <p:spPr bwMode="auto">
              <a:xfrm>
                <a:off x="4927" y="3686"/>
                <a:ext cx="16" cy="15"/>
              </a:xfrm>
              <a:custGeom>
                <a:avLst/>
                <a:gdLst/>
                <a:ahLst/>
                <a:cxnLst>
                  <a:cxn ang="0">
                    <a:pos x="16" y="7"/>
                  </a:cxn>
                  <a:cxn ang="0">
                    <a:pos x="15" y="4"/>
                  </a:cxn>
                  <a:cxn ang="0">
                    <a:pos x="14" y="2"/>
                  </a:cxn>
                  <a:cxn ang="0">
                    <a:pos x="11" y="0"/>
                  </a:cxn>
                  <a:cxn ang="0">
                    <a:pos x="9" y="0"/>
                  </a:cxn>
                  <a:cxn ang="0">
                    <a:pos x="6" y="0"/>
                  </a:cxn>
                  <a:cxn ang="0">
                    <a:pos x="4" y="0"/>
                  </a:cxn>
                  <a:cxn ang="0">
                    <a:pos x="1" y="2"/>
                  </a:cxn>
                  <a:cxn ang="0">
                    <a:pos x="0" y="4"/>
                  </a:cxn>
                  <a:cxn ang="0">
                    <a:pos x="0" y="7"/>
                  </a:cxn>
                  <a:cxn ang="0">
                    <a:pos x="0" y="10"/>
                  </a:cxn>
                  <a:cxn ang="0">
                    <a:pos x="1" y="12"/>
                  </a:cxn>
                  <a:cxn ang="0">
                    <a:pos x="4" y="14"/>
                  </a:cxn>
                  <a:cxn ang="0">
                    <a:pos x="6" y="15"/>
                  </a:cxn>
                  <a:cxn ang="0">
                    <a:pos x="9" y="15"/>
                  </a:cxn>
                  <a:cxn ang="0">
                    <a:pos x="11" y="14"/>
                  </a:cxn>
                  <a:cxn ang="0">
                    <a:pos x="14" y="12"/>
                  </a:cxn>
                  <a:cxn ang="0">
                    <a:pos x="15" y="10"/>
                  </a:cxn>
                  <a:cxn ang="0">
                    <a:pos x="16" y="7"/>
                  </a:cxn>
                </a:cxnLst>
                <a:rect l="0" t="0" r="r" b="b"/>
                <a:pathLst>
                  <a:path w="16" h="15">
                    <a:moveTo>
                      <a:pt x="16" y="7"/>
                    </a:moveTo>
                    <a:lnTo>
                      <a:pt x="15" y="4"/>
                    </a:lnTo>
                    <a:lnTo>
                      <a:pt x="14" y="2"/>
                    </a:lnTo>
                    <a:lnTo>
                      <a:pt x="11" y="0"/>
                    </a:lnTo>
                    <a:lnTo>
                      <a:pt x="9" y="0"/>
                    </a:lnTo>
                    <a:lnTo>
                      <a:pt x="6" y="0"/>
                    </a:lnTo>
                    <a:lnTo>
                      <a:pt x="4" y="0"/>
                    </a:lnTo>
                    <a:lnTo>
                      <a:pt x="1" y="2"/>
                    </a:lnTo>
                    <a:lnTo>
                      <a:pt x="0" y="4"/>
                    </a:lnTo>
                    <a:lnTo>
                      <a:pt x="0" y="7"/>
                    </a:lnTo>
                    <a:lnTo>
                      <a:pt x="0" y="10"/>
                    </a:lnTo>
                    <a:lnTo>
                      <a:pt x="1" y="12"/>
                    </a:lnTo>
                    <a:lnTo>
                      <a:pt x="4" y="14"/>
                    </a:lnTo>
                    <a:lnTo>
                      <a:pt x="6" y="15"/>
                    </a:lnTo>
                    <a:lnTo>
                      <a:pt x="9" y="15"/>
                    </a:lnTo>
                    <a:lnTo>
                      <a:pt x="11" y="14"/>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343" name="Freeform 271"/>
              <p:cNvSpPr>
                <a:spLocks/>
              </p:cNvSpPr>
              <p:nvPr/>
            </p:nvSpPr>
            <p:spPr bwMode="auto">
              <a:xfrm>
                <a:off x="4924" y="3685"/>
                <a:ext cx="22" cy="15"/>
              </a:xfrm>
              <a:custGeom>
                <a:avLst/>
                <a:gdLst/>
                <a:ahLst/>
                <a:cxnLst>
                  <a:cxn ang="0">
                    <a:pos x="22" y="8"/>
                  </a:cxn>
                  <a:cxn ang="0">
                    <a:pos x="14" y="8"/>
                  </a:cxn>
                  <a:cxn ang="0">
                    <a:pos x="14" y="0"/>
                  </a:cxn>
                  <a:cxn ang="0">
                    <a:pos x="14" y="0"/>
                  </a:cxn>
                  <a:cxn ang="0">
                    <a:pos x="14" y="0"/>
                  </a:cxn>
                  <a:cxn ang="0">
                    <a:pos x="7" y="0"/>
                  </a:cxn>
                  <a:cxn ang="0">
                    <a:pos x="7" y="0"/>
                  </a:cxn>
                  <a:cxn ang="0">
                    <a:pos x="7" y="0"/>
                  </a:cxn>
                  <a:cxn ang="0">
                    <a:pos x="0" y="8"/>
                  </a:cxn>
                  <a:cxn ang="0">
                    <a:pos x="0" y="8"/>
                  </a:cxn>
                  <a:cxn ang="0">
                    <a:pos x="0" y="8"/>
                  </a:cxn>
                  <a:cxn ang="0">
                    <a:pos x="7" y="15"/>
                  </a:cxn>
                  <a:cxn ang="0">
                    <a:pos x="7" y="15"/>
                  </a:cxn>
                  <a:cxn ang="0">
                    <a:pos x="7" y="15"/>
                  </a:cxn>
                  <a:cxn ang="0">
                    <a:pos x="14" y="15"/>
                  </a:cxn>
                  <a:cxn ang="0">
                    <a:pos x="14" y="15"/>
                  </a:cxn>
                  <a:cxn ang="0">
                    <a:pos x="14" y="15"/>
                  </a:cxn>
                  <a:cxn ang="0">
                    <a:pos x="14" y="8"/>
                  </a:cxn>
                  <a:cxn ang="0">
                    <a:pos x="22" y="8"/>
                  </a:cxn>
                </a:cxnLst>
                <a:rect l="0" t="0" r="r" b="b"/>
                <a:pathLst>
                  <a:path w="22" h="15">
                    <a:moveTo>
                      <a:pt x="22" y="8"/>
                    </a:moveTo>
                    <a:lnTo>
                      <a:pt x="14" y="8"/>
                    </a:lnTo>
                    <a:lnTo>
                      <a:pt x="14" y="0"/>
                    </a:lnTo>
                    <a:lnTo>
                      <a:pt x="14" y="0"/>
                    </a:lnTo>
                    <a:lnTo>
                      <a:pt x="14" y="0"/>
                    </a:lnTo>
                    <a:lnTo>
                      <a:pt x="7" y="0"/>
                    </a:lnTo>
                    <a:lnTo>
                      <a:pt x="7" y="0"/>
                    </a:lnTo>
                    <a:lnTo>
                      <a:pt x="7" y="0"/>
                    </a:lnTo>
                    <a:lnTo>
                      <a:pt x="0" y="8"/>
                    </a:lnTo>
                    <a:lnTo>
                      <a:pt x="0" y="8"/>
                    </a:lnTo>
                    <a:lnTo>
                      <a:pt x="0" y="8"/>
                    </a:lnTo>
                    <a:lnTo>
                      <a:pt x="7" y="15"/>
                    </a:lnTo>
                    <a:lnTo>
                      <a:pt x="7" y="15"/>
                    </a:lnTo>
                    <a:lnTo>
                      <a:pt x="7" y="15"/>
                    </a:lnTo>
                    <a:lnTo>
                      <a:pt x="14" y="15"/>
                    </a:lnTo>
                    <a:lnTo>
                      <a:pt x="14" y="15"/>
                    </a:lnTo>
                    <a:lnTo>
                      <a:pt x="14" y="15"/>
                    </a:lnTo>
                    <a:lnTo>
                      <a:pt x="14" y="8"/>
                    </a:lnTo>
                    <a:lnTo>
                      <a:pt x="22" y="8"/>
                    </a:lnTo>
                  </a:path>
                </a:pathLst>
              </a:custGeom>
              <a:noFill/>
              <a:ln w="0" cap="sq">
                <a:solidFill>
                  <a:srgbClr val="FFFF00"/>
                </a:solidFill>
                <a:prstDash val="solid"/>
                <a:miter lim="800000"/>
                <a:headEnd/>
                <a:tailEnd/>
              </a:ln>
            </p:spPr>
            <p:txBody>
              <a:bodyPr/>
              <a:lstStyle/>
              <a:p>
                <a:endParaRPr lang="en-US" dirty="0"/>
              </a:p>
            </p:txBody>
          </p:sp>
          <p:sp>
            <p:nvSpPr>
              <p:cNvPr id="643344" name="Freeform 272"/>
              <p:cNvSpPr>
                <a:spLocks/>
              </p:cNvSpPr>
              <p:nvPr/>
            </p:nvSpPr>
            <p:spPr bwMode="auto">
              <a:xfrm>
                <a:off x="4982" y="3658"/>
                <a:ext cx="16" cy="16"/>
              </a:xfrm>
              <a:custGeom>
                <a:avLst/>
                <a:gdLst/>
                <a:ahLst/>
                <a:cxnLst>
                  <a:cxn ang="0">
                    <a:pos x="16" y="7"/>
                  </a:cxn>
                  <a:cxn ang="0">
                    <a:pos x="16" y="5"/>
                  </a:cxn>
                  <a:cxn ang="0">
                    <a:pos x="15" y="2"/>
                  </a:cxn>
                  <a:cxn ang="0">
                    <a:pos x="12" y="1"/>
                  </a:cxn>
                  <a:cxn ang="0">
                    <a:pos x="10" y="0"/>
                  </a:cxn>
                  <a:cxn ang="0">
                    <a:pos x="7" y="0"/>
                  </a:cxn>
                  <a:cxn ang="0">
                    <a:pos x="4" y="1"/>
                  </a:cxn>
                  <a:cxn ang="0">
                    <a:pos x="2" y="2"/>
                  </a:cxn>
                  <a:cxn ang="0">
                    <a:pos x="1" y="5"/>
                  </a:cxn>
                  <a:cxn ang="0">
                    <a:pos x="0" y="7"/>
                  </a:cxn>
                  <a:cxn ang="0">
                    <a:pos x="1" y="11"/>
                  </a:cxn>
                  <a:cxn ang="0">
                    <a:pos x="2" y="13"/>
                  </a:cxn>
                  <a:cxn ang="0">
                    <a:pos x="4" y="15"/>
                  </a:cxn>
                  <a:cxn ang="0">
                    <a:pos x="7" y="16"/>
                  </a:cxn>
                  <a:cxn ang="0">
                    <a:pos x="10" y="16"/>
                  </a:cxn>
                  <a:cxn ang="0">
                    <a:pos x="12" y="15"/>
                  </a:cxn>
                  <a:cxn ang="0">
                    <a:pos x="15" y="13"/>
                  </a:cxn>
                  <a:cxn ang="0">
                    <a:pos x="16" y="11"/>
                  </a:cxn>
                  <a:cxn ang="0">
                    <a:pos x="16" y="7"/>
                  </a:cxn>
                </a:cxnLst>
                <a:rect l="0" t="0" r="r" b="b"/>
                <a:pathLst>
                  <a:path w="16" h="16">
                    <a:moveTo>
                      <a:pt x="16" y="7"/>
                    </a:moveTo>
                    <a:lnTo>
                      <a:pt x="16" y="5"/>
                    </a:lnTo>
                    <a:lnTo>
                      <a:pt x="15" y="2"/>
                    </a:lnTo>
                    <a:lnTo>
                      <a:pt x="12" y="1"/>
                    </a:lnTo>
                    <a:lnTo>
                      <a:pt x="10" y="0"/>
                    </a:lnTo>
                    <a:lnTo>
                      <a:pt x="7" y="0"/>
                    </a:lnTo>
                    <a:lnTo>
                      <a:pt x="4" y="1"/>
                    </a:lnTo>
                    <a:lnTo>
                      <a:pt x="2" y="2"/>
                    </a:lnTo>
                    <a:lnTo>
                      <a:pt x="1" y="5"/>
                    </a:lnTo>
                    <a:lnTo>
                      <a:pt x="0" y="7"/>
                    </a:lnTo>
                    <a:lnTo>
                      <a:pt x="1" y="11"/>
                    </a:lnTo>
                    <a:lnTo>
                      <a:pt x="2" y="13"/>
                    </a:lnTo>
                    <a:lnTo>
                      <a:pt x="4" y="15"/>
                    </a:lnTo>
                    <a:lnTo>
                      <a:pt x="7" y="16"/>
                    </a:lnTo>
                    <a:lnTo>
                      <a:pt x="10" y="16"/>
                    </a:lnTo>
                    <a:lnTo>
                      <a:pt x="12" y="15"/>
                    </a:lnTo>
                    <a:lnTo>
                      <a:pt x="15" y="13"/>
                    </a:lnTo>
                    <a:lnTo>
                      <a:pt x="16" y="11"/>
                    </a:lnTo>
                    <a:lnTo>
                      <a:pt x="16" y="7"/>
                    </a:lnTo>
                    <a:close/>
                  </a:path>
                </a:pathLst>
              </a:custGeom>
              <a:solidFill>
                <a:srgbClr val="FFFF00"/>
              </a:solidFill>
              <a:ln w="9525">
                <a:noFill/>
                <a:round/>
                <a:headEnd/>
                <a:tailEnd/>
              </a:ln>
            </p:spPr>
            <p:txBody>
              <a:bodyPr/>
              <a:lstStyle/>
              <a:p>
                <a:endParaRPr lang="en-US" dirty="0"/>
              </a:p>
            </p:txBody>
          </p:sp>
          <p:sp>
            <p:nvSpPr>
              <p:cNvPr id="643345" name="Freeform 273"/>
              <p:cNvSpPr>
                <a:spLocks/>
              </p:cNvSpPr>
              <p:nvPr/>
            </p:nvSpPr>
            <p:spPr bwMode="auto">
              <a:xfrm>
                <a:off x="4982" y="3656"/>
                <a:ext cx="15" cy="15"/>
              </a:xfrm>
              <a:custGeom>
                <a:avLst/>
                <a:gdLst/>
                <a:ahLst/>
                <a:cxnLst>
                  <a:cxn ang="0">
                    <a:pos x="15" y="8"/>
                  </a:cxn>
                  <a:cxn ang="0">
                    <a:pos x="15" y="8"/>
                  </a:cxn>
                  <a:cxn ang="0">
                    <a:pos x="15" y="8"/>
                  </a:cxn>
                  <a:cxn ang="0">
                    <a:pos x="15" y="0"/>
                  </a:cxn>
                  <a:cxn ang="0">
                    <a:pos x="7" y="0"/>
                  </a:cxn>
                  <a:cxn ang="0">
                    <a:pos x="7" y="0"/>
                  </a:cxn>
                  <a:cxn ang="0">
                    <a:pos x="7" y="0"/>
                  </a:cxn>
                  <a:cxn ang="0">
                    <a:pos x="0" y="8"/>
                  </a:cxn>
                  <a:cxn ang="0">
                    <a:pos x="0" y="8"/>
                  </a:cxn>
                  <a:cxn ang="0">
                    <a:pos x="0" y="8"/>
                  </a:cxn>
                  <a:cxn ang="0">
                    <a:pos x="0" y="15"/>
                  </a:cxn>
                  <a:cxn ang="0">
                    <a:pos x="0" y="15"/>
                  </a:cxn>
                  <a:cxn ang="0">
                    <a:pos x="7" y="15"/>
                  </a:cxn>
                  <a:cxn ang="0">
                    <a:pos x="7" y="15"/>
                  </a:cxn>
                  <a:cxn ang="0">
                    <a:pos x="7" y="15"/>
                  </a:cxn>
                  <a:cxn ang="0">
                    <a:pos x="15" y="15"/>
                  </a:cxn>
                  <a:cxn ang="0">
                    <a:pos x="15" y="15"/>
                  </a:cxn>
                  <a:cxn ang="0">
                    <a:pos x="15" y="15"/>
                  </a:cxn>
                  <a:cxn ang="0">
                    <a:pos x="15" y="8"/>
                  </a:cxn>
                </a:cxnLst>
                <a:rect l="0" t="0" r="r" b="b"/>
                <a:pathLst>
                  <a:path w="15" h="15">
                    <a:moveTo>
                      <a:pt x="15" y="8"/>
                    </a:moveTo>
                    <a:lnTo>
                      <a:pt x="15" y="8"/>
                    </a:lnTo>
                    <a:lnTo>
                      <a:pt x="15" y="8"/>
                    </a:lnTo>
                    <a:lnTo>
                      <a:pt x="15" y="0"/>
                    </a:lnTo>
                    <a:lnTo>
                      <a:pt x="7" y="0"/>
                    </a:lnTo>
                    <a:lnTo>
                      <a:pt x="7" y="0"/>
                    </a:lnTo>
                    <a:lnTo>
                      <a:pt x="7" y="0"/>
                    </a:lnTo>
                    <a:lnTo>
                      <a:pt x="0" y="8"/>
                    </a:lnTo>
                    <a:lnTo>
                      <a:pt x="0" y="8"/>
                    </a:lnTo>
                    <a:lnTo>
                      <a:pt x="0" y="8"/>
                    </a:lnTo>
                    <a:lnTo>
                      <a:pt x="0" y="15"/>
                    </a:lnTo>
                    <a:lnTo>
                      <a:pt x="0" y="15"/>
                    </a:lnTo>
                    <a:lnTo>
                      <a:pt x="7" y="15"/>
                    </a:lnTo>
                    <a:lnTo>
                      <a:pt x="7" y="15"/>
                    </a:lnTo>
                    <a:lnTo>
                      <a:pt x="7"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346" name="Freeform 274"/>
              <p:cNvSpPr>
                <a:spLocks/>
              </p:cNvSpPr>
              <p:nvPr/>
            </p:nvSpPr>
            <p:spPr bwMode="auto">
              <a:xfrm>
                <a:off x="4925" y="3649"/>
                <a:ext cx="15" cy="15"/>
              </a:xfrm>
              <a:custGeom>
                <a:avLst/>
                <a:gdLst/>
                <a:ahLst/>
                <a:cxnLst>
                  <a:cxn ang="0">
                    <a:pos x="15" y="8"/>
                  </a:cxn>
                  <a:cxn ang="0">
                    <a:pos x="14" y="6"/>
                  </a:cxn>
                  <a:cxn ang="0">
                    <a:pos x="13" y="3"/>
                  </a:cxn>
                  <a:cxn ang="0">
                    <a:pos x="11" y="2"/>
                  </a:cxn>
                  <a:cxn ang="0">
                    <a:pos x="8" y="0"/>
                  </a:cxn>
                  <a:cxn ang="0">
                    <a:pos x="6" y="0"/>
                  </a:cxn>
                  <a:cxn ang="0">
                    <a:pos x="3" y="2"/>
                  </a:cxn>
                  <a:cxn ang="0">
                    <a:pos x="2" y="3"/>
                  </a:cxn>
                  <a:cxn ang="0">
                    <a:pos x="0" y="6"/>
                  </a:cxn>
                  <a:cxn ang="0">
                    <a:pos x="0" y="8"/>
                  </a:cxn>
                  <a:cxn ang="0">
                    <a:pos x="0" y="11"/>
                  </a:cxn>
                  <a:cxn ang="0">
                    <a:pos x="2" y="13"/>
                  </a:cxn>
                  <a:cxn ang="0">
                    <a:pos x="3" y="15"/>
                  </a:cxn>
                  <a:cxn ang="0">
                    <a:pos x="6" y="15"/>
                  </a:cxn>
                  <a:cxn ang="0">
                    <a:pos x="8" y="15"/>
                  </a:cxn>
                  <a:cxn ang="0">
                    <a:pos x="11" y="15"/>
                  </a:cxn>
                  <a:cxn ang="0">
                    <a:pos x="13" y="13"/>
                  </a:cxn>
                  <a:cxn ang="0">
                    <a:pos x="14" y="11"/>
                  </a:cxn>
                  <a:cxn ang="0">
                    <a:pos x="15" y="8"/>
                  </a:cxn>
                </a:cxnLst>
                <a:rect l="0" t="0" r="r" b="b"/>
                <a:pathLst>
                  <a:path w="15" h="15">
                    <a:moveTo>
                      <a:pt x="15" y="8"/>
                    </a:moveTo>
                    <a:lnTo>
                      <a:pt x="14" y="6"/>
                    </a:lnTo>
                    <a:lnTo>
                      <a:pt x="13" y="3"/>
                    </a:lnTo>
                    <a:lnTo>
                      <a:pt x="11" y="2"/>
                    </a:lnTo>
                    <a:lnTo>
                      <a:pt x="8" y="0"/>
                    </a:lnTo>
                    <a:lnTo>
                      <a:pt x="6" y="0"/>
                    </a:lnTo>
                    <a:lnTo>
                      <a:pt x="3" y="2"/>
                    </a:lnTo>
                    <a:lnTo>
                      <a:pt x="2" y="3"/>
                    </a:lnTo>
                    <a:lnTo>
                      <a:pt x="0" y="6"/>
                    </a:lnTo>
                    <a:lnTo>
                      <a:pt x="0" y="8"/>
                    </a:lnTo>
                    <a:lnTo>
                      <a:pt x="0" y="11"/>
                    </a:lnTo>
                    <a:lnTo>
                      <a:pt x="2" y="13"/>
                    </a:lnTo>
                    <a:lnTo>
                      <a:pt x="3" y="15"/>
                    </a:lnTo>
                    <a:lnTo>
                      <a:pt x="6" y="15"/>
                    </a:lnTo>
                    <a:lnTo>
                      <a:pt x="8" y="15"/>
                    </a:lnTo>
                    <a:lnTo>
                      <a:pt x="11"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347" name="Freeform 275"/>
              <p:cNvSpPr>
                <a:spLocks/>
              </p:cNvSpPr>
              <p:nvPr/>
            </p:nvSpPr>
            <p:spPr bwMode="auto">
              <a:xfrm>
                <a:off x="4924" y="3649"/>
                <a:ext cx="14" cy="15"/>
              </a:xfrm>
              <a:custGeom>
                <a:avLst/>
                <a:gdLst/>
                <a:ahLst/>
                <a:cxnLst>
                  <a:cxn ang="0">
                    <a:pos x="14" y="7"/>
                  </a:cxn>
                  <a:cxn ang="0">
                    <a:pos x="14" y="7"/>
                  </a:cxn>
                  <a:cxn ang="0">
                    <a:pos x="14" y="0"/>
                  </a:cxn>
                  <a:cxn ang="0">
                    <a:pos x="14" y="0"/>
                  </a:cxn>
                  <a:cxn ang="0">
                    <a:pos x="7" y="0"/>
                  </a:cxn>
                  <a:cxn ang="0">
                    <a:pos x="7" y="0"/>
                  </a:cxn>
                  <a:cxn ang="0">
                    <a:pos x="7" y="0"/>
                  </a:cxn>
                  <a:cxn ang="0">
                    <a:pos x="0" y="0"/>
                  </a:cxn>
                  <a:cxn ang="0">
                    <a:pos x="0" y="7"/>
                  </a:cxn>
                  <a:cxn ang="0">
                    <a:pos x="0" y="7"/>
                  </a:cxn>
                  <a:cxn ang="0">
                    <a:pos x="0" y="7"/>
                  </a:cxn>
                  <a:cxn ang="0">
                    <a:pos x="0" y="15"/>
                  </a:cxn>
                  <a:cxn ang="0">
                    <a:pos x="7" y="15"/>
                  </a:cxn>
                  <a:cxn ang="0">
                    <a:pos x="7" y="15"/>
                  </a:cxn>
                  <a:cxn ang="0">
                    <a:pos x="7" y="15"/>
                  </a:cxn>
                  <a:cxn ang="0">
                    <a:pos x="14" y="15"/>
                  </a:cxn>
                  <a:cxn ang="0">
                    <a:pos x="14" y="15"/>
                  </a:cxn>
                  <a:cxn ang="0">
                    <a:pos x="14" y="7"/>
                  </a:cxn>
                  <a:cxn ang="0">
                    <a:pos x="14" y="7"/>
                  </a:cxn>
                </a:cxnLst>
                <a:rect l="0" t="0" r="r" b="b"/>
                <a:pathLst>
                  <a:path w="14" h="15">
                    <a:moveTo>
                      <a:pt x="14" y="7"/>
                    </a:moveTo>
                    <a:lnTo>
                      <a:pt x="14" y="7"/>
                    </a:lnTo>
                    <a:lnTo>
                      <a:pt x="14" y="0"/>
                    </a:lnTo>
                    <a:lnTo>
                      <a:pt x="14" y="0"/>
                    </a:lnTo>
                    <a:lnTo>
                      <a:pt x="7" y="0"/>
                    </a:lnTo>
                    <a:lnTo>
                      <a:pt x="7" y="0"/>
                    </a:lnTo>
                    <a:lnTo>
                      <a:pt x="7" y="0"/>
                    </a:lnTo>
                    <a:lnTo>
                      <a:pt x="0" y="0"/>
                    </a:lnTo>
                    <a:lnTo>
                      <a:pt x="0" y="7"/>
                    </a:lnTo>
                    <a:lnTo>
                      <a:pt x="0" y="7"/>
                    </a:lnTo>
                    <a:lnTo>
                      <a:pt x="0" y="7"/>
                    </a:lnTo>
                    <a:lnTo>
                      <a:pt x="0" y="15"/>
                    </a:lnTo>
                    <a:lnTo>
                      <a:pt x="7" y="15"/>
                    </a:lnTo>
                    <a:lnTo>
                      <a:pt x="7" y="15"/>
                    </a:lnTo>
                    <a:lnTo>
                      <a:pt x="7" y="15"/>
                    </a:lnTo>
                    <a:lnTo>
                      <a:pt x="14" y="15"/>
                    </a:lnTo>
                    <a:lnTo>
                      <a:pt x="14" y="15"/>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348" name="Freeform 276"/>
              <p:cNvSpPr>
                <a:spLocks/>
              </p:cNvSpPr>
              <p:nvPr/>
            </p:nvSpPr>
            <p:spPr bwMode="auto">
              <a:xfrm>
                <a:off x="4930" y="3671"/>
                <a:ext cx="16" cy="17"/>
              </a:xfrm>
              <a:custGeom>
                <a:avLst/>
                <a:gdLst/>
                <a:ahLst/>
                <a:cxnLst>
                  <a:cxn ang="0">
                    <a:pos x="16" y="8"/>
                  </a:cxn>
                  <a:cxn ang="0">
                    <a:pos x="15" y="6"/>
                  </a:cxn>
                  <a:cxn ang="0">
                    <a:pos x="14" y="3"/>
                  </a:cxn>
                  <a:cxn ang="0">
                    <a:pos x="12" y="2"/>
                  </a:cxn>
                  <a:cxn ang="0">
                    <a:pos x="9" y="0"/>
                  </a:cxn>
                  <a:cxn ang="0">
                    <a:pos x="7" y="0"/>
                  </a:cxn>
                  <a:cxn ang="0">
                    <a:pos x="4" y="2"/>
                  </a:cxn>
                  <a:cxn ang="0">
                    <a:pos x="2" y="3"/>
                  </a:cxn>
                  <a:cxn ang="0">
                    <a:pos x="1" y="6"/>
                  </a:cxn>
                  <a:cxn ang="0">
                    <a:pos x="0" y="8"/>
                  </a:cxn>
                  <a:cxn ang="0">
                    <a:pos x="1" y="11"/>
                  </a:cxn>
                  <a:cxn ang="0">
                    <a:pos x="2" y="13"/>
                  </a:cxn>
                  <a:cxn ang="0">
                    <a:pos x="4" y="15"/>
                  </a:cxn>
                  <a:cxn ang="0">
                    <a:pos x="7" y="17"/>
                  </a:cxn>
                  <a:cxn ang="0">
                    <a:pos x="9" y="17"/>
                  </a:cxn>
                  <a:cxn ang="0">
                    <a:pos x="12" y="15"/>
                  </a:cxn>
                  <a:cxn ang="0">
                    <a:pos x="14" y="13"/>
                  </a:cxn>
                  <a:cxn ang="0">
                    <a:pos x="15" y="11"/>
                  </a:cxn>
                  <a:cxn ang="0">
                    <a:pos x="16" y="8"/>
                  </a:cxn>
                </a:cxnLst>
                <a:rect l="0" t="0" r="r" b="b"/>
                <a:pathLst>
                  <a:path w="16" h="17">
                    <a:moveTo>
                      <a:pt x="16" y="8"/>
                    </a:moveTo>
                    <a:lnTo>
                      <a:pt x="15" y="6"/>
                    </a:lnTo>
                    <a:lnTo>
                      <a:pt x="14" y="3"/>
                    </a:lnTo>
                    <a:lnTo>
                      <a:pt x="12" y="2"/>
                    </a:lnTo>
                    <a:lnTo>
                      <a:pt x="9" y="0"/>
                    </a:lnTo>
                    <a:lnTo>
                      <a:pt x="7" y="0"/>
                    </a:lnTo>
                    <a:lnTo>
                      <a:pt x="4" y="2"/>
                    </a:lnTo>
                    <a:lnTo>
                      <a:pt x="2" y="3"/>
                    </a:lnTo>
                    <a:lnTo>
                      <a:pt x="1" y="6"/>
                    </a:lnTo>
                    <a:lnTo>
                      <a:pt x="0" y="8"/>
                    </a:lnTo>
                    <a:lnTo>
                      <a:pt x="1" y="11"/>
                    </a:lnTo>
                    <a:lnTo>
                      <a:pt x="2" y="13"/>
                    </a:lnTo>
                    <a:lnTo>
                      <a:pt x="4" y="15"/>
                    </a:lnTo>
                    <a:lnTo>
                      <a:pt x="7" y="17"/>
                    </a:lnTo>
                    <a:lnTo>
                      <a:pt x="9" y="17"/>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349" name="Freeform 277"/>
              <p:cNvSpPr>
                <a:spLocks/>
              </p:cNvSpPr>
              <p:nvPr/>
            </p:nvSpPr>
            <p:spPr bwMode="auto">
              <a:xfrm>
                <a:off x="4931" y="3671"/>
                <a:ext cx="15" cy="14"/>
              </a:xfrm>
              <a:custGeom>
                <a:avLst/>
                <a:gdLst/>
                <a:ahLst/>
                <a:cxnLst>
                  <a:cxn ang="0">
                    <a:pos x="15" y="7"/>
                  </a:cxn>
                  <a:cxn ang="0">
                    <a:pos x="15" y="7"/>
                  </a:cxn>
                  <a:cxn ang="0">
                    <a:pos x="15" y="0"/>
                  </a:cxn>
                  <a:cxn ang="0">
                    <a:pos x="7" y="0"/>
                  </a:cxn>
                  <a:cxn ang="0">
                    <a:pos x="7" y="0"/>
                  </a:cxn>
                  <a:cxn ang="0">
                    <a:pos x="7" y="0"/>
                  </a:cxn>
                  <a:cxn ang="0">
                    <a:pos x="0" y="0"/>
                  </a:cxn>
                  <a:cxn ang="0">
                    <a:pos x="0" y="0"/>
                  </a:cxn>
                  <a:cxn ang="0">
                    <a:pos x="0" y="7"/>
                  </a:cxn>
                  <a:cxn ang="0">
                    <a:pos x="0" y="7"/>
                  </a:cxn>
                  <a:cxn ang="0">
                    <a:pos x="0" y="14"/>
                  </a:cxn>
                  <a:cxn ang="0">
                    <a:pos x="0" y="14"/>
                  </a:cxn>
                  <a:cxn ang="0">
                    <a:pos x="0" y="14"/>
                  </a:cxn>
                  <a:cxn ang="0">
                    <a:pos x="7" y="14"/>
                  </a:cxn>
                  <a:cxn ang="0">
                    <a:pos x="7" y="14"/>
                  </a:cxn>
                  <a:cxn ang="0">
                    <a:pos x="7" y="14"/>
                  </a:cxn>
                  <a:cxn ang="0">
                    <a:pos x="15" y="14"/>
                  </a:cxn>
                  <a:cxn ang="0">
                    <a:pos x="15" y="14"/>
                  </a:cxn>
                  <a:cxn ang="0">
                    <a:pos x="15" y="7"/>
                  </a:cxn>
                </a:cxnLst>
                <a:rect l="0" t="0" r="r" b="b"/>
                <a:pathLst>
                  <a:path w="15" h="14">
                    <a:moveTo>
                      <a:pt x="15" y="7"/>
                    </a:moveTo>
                    <a:lnTo>
                      <a:pt x="15" y="7"/>
                    </a:lnTo>
                    <a:lnTo>
                      <a:pt x="15" y="0"/>
                    </a:lnTo>
                    <a:lnTo>
                      <a:pt x="7" y="0"/>
                    </a:lnTo>
                    <a:lnTo>
                      <a:pt x="7" y="0"/>
                    </a:lnTo>
                    <a:lnTo>
                      <a:pt x="7" y="0"/>
                    </a:lnTo>
                    <a:lnTo>
                      <a:pt x="0" y="0"/>
                    </a:lnTo>
                    <a:lnTo>
                      <a:pt x="0" y="0"/>
                    </a:lnTo>
                    <a:lnTo>
                      <a:pt x="0" y="7"/>
                    </a:lnTo>
                    <a:lnTo>
                      <a:pt x="0" y="7"/>
                    </a:lnTo>
                    <a:lnTo>
                      <a:pt x="0" y="14"/>
                    </a:lnTo>
                    <a:lnTo>
                      <a:pt x="0" y="14"/>
                    </a:lnTo>
                    <a:lnTo>
                      <a:pt x="0" y="14"/>
                    </a:lnTo>
                    <a:lnTo>
                      <a:pt x="7" y="14"/>
                    </a:lnTo>
                    <a:lnTo>
                      <a:pt x="7" y="14"/>
                    </a:lnTo>
                    <a:lnTo>
                      <a:pt x="7"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350" name="Freeform 278"/>
              <p:cNvSpPr>
                <a:spLocks/>
              </p:cNvSpPr>
              <p:nvPr/>
            </p:nvSpPr>
            <p:spPr bwMode="auto">
              <a:xfrm>
                <a:off x="4948" y="3725"/>
                <a:ext cx="16" cy="15"/>
              </a:xfrm>
              <a:custGeom>
                <a:avLst/>
                <a:gdLst/>
                <a:ahLst/>
                <a:cxnLst>
                  <a:cxn ang="0">
                    <a:pos x="16" y="7"/>
                  </a:cxn>
                  <a:cxn ang="0">
                    <a:pos x="15" y="4"/>
                  </a:cxn>
                  <a:cxn ang="0">
                    <a:pos x="14" y="2"/>
                  </a:cxn>
                  <a:cxn ang="0">
                    <a:pos x="12" y="0"/>
                  </a:cxn>
                  <a:cxn ang="0">
                    <a:pos x="10" y="0"/>
                  </a:cxn>
                  <a:cxn ang="0">
                    <a:pos x="7" y="0"/>
                  </a:cxn>
                  <a:cxn ang="0">
                    <a:pos x="4" y="0"/>
                  </a:cxn>
                  <a:cxn ang="0">
                    <a:pos x="2" y="2"/>
                  </a:cxn>
                  <a:cxn ang="0">
                    <a:pos x="1" y="4"/>
                  </a:cxn>
                  <a:cxn ang="0">
                    <a:pos x="0" y="7"/>
                  </a:cxn>
                  <a:cxn ang="0">
                    <a:pos x="1" y="10"/>
                  </a:cxn>
                  <a:cxn ang="0">
                    <a:pos x="2" y="13"/>
                  </a:cxn>
                  <a:cxn ang="0">
                    <a:pos x="4" y="14"/>
                  </a:cxn>
                  <a:cxn ang="0">
                    <a:pos x="7" y="15"/>
                  </a:cxn>
                  <a:cxn ang="0">
                    <a:pos x="10" y="15"/>
                  </a:cxn>
                  <a:cxn ang="0">
                    <a:pos x="12" y="14"/>
                  </a:cxn>
                  <a:cxn ang="0">
                    <a:pos x="14" y="13"/>
                  </a:cxn>
                  <a:cxn ang="0">
                    <a:pos x="15" y="10"/>
                  </a:cxn>
                  <a:cxn ang="0">
                    <a:pos x="16" y="7"/>
                  </a:cxn>
                </a:cxnLst>
                <a:rect l="0" t="0" r="r" b="b"/>
                <a:pathLst>
                  <a:path w="16" h="15">
                    <a:moveTo>
                      <a:pt x="16" y="7"/>
                    </a:moveTo>
                    <a:lnTo>
                      <a:pt x="15" y="4"/>
                    </a:lnTo>
                    <a:lnTo>
                      <a:pt x="14" y="2"/>
                    </a:lnTo>
                    <a:lnTo>
                      <a:pt x="12" y="0"/>
                    </a:lnTo>
                    <a:lnTo>
                      <a:pt x="10" y="0"/>
                    </a:lnTo>
                    <a:lnTo>
                      <a:pt x="7" y="0"/>
                    </a:lnTo>
                    <a:lnTo>
                      <a:pt x="4" y="0"/>
                    </a:lnTo>
                    <a:lnTo>
                      <a:pt x="2" y="2"/>
                    </a:lnTo>
                    <a:lnTo>
                      <a:pt x="1" y="4"/>
                    </a:lnTo>
                    <a:lnTo>
                      <a:pt x="0" y="7"/>
                    </a:lnTo>
                    <a:lnTo>
                      <a:pt x="1" y="10"/>
                    </a:lnTo>
                    <a:lnTo>
                      <a:pt x="2" y="13"/>
                    </a:lnTo>
                    <a:lnTo>
                      <a:pt x="4" y="14"/>
                    </a:lnTo>
                    <a:lnTo>
                      <a:pt x="7" y="15"/>
                    </a:lnTo>
                    <a:lnTo>
                      <a:pt x="10" y="15"/>
                    </a:lnTo>
                    <a:lnTo>
                      <a:pt x="12" y="14"/>
                    </a:lnTo>
                    <a:lnTo>
                      <a:pt x="14" y="13"/>
                    </a:lnTo>
                    <a:lnTo>
                      <a:pt x="15" y="10"/>
                    </a:lnTo>
                    <a:lnTo>
                      <a:pt x="16" y="7"/>
                    </a:lnTo>
                    <a:close/>
                  </a:path>
                </a:pathLst>
              </a:custGeom>
              <a:solidFill>
                <a:srgbClr val="FFFF00"/>
              </a:solidFill>
              <a:ln w="9525">
                <a:noFill/>
                <a:round/>
                <a:headEnd/>
                <a:tailEnd/>
              </a:ln>
            </p:spPr>
            <p:txBody>
              <a:bodyPr/>
              <a:lstStyle/>
              <a:p>
                <a:endParaRPr lang="en-US" dirty="0"/>
              </a:p>
            </p:txBody>
          </p:sp>
          <p:sp>
            <p:nvSpPr>
              <p:cNvPr id="643351" name="Freeform 279"/>
              <p:cNvSpPr>
                <a:spLocks/>
              </p:cNvSpPr>
              <p:nvPr/>
            </p:nvSpPr>
            <p:spPr bwMode="auto">
              <a:xfrm>
                <a:off x="4946" y="3722"/>
                <a:ext cx="14" cy="22"/>
              </a:xfrm>
              <a:custGeom>
                <a:avLst/>
                <a:gdLst/>
                <a:ahLst/>
                <a:cxnLst>
                  <a:cxn ang="0">
                    <a:pos x="14" y="7"/>
                  </a:cxn>
                  <a:cxn ang="0">
                    <a:pos x="14" y="7"/>
                  </a:cxn>
                  <a:cxn ang="0">
                    <a:pos x="14" y="7"/>
                  </a:cxn>
                  <a:cxn ang="0">
                    <a:pos x="14" y="0"/>
                  </a:cxn>
                  <a:cxn ang="0">
                    <a:pos x="14" y="0"/>
                  </a:cxn>
                  <a:cxn ang="0">
                    <a:pos x="7" y="0"/>
                  </a:cxn>
                  <a:cxn ang="0">
                    <a:pos x="7" y="0"/>
                  </a:cxn>
                  <a:cxn ang="0">
                    <a:pos x="7" y="7"/>
                  </a:cxn>
                  <a:cxn ang="0">
                    <a:pos x="0" y="7"/>
                  </a:cxn>
                  <a:cxn ang="0">
                    <a:pos x="0" y="7"/>
                  </a:cxn>
                  <a:cxn ang="0">
                    <a:pos x="0" y="14"/>
                  </a:cxn>
                  <a:cxn ang="0">
                    <a:pos x="7" y="14"/>
                  </a:cxn>
                  <a:cxn ang="0">
                    <a:pos x="7" y="14"/>
                  </a:cxn>
                  <a:cxn ang="0">
                    <a:pos x="7" y="22"/>
                  </a:cxn>
                  <a:cxn ang="0">
                    <a:pos x="14" y="22"/>
                  </a:cxn>
                  <a:cxn ang="0">
                    <a:pos x="14" y="14"/>
                  </a:cxn>
                  <a:cxn ang="0">
                    <a:pos x="14" y="14"/>
                  </a:cxn>
                  <a:cxn ang="0">
                    <a:pos x="14" y="14"/>
                  </a:cxn>
                  <a:cxn ang="0">
                    <a:pos x="14" y="7"/>
                  </a:cxn>
                </a:cxnLst>
                <a:rect l="0" t="0" r="r" b="b"/>
                <a:pathLst>
                  <a:path w="14" h="22">
                    <a:moveTo>
                      <a:pt x="14" y="7"/>
                    </a:moveTo>
                    <a:lnTo>
                      <a:pt x="14" y="7"/>
                    </a:lnTo>
                    <a:lnTo>
                      <a:pt x="14" y="7"/>
                    </a:lnTo>
                    <a:lnTo>
                      <a:pt x="14" y="0"/>
                    </a:lnTo>
                    <a:lnTo>
                      <a:pt x="14" y="0"/>
                    </a:lnTo>
                    <a:lnTo>
                      <a:pt x="7" y="0"/>
                    </a:lnTo>
                    <a:lnTo>
                      <a:pt x="7" y="0"/>
                    </a:lnTo>
                    <a:lnTo>
                      <a:pt x="7" y="7"/>
                    </a:lnTo>
                    <a:lnTo>
                      <a:pt x="0" y="7"/>
                    </a:lnTo>
                    <a:lnTo>
                      <a:pt x="0" y="7"/>
                    </a:lnTo>
                    <a:lnTo>
                      <a:pt x="0" y="14"/>
                    </a:lnTo>
                    <a:lnTo>
                      <a:pt x="7" y="14"/>
                    </a:lnTo>
                    <a:lnTo>
                      <a:pt x="7" y="14"/>
                    </a:lnTo>
                    <a:lnTo>
                      <a:pt x="7" y="22"/>
                    </a:lnTo>
                    <a:lnTo>
                      <a:pt x="14" y="22"/>
                    </a:lnTo>
                    <a:lnTo>
                      <a:pt x="14"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352" name="Freeform 280"/>
              <p:cNvSpPr>
                <a:spLocks/>
              </p:cNvSpPr>
              <p:nvPr/>
            </p:nvSpPr>
            <p:spPr bwMode="auto">
              <a:xfrm>
                <a:off x="4862" y="3703"/>
                <a:ext cx="15" cy="14"/>
              </a:xfrm>
              <a:custGeom>
                <a:avLst/>
                <a:gdLst/>
                <a:ahLst/>
                <a:cxnLst>
                  <a:cxn ang="0">
                    <a:pos x="15" y="7"/>
                  </a:cxn>
                  <a:cxn ang="0">
                    <a:pos x="15" y="4"/>
                  </a:cxn>
                  <a:cxn ang="0">
                    <a:pos x="14" y="2"/>
                  </a:cxn>
                  <a:cxn ang="0">
                    <a:pos x="12" y="1"/>
                  </a:cxn>
                  <a:cxn ang="0">
                    <a:pos x="9" y="0"/>
                  </a:cxn>
                  <a:cxn ang="0">
                    <a:pos x="6" y="0"/>
                  </a:cxn>
                  <a:cxn ang="0">
                    <a:pos x="3" y="1"/>
                  </a:cxn>
                  <a:cxn ang="0">
                    <a:pos x="2" y="2"/>
                  </a:cxn>
                  <a:cxn ang="0">
                    <a:pos x="1" y="4"/>
                  </a:cxn>
                  <a:cxn ang="0">
                    <a:pos x="0" y="7"/>
                  </a:cxn>
                  <a:cxn ang="0">
                    <a:pos x="1" y="10"/>
                  </a:cxn>
                  <a:cxn ang="0">
                    <a:pos x="2" y="12"/>
                  </a:cxn>
                  <a:cxn ang="0">
                    <a:pos x="3" y="14"/>
                  </a:cxn>
                  <a:cxn ang="0">
                    <a:pos x="6" y="14"/>
                  </a:cxn>
                  <a:cxn ang="0">
                    <a:pos x="9" y="14"/>
                  </a:cxn>
                  <a:cxn ang="0">
                    <a:pos x="12" y="14"/>
                  </a:cxn>
                  <a:cxn ang="0">
                    <a:pos x="14" y="12"/>
                  </a:cxn>
                  <a:cxn ang="0">
                    <a:pos x="15" y="10"/>
                  </a:cxn>
                  <a:cxn ang="0">
                    <a:pos x="15" y="7"/>
                  </a:cxn>
                </a:cxnLst>
                <a:rect l="0" t="0" r="r" b="b"/>
                <a:pathLst>
                  <a:path w="15" h="14">
                    <a:moveTo>
                      <a:pt x="15" y="7"/>
                    </a:moveTo>
                    <a:lnTo>
                      <a:pt x="15" y="4"/>
                    </a:lnTo>
                    <a:lnTo>
                      <a:pt x="14" y="2"/>
                    </a:lnTo>
                    <a:lnTo>
                      <a:pt x="12" y="1"/>
                    </a:lnTo>
                    <a:lnTo>
                      <a:pt x="9" y="0"/>
                    </a:lnTo>
                    <a:lnTo>
                      <a:pt x="6" y="0"/>
                    </a:lnTo>
                    <a:lnTo>
                      <a:pt x="3" y="1"/>
                    </a:lnTo>
                    <a:lnTo>
                      <a:pt x="2" y="2"/>
                    </a:lnTo>
                    <a:lnTo>
                      <a:pt x="1" y="4"/>
                    </a:lnTo>
                    <a:lnTo>
                      <a:pt x="0" y="7"/>
                    </a:lnTo>
                    <a:lnTo>
                      <a:pt x="1" y="10"/>
                    </a:lnTo>
                    <a:lnTo>
                      <a:pt x="2" y="12"/>
                    </a:lnTo>
                    <a:lnTo>
                      <a:pt x="3" y="14"/>
                    </a:lnTo>
                    <a:lnTo>
                      <a:pt x="6" y="14"/>
                    </a:lnTo>
                    <a:lnTo>
                      <a:pt x="9" y="14"/>
                    </a:lnTo>
                    <a:lnTo>
                      <a:pt x="12" y="14"/>
                    </a:lnTo>
                    <a:lnTo>
                      <a:pt x="14" y="12"/>
                    </a:lnTo>
                    <a:lnTo>
                      <a:pt x="15" y="10"/>
                    </a:lnTo>
                    <a:lnTo>
                      <a:pt x="15" y="7"/>
                    </a:lnTo>
                    <a:close/>
                  </a:path>
                </a:pathLst>
              </a:custGeom>
              <a:solidFill>
                <a:srgbClr val="FFFF00"/>
              </a:solidFill>
              <a:ln w="9525">
                <a:noFill/>
                <a:round/>
                <a:headEnd/>
                <a:tailEnd/>
              </a:ln>
            </p:spPr>
            <p:txBody>
              <a:bodyPr/>
              <a:lstStyle/>
              <a:p>
                <a:endParaRPr lang="en-US" dirty="0"/>
              </a:p>
            </p:txBody>
          </p:sp>
          <p:sp>
            <p:nvSpPr>
              <p:cNvPr id="643353" name="Freeform 281"/>
              <p:cNvSpPr>
                <a:spLocks/>
              </p:cNvSpPr>
              <p:nvPr/>
            </p:nvSpPr>
            <p:spPr bwMode="auto">
              <a:xfrm>
                <a:off x="4866" y="3700"/>
                <a:ext cx="14" cy="14"/>
              </a:xfrm>
              <a:custGeom>
                <a:avLst/>
                <a:gdLst/>
                <a:ahLst/>
                <a:cxnLst>
                  <a:cxn ang="0">
                    <a:pos x="14" y="7"/>
                  </a:cxn>
                  <a:cxn ang="0">
                    <a:pos x="14" y="7"/>
                  </a:cxn>
                  <a:cxn ang="0">
                    <a:pos x="7" y="7"/>
                  </a:cxn>
                  <a:cxn ang="0">
                    <a:pos x="7" y="7"/>
                  </a:cxn>
                  <a:cxn ang="0">
                    <a:pos x="7" y="0"/>
                  </a:cxn>
                  <a:cxn ang="0">
                    <a:pos x="0" y="0"/>
                  </a:cxn>
                  <a:cxn ang="0">
                    <a:pos x="0" y="7"/>
                  </a:cxn>
                  <a:cxn ang="0">
                    <a:pos x="0" y="7"/>
                  </a:cxn>
                  <a:cxn ang="0">
                    <a:pos x="0" y="7"/>
                  </a:cxn>
                  <a:cxn ang="0">
                    <a:pos x="0" y="7"/>
                  </a:cxn>
                  <a:cxn ang="0">
                    <a:pos x="0" y="14"/>
                  </a:cxn>
                  <a:cxn ang="0">
                    <a:pos x="0" y="14"/>
                  </a:cxn>
                  <a:cxn ang="0">
                    <a:pos x="0" y="14"/>
                  </a:cxn>
                  <a:cxn ang="0">
                    <a:pos x="0" y="14"/>
                  </a:cxn>
                  <a:cxn ang="0">
                    <a:pos x="7" y="14"/>
                  </a:cxn>
                  <a:cxn ang="0">
                    <a:pos x="7" y="14"/>
                  </a:cxn>
                  <a:cxn ang="0">
                    <a:pos x="7" y="14"/>
                  </a:cxn>
                  <a:cxn ang="0">
                    <a:pos x="14" y="14"/>
                  </a:cxn>
                  <a:cxn ang="0">
                    <a:pos x="14" y="7"/>
                  </a:cxn>
                </a:cxnLst>
                <a:rect l="0" t="0" r="r" b="b"/>
                <a:pathLst>
                  <a:path w="14" h="14">
                    <a:moveTo>
                      <a:pt x="14" y="7"/>
                    </a:moveTo>
                    <a:lnTo>
                      <a:pt x="14" y="7"/>
                    </a:lnTo>
                    <a:lnTo>
                      <a:pt x="7" y="7"/>
                    </a:lnTo>
                    <a:lnTo>
                      <a:pt x="7" y="7"/>
                    </a:lnTo>
                    <a:lnTo>
                      <a:pt x="7" y="0"/>
                    </a:lnTo>
                    <a:lnTo>
                      <a:pt x="0" y="0"/>
                    </a:lnTo>
                    <a:lnTo>
                      <a:pt x="0" y="7"/>
                    </a:lnTo>
                    <a:lnTo>
                      <a:pt x="0" y="7"/>
                    </a:lnTo>
                    <a:lnTo>
                      <a:pt x="0" y="7"/>
                    </a:lnTo>
                    <a:lnTo>
                      <a:pt x="0" y="7"/>
                    </a:lnTo>
                    <a:lnTo>
                      <a:pt x="0" y="14"/>
                    </a:lnTo>
                    <a:lnTo>
                      <a:pt x="0" y="14"/>
                    </a:lnTo>
                    <a:lnTo>
                      <a:pt x="0" y="14"/>
                    </a:lnTo>
                    <a:lnTo>
                      <a:pt x="0" y="14"/>
                    </a:lnTo>
                    <a:lnTo>
                      <a:pt x="7" y="14"/>
                    </a:lnTo>
                    <a:lnTo>
                      <a:pt x="7" y="14"/>
                    </a:lnTo>
                    <a:lnTo>
                      <a:pt x="7"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354" name="Freeform 282"/>
              <p:cNvSpPr>
                <a:spLocks/>
              </p:cNvSpPr>
              <p:nvPr/>
            </p:nvSpPr>
            <p:spPr bwMode="auto">
              <a:xfrm>
                <a:off x="4917" y="3546"/>
                <a:ext cx="15" cy="16"/>
              </a:xfrm>
              <a:custGeom>
                <a:avLst/>
                <a:gdLst/>
                <a:ahLst/>
                <a:cxnLst>
                  <a:cxn ang="0">
                    <a:pos x="15" y="8"/>
                  </a:cxn>
                  <a:cxn ang="0">
                    <a:pos x="15" y="5"/>
                  </a:cxn>
                  <a:cxn ang="0">
                    <a:pos x="14" y="3"/>
                  </a:cxn>
                  <a:cxn ang="0">
                    <a:pos x="12" y="1"/>
                  </a:cxn>
                  <a:cxn ang="0">
                    <a:pos x="9" y="0"/>
                  </a:cxn>
                  <a:cxn ang="0">
                    <a:pos x="7" y="0"/>
                  </a:cxn>
                  <a:cxn ang="0">
                    <a:pos x="4" y="1"/>
                  </a:cxn>
                  <a:cxn ang="0">
                    <a:pos x="2" y="3"/>
                  </a:cxn>
                  <a:cxn ang="0">
                    <a:pos x="0" y="5"/>
                  </a:cxn>
                  <a:cxn ang="0">
                    <a:pos x="0" y="8"/>
                  </a:cxn>
                  <a:cxn ang="0">
                    <a:pos x="0" y="11"/>
                  </a:cxn>
                  <a:cxn ang="0">
                    <a:pos x="2" y="13"/>
                  </a:cxn>
                  <a:cxn ang="0">
                    <a:pos x="4" y="14"/>
                  </a:cxn>
                  <a:cxn ang="0">
                    <a:pos x="7" y="16"/>
                  </a:cxn>
                  <a:cxn ang="0">
                    <a:pos x="9" y="16"/>
                  </a:cxn>
                  <a:cxn ang="0">
                    <a:pos x="12" y="14"/>
                  </a:cxn>
                  <a:cxn ang="0">
                    <a:pos x="14" y="13"/>
                  </a:cxn>
                  <a:cxn ang="0">
                    <a:pos x="15" y="11"/>
                  </a:cxn>
                  <a:cxn ang="0">
                    <a:pos x="15" y="8"/>
                  </a:cxn>
                </a:cxnLst>
                <a:rect l="0" t="0" r="r" b="b"/>
                <a:pathLst>
                  <a:path w="15" h="16">
                    <a:moveTo>
                      <a:pt x="15" y="8"/>
                    </a:moveTo>
                    <a:lnTo>
                      <a:pt x="15" y="5"/>
                    </a:lnTo>
                    <a:lnTo>
                      <a:pt x="14" y="3"/>
                    </a:lnTo>
                    <a:lnTo>
                      <a:pt x="12" y="1"/>
                    </a:lnTo>
                    <a:lnTo>
                      <a:pt x="9" y="0"/>
                    </a:lnTo>
                    <a:lnTo>
                      <a:pt x="7" y="0"/>
                    </a:lnTo>
                    <a:lnTo>
                      <a:pt x="4" y="1"/>
                    </a:lnTo>
                    <a:lnTo>
                      <a:pt x="2" y="3"/>
                    </a:lnTo>
                    <a:lnTo>
                      <a:pt x="0" y="5"/>
                    </a:lnTo>
                    <a:lnTo>
                      <a:pt x="0" y="8"/>
                    </a:lnTo>
                    <a:lnTo>
                      <a:pt x="0" y="11"/>
                    </a:lnTo>
                    <a:lnTo>
                      <a:pt x="2" y="13"/>
                    </a:lnTo>
                    <a:lnTo>
                      <a:pt x="4" y="14"/>
                    </a:lnTo>
                    <a:lnTo>
                      <a:pt x="7" y="16"/>
                    </a:lnTo>
                    <a:lnTo>
                      <a:pt x="9" y="16"/>
                    </a:lnTo>
                    <a:lnTo>
                      <a:pt x="12" y="14"/>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355" name="Freeform 283"/>
              <p:cNvSpPr>
                <a:spLocks/>
              </p:cNvSpPr>
              <p:nvPr/>
            </p:nvSpPr>
            <p:spPr bwMode="auto">
              <a:xfrm>
                <a:off x="4917" y="3547"/>
                <a:ext cx="14" cy="15"/>
              </a:xfrm>
              <a:custGeom>
                <a:avLst/>
                <a:gdLst/>
                <a:ahLst/>
                <a:cxnLst>
                  <a:cxn ang="0">
                    <a:pos x="14" y="7"/>
                  </a:cxn>
                  <a:cxn ang="0">
                    <a:pos x="14" y="7"/>
                  </a:cxn>
                  <a:cxn ang="0">
                    <a:pos x="14" y="0"/>
                  </a:cxn>
                  <a:cxn ang="0">
                    <a:pos x="14" y="0"/>
                  </a:cxn>
                  <a:cxn ang="0">
                    <a:pos x="7" y="0"/>
                  </a:cxn>
                  <a:cxn ang="0">
                    <a:pos x="7" y="0"/>
                  </a:cxn>
                  <a:cxn ang="0">
                    <a:pos x="7" y="0"/>
                  </a:cxn>
                  <a:cxn ang="0">
                    <a:pos x="0" y="0"/>
                  </a:cxn>
                  <a:cxn ang="0">
                    <a:pos x="0" y="7"/>
                  </a:cxn>
                  <a:cxn ang="0">
                    <a:pos x="0" y="7"/>
                  </a:cxn>
                  <a:cxn ang="0">
                    <a:pos x="0" y="7"/>
                  </a:cxn>
                  <a:cxn ang="0">
                    <a:pos x="0" y="15"/>
                  </a:cxn>
                  <a:cxn ang="0">
                    <a:pos x="7" y="15"/>
                  </a:cxn>
                  <a:cxn ang="0">
                    <a:pos x="7" y="15"/>
                  </a:cxn>
                  <a:cxn ang="0">
                    <a:pos x="7" y="15"/>
                  </a:cxn>
                  <a:cxn ang="0">
                    <a:pos x="14" y="15"/>
                  </a:cxn>
                  <a:cxn ang="0">
                    <a:pos x="14" y="15"/>
                  </a:cxn>
                  <a:cxn ang="0">
                    <a:pos x="14" y="7"/>
                  </a:cxn>
                  <a:cxn ang="0">
                    <a:pos x="14" y="7"/>
                  </a:cxn>
                </a:cxnLst>
                <a:rect l="0" t="0" r="r" b="b"/>
                <a:pathLst>
                  <a:path w="14" h="15">
                    <a:moveTo>
                      <a:pt x="14" y="7"/>
                    </a:moveTo>
                    <a:lnTo>
                      <a:pt x="14" y="7"/>
                    </a:lnTo>
                    <a:lnTo>
                      <a:pt x="14" y="0"/>
                    </a:lnTo>
                    <a:lnTo>
                      <a:pt x="14" y="0"/>
                    </a:lnTo>
                    <a:lnTo>
                      <a:pt x="7" y="0"/>
                    </a:lnTo>
                    <a:lnTo>
                      <a:pt x="7" y="0"/>
                    </a:lnTo>
                    <a:lnTo>
                      <a:pt x="7" y="0"/>
                    </a:lnTo>
                    <a:lnTo>
                      <a:pt x="0" y="0"/>
                    </a:lnTo>
                    <a:lnTo>
                      <a:pt x="0" y="7"/>
                    </a:lnTo>
                    <a:lnTo>
                      <a:pt x="0" y="7"/>
                    </a:lnTo>
                    <a:lnTo>
                      <a:pt x="0" y="7"/>
                    </a:lnTo>
                    <a:lnTo>
                      <a:pt x="0" y="15"/>
                    </a:lnTo>
                    <a:lnTo>
                      <a:pt x="7" y="15"/>
                    </a:lnTo>
                    <a:lnTo>
                      <a:pt x="7" y="15"/>
                    </a:lnTo>
                    <a:lnTo>
                      <a:pt x="7" y="15"/>
                    </a:lnTo>
                    <a:lnTo>
                      <a:pt x="14" y="15"/>
                    </a:lnTo>
                    <a:lnTo>
                      <a:pt x="14" y="15"/>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356" name="Freeform 284"/>
              <p:cNvSpPr>
                <a:spLocks/>
              </p:cNvSpPr>
              <p:nvPr/>
            </p:nvSpPr>
            <p:spPr bwMode="auto">
              <a:xfrm>
                <a:off x="4910" y="3575"/>
                <a:ext cx="16" cy="15"/>
              </a:xfrm>
              <a:custGeom>
                <a:avLst/>
                <a:gdLst/>
                <a:ahLst/>
                <a:cxnLst>
                  <a:cxn ang="0">
                    <a:pos x="16" y="8"/>
                  </a:cxn>
                  <a:cxn ang="0">
                    <a:pos x="15" y="5"/>
                  </a:cxn>
                  <a:cxn ang="0">
                    <a:pos x="14" y="2"/>
                  </a:cxn>
                  <a:cxn ang="0">
                    <a:pos x="11" y="0"/>
                  </a:cxn>
                  <a:cxn ang="0">
                    <a:pos x="9" y="0"/>
                  </a:cxn>
                  <a:cxn ang="0">
                    <a:pos x="6" y="0"/>
                  </a:cxn>
                  <a:cxn ang="0">
                    <a:pos x="3" y="0"/>
                  </a:cxn>
                  <a:cxn ang="0">
                    <a:pos x="2" y="2"/>
                  </a:cxn>
                  <a:cxn ang="0">
                    <a:pos x="0" y="5"/>
                  </a:cxn>
                  <a:cxn ang="0">
                    <a:pos x="0" y="8"/>
                  </a:cxn>
                  <a:cxn ang="0">
                    <a:pos x="0" y="11"/>
                  </a:cxn>
                  <a:cxn ang="0">
                    <a:pos x="2" y="13"/>
                  </a:cxn>
                  <a:cxn ang="0">
                    <a:pos x="3" y="14"/>
                  </a:cxn>
                  <a:cxn ang="0">
                    <a:pos x="6" y="15"/>
                  </a:cxn>
                  <a:cxn ang="0">
                    <a:pos x="9" y="15"/>
                  </a:cxn>
                  <a:cxn ang="0">
                    <a:pos x="11" y="14"/>
                  </a:cxn>
                  <a:cxn ang="0">
                    <a:pos x="14" y="13"/>
                  </a:cxn>
                  <a:cxn ang="0">
                    <a:pos x="15" y="11"/>
                  </a:cxn>
                  <a:cxn ang="0">
                    <a:pos x="16" y="8"/>
                  </a:cxn>
                </a:cxnLst>
                <a:rect l="0" t="0" r="r" b="b"/>
                <a:pathLst>
                  <a:path w="16" h="15">
                    <a:moveTo>
                      <a:pt x="16" y="8"/>
                    </a:moveTo>
                    <a:lnTo>
                      <a:pt x="15" y="5"/>
                    </a:lnTo>
                    <a:lnTo>
                      <a:pt x="14" y="2"/>
                    </a:lnTo>
                    <a:lnTo>
                      <a:pt x="11" y="0"/>
                    </a:lnTo>
                    <a:lnTo>
                      <a:pt x="9" y="0"/>
                    </a:lnTo>
                    <a:lnTo>
                      <a:pt x="6" y="0"/>
                    </a:lnTo>
                    <a:lnTo>
                      <a:pt x="3" y="0"/>
                    </a:lnTo>
                    <a:lnTo>
                      <a:pt x="2" y="2"/>
                    </a:lnTo>
                    <a:lnTo>
                      <a:pt x="0" y="5"/>
                    </a:lnTo>
                    <a:lnTo>
                      <a:pt x="0" y="8"/>
                    </a:lnTo>
                    <a:lnTo>
                      <a:pt x="0" y="11"/>
                    </a:lnTo>
                    <a:lnTo>
                      <a:pt x="2" y="13"/>
                    </a:lnTo>
                    <a:lnTo>
                      <a:pt x="3" y="14"/>
                    </a:lnTo>
                    <a:lnTo>
                      <a:pt x="6" y="15"/>
                    </a:lnTo>
                    <a:lnTo>
                      <a:pt x="9" y="15"/>
                    </a:lnTo>
                    <a:lnTo>
                      <a:pt x="11" y="14"/>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357" name="Freeform 285"/>
              <p:cNvSpPr>
                <a:spLocks/>
              </p:cNvSpPr>
              <p:nvPr/>
            </p:nvSpPr>
            <p:spPr bwMode="auto">
              <a:xfrm>
                <a:off x="4909" y="3576"/>
                <a:ext cx="15" cy="15"/>
              </a:xfrm>
              <a:custGeom>
                <a:avLst/>
                <a:gdLst/>
                <a:ahLst/>
                <a:cxnLst>
                  <a:cxn ang="0">
                    <a:pos x="15" y="7"/>
                  </a:cxn>
                  <a:cxn ang="0">
                    <a:pos x="15" y="0"/>
                  </a:cxn>
                  <a:cxn ang="0">
                    <a:pos x="15" y="0"/>
                  </a:cxn>
                  <a:cxn ang="0">
                    <a:pos x="15" y="0"/>
                  </a:cxn>
                  <a:cxn ang="0">
                    <a:pos x="8" y="0"/>
                  </a:cxn>
                  <a:cxn ang="0">
                    <a:pos x="8" y="0"/>
                  </a:cxn>
                  <a:cxn ang="0">
                    <a:pos x="8" y="0"/>
                  </a:cxn>
                  <a:cxn ang="0">
                    <a:pos x="0" y="0"/>
                  </a:cxn>
                  <a:cxn ang="0">
                    <a:pos x="0" y="0"/>
                  </a:cxn>
                  <a:cxn ang="0">
                    <a:pos x="0" y="7"/>
                  </a:cxn>
                  <a:cxn ang="0">
                    <a:pos x="0" y="7"/>
                  </a:cxn>
                  <a:cxn ang="0">
                    <a:pos x="0" y="15"/>
                  </a:cxn>
                  <a:cxn ang="0">
                    <a:pos x="8" y="15"/>
                  </a:cxn>
                  <a:cxn ang="0">
                    <a:pos x="8" y="15"/>
                  </a:cxn>
                  <a:cxn ang="0">
                    <a:pos x="8" y="15"/>
                  </a:cxn>
                  <a:cxn ang="0">
                    <a:pos x="15" y="15"/>
                  </a:cxn>
                  <a:cxn ang="0">
                    <a:pos x="15" y="15"/>
                  </a:cxn>
                  <a:cxn ang="0">
                    <a:pos x="15" y="7"/>
                  </a:cxn>
                  <a:cxn ang="0">
                    <a:pos x="15" y="7"/>
                  </a:cxn>
                </a:cxnLst>
                <a:rect l="0" t="0" r="r" b="b"/>
                <a:pathLst>
                  <a:path w="15" h="15">
                    <a:moveTo>
                      <a:pt x="15" y="7"/>
                    </a:moveTo>
                    <a:lnTo>
                      <a:pt x="15" y="0"/>
                    </a:lnTo>
                    <a:lnTo>
                      <a:pt x="15" y="0"/>
                    </a:lnTo>
                    <a:lnTo>
                      <a:pt x="15" y="0"/>
                    </a:lnTo>
                    <a:lnTo>
                      <a:pt x="8" y="0"/>
                    </a:lnTo>
                    <a:lnTo>
                      <a:pt x="8" y="0"/>
                    </a:lnTo>
                    <a:lnTo>
                      <a:pt x="8" y="0"/>
                    </a:lnTo>
                    <a:lnTo>
                      <a:pt x="0" y="0"/>
                    </a:lnTo>
                    <a:lnTo>
                      <a:pt x="0" y="0"/>
                    </a:lnTo>
                    <a:lnTo>
                      <a:pt x="0" y="7"/>
                    </a:lnTo>
                    <a:lnTo>
                      <a:pt x="0" y="7"/>
                    </a:lnTo>
                    <a:lnTo>
                      <a:pt x="0" y="15"/>
                    </a:lnTo>
                    <a:lnTo>
                      <a:pt x="8" y="15"/>
                    </a:lnTo>
                    <a:lnTo>
                      <a:pt x="8" y="15"/>
                    </a:lnTo>
                    <a:lnTo>
                      <a:pt x="8"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58" name="Freeform 286"/>
              <p:cNvSpPr>
                <a:spLocks/>
              </p:cNvSpPr>
              <p:nvPr/>
            </p:nvSpPr>
            <p:spPr bwMode="auto">
              <a:xfrm>
                <a:off x="4949" y="3558"/>
                <a:ext cx="16" cy="17"/>
              </a:xfrm>
              <a:custGeom>
                <a:avLst/>
                <a:gdLst/>
                <a:ahLst/>
                <a:cxnLst>
                  <a:cxn ang="0">
                    <a:pos x="16" y="9"/>
                  </a:cxn>
                  <a:cxn ang="0">
                    <a:pos x="15" y="6"/>
                  </a:cxn>
                  <a:cxn ang="0">
                    <a:pos x="14" y="4"/>
                  </a:cxn>
                  <a:cxn ang="0">
                    <a:pos x="12" y="2"/>
                  </a:cxn>
                  <a:cxn ang="0">
                    <a:pos x="10" y="0"/>
                  </a:cxn>
                  <a:cxn ang="0">
                    <a:pos x="8" y="0"/>
                  </a:cxn>
                  <a:cxn ang="0">
                    <a:pos x="4" y="2"/>
                  </a:cxn>
                  <a:cxn ang="0">
                    <a:pos x="2" y="4"/>
                  </a:cxn>
                  <a:cxn ang="0">
                    <a:pos x="1" y="6"/>
                  </a:cxn>
                  <a:cxn ang="0">
                    <a:pos x="0" y="9"/>
                  </a:cxn>
                  <a:cxn ang="0">
                    <a:pos x="1" y="11"/>
                  </a:cxn>
                  <a:cxn ang="0">
                    <a:pos x="2" y="14"/>
                  </a:cxn>
                  <a:cxn ang="0">
                    <a:pos x="4" y="15"/>
                  </a:cxn>
                  <a:cxn ang="0">
                    <a:pos x="8" y="17"/>
                  </a:cxn>
                  <a:cxn ang="0">
                    <a:pos x="10" y="17"/>
                  </a:cxn>
                  <a:cxn ang="0">
                    <a:pos x="12" y="15"/>
                  </a:cxn>
                  <a:cxn ang="0">
                    <a:pos x="14" y="14"/>
                  </a:cxn>
                  <a:cxn ang="0">
                    <a:pos x="15" y="11"/>
                  </a:cxn>
                  <a:cxn ang="0">
                    <a:pos x="16" y="9"/>
                  </a:cxn>
                </a:cxnLst>
                <a:rect l="0" t="0" r="r" b="b"/>
                <a:pathLst>
                  <a:path w="16" h="17">
                    <a:moveTo>
                      <a:pt x="16" y="9"/>
                    </a:moveTo>
                    <a:lnTo>
                      <a:pt x="15" y="6"/>
                    </a:lnTo>
                    <a:lnTo>
                      <a:pt x="14" y="4"/>
                    </a:lnTo>
                    <a:lnTo>
                      <a:pt x="12" y="2"/>
                    </a:lnTo>
                    <a:lnTo>
                      <a:pt x="10" y="0"/>
                    </a:lnTo>
                    <a:lnTo>
                      <a:pt x="8" y="0"/>
                    </a:lnTo>
                    <a:lnTo>
                      <a:pt x="4" y="2"/>
                    </a:lnTo>
                    <a:lnTo>
                      <a:pt x="2" y="4"/>
                    </a:lnTo>
                    <a:lnTo>
                      <a:pt x="1" y="6"/>
                    </a:lnTo>
                    <a:lnTo>
                      <a:pt x="0" y="9"/>
                    </a:lnTo>
                    <a:lnTo>
                      <a:pt x="1" y="11"/>
                    </a:lnTo>
                    <a:lnTo>
                      <a:pt x="2" y="14"/>
                    </a:lnTo>
                    <a:lnTo>
                      <a:pt x="4" y="15"/>
                    </a:lnTo>
                    <a:lnTo>
                      <a:pt x="8" y="17"/>
                    </a:lnTo>
                    <a:lnTo>
                      <a:pt x="10" y="17"/>
                    </a:lnTo>
                    <a:lnTo>
                      <a:pt x="12" y="15"/>
                    </a:lnTo>
                    <a:lnTo>
                      <a:pt x="14" y="14"/>
                    </a:lnTo>
                    <a:lnTo>
                      <a:pt x="15" y="11"/>
                    </a:lnTo>
                    <a:lnTo>
                      <a:pt x="16" y="9"/>
                    </a:lnTo>
                    <a:close/>
                  </a:path>
                </a:pathLst>
              </a:custGeom>
              <a:solidFill>
                <a:srgbClr val="FFFF00"/>
              </a:solidFill>
              <a:ln w="9525">
                <a:noFill/>
                <a:round/>
                <a:headEnd/>
                <a:tailEnd/>
              </a:ln>
            </p:spPr>
            <p:txBody>
              <a:bodyPr/>
              <a:lstStyle/>
              <a:p>
                <a:endParaRPr lang="en-US" dirty="0"/>
              </a:p>
            </p:txBody>
          </p:sp>
          <p:sp>
            <p:nvSpPr>
              <p:cNvPr id="643359" name="Freeform 287"/>
              <p:cNvSpPr>
                <a:spLocks/>
              </p:cNvSpPr>
              <p:nvPr/>
            </p:nvSpPr>
            <p:spPr bwMode="auto">
              <a:xfrm>
                <a:off x="4946" y="3562"/>
                <a:ext cx="22" cy="14"/>
              </a:xfrm>
              <a:custGeom>
                <a:avLst/>
                <a:gdLst/>
                <a:ahLst/>
                <a:cxnLst>
                  <a:cxn ang="0">
                    <a:pos x="22" y="7"/>
                  </a:cxn>
                  <a:cxn ang="0">
                    <a:pos x="22" y="0"/>
                  </a:cxn>
                  <a:cxn ang="0">
                    <a:pos x="14" y="0"/>
                  </a:cxn>
                  <a:cxn ang="0">
                    <a:pos x="14" y="0"/>
                  </a:cxn>
                  <a:cxn ang="0">
                    <a:pos x="14" y="0"/>
                  </a:cxn>
                  <a:cxn ang="0">
                    <a:pos x="7" y="0"/>
                  </a:cxn>
                  <a:cxn ang="0">
                    <a:pos x="7" y="0"/>
                  </a:cxn>
                  <a:cxn ang="0">
                    <a:pos x="7" y="0"/>
                  </a:cxn>
                  <a:cxn ang="0">
                    <a:pos x="7" y="0"/>
                  </a:cxn>
                  <a:cxn ang="0">
                    <a:pos x="0" y="7"/>
                  </a:cxn>
                  <a:cxn ang="0">
                    <a:pos x="7" y="7"/>
                  </a:cxn>
                  <a:cxn ang="0">
                    <a:pos x="7" y="7"/>
                  </a:cxn>
                  <a:cxn ang="0">
                    <a:pos x="7" y="14"/>
                  </a:cxn>
                  <a:cxn ang="0">
                    <a:pos x="7" y="14"/>
                  </a:cxn>
                  <a:cxn ang="0">
                    <a:pos x="14" y="14"/>
                  </a:cxn>
                  <a:cxn ang="0">
                    <a:pos x="14" y="14"/>
                  </a:cxn>
                  <a:cxn ang="0">
                    <a:pos x="14" y="7"/>
                  </a:cxn>
                  <a:cxn ang="0">
                    <a:pos x="22" y="7"/>
                  </a:cxn>
                  <a:cxn ang="0">
                    <a:pos x="22" y="7"/>
                  </a:cxn>
                </a:cxnLst>
                <a:rect l="0" t="0" r="r" b="b"/>
                <a:pathLst>
                  <a:path w="22" h="14">
                    <a:moveTo>
                      <a:pt x="22" y="7"/>
                    </a:moveTo>
                    <a:lnTo>
                      <a:pt x="22" y="0"/>
                    </a:lnTo>
                    <a:lnTo>
                      <a:pt x="14" y="0"/>
                    </a:lnTo>
                    <a:lnTo>
                      <a:pt x="14" y="0"/>
                    </a:lnTo>
                    <a:lnTo>
                      <a:pt x="14" y="0"/>
                    </a:lnTo>
                    <a:lnTo>
                      <a:pt x="7" y="0"/>
                    </a:lnTo>
                    <a:lnTo>
                      <a:pt x="7" y="0"/>
                    </a:lnTo>
                    <a:lnTo>
                      <a:pt x="7" y="0"/>
                    </a:lnTo>
                    <a:lnTo>
                      <a:pt x="7" y="0"/>
                    </a:lnTo>
                    <a:lnTo>
                      <a:pt x="0" y="7"/>
                    </a:lnTo>
                    <a:lnTo>
                      <a:pt x="7" y="7"/>
                    </a:lnTo>
                    <a:lnTo>
                      <a:pt x="7" y="7"/>
                    </a:lnTo>
                    <a:lnTo>
                      <a:pt x="7" y="14"/>
                    </a:lnTo>
                    <a:lnTo>
                      <a:pt x="7" y="14"/>
                    </a:lnTo>
                    <a:lnTo>
                      <a:pt x="14" y="14"/>
                    </a:lnTo>
                    <a:lnTo>
                      <a:pt x="14" y="14"/>
                    </a:lnTo>
                    <a:lnTo>
                      <a:pt x="14" y="7"/>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360" name="Freeform 288"/>
              <p:cNvSpPr>
                <a:spLocks/>
              </p:cNvSpPr>
              <p:nvPr/>
            </p:nvSpPr>
            <p:spPr bwMode="auto">
              <a:xfrm>
                <a:off x="4439" y="2760"/>
                <a:ext cx="15" cy="16"/>
              </a:xfrm>
              <a:custGeom>
                <a:avLst/>
                <a:gdLst/>
                <a:ahLst/>
                <a:cxnLst>
                  <a:cxn ang="0">
                    <a:pos x="15" y="8"/>
                  </a:cxn>
                  <a:cxn ang="0">
                    <a:pos x="15" y="5"/>
                  </a:cxn>
                  <a:cxn ang="0">
                    <a:pos x="13" y="3"/>
                  </a:cxn>
                  <a:cxn ang="0">
                    <a:pos x="10" y="2"/>
                  </a:cxn>
                  <a:cxn ang="0">
                    <a:pos x="8" y="0"/>
                  </a:cxn>
                  <a:cxn ang="0">
                    <a:pos x="5" y="0"/>
                  </a:cxn>
                  <a:cxn ang="0">
                    <a:pos x="3" y="2"/>
                  </a:cxn>
                  <a:cxn ang="0">
                    <a:pos x="1" y="3"/>
                  </a:cxn>
                  <a:cxn ang="0">
                    <a:pos x="0" y="5"/>
                  </a:cxn>
                  <a:cxn ang="0">
                    <a:pos x="0" y="8"/>
                  </a:cxn>
                  <a:cxn ang="0">
                    <a:pos x="0" y="11"/>
                  </a:cxn>
                  <a:cxn ang="0">
                    <a:pos x="1" y="13"/>
                  </a:cxn>
                  <a:cxn ang="0">
                    <a:pos x="3" y="15"/>
                  </a:cxn>
                  <a:cxn ang="0">
                    <a:pos x="5" y="16"/>
                  </a:cxn>
                  <a:cxn ang="0">
                    <a:pos x="8" y="16"/>
                  </a:cxn>
                  <a:cxn ang="0">
                    <a:pos x="10" y="15"/>
                  </a:cxn>
                  <a:cxn ang="0">
                    <a:pos x="13" y="13"/>
                  </a:cxn>
                  <a:cxn ang="0">
                    <a:pos x="15" y="11"/>
                  </a:cxn>
                  <a:cxn ang="0">
                    <a:pos x="15" y="8"/>
                  </a:cxn>
                </a:cxnLst>
                <a:rect l="0" t="0" r="r" b="b"/>
                <a:pathLst>
                  <a:path w="15" h="16">
                    <a:moveTo>
                      <a:pt x="15" y="8"/>
                    </a:moveTo>
                    <a:lnTo>
                      <a:pt x="15" y="5"/>
                    </a:lnTo>
                    <a:lnTo>
                      <a:pt x="13" y="3"/>
                    </a:lnTo>
                    <a:lnTo>
                      <a:pt x="10" y="2"/>
                    </a:lnTo>
                    <a:lnTo>
                      <a:pt x="8" y="0"/>
                    </a:lnTo>
                    <a:lnTo>
                      <a:pt x="5" y="0"/>
                    </a:lnTo>
                    <a:lnTo>
                      <a:pt x="3" y="2"/>
                    </a:lnTo>
                    <a:lnTo>
                      <a:pt x="1" y="3"/>
                    </a:lnTo>
                    <a:lnTo>
                      <a:pt x="0" y="5"/>
                    </a:lnTo>
                    <a:lnTo>
                      <a:pt x="0" y="8"/>
                    </a:lnTo>
                    <a:lnTo>
                      <a:pt x="0" y="11"/>
                    </a:lnTo>
                    <a:lnTo>
                      <a:pt x="1" y="13"/>
                    </a:lnTo>
                    <a:lnTo>
                      <a:pt x="3" y="15"/>
                    </a:lnTo>
                    <a:lnTo>
                      <a:pt x="5" y="16"/>
                    </a:lnTo>
                    <a:lnTo>
                      <a:pt x="8" y="16"/>
                    </a:lnTo>
                    <a:lnTo>
                      <a:pt x="10" y="15"/>
                    </a:lnTo>
                    <a:lnTo>
                      <a:pt x="13"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361" name="Freeform 289"/>
              <p:cNvSpPr>
                <a:spLocks/>
              </p:cNvSpPr>
              <p:nvPr/>
            </p:nvSpPr>
            <p:spPr bwMode="auto">
              <a:xfrm>
                <a:off x="4436" y="2761"/>
                <a:ext cx="15" cy="15"/>
              </a:xfrm>
              <a:custGeom>
                <a:avLst/>
                <a:gdLst/>
                <a:ahLst/>
                <a:cxnLst>
                  <a:cxn ang="0">
                    <a:pos x="15" y="7"/>
                  </a:cxn>
                  <a:cxn ang="0">
                    <a:pos x="15" y="7"/>
                  </a:cxn>
                  <a:cxn ang="0">
                    <a:pos x="15" y="0"/>
                  </a:cxn>
                  <a:cxn ang="0">
                    <a:pos x="15" y="0"/>
                  </a:cxn>
                  <a:cxn ang="0">
                    <a:pos x="8" y="0"/>
                  </a:cxn>
                  <a:cxn ang="0">
                    <a:pos x="8" y="0"/>
                  </a:cxn>
                  <a:cxn ang="0">
                    <a:pos x="8" y="0"/>
                  </a:cxn>
                  <a:cxn ang="0">
                    <a:pos x="8" y="0"/>
                  </a:cxn>
                  <a:cxn ang="0">
                    <a:pos x="0" y="7"/>
                  </a:cxn>
                  <a:cxn ang="0">
                    <a:pos x="0" y="7"/>
                  </a:cxn>
                  <a:cxn ang="0">
                    <a:pos x="0" y="7"/>
                  </a:cxn>
                  <a:cxn ang="0">
                    <a:pos x="8" y="15"/>
                  </a:cxn>
                  <a:cxn ang="0">
                    <a:pos x="8" y="15"/>
                  </a:cxn>
                  <a:cxn ang="0">
                    <a:pos x="8" y="15"/>
                  </a:cxn>
                  <a:cxn ang="0">
                    <a:pos x="8" y="15"/>
                  </a:cxn>
                  <a:cxn ang="0">
                    <a:pos x="15" y="15"/>
                  </a:cxn>
                  <a:cxn ang="0">
                    <a:pos x="15" y="15"/>
                  </a:cxn>
                  <a:cxn ang="0">
                    <a:pos x="15" y="7"/>
                  </a:cxn>
                  <a:cxn ang="0">
                    <a:pos x="15" y="7"/>
                  </a:cxn>
                </a:cxnLst>
                <a:rect l="0" t="0" r="r" b="b"/>
                <a:pathLst>
                  <a:path w="15" h="15">
                    <a:moveTo>
                      <a:pt x="15" y="7"/>
                    </a:moveTo>
                    <a:lnTo>
                      <a:pt x="15" y="7"/>
                    </a:lnTo>
                    <a:lnTo>
                      <a:pt x="15" y="0"/>
                    </a:lnTo>
                    <a:lnTo>
                      <a:pt x="15" y="0"/>
                    </a:lnTo>
                    <a:lnTo>
                      <a:pt x="8" y="0"/>
                    </a:lnTo>
                    <a:lnTo>
                      <a:pt x="8" y="0"/>
                    </a:lnTo>
                    <a:lnTo>
                      <a:pt x="8" y="0"/>
                    </a:lnTo>
                    <a:lnTo>
                      <a:pt x="8" y="0"/>
                    </a:lnTo>
                    <a:lnTo>
                      <a:pt x="0" y="7"/>
                    </a:lnTo>
                    <a:lnTo>
                      <a:pt x="0" y="7"/>
                    </a:lnTo>
                    <a:lnTo>
                      <a:pt x="0" y="7"/>
                    </a:lnTo>
                    <a:lnTo>
                      <a:pt x="8" y="15"/>
                    </a:lnTo>
                    <a:lnTo>
                      <a:pt x="8" y="15"/>
                    </a:lnTo>
                    <a:lnTo>
                      <a:pt x="8" y="15"/>
                    </a:lnTo>
                    <a:lnTo>
                      <a:pt x="8"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62" name="Freeform 290"/>
              <p:cNvSpPr>
                <a:spLocks/>
              </p:cNvSpPr>
              <p:nvPr/>
            </p:nvSpPr>
            <p:spPr bwMode="auto">
              <a:xfrm>
                <a:off x="4425" y="2761"/>
                <a:ext cx="15" cy="15"/>
              </a:xfrm>
              <a:custGeom>
                <a:avLst/>
                <a:gdLst/>
                <a:ahLst/>
                <a:cxnLst>
                  <a:cxn ang="0">
                    <a:pos x="15" y="7"/>
                  </a:cxn>
                  <a:cxn ang="0">
                    <a:pos x="15" y="5"/>
                  </a:cxn>
                  <a:cxn ang="0">
                    <a:pos x="14" y="3"/>
                  </a:cxn>
                  <a:cxn ang="0">
                    <a:pos x="12" y="1"/>
                  </a:cxn>
                  <a:cxn ang="0">
                    <a:pos x="9" y="0"/>
                  </a:cxn>
                  <a:cxn ang="0">
                    <a:pos x="6" y="0"/>
                  </a:cxn>
                  <a:cxn ang="0">
                    <a:pos x="3" y="1"/>
                  </a:cxn>
                  <a:cxn ang="0">
                    <a:pos x="2" y="3"/>
                  </a:cxn>
                  <a:cxn ang="0">
                    <a:pos x="0" y="5"/>
                  </a:cxn>
                  <a:cxn ang="0">
                    <a:pos x="0" y="7"/>
                  </a:cxn>
                  <a:cxn ang="0">
                    <a:pos x="0" y="10"/>
                  </a:cxn>
                  <a:cxn ang="0">
                    <a:pos x="2" y="13"/>
                  </a:cxn>
                  <a:cxn ang="0">
                    <a:pos x="3" y="15"/>
                  </a:cxn>
                  <a:cxn ang="0">
                    <a:pos x="6" y="15"/>
                  </a:cxn>
                  <a:cxn ang="0">
                    <a:pos x="9" y="15"/>
                  </a:cxn>
                  <a:cxn ang="0">
                    <a:pos x="12" y="15"/>
                  </a:cxn>
                  <a:cxn ang="0">
                    <a:pos x="14" y="13"/>
                  </a:cxn>
                  <a:cxn ang="0">
                    <a:pos x="15" y="10"/>
                  </a:cxn>
                  <a:cxn ang="0">
                    <a:pos x="15" y="7"/>
                  </a:cxn>
                </a:cxnLst>
                <a:rect l="0" t="0" r="r" b="b"/>
                <a:pathLst>
                  <a:path w="15" h="15">
                    <a:moveTo>
                      <a:pt x="15" y="7"/>
                    </a:moveTo>
                    <a:lnTo>
                      <a:pt x="15" y="5"/>
                    </a:lnTo>
                    <a:lnTo>
                      <a:pt x="14" y="3"/>
                    </a:lnTo>
                    <a:lnTo>
                      <a:pt x="12" y="1"/>
                    </a:lnTo>
                    <a:lnTo>
                      <a:pt x="9" y="0"/>
                    </a:lnTo>
                    <a:lnTo>
                      <a:pt x="6" y="0"/>
                    </a:lnTo>
                    <a:lnTo>
                      <a:pt x="3" y="1"/>
                    </a:lnTo>
                    <a:lnTo>
                      <a:pt x="2" y="3"/>
                    </a:lnTo>
                    <a:lnTo>
                      <a:pt x="0" y="5"/>
                    </a:lnTo>
                    <a:lnTo>
                      <a:pt x="0" y="7"/>
                    </a:lnTo>
                    <a:lnTo>
                      <a:pt x="0" y="10"/>
                    </a:lnTo>
                    <a:lnTo>
                      <a:pt x="2" y="13"/>
                    </a:lnTo>
                    <a:lnTo>
                      <a:pt x="3" y="15"/>
                    </a:lnTo>
                    <a:lnTo>
                      <a:pt x="6" y="15"/>
                    </a:lnTo>
                    <a:lnTo>
                      <a:pt x="9" y="15"/>
                    </a:lnTo>
                    <a:lnTo>
                      <a:pt x="12" y="15"/>
                    </a:lnTo>
                    <a:lnTo>
                      <a:pt x="14"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363" name="Freeform 291"/>
              <p:cNvSpPr>
                <a:spLocks/>
              </p:cNvSpPr>
              <p:nvPr/>
            </p:nvSpPr>
            <p:spPr bwMode="auto">
              <a:xfrm>
                <a:off x="4422" y="2761"/>
                <a:ext cx="22" cy="15"/>
              </a:xfrm>
              <a:custGeom>
                <a:avLst/>
                <a:gdLst/>
                <a:ahLst/>
                <a:cxnLst>
                  <a:cxn ang="0">
                    <a:pos x="22" y="7"/>
                  </a:cxn>
                  <a:cxn ang="0">
                    <a:pos x="22" y="7"/>
                  </a:cxn>
                  <a:cxn ang="0">
                    <a:pos x="14" y="0"/>
                  </a:cxn>
                  <a:cxn ang="0">
                    <a:pos x="14" y="0"/>
                  </a:cxn>
                  <a:cxn ang="0">
                    <a:pos x="14" y="0"/>
                  </a:cxn>
                  <a:cxn ang="0">
                    <a:pos x="7" y="0"/>
                  </a:cxn>
                  <a:cxn ang="0">
                    <a:pos x="7" y="0"/>
                  </a:cxn>
                  <a:cxn ang="0">
                    <a:pos x="7" y="0"/>
                  </a:cxn>
                  <a:cxn ang="0">
                    <a:pos x="0" y="7"/>
                  </a:cxn>
                  <a:cxn ang="0">
                    <a:pos x="0" y="7"/>
                  </a:cxn>
                  <a:cxn ang="0">
                    <a:pos x="0" y="7"/>
                  </a:cxn>
                  <a:cxn ang="0">
                    <a:pos x="7" y="15"/>
                  </a:cxn>
                  <a:cxn ang="0">
                    <a:pos x="7" y="15"/>
                  </a:cxn>
                  <a:cxn ang="0">
                    <a:pos x="7" y="15"/>
                  </a:cxn>
                  <a:cxn ang="0">
                    <a:pos x="14" y="15"/>
                  </a:cxn>
                  <a:cxn ang="0">
                    <a:pos x="14" y="15"/>
                  </a:cxn>
                  <a:cxn ang="0">
                    <a:pos x="14" y="15"/>
                  </a:cxn>
                  <a:cxn ang="0">
                    <a:pos x="22" y="7"/>
                  </a:cxn>
                  <a:cxn ang="0">
                    <a:pos x="22" y="7"/>
                  </a:cxn>
                </a:cxnLst>
                <a:rect l="0" t="0" r="r" b="b"/>
                <a:pathLst>
                  <a:path w="22" h="15">
                    <a:moveTo>
                      <a:pt x="22" y="7"/>
                    </a:moveTo>
                    <a:lnTo>
                      <a:pt x="22" y="7"/>
                    </a:lnTo>
                    <a:lnTo>
                      <a:pt x="14" y="0"/>
                    </a:lnTo>
                    <a:lnTo>
                      <a:pt x="14" y="0"/>
                    </a:lnTo>
                    <a:lnTo>
                      <a:pt x="14" y="0"/>
                    </a:lnTo>
                    <a:lnTo>
                      <a:pt x="7" y="0"/>
                    </a:lnTo>
                    <a:lnTo>
                      <a:pt x="7" y="0"/>
                    </a:lnTo>
                    <a:lnTo>
                      <a:pt x="7" y="0"/>
                    </a:lnTo>
                    <a:lnTo>
                      <a:pt x="0" y="7"/>
                    </a:lnTo>
                    <a:lnTo>
                      <a:pt x="0" y="7"/>
                    </a:lnTo>
                    <a:lnTo>
                      <a:pt x="0" y="7"/>
                    </a:lnTo>
                    <a:lnTo>
                      <a:pt x="7" y="15"/>
                    </a:lnTo>
                    <a:lnTo>
                      <a:pt x="7" y="15"/>
                    </a:lnTo>
                    <a:lnTo>
                      <a:pt x="7" y="15"/>
                    </a:lnTo>
                    <a:lnTo>
                      <a:pt x="14" y="15"/>
                    </a:lnTo>
                    <a:lnTo>
                      <a:pt x="14" y="15"/>
                    </a:lnTo>
                    <a:lnTo>
                      <a:pt x="14" y="15"/>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364" name="Freeform 292"/>
              <p:cNvSpPr>
                <a:spLocks/>
              </p:cNvSpPr>
              <p:nvPr/>
            </p:nvSpPr>
            <p:spPr bwMode="auto">
              <a:xfrm>
                <a:off x="4412" y="2759"/>
                <a:ext cx="16" cy="16"/>
              </a:xfrm>
              <a:custGeom>
                <a:avLst/>
                <a:gdLst/>
                <a:ahLst/>
                <a:cxnLst>
                  <a:cxn ang="0">
                    <a:pos x="16" y="8"/>
                  </a:cxn>
                  <a:cxn ang="0">
                    <a:pos x="15" y="5"/>
                  </a:cxn>
                  <a:cxn ang="0">
                    <a:pos x="14" y="3"/>
                  </a:cxn>
                  <a:cxn ang="0">
                    <a:pos x="12" y="1"/>
                  </a:cxn>
                  <a:cxn ang="0">
                    <a:pos x="10" y="0"/>
                  </a:cxn>
                  <a:cxn ang="0">
                    <a:pos x="7" y="0"/>
                  </a:cxn>
                  <a:cxn ang="0">
                    <a:pos x="4" y="1"/>
                  </a:cxn>
                  <a:cxn ang="0">
                    <a:pos x="2" y="3"/>
                  </a:cxn>
                  <a:cxn ang="0">
                    <a:pos x="1" y="5"/>
                  </a:cxn>
                  <a:cxn ang="0">
                    <a:pos x="0" y="8"/>
                  </a:cxn>
                  <a:cxn ang="0">
                    <a:pos x="1" y="10"/>
                  </a:cxn>
                  <a:cxn ang="0">
                    <a:pos x="2" y="12"/>
                  </a:cxn>
                  <a:cxn ang="0">
                    <a:pos x="4" y="14"/>
                  </a:cxn>
                  <a:cxn ang="0">
                    <a:pos x="7" y="16"/>
                  </a:cxn>
                  <a:cxn ang="0">
                    <a:pos x="10" y="16"/>
                  </a:cxn>
                  <a:cxn ang="0">
                    <a:pos x="12" y="14"/>
                  </a:cxn>
                  <a:cxn ang="0">
                    <a:pos x="14" y="12"/>
                  </a:cxn>
                  <a:cxn ang="0">
                    <a:pos x="15" y="10"/>
                  </a:cxn>
                  <a:cxn ang="0">
                    <a:pos x="16" y="8"/>
                  </a:cxn>
                </a:cxnLst>
                <a:rect l="0" t="0" r="r" b="b"/>
                <a:pathLst>
                  <a:path w="16" h="16">
                    <a:moveTo>
                      <a:pt x="16" y="8"/>
                    </a:moveTo>
                    <a:lnTo>
                      <a:pt x="15" y="5"/>
                    </a:lnTo>
                    <a:lnTo>
                      <a:pt x="14" y="3"/>
                    </a:lnTo>
                    <a:lnTo>
                      <a:pt x="12" y="1"/>
                    </a:lnTo>
                    <a:lnTo>
                      <a:pt x="10" y="0"/>
                    </a:lnTo>
                    <a:lnTo>
                      <a:pt x="7" y="0"/>
                    </a:lnTo>
                    <a:lnTo>
                      <a:pt x="4" y="1"/>
                    </a:lnTo>
                    <a:lnTo>
                      <a:pt x="2" y="3"/>
                    </a:lnTo>
                    <a:lnTo>
                      <a:pt x="1" y="5"/>
                    </a:lnTo>
                    <a:lnTo>
                      <a:pt x="0" y="8"/>
                    </a:lnTo>
                    <a:lnTo>
                      <a:pt x="1" y="10"/>
                    </a:lnTo>
                    <a:lnTo>
                      <a:pt x="2" y="12"/>
                    </a:lnTo>
                    <a:lnTo>
                      <a:pt x="4" y="14"/>
                    </a:lnTo>
                    <a:lnTo>
                      <a:pt x="7" y="16"/>
                    </a:lnTo>
                    <a:lnTo>
                      <a:pt x="10" y="16"/>
                    </a:lnTo>
                    <a:lnTo>
                      <a:pt x="12" y="14"/>
                    </a:lnTo>
                    <a:lnTo>
                      <a:pt x="14" y="12"/>
                    </a:lnTo>
                    <a:lnTo>
                      <a:pt x="15" y="10"/>
                    </a:lnTo>
                    <a:lnTo>
                      <a:pt x="16" y="8"/>
                    </a:lnTo>
                    <a:close/>
                  </a:path>
                </a:pathLst>
              </a:custGeom>
              <a:solidFill>
                <a:srgbClr val="FFFF00"/>
              </a:solidFill>
              <a:ln w="9525">
                <a:noFill/>
                <a:round/>
                <a:headEnd/>
                <a:tailEnd/>
              </a:ln>
            </p:spPr>
            <p:txBody>
              <a:bodyPr/>
              <a:lstStyle/>
              <a:p>
                <a:endParaRPr lang="en-US" dirty="0"/>
              </a:p>
            </p:txBody>
          </p:sp>
          <p:sp>
            <p:nvSpPr>
              <p:cNvPr id="643365" name="Freeform 293"/>
              <p:cNvSpPr>
                <a:spLocks/>
              </p:cNvSpPr>
              <p:nvPr/>
            </p:nvSpPr>
            <p:spPr bwMode="auto">
              <a:xfrm>
                <a:off x="4414" y="2761"/>
                <a:ext cx="15" cy="15"/>
              </a:xfrm>
              <a:custGeom>
                <a:avLst/>
                <a:gdLst/>
                <a:ahLst/>
                <a:cxnLst>
                  <a:cxn ang="0">
                    <a:pos x="15" y="7"/>
                  </a:cxn>
                  <a:cxn ang="0">
                    <a:pos x="15" y="0"/>
                  </a:cxn>
                  <a:cxn ang="0">
                    <a:pos x="15" y="0"/>
                  </a:cxn>
                  <a:cxn ang="0">
                    <a:pos x="8" y="0"/>
                  </a:cxn>
                  <a:cxn ang="0">
                    <a:pos x="8" y="0"/>
                  </a:cxn>
                  <a:cxn ang="0">
                    <a:pos x="8" y="0"/>
                  </a:cxn>
                  <a:cxn ang="0">
                    <a:pos x="0" y="0"/>
                  </a:cxn>
                  <a:cxn ang="0">
                    <a:pos x="0" y="0"/>
                  </a:cxn>
                  <a:cxn ang="0">
                    <a:pos x="0" y="0"/>
                  </a:cxn>
                  <a:cxn ang="0">
                    <a:pos x="0" y="7"/>
                  </a:cxn>
                  <a:cxn ang="0">
                    <a:pos x="0" y="7"/>
                  </a:cxn>
                  <a:cxn ang="0">
                    <a:pos x="0" y="7"/>
                  </a:cxn>
                  <a:cxn ang="0">
                    <a:pos x="0" y="15"/>
                  </a:cxn>
                  <a:cxn ang="0">
                    <a:pos x="8" y="15"/>
                  </a:cxn>
                  <a:cxn ang="0">
                    <a:pos x="8" y="15"/>
                  </a:cxn>
                  <a:cxn ang="0">
                    <a:pos x="8" y="15"/>
                  </a:cxn>
                  <a:cxn ang="0">
                    <a:pos x="15" y="7"/>
                  </a:cxn>
                  <a:cxn ang="0">
                    <a:pos x="15" y="7"/>
                  </a:cxn>
                  <a:cxn ang="0">
                    <a:pos x="15" y="7"/>
                  </a:cxn>
                </a:cxnLst>
                <a:rect l="0" t="0" r="r" b="b"/>
                <a:pathLst>
                  <a:path w="15" h="15">
                    <a:moveTo>
                      <a:pt x="15" y="7"/>
                    </a:moveTo>
                    <a:lnTo>
                      <a:pt x="15" y="0"/>
                    </a:lnTo>
                    <a:lnTo>
                      <a:pt x="15" y="0"/>
                    </a:lnTo>
                    <a:lnTo>
                      <a:pt x="8" y="0"/>
                    </a:lnTo>
                    <a:lnTo>
                      <a:pt x="8" y="0"/>
                    </a:lnTo>
                    <a:lnTo>
                      <a:pt x="8" y="0"/>
                    </a:lnTo>
                    <a:lnTo>
                      <a:pt x="0" y="0"/>
                    </a:lnTo>
                    <a:lnTo>
                      <a:pt x="0" y="0"/>
                    </a:lnTo>
                    <a:lnTo>
                      <a:pt x="0" y="0"/>
                    </a:lnTo>
                    <a:lnTo>
                      <a:pt x="0" y="7"/>
                    </a:lnTo>
                    <a:lnTo>
                      <a:pt x="0" y="7"/>
                    </a:lnTo>
                    <a:lnTo>
                      <a:pt x="0" y="7"/>
                    </a:lnTo>
                    <a:lnTo>
                      <a:pt x="0" y="15"/>
                    </a:lnTo>
                    <a:lnTo>
                      <a:pt x="8" y="15"/>
                    </a:lnTo>
                    <a:lnTo>
                      <a:pt x="8" y="15"/>
                    </a:lnTo>
                    <a:lnTo>
                      <a:pt x="8" y="15"/>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66" name="Freeform 294"/>
              <p:cNvSpPr>
                <a:spLocks/>
              </p:cNvSpPr>
              <p:nvPr/>
            </p:nvSpPr>
            <p:spPr bwMode="auto">
              <a:xfrm>
                <a:off x="4432" y="2764"/>
                <a:ext cx="16" cy="15"/>
              </a:xfrm>
              <a:custGeom>
                <a:avLst/>
                <a:gdLst/>
                <a:ahLst/>
                <a:cxnLst>
                  <a:cxn ang="0">
                    <a:pos x="16" y="7"/>
                  </a:cxn>
                  <a:cxn ang="0">
                    <a:pos x="15" y="4"/>
                  </a:cxn>
                  <a:cxn ang="0">
                    <a:pos x="14" y="2"/>
                  </a:cxn>
                  <a:cxn ang="0">
                    <a:pos x="12" y="0"/>
                  </a:cxn>
                  <a:cxn ang="0">
                    <a:pos x="10" y="0"/>
                  </a:cxn>
                  <a:cxn ang="0">
                    <a:pos x="7" y="0"/>
                  </a:cxn>
                  <a:cxn ang="0">
                    <a:pos x="5" y="0"/>
                  </a:cxn>
                  <a:cxn ang="0">
                    <a:pos x="3" y="2"/>
                  </a:cxn>
                  <a:cxn ang="0">
                    <a:pos x="0" y="4"/>
                  </a:cxn>
                  <a:cxn ang="0">
                    <a:pos x="0" y="7"/>
                  </a:cxn>
                  <a:cxn ang="0">
                    <a:pos x="0" y="10"/>
                  </a:cxn>
                  <a:cxn ang="0">
                    <a:pos x="3" y="12"/>
                  </a:cxn>
                  <a:cxn ang="0">
                    <a:pos x="5" y="14"/>
                  </a:cxn>
                  <a:cxn ang="0">
                    <a:pos x="7" y="15"/>
                  </a:cxn>
                  <a:cxn ang="0">
                    <a:pos x="10" y="15"/>
                  </a:cxn>
                  <a:cxn ang="0">
                    <a:pos x="12" y="14"/>
                  </a:cxn>
                  <a:cxn ang="0">
                    <a:pos x="14" y="12"/>
                  </a:cxn>
                  <a:cxn ang="0">
                    <a:pos x="15" y="10"/>
                  </a:cxn>
                  <a:cxn ang="0">
                    <a:pos x="16" y="7"/>
                  </a:cxn>
                </a:cxnLst>
                <a:rect l="0" t="0" r="r" b="b"/>
                <a:pathLst>
                  <a:path w="16" h="15">
                    <a:moveTo>
                      <a:pt x="16" y="7"/>
                    </a:moveTo>
                    <a:lnTo>
                      <a:pt x="15" y="4"/>
                    </a:lnTo>
                    <a:lnTo>
                      <a:pt x="14" y="2"/>
                    </a:lnTo>
                    <a:lnTo>
                      <a:pt x="12" y="0"/>
                    </a:lnTo>
                    <a:lnTo>
                      <a:pt x="10" y="0"/>
                    </a:lnTo>
                    <a:lnTo>
                      <a:pt x="7" y="0"/>
                    </a:lnTo>
                    <a:lnTo>
                      <a:pt x="5" y="0"/>
                    </a:lnTo>
                    <a:lnTo>
                      <a:pt x="3" y="2"/>
                    </a:lnTo>
                    <a:lnTo>
                      <a:pt x="0" y="4"/>
                    </a:lnTo>
                    <a:lnTo>
                      <a:pt x="0" y="7"/>
                    </a:lnTo>
                    <a:lnTo>
                      <a:pt x="0" y="10"/>
                    </a:lnTo>
                    <a:lnTo>
                      <a:pt x="3" y="12"/>
                    </a:lnTo>
                    <a:lnTo>
                      <a:pt x="5" y="14"/>
                    </a:lnTo>
                    <a:lnTo>
                      <a:pt x="7" y="15"/>
                    </a:lnTo>
                    <a:lnTo>
                      <a:pt x="10" y="15"/>
                    </a:lnTo>
                    <a:lnTo>
                      <a:pt x="12" y="14"/>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367" name="Freeform 295"/>
              <p:cNvSpPr>
                <a:spLocks/>
              </p:cNvSpPr>
              <p:nvPr/>
            </p:nvSpPr>
            <p:spPr bwMode="auto">
              <a:xfrm>
                <a:off x="4429" y="2761"/>
                <a:ext cx="22" cy="22"/>
              </a:xfrm>
              <a:custGeom>
                <a:avLst/>
                <a:gdLst/>
                <a:ahLst/>
                <a:cxnLst>
                  <a:cxn ang="0">
                    <a:pos x="22" y="7"/>
                  </a:cxn>
                  <a:cxn ang="0">
                    <a:pos x="15" y="7"/>
                  </a:cxn>
                  <a:cxn ang="0">
                    <a:pos x="15" y="7"/>
                  </a:cxn>
                  <a:cxn ang="0">
                    <a:pos x="15" y="0"/>
                  </a:cxn>
                  <a:cxn ang="0">
                    <a:pos x="15" y="0"/>
                  </a:cxn>
                  <a:cxn ang="0">
                    <a:pos x="7" y="0"/>
                  </a:cxn>
                  <a:cxn ang="0">
                    <a:pos x="7" y="0"/>
                  </a:cxn>
                  <a:cxn ang="0">
                    <a:pos x="7" y="7"/>
                  </a:cxn>
                  <a:cxn ang="0">
                    <a:pos x="0" y="7"/>
                  </a:cxn>
                  <a:cxn ang="0">
                    <a:pos x="0" y="7"/>
                  </a:cxn>
                  <a:cxn ang="0">
                    <a:pos x="0" y="15"/>
                  </a:cxn>
                  <a:cxn ang="0">
                    <a:pos x="7" y="15"/>
                  </a:cxn>
                  <a:cxn ang="0">
                    <a:pos x="7" y="15"/>
                  </a:cxn>
                  <a:cxn ang="0">
                    <a:pos x="7" y="22"/>
                  </a:cxn>
                  <a:cxn ang="0">
                    <a:pos x="15" y="22"/>
                  </a:cxn>
                  <a:cxn ang="0">
                    <a:pos x="15" y="15"/>
                  </a:cxn>
                  <a:cxn ang="0">
                    <a:pos x="15" y="15"/>
                  </a:cxn>
                  <a:cxn ang="0">
                    <a:pos x="15" y="15"/>
                  </a:cxn>
                  <a:cxn ang="0">
                    <a:pos x="22" y="7"/>
                  </a:cxn>
                </a:cxnLst>
                <a:rect l="0" t="0" r="r" b="b"/>
                <a:pathLst>
                  <a:path w="22" h="22">
                    <a:moveTo>
                      <a:pt x="22" y="7"/>
                    </a:moveTo>
                    <a:lnTo>
                      <a:pt x="15" y="7"/>
                    </a:lnTo>
                    <a:lnTo>
                      <a:pt x="15" y="7"/>
                    </a:lnTo>
                    <a:lnTo>
                      <a:pt x="15" y="0"/>
                    </a:lnTo>
                    <a:lnTo>
                      <a:pt x="15" y="0"/>
                    </a:lnTo>
                    <a:lnTo>
                      <a:pt x="7" y="0"/>
                    </a:lnTo>
                    <a:lnTo>
                      <a:pt x="7" y="0"/>
                    </a:lnTo>
                    <a:lnTo>
                      <a:pt x="7" y="7"/>
                    </a:lnTo>
                    <a:lnTo>
                      <a:pt x="0" y="7"/>
                    </a:lnTo>
                    <a:lnTo>
                      <a:pt x="0" y="7"/>
                    </a:lnTo>
                    <a:lnTo>
                      <a:pt x="0" y="15"/>
                    </a:lnTo>
                    <a:lnTo>
                      <a:pt x="7" y="15"/>
                    </a:lnTo>
                    <a:lnTo>
                      <a:pt x="7" y="15"/>
                    </a:lnTo>
                    <a:lnTo>
                      <a:pt x="7" y="22"/>
                    </a:lnTo>
                    <a:lnTo>
                      <a:pt x="15" y="22"/>
                    </a:lnTo>
                    <a:lnTo>
                      <a:pt x="15" y="15"/>
                    </a:lnTo>
                    <a:lnTo>
                      <a:pt x="15" y="15"/>
                    </a:lnTo>
                    <a:lnTo>
                      <a:pt x="15" y="15"/>
                    </a:lnTo>
                    <a:lnTo>
                      <a:pt x="22" y="7"/>
                    </a:lnTo>
                  </a:path>
                </a:pathLst>
              </a:custGeom>
              <a:noFill/>
              <a:ln w="0" cap="sq">
                <a:solidFill>
                  <a:srgbClr val="FFFF00"/>
                </a:solidFill>
                <a:prstDash val="solid"/>
                <a:miter lim="800000"/>
                <a:headEnd/>
                <a:tailEnd/>
              </a:ln>
            </p:spPr>
            <p:txBody>
              <a:bodyPr/>
              <a:lstStyle/>
              <a:p>
                <a:endParaRPr lang="en-US" dirty="0"/>
              </a:p>
            </p:txBody>
          </p:sp>
          <p:sp>
            <p:nvSpPr>
              <p:cNvPr id="643368" name="Freeform 296"/>
              <p:cNvSpPr>
                <a:spLocks/>
              </p:cNvSpPr>
              <p:nvPr/>
            </p:nvSpPr>
            <p:spPr bwMode="auto">
              <a:xfrm>
                <a:off x="3979" y="1826"/>
                <a:ext cx="15" cy="16"/>
              </a:xfrm>
              <a:custGeom>
                <a:avLst/>
                <a:gdLst/>
                <a:ahLst/>
                <a:cxnLst>
                  <a:cxn ang="0">
                    <a:pos x="15" y="8"/>
                  </a:cxn>
                  <a:cxn ang="0">
                    <a:pos x="15" y="5"/>
                  </a:cxn>
                  <a:cxn ang="0">
                    <a:pos x="14" y="3"/>
                  </a:cxn>
                  <a:cxn ang="0">
                    <a:pos x="11" y="1"/>
                  </a:cxn>
                  <a:cxn ang="0">
                    <a:pos x="9" y="0"/>
                  </a:cxn>
                  <a:cxn ang="0">
                    <a:pos x="7" y="0"/>
                  </a:cxn>
                  <a:cxn ang="0">
                    <a:pos x="5" y="1"/>
                  </a:cxn>
                  <a:cxn ang="0">
                    <a:pos x="1" y="3"/>
                  </a:cxn>
                  <a:cxn ang="0">
                    <a:pos x="0" y="5"/>
                  </a:cxn>
                  <a:cxn ang="0">
                    <a:pos x="0" y="8"/>
                  </a:cxn>
                  <a:cxn ang="0">
                    <a:pos x="0" y="10"/>
                  </a:cxn>
                  <a:cxn ang="0">
                    <a:pos x="1" y="13"/>
                  </a:cxn>
                  <a:cxn ang="0">
                    <a:pos x="5" y="15"/>
                  </a:cxn>
                  <a:cxn ang="0">
                    <a:pos x="7" y="16"/>
                  </a:cxn>
                  <a:cxn ang="0">
                    <a:pos x="9" y="16"/>
                  </a:cxn>
                  <a:cxn ang="0">
                    <a:pos x="11" y="15"/>
                  </a:cxn>
                  <a:cxn ang="0">
                    <a:pos x="14" y="13"/>
                  </a:cxn>
                  <a:cxn ang="0">
                    <a:pos x="15" y="10"/>
                  </a:cxn>
                  <a:cxn ang="0">
                    <a:pos x="15" y="8"/>
                  </a:cxn>
                </a:cxnLst>
                <a:rect l="0" t="0" r="r" b="b"/>
                <a:pathLst>
                  <a:path w="15" h="16">
                    <a:moveTo>
                      <a:pt x="15" y="8"/>
                    </a:moveTo>
                    <a:lnTo>
                      <a:pt x="15" y="5"/>
                    </a:lnTo>
                    <a:lnTo>
                      <a:pt x="14" y="3"/>
                    </a:lnTo>
                    <a:lnTo>
                      <a:pt x="11" y="1"/>
                    </a:lnTo>
                    <a:lnTo>
                      <a:pt x="9" y="0"/>
                    </a:lnTo>
                    <a:lnTo>
                      <a:pt x="7" y="0"/>
                    </a:lnTo>
                    <a:lnTo>
                      <a:pt x="5" y="1"/>
                    </a:lnTo>
                    <a:lnTo>
                      <a:pt x="1" y="3"/>
                    </a:lnTo>
                    <a:lnTo>
                      <a:pt x="0" y="5"/>
                    </a:lnTo>
                    <a:lnTo>
                      <a:pt x="0" y="8"/>
                    </a:lnTo>
                    <a:lnTo>
                      <a:pt x="0" y="10"/>
                    </a:lnTo>
                    <a:lnTo>
                      <a:pt x="1" y="13"/>
                    </a:lnTo>
                    <a:lnTo>
                      <a:pt x="5" y="15"/>
                    </a:lnTo>
                    <a:lnTo>
                      <a:pt x="7" y="16"/>
                    </a:lnTo>
                    <a:lnTo>
                      <a:pt x="9" y="16"/>
                    </a:lnTo>
                    <a:lnTo>
                      <a:pt x="11"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369" name="Freeform 297"/>
              <p:cNvSpPr>
                <a:spLocks/>
              </p:cNvSpPr>
              <p:nvPr/>
            </p:nvSpPr>
            <p:spPr bwMode="auto">
              <a:xfrm>
                <a:off x="3978" y="1829"/>
                <a:ext cx="14" cy="15"/>
              </a:xfrm>
              <a:custGeom>
                <a:avLst/>
                <a:gdLst/>
                <a:ahLst/>
                <a:cxnLst>
                  <a:cxn ang="0">
                    <a:pos x="14" y="8"/>
                  </a:cxn>
                  <a:cxn ang="0">
                    <a:pos x="14" y="0"/>
                  </a:cxn>
                  <a:cxn ang="0">
                    <a:pos x="14" y="0"/>
                  </a:cxn>
                  <a:cxn ang="0">
                    <a:pos x="14" y="0"/>
                  </a:cxn>
                  <a:cxn ang="0">
                    <a:pos x="7" y="0"/>
                  </a:cxn>
                  <a:cxn ang="0">
                    <a:pos x="7" y="0"/>
                  </a:cxn>
                  <a:cxn ang="0">
                    <a:pos x="7" y="0"/>
                  </a:cxn>
                  <a:cxn ang="0">
                    <a:pos x="0" y="0"/>
                  </a:cxn>
                  <a:cxn ang="0">
                    <a:pos x="0" y="0"/>
                  </a:cxn>
                  <a:cxn ang="0">
                    <a:pos x="0" y="8"/>
                  </a:cxn>
                  <a:cxn ang="0">
                    <a:pos x="0" y="8"/>
                  </a:cxn>
                  <a:cxn ang="0">
                    <a:pos x="0" y="8"/>
                  </a:cxn>
                  <a:cxn ang="0">
                    <a:pos x="7" y="15"/>
                  </a:cxn>
                  <a:cxn ang="0">
                    <a:pos x="7" y="15"/>
                  </a:cxn>
                  <a:cxn ang="0">
                    <a:pos x="7" y="15"/>
                  </a:cxn>
                  <a:cxn ang="0">
                    <a:pos x="14" y="15"/>
                  </a:cxn>
                  <a:cxn ang="0">
                    <a:pos x="14" y="8"/>
                  </a:cxn>
                  <a:cxn ang="0">
                    <a:pos x="14" y="8"/>
                  </a:cxn>
                  <a:cxn ang="0">
                    <a:pos x="14" y="8"/>
                  </a:cxn>
                </a:cxnLst>
                <a:rect l="0" t="0" r="r" b="b"/>
                <a:pathLst>
                  <a:path w="14" h="15">
                    <a:moveTo>
                      <a:pt x="14" y="8"/>
                    </a:moveTo>
                    <a:lnTo>
                      <a:pt x="14" y="0"/>
                    </a:lnTo>
                    <a:lnTo>
                      <a:pt x="14" y="0"/>
                    </a:lnTo>
                    <a:lnTo>
                      <a:pt x="14" y="0"/>
                    </a:lnTo>
                    <a:lnTo>
                      <a:pt x="7" y="0"/>
                    </a:lnTo>
                    <a:lnTo>
                      <a:pt x="7" y="0"/>
                    </a:lnTo>
                    <a:lnTo>
                      <a:pt x="7" y="0"/>
                    </a:lnTo>
                    <a:lnTo>
                      <a:pt x="0" y="0"/>
                    </a:lnTo>
                    <a:lnTo>
                      <a:pt x="0" y="0"/>
                    </a:lnTo>
                    <a:lnTo>
                      <a:pt x="0" y="8"/>
                    </a:lnTo>
                    <a:lnTo>
                      <a:pt x="0" y="8"/>
                    </a:lnTo>
                    <a:lnTo>
                      <a:pt x="0" y="8"/>
                    </a:lnTo>
                    <a:lnTo>
                      <a:pt x="7" y="15"/>
                    </a:lnTo>
                    <a:lnTo>
                      <a:pt x="7" y="15"/>
                    </a:lnTo>
                    <a:lnTo>
                      <a:pt x="7" y="15"/>
                    </a:lnTo>
                    <a:lnTo>
                      <a:pt x="14" y="15"/>
                    </a:lnTo>
                    <a:lnTo>
                      <a:pt x="14" y="8"/>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370" name="Freeform 298"/>
              <p:cNvSpPr>
                <a:spLocks/>
              </p:cNvSpPr>
              <p:nvPr/>
            </p:nvSpPr>
            <p:spPr bwMode="auto">
              <a:xfrm>
                <a:off x="4011" y="1822"/>
                <a:ext cx="16" cy="16"/>
              </a:xfrm>
              <a:custGeom>
                <a:avLst/>
                <a:gdLst/>
                <a:ahLst/>
                <a:cxnLst>
                  <a:cxn ang="0">
                    <a:pos x="16" y="9"/>
                  </a:cxn>
                  <a:cxn ang="0">
                    <a:pos x="15" y="5"/>
                  </a:cxn>
                  <a:cxn ang="0">
                    <a:pos x="14" y="3"/>
                  </a:cxn>
                  <a:cxn ang="0">
                    <a:pos x="13" y="2"/>
                  </a:cxn>
                  <a:cxn ang="0">
                    <a:pos x="10" y="0"/>
                  </a:cxn>
                  <a:cxn ang="0">
                    <a:pos x="7" y="0"/>
                  </a:cxn>
                  <a:cxn ang="0">
                    <a:pos x="4" y="2"/>
                  </a:cxn>
                  <a:cxn ang="0">
                    <a:pos x="2" y="3"/>
                  </a:cxn>
                  <a:cxn ang="0">
                    <a:pos x="1" y="5"/>
                  </a:cxn>
                  <a:cxn ang="0">
                    <a:pos x="0" y="9"/>
                  </a:cxn>
                  <a:cxn ang="0">
                    <a:pos x="1" y="11"/>
                  </a:cxn>
                  <a:cxn ang="0">
                    <a:pos x="2" y="13"/>
                  </a:cxn>
                  <a:cxn ang="0">
                    <a:pos x="4" y="15"/>
                  </a:cxn>
                  <a:cxn ang="0">
                    <a:pos x="7" y="16"/>
                  </a:cxn>
                  <a:cxn ang="0">
                    <a:pos x="10" y="16"/>
                  </a:cxn>
                  <a:cxn ang="0">
                    <a:pos x="13" y="15"/>
                  </a:cxn>
                  <a:cxn ang="0">
                    <a:pos x="14" y="13"/>
                  </a:cxn>
                  <a:cxn ang="0">
                    <a:pos x="15" y="11"/>
                  </a:cxn>
                  <a:cxn ang="0">
                    <a:pos x="16" y="9"/>
                  </a:cxn>
                </a:cxnLst>
                <a:rect l="0" t="0" r="r" b="b"/>
                <a:pathLst>
                  <a:path w="16" h="16">
                    <a:moveTo>
                      <a:pt x="16" y="9"/>
                    </a:moveTo>
                    <a:lnTo>
                      <a:pt x="15" y="5"/>
                    </a:lnTo>
                    <a:lnTo>
                      <a:pt x="14" y="3"/>
                    </a:lnTo>
                    <a:lnTo>
                      <a:pt x="13" y="2"/>
                    </a:lnTo>
                    <a:lnTo>
                      <a:pt x="10" y="0"/>
                    </a:lnTo>
                    <a:lnTo>
                      <a:pt x="7" y="0"/>
                    </a:lnTo>
                    <a:lnTo>
                      <a:pt x="4" y="2"/>
                    </a:lnTo>
                    <a:lnTo>
                      <a:pt x="2" y="3"/>
                    </a:lnTo>
                    <a:lnTo>
                      <a:pt x="1" y="5"/>
                    </a:lnTo>
                    <a:lnTo>
                      <a:pt x="0" y="9"/>
                    </a:lnTo>
                    <a:lnTo>
                      <a:pt x="1" y="11"/>
                    </a:lnTo>
                    <a:lnTo>
                      <a:pt x="2" y="13"/>
                    </a:lnTo>
                    <a:lnTo>
                      <a:pt x="4" y="15"/>
                    </a:lnTo>
                    <a:lnTo>
                      <a:pt x="7" y="16"/>
                    </a:lnTo>
                    <a:lnTo>
                      <a:pt x="10" y="16"/>
                    </a:lnTo>
                    <a:lnTo>
                      <a:pt x="13" y="15"/>
                    </a:lnTo>
                    <a:lnTo>
                      <a:pt x="14" y="13"/>
                    </a:lnTo>
                    <a:lnTo>
                      <a:pt x="15" y="11"/>
                    </a:lnTo>
                    <a:lnTo>
                      <a:pt x="16" y="9"/>
                    </a:lnTo>
                    <a:close/>
                  </a:path>
                </a:pathLst>
              </a:custGeom>
              <a:solidFill>
                <a:srgbClr val="FFFF00"/>
              </a:solidFill>
              <a:ln w="9525">
                <a:noFill/>
                <a:round/>
                <a:headEnd/>
                <a:tailEnd/>
              </a:ln>
            </p:spPr>
            <p:txBody>
              <a:bodyPr/>
              <a:lstStyle/>
              <a:p>
                <a:endParaRPr lang="en-US" dirty="0"/>
              </a:p>
            </p:txBody>
          </p:sp>
          <p:sp>
            <p:nvSpPr>
              <p:cNvPr id="643371" name="Freeform 299"/>
              <p:cNvSpPr>
                <a:spLocks/>
              </p:cNvSpPr>
              <p:nvPr/>
            </p:nvSpPr>
            <p:spPr bwMode="auto">
              <a:xfrm>
                <a:off x="4014" y="1822"/>
                <a:ext cx="15" cy="15"/>
              </a:xfrm>
              <a:custGeom>
                <a:avLst/>
                <a:gdLst/>
                <a:ahLst/>
                <a:cxnLst>
                  <a:cxn ang="0">
                    <a:pos x="15" y="7"/>
                  </a:cxn>
                  <a:cxn ang="0">
                    <a:pos x="15" y="7"/>
                  </a:cxn>
                  <a:cxn ang="0">
                    <a:pos x="15" y="0"/>
                  </a:cxn>
                  <a:cxn ang="0">
                    <a:pos x="7" y="0"/>
                  </a:cxn>
                  <a:cxn ang="0">
                    <a:pos x="7" y="0"/>
                  </a:cxn>
                  <a:cxn ang="0">
                    <a:pos x="7" y="0"/>
                  </a:cxn>
                  <a:cxn ang="0">
                    <a:pos x="0" y="0"/>
                  </a:cxn>
                  <a:cxn ang="0">
                    <a:pos x="0" y="0"/>
                  </a:cxn>
                  <a:cxn ang="0">
                    <a:pos x="0" y="7"/>
                  </a:cxn>
                  <a:cxn ang="0">
                    <a:pos x="0" y="7"/>
                  </a:cxn>
                  <a:cxn ang="0">
                    <a:pos x="0" y="15"/>
                  </a:cxn>
                  <a:cxn ang="0">
                    <a:pos x="0" y="15"/>
                  </a:cxn>
                  <a:cxn ang="0">
                    <a:pos x="0" y="15"/>
                  </a:cxn>
                  <a:cxn ang="0">
                    <a:pos x="7" y="15"/>
                  </a:cxn>
                  <a:cxn ang="0">
                    <a:pos x="7" y="15"/>
                  </a:cxn>
                  <a:cxn ang="0">
                    <a:pos x="7" y="15"/>
                  </a:cxn>
                  <a:cxn ang="0">
                    <a:pos x="15" y="15"/>
                  </a:cxn>
                  <a:cxn ang="0">
                    <a:pos x="15" y="15"/>
                  </a:cxn>
                  <a:cxn ang="0">
                    <a:pos x="15" y="7"/>
                  </a:cxn>
                </a:cxnLst>
                <a:rect l="0" t="0" r="r" b="b"/>
                <a:pathLst>
                  <a:path w="15" h="15">
                    <a:moveTo>
                      <a:pt x="15" y="7"/>
                    </a:moveTo>
                    <a:lnTo>
                      <a:pt x="15" y="7"/>
                    </a:lnTo>
                    <a:lnTo>
                      <a:pt x="15" y="0"/>
                    </a:lnTo>
                    <a:lnTo>
                      <a:pt x="7" y="0"/>
                    </a:lnTo>
                    <a:lnTo>
                      <a:pt x="7" y="0"/>
                    </a:lnTo>
                    <a:lnTo>
                      <a:pt x="7" y="0"/>
                    </a:lnTo>
                    <a:lnTo>
                      <a:pt x="0" y="0"/>
                    </a:lnTo>
                    <a:lnTo>
                      <a:pt x="0" y="0"/>
                    </a:lnTo>
                    <a:lnTo>
                      <a:pt x="0" y="7"/>
                    </a:lnTo>
                    <a:lnTo>
                      <a:pt x="0" y="7"/>
                    </a:lnTo>
                    <a:lnTo>
                      <a:pt x="0" y="15"/>
                    </a:lnTo>
                    <a:lnTo>
                      <a:pt x="0" y="15"/>
                    </a:lnTo>
                    <a:lnTo>
                      <a:pt x="0" y="15"/>
                    </a:lnTo>
                    <a:lnTo>
                      <a:pt x="7" y="15"/>
                    </a:lnTo>
                    <a:lnTo>
                      <a:pt x="7" y="15"/>
                    </a:lnTo>
                    <a:lnTo>
                      <a:pt x="7"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372" name="Freeform 300"/>
              <p:cNvSpPr>
                <a:spLocks/>
              </p:cNvSpPr>
              <p:nvPr/>
            </p:nvSpPr>
            <p:spPr bwMode="auto">
              <a:xfrm>
                <a:off x="4005" y="1810"/>
                <a:ext cx="16" cy="15"/>
              </a:xfrm>
              <a:custGeom>
                <a:avLst/>
                <a:gdLst/>
                <a:ahLst/>
                <a:cxnLst>
                  <a:cxn ang="0">
                    <a:pos x="16" y="7"/>
                  </a:cxn>
                  <a:cxn ang="0">
                    <a:pos x="15" y="5"/>
                  </a:cxn>
                  <a:cxn ang="0">
                    <a:pos x="14" y="3"/>
                  </a:cxn>
                  <a:cxn ang="0">
                    <a:pos x="12" y="1"/>
                  </a:cxn>
                  <a:cxn ang="0">
                    <a:pos x="8" y="0"/>
                  </a:cxn>
                  <a:cxn ang="0">
                    <a:pos x="6" y="0"/>
                  </a:cxn>
                  <a:cxn ang="0">
                    <a:pos x="3" y="1"/>
                  </a:cxn>
                  <a:cxn ang="0">
                    <a:pos x="2" y="3"/>
                  </a:cxn>
                  <a:cxn ang="0">
                    <a:pos x="1" y="5"/>
                  </a:cxn>
                  <a:cxn ang="0">
                    <a:pos x="0" y="7"/>
                  </a:cxn>
                  <a:cxn ang="0">
                    <a:pos x="1" y="10"/>
                  </a:cxn>
                  <a:cxn ang="0">
                    <a:pos x="2" y="13"/>
                  </a:cxn>
                  <a:cxn ang="0">
                    <a:pos x="3" y="15"/>
                  </a:cxn>
                  <a:cxn ang="0">
                    <a:pos x="6" y="15"/>
                  </a:cxn>
                  <a:cxn ang="0">
                    <a:pos x="8" y="15"/>
                  </a:cxn>
                  <a:cxn ang="0">
                    <a:pos x="12" y="15"/>
                  </a:cxn>
                  <a:cxn ang="0">
                    <a:pos x="14" y="13"/>
                  </a:cxn>
                  <a:cxn ang="0">
                    <a:pos x="15" y="10"/>
                  </a:cxn>
                  <a:cxn ang="0">
                    <a:pos x="16" y="7"/>
                  </a:cxn>
                </a:cxnLst>
                <a:rect l="0" t="0" r="r" b="b"/>
                <a:pathLst>
                  <a:path w="16" h="15">
                    <a:moveTo>
                      <a:pt x="16" y="7"/>
                    </a:moveTo>
                    <a:lnTo>
                      <a:pt x="15" y="5"/>
                    </a:lnTo>
                    <a:lnTo>
                      <a:pt x="14" y="3"/>
                    </a:lnTo>
                    <a:lnTo>
                      <a:pt x="12" y="1"/>
                    </a:lnTo>
                    <a:lnTo>
                      <a:pt x="8" y="0"/>
                    </a:lnTo>
                    <a:lnTo>
                      <a:pt x="6" y="0"/>
                    </a:lnTo>
                    <a:lnTo>
                      <a:pt x="3" y="1"/>
                    </a:lnTo>
                    <a:lnTo>
                      <a:pt x="2" y="3"/>
                    </a:lnTo>
                    <a:lnTo>
                      <a:pt x="1" y="5"/>
                    </a:lnTo>
                    <a:lnTo>
                      <a:pt x="0" y="7"/>
                    </a:lnTo>
                    <a:lnTo>
                      <a:pt x="1" y="10"/>
                    </a:lnTo>
                    <a:lnTo>
                      <a:pt x="2" y="13"/>
                    </a:lnTo>
                    <a:lnTo>
                      <a:pt x="3" y="15"/>
                    </a:lnTo>
                    <a:lnTo>
                      <a:pt x="6" y="15"/>
                    </a:lnTo>
                    <a:lnTo>
                      <a:pt x="8" y="15"/>
                    </a:lnTo>
                    <a:lnTo>
                      <a:pt x="12" y="15"/>
                    </a:lnTo>
                    <a:lnTo>
                      <a:pt x="14" y="13"/>
                    </a:lnTo>
                    <a:lnTo>
                      <a:pt x="15" y="10"/>
                    </a:lnTo>
                    <a:lnTo>
                      <a:pt x="16" y="7"/>
                    </a:lnTo>
                    <a:close/>
                  </a:path>
                </a:pathLst>
              </a:custGeom>
              <a:solidFill>
                <a:srgbClr val="FFFF00"/>
              </a:solidFill>
              <a:ln w="9525">
                <a:noFill/>
                <a:round/>
                <a:headEnd/>
                <a:tailEnd/>
              </a:ln>
            </p:spPr>
            <p:txBody>
              <a:bodyPr/>
              <a:lstStyle/>
              <a:p>
                <a:endParaRPr lang="en-US" dirty="0"/>
              </a:p>
            </p:txBody>
          </p:sp>
          <p:sp>
            <p:nvSpPr>
              <p:cNvPr id="643373" name="Freeform 301"/>
              <p:cNvSpPr>
                <a:spLocks/>
              </p:cNvSpPr>
              <p:nvPr/>
            </p:nvSpPr>
            <p:spPr bwMode="auto">
              <a:xfrm>
                <a:off x="4007" y="1807"/>
                <a:ext cx="14" cy="15"/>
              </a:xfrm>
              <a:custGeom>
                <a:avLst/>
                <a:gdLst/>
                <a:ahLst/>
                <a:cxnLst>
                  <a:cxn ang="0">
                    <a:pos x="14" y="8"/>
                  </a:cxn>
                  <a:cxn ang="0">
                    <a:pos x="14" y="8"/>
                  </a:cxn>
                  <a:cxn ang="0">
                    <a:pos x="14"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15"/>
                  </a:cxn>
                  <a:cxn ang="0">
                    <a:pos x="7" y="15"/>
                  </a:cxn>
                  <a:cxn ang="0">
                    <a:pos x="7" y="15"/>
                  </a:cxn>
                  <a:cxn ang="0">
                    <a:pos x="14" y="15"/>
                  </a:cxn>
                  <a:cxn ang="0">
                    <a:pos x="14" y="15"/>
                  </a:cxn>
                  <a:cxn ang="0">
                    <a:pos x="14" y="8"/>
                  </a:cxn>
                </a:cxnLst>
                <a:rect l="0" t="0" r="r" b="b"/>
                <a:pathLst>
                  <a:path w="14" h="15">
                    <a:moveTo>
                      <a:pt x="14" y="8"/>
                    </a:moveTo>
                    <a:lnTo>
                      <a:pt x="14" y="8"/>
                    </a:lnTo>
                    <a:lnTo>
                      <a:pt x="14" y="8"/>
                    </a:lnTo>
                    <a:lnTo>
                      <a:pt x="7" y="0"/>
                    </a:lnTo>
                    <a:lnTo>
                      <a:pt x="7" y="0"/>
                    </a:lnTo>
                    <a:lnTo>
                      <a:pt x="7" y="0"/>
                    </a:lnTo>
                    <a:lnTo>
                      <a:pt x="0" y="0"/>
                    </a:lnTo>
                    <a:lnTo>
                      <a:pt x="0" y="8"/>
                    </a:lnTo>
                    <a:lnTo>
                      <a:pt x="0" y="8"/>
                    </a:lnTo>
                    <a:lnTo>
                      <a:pt x="0" y="8"/>
                    </a:lnTo>
                    <a:lnTo>
                      <a:pt x="0" y="15"/>
                    </a:lnTo>
                    <a:lnTo>
                      <a:pt x="0" y="15"/>
                    </a:lnTo>
                    <a:lnTo>
                      <a:pt x="0" y="15"/>
                    </a:lnTo>
                    <a:lnTo>
                      <a:pt x="7" y="15"/>
                    </a:lnTo>
                    <a:lnTo>
                      <a:pt x="7" y="15"/>
                    </a:lnTo>
                    <a:lnTo>
                      <a:pt x="7"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374" name="Freeform 302"/>
              <p:cNvSpPr>
                <a:spLocks/>
              </p:cNvSpPr>
              <p:nvPr/>
            </p:nvSpPr>
            <p:spPr bwMode="auto">
              <a:xfrm>
                <a:off x="3995" y="1817"/>
                <a:ext cx="16" cy="17"/>
              </a:xfrm>
              <a:custGeom>
                <a:avLst/>
                <a:gdLst/>
                <a:ahLst/>
                <a:cxnLst>
                  <a:cxn ang="0">
                    <a:pos x="16" y="8"/>
                  </a:cxn>
                  <a:cxn ang="0">
                    <a:pos x="16" y="6"/>
                  </a:cxn>
                  <a:cxn ang="0">
                    <a:pos x="14" y="3"/>
                  </a:cxn>
                  <a:cxn ang="0">
                    <a:pos x="12" y="1"/>
                  </a:cxn>
                  <a:cxn ang="0">
                    <a:pos x="10" y="0"/>
                  </a:cxn>
                  <a:cxn ang="0">
                    <a:pos x="8" y="0"/>
                  </a:cxn>
                  <a:cxn ang="0">
                    <a:pos x="5" y="1"/>
                  </a:cxn>
                  <a:cxn ang="0">
                    <a:pos x="2" y="3"/>
                  </a:cxn>
                  <a:cxn ang="0">
                    <a:pos x="1" y="6"/>
                  </a:cxn>
                  <a:cxn ang="0">
                    <a:pos x="0" y="8"/>
                  </a:cxn>
                  <a:cxn ang="0">
                    <a:pos x="1" y="11"/>
                  </a:cxn>
                  <a:cxn ang="0">
                    <a:pos x="2" y="14"/>
                  </a:cxn>
                  <a:cxn ang="0">
                    <a:pos x="5" y="15"/>
                  </a:cxn>
                  <a:cxn ang="0">
                    <a:pos x="8" y="17"/>
                  </a:cxn>
                  <a:cxn ang="0">
                    <a:pos x="10" y="17"/>
                  </a:cxn>
                  <a:cxn ang="0">
                    <a:pos x="12" y="15"/>
                  </a:cxn>
                  <a:cxn ang="0">
                    <a:pos x="14" y="14"/>
                  </a:cxn>
                  <a:cxn ang="0">
                    <a:pos x="16" y="11"/>
                  </a:cxn>
                  <a:cxn ang="0">
                    <a:pos x="16" y="8"/>
                  </a:cxn>
                </a:cxnLst>
                <a:rect l="0" t="0" r="r" b="b"/>
                <a:pathLst>
                  <a:path w="16" h="17">
                    <a:moveTo>
                      <a:pt x="16" y="8"/>
                    </a:moveTo>
                    <a:lnTo>
                      <a:pt x="16" y="6"/>
                    </a:lnTo>
                    <a:lnTo>
                      <a:pt x="14" y="3"/>
                    </a:lnTo>
                    <a:lnTo>
                      <a:pt x="12" y="1"/>
                    </a:lnTo>
                    <a:lnTo>
                      <a:pt x="10" y="0"/>
                    </a:lnTo>
                    <a:lnTo>
                      <a:pt x="8" y="0"/>
                    </a:lnTo>
                    <a:lnTo>
                      <a:pt x="5" y="1"/>
                    </a:lnTo>
                    <a:lnTo>
                      <a:pt x="2" y="3"/>
                    </a:lnTo>
                    <a:lnTo>
                      <a:pt x="1" y="6"/>
                    </a:lnTo>
                    <a:lnTo>
                      <a:pt x="0" y="8"/>
                    </a:lnTo>
                    <a:lnTo>
                      <a:pt x="1" y="11"/>
                    </a:lnTo>
                    <a:lnTo>
                      <a:pt x="2" y="14"/>
                    </a:lnTo>
                    <a:lnTo>
                      <a:pt x="5" y="15"/>
                    </a:lnTo>
                    <a:lnTo>
                      <a:pt x="8" y="17"/>
                    </a:lnTo>
                    <a:lnTo>
                      <a:pt x="10" y="17"/>
                    </a:lnTo>
                    <a:lnTo>
                      <a:pt x="12" y="15"/>
                    </a:lnTo>
                    <a:lnTo>
                      <a:pt x="14" y="14"/>
                    </a:lnTo>
                    <a:lnTo>
                      <a:pt x="16" y="11"/>
                    </a:lnTo>
                    <a:lnTo>
                      <a:pt x="16" y="8"/>
                    </a:lnTo>
                    <a:close/>
                  </a:path>
                </a:pathLst>
              </a:custGeom>
              <a:solidFill>
                <a:srgbClr val="FFFF00"/>
              </a:solidFill>
              <a:ln w="9525">
                <a:noFill/>
                <a:round/>
                <a:headEnd/>
                <a:tailEnd/>
              </a:ln>
            </p:spPr>
            <p:txBody>
              <a:bodyPr/>
              <a:lstStyle/>
              <a:p>
                <a:endParaRPr lang="en-US" dirty="0"/>
              </a:p>
            </p:txBody>
          </p:sp>
          <p:sp>
            <p:nvSpPr>
              <p:cNvPr id="643375" name="Freeform 303"/>
              <p:cNvSpPr>
                <a:spLocks/>
              </p:cNvSpPr>
              <p:nvPr/>
            </p:nvSpPr>
            <p:spPr bwMode="auto">
              <a:xfrm>
                <a:off x="3992" y="1815"/>
                <a:ext cx="22" cy="22"/>
              </a:xfrm>
              <a:custGeom>
                <a:avLst/>
                <a:gdLst/>
                <a:ahLst/>
                <a:cxnLst>
                  <a:cxn ang="0">
                    <a:pos x="22" y="7"/>
                  </a:cxn>
                  <a:cxn ang="0">
                    <a:pos x="22" y="7"/>
                  </a:cxn>
                  <a:cxn ang="0">
                    <a:pos x="15" y="7"/>
                  </a:cxn>
                  <a:cxn ang="0">
                    <a:pos x="15" y="7"/>
                  </a:cxn>
                  <a:cxn ang="0">
                    <a:pos x="15" y="0"/>
                  </a:cxn>
                  <a:cxn ang="0">
                    <a:pos x="8" y="0"/>
                  </a:cxn>
                  <a:cxn ang="0">
                    <a:pos x="8" y="7"/>
                  </a:cxn>
                  <a:cxn ang="0">
                    <a:pos x="8" y="7"/>
                  </a:cxn>
                  <a:cxn ang="0">
                    <a:pos x="8" y="7"/>
                  </a:cxn>
                  <a:cxn ang="0">
                    <a:pos x="0" y="7"/>
                  </a:cxn>
                  <a:cxn ang="0">
                    <a:pos x="8" y="14"/>
                  </a:cxn>
                  <a:cxn ang="0">
                    <a:pos x="8" y="14"/>
                  </a:cxn>
                  <a:cxn ang="0">
                    <a:pos x="8" y="14"/>
                  </a:cxn>
                  <a:cxn ang="0">
                    <a:pos x="8" y="22"/>
                  </a:cxn>
                  <a:cxn ang="0">
                    <a:pos x="15" y="22"/>
                  </a:cxn>
                  <a:cxn ang="0">
                    <a:pos x="15" y="14"/>
                  </a:cxn>
                  <a:cxn ang="0">
                    <a:pos x="15" y="14"/>
                  </a:cxn>
                  <a:cxn ang="0">
                    <a:pos x="22" y="14"/>
                  </a:cxn>
                  <a:cxn ang="0">
                    <a:pos x="22" y="7"/>
                  </a:cxn>
                </a:cxnLst>
                <a:rect l="0" t="0" r="r" b="b"/>
                <a:pathLst>
                  <a:path w="22" h="22">
                    <a:moveTo>
                      <a:pt x="22" y="7"/>
                    </a:moveTo>
                    <a:lnTo>
                      <a:pt x="22" y="7"/>
                    </a:lnTo>
                    <a:lnTo>
                      <a:pt x="15" y="7"/>
                    </a:lnTo>
                    <a:lnTo>
                      <a:pt x="15" y="7"/>
                    </a:lnTo>
                    <a:lnTo>
                      <a:pt x="15" y="0"/>
                    </a:lnTo>
                    <a:lnTo>
                      <a:pt x="8" y="0"/>
                    </a:lnTo>
                    <a:lnTo>
                      <a:pt x="8" y="7"/>
                    </a:lnTo>
                    <a:lnTo>
                      <a:pt x="8" y="7"/>
                    </a:lnTo>
                    <a:lnTo>
                      <a:pt x="8" y="7"/>
                    </a:lnTo>
                    <a:lnTo>
                      <a:pt x="0" y="7"/>
                    </a:lnTo>
                    <a:lnTo>
                      <a:pt x="8" y="14"/>
                    </a:lnTo>
                    <a:lnTo>
                      <a:pt x="8" y="14"/>
                    </a:lnTo>
                    <a:lnTo>
                      <a:pt x="8" y="14"/>
                    </a:lnTo>
                    <a:lnTo>
                      <a:pt x="8" y="22"/>
                    </a:lnTo>
                    <a:lnTo>
                      <a:pt x="15" y="22"/>
                    </a:lnTo>
                    <a:lnTo>
                      <a:pt x="15" y="14"/>
                    </a:lnTo>
                    <a:lnTo>
                      <a:pt x="15" y="14"/>
                    </a:lnTo>
                    <a:lnTo>
                      <a:pt x="22" y="14"/>
                    </a:lnTo>
                    <a:lnTo>
                      <a:pt x="22" y="7"/>
                    </a:lnTo>
                  </a:path>
                </a:pathLst>
              </a:custGeom>
              <a:noFill/>
              <a:ln w="0" cap="sq">
                <a:solidFill>
                  <a:srgbClr val="FFFF00"/>
                </a:solidFill>
                <a:prstDash val="solid"/>
                <a:miter lim="800000"/>
                <a:headEnd/>
                <a:tailEnd/>
              </a:ln>
            </p:spPr>
            <p:txBody>
              <a:bodyPr/>
              <a:lstStyle/>
              <a:p>
                <a:endParaRPr lang="en-US" dirty="0"/>
              </a:p>
            </p:txBody>
          </p:sp>
          <p:sp>
            <p:nvSpPr>
              <p:cNvPr id="643376" name="Freeform 304"/>
              <p:cNvSpPr>
                <a:spLocks/>
              </p:cNvSpPr>
              <p:nvPr/>
            </p:nvSpPr>
            <p:spPr bwMode="auto">
              <a:xfrm>
                <a:off x="3979" y="1804"/>
                <a:ext cx="16" cy="16"/>
              </a:xfrm>
              <a:custGeom>
                <a:avLst/>
                <a:gdLst/>
                <a:ahLst/>
                <a:cxnLst>
                  <a:cxn ang="0">
                    <a:pos x="16" y="9"/>
                  </a:cxn>
                  <a:cxn ang="0">
                    <a:pos x="15" y="6"/>
                  </a:cxn>
                  <a:cxn ang="0">
                    <a:pos x="14" y="3"/>
                  </a:cxn>
                  <a:cxn ang="0">
                    <a:pos x="12" y="2"/>
                  </a:cxn>
                  <a:cxn ang="0">
                    <a:pos x="10" y="0"/>
                  </a:cxn>
                  <a:cxn ang="0">
                    <a:pos x="7" y="0"/>
                  </a:cxn>
                  <a:cxn ang="0">
                    <a:pos x="5" y="2"/>
                  </a:cxn>
                  <a:cxn ang="0">
                    <a:pos x="2" y="3"/>
                  </a:cxn>
                  <a:cxn ang="0">
                    <a:pos x="1" y="6"/>
                  </a:cxn>
                  <a:cxn ang="0">
                    <a:pos x="0" y="9"/>
                  </a:cxn>
                  <a:cxn ang="0">
                    <a:pos x="1" y="11"/>
                  </a:cxn>
                  <a:cxn ang="0">
                    <a:pos x="2" y="13"/>
                  </a:cxn>
                  <a:cxn ang="0">
                    <a:pos x="5" y="15"/>
                  </a:cxn>
                  <a:cxn ang="0">
                    <a:pos x="7" y="16"/>
                  </a:cxn>
                  <a:cxn ang="0">
                    <a:pos x="10" y="16"/>
                  </a:cxn>
                  <a:cxn ang="0">
                    <a:pos x="12" y="15"/>
                  </a:cxn>
                  <a:cxn ang="0">
                    <a:pos x="14" y="13"/>
                  </a:cxn>
                  <a:cxn ang="0">
                    <a:pos x="15" y="11"/>
                  </a:cxn>
                  <a:cxn ang="0">
                    <a:pos x="16" y="9"/>
                  </a:cxn>
                </a:cxnLst>
                <a:rect l="0" t="0" r="r" b="b"/>
                <a:pathLst>
                  <a:path w="16" h="16">
                    <a:moveTo>
                      <a:pt x="16" y="9"/>
                    </a:moveTo>
                    <a:lnTo>
                      <a:pt x="15" y="6"/>
                    </a:lnTo>
                    <a:lnTo>
                      <a:pt x="14" y="3"/>
                    </a:lnTo>
                    <a:lnTo>
                      <a:pt x="12" y="2"/>
                    </a:lnTo>
                    <a:lnTo>
                      <a:pt x="10" y="0"/>
                    </a:lnTo>
                    <a:lnTo>
                      <a:pt x="7" y="0"/>
                    </a:lnTo>
                    <a:lnTo>
                      <a:pt x="5" y="2"/>
                    </a:lnTo>
                    <a:lnTo>
                      <a:pt x="2" y="3"/>
                    </a:lnTo>
                    <a:lnTo>
                      <a:pt x="1" y="6"/>
                    </a:lnTo>
                    <a:lnTo>
                      <a:pt x="0" y="9"/>
                    </a:lnTo>
                    <a:lnTo>
                      <a:pt x="1" y="11"/>
                    </a:lnTo>
                    <a:lnTo>
                      <a:pt x="2" y="13"/>
                    </a:lnTo>
                    <a:lnTo>
                      <a:pt x="5" y="15"/>
                    </a:lnTo>
                    <a:lnTo>
                      <a:pt x="7" y="16"/>
                    </a:lnTo>
                    <a:lnTo>
                      <a:pt x="10" y="16"/>
                    </a:lnTo>
                    <a:lnTo>
                      <a:pt x="12" y="15"/>
                    </a:lnTo>
                    <a:lnTo>
                      <a:pt x="14" y="13"/>
                    </a:lnTo>
                    <a:lnTo>
                      <a:pt x="15" y="11"/>
                    </a:lnTo>
                    <a:lnTo>
                      <a:pt x="16" y="9"/>
                    </a:lnTo>
                    <a:close/>
                  </a:path>
                </a:pathLst>
              </a:custGeom>
              <a:solidFill>
                <a:srgbClr val="FFFF00"/>
              </a:solidFill>
              <a:ln w="9525">
                <a:noFill/>
                <a:round/>
                <a:headEnd/>
                <a:tailEnd/>
              </a:ln>
            </p:spPr>
            <p:txBody>
              <a:bodyPr/>
              <a:lstStyle/>
              <a:p>
                <a:endParaRPr lang="en-US" dirty="0"/>
              </a:p>
            </p:txBody>
          </p:sp>
          <p:sp>
            <p:nvSpPr>
              <p:cNvPr id="643377" name="Freeform 305"/>
              <p:cNvSpPr>
                <a:spLocks/>
              </p:cNvSpPr>
              <p:nvPr/>
            </p:nvSpPr>
            <p:spPr bwMode="auto">
              <a:xfrm>
                <a:off x="3978" y="1807"/>
                <a:ext cx="14" cy="15"/>
              </a:xfrm>
              <a:custGeom>
                <a:avLst/>
                <a:gdLst/>
                <a:ahLst/>
                <a:cxnLst>
                  <a:cxn ang="0">
                    <a:pos x="14" y="8"/>
                  </a:cxn>
                  <a:cxn ang="0">
                    <a:pos x="14" y="0"/>
                  </a:cxn>
                  <a:cxn ang="0">
                    <a:pos x="14" y="0"/>
                  </a:cxn>
                  <a:cxn ang="0">
                    <a:pos x="14" y="0"/>
                  </a:cxn>
                  <a:cxn ang="0">
                    <a:pos x="14" y="0"/>
                  </a:cxn>
                  <a:cxn ang="0">
                    <a:pos x="7" y="0"/>
                  </a:cxn>
                  <a:cxn ang="0">
                    <a:pos x="7" y="0"/>
                  </a:cxn>
                  <a:cxn ang="0">
                    <a:pos x="0" y="0"/>
                  </a:cxn>
                  <a:cxn ang="0">
                    <a:pos x="0" y="0"/>
                  </a:cxn>
                  <a:cxn ang="0">
                    <a:pos x="0" y="8"/>
                  </a:cxn>
                  <a:cxn ang="0">
                    <a:pos x="0" y="8"/>
                  </a:cxn>
                  <a:cxn ang="0">
                    <a:pos x="0" y="8"/>
                  </a:cxn>
                  <a:cxn ang="0">
                    <a:pos x="7" y="15"/>
                  </a:cxn>
                  <a:cxn ang="0">
                    <a:pos x="7" y="15"/>
                  </a:cxn>
                  <a:cxn ang="0">
                    <a:pos x="14" y="15"/>
                  </a:cxn>
                  <a:cxn ang="0">
                    <a:pos x="14" y="15"/>
                  </a:cxn>
                  <a:cxn ang="0">
                    <a:pos x="14" y="8"/>
                  </a:cxn>
                  <a:cxn ang="0">
                    <a:pos x="14" y="8"/>
                  </a:cxn>
                  <a:cxn ang="0">
                    <a:pos x="14" y="8"/>
                  </a:cxn>
                </a:cxnLst>
                <a:rect l="0" t="0" r="r" b="b"/>
                <a:pathLst>
                  <a:path w="14" h="15">
                    <a:moveTo>
                      <a:pt x="14" y="8"/>
                    </a:moveTo>
                    <a:lnTo>
                      <a:pt x="14" y="0"/>
                    </a:lnTo>
                    <a:lnTo>
                      <a:pt x="14" y="0"/>
                    </a:lnTo>
                    <a:lnTo>
                      <a:pt x="14" y="0"/>
                    </a:lnTo>
                    <a:lnTo>
                      <a:pt x="14" y="0"/>
                    </a:lnTo>
                    <a:lnTo>
                      <a:pt x="7" y="0"/>
                    </a:lnTo>
                    <a:lnTo>
                      <a:pt x="7" y="0"/>
                    </a:lnTo>
                    <a:lnTo>
                      <a:pt x="0" y="0"/>
                    </a:lnTo>
                    <a:lnTo>
                      <a:pt x="0" y="0"/>
                    </a:lnTo>
                    <a:lnTo>
                      <a:pt x="0" y="8"/>
                    </a:lnTo>
                    <a:lnTo>
                      <a:pt x="0" y="8"/>
                    </a:lnTo>
                    <a:lnTo>
                      <a:pt x="0" y="8"/>
                    </a:lnTo>
                    <a:lnTo>
                      <a:pt x="7" y="15"/>
                    </a:lnTo>
                    <a:lnTo>
                      <a:pt x="7" y="15"/>
                    </a:lnTo>
                    <a:lnTo>
                      <a:pt x="14" y="15"/>
                    </a:lnTo>
                    <a:lnTo>
                      <a:pt x="14" y="15"/>
                    </a:lnTo>
                    <a:lnTo>
                      <a:pt x="14" y="8"/>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378" name="Freeform 306"/>
              <p:cNvSpPr>
                <a:spLocks/>
              </p:cNvSpPr>
              <p:nvPr/>
            </p:nvSpPr>
            <p:spPr bwMode="auto">
              <a:xfrm>
                <a:off x="4013" y="1785"/>
                <a:ext cx="16" cy="17"/>
              </a:xfrm>
              <a:custGeom>
                <a:avLst/>
                <a:gdLst/>
                <a:ahLst/>
                <a:cxnLst>
                  <a:cxn ang="0">
                    <a:pos x="16" y="9"/>
                  </a:cxn>
                  <a:cxn ang="0">
                    <a:pos x="16" y="6"/>
                  </a:cxn>
                  <a:cxn ang="0">
                    <a:pos x="14" y="4"/>
                  </a:cxn>
                  <a:cxn ang="0">
                    <a:pos x="13" y="2"/>
                  </a:cxn>
                  <a:cxn ang="0">
                    <a:pos x="11" y="0"/>
                  </a:cxn>
                  <a:cxn ang="0">
                    <a:pos x="8" y="0"/>
                  </a:cxn>
                  <a:cxn ang="0">
                    <a:pos x="5" y="2"/>
                  </a:cxn>
                  <a:cxn ang="0">
                    <a:pos x="2" y="4"/>
                  </a:cxn>
                  <a:cxn ang="0">
                    <a:pos x="1" y="6"/>
                  </a:cxn>
                  <a:cxn ang="0">
                    <a:pos x="0" y="9"/>
                  </a:cxn>
                  <a:cxn ang="0">
                    <a:pos x="1" y="11"/>
                  </a:cxn>
                  <a:cxn ang="0">
                    <a:pos x="2" y="14"/>
                  </a:cxn>
                  <a:cxn ang="0">
                    <a:pos x="5" y="16"/>
                  </a:cxn>
                  <a:cxn ang="0">
                    <a:pos x="8" y="17"/>
                  </a:cxn>
                  <a:cxn ang="0">
                    <a:pos x="11" y="17"/>
                  </a:cxn>
                  <a:cxn ang="0">
                    <a:pos x="13" y="16"/>
                  </a:cxn>
                  <a:cxn ang="0">
                    <a:pos x="14" y="14"/>
                  </a:cxn>
                  <a:cxn ang="0">
                    <a:pos x="16" y="11"/>
                  </a:cxn>
                  <a:cxn ang="0">
                    <a:pos x="16" y="9"/>
                  </a:cxn>
                </a:cxnLst>
                <a:rect l="0" t="0" r="r" b="b"/>
                <a:pathLst>
                  <a:path w="16" h="17">
                    <a:moveTo>
                      <a:pt x="16" y="9"/>
                    </a:moveTo>
                    <a:lnTo>
                      <a:pt x="16" y="6"/>
                    </a:lnTo>
                    <a:lnTo>
                      <a:pt x="14" y="4"/>
                    </a:lnTo>
                    <a:lnTo>
                      <a:pt x="13" y="2"/>
                    </a:lnTo>
                    <a:lnTo>
                      <a:pt x="11" y="0"/>
                    </a:lnTo>
                    <a:lnTo>
                      <a:pt x="8" y="0"/>
                    </a:lnTo>
                    <a:lnTo>
                      <a:pt x="5" y="2"/>
                    </a:lnTo>
                    <a:lnTo>
                      <a:pt x="2" y="4"/>
                    </a:lnTo>
                    <a:lnTo>
                      <a:pt x="1" y="6"/>
                    </a:lnTo>
                    <a:lnTo>
                      <a:pt x="0" y="9"/>
                    </a:lnTo>
                    <a:lnTo>
                      <a:pt x="1" y="11"/>
                    </a:lnTo>
                    <a:lnTo>
                      <a:pt x="2" y="14"/>
                    </a:lnTo>
                    <a:lnTo>
                      <a:pt x="5" y="16"/>
                    </a:lnTo>
                    <a:lnTo>
                      <a:pt x="8" y="17"/>
                    </a:lnTo>
                    <a:lnTo>
                      <a:pt x="11" y="17"/>
                    </a:lnTo>
                    <a:lnTo>
                      <a:pt x="13" y="16"/>
                    </a:lnTo>
                    <a:lnTo>
                      <a:pt x="14" y="14"/>
                    </a:lnTo>
                    <a:lnTo>
                      <a:pt x="16" y="11"/>
                    </a:lnTo>
                    <a:lnTo>
                      <a:pt x="16" y="9"/>
                    </a:lnTo>
                    <a:close/>
                  </a:path>
                </a:pathLst>
              </a:custGeom>
              <a:solidFill>
                <a:srgbClr val="FFFF00"/>
              </a:solidFill>
              <a:ln w="9525">
                <a:noFill/>
                <a:round/>
                <a:headEnd/>
                <a:tailEnd/>
              </a:ln>
            </p:spPr>
            <p:txBody>
              <a:bodyPr/>
              <a:lstStyle/>
              <a:p>
                <a:endParaRPr lang="en-US" dirty="0"/>
              </a:p>
            </p:txBody>
          </p:sp>
          <p:sp>
            <p:nvSpPr>
              <p:cNvPr id="643379" name="Freeform 307"/>
              <p:cNvSpPr>
                <a:spLocks/>
              </p:cNvSpPr>
              <p:nvPr/>
            </p:nvSpPr>
            <p:spPr bwMode="auto">
              <a:xfrm>
                <a:off x="4014" y="1786"/>
                <a:ext cx="15" cy="14"/>
              </a:xfrm>
              <a:custGeom>
                <a:avLst/>
                <a:gdLst/>
                <a:ahLst/>
                <a:cxnLst>
                  <a:cxn ang="0">
                    <a:pos x="15" y="7"/>
                  </a:cxn>
                  <a:cxn ang="0">
                    <a:pos x="15" y="7"/>
                  </a:cxn>
                  <a:cxn ang="0">
                    <a:pos x="15" y="0"/>
                  </a:cxn>
                  <a:cxn ang="0">
                    <a:pos x="15" y="0"/>
                  </a:cxn>
                  <a:cxn ang="0">
                    <a:pos x="7" y="0"/>
                  </a:cxn>
                  <a:cxn ang="0">
                    <a:pos x="7" y="0"/>
                  </a:cxn>
                  <a:cxn ang="0">
                    <a:pos x="7" y="0"/>
                  </a:cxn>
                  <a:cxn ang="0">
                    <a:pos x="0" y="0"/>
                  </a:cxn>
                  <a:cxn ang="0">
                    <a:pos x="0" y="7"/>
                  </a:cxn>
                  <a:cxn ang="0">
                    <a:pos x="0" y="7"/>
                  </a:cxn>
                  <a:cxn ang="0">
                    <a:pos x="0" y="7"/>
                  </a:cxn>
                  <a:cxn ang="0">
                    <a:pos x="0" y="14"/>
                  </a:cxn>
                  <a:cxn ang="0">
                    <a:pos x="7" y="14"/>
                  </a:cxn>
                  <a:cxn ang="0">
                    <a:pos x="7" y="14"/>
                  </a:cxn>
                  <a:cxn ang="0">
                    <a:pos x="7" y="14"/>
                  </a:cxn>
                  <a:cxn ang="0">
                    <a:pos x="15" y="14"/>
                  </a:cxn>
                  <a:cxn ang="0">
                    <a:pos x="15" y="14"/>
                  </a:cxn>
                  <a:cxn ang="0">
                    <a:pos x="15" y="7"/>
                  </a:cxn>
                  <a:cxn ang="0">
                    <a:pos x="15" y="7"/>
                  </a:cxn>
                </a:cxnLst>
                <a:rect l="0" t="0" r="r" b="b"/>
                <a:pathLst>
                  <a:path w="15" h="14">
                    <a:moveTo>
                      <a:pt x="15" y="7"/>
                    </a:moveTo>
                    <a:lnTo>
                      <a:pt x="15" y="7"/>
                    </a:lnTo>
                    <a:lnTo>
                      <a:pt x="15" y="0"/>
                    </a:lnTo>
                    <a:lnTo>
                      <a:pt x="15" y="0"/>
                    </a:lnTo>
                    <a:lnTo>
                      <a:pt x="7" y="0"/>
                    </a:lnTo>
                    <a:lnTo>
                      <a:pt x="7" y="0"/>
                    </a:lnTo>
                    <a:lnTo>
                      <a:pt x="7" y="0"/>
                    </a:lnTo>
                    <a:lnTo>
                      <a:pt x="0" y="0"/>
                    </a:lnTo>
                    <a:lnTo>
                      <a:pt x="0" y="7"/>
                    </a:lnTo>
                    <a:lnTo>
                      <a:pt x="0" y="7"/>
                    </a:lnTo>
                    <a:lnTo>
                      <a:pt x="0" y="7"/>
                    </a:lnTo>
                    <a:lnTo>
                      <a:pt x="0" y="14"/>
                    </a:lnTo>
                    <a:lnTo>
                      <a:pt x="7" y="14"/>
                    </a:lnTo>
                    <a:lnTo>
                      <a:pt x="7" y="14"/>
                    </a:lnTo>
                    <a:lnTo>
                      <a:pt x="7" y="14"/>
                    </a:lnTo>
                    <a:lnTo>
                      <a:pt x="15" y="14"/>
                    </a:lnTo>
                    <a:lnTo>
                      <a:pt x="15"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80" name="Freeform 308"/>
              <p:cNvSpPr>
                <a:spLocks/>
              </p:cNvSpPr>
              <p:nvPr/>
            </p:nvSpPr>
            <p:spPr bwMode="auto">
              <a:xfrm>
                <a:off x="3922" y="3263"/>
                <a:ext cx="16" cy="16"/>
              </a:xfrm>
              <a:custGeom>
                <a:avLst/>
                <a:gdLst/>
                <a:ahLst/>
                <a:cxnLst>
                  <a:cxn ang="0">
                    <a:pos x="16" y="8"/>
                  </a:cxn>
                  <a:cxn ang="0">
                    <a:pos x="15" y="6"/>
                  </a:cxn>
                  <a:cxn ang="0">
                    <a:pos x="14" y="3"/>
                  </a:cxn>
                  <a:cxn ang="0">
                    <a:pos x="13" y="1"/>
                  </a:cxn>
                  <a:cxn ang="0">
                    <a:pos x="9" y="0"/>
                  </a:cxn>
                  <a:cxn ang="0">
                    <a:pos x="6" y="0"/>
                  </a:cxn>
                  <a:cxn ang="0">
                    <a:pos x="4" y="1"/>
                  </a:cxn>
                  <a:cxn ang="0">
                    <a:pos x="2" y="3"/>
                  </a:cxn>
                  <a:cxn ang="0">
                    <a:pos x="1" y="6"/>
                  </a:cxn>
                  <a:cxn ang="0">
                    <a:pos x="0" y="8"/>
                  </a:cxn>
                  <a:cxn ang="0">
                    <a:pos x="1" y="11"/>
                  </a:cxn>
                  <a:cxn ang="0">
                    <a:pos x="2" y="14"/>
                  </a:cxn>
                  <a:cxn ang="0">
                    <a:pos x="4" y="15"/>
                  </a:cxn>
                  <a:cxn ang="0">
                    <a:pos x="6" y="16"/>
                  </a:cxn>
                  <a:cxn ang="0">
                    <a:pos x="9" y="16"/>
                  </a:cxn>
                  <a:cxn ang="0">
                    <a:pos x="13" y="15"/>
                  </a:cxn>
                  <a:cxn ang="0">
                    <a:pos x="14" y="14"/>
                  </a:cxn>
                  <a:cxn ang="0">
                    <a:pos x="15" y="11"/>
                  </a:cxn>
                  <a:cxn ang="0">
                    <a:pos x="16" y="8"/>
                  </a:cxn>
                </a:cxnLst>
                <a:rect l="0" t="0" r="r" b="b"/>
                <a:pathLst>
                  <a:path w="16" h="16">
                    <a:moveTo>
                      <a:pt x="16" y="8"/>
                    </a:moveTo>
                    <a:lnTo>
                      <a:pt x="15" y="6"/>
                    </a:lnTo>
                    <a:lnTo>
                      <a:pt x="14" y="3"/>
                    </a:lnTo>
                    <a:lnTo>
                      <a:pt x="13" y="1"/>
                    </a:lnTo>
                    <a:lnTo>
                      <a:pt x="9" y="0"/>
                    </a:lnTo>
                    <a:lnTo>
                      <a:pt x="6" y="0"/>
                    </a:lnTo>
                    <a:lnTo>
                      <a:pt x="4" y="1"/>
                    </a:lnTo>
                    <a:lnTo>
                      <a:pt x="2" y="3"/>
                    </a:lnTo>
                    <a:lnTo>
                      <a:pt x="1" y="6"/>
                    </a:lnTo>
                    <a:lnTo>
                      <a:pt x="0" y="8"/>
                    </a:lnTo>
                    <a:lnTo>
                      <a:pt x="1" y="11"/>
                    </a:lnTo>
                    <a:lnTo>
                      <a:pt x="2" y="14"/>
                    </a:lnTo>
                    <a:lnTo>
                      <a:pt x="4" y="15"/>
                    </a:lnTo>
                    <a:lnTo>
                      <a:pt x="6" y="16"/>
                    </a:lnTo>
                    <a:lnTo>
                      <a:pt x="9" y="16"/>
                    </a:lnTo>
                    <a:lnTo>
                      <a:pt x="13"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381" name="Freeform 309"/>
              <p:cNvSpPr>
                <a:spLocks/>
              </p:cNvSpPr>
              <p:nvPr/>
            </p:nvSpPr>
            <p:spPr bwMode="auto">
              <a:xfrm>
                <a:off x="3920" y="3263"/>
                <a:ext cx="21" cy="15"/>
              </a:xfrm>
              <a:custGeom>
                <a:avLst/>
                <a:gdLst/>
                <a:ahLst/>
                <a:cxnLst>
                  <a:cxn ang="0">
                    <a:pos x="21" y="7"/>
                  </a:cxn>
                  <a:cxn ang="0">
                    <a:pos x="14" y="7"/>
                  </a:cxn>
                  <a:cxn ang="0">
                    <a:pos x="14" y="0"/>
                  </a:cxn>
                  <a:cxn ang="0">
                    <a:pos x="14" y="0"/>
                  </a:cxn>
                  <a:cxn ang="0">
                    <a:pos x="14" y="0"/>
                  </a:cxn>
                  <a:cxn ang="0">
                    <a:pos x="7" y="0"/>
                  </a:cxn>
                  <a:cxn ang="0">
                    <a:pos x="7" y="0"/>
                  </a:cxn>
                  <a:cxn ang="0">
                    <a:pos x="7" y="0"/>
                  </a:cxn>
                  <a:cxn ang="0">
                    <a:pos x="0" y="7"/>
                  </a:cxn>
                  <a:cxn ang="0">
                    <a:pos x="0" y="7"/>
                  </a:cxn>
                  <a:cxn ang="0">
                    <a:pos x="0" y="15"/>
                  </a:cxn>
                  <a:cxn ang="0">
                    <a:pos x="7" y="15"/>
                  </a:cxn>
                  <a:cxn ang="0">
                    <a:pos x="7" y="15"/>
                  </a:cxn>
                  <a:cxn ang="0">
                    <a:pos x="7" y="15"/>
                  </a:cxn>
                  <a:cxn ang="0">
                    <a:pos x="14" y="15"/>
                  </a:cxn>
                  <a:cxn ang="0">
                    <a:pos x="14" y="15"/>
                  </a:cxn>
                  <a:cxn ang="0">
                    <a:pos x="14" y="15"/>
                  </a:cxn>
                  <a:cxn ang="0">
                    <a:pos x="14" y="15"/>
                  </a:cxn>
                  <a:cxn ang="0">
                    <a:pos x="21" y="7"/>
                  </a:cxn>
                </a:cxnLst>
                <a:rect l="0" t="0" r="r" b="b"/>
                <a:pathLst>
                  <a:path w="21" h="15">
                    <a:moveTo>
                      <a:pt x="21" y="7"/>
                    </a:moveTo>
                    <a:lnTo>
                      <a:pt x="14" y="7"/>
                    </a:lnTo>
                    <a:lnTo>
                      <a:pt x="14" y="0"/>
                    </a:lnTo>
                    <a:lnTo>
                      <a:pt x="14" y="0"/>
                    </a:lnTo>
                    <a:lnTo>
                      <a:pt x="14" y="0"/>
                    </a:lnTo>
                    <a:lnTo>
                      <a:pt x="7" y="0"/>
                    </a:lnTo>
                    <a:lnTo>
                      <a:pt x="7" y="0"/>
                    </a:lnTo>
                    <a:lnTo>
                      <a:pt x="7" y="0"/>
                    </a:lnTo>
                    <a:lnTo>
                      <a:pt x="0" y="7"/>
                    </a:lnTo>
                    <a:lnTo>
                      <a:pt x="0" y="7"/>
                    </a:lnTo>
                    <a:lnTo>
                      <a:pt x="0" y="15"/>
                    </a:lnTo>
                    <a:lnTo>
                      <a:pt x="7" y="15"/>
                    </a:lnTo>
                    <a:lnTo>
                      <a:pt x="7" y="15"/>
                    </a:lnTo>
                    <a:lnTo>
                      <a:pt x="7" y="15"/>
                    </a:lnTo>
                    <a:lnTo>
                      <a:pt x="14" y="15"/>
                    </a:lnTo>
                    <a:lnTo>
                      <a:pt x="14" y="15"/>
                    </a:lnTo>
                    <a:lnTo>
                      <a:pt x="14" y="15"/>
                    </a:lnTo>
                    <a:lnTo>
                      <a:pt x="14" y="15"/>
                    </a:lnTo>
                    <a:lnTo>
                      <a:pt x="21" y="7"/>
                    </a:lnTo>
                  </a:path>
                </a:pathLst>
              </a:custGeom>
              <a:noFill/>
              <a:ln w="0" cap="sq">
                <a:solidFill>
                  <a:srgbClr val="FFFF00"/>
                </a:solidFill>
                <a:prstDash val="solid"/>
                <a:miter lim="800000"/>
                <a:headEnd/>
                <a:tailEnd/>
              </a:ln>
            </p:spPr>
            <p:txBody>
              <a:bodyPr/>
              <a:lstStyle/>
              <a:p>
                <a:endParaRPr lang="en-US" dirty="0"/>
              </a:p>
            </p:txBody>
          </p:sp>
          <p:sp>
            <p:nvSpPr>
              <p:cNvPr id="643382" name="Freeform 310"/>
              <p:cNvSpPr>
                <a:spLocks/>
              </p:cNvSpPr>
              <p:nvPr/>
            </p:nvSpPr>
            <p:spPr bwMode="auto">
              <a:xfrm>
                <a:off x="3912" y="3277"/>
                <a:ext cx="15" cy="16"/>
              </a:xfrm>
              <a:custGeom>
                <a:avLst/>
                <a:gdLst/>
                <a:ahLst/>
                <a:cxnLst>
                  <a:cxn ang="0">
                    <a:pos x="15" y="8"/>
                  </a:cxn>
                  <a:cxn ang="0">
                    <a:pos x="15" y="5"/>
                  </a:cxn>
                  <a:cxn ang="0">
                    <a:pos x="13" y="3"/>
                  </a:cxn>
                  <a:cxn ang="0">
                    <a:pos x="11" y="1"/>
                  </a:cxn>
                  <a:cxn ang="0">
                    <a:pos x="9" y="0"/>
                  </a:cxn>
                  <a:cxn ang="0">
                    <a:pos x="6" y="0"/>
                  </a:cxn>
                  <a:cxn ang="0">
                    <a:pos x="4" y="1"/>
                  </a:cxn>
                  <a:cxn ang="0">
                    <a:pos x="1" y="3"/>
                  </a:cxn>
                  <a:cxn ang="0">
                    <a:pos x="0" y="5"/>
                  </a:cxn>
                  <a:cxn ang="0">
                    <a:pos x="0" y="8"/>
                  </a:cxn>
                  <a:cxn ang="0">
                    <a:pos x="0" y="11"/>
                  </a:cxn>
                  <a:cxn ang="0">
                    <a:pos x="1" y="14"/>
                  </a:cxn>
                  <a:cxn ang="0">
                    <a:pos x="4" y="15"/>
                  </a:cxn>
                  <a:cxn ang="0">
                    <a:pos x="6" y="16"/>
                  </a:cxn>
                  <a:cxn ang="0">
                    <a:pos x="9" y="16"/>
                  </a:cxn>
                  <a:cxn ang="0">
                    <a:pos x="11" y="15"/>
                  </a:cxn>
                  <a:cxn ang="0">
                    <a:pos x="13" y="14"/>
                  </a:cxn>
                  <a:cxn ang="0">
                    <a:pos x="15" y="11"/>
                  </a:cxn>
                  <a:cxn ang="0">
                    <a:pos x="15" y="8"/>
                  </a:cxn>
                </a:cxnLst>
                <a:rect l="0" t="0" r="r" b="b"/>
                <a:pathLst>
                  <a:path w="15" h="16">
                    <a:moveTo>
                      <a:pt x="15" y="8"/>
                    </a:moveTo>
                    <a:lnTo>
                      <a:pt x="15" y="5"/>
                    </a:lnTo>
                    <a:lnTo>
                      <a:pt x="13" y="3"/>
                    </a:lnTo>
                    <a:lnTo>
                      <a:pt x="11" y="1"/>
                    </a:lnTo>
                    <a:lnTo>
                      <a:pt x="9" y="0"/>
                    </a:lnTo>
                    <a:lnTo>
                      <a:pt x="6" y="0"/>
                    </a:lnTo>
                    <a:lnTo>
                      <a:pt x="4" y="1"/>
                    </a:lnTo>
                    <a:lnTo>
                      <a:pt x="1" y="3"/>
                    </a:lnTo>
                    <a:lnTo>
                      <a:pt x="0" y="5"/>
                    </a:lnTo>
                    <a:lnTo>
                      <a:pt x="0" y="8"/>
                    </a:lnTo>
                    <a:lnTo>
                      <a:pt x="0" y="11"/>
                    </a:lnTo>
                    <a:lnTo>
                      <a:pt x="1" y="14"/>
                    </a:lnTo>
                    <a:lnTo>
                      <a:pt x="4" y="15"/>
                    </a:lnTo>
                    <a:lnTo>
                      <a:pt x="6" y="16"/>
                    </a:lnTo>
                    <a:lnTo>
                      <a:pt x="9" y="16"/>
                    </a:lnTo>
                    <a:lnTo>
                      <a:pt x="11" y="15"/>
                    </a:lnTo>
                    <a:lnTo>
                      <a:pt x="13"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383" name="Freeform 311"/>
              <p:cNvSpPr>
                <a:spLocks/>
              </p:cNvSpPr>
              <p:nvPr/>
            </p:nvSpPr>
            <p:spPr bwMode="auto">
              <a:xfrm>
                <a:off x="3912" y="3278"/>
                <a:ext cx="15" cy="14"/>
              </a:xfrm>
              <a:custGeom>
                <a:avLst/>
                <a:gdLst/>
                <a:ahLst/>
                <a:cxnLst>
                  <a:cxn ang="0">
                    <a:pos x="15" y="7"/>
                  </a:cxn>
                  <a:cxn ang="0">
                    <a:pos x="15" y="7"/>
                  </a:cxn>
                  <a:cxn ang="0">
                    <a:pos x="15" y="0"/>
                  </a:cxn>
                  <a:cxn ang="0">
                    <a:pos x="15" y="0"/>
                  </a:cxn>
                  <a:cxn ang="0">
                    <a:pos x="8" y="0"/>
                  </a:cxn>
                  <a:cxn ang="0">
                    <a:pos x="8" y="0"/>
                  </a:cxn>
                  <a:cxn ang="0">
                    <a:pos x="0" y="0"/>
                  </a:cxn>
                  <a:cxn ang="0">
                    <a:pos x="0" y="0"/>
                  </a:cxn>
                  <a:cxn ang="0">
                    <a:pos x="0" y="7"/>
                  </a:cxn>
                  <a:cxn ang="0">
                    <a:pos x="0" y="7"/>
                  </a:cxn>
                  <a:cxn ang="0">
                    <a:pos x="0" y="7"/>
                  </a:cxn>
                  <a:cxn ang="0">
                    <a:pos x="0" y="14"/>
                  </a:cxn>
                  <a:cxn ang="0">
                    <a:pos x="0" y="14"/>
                  </a:cxn>
                  <a:cxn ang="0">
                    <a:pos x="8" y="14"/>
                  </a:cxn>
                  <a:cxn ang="0">
                    <a:pos x="8" y="14"/>
                  </a:cxn>
                  <a:cxn ang="0">
                    <a:pos x="15" y="14"/>
                  </a:cxn>
                  <a:cxn ang="0">
                    <a:pos x="15" y="14"/>
                  </a:cxn>
                  <a:cxn ang="0">
                    <a:pos x="15" y="7"/>
                  </a:cxn>
                  <a:cxn ang="0">
                    <a:pos x="15" y="7"/>
                  </a:cxn>
                </a:cxnLst>
                <a:rect l="0" t="0" r="r" b="b"/>
                <a:pathLst>
                  <a:path w="15" h="14">
                    <a:moveTo>
                      <a:pt x="15" y="7"/>
                    </a:moveTo>
                    <a:lnTo>
                      <a:pt x="15" y="7"/>
                    </a:lnTo>
                    <a:lnTo>
                      <a:pt x="15" y="0"/>
                    </a:lnTo>
                    <a:lnTo>
                      <a:pt x="15" y="0"/>
                    </a:lnTo>
                    <a:lnTo>
                      <a:pt x="8" y="0"/>
                    </a:lnTo>
                    <a:lnTo>
                      <a:pt x="8" y="0"/>
                    </a:lnTo>
                    <a:lnTo>
                      <a:pt x="0" y="0"/>
                    </a:lnTo>
                    <a:lnTo>
                      <a:pt x="0" y="0"/>
                    </a:lnTo>
                    <a:lnTo>
                      <a:pt x="0" y="7"/>
                    </a:lnTo>
                    <a:lnTo>
                      <a:pt x="0" y="7"/>
                    </a:lnTo>
                    <a:lnTo>
                      <a:pt x="0" y="7"/>
                    </a:lnTo>
                    <a:lnTo>
                      <a:pt x="0" y="14"/>
                    </a:lnTo>
                    <a:lnTo>
                      <a:pt x="0" y="14"/>
                    </a:lnTo>
                    <a:lnTo>
                      <a:pt x="8" y="14"/>
                    </a:lnTo>
                    <a:lnTo>
                      <a:pt x="8" y="14"/>
                    </a:lnTo>
                    <a:lnTo>
                      <a:pt x="15" y="14"/>
                    </a:lnTo>
                    <a:lnTo>
                      <a:pt x="15"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84" name="Freeform 312"/>
              <p:cNvSpPr>
                <a:spLocks/>
              </p:cNvSpPr>
              <p:nvPr/>
            </p:nvSpPr>
            <p:spPr bwMode="auto">
              <a:xfrm>
                <a:off x="5025" y="2053"/>
                <a:ext cx="15" cy="15"/>
              </a:xfrm>
              <a:custGeom>
                <a:avLst/>
                <a:gdLst/>
                <a:ahLst/>
                <a:cxnLst>
                  <a:cxn ang="0">
                    <a:pos x="15" y="8"/>
                  </a:cxn>
                  <a:cxn ang="0">
                    <a:pos x="14" y="5"/>
                  </a:cxn>
                  <a:cxn ang="0">
                    <a:pos x="13" y="3"/>
                  </a:cxn>
                  <a:cxn ang="0">
                    <a:pos x="11" y="1"/>
                  </a:cxn>
                  <a:cxn ang="0">
                    <a:pos x="8" y="0"/>
                  </a:cxn>
                  <a:cxn ang="0">
                    <a:pos x="6" y="0"/>
                  </a:cxn>
                  <a:cxn ang="0">
                    <a:pos x="4" y="1"/>
                  </a:cxn>
                  <a:cxn ang="0">
                    <a:pos x="2" y="3"/>
                  </a:cxn>
                  <a:cxn ang="0">
                    <a:pos x="0" y="5"/>
                  </a:cxn>
                  <a:cxn ang="0">
                    <a:pos x="0" y="8"/>
                  </a:cxn>
                  <a:cxn ang="0">
                    <a:pos x="0" y="10"/>
                  </a:cxn>
                  <a:cxn ang="0">
                    <a:pos x="2" y="12"/>
                  </a:cxn>
                  <a:cxn ang="0">
                    <a:pos x="4" y="15"/>
                  </a:cxn>
                  <a:cxn ang="0">
                    <a:pos x="6" y="15"/>
                  </a:cxn>
                  <a:cxn ang="0">
                    <a:pos x="8" y="15"/>
                  </a:cxn>
                  <a:cxn ang="0">
                    <a:pos x="11" y="15"/>
                  </a:cxn>
                  <a:cxn ang="0">
                    <a:pos x="13" y="12"/>
                  </a:cxn>
                  <a:cxn ang="0">
                    <a:pos x="14" y="10"/>
                  </a:cxn>
                  <a:cxn ang="0">
                    <a:pos x="15" y="8"/>
                  </a:cxn>
                </a:cxnLst>
                <a:rect l="0" t="0" r="r" b="b"/>
                <a:pathLst>
                  <a:path w="15" h="15">
                    <a:moveTo>
                      <a:pt x="15" y="8"/>
                    </a:moveTo>
                    <a:lnTo>
                      <a:pt x="14" y="5"/>
                    </a:lnTo>
                    <a:lnTo>
                      <a:pt x="13" y="3"/>
                    </a:lnTo>
                    <a:lnTo>
                      <a:pt x="11" y="1"/>
                    </a:lnTo>
                    <a:lnTo>
                      <a:pt x="8" y="0"/>
                    </a:lnTo>
                    <a:lnTo>
                      <a:pt x="6" y="0"/>
                    </a:lnTo>
                    <a:lnTo>
                      <a:pt x="4" y="1"/>
                    </a:lnTo>
                    <a:lnTo>
                      <a:pt x="2" y="3"/>
                    </a:lnTo>
                    <a:lnTo>
                      <a:pt x="0" y="5"/>
                    </a:lnTo>
                    <a:lnTo>
                      <a:pt x="0" y="8"/>
                    </a:lnTo>
                    <a:lnTo>
                      <a:pt x="0" y="10"/>
                    </a:lnTo>
                    <a:lnTo>
                      <a:pt x="2" y="12"/>
                    </a:lnTo>
                    <a:lnTo>
                      <a:pt x="4" y="15"/>
                    </a:lnTo>
                    <a:lnTo>
                      <a:pt x="6" y="15"/>
                    </a:lnTo>
                    <a:lnTo>
                      <a:pt x="8" y="15"/>
                    </a:lnTo>
                    <a:lnTo>
                      <a:pt x="11" y="15"/>
                    </a:lnTo>
                    <a:lnTo>
                      <a:pt x="13" y="12"/>
                    </a:lnTo>
                    <a:lnTo>
                      <a:pt x="14" y="10"/>
                    </a:lnTo>
                    <a:lnTo>
                      <a:pt x="15" y="8"/>
                    </a:lnTo>
                    <a:close/>
                  </a:path>
                </a:pathLst>
              </a:custGeom>
              <a:solidFill>
                <a:srgbClr val="FFFF00"/>
              </a:solidFill>
              <a:ln w="9525">
                <a:noFill/>
                <a:round/>
                <a:headEnd/>
                <a:tailEnd/>
              </a:ln>
            </p:spPr>
            <p:txBody>
              <a:bodyPr/>
              <a:lstStyle/>
              <a:p>
                <a:endParaRPr lang="en-US" dirty="0"/>
              </a:p>
            </p:txBody>
          </p:sp>
          <p:sp>
            <p:nvSpPr>
              <p:cNvPr id="643385" name="Freeform 313"/>
              <p:cNvSpPr>
                <a:spLocks/>
              </p:cNvSpPr>
              <p:nvPr/>
            </p:nvSpPr>
            <p:spPr bwMode="auto">
              <a:xfrm>
                <a:off x="5026" y="2055"/>
                <a:ext cx="14" cy="14"/>
              </a:xfrm>
              <a:custGeom>
                <a:avLst/>
                <a:gdLst/>
                <a:ahLst/>
                <a:cxnLst>
                  <a:cxn ang="0">
                    <a:pos x="14" y="7"/>
                  </a:cxn>
                  <a:cxn ang="0">
                    <a:pos x="14" y="0"/>
                  </a:cxn>
                  <a:cxn ang="0">
                    <a:pos x="14" y="0"/>
                  </a:cxn>
                  <a:cxn ang="0">
                    <a:pos x="7" y="0"/>
                  </a:cxn>
                  <a:cxn ang="0">
                    <a:pos x="7" y="0"/>
                  </a:cxn>
                  <a:cxn ang="0">
                    <a:pos x="7" y="0"/>
                  </a:cxn>
                  <a:cxn ang="0">
                    <a:pos x="0" y="0"/>
                  </a:cxn>
                  <a:cxn ang="0">
                    <a:pos x="0" y="0"/>
                  </a:cxn>
                  <a:cxn ang="0">
                    <a:pos x="0" y="0"/>
                  </a:cxn>
                  <a:cxn ang="0">
                    <a:pos x="0" y="7"/>
                  </a:cxn>
                  <a:cxn ang="0">
                    <a:pos x="0" y="7"/>
                  </a:cxn>
                  <a:cxn ang="0">
                    <a:pos x="0" y="7"/>
                  </a:cxn>
                  <a:cxn ang="0">
                    <a:pos x="0" y="14"/>
                  </a:cxn>
                  <a:cxn ang="0">
                    <a:pos x="7" y="14"/>
                  </a:cxn>
                  <a:cxn ang="0">
                    <a:pos x="7" y="14"/>
                  </a:cxn>
                  <a:cxn ang="0">
                    <a:pos x="7" y="14"/>
                  </a:cxn>
                  <a:cxn ang="0">
                    <a:pos x="14" y="7"/>
                  </a:cxn>
                  <a:cxn ang="0">
                    <a:pos x="14" y="7"/>
                  </a:cxn>
                  <a:cxn ang="0">
                    <a:pos x="14" y="7"/>
                  </a:cxn>
                </a:cxnLst>
                <a:rect l="0" t="0" r="r" b="b"/>
                <a:pathLst>
                  <a:path w="14" h="14">
                    <a:moveTo>
                      <a:pt x="14" y="7"/>
                    </a:moveTo>
                    <a:lnTo>
                      <a:pt x="14" y="0"/>
                    </a:lnTo>
                    <a:lnTo>
                      <a:pt x="14" y="0"/>
                    </a:lnTo>
                    <a:lnTo>
                      <a:pt x="7" y="0"/>
                    </a:lnTo>
                    <a:lnTo>
                      <a:pt x="7" y="0"/>
                    </a:lnTo>
                    <a:lnTo>
                      <a:pt x="7" y="0"/>
                    </a:lnTo>
                    <a:lnTo>
                      <a:pt x="0" y="0"/>
                    </a:lnTo>
                    <a:lnTo>
                      <a:pt x="0" y="0"/>
                    </a:lnTo>
                    <a:lnTo>
                      <a:pt x="0" y="0"/>
                    </a:lnTo>
                    <a:lnTo>
                      <a:pt x="0" y="7"/>
                    </a:lnTo>
                    <a:lnTo>
                      <a:pt x="0" y="7"/>
                    </a:lnTo>
                    <a:lnTo>
                      <a:pt x="0" y="7"/>
                    </a:lnTo>
                    <a:lnTo>
                      <a:pt x="0" y="14"/>
                    </a:lnTo>
                    <a:lnTo>
                      <a:pt x="7" y="14"/>
                    </a:lnTo>
                    <a:lnTo>
                      <a:pt x="7" y="14"/>
                    </a:lnTo>
                    <a:lnTo>
                      <a:pt x="7" y="14"/>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386" name="Freeform 314"/>
              <p:cNvSpPr>
                <a:spLocks/>
              </p:cNvSpPr>
              <p:nvPr/>
            </p:nvSpPr>
            <p:spPr bwMode="auto">
              <a:xfrm>
                <a:off x="5034" y="1959"/>
                <a:ext cx="16" cy="16"/>
              </a:xfrm>
              <a:custGeom>
                <a:avLst/>
                <a:gdLst/>
                <a:ahLst/>
                <a:cxnLst>
                  <a:cxn ang="0">
                    <a:pos x="16" y="8"/>
                  </a:cxn>
                  <a:cxn ang="0">
                    <a:pos x="15" y="5"/>
                  </a:cxn>
                  <a:cxn ang="0">
                    <a:pos x="14" y="3"/>
                  </a:cxn>
                  <a:cxn ang="0">
                    <a:pos x="13" y="1"/>
                  </a:cxn>
                  <a:cxn ang="0">
                    <a:pos x="10" y="0"/>
                  </a:cxn>
                  <a:cxn ang="0">
                    <a:pos x="8" y="0"/>
                  </a:cxn>
                  <a:cxn ang="0">
                    <a:pos x="5" y="1"/>
                  </a:cxn>
                  <a:cxn ang="0">
                    <a:pos x="2" y="3"/>
                  </a:cxn>
                  <a:cxn ang="0">
                    <a:pos x="1" y="5"/>
                  </a:cxn>
                  <a:cxn ang="0">
                    <a:pos x="0" y="8"/>
                  </a:cxn>
                  <a:cxn ang="0">
                    <a:pos x="1" y="11"/>
                  </a:cxn>
                  <a:cxn ang="0">
                    <a:pos x="2" y="13"/>
                  </a:cxn>
                  <a:cxn ang="0">
                    <a:pos x="5" y="15"/>
                  </a:cxn>
                  <a:cxn ang="0">
                    <a:pos x="8" y="16"/>
                  </a:cxn>
                  <a:cxn ang="0">
                    <a:pos x="10" y="16"/>
                  </a:cxn>
                  <a:cxn ang="0">
                    <a:pos x="13" y="15"/>
                  </a:cxn>
                  <a:cxn ang="0">
                    <a:pos x="14" y="13"/>
                  </a:cxn>
                  <a:cxn ang="0">
                    <a:pos x="15" y="11"/>
                  </a:cxn>
                  <a:cxn ang="0">
                    <a:pos x="16" y="8"/>
                  </a:cxn>
                </a:cxnLst>
                <a:rect l="0" t="0" r="r" b="b"/>
                <a:pathLst>
                  <a:path w="16" h="16">
                    <a:moveTo>
                      <a:pt x="16" y="8"/>
                    </a:moveTo>
                    <a:lnTo>
                      <a:pt x="15" y="5"/>
                    </a:lnTo>
                    <a:lnTo>
                      <a:pt x="14" y="3"/>
                    </a:lnTo>
                    <a:lnTo>
                      <a:pt x="13" y="1"/>
                    </a:lnTo>
                    <a:lnTo>
                      <a:pt x="10" y="0"/>
                    </a:lnTo>
                    <a:lnTo>
                      <a:pt x="8" y="0"/>
                    </a:lnTo>
                    <a:lnTo>
                      <a:pt x="5" y="1"/>
                    </a:lnTo>
                    <a:lnTo>
                      <a:pt x="2" y="3"/>
                    </a:lnTo>
                    <a:lnTo>
                      <a:pt x="1" y="5"/>
                    </a:lnTo>
                    <a:lnTo>
                      <a:pt x="0" y="8"/>
                    </a:lnTo>
                    <a:lnTo>
                      <a:pt x="1" y="11"/>
                    </a:lnTo>
                    <a:lnTo>
                      <a:pt x="2" y="13"/>
                    </a:lnTo>
                    <a:lnTo>
                      <a:pt x="5" y="15"/>
                    </a:lnTo>
                    <a:lnTo>
                      <a:pt x="8" y="16"/>
                    </a:lnTo>
                    <a:lnTo>
                      <a:pt x="10" y="16"/>
                    </a:lnTo>
                    <a:lnTo>
                      <a:pt x="13"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387" name="Freeform 315"/>
              <p:cNvSpPr>
                <a:spLocks/>
              </p:cNvSpPr>
              <p:nvPr/>
            </p:nvSpPr>
            <p:spPr bwMode="auto">
              <a:xfrm>
                <a:off x="5033" y="1960"/>
                <a:ext cx="15" cy="15"/>
              </a:xfrm>
              <a:custGeom>
                <a:avLst/>
                <a:gdLst/>
                <a:ahLst/>
                <a:cxnLst>
                  <a:cxn ang="0">
                    <a:pos x="15" y="8"/>
                  </a:cxn>
                  <a:cxn ang="0">
                    <a:pos x="15" y="0"/>
                  </a:cxn>
                  <a:cxn ang="0">
                    <a:pos x="15" y="0"/>
                  </a:cxn>
                  <a:cxn ang="0">
                    <a:pos x="15" y="0"/>
                  </a:cxn>
                  <a:cxn ang="0">
                    <a:pos x="7" y="0"/>
                  </a:cxn>
                  <a:cxn ang="0">
                    <a:pos x="7" y="0"/>
                  </a:cxn>
                  <a:cxn ang="0">
                    <a:pos x="7" y="0"/>
                  </a:cxn>
                  <a:cxn ang="0">
                    <a:pos x="0" y="0"/>
                  </a:cxn>
                  <a:cxn ang="0">
                    <a:pos x="0" y="0"/>
                  </a:cxn>
                  <a:cxn ang="0">
                    <a:pos x="0" y="8"/>
                  </a:cxn>
                  <a:cxn ang="0">
                    <a:pos x="0" y="8"/>
                  </a:cxn>
                  <a:cxn ang="0">
                    <a:pos x="0" y="15"/>
                  </a:cxn>
                  <a:cxn ang="0">
                    <a:pos x="7" y="15"/>
                  </a:cxn>
                  <a:cxn ang="0">
                    <a:pos x="7" y="15"/>
                  </a:cxn>
                  <a:cxn ang="0">
                    <a:pos x="7" y="15"/>
                  </a:cxn>
                  <a:cxn ang="0">
                    <a:pos x="15" y="15"/>
                  </a:cxn>
                  <a:cxn ang="0">
                    <a:pos x="15" y="15"/>
                  </a:cxn>
                  <a:cxn ang="0">
                    <a:pos x="15" y="8"/>
                  </a:cxn>
                  <a:cxn ang="0">
                    <a:pos x="15" y="8"/>
                  </a:cxn>
                </a:cxnLst>
                <a:rect l="0" t="0" r="r" b="b"/>
                <a:pathLst>
                  <a:path w="15" h="15">
                    <a:moveTo>
                      <a:pt x="15" y="8"/>
                    </a:moveTo>
                    <a:lnTo>
                      <a:pt x="15" y="0"/>
                    </a:lnTo>
                    <a:lnTo>
                      <a:pt x="15" y="0"/>
                    </a:lnTo>
                    <a:lnTo>
                      <a:pt x="15" y="0"/>
                    </a:lnTo>
                    <a:lnTo>
                      <a:pt x="7" y="0"/>
                    </a:lnTo>
                    <a:lnTo>
                      <a:pt x="7" y="0"/>
                    </a:lnTo>
                    <a:lnTo>
                      <a:pt x="7" y="0"/>
                    </a:lnTo>
                    <a:lnTo>
                      <a:pt x="0" y="0"/>
                    </a:lnTo>
                    <a:lnTo>
                      <a:pt x="0" y="0"/>
                    </a:lnTo>
                    <a:lnTo>
                      <a:pt x="0" y="8"/>
                    </a:lnTo>
                    <a:lnTo>
                      <a:pt x="0" y="8"/>
                    </a:lnTo>
                    <a:lnTo>
                      <a:pt x="0" y="15"/>
                    </a:lnTo>
                    <a:lnTo>
                      <a:pt x="7"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388" name="Freeform 316"/>
              <p:cNvSpPr>
                <a:spLocks/>
              </p:cNvSpPr>
              <p:nvPr/>
            </p:nvSpPr>
            <p:spPr bwMode="auto">
              <a:xfrm>
                <a:off x="5035" y="1963"/>
                <a:ext cx="15" cy="15"/>
              </a:xfrm>
              <a:custGeom>
                <a:avLst/>
                <a:gdLst/>
                <a:ahLst/>
                <a:cxnLst>
                  <a:cxn ang="0">
                    <a:pos x="15" y="8"/>
                  </a:cxn>
                  <a:cxn ang="0">
                    <a:pos x="15" y="6"/>
                  </a:cxn>
                  <a:cxn ang="0">
                    <a:pos x="13" y="3"/>
                  </a:cxn>
                  <a:cxn ang="0">
                    <a:pos x="12" y="1"/>
                  </a:cxn>
                  <a:cxn ang="0">
                    <a:pos x="9" y="0"/>
                  </a:cxn>
                  <a:cxn ang="0">
                    <a:pos x="7" y="0"/>
                  </a:cxn>
                  <a:cxn ang="0">
                    <a:pos x="4" y="1"/>
                  </a:cxn>
                  <a:cxn ang="0">
                    <a:pos x="2" y="3"/>
                  </a:cxn>
                  <a:cxn ang="0">
                    <a:pos x="1" y="6"/>
                  </a:cxn>
                  <a:cxn ang="0">
                    <a:pos x="0" y="8"/>
                  </a:cxn>
                  <a:cxn ang="0">
                    <a:pos x="1" y="10"/>
                  </a:cxn>
                  <a:cxn ang="0">
                    <a:pos x="2" y="13"/>
                  </a:cxn>
                  <a:cxn ang="0">
                    <a:pos x="4" y="14"/>
                  </a:cxn>
                  <a:cxn ang="0">
                    <a:pos x="7" y="15"/>
                  </a:cxn>
                  <a:cxn ang="0">
                    <a:pos x="9" y="15"/>
                  </a:cxn>
                  <a:cxn ang="0">
                    <a:pos x="12" y="14"/>
                  </a:cxn>
                  <a:cxn ang="0">
                    <a:pos x="13" y="13"/>
                  </a:cxn>
                  <a:cxn ang="0">
                    <a:pos x="15" y="10"/>
                  </a:cxn>
                  <a:cxn ang="0">
                    <a:pos x="15" y="8"/>
                  </a:cxn>
                </a:cxnLst>
                <a:rect l="0" t="0" r="r" b="b"/>
                <a:pathLst>
                  <a:path w="15" h="15">
                    <a:moveTo>
                      <a:pt x="15" y="8"/>
                    </a:moveTo>
                    <a:lnTo>
                      <a:pt x="15" y="6"/>
                    </a:lnTo>
                    <a:lnTo>
                      <a:pt x="13" y="3"/>
                    </a:lnTo>
                    <a:lnTo>
                      <a:pt x="12" y="1"/>
                    </a:lnTo>
                    <a:lnTo>
                      <a:pt x="9" y="0"/>
                    </a:lnTo>
                    <a:lnTo>
                      <a:pt x="7" y="0"/>
                    </a:lnTo>
                    <a:lnTo>
                      <a:pt x="4" y="1"/>
                    </a:lnTo>
                    <a:lnTo>
                      <a:pt x="2" y="3"/>
                    </a:lnTo>
                    <a:lnTo>
                      <a:pt x="1" y="6"/>
                    </a:lnTo>
                    <a:lnTo>
                      <a:pt x="0" y="8"/>
                    </a:lnTo>
                    <a:lnTo>
                      <a:pt x="1" y="10"/>
                    </a:lnTo>
                    <a:lnTo>
                      <a:pt x="2" y="13"/>
                    </a:lnTo>
                    <a:lnTo>
                      <a:pt x="4" y="14"/>
                    </a:lnTo>
                    <a:lnTo>
                      <a:pt x="7" y="15"/>
                    </a:lnTo>
                    <a:lnTo>
                      <a:pt x="9" y="15"/>
                    </a:lnTo>
                    <a:lnTo>
                      <a:pt x="12" y="14"/>
                    </a:lnTo>
                    <a:lnTo>
                      <a:pt x="13"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389" name="Freeform 317"/>
              <p:cNvSpPr>
                <a:spLocks/>
              </p:cNvSpPr>
              <p:nvPr/>
            </p:nvSpPr>
            <p:spPr bwMode="auto">
              <a:xfrm>
                <a:off x="5033" y="1960"/>
                <a:ext cx="15" cy="15"/>
              </a:xfrm>
              <a:custGeom>
                <a:avLst/>
                <a:gdLst/>
                <a:ahLst/>
                <a:cxnLst>
                  <a:cxn ang="0">
                    <a:pos x="15" y="8"/>
                  </a:cxn>
                  <a:cxn ang="0">
                    <a:pos x="15" y="8"/>
                  </a:cxn>
                  <a:cxn ang="0">
                    <a:pos x="15" y="8"/>
                  </a:cxn>
                  <a:cxn ang="0">
                    <a:pos x="15" y="0"/>
                  </a:cxn>
                  <a:cxn ang="0">
                    <a:pos x="15" y="0"/>
                  </a:cxn>
                  <a:cxn ang="0">
                    <a:pos x="7" y="0"/>
                  </a:cxn>
                  <a:cxn ang="0">
                    <a:pos x="7" y="0"/>
                  </a:cxn>
                  <a:cxn ang="0">
                    <a:pos x="7" y="8"/>
                  </a:cxn>
                  <a:cxn ang="0">
                    <a:pos x="0" y="8"/>
                  </a:cxn>
                  <a:cxn ang="0">
                    <a:pos x="0" y="8"/>
                  </a:cxn>
                  <a:cxn ang="0">
                    <a:pos x="0" y="15"/>
                  </a:cxn>
                  <a:cxn ang="0">
                    <a:pos x="7" y="15"/>
                  </a:cxn>
                  <a:cxn ang="0">
                    <a:pos x="7" y="15"/>
                  </a:cxn>
                  <a:cxn ang="0">
                    <a:pos x="7" y="15"/>
                  </a:cxn>
                  <a:cxn ang="0">
                    <a:pos x="15" y="15"/>
                  </a:cxn>
                  <a:cxn ang="0">
                    <a:pos x="15" y="15"/>
                  </a:cxn>
                  <a:cxn ang="0">
                    <a:pos x="15" y="15"/>
                  </a:cxn>
                  <a:cxn ang="0">
                    <a:pos x="15" y="15"/>
                  </a:cxn>
                  <a:cxn ang="0">
                    <a:pos x="15" y="8"/>
                  </a:cxn>
                </a:cxnLst>
                <a:rect l="0" t="0" r="r" b="b"/>
                <a:pathLst>
                  <a:path w="15" h="15">
                    <a:moveTo>
                      <a:pt x="15" y="8"/>
                    </a:moveTo>
                    <a:lnTo>
                      <a:pt x="15" y="8"/>
                    </a:lnTo>
                    <a:lnTo>
                      <a:pt x="15" y="8"/>
                    </a:lnTo>
                    <a:lnTo>
                      <a:pt x="15" y="0"/>
                    </a:lnTo>
                    <a:lnTo>
                      <a:pt x="15" y="0"/>
                    </a:lnTo>
                    <a:lnTo>
                      <a:pt x="7" y="0"/>
                    </a:lnTo>
                    <a:lnTo>
                      <a:pt x="7" y="0"/>
                    </a:lnTo>
                    <a:lnTo>
                      <a:pt x="7" y="8"/>
                    </a:lnTo>
                    <a:lnTo>
                      <a:pt x="0" y="8"/>
                    </a:lnTo>
                    <a:lnTo>
                      <a:pt x="0" y="8"/>
                    </a:lnTo>
                    <a:lnTo>
                      <a:pt x="0" y="15"/>
                    </a:lnTo>
                    <a:lnTo>
                      <a:pt x="7" y="15"/>
                    </a:lnTo>
                    <a:lnTo>
                      <a:pt x="7" y="15"/>
                    </a:lnTo>
                    <a:lnTo>
                      <a:pt x="7" y="15"/>
                    </a:lnTo>
                    <a:lnTo>
                      <a:pt x="15"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390" name="Freeform 318"/>
              <p:cNvSpPr>
                <a:spLocks/>
              </p:cNvSpPr>
              <p:nvPr/>
            </p:nvSpPr>
            <p:spPr bwMode="auto">
              <a:xfrm>
                <a:off x="5395" y="1497"/>
                <a:ext cx="15" cy="16"/>
              </a:xfrm>
              <a:custGeom>
                <a:avLst/>
                <a:gdLst/>
                <a:ahLst/>
                <a:cxnLst>
                  <a:cxn ang="0">
                    <a:pos x="15" y="8"/>
                  </a:cxn>
                  <a:cxn ang="0">
                    <a:pos x="14" y="6"/>
                  </a:cxn>
                  <a:cxn ang="0">
                    <a:pos x="13" y="3"/>
                  </a:cxn>
                  <a:cxn ang="0">
                    <a:pos x="12" y="1"/>
                  </a:cxn>
                  <a:cxn ang="0">
                    <a:pos x="9" y="0"/>
                  </a:cxn>
                  <a:cxn ang="0">
                    <a:pos x="6" y="0"/>
                  </a:cxn>
                  <a:cxn ang="0">
                    <a:pos x="4" y="1"/>
                  </a:cxn>
                  <a:cxn ang="0">
                    <a:pos x="2" y="3"/>
                  </a:cxn>
                  <a:cxn ang="0">
                    <a:pos x="0" y="6"/>
                  </a:cxn>
                  <a:cxn ang="0">
                    <a:pos x="0" y="8"/>
                  </a:cxn>
                  <a:cxn ang="0">
                    <a:pos x="0" y="11"/>
                  </a:cxn>
                  <a:cxn ang="0">
                    <a:pos x="2" y="14"/>
                  </a:cxn>
                  <a:cxn ang="0">
                    <a:pos x="4" y="15"/>
                  </a:cxn>
                  <a:cxn ang="0">
                    <a:pos x="6" y="16"/>
                  </a:cxn>
                  <a:cxn ang="0">
                    <a:pos x="9" y="16"/>
                  </a:cxn>
                  <a:cxn ang="0">
                    <a:pos x="12" y="15"/>
                  </a:cxn>
                  <a:cxn ang="0">
                    <a:pos x="13" y="14"/>
                  </a:cxn>
                  <a:cxn ang="0">
                    <a:pos x="14" y="11"/>
                  </a:cxn>
                  <a:cxn ang="0">
                    <a:pos x="15" y="8"/>
                  </a:cxn>
                </a:cxnLst>
                <a:rect l="0" t="0" r="r" b="b"/>
                <a:pathLst>
                  <a:path w="15" h="16">
                    <a:moveTo>
                      <a:pt x="15" y="8"/>
                    </a:moveTo>
                    <a:lnTo>
                      <a:pt x="14" y="6"/>
                    </a:lnTo>
                    <a:lnTo>
                      <a:pt x="13" y="3"/>
                    </a:lnTo>
                    <a:lnTo>
                      <a:pt x="12" y="1"/>
                    </a:lnTo>
                    <a:lnTo>
                      <a:pt x="9" y="0"/>
                    </a:lnTo>
                    <a:lnTo>
                      <a:pt x="6" y="0"/>
                    </a:lnTo>
                    <a:lnTo>
                      <a:pt x="4" y="1"/>
                    </a:lnTo>
                    <a:lnTo>
                      <a:pt x="2" y="3"/>
                    </a:lnTo>
                    <a:lnTo>
                      <a:pt x="0" y="6"/>
                    </a:lnTo>
                    <a:lnTo>
                      <a:pt x="0" y="8"/>
                    </a:lnTo>
                    <a:lnTo>
                      <a:pt x="0" y="11"/>
                    </a:lnTo>
                    <a:lnTo>
                      <a:pt x="2" y="14"/>
                    </a:lnTo>
                    <a:lnTo>
                      <a:pt x="4" y="15"/>
                    </a:lnTo>
                    <a:lnTo>
                      <a:pt x="6" y="16"/>
                    </a:lnTo>
                    <a:lnTo>
                      <a:pt x="9" y="16"/>
                    </a:lnTo>
                    <a:lnTo>
                      <a:pt x="12" y="15"/>
                    </a:lnTo>
                    <a:lnTo>
                      <a:pt x="13" y="14"/>
                    </a:lnTo>
                    <a:lnTo>
                      <a:pt x="14" y="11"/>
                    </a:lnTo>
                    <a:lnTo>
                      <a:pt x="15" y="8"/>
                    </a:lnTo>
                    <a:close/>
                  </a:path>
                </a:pathLst>
              </a:custGeom>
              <a:solidFill>
                <a:srgbClr val="FFFF00"/>
              </a:solidFill>
              <a:ln w="9525">
                <a:noFill/>
                <a:round/>
                <a:headEnd/>
                <a:tailEnd/>
              </a:ln>
            </p:spPr>
            <p:txBody>
              <a:bodyPr/>
              <a:lstStyle/>
              <a:p>
                <a:endParaRPr lang="en-US" dirty="0"/>
              </a:p>
            </p:txBody>
          </p:sp>
          <p:sp>
            <p:nvSpPr>
              <p:cNvPr id="643391" name="Freeform 319"/>
              <p:cNvSpPr>
                <a:spLocks/>
              </p:cNvSpPr>
              <p:nvPr/>
            </p:nvSpPr>
            <p:spPr bwMode="auto">
              <a:xfrm>
                <a:off x="5397" y="1494"/>
                <a:ext cx="15" cy="22"/>
              </a:xfrm>
              <a:custGeom>
                <a:avLst/>
                <a:gdLst/>
                <a:ahLst/>
                <a:cxnLst>
                  <a:cxn ang="0">
                    <a:pos x="15" y="8"/>
                  </a:cxn>
                  <a:cxn ang="0">
                    <a:pos x="15" y="8"/>
                  </a:cxn>
                  <a:cxn ang="0">
                    <a:pos x="15"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22"/>
                  </a:cxn>
                  <a:cxn ang="0">
                    <a:pos x="7" y="22"/>
                  </a:cxn>
                  <a:cxn ang="0">
                    <a:pos x="7" y="15"/>
                  </a:cxn>
                  <a:cxn ang="0">
                    <a:pos x="15" y="15"/>
                  </a:cxn>
                  <a:cxn ang="0">
                    <a:pos x="15" y="15"/>
                  </a:cxn>
                  <a:cxn ang="0">
                    <a:pos x="15" y="8"/>
                  </a:cxn>
                </a:cxnLst>
                <a:rect l="0" t="0" r="r" b="b"/>
                <a:pathLst>
                  <a:path w="15" h="22">
                    <a:moveTo>
                      <a:pt x="15" y="8"/>
                    </a:moveTo>
                    <a:lnTo>
                      <a:pt x="15" y="8"/>
                    </a:lnTo>
                    <a:lnTo>
                      <a:pt x="15" y="8"/>
                    </a:lnTo>
                    <a:lnTo>
                      <a:pt x="7" y="0"/>
                    </a:lnTo>
                    <a:lnTo>
                      <a:pt x="7" y="0"/>
                    </a:lnTo>
                    <a:lnTo>
                      <a:pt x="7" y="0"/>
                    </a:lnTo>
                    <a:lnTo>
                      <a:pt x="0" y="0"/>
                    </a:lnTo>
                    <a:lnTo>
                      <a:pt x="0" y="8"/>
                    </a:lnTo>
                    <a:lnTo>
                      <a:pt x="0" y="8"/>
                    </a:lnTo>
                    <a:lnTo>
                      <a:pt x="0" y="8"/>
                    </a:lnTo>
                    <a:lnTo>
                      <a:pt x="0" y="15"/>
                    </a:lnTo>
                    <a:lnTo>
                      <a:pt x="0" y="15"/>
                    </a:lnTo>
                    <a:lnTo>
                      <a:pt x="0" y="15"/>
                    </a:lnTo>
                    <a:lnTo>
                      <a:pt x="7" y="22"/>
                    </a:lnTo>
                    <a:lnTo>
                      <a:pt x="7" y="22"/>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392" name="Freeform 320"/>
              <p:cNvSpPr>
                <a:spLocks/>
              </p:cNvSpPr>
              <p:nvPr/>
            </p:nvSpPr>
            <p:spPr bwMode="auto">
              <a:xfrm>
                <a:off x="5434" y="1499"/>
                <a:ext cx="15" cy="16"/>
              </a:xfrm>
              <a:custGeom>
                <a:avLst/>
                <a:gdLst/>
                <a:ahLst/>
                <a:cxnLst>
                  <a:cxn ang="0">
                    <a:pos x="15" y="8"/>
                  </a:cxn>
                  <a:cxn ang="0">
                    <a:pos x="15" y="5"/>
                  </a:cxn>
                  <a:cxn ang="0">
                    <a:pos x="14" y="3"/>
                  </a:cxn>
                  <a:cxn ang="0">
                    <a:pos x="12" y="1"/>
                  </a:cxn>
                  <a:cxn ang="0">
                    <a:pos x="9" y="0"/>
                  </a:cxn>
                  <a:cxn ang="0">
                    <a:pos x="6" y="0"/>
                  </a:cxn>
                  <a:cxn ang="0">
                    <a:pos x="4" y="1"/>
                  </a:cxn>
                  <a:cxn ang="0">
                    <a:pos x="1" y="3"/>
                  </a:cxn>
                  <a:cxn ang="0">
                    <a:pos x="0" y="5"/>
                  </a:cxn>
                  <a:cxn ang="0">
                    <a:pos x="0" y="8"/>
                  </a:cxn>
                  <a:cxn ang="0">
                    <a:pos x="0" y="11"/>
                  </a:cxn>
                  <a:cxn ang="0">
                    <a:pos x="1" y="13"/>
                  </a:cxn>
                  <a:cxn ang="0">
                    <a:pos x="4" y="15"/>
                  </a:cxn>
                  <a:cxn ang="0">
                    <a:pos x="6" y="16"/>
                  </a:cxn>
                  <a:cxn ang="0">
                    <a:pos x="9" y="16"/>
                  </a:cxn>
                  <a:cxn ang="0">
                    <a:pos x="12" y="15"/>
                  </a:cxn>
                  <a:cxn ang="0">
                    <a:pos x="14" y="13"/>
                  </a:cxn>
                  <a:cxn ang="0">
                    <a:pos x="15" y="11"/>
                  </a:cxn>
                  <a:cxn ang="0">
                    <a:pos x="15" y="8"/>
                  </a:cxn>
                </a:cxnLst>
                <a:rect l="0" t="0" r="r" b="b"/>
                <a:pathLst>
                  <a:path w="15" h="16">
                    <a:moveTo>
                      <a:pt x="15" y="8"/>
                    </a:moveTo>
                    <a:lnTo>
                      <a:pt x="15" y="5"/>
                    </a:lnTo>
                    <a:lnTo>
                      <a:pt x="14" y="3"/>
                    </a:lnTo>
                    <a:lnTo>
                      <a:pt x="12" y="1"/>
                    </a:lnTo>
                    <a:lnTo>
                      <a:pt x="9" y="0"/>
                    </a:lnTo>
                    <a:lnTo>
                      <a:pt x="6" y="0"/>
                    </a:lnTo>
                    <a:lnTo>
                      <a:pt x="4" y="1"/>
                    </a:lnTo>
                    <a:lnTo>
                      <a:pt x="1" y="3"/>
                    </a:lnTo>
                    <a:lnTo>
                      <a:pt x="0" y="5"/>
                    </a:lnTo>
                    <a:lnTo>
                      <a:pt x="0" y="8"/>
                    </a:lnTo>
                    <a:lnTo>
                      <a:pt x="0" y="11"/>
                    </a:lnTo>
                    <a:lnTo>
                      <a:pt x="1" y="13"/>
                    </a:lnTo>
                    <a:lnTo>
                      <a:pt x="4" y="15"/>
                    </a:lnTo>
                    <a:lnTo>
                      <a:pt x="6" y="16"/>
                    </a:lnTo>
                    <a:lnTo>
                      <a:pt x="9" y="16"/>
                    </a:lnTo>
                    <a:lnTo>
                      <a:pt x="12" y="15"/>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393" name="Freeform 321"/>
              <p:cNvSpPr>
                <a:spLocks/>
              </p:cNvSpPr>
              <p:nvPr/>
            </p:nvSpPr>
            <p:spPr bwMode="auto">
              <a:xfrm>
                <a:off x="5433" y="1502"/>
                <a:ext cx="15" cy="14"/>
              </a:xfrm>
              <a:custGeom>
                <a:avLst/>
                <a:gdLst/>
                <a:ahLst/>
                <a:cxnLst>
                  <a:cxn ang="0">
                    <a:pos x="15" y="7"/>
                  </a:cxn>
                  <a:cxn ang="0">
                    <a:pos x="15" y="0"/>
                  </a:cxn>
                  <a:cxn ang="0">
                    <a:pos x="15" y="0"/>
                  </a:cxn>
                  <a:cxn ang="0">
                    <a:pos x="15" y="0"/>
                  </a:cxn>
                  <a:cxn ang="0">
                    <a:pos x="8" y="0"/>
                  </a:cxn>
                  <a:cxn ang="0">
                    <a:pos x="8" y="0"/>
                  </a:cxn>
                  <a:cxn ang="0">
                    <a:pos x="8" y="0"/>
                  </a:cxn>
                  <a:cxn ang="0">
                    <a:pos x="0" y="0"/>
                  </a:cxn>
                  <a:cxn ang="0">
                    <a:pos x="0" y="0"/>
                  </a:cxn>
                  <a:cxn ang="0">
                    <a:pos x="0" y="7"/>
                  </a:cxn>
                  <a:cxn ang="0">
                    <a:pos x="0" y="7"/>
                  </a:cxn>
                  <a:cxn ang="0">
                    <a:pos x="0" y="7"/>
                  </a:cxn>
                  <a:cxn ang="0">
                    <a:pos x="8" y="14"/>
                  </a:cxn>
                  <a:cxn ang="0">
                    <a:pos x="8" y="14"/>
                  </a:cxn>
                  <a:cxn ang="0">
                    <a:pos x="8" y="14"/>
                  </a:cxn>
                  <a:cxn ang="0">
                    <a:pos x="15" y="14"/>
                  </a:cxn>
                  <a:cxn ang="0">
                    <a:pos x="15" y="7"/>
                  </a:cxn>
                  <a:cxn ang="0">
                    <a:pos x="15" y="7"/>
                  </a:cxn>
                  <a:cxn ang="0">
                    <a:pos x="15" y="7"/>
                  </a:cxn>
                </a:cxnLst>
                <a:rect l="0" t="0" r="r" b="b"/>
                <a:pathLst>
                  <a:path w="15" h="14">
                    <a:moveTo>
                      <a:pt x="15" y="7"/>
                    </a:moveTo>
                    <a:lnTo>
                      <a:pt x="15" y="0"/>
                    </a:lnTo>
                    <a:lnTo>
                      <a:pt x="15" y="0"/>
                    </a:lnTo>
                    <a:lnTo>
                      <a:pt x="15" y="0"/>
                    </a:lnTo>
                    <a:lnTo>
                      <a:pt x="8" y="0"/>
                    </a:lnTo>
                    <a:lnTo>
                      <a:pt x="8" y="0"/>
                    </a:lnTo>
                    <a:lnTo>
                      <a:pt x="8" y="0"/>
                    </a:lnTo>
                    <a:lnTo>
                      <a:pt x="0" y="0"/>
                    </a:lnTo>
                    <a:lnTo>
                      <a:pt x="0" y="0"/>
                    </a:lnTo>
                    <a:lnTo>
                      <a:pt x="0" y="7"/>
                    </a:lnTo>
                    <a:lnTo>
                      <a:pt x="0" y="7"/>
                    </a:lnTo>
                    <a:lnTo>
                      <a:pt x="0" y="7"/>
                    </a:lnTo>
                    <a:lnTo>
                      <a:pt x="8" y="14"/>
                    </a:lnTo>
                    <a:lnTo>
                      <a:pt x="8" y="14"/>
                    </a:lnTo>
                    <a:lnTo>
                      <a:pt x="8" y="14"/>
                    </a:lnTo>
                    <a:lnTo>
                      <a:pt x="15"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394" name="Freeform 322"/>
              <p:cNvSpPr>
                <a:spLocks/>
              </p:cNvSpPr>
              <p:nvPr/>
            </p:nvSpPr>
            <p:spPr bwMode="auto">
              <a:xfrm>
                <a:off x="5440" y="1496"/>
                <a:ext cx="16" cy="16"/>
              </a:xfrm>
              <a:custGeom>
                <a:avLst/>
                <a:gdLst/>
                <a:ahLst/>
                <a:cxnLst>
                  <a:cxn ang="0">
                    <a:pos x="16" y="8"/>
                  </a:cxn>
                  <a:cxn ang="0">
                    <a:pos x="15" y="5"/>
                  </a:cxn>
                  <a:cxn ang="0">
                    <a:pos x="14" y="3"/>
                  </a:cxn>
                  <a:cxn ang="0">
                    <a:pos x="12" y="1"/>
                  </a:cxn>
                  <a:cxn ang="0">
                    <a:pos x="9" y="0"/>
                  </a:cxn>
                  <a:cxn ang="0">
                    <a:pos x="7" y="0"/>
                  </a:cxn>
                  <a:cxn ang="0">
                    <a:pos x="4" y="1"/>
                  </a:cxn>
                  <a:cxn ang="0">
                    <a:pos x="2" y="3"/>
                  </a:cxn>
                  <a:cxn ang="0">
                    <a:pos x="1" y="5"/>
                  </a:cxn>
                  <a:cxn ang="0">
                    <a:pos x="0" y="8"/>
                  </a:cxn>
                  <a:cxn ang="0">
                    <a:pos x="1" y="11"/>
                  </a:cxn>
                  <a:cxn ang="0">
                    <a:pos x="2" y="12"/>
                  </a:cxn>
                  <a:cxn ang="0">
                    <a:pos x="4" y="15"/>
                  </a:cxn>
                  <a:cxn ang="0">
                    <a:pos x="7" y="16"/>
                  </a:cxn>
                  <a:cxn ang="0">
                    <a:pos x="9" y="16"/>
                  </a:cxn>
                  <a:cxn ang="0">
                    <a:pos x="12" y="15"/>
                  </a:cxn>
                  <a:cxn ang="0">
                    <a:pos x="14" y="12"/>
                  </a:cxn>
                  <a:cxn ang="0">
                    <a:pos x="15" y="11"/>
                  </a:cxn>
                  <a:cxn ang="0">
                    <a:pos x="16" y="8"/>
                  </a:cxn>
                </a:cxnLst>
                <a:rect l="0" t="0" r="r" b="b"/>
                <a:pathLst>
                  <a:path w="16" h="16">
                    <a:moveTo>
                      <a:pt x="16" y="8"/>
                    </a:moveTo>
                    <a:lnTo>
                      <a:pt x="15" y="5"/>
                    </a:lnTo>
                    <a:lnTo>
                      <a:pt x="14" y="3"/>
                    </a:lnTo>
                    <a:lnTo>
                      <a:pt x="12" y="1"/>
                    </a:lnTo>
                    <a:lnTo>
                      <a:pt x="9" y="0"/>
                    </a:lnTo>
                    <a:lnTo>
                      <a:pt x="7" y="0"/>
                    </a:lnTo>
                    <a:lnTo>
                      <a:pt x="4" y="1"/>
                    </a:lnTo>
                    <a:lnTo>
                      <a:pt x="2" y="3"/>
                    </a:lnTo>
                    <a:lnTo>
                      <a:pt x="1" y="5"/>
                    </a:lnTo>
                    <a:lnTo>
                      <a:pt x="0" y="8"/>
                    </a:lnTo>
                    <a:lnTo>
                      <a:pt x="1" y="11"/>
                    </a:lnTo>
                    <a:lnTo>
                      <a:pt x="2" y="12"/>
                    </a:lnTo>
                    <a:lnTo>
                      <a:pt x="4" y="15"/>
                    </a:lnTo>
                    <a:lnTo>
                      <a:pt x="7" y="16"/>
                    </a:lnTo>
                    <a:lnTo>
                      <a:pt x="9" y="16"/>
                    </a:lnTo>
                    <a:lnTo>
                      <a:pt x="12" y="15"/>
                    </a:lnTo>
                    <a:lnTo>
                      <a:pt x="14" y="12"/>
                    </a:lnTo>
                    <a:lnTo>
                      <a:pt x="15" y="11"/>
                    </a:lnTo>
                    <a:lnTo>
                      <a:pt x="16" y="8"/>
                    </a:lnTo>
                    <a:close/>
                  </a:path>
                </a:pathLst>
              </a:custGeom>
              <a:solidFill>
                <a:srgbClr val="FFFF00"/>
              </a:solidFill>
              <a:ln w="9525">
                <a:noFill/>
                <a:round/>
                <a:headEnd/>
                <a:tailEnd/>
              </a:ln>
            </p:spPr>
            <p:txBody>
              <a:bodyPr/>
              <a:lstStyle/>
              <a:p>
                <a:endParaRPr lang="en-US" dirty="0"/>
              </a:p>
            </p:txBody>
          </p:sp>
          <p:sp>
            <p:nvSpPr>
              <p:cNvPr id="643395" name="Freeform 323"/>
              <p:cNvSpPr>
                <a:spLocks/>
              </p:cNvSpPr>
              <p:nvPr/>
            </p:nvSpPr>
            <p:spPr bwMode="auto">
              <a:xfrm>
                <a:off x="5441" y="1494"/>
                <a:ext cx="14" cy="15"/>
              </a:xfrm>
              <a:custGeom>
                <a:avLst/>
                <a:gdLst/>
                <a:ahLst/>
                <a:cxnLst>
                  <a:cxn ang="0">
                    <a:pos x="14" y="8"/>
                  </a:cxn>
                  <a:cxn ang="0">
                    <a:pos x="14" y="8"/>
                  </a:cxn>
                  <a:cxn ang="0">
                    <a:pos x="14"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15"/>
                  </a:cxn>
                  <a:cxn ang="0">
                    <a:pos x="7" y="15"/>
                  </a:cxn>
                  <a:cxn ang="0">
                    <a:pos x="7" y="15"/>
                  </a:cxn>
                  <a:cxn ang="0">
                    <a:pos x="14" y="15"/>
                  </a:cxn>
                  <a:cxn ang="0">
                    <a:pos x="14" y="15"/>
                  </a:cxn>
                  <a:cxn ang="0">
                    <a:pos x="14" y="8"/>
                  </a:cxn>
                </a:cxnLst>
                <a:rect l="0" t="0" r="r" b="b"/>
                <a:pathLst>
                  <a:path w="14" h="15">
                    <a:moveTo>
                      <a:pt x="14" y="8"/>
                    </a:moveTo>
                    <a:lnTo>
                      <a:pt x="14" y="8"/>
                    </a:lnTo>
                    <a:lnTo>
                      <a:pt x="14" y="8"/>
                    </a:lnTo>
                    <a:lnTo>
                      <a:pt x="7" y="0"/>
                    </a:lnTo>
                    <a:lnTo>
                      <a:pt x="7" y="0"/>
                    </a:lnTo>
                    <a:lnTo>
                      <a:pt x="7" y="0"/>
                    </a:lnTo>
                    <a:lnTo>
                      <a:pt x="0" y="0"/>
                    </a:lnTo>
                    <a:lnTo>
                      <a:pt x="0" y="8"/>
                    </a:lnTo>
                    <a:lnTo>
                      <a:pt x="0" y="8"/>
                    </a:lnTo>
                    <a:lnTo>
                      <a:pt x="0" y="8"/>
                    </a:lnTo>
                    <a:lnTo>
                      <a:pt x="0" y="15"/>
                    </a:lnTo>
                    <a:lnTo>
                      <a:pt x="0" y="15"/>
                    </a:lnTo>
                    <a:lnTo>
                      <a:pt x="0" y="15"/>
                    </a:lnTo>
                    <a:lnTo>
                      <a:pt x="7" y="15"/>
                    </a:lnTo>
                    <a:lnTo>
                      <a:pt x="7" y="15"/>
                    </a:lnTo>
                    <a:lnTo>
                      <a:pt x="7"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396" name="Freeform 324"/>
              <p:cNvSpPr>
                <a:spLocks/>
              </p:cNvSpPr>
              <p:nvPr/>
            </p:nvSpPr>
            <p:spPr bwMode="auto">
              <a:xfrm>
                <a:off x="5443" y="1496"/>
                <a:ext cx="15" cy="15"/>
              </a:xfrm>
              <a:custGeom>
                <a:avLst/>
                <a:gdLst/>
                <a:ahLst/>
                <a:cxnLst>
                  <a:cxn ang="0">
                    <a:pos x="15" y="7"/>
                  </a:cxn>
                  <a:cxn ang="0">
                    <a:pos x="15" y="4"/>
                  </a:cxn>
                  <a:cxn ang="0">
                    <a:pos x="14" y="2"/>
                  </a:cxn>
                  <a:cxn ang="0">
                    <a:pos x="11" y="0"/>
                  </a:cxn>
                  <a:cxn ang="0">
                    <a:pos x="9" y="0"/>
                  </a:cxn>
                  <a:cxn ang="0">
                    <a:pos x="6" y="0"/>
                  </a:cxn>
                  <a:cxn ang="0">
                    <a:pos x="4" y="0"/>
                  </a:cxn>
                  <a:cxn ang="0">
                    <a:pos x="2" y="2"/>
                  </a:cxn>
                  <a:cxn ang="0">
                    <a:pos x="0" y="4"/>
                  </a:cxn>
                  <a:cxn ang="0">
                    <a:pos x="0" y="7"/>
                  </a:cxn>
                  <a:cxn ang="0">
                    <a:pos x="0" y="10"/>
                  </a:cxn>
                  <a:cxn ang="0">
                    <a:pos x="2" y="12"/>
                  </a:cxn>
                  <a:cxn ang="0">
                    <a:pos x="4" y="14"/>
                  </a:cxn>
                  <a:cxn ang="0">
                    <a:pos x="6" y="15"/>
                  </a:cxn>
                  <a:cxn ang="0">
                    <a:pos x="9" y="15"/>
                  </a:cxn>
                  <a:cxn ang="0">
                    <a:pos x="11" y="14"/>
                  </a:cxn>
                  <a:cxn ang="0">
                    <a:pos x="14" y="12"/>
                  </a:cxn>
                  <a:cxn ang="0">
                    <a:pos x="15" y="10"/>
                  </a:cxn>
                  <a:cxn ang="0">
                    <a:pos x="15" y="7"/>
                  </a:cxn>
                </a:cxnLst>
                <a:rect l="0" t="0" r="r" b="b"/>
                <a:pathLst>
                  <a:path w="15" h="15">
                    <a:moveTo>
                      <a:pt x="15" y="7"/>
                    </a:moveTo>
                    <a:lnTo>
                      <a:pt x="15" y="4"/>
                    </a:lnTo>
                    <a:lnTo>
                      <a:pt x="14" y="2"/>
                    </a:lnTo>
                    <a:lnTo>
                      <a:pt x="11" y="0"/>
                    </a:lnTo>
                    <a:lnTo>
                      <a:pt x="9" y="0"/>
                    </a:lnTo>
                    <a:lnTo>
                      <a:pt x="6" y="0"/>
                    </a:lnTo>
                    <a:lnTo>
                      <a:pt x="4" y="0"/>
                    </a:lnTo>
                    <a:lnTo>
                      <a:pt x="2" y="2"/>
                    </a:lnTo>
                    <a:lnTo>
                      <a:pt x="0" y="4"/>
                    </a:lnTo>
                    <a:lnTo>
                      <a:pt x="0" y="7"/>
                    </a:lnTo>
                    <a:lnTo>
                      <a:pt x="0" y="10"/>
                    </a:lnTo>
                    <a:lnTo>
                      <a:pt x="2" y="12"/>
                    </a:lnTo>
                    <a:lnTo>
                      <a:pt x="4" y="14"/>
                    </a:lnTo>
                    <a:lnTo>
                      <a:pt x="6" y="15"/>
                    </a:lnTo>
                    <a:lnTo>
                      <a:pt x="9" y="15"/>
                    </a:lnTo>
                    <a:lnTo>
                      <a:pt x="11" y="14"/>
                    </a:lnTo>
                    <a:lnTo>
                      <a:pt x="14" y="12"/>
                    </a:lnTo>
                    <a:lnTo>
                      <a:pt x="15" y="10"/>
                    </a:lnTo>
                    <a:lnTo>
                      <a:pt x="15" y="7"/>
                    </a:lnTo>
                    <a:close/>
                  </a:path>
                </a:pathLst>
              </a:custGeom>
              <a:solidFill>
                <a:srgbClr val="FFFF00"/>
              </a:solidFill>
              <a:ln w="9525">
                <a:noFill/>
                <a:round/>
                <a:headEnd/>
                <a:tailEnd/>
              </a:ln>
            </p:spPr>
            <p:txBody>
              <a:bodyPr/>
              <a:lstStyle/>
              <a:p>
                <a:endParaRPr lang="en-US" dirty="0"/>
              </a:p>
            </p:txBody>
          </p:sp>
          <p:sp>
            <p:nvSpPr>
              <p:cNvPr id="643397" name="Freeform 325"/>
              <p:cNvSpPr>
                <a:spLocks/>
              </p:cNvSpPr>
              <p:nvPr/>
            </p:nvSpPr>
            <p:spPr bwMode="auto">
              <a:xfrm>
                <a:off x="5441" y="1494"/>
                <a:ext cx="14" cy="15"/>
              </a:xfrm>
              <a:custGeom>
                <a:avLst/>
                <a:gdLst/>
                <a:ahLst/>
                <a:cxnLst>
                  <a:cxn ang="0">
                    <a:pos x="14" y="8"/>
                  </a:cxn>
                  <a:cxn ang="0">
                    <a:pos x="14" y="8"/>
                  </a:cxn>
                  <a:cxn ang="0">
                    <a:pos x="14" y="0"/>
                  </a:cxn>
                  <a:cxn ang="0">
                    <a:pos x="14" y="0"/>
                  </a:cxn>
                  <a:cxn ang="0">
                    <a:pos x="7" y="0"/>
                  </a:cxn>
                  <a:cxn ang="0">
                    <a:pos x="7" y="0"/>
                  </a:cxn>
                  <a:cxn ang="0">
                    <a:pos x="7" y="0"/>
                  </a:cxn>
                  <a:cxn ang="0">
                    <a:pos x="7" y="0"/>
                  </a:cxn>
                  <a:cxn ang="0">
                    <a:pos x="0" y="8"/>
                  </a:cxn>
                  <a:cxn ang="0">
                    <a:pos x="0" y="8"/>
                  </a:cxn>
                  <a:cxn ang="0">
                    <a:pos x="0" y="15"/>
                  </a:cxn>
                  <a:cxn ang="0">
                    <a:pos x="7" y="15"/>
                  </a:cxn>
                  <a:cxn ang="0">
                    <a:pos x="7"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0"/>
                    </a:lnTo>
                    <a:lnTo>
                      <a:pt x="14" y="0"/>
                    </a:lnTo>
                    <a:lnTo>
                      <a:pt x="7" y="0"/>
                    </a:lnTo>
                    <a:lnTo>
                      <a:pt x="7" y="0"/>
                    </a:lnTo>
                    <a:lnTo>
                      <a:pt x="7" y="0"/>
                    </a:lnTo>
                    <a:lnTo>
                      <a:pt x="7" y="0"/>
                    </a:lnTo>
                    <a:lnTo>
                      <a:pt x="0" y="8"/>
                    </a:lnTo>
                    <a:lnTo>
                      <a:pt x="0" y="8"/>
                    </a:lnTo>
                    <a:lnTo>
                      <a:pt x="0" y="15"/>
                    </a:lnTo>
                    <a:lnTo>
                      <a:pt x="7" y="15"/>
                    </a:lnTo>
                    <a:lnTo>
                      <a:pt x="7"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398" name="Freeform 326"/>
              <p:cNvSpPr>
                <a:spLocks/>
              </p:cNvSpPr>
              <p:nvPr/>
            </p:nvSpPr>
            <p:spPr bwMode="auto">
              <a:xfrm>
                <a:off x="4386" y="1717"/>
                <a:ext cx="14" cy="16"/>
              </a:xfrm>
              <a:custGeom>
                <a:avLst/>
                <a:gdLst/>
                <a:ahLst/>
                <a:cxnLst>
                  <a:cxn ang="0">
                    <a:pos x="14" y="8"/>
                  </a:cxn>
                  <a:cxn ang="0">
                    <a:pos x="14" y="5"/>
                  </a:cxn>
                  <a:cxn ang="0">
                    <a:pos x="12" y="3"/>
                  </a:cxn>
                  <a:cxn ang="0">
                    <a:pos x="10" y="1"/>
                  </a:cxn>
                  <a:cxn ang="0">
                    <a:pos x="8" y="0"/>
                  </a:cxn>
                  <a:cxn ang="0">
                    <a:pos x="5" y="0"/>
                  </a:cxn>
                  <a:cxn ang="0">
                    <a:pos x="3" y="1"/>
                  </a:cxn>
                  <a:cxn ang="0">
                    <a:pos x="1" y="3"/>
                  </a:cxn>
                  <a:cxn ang="0">
                    <a:pos x="0" y="5"/>
                  </a:cxn>
                  <a:cxn ang="0">
                    <a:pos x="0" y="8"/>
                  </a:cxn>
                  <a:cxn ang="0">
                    <a:pos x="0" y="11"/>
                  </a:cxn>
                  <a:cxn ang="0">
                    <a:pos x="1" y="13"/>
                  </a:cxn>
                  <a:cxn ang="0">
                    <a:pos x="3" y="15"/>
                  </a:cxn>
                  <a:cxn ang="0">
                    <a:pos x="5" y="16"/>
                  </a:cxn>
                  <a:cxn ang="0">
                    <a:pos x="8" y="16"/>
                  </a:cxn>
                  <a:cxn ang="0">
                    <a:pos x="10" y="15"/>
                  </a:cxn>
                  <a:cxn ang="0">
                    <a:pos x="12" y="13"/>
                  </a:cxn>
                  <a:cxn ang="0">
                    <a:pos x="14" y="11"/>
                  </a:cxn>
                  <a:cxn ang="0">
                    <a:pos x="14" y="8"/>
                  </a:cxn>
                </a:cxnLst>
                <a:rect l="0" t="0" r="r" b="b"/>
                <a:pathLst>
                  <a:path w="14" h="16">
                    <a:moveTo>
                      <a:pt x="14" y="8"/>
                    </a:moveTo>
                    <a:lnTo>
                      <a:pt x="14" y="5"/>
                    </a:lnTo>
                    <a:lnTo>
                      <a:pt x="12" y="3"/>
                    </a:lnTo>
                    <a:lnTo>
                      <a:pt x="10" y="1"/>
                    </a:lnTo>
                    <a:lnTo>
                      <a:pt x="8" y="0"/>
                    </a:lnTo>
                    <a:lnTo>
                      <a:pt x="5" y="0"/>
                    </a:lnTo>
                    <a:lnTo>
                      <a:pt x="3" y="1"/>
                    </a:lnTo>
                    <a:lnTo>
                      <a:pt x="1" y="3"/>
                    </a:lnTo>
                    <a:lnTo>
                      <a:pt x="0" y="5"/>
                    </a:lnTo>
                    <a:lnTo>
                      <a:pt x="0" y="8"/>
                    </a:lnTo>
                    <a:lnTo>
                      <a:pt x="0" y="11"/>
                    </a:lnTo>
                    <a:lnTo>
                      <a:pt x="1" y="13"/>
                    </a:lnTo>
                    <a:lnTo>
                      <a:pt x="3" y="15"/>
                    </a:lnTo>
                    <a:lnTo>
                      <a:pt x="5" y="16"/>
                    </a:lnTo>
                    <a:lnTo>
                      <a:pt x="8" y="16"/>
                    </a:lnTo>
                    <a:lnTo>
                      <a:pt x="10" y="15"/>
                    </a:lnTo>
                    <a:lnTo>
                      <a:pt x="12" y="13"/>
                    </a:lnTo>
                    <a:lnTo>
                      <a:pt x="14" y="11"/>
                    </a:lnTo>
                    <a:lnTo>
                      <a:pt x="14" y="8"/>
                    </a:lnTo>
                    <a:close/>
                  </a:path>
                </a:pathLst>
              </a:custGeom>
              <a:solidFill>
                <a:srgbClr val="FFFF00"/>
              </a:solidFill>
              <a:ln w="9525">
                <a:noFill/>
                <a:round/>
                <a:headEnd/>
                <a:tailEnd/>
              </a:ln>
            </p:spPr>
            <p:txBody>
              <a:bodyPr/>
              <a:lstStyle/>
              <a:p>
                <a:endParaRPr lang="en-US" dirty="0"/>
              </a:p>
            </p:txBody>
          </p:sp>
          <p:sp>
            <p:nvSpPr>
              <p:cNvPr id="643399" name="Freeform 327"/>
              <p:cNvSpPr>
                <a:spLocks/>
              </p:cNvSpPr>
              <p:nvPr/>
            </p:nvSpPr>
            <p:spPr bwMode="auto">
              <a:xfrm>
                <a:off x="4385" y="1720"/>
                <a:ext cx="15" cy="15"/>
              </a:xfrm>
              <a:custGeom>
                <a:avLst/>
                <a:gdLst/>
                <a:ahLst/>
                <a:cxnLst>
                  <a:cxn ang="0">
                    <a:pos x="15" y="7"/>
                  </a:cxn>
                  <a:cxn ang="0">
                    <a:pos x="15" y="0"/>
                  </a:cxn>
                  <a:cxn ang="0">
                    <a:pos x="15" y="0"/>
                  </a:cxn>
                  <a:cxn ang="0">
                    <a:pos x="15" y="0"/>
                  </a:cxn>
                  <a:cxn ang="0">
                    <a:pos x="8" y="0"/>
                  </a:cxn>
                  <a:cxn ang="0">
                    <a:pos x="8" y="0"/>
                  </a:cxn>
                  <a:cxn ang="0">
                    <a:pos x="8" y="0"/>
                  </a:cxn>
                  <a:cxn ang="0">
                    <a:pos x="0" y="0"/>
                  </a:cxn>
                  <a:cxn ang="0">
                    <a:pos x="0" y="0"/>
                  </a:cxn>
                  <a:cxn ang="0">
                    <a:pos x="0" y="7"/>
                  </a:cxn>
                  <a:cxn ang="0">
                    <a:pos x="0" y="7"/>
                  </a:cxn>
                  <a:cxn ang="0">
                    <a:pos x="0" y="7"/>
                  </a:cxn>
                  <a:cxn ang="0">
                    <a:pos x="8" y="15"/>
                  </a:cxn>
                  <a:cxn ang="0">
                    <a:pos x="8" y="15"/>
                  </a:cxn>
                  <a:cxn ang="0">
                    <a:pos x="8" y="15"/>
                  </a:cxn>
                  <a:cxn ang="0">
                    <a:pos x="15" y="15"/>
                  </a:cxn>
                  <a:cxn ang="0">
                    <a:pos x="15" y="7"/>
                  </a:cxn>
                  <a:cxn ang="0">
                    <a:pos x="15" y="7"/>
                  </a:cxn>
                  <a:cxn ang="0">
                    <a:pos x="15" y="7"/>
                  </a:cxn>
                </a:cxnLst>
                <a:rect l="0" t="0" r="r" b="b"/>
                <a:pathLst>
                  <a:path w="15" h="15">
                    <a:moveTo>
                      <a:pt x="15" y="7"/>
                    </a:moveTo>
                    <a:lnTo>
                      <a:pt x="15" y="0"/>
                    </a:lnTo>
                    <a:lnTo>
                      <a:pt x="15" y="0"/>
                    </a:lnTo>
                    <a:lnTo>
                      <a:pt x="15" y="0"/>
                    </a:lnTo>
                    <a:lnTo>
                      <a:pt x="8" y="0"/>
                    </a:lnTo>
                    <a:lnTo>
                      <a:pt x="8" y="0"/>
                    </a:lnTo>
                    <a:lnTo>
                      <a:pt x="8" y="0"/>
                    </a:lnTo>
                    <a:lnTo>
                      <a:pt x="0" y="0"/>
                    </a:lnTo>
                    <a:lnTo>
                      <a:pt x="0" y="0"/>
                    </a:lnTo>
                    <a:lnTo>
                      <a:pt x="0" y="7"/>
                    </a:lnTo>
                    <a:lnTo>
                      <a:pt x="0" y="7"/>
                    </a:lnTo>
                    <a:lnTo>
                      <a:pt x="0" y="7"/>
                    </a:lnTo>
                    <a:lnTo>
                      <a:pt x="8" y="15"/>
                    </a:lnTo>
                    <a:lnTo>
                      <a:pt x="8" y="15"/>
                    </a:lnTo>
                    <a:lnTo>
                      <a:pt x="8" y="15"/>
                    </a:lnTo>
                    <a:lnTo>
                      <a:pt x="15" y="15"/>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400" name="Freeform 328"/>
              <p:cNvSpPr>
                <a:spLocks/>
              </p:cNvSpPr>
              <p:nvPr/>
            </p:nvSpPr>
            <p:spPr bwMode="auto">
              <a:xfrm>
                <a:off x="3819" y="2210"/>
                <a:ext cx="16" cy="15"/>
              </a:xfrm>
              <a:custGeom>
                <a:avLst/>
                <a:gdLst/>
                <a:ahLst/>
                <a:cxnLst>
                  <a:cxn ang="0">
                    <a:pos x="16" y="7"/>
                  </a:cxn>
                  <a:cxn ang="0">
                    <a:pos x="15" y="4"/>
                  </a:cxn>
                  <a:cxn ang="0">
                    <a:pos x="14" y="2"/>
                  </a:cxn>
                  <a:cxn ang="0">
                    <a:pos x="11" y="0"/>
                  </a:cxn>
                  <a:cxn ang="0">
                    <a:pos x="8" y="0"/>
                  </a:cxn>
                  <a:cxn ang="0">
                    <a:pos x="6" y="0"/>
                  </a:cxn>
                  <a:cxn ang="0">
                    <a:pos x="4" y="0"/>
                  </a:cxn>
                  <a:cxn ang="0">
                    <a:pos x="1" y="2"/>
                  </a:cxn>
                  <a:cxn ang="0">
                    <a:pos x="0" y="4"/>
                  </a:cxn>
                  <a:cxn ang="0">
                    <a:pos x="0" y="7"/>
                  </a:cxn>
                  <a:cxn ang="0">
                    <a:pos x="0" y="10"/>
                  </a:cxn>
                  <a:cxn ang="0">
                    <a:pos x="1" y="12"/>
                  </a:cxn>
                  <a:cxn ang="0">
                    <a:pos x="4" y="15"/>
                  </a:cxn>
                  <a:cxn ang="0">
                    <a:pos x="6" y="15"/>
                  </a:cxn>
                  <a:cxn ang="0">
                    <a:pos x="8" y="15"/>
                  </a:cxn>
                  <a:cxn ang="0">
                    <a:pos x="11" y="15"/>
                  </a:cxn>
                  <a:cxn ang="0">
                    <a:pos x="14" y="12"/>
                  </a:cxn>
                  <a:cxn ang="0">
                    <a:pos x="15" y="10"/>
                  </a:cxn>
                  <a:cxn ang="0">
                    <a:pos x="16" y="7"/>
                  </a:cxn>
                </a:cxnLst>
                <a:rect l="0" t="0" r="r" b="b"/>
                <a:pathLst>
                  <a:path w="16" h="15">
                    <a:moveTo>
                      <a:pt x="16" y="7"/>
                    </a:moveTo>
                    <a:lnTo>
                      <a:pt x="15" y="4"/>
                    </a:lnTo>
                    <a:lnTo>
                      <a:pt x="14" y="2"/>
                    </a:lnTo>
                    <a:lnTo>
                      <a:pt x="11" y="0"/>
                    </a:lnTo>
                    <a:lnTo>
                      <a:pt x="8" y="0"/>
                    </a:lnTo>
                    <a:lnTo>
                      <a:pt x="6" y="0"/>
                    </a:lnTo>
                    <a:lnTo>
                      <a:pt x="4" y="0"/>
                    </a:lnTo>
                    <a:lnTo>
                      <a:pt x="1" y="2"/>
                    </a:lnTo>
                    <a:lnTo>
                      <a:pt x="0" y="4"/>
                    </a:lnTo>
                    <a:lnTo>
                      <a:pt x="0" y="7"/>
                    </a:lnTo>
                    <a:lnTo>
                      <a:pt x="0" y="10"/>
                    </a:lnTo>
                    <a:lnTo>
                      <a:pt x="1" y="12"/>
                    </a:lnTo>
                    <a:lnTo>
                      <a:pt x="4" y="15"/>
                    </a:lnTo>
                    <a:lnTo>
                      <a:pt x="6" y="15"/>
                    </a:lnTo>
                    <a:lnTo>
                      <a:pt x="8" y="15"/>
                    </a:lnTo>
                    <a:lnTo>
                      <a:pt x="11" y="15"/>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401" name="Freeform 329"/>
              <p:cNvSpPr>
                <a:spLocks/>
              </p:cNvSpPr>
              <p:nvPr/>
            </p:nvSpPr>
            <p:spPr bwMode="auto">
              <a:xfrm>
                <a:off x="3818" y="2208"/>
                <a:ext cx="14" cy="14"/>
              </a:xfrm>
              <a:custGeom>
                <a:avLst/>
                <a:gdLst/>
                <a:ahLst/>
                <a:cxnLst>
                  <a:cxn ang="0">
                    <a:pos x="14" y="7"/>
                  </a:cxn>
                  <a:cxn ang="0">
                    <a:pos x="14" y="7"/>
                  </a:cxn>
                  <a:cxn ang="0">
                    <a:pos x="14" y="7"/>
                  </a:cxn>
                  <a:cxn ang="0">
                    <a:pos x="14" y="0"/>
                  </a:cxn>
                  <a:cxn ang="0">
                    <a:pos x="7" y="0"/>
                  </a:cxn>
                  <a:cxn ang="0">
                    <a:pos x="7" y="0"/>
                  </a:cxn>
                  <a:cxn ang="0">
                    <a:pos x="7" y="0"/>
                  </a:cxn>
                  <a:cxn ang="0">
                    <a:pos x="0" y="7"/>
                  </a:cxn>
                  <a:cxn ang="0">
                    <a:pos x="0" y="7"/>
                  </a:cxn>
                  <a:cxn ang="0">
                    <a:pos x="0" y="7"/>
                  </a:cxn>
                  <a:cxn ang="0">
                    <a:pos x="0" y="14"/>
                  </a:cxn>
                  <a:cxn ang="0">
                    <a:pos x="0" y="14"/>
                  </a:cxn>
                  <a:cxn ang="0">
                    <a:pos x="7" y="14"/>
                  </a:cxn>
                  <a:cxn ang="0">
                    <a:pos x="7" y="14"/>
                  </a:cxn>
                  <a:cxn ang="0">
                    <a:pos x="7" y="14"/>
                  </a:cxn>
                  <a:cxn ang="0">
                    <a:pos x="14" y="14"/>
                  </a:cxn>
                  <a:cxn ang="0">
                    <a:pos x="14" y="14"/>
                  </a:cxn>
                  <a:cxn ang="0">
                    <a:pos x="14" y="14"/>
                  </a:cxn>
                  <a:cxn ang="0">
                    <a:pos x="14" y="7"/>
                  </a:cxn>
                </a:cxnLst>
                <a:rect l="0" t="0" r="r" b="b"/>
                <a:pathLst>
                  <a:path w="14" h="14">
                    <a:moveTo>
                      <a:pt x="14" y="7"/>
                    </a:moveTo>
                    <a:lnTo>
                      <a:pt x="14" y="7"/>
                    </a:lnTo>
                    <a:lnTo>
                      <a:pt x="14" y="7"/>
                    </a:lnTo>
                    <a:lnTo>
                      <a:pt x="14" y="0"/>
                    </a:lnTo>
                    <a:lnTo>
                      <a:pt x="7" y="0"/>
                    </a:lnTo>
                    <a:lnTo>
                      <a:pt x="7" y="0"/>
                    </a:lnTo>
                    <a:lnTo>
                      <a:pt x="7" y="0"/>
                    </a:lnTo>
                    <a:lnTo>
                      <a:pt x="0" y="7"/>
                    </a:lnTo>
                    <a:lnTo>
                      <a:pt x="0" y="7"/>
                    </a:lnTo>
                    <a:lnTo>
                      <a:pt x="0" y="7"/>
                    </a:lnTo>
                    <a:lnTo>
                      <a:pt x="0" y="14"/>
                    </a:lnTo>
                    <a:lnTo>
                      <a:pt x="0" y="14"/>
                    </a:lnTo>
                    <a:lnTo>
                      <a:pt x="7" y="14"/>
                    </a:lnTo>
                    <a:lnTo>
                      <a:pt x="7" y="14"/>
                    </a:lnTo>
                    <a:lnTo>
                      <a:pt x="7" y="14"/>
                    </a:lnTo>
                    <a:lnTo>
                      <a:pt x="14"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402" name="Freeform 330"/>
              <p:cNvSpPr>
                <a:spLocks/>
              </p:cNvSpPr>
              <p:nvPr/>
            </p:nvSpPr>
            <p:spPr bwMode="auto">
              <a:xfrm>
                <a:off x="5211" y="1730"/>
                <a:ext cx="16" cy="16"/>
              </a:xfrm>
              <a:custGeom>
                <a:avLst/>
                <a:gdLst/>
                <a:ahLst/>
                <a:cxnLst>
                  <a:cxn ang="0">
                    <a:pos x="16" y="8"/>
                  </a:cxn>
                  <a:cxn ang="0">
                    <a:pos x="15" y="5"/>
                  </a:cxn>
                  <a:cxn ang="0">
                    <a:pos x="13" y="3"/>
                  </a:cxn>
                  <a:cxn ang="0">
                    <a:pos x="12" y="1"/>
                  </a:cxn>
                  <a:cxn ang="0">
                    <a:pos x="9" y="0"/>
                  </a:cxn>
                  <a:cxn ang="0">
                    <a:pos x="6" y="0"/>
                  </a:cxn>
                  <a:cxn ang="0">
                    <a:pos x="4" y="1"/>
                  </a:cxn>
                  <a:cxn ang="0">
                    <a:pos x="1" y="3"/>
                  </a:cxn>
                  <a:cxn ang="0">
                    <a:pos x="0" y="5"/>
                  </a:cxn>
                  <a:cxn ang="0">
                    <a:pos x="0" y="8"/>
                  </a:cxn>
                  <a:cxn ang="0">
                    <a:pos x="0" y="11"/>
                  </a:cxn>
                  <a:cxn ang="0">
                    <a:pos x="1" y="14"/>
                  </a:cxn>
                  <a:cxn ang="0">
                    <a:pos x="4" y="15"/>
                  </a:cxn>
                  <a:cxn ang="0">
                    <a:pos x="6" y="16"/>
                  </a:cxn>
                  <a:cxn ang="0">
                    <a:pos x="9" y="16"/>
                  </a:cxn>
                  <a:cxn ang="0">
                    <a:pos x="12" y="15"/>
                  </a:cxn>
                  <a:cxn ang="0">
                    <a:pos x="13" y="14"/>
                  </a:cxn>
                  <a:cxn ang="0">
                    <a:pos x="15" y="11"/>
                  </a:cxn>
                  <a:cxn ang="0">
                    <a:pos x="16" y="8"/>
                  </a:cxn>
                </a:cxnLst>
                <a:rect l="0" t="0" r="r" b="b"/>
                <a:pathLst>
                  <a:path w="16" h="16">
                    <a:moveTo>
                      <a:pt x="16" y="8"/>
                    </a:moveTo>
                    <a:lnTo>
                      <a:pt x="15" y="5"/>
                    </a:lnTo>
                    <a:lnTo>
                      <a:pt x="13" y="3"/>
                    </a:lnTo>
                    <a:lnTo>
                      <a:pt x="12" y="1"/>
                    </a:lnTo>
                    <a:lnTo>
                      <a:pt x="9" y="0"/>
                    </a:lnTo>
                    <a:lnTo>
                      <a:pt x="6" y="0"/>
                    </a:lnTo>
                    <a:lnTo>
                      <a:pt x="4" y="1"/>
                    </a:lnTo>
                    <a:lnTo>
                      <a:pt x="1" y="3"/>
                    </a:lnTo>
                    <a:lnTo>
                      <a:pt x="0" y="5"/>
                    </a:lnTo>
                    <a:lnTo>
                      <a:pt x="0" y="8"/>
                    </a:lnTo>
                    <a:lnTo>
                      <a:pt x="0" y="11"/>
                    </a:lnTo>
                    <a:lnTo>
                      <a:pt x="1" y="14"/>
                    </a:lnTo>
                    <a:lnTo>
                      <a:pt x="4" y="15"/>
                    </a:lnTo>
                    <a:lnTo>
                      <a:pt x="6" y="16"/>
                    </a:lnTo>
                    <a:lnTo>
                      <a:pt x="9" y="16"/>
                    </a:lnTo>
                    <a:lnTo>
                      <a:pt x="12" y="15"/>
                    </a:lnTo>
                    <a:lnTo>
                      <a:pt x="13"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403" name="Freeform 331"/>
              <p:cNvSpPr>
                <a:spLocks/>
              </p:cNvSpPr>
              <p:nvPr/>
            </p:nvSpPr>
            <p:spPr bwMode="auto">
              <a:xfrm>
                <a:off x="5208" y="1727"/>
                <a:ext cx="22" cy="22"/>
              </a:xfrm>
              <a:custGeom>
                <a:avLst/>
                <a:gdLst/>
                <a:ahLst/>
                <a:cxnLst>
                  <a:cxn ang="0">
                    <a:pos x="22" y="15"/>
                  </a:cxn>
                  <a:cxn ang="0">
                    <a:pos x="22" y="8"/>
                  </a:cxn>
                  <a:cxn ang="0">
                    <a:pos x="14" y="8"/>
                  </a:cxn>
                  <a:cxn ang="0">
                    <a:pos x="14" y="0"/>
                  </a:cxn>
                  <a:cxn ang="0">
                    <a:pos x="14" y="0"/>
                  </a:cxn>
                  <a:cxn ang="0">
                    <a:pos x="7" y="0"/>
                  </a:cxn>
                  <a:cxn ang="0">
                    <a:pos x="7" y="0"/>
                  </a:cxn>
                  <a:cxn ang="0">
                    <a:pos x="7" y="8"/>
                  </a:cxn>
                  <a:cxn ang="0">
                    <a:pos x="0" y="8"/>
                  </a:cxn>
                  <a:cxn ang="0">
                    <a:pos x="0" y="15"/>
                  </a:cxn>
                  <a:cxn ang="0">
                    <a:pos x="0" y="15"/>
                  </a:cxn>
                  <a:cxn ang="0">
                    <a:pos x="7" y="15"/>
                  </a:cxn>
                  <a:cxn ang="0">
                    <a:pos x="7" y="15"/>
                  </a:cxn>
                  <a:cxn ang="0">
                    <a:pos x="7" y="22"/>
                  </a:cxn>
                  <a:cxn ang="0">
                    <a:pos x="14" y="22"/>
                  </a:cxn>
                  <a:cxn ang="0">
                    <a:pos x="14" y="15"/>
                  </a:cxn>
                  <a:cxn ang="0">
                    <a:pos x="14" y="15"/>
                  </a:cxn>
                  <a:cxn ang="0">
                    <a:pos x="22" y="15"/>
                  </a:cxn>
                  <a:cxn ang="0">
                    <a:pos x="22" y="15"/>
                  </a:cxn>
                </a:cxnLst>
                <a:rect l="0" t="0" r="r" b="b"/>
                <a:pathLst>
                  <a:path w="22" h="22">
                    <a:moveTo>
                      <a:pt x="22" y="15"/>
                    </a:moveTo>
                    <a:lnTo>
                      <a:pt x="22" y="8"/>
                    </a:lnTo>
                    <a:lnTo>
                      <a:pt x="14" y="8"/>
                    </a:lnTo>
                    <a:lnTo>
                      <a:pt x="14" y="0"/>
                    </a:lnTo>
                    <a:lnTo>
                      <a:pt x="14" y="0"/>
                    </a:lnTo>
                    <a:lnTo>
                      <a:pt x="7" y="0"/>
                    </a:lnTo>
                    <a:lnTo>
                      <a:pt x="7" y="0"/>
                    </a:lnTo>
                    <a:lnTo>
                      <a:pt x="7" y="8"/>
                    </a:lnTo>
                    <a:lnTo>
                      <a:pt x="0" y="8"/>
                    </a:lnTo>
                    <a:lnTo>
                      <a:pt x="0" y="15"/>
                    </a:lnTo>
                    <a:lnTo>
                      <a:pt x="0" y="15"/>
                    </a:lnTo>
                    <a:lnTo>
                      <a:pt x="7" y="15"/>
                    </a:lnTo>
                    <a:lnTo>
                      <a:pt x="7" y="15"/>
                    </a:lnTo>
                    <a:lnTo>
                      <a:pt x="7" y="22"/>
                    </a:lnTo>
                    <a:lnTo>
                      <a:pt x="14" y="22"/>
                    </a:lnTo>
                    <a:lnTo>
                      <a:pt x="14" y="15"/>
                    </a:lnTo>
                    <a:lnTo>
                      <a:pt x="14" y="15"/>
                    </a:lnTo>
                    <a:lnTo>
                      <a:pt x="22" y="15"/>
                    </a:lnTo>
                    <a:lnTo>
                      <a:pt x="22" y="15"/>
                    </a:lnTo>
                  </a:path>
                </a:pathLst>
              </a:custGeom>
              <a:noFill/>
              <a:ln w="0" cap="sq">
                <a:solidFill>
                  <a:srgbClr val="FFFF00"/>
                </a:solidFill>
                <a:prstDash val="solid"/>
                <a:miter lim="800000"/>
                <a:headEnd/>
                <a:tailEnd/>
              </a:ln>
            </p:spPr>
            <p:txBody>
              <a:bodyPr/>
              <a:lstStyle/>
              <a:p>
                <a:endParaRPr lang="en-US" dirty="0"/>
              </a:p>
            </p:txBody>
          </p:sp>
          <p:sp>
            <p:nvSpPr>
              <p:cNvPr id="643404" name="Freeform 332"/>
              <p:cNvSpPr>
                <a:spLocks/>
              </p:cNvSpPr>
              <p:nvPr/>
            </p:nvSpPr>
            <p:spPr bwMode="auto">
              <a:xfrm>
                <a:off x="5224" y="1716"/>
                <a:ext cx="15" cy="17"/>
              </a:xfrm>
              <a:custGeom>
                <a:avLst/>
                <a:gdLst/>
                <a:ahLst/>
                <a:cxnLst>
                  <a:cxn ang="0">
                    <a:pos x="15" y="9"/>
                  </a:cxn>
                  <a:cxn ang="0">
                    <a:pos x="15" y="6"/>
                  </a:cxn>
                  <a:cxn ang="0">
                    <a:pos x="14" y="4"/>
                  </a:cxn>
                  <a:cxn ang="0">
                    <a:pos x="11" y="2"/>
                  </a:cxn>
                  <a:cxn ang="0">
                    <a:pos x="9" y="0"/>
                  </a:cxn>
                  <a:cxn ang="0">
                    <a:pos x="6" y="0"/>
                  </a:cxn>
                  <a:cxn ang="0">
                    <a:pos x="4" y="2"/>
                  </a:cxn>
                  <a:cxn ang="0">
                    <a:pos x="2" y="4"/>
                  </a:cxn>
                  <a:cxn ang="0">
                    <a:pos x="0" y="6"/>
                  </a:cxn>
                  <a:cxn ang="0">
                    <a:pos x="0" y="9"/>
                  </a:cxn>
                  <a:cxn ang="0">
                    <a:pos x="0" y="11"/>
                  </a:cxn>
                  <a:cxn ang="0">
                    <a:pos x="2" y="14"/>
                  </a:cxn>
                  <a:cxn ang="0">
                    <a:pos x="4" y="16"/>
                  </a:cxn>
                  <a:cxn ang="0">
                    <a:pos x="6" y="17"/>
                  </a:cxn>
                  <a:cxn ang="0">
                    <a:pos x="9" y="17"/>
                  </a:cxn>
                  <a:cxn ang="0">
                    <a:pos x="11" y="16"/>
                  </a:cxn>
                  <a:cxn ang="0">
                    <a:pos x="14" y="14"/>
                  </a:cxn>
                  <a:cxn ang="0">
                    <a:pos x="15" y="11"/>
                  </a:cxn>
                  <a:cxn ang="0">
                    <a:pos x="15" y="9"/>
                  </a:cxn>
                </a:cxnLst>
                <a:rect l="0" t="0" r="r" b="b"/>
                <a:pathLst>
                  <a:path w="15" h="17">
                    <a:moveTo>
                      <a:pt x="15" y="9"/>
                    </a:moveTo>
                    <a:lnTo>
                      <a:pt x="15" y="6"/>
                    </a:lnTo>
                    <a:lnTo>
                      <a:pt x="14" y="4"/>
                    </a:lnTo>
                    <a:lnTo>
                      <a:pt x="11" y="2"/>
                    </a:lnTo>
                    <a:lnTo>
                      <a:pt x="9" y="0"/>
                    </a:lnTo>
                    <a:lnTo>
                      <a:pt x="6" y="0"/>
                    </a:lnTo>
                    <a:lnTo>
                      <a:pt x="4" y="2"/>
                    </a:lnTo>
                    <a:lnTo>
                      <a:pt x="2" y="4"/>
                    </a:lnTo>
                    <a:lnTo>
                      <a:pt x="0" y="6"/>
                    </a:lnTo>
                    <a:lnTo>
                      <a:pt x="0" y="9"/>
                    </a:lnTo>
                    <a:lnTo>
                      <a:pt x="0" y="11"/>
                    </a:lnTo>
                    <a:lnTo>
                      <a:pt x="2" y="14"/>
                    </a:lnTo>
                    <a:lnTo>
                      <a:pt x="4" y="16"/>
                    </a:lnTo>
                    <a:lnTo>
                      <a:pt x="6" y="17"/>
                    </a:lnTo>
                    <a:lnTo>
                      <a:pt x="9" y="17"/>
                    </a:lnTo>
                    <a:lnTo>
                      <a:pt x="11" y="16"/>
                    </a:lnTo>
                    <a:lnTo>
                      <a:pt x="14" y="14"/>
                    </a:lnTo>
                    <a:lnTo>
                      <a:pt x="15" y="11"/>
                    </a:lnTo>
                    <a:lnTo>
                      <a:pt x="15" y="9"/>
                    </a:lnTo>
                    <a:close/>
                  </a:path>
                </a:pathLst>
              </a:custGeom>
              <a:solidFill>
                <a:srgbClr val="FFFF00"/>
              </a:solidFill>
              <a:ln w="9525">
                <a:noFill/>
                <a:round/>
                <a:headEnd/>
                <a:tailEnd/>
              </a:ln>
            </p:spPr>
            <p:txBody>
              <a:bodyPr/>
              <a:lstStyle/>
              <a:p>
                <a:endParaRPr lang="en-US" dirty="0"/>
              </a:p>
            </p:txBody>
          </p:sp>
          <p:sp>
            <p:nvSpPr>
              <p:cNvPr id="643405" name="Freeform 333"/>
              <p:cNvSpPr>
                <a:spLocks/>
              </p:cNvSpPr>
              <p:nvPr/>
            </p:nvSpPr>
            <p:spPr bwMode="auto">
              <a:xfrm>
                <a:off x="5222" y="1713"/>
                <a:ext cx="15" cy="22"/>
              </a:xfrm>
              <a:custGeom>
                <a:avLst/>
                <a:gdLst/>
                <a:ahLst/>
                <a:cxnLst>
                  <a:cxn ang="0">
                    <a:pos x="15" y="14"/>
                  </a:cxn>
                  <a:cxn ang="0">
                    <a:pos x="15" y="7"/>
                  </a:cxn>
                  <a:cxn ang="0">
                    <a:pos x="15" y="7"/>
                  </a:cxn>
                  <a:cxn ang="0">
                    <a:pos x="15" y="7"/>
                  </a:cxn>
                  <a:cxn ang="0">
                    <a:pos x="8" y="0"/>
                  </a:cxn>
                  <a:cxn ang="0">
                    <a:pos x="8" y="0"/>
                  </a:cxn>
                  <a:cxn ang="0">
                    <a:pos x="8" y="7"/>
                  </a:cxn>
                  <a:cxn ang="0">
                    <a:pos x="8" y="7"/>
                  </a:cxn>
                  <a:cxn ang="0">
                    <a:pos x="0" y="7"/>
                  </a:cxn>
                  <a:cxn ang="0">
                    <a:pos x="0" y="14"/>
                  </a:cxn>
                  <a:cxn ang="0">
                    <a:pos x="0" y="14"/>
                  </a:cxn>
                  <a:cxn ang="0">
                    <a:pos x="8" y="14"/>
                  </a:cxn>
                  <a:cxn ang="0">
                    <a:pos x="8" y="22"/>
                  </a:cxn>
                  <a:cxn ang="0">
                    <a:pos x="8" y="22"/>
                  </a:cxn>
                  <a:cxn ang="0">
                    <a:pos x="8" y="22"/>
                  </a:cxn>
                  <a:cxn ang="0">
                    <a:pos x="15" y="22"/>
                  </a:cxn>
                  <a:cxn ang="0">
                    <a:pos x="15" y="14"/>
                  </a:cxn>
                  <a:cxn ang="0">
                    <a:pos x="15" y="14"/>
                  </a:cxn>
                  <a:cxn ang="0">
                    <a:pos x="15" y="14"/>
                  </a:cxn>
                </a:cxnLst>
                <a:rect l="0" t="0" r="r" b="b"/>
                <a:pathLst>
                  <a:path w="15" h="22">
                    <a:moveTo>
                      <a:pt x="15" y="14"/>
                    </a:moveTo>
                    <a:lnTo>
                      <a:pt x="15" y="7"/>
                    </a:lnTo>
                    <a:lnTo>
                      <a:pt x="15" y="7"/>
                    </a:lnTo>
                    <a:lnTo>
                      <a:pt x="15" y="7"/>
                    </a:lnTo>
                    <a:lnTo>
                      <a:pt x="8" y="0"/>
                    </a:lnTo>
                    <a:lnTo>
                      <a:pt x="8" y="0"/>
                    </a:lnTo>
                    <a:lnTo>
                      <a:pt x="8" y="7"/>
                    </a:lnTo>
                    <a:lnTo>
                      <a:pt x="8" y="7"/>
                    </a:lnTo>
                    <a:lnTo>
                      <a:pt x="0" y="7"/>
                    </a:lnTo>
                    <a:lnTo>
                      <a:pt x="0" y="14"/>
                    </a:lnTo>
                    <a:lnTo>
                      <a:pt x="0" y="14"/>
                    </a:lnTo>
                    <a:lnTo>
                      <a:pt x="8" y="14"/>
                    </a:lnTo>
                    <a:lnTo>
                      <a:pt x="8" y="22"/>
                    </a:lnTo>
                    <a:lnTo>
                      <a:pt x="8" y="22"/>
                    </a:lnTo>
                    <a:lnTo>
                      <a:pt x="8" y="22"/>
                    </a:lnTo>
                    <a:lnTo>
                      <a:pt x="15" y="22"/>
                    </a:lnTo>
                    <a:lnTo>
                      <a:pt x="15" y="14"/>
                    </a:lnTo>
                    <a:lnTo>
                      <a:pt x="15" y="14"/>
                    </a:lnTo>
                    <a:lnTo>
                      <a:pt x="15" y="14"/>
                    </a:lnTo>
                  </a:path>
                </a:pathLst>
              </a:custGeom>
              <a:noFill/>
              <a:ln w="0" cap="sq">
                <a:solidFill>
                  <a:srgbClr val="FFFF00"/>
                </a:solidFill>
                <a:prstDash val="solid"/>
                <a:miter lim="800000"/>
                <a:headEnd/>
                <a:tailEnd/>
              </a:ln>
            </p:spPr>
            <p:txBody>
              <a:bodyPr/>
              <a:lstStyle/>
              <a:p>
                <a:endParaRPr lang="en-US" dirty="0"/>
              </a:p>
            </p:txBody>
          </p:sp>
          <p:sp>
            <p:nvSpPr>
              <p:cNvPr id="643406" name="Freeform 334"/>
              <p:cNvSpPr>
                <a:spLocks/>
              </p:cNvSpPr>
              <p:nvPr/>
            </p:nvSpPr>
            <p:spPr bwMode="auto">
              <a:xfrm>
                <a:off x="5157" y="1916"/>
                <a:ext cx="16" cy="16"/>
              </a:xfrm>
              <a:custGeom>
                <a:avLst/>
                <a:gdLst/>
                <a:ahLst/>
                <a:cxnLst>
                  <a:cxn ang="0">
                    <a:pos x="16" y="8"/>
                  </a:cxn>
                  <a:cxn ang="0">
                    <a:pos x="16" y="5"/>
                  </a:cxn>
                  <a:cxn ang="0">
                    <a:pos x="14" y="3"/>
                  </a:cxn>
                  <a:cxn ang="0">
                    <a:pos x="12" y="2"/>
                  </a:cxn>
                  <a:cxn ang="0">
                    <a:pos x="9" y="0"/>
                  </a:cxn>
                  <a:cxn ang="0">
                    <a:pos x="7" y="0"/>
                  </a:cxn>
                  <a:cxn ang="0">
                    <a:pos x="5" y="2"/>
                  </a:cxn>
                  <a:cxn ang="0">
                    <a:pos x="3" y="3"/>
                  </a:cxn>
                  <a:cxn ang="0">
                    <a:pos x="1" y="5"/>
                  </a:cxn>
                  <a:cxn ang="0">
                    <a:pos x="0" y="8"/>
                  </a:cxn>
                  <a:cxn ang="0">
                    <a:pos x="1" y="10"/>
                  </a:cxn>
                  <a:cxn ang="0">
                    <a:pos x="3" y="13"/>
                  </a:cxn>
                  <a:cxn ang="0">
                    <a:pos x="5" y="15"/>
                  </a:cxn>
                  <a:cxn ang="0">
                    <a:pos x="7" y="16"/>
                  </a:cxn>
                  <a:cxn ang="0">
                    <a:pos x="9" y="16"/>
                  </a:cxn>
                  <a:cxn ang="0">
                    <a:pos x="12" y="15"/>
                  </a:cxn>
                  <a:cxn ang="0">
                    <a:pos x="14" y="13"/>
                  </a:cxn>
                  <a:cxn ang="0">
                    <a:pos x="16" y="10"/>
                  </a:cxn>
                  <a:cxn ang="0">
                    <a:pos x="16" y="8"/>
                  </a:cxn>
                </a:cxnLst>
                <a:rect l="0" t="0" r="r" b="b"/>
                <a:pathLst>
                  <a:path w="16" h="16">
                    <a:moveTo>
                      <a:pt x="16" y="8"/>
                    </a:moveTo>
                    <a:lnTo>
                      <a:pt x="16" y="5"/>
                    </a:lnTo>
                    <a:lnTo>
                      <a:pt x="14" y="3"/>
                    </a:lnTo>
                    <a:lnTo>
                      <a:pt x="12" y="2"/>
                    </a:lnTo>
                    <a:lnTo>
                      <a:pt x="9" y="0"/>
                    </a:lnTo>
                    <a:lnTo>
                      <a:pt x="7" y="0"/>
                    </a:lnTo>
                    <a:lnTo>
                      <a:pt x="5" y="2"/>
                    </a:lnTo>
                    <a:lnTo>
                      <a:pt x="3" y="3"/>
                    </a:lnTo>
                    <a:lnTo>
                      <a:pt x="1" y="5"/>
                    </a:lnTo>
                    <a:lnTo>
                      <a:pt x="0" y="8"/>
                    </a:lnTo>
                    <a:lnTo>
                      <a:pt x="1" y="10"/>
                    </a:lnTo>
                    <a:lnTo>
                      <a:pt x="3" y="13"/>
                    </a:lnTo>
                    <a:lnTo>
                      <a:pt x="5" y="15"/>
                    </a:lnTo>
                    <a:lnTo>
                      <a:pt x="7" y="16"/>
                    </a:lnTo>
                    <a:lnTo>
                      <a:pt x="9" y="16"/>
                    </a:lnTo>
                    <a:lnTo>
                      <a:pt x="12" y="15"/>
                    </a:lnTo>
                    <a:lnTo>
                      <a:pt x="14"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407" name="Freeform 335"/>
              <p:cNvSpPr>
                <a:spLocks/>
              </p:cNvSpPr>
              <p:nvPr/>
            </p:nvSpPr>
            <p:spPr bwMode="auto">
              <a:xfrm>
                <a:off x="5157" y="1917"/>
                <a:ext cx="14" cy="14"/>
              </a:xfrm>
              <a:custGeom>
                <a:avLst/>
                <a:gdLst/>
                <a:ahLst/>
                <a:cxnLst>
                  <a:cxn ang="0">
                    <a:pos x="14" y="7"/>
                  </a:cxn>
                  <a:cxn ang="0">
                    <a:pos x="14" y="7"/>
                  </a:cxn>
                  <a:cxn ang="0">
                    <a:pos x="14" y="0"/>
                  </a:cxn>
                  <a:cxn ang="0">
                    <a:pos x="14" y="0"/>
                  </a:cxn>
                  <a:cxn ang="0">
                    <a:pos x="7" y="0"/>
                  </a:cxn>
                  <a:cxn ang="0">
                    <a:pos x="7" y="0"/>
                  </a:cxn>
                  <a:cxn ang="0">
                    <a:pos x="7" y="0"/>
                  </a:cxn>
                  <a:cxn ang="0">
                    <a:pos x="0" y="0"/>
                  </a:cxn>
                  <a:cxn ang="0">
                    <a:pos x="0" y="7"/>
                  </a:cxn>
                  <a:cxn ang="0">
                    <a:pos x="0" y="7"/>
                  </a:cxn>
                  <a:cxn ang="0">
                    <a:pos x="0" y="7"/>
                  </a:cxn>
                  <a:cxn ang="0">
                    <a:pos x="0" y="14"/>
                  </a:cxn>
                  <a:cxn ang="0">
                    <a:pos x="7" y="14"/>
                  </a:cxn>
                  <a:cxn ang="0">
                    <a:pos x="7" y="14"/>
                  </a:cxn>
                  <a:cxn ang="0">
                    <a:pos x="7" y="14"/>
                  </a:cxn>
                  <a:cxn ang="0">
                    <a:pos x="14" y="14"/>
                  </a:cxn>
                  <a:cxn ang="0">
                    <a:pos x="14" y="14"/>
                  </a:cxn>
                  <a:cxn ang="0">
                    <a:pos x="14" y="7"/>
                  </a:cxn>
                  <a:cxn ang="0">
                    <a:pos x="14" y="7"/>
                  </a:cxn>
                </a:cxnLst>
                <a:rect l="0" t="0" r="r" b="b"/>
                <a:pathLst>
                  <a:path w="14" h="14">
                    <a:moveTo>
                      <a:pt x="14" y="7"/>
                    </a:moveTo>
                    <a:lnTo>
                      <a:pt x="14" y="7"/>
                    </a:lnTo>
                    <a:lnTo>
                      <a:pt x="14" y="0"/>
                    </a:lnTo>
                    <a:lnTo>
                      <a:pt x="14" y="0"/>
                    </a:lnTo>
                    <a:lnTo>
                      <a:pt x="7" y="0"/>
                    </a:lnTo>
                    <a:lnTo>
                      <a:pt x="7" y="0"/>
                    </a:lnTo>
                    <a:lnTo>
                      <a:pt x="7" y="0"/>
                    </a:lnTo>
                    <a:lnTo>
                      <a:pt x="0" y="0"/>
                    </a:lnTo>
                    <a:lnTo>
                      <a:pt x="0" y="7"/>
                    </a:lnTo>
                    <a:lnTo>
                      <a:pt x="0" y="7"/>
                    </a:lnTo>
                    <a:lnTo>
                      <a:pt x="0" y="7"/>
                    </a:lnTo>
                    <a:lnTo>
                      <a:pt x="0" y="14"/>
                    </a:lnTo>
                    <a:lnTo>
                      <a:pt x="7" y="14"/>
                    </a:lnTo>
                    <a:lnTo>
                      <a:pt x="7" y="14"/>
                    </a:lnTo>
                    <a:lnTo>
                      <a:pt x="7" y="14"/>
                    </a:lnTo>
                    <a:lnTo>
                      <a:pt x="14"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408" name="Freeform 336"/>
              <p:cNvSpPr>
                <a:spLocks/>
              </p:cNvSpPr>
              <p:nvPr/>
            </p:nvSpPr>
            <p:spPr bwMode="auto">
              <a:xfrm>
                <a:off x="5207" y="1744"/>
                <a:ext cx="16" cy="16"/>
              </a:xfrm>
              <a:custGeom>
                <a:avLst/>
                <a:gdLst/>
                <a:ahLst/>
                <a:cxnLst>
                  <a:cxn ang="0">
                    <a:pos x="16" y="8"/>
                  </a:cxn>
                  <a:cxn ang="0">
                    <a:pos x="16" y="5"/>
                  </a:cxn>
                  <a:cxn ang="0">
                    <a:pos x="14" y="3"/>
                  </a:cxn>
                  <a:cxn ang="0">
                    <a:pos x="12" y="1"/>
                  </a:cxn>
                  <a:cxn ang="0">
                    <a:pos x="9" y="0"/>
                  </a:cxn>
                  <a:cxn ang="0">
                    <a:pos x="7" y="0"/>
                  </a:cxn>
                  <a:cxn ang="0">
                    <a:pos x="4" y="1"/>
                  </a:cxn>
                  <a:cxn ang="0">
                    <a:pos x="3" y="3"/>
                  </a:cxn>
                  <a:cxn ang="0">
                    <a:pos x="0" y="5"/>
                  </a:cxn>
                  <a:cxn ang="0">
                    <a:pos x="0" y="8"/>
                  </a:cxn>
                  <a:cxn ang="0">
                    <a:pos x="0" y="11"/>
                  </a:cxn>
                  <a:cxn ang="0">
                    <a:pos x="3" y="13"/>
                  </a:cxn>
                  <a:cxn ang="0">
                    <a:pos x="4" y="15"/>
                  </a:cxn>
                  <a:cxn ang="0">
                    <a:pos x="7" y="16"/>
                  </a:cxn>
                  <a:cxn ang="0">
                    <a:pos x="9" y="16"/>
                  </a:cxn>
                  <a:cxn ang="0">
                    <a:pos x="12" y="15"/>
                  </a:cxn>
                  <a:cxn ang="0">
                    <a:pos x="14" y="13"/>
                  </a:cxn>
                  <a:cxn ang="0">
                    <a:pos x="16" y="11"/>
                  </a:cxn>
                  <a:cxn ang="0">
                    <a:pos x="16" y="8"/>
                  </a:cxn>
                </a:cxnLst>
                <a:rect l="0" t="0" r="r" b="b"/>
                <a:pathLst>
                  <a:path w="16" h="16">
                    <a:moveTo>
                      <a:pt x="16" y="8"/>
                    </a:moveTo>
                    <a:lnTo>
                      <a:pt x="16" y="5"/>
                    </a:lnTo>
                    <a:lnTo>
                      <a:pt x="14" y="3"/>
                    </a:lnTo>
                    <a:lnTo>
                      <a:pt x="12" y="1"/>
                    </a:lnTo>
                    <a:lnTo>
                      <a:pt x="9" y="0"/>
                    </a:lnTo>
                    <a:lnTo>
                      <a:pt x="7" y="0"/>
                    </a:lnTo>
                    <a:lnTo>
                      <a:pt x="4" y="1"/>
                    </a:lnTo>
                    <a:lnTo>
                      <a:pt x="3" y="3"/>
                    </a:lnTo>
                    <a:lnTo>
                      <a:pt x="0" y="5"/>
                    </a:lnTo>
                    <a:lnTo>
                      <a:pt x="0" y="8"/>
                    </a:lnTo>
                    <a:lnTo>
                      <a:pt x="0" y="11"/>
                    </a:lnTo>
                    <a:lnTo>
                      <a:pt x="3" y="13"/>
                    </a:lnTo>
                    <a:lnTo>
                      <a:pt x="4" y="15"/>
                    </a:lnTo>
                    <a:lnTo>
                      <a:pt x="7" y="16"/>
                    </a:lnTo>
                    <a:lnTo>
                      <a:pt x="9" y="16"/>
                    </a:lnTo>
                    <a:lnTo>
                      <a:pt x="12" y="15"/>
                    </a:lnTo>
                    <a:lnTo>
                      <a:pt x="14"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409" name="Freeform 337"/>
              <p:cNvSpPr>
                <a:spLocks/>
              </p:cNvSpPr>
              <p:nvPr/>
            </p:nvSpPr>
            <p:spPr bwMode="auto">
              <a:xfrm>
                <a:off x="5208" y="1742"/>
                <a:ext cx="14" cy="14"/>
              </a:xfrm>
              <a:custGeom>
                <a:avLst/>
                <a:gdLst/>
                <a:ahLst/>
                <a:cxnLst>
                  <a:cxn ang="0">
                    <a:pos x="14" y="7"/>
                  </a:cxn>
                  <a:cxn ang="0">
                    <a:pos x="14" y="7"/>
                  </a:cxn>
                  <a:cxn ang="0">
                    <a:pos x="14" y="7"/>
                  </a:cxn>
                  <a:cxn ang="0">
                    <a:pos x="7" y="0"/>
                  </a:cxn>
                  <a:cxn ang="0">
                    <a:pos x="7" y="0"/>
                  </a:cxn>
                  <a:cxn ang="0">
                    <a:pos x="7" y="0"/>
                  </a:cxn>
                  <a:cxn ang="0">
                    <a:pos x="0" y="0"/>
                  </a:cxn>
                  <a:cxn ang="0">
                    <a:pos x="0" y="7"/>
                  </a:cxn>
                  <a:cxn ang="0">
                    <a:pos x="0" y="7"/>
                  </a:cxn>
                  <a:cxn ang="0">
                    <a:pos x="0" y="7"/>
                  </a:cxn>
                  <a:cxn ang="0">
                    <a:pos x="0" y="14"/>
                  </a:cxn>
                  <a:cxn ang="0">
                    <a:pos x="0" y="14"/>
                  </a:cxn>
                  <a:cxn ang="0">
                    <a:pos x="0" y="14"/>
                  </a:cxn>
                  <a:cxn ang="0">
                    <a:pos x="7" y="14"/>
                  </a:cxn>
                  <a:cxn ang="0">
                    <a:pos x="7" y="14"/>
                  </a:cxn>
                  <a:cxn ang="0">
                    <a:pos x="7" y="14"/>
                  </a:cxn>
                  <a:cxn ang="0">
                    <a:pos x="14" y="14"/>
                  </a:cxn>
                  <a:cxn ang="0">
                    <a:pos x="14" y="14"/>
                  </a:cxn>
                  <a:cxn ang="0">
                    <a:pos x="14" y="7"/>
                  </a:cxn>
                </a:cxnLst>
                <a:rect l="0" t="0" r="r" b="b"/>
                <a:pathLst>
                  <a:path w="14" h="14">
                    <a:moveTo>
                      <a:pt x="14" y="7"/>
                    </a:moveTo>
                    <a:lnTo>
                      <a:pt x="14" y="7"/>
                    </a:lnTo>
                    <a:lnTo>
                      <a:pt x="14" y="7"/>
                    </a:lnTo>
                    <a:lnTo>
                      <a:pt x="7" y="0"/>
                    </a:lnTo>
                    <a:lnTo>
                      <a:pt x="7" y="0"/>
                    </a:lnTo>
                    <a:lnTo>
                      <a:pt x="7" y="0"/>
                    </a:lnTo>
                    <a:lnTo>
                      <a:pt x="0" y="0"/>
                    </a:lnTo>
                    <a:lnTo>
                      <a:pt x="0" y="7"/>
                    </a:lnTo>
                    <a:lnTo>
                      <a:pt x="0" y="7"/>
                    </a:lnTo>
                    <a:lnTo>
                      <a:pt x="0" y="7"/>
                    </a:lnTo>
                    <a:lnTo>
                      <a:pt x="0" y="14"/>
                    </a:lnTo>
                    <a:lnTo>
                      <a:pt x="0" y="14"/>
                    </a:lnTo>
                    <a:lnTo>
                      <a:pt x="0" y="14"/>
                    </a:lnTo>
                    <a:lnTo>
                      <a:pt x="7" y="14"/>
                    </a:lnTo>
                    <a:lnTo>
                      <a:pt x="7" y="14"/>
                    </a:lnTo>
                    <a:lnTo>
                      <a:pt x="7"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410" name="Freeform 338"/>
              <p:cNvSpPr>
                <a:spLocks/>
              </p:cNvSpPr>
              <p:nvPr/>
            </p:nvSpPr>
            <p:spPr bwMode="auto">
              <a:xfrm>
                <a:off x="5211" y="1739"/>
                <a:ext cx="16" cy="16"/>
              </a:xfrm>
              <a:custGeom>
                <a:avLst/>
                <a:gdLst/>
                <a:ahLst/>
                <a:cxnLst>
                  <a:cxn ang="0">
                    <a:pos x="16" y="8"/>
                  </a:cxn>
                  <a:cxn ang="0">
                    <a:pos x="15" y="5"/>
                  </a:cxn>
                  <a:cxn ang="0">
                    <a:pos x="13" y="2"/>
                  </a:cxn>
                  <a:cxn ang="0">
                    <a:pos x="12" y="1"/>
                  </a:cxn>
                  <a:cxn ang="0">
                    <a:pos x="9" y="0"/>
                  </a:cxn>
                  <a:cxn ang="0">
                    <a:pos x="6" y="0"/>
                  </a:cxn>
                  <a:cxn ang="0">
                    <a:pos x="3" y="1"/>
                  </a:cxn>
                  <a:cxn ang="0">
                    <a:pos x="1" y="2"/>
                  </a:cxn>
                  <a:cxn ang="0">
                    <a:pos x="0" y="5"/>
                  </a:cxn>
                  <a:cxn ang="0">
                    <a:pos x="0" y="8"/>
                  </a:cxn>
                  <a:cxn ang="0">
                    <a:pos x="0" y="11"/>
                  </a:cxn>
                  <a:cxn ang="0">
                    <a:pos x="1" y="13"/>
                  </a:cxn>
                  <a:cxn ang="0">
                    <a:pos x="3" y="15"/>
                  </a:cxn>
                  <a:cxn ang="0">
                    <a:pos x="6" y="16"/>
                  </a:cxn>
                  <a:cxn ang="0">
                    <a:pos x="9" y="16"/>
                  </a:cxn>
                  <a:cxn ang="0">
                    <a:pos x="12" y="15"/>
                  </a:cxn>
                  <a:cxn ang="0">
                    <a:pos x="13" y="13"/>
                  </a:cxn>
                  <a:cxn ang="0">
                    <a:pos x="15" y="11"/>
                  </a:cxn>
                  <a:cxn ang="0">
                    <a:pos x="16" y="8"/>
                  </a:cxn>
                </a:cxnLst>
                <a:rect l="0" t="0" r="r" b="b"/>
                <a:pathLst>
                  <a:path w="16" h="16">
                    <a:moveTo>
                      <a:pt x="16" y="8"/>
                    </a:moveTo>
                    <a:lnTo>
                      <a:pt x="15" y="5"/>
                    </a:lnTo>
                    <a:lnTo>
                      <a:pt x="13" y="2"/>
                    </a:lnTo>
                    <a:lnTo>
                      <a:pt x="12" y="1"/>
                    </a:lnTo>
                    <a:lnTo>
                      <a:pt x="9" y="0"/>
                    </a:lnTo>
                    <a:lnTo>
                      <a:pt x="6" y="0"/>
                    </a:lnTo>
                    <a:lnTo>
                      <a:pt x="3" y="1"/>
                    </a:lnTo>
                    <a:lnTo>
                      <a:pt x="1" y="2"/>
                    </a:lnTo>
                    <a:lnTo>
                      <a:pt x="0" y="5"/>
                    </a:lnTo>
                    <a:lnTo>
                      <a:pt x="0" y="8"/>
                    </a:lnTo>
                    <a:lnTo>
                      <a:pt x="0" y="11"/>
                    </a:lnTo>
                    <a:lnTo>
                      <a:pt x="1" y="13"/>
                    </a:lnTo>
                    <a:lnTo>
                      <a:pt x="3" y="15"/>
                    </a:lnTo>
                    <a:lnTo>
                      <a:pt x="6" y="16"/>
                    </a:lnTo>
                    <a:lnTo>
                      <a:pt x="9" y="16"/>
                    </a:lnTo>
                    <a:lnTo>
                      <a:pt x="12" y="15"/>
                    </a:lnTo>
                    <a:lnTo>
                      <a:pt x="13"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411" name="Freeform 339"/>
              <p:cNvSpPr>
                <a:spLocks/>
              </p:cNvSpPr>
              <p:nvPr/>
            </p:nvSpPr>
            <p:spPr bwMode="auto">
              <a:xfrm>
                <a:off x="5208" y="1742"/>
                <a:ext cx="22" cy="14"/>
              </a:xfrm>
              <a:custGeom>
                <a:avLst/>
                <a:gdLst/>
                <a:ahLst/>
                <a:cxnLst>
                  <a:cxn ang="0">
                    <a:pos x="22" y="7"/>
                  </a:cxn>
                  <a:cxn ang="0">
                    <a:pos x="22" y="0"/>
                  </a:cxn>
                  <a:cxn ang="0">
                    <a:pos x="14" y="0"/>
                  </a:cxn>
                  <a:cxn ang="0">
                    <a:pos x="14" y="0"/>
                  </a:cxn>
                  <a:cxn ang="0">
                    <a:pos x="14" y="0"/>
                  </a:cxn>
                  <a:cxn ang="0">
                    <a:pos x="7" y="0"/>
                  </a:cxn>
                  <a:cxn ang="0">
                    <a:pos x="7" y="0"/>
                  </a:cxn>
                  <a:cxn ang="0">
                    <a:pos x="7" y="0"/>
                  </a:cxn>
                  <a:cxn ang="0">
                    <a:pos x="0" y="0"/>
                  </a:cxn>
                  <a:cxn ang="0">
                    <a:pos x="0" y="7"/>
                  </a:cxn>
                  <a:cxn ang="0">
                    <a:pos x="0" y="7"/>
                  </a:cxn>
                  <a:cxn ang="0">
                    <a:pos x="7" y="7"/>
                  </a:cxn>
                  <a:cxn ang="0">
                    <a:pos x="7" y="14"/>
                  </a:cxn>
                  <a:cxn ang="0">
                    <a:pos x="7" y="14"/>
                  </a:cxn>
                  <a:cxn ang="0">
                    <a:pos x="14" y="14"/>
                  </a:cxn>
                  <a:cxn ang="0">
                    <a:pos x="14" y="14"/>
                  </a:cxn>
                  <a:cxn ang="0">
                    <a:pos x="14" y="7"/>
                  </a:cxn>
                  <a:cxn ang="0">
                    <a:pos x="22" y="7"/>
                  </a:cxn>
                  <a:cxn ang="0">
                    <a:pos x="22" y="7"/>
                  </a:cxn>
                </a:cxnLst>
                <a:rect l="0" t="0" r="r" b="b"/>
                <a:pathLst>
                  <a:path w="22" h="14">
                    <a:moveTo>
                      <a:pt x="22" y="7"/>
                    </a:moveTo>
                    <a:lnTo>
                      <a:pt x="22" y="0"/>
                    </a:lnTo>
                    <a:lnTo>
                      <a:pt x="14" y="0"/>
                    </a:lnTo>
                    <a:lnTo>
                      <a:pt x="14" y="0"/>
                    </a:lnTo>
                    <a:lnTo>
                      <a:pt x="14" y="0"/>
                    </a:lnTo>
                    <a:lnTo>
                      <a:pt x="7" y="0"/>
                    </a:lnTo>
                    <a:lnTo>
                      <a:pt x="7" y="0"/>
                    </a:lnTo>
                    <a:lnTo>
                      <a:pt x="7" y="0"/>
                    </a:lnTo>
                    <a:lnTo>
                      <a:pt x="0" y="0"/>
                    </a:lnTo>
                    <a:lnTo>
                      <a:pt x="0" y="7"/>
                    </a:lnTo>
                    <a:lnTo>
                      <a:pt x="0" y="7"/>
                    </a:lnTo>
                    <a:lnTo>
                      <a:pt x="7" y="7"/>
                    </a:lnTo>
                    <a:lnTo>
                      <a:pt x="7" y="14"/>
                    </a:lnTo>
                    <a:lnTo>
                      <a:pt x="7" y="14"/>
                    </a:lnTo>
                    <a:lnTo>
                      <a:pt x="14" y="14"/>
                    </a:lnTo>
                    <a:lnTo>
                      <a:pt x="14" y="14"/>
                    </a:lnTo>
                    <a:lnTo>
                      <a:pt x="14" y="7"/>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412" name="Freeform 340"/>
              <p:cNvSpPr>
                <a:spLocks/>
              </p:cNvSpPr>
              <p:nvPr/>
            </p:nvSpPr>
            <p:spPr bwMode="auto">
              <a:xfrm>
                <a:off x="5214" y="1739"/>
                <a:ext cx="16" cy="16"/>
              </a:xfrm>
              <a:custGeom>
                <a:avLst/>
                <a:gdLst/>
                <a:ahLst/>
                <a:cxnLst>
                  <a:cxn ang="0">
                    <a:pos x="16" y="8"/>
                  </a:cxn>
                  <a:cxn ang="0">
                    <a:pos x="15" y="5"/>
                  </a:cxn>
                  <a:cxn ang="0">
                    <a:pos x="14" y="2"/>
                  </a:cxn>
                  <a:cxn ang="0">
                    <a:pos x="12" y="1"/>
                  </a:cxn>
                  <a:cxn ang="0">
                    <a:pos x="10" y="0"/>
                  </a:cxn>
                  <a:cxn ang="0">
                    <a:pos x="7" y="0"/>
                  </a:cxn>
                  <a:cxn ang="0">
                    <a:pos x="4" y="1"/>
                  </a:cxn>
                  <a:cxn ang="0">
                    <a:pos x="2" y="2"/>
                  </a:cxn>
                  <a:cxn ang="0">
                    <a:pos x="1" y="5"/>
                  </a:cxn>
                  <a:cxn ang="0">
                    <a:pos x="0" y="8"/>
                  </a:cxn>
                  <a:cxn ang="0">
                    <a:pos x="1" y="11"/>
                  </a:cxn>
                  <a:cxn ang="0">
                    <a:pos x="2" y="13"/>
                  </a:cxn>
                  <a:cxn ang="0">
                    <a:pos x="4" y="15"/>
                  </a:cxn>
                  <a:cxn ang="0">
                    <a:pos x="7" y="16"/>
                  </a:cxn>
                  <a:cxn ang="0">
                    <a:pos x="10" y="16"/>
                  </a:cxn>
                  <a:cxn ang="0">
                    <a:pos x="12" y="15"/>
                  </a:cxn>
                  <a:cxn ang="0">
                    <a:pos x="14" y="13"/>
                  </a:cxn>
                  <a:cxn ang="0">
                    <a:pos x="15" y="11"/>
                  </a:cxn>
                  <a:cxn ang="0">
                    <a:pos x="16" y="8"/>
                  </a:cxn>
                </a:cxnLst>
                <a:rect l="0" t="0" r="r" b="b"/>
                <a:pathLst>
                  <a:path w="16" h="16">
                    <a:moveTo>
                      <a:pt x="16" y="8"/>
                    </a:moveTo>
                    <a:lnTo>
                      <a:pt x="15" y="5"/>
                    </a:lnTo>
                    <a:lnTo>
                      <a:pt x="14" y="2"/>
                    </a:lnTo>
                    <a:lnTo>
                      <a:pt x="12" y="1"/>
                    </a:lnTo>
                    <a:lnTo>
                      <a:pt x="10" y="0"/>
                    </a:lnTo>
                    <a:lnTo>
                      <a:pt x="7" y="0"/>
                    </a:lnTo>
                    <a:lnTo>
                      <a:pt x="4" y="1"/>
                    </a:lnTo>
                    <a:lnTo>
                      <a:pt x="2" y="2"/>
                    </a:lnTo>
                    <a:lnTo>
                      <a:pt x="1" y="5"/>
                    </a:lnTo>
                    <a:lnTo>
                      <a:pt x="0" y="8"/>
                    </a:lnTo>
                    <a:lnTo>
                      <a:pt x="1" y="11"/>
                    </a:lnTo>
                    <a:lnTo>
                      <a:pt x="2" y="13"/>
                    </a:lnTo>
                    <a:lnTo>
                      <a:pt x="4" y="15"/>
                    </a:lnTo>
                    <a:lnTo>
                      <a:pt x="7" y="16"/>
                    </a:lnTo>
                    <a:lnTo>
                      <a:pt x="10" y="16"/>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413" name="Freeform 341"/>
              <p:cNvSpPr>
                <a:spLocks/>
              </p:cNvSpPr>
              <p:nvPr/>
            </p:nvSpPr>
            <p:spPr bwMode="auto">
              <a:xfrm>
                <a:off x="5215" y="1742"/>
                <a:ext cx="15" cy="14"/>
              </a:xfrm>
              <a:custGeom>
                <a:avLst/>
                <a:gdLst/>
                <a:ahLst/>
                <a:cxnLst>
                  <a:cxn ang="0">
                    <a:pos x="15" y="7"/>
                  </a:cxn>
                  <a:cxn ang="0">
                    <a:pos x="15" y="0"/>
                  </a:cxn>
                  <a:cxn ang="0">
                    <a:pos x="15" y="0"/>
                  </a:cxn>
                  <a:cxn ang="0">
                    <a:pos x="15" y="0"/>
                  </a:cxn>
                  <a:cxn ang="0">
                    <a:pos x="7" y="0"/>
                  </a:cxn>
                  <a:cxn ang="0">
                    <a:pos x="7" y="0"/>
                  </a:cxn>
                  <a:cxn ang="0">
                    <a:pos x="0" y="0"/>
                  </a:cxn>
                  <a:cxn ang="0">
                    <a:pos x="0" y="0"/>
                  </a:cxn>
                  <a:cxn ang="0">
                    <a:pos x="0" y="0"/>
                  </a:cxn>
                  <a:cxn ang="0">
                    <a:pos x="0" y="7"/>
                  </a:cxn>
                  <a:cxn ang="0">
                    <a:pos x="0" y="7"/>
                  </a:cxn>
                  <a:cxn ang="0">
                    <a:pos x="0" y="7"/>
                  </a:cxn>
                  <a:cxn ang="0">
                    <a:pos x="0" y="14"/>
                  </a:cxn>
                  <a:cxn ang="0">
                    <a:pos x="7" y="14"/>
                  </a:cxn>
                  <a:cxn ang="0">
                    <a:pos x="7" y="14"/>
                  </a:cxn>
                  <a:cxn ang="0">
                    <a:pos x="15" y="14"/>
                  </a:cxn>
                  <a:cxn ang="0">
                    <a:pos x="15" y="7"/>
                  </a:cxn>
                  <a:cxn ang="0">
                    <a:pos x="15" y="7"/>
                  </a:cxn>
                  <a:cxn ang="0">
                    <a:pos x="15" y="7"/>
                  </a:cxn>
                </a:cxnLst>
                <a:rect l="0" t="0" r="r" b="b"/>
                <a:pathLst>
                  <a:path w="15" h="14">
                    <a:moveTo>
                      <a:pt x="15" y="7"/>
                    </a:moveTo>
                    <a:lnTo>
                      <a:pt x="15" y="0"/>
                    </a:lnTo>
                    <a:lnTo>
                      <a:pt x="15" y="0"/>
                    </a:lnTo>
                    <a:lnTo>
                      <a:pt x="15" y="0"/>
                    </a:lnTo>
                    <a:lnTo>
                      <a:pt x="7" y="0"/>
                    </a:lnTo>
                    <a:lnTo>
                      <a:pt x="7" y="0"/>
                    </a:lnTo>
                    <a:lnTo>
                      <a:pt x="0" y="0"/>
                    </a:lnTo>
                    <a:lnTo>
                      <a:pt x="0" y="0"/>
                    </a:lnTo>
                    <a:lnTo>
                      <a:pt x="0" y="0"/>
                    </a:lnTo>
                    <a:lnTo>
                      <a:pt x="0" y="7"/>
                    </a:lnTo>
                    <a:lnTo>
                      <a:pt x="0" y="7"/>
                    </a:lnTo>
                    <a:lnTo>
                      <a:pt x="0" y="7"/>
                    </a:lnTo>
                    <a:lnTo>
                      <a:pt x="0" y="14"/>
                    </a:lnTo>
                    <a:lnTo>
                      <a:pt x="7" y="14"/>
                    </a:lnTo>
                    <a:lnTo>
                      <a:pt x="7" y="14"/>
                    </a:lnTo>
                    <a:lnTo>
                      <a:pt x="15"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414" name="Freeform 342"/>
              <p:cNvSpPr>
                <a:spLocks/>
              </p:cNvSpPr>
              <p:nvPr/>
            </p:nvSpPr>
            <p:spPr bwMode="auto">
              <a:xfrm>
                <a:off x="5220" y="1744"/>
                <a:ext cx="16" cy="15"/>
              </a:xfrm>
              <a:custGeom>
                <a:avLst/>
                <a:gdLst/>
                <a:ahLst/>
                <a:cxnLst>
                  <a:cxn ang="0">
                    <a:pos x="16" y="7"/>
                  </a:cxn>
                  <a:cxn ang="0">
                    <a:pos x="15" y="4"/>
                  </a:cxn>
                  <a:cxn ang="0">
                    <a:pos x="14" y="2"/>
                  </a:cxn>
                  <a:cxn ang="0">
                    <a:pos x="12" y="1"/>
                  </a:cxn>
                  <a:cxn ang="0">
                    <a:pos x="9" y="0"/>
                  </a:cxn>
                  <a:cxn ang="0">
                    <a:pos x="7" y="0"/>
                  </a:cxn>
                  <a:cxn ang="0">
                    <a:pos x="4" y="1"/>
                  </a:cxn>
                  <a:cxn ang="0">
                    <a:pos x="2" y="2"/>
                  </a:cxn>
                  <a:cxn ang="0">
                    <a:pos x="1" y="4"/>
                  </a:cxn>
                  <a:cxn ang="0">
                    <a:pos x="0" y="7"/>
                  </a:cxn>
                  <a:cxn ang="0">
                    <a:pos x="1" y="10"/>
                  </a:cxn>
                  <a:cxn ang="0">
                    <a:pos x="2" y="12"/>
                  </a:cxn>
                  <a:cxn ang="0">
                    <a:pos x="4" y="14"/>
                  </a:cxn>
                  <a:cxn ang="0">
                    <a:pos x="7" y="15"/>
                  </a:cxn>
                  <a:cxn ang="0">
                    <a:pos x="9" y="15"/>
                  </a:cxn>
                  <a:cxn ang="0">
                    <a:pos x="12" y="14"/>
                  </a:cxn>
                  <a:cxn ang="0">
                    <a:pos x="14" y="12"/>
                  </a:cxn>
                  <a:cxn ang="0">
                    <a:pos x="15" y="10"/>
                  </a:cxn>
                  <a:cxn ang="0">
                    <a:pos x="16" y="7"/>
                  </a:cxn>
                </a:cxnLst>
                <a:rect l="0" t="0" r="r" b="b"/>
                <a:pathLst>
                  <a:path w="16" h="15">
                    <a:moveTo>
                      <a:pt x="16" y="7"/>
                    </a:moveTo>
                    <a:lnTo>
                      <a:pt x="15" y="4"/>
                    </a:lnTo>
                    <a:lnTo>
                      <a:pt x="14" y="2"/>
                    </a:lnTo>
                    <a:lnTo>
                      <a:pt x="12" y="1"/>
                    </a:lnTo>
                    <a:lnTo>
                      <a:pt x="9" y="0"/>
                    </a:lnTo>
                    <a:lnTo>
                      <a:pt x="7" y="0"/>
                    </a:lnTo>
                    <a:lnTo>
                      <a:pt x="4" y="1"/>
                    </a:lnTo>
                    <a:lnTo>
                      <a:pt x="2" y="2"/>
                    </a:lnTo>
                    <a:lnTo>
                      <a:pt x="1" y="4"/>
                    </a:lnTo>
                    <a:lnTo>
                      <a:pt x="0" y="7"/>
                    </a:lnTo>
                    <a:lnTo>
                      <a:pt x="1" y="10"/>
                    </a:lnTo>
                    <a:lnTo>
                      <a:pt x="2" y="12"/>
                    </a:lnTo>
                    <a:lnTo>
                      <a:pt x="4" y="14"/>
                    </a:lnTo>
                    <a:lnTo>
                      <a:pt x="7" y="15"/>
                    </a:lnTo>
                    <a:lnTo>
                      <a:pt x="9" y="15"/>
                    </a:lnTo>
                    <a:lnTo>
                      <a:pt x="12" y="14"/>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415" name="Freeform 343"/>
              <p:cNvSpPr>
                <a:spLocks/>
              </p:cNvSpPr>
              <p:nvPr/>
            </p:nvSpPr>
            <p:spPr bwMode="auto">
              <a:xfrm>
                <a:off x="5222" y="1742"/>
                <a:ext cx="15" cy="14"/>
              </a:xfrm>
              <a:custGeom>
                <a:avLst/>
                <a:gdLst/>
                <a:ahLst/>
                <a:cxnLst>
                  <a:cxn ang="0">
                    <a:pos x="15" y="7"/>
                  </a:cxn>
                  <a:cxn ang="0">
                    <a:pos x="15" y="7"/>
                  </a:cxn>
                  <a:cxn ang="0">
                    <a:pos x="15" y="7"/>
                  </a:cxn>
                  <a:cxn ang="0">
                    <a:pos x="8" y="0"/>
                  </a:cxn>
                  <a:cxn ang="0">
                    <a:pos x="8" y="0"/>
                  </a:cxn>
                  <a:cxn ang="0">
                    <a:pos x="8" y="0"/>
                  </a:cxn>
                  <a:cxn ang="0">
                    <a:pos x="0" y="0"/>
                  </a:cxn>
                  <a:cxn ang="0">
                    <a:pos x="0" y="7"/>
                  </a:cxn>
                  <a:cxn ang="0">
                    <a:pos x="0" y="7"/>
                  </a:cxn>
                  <a:cxn ang="0">
                    <a:pos x="0" y="7"/>
                  </a:cxn>
                  <a:cxn ang="0">
                    <a:pos x="0" y="14"/>
                  </a:cxn>
                  <a:cxn ang="0">
                    <a:pos x="0" y="14"/>
                  </a:cxn>
                  <a:cxn ang="0">
                    <a:pos x="0" y="14"/>
                  </a:cxn>
                  <a:cxn ang="0">
                    <a:pos x="8" y="14"/>
                  </a:cxn>
                  <a:cxn ang="0">
                    <a:pos x="8" y="14"/>
                  </a:cxn>
                  <a:cxn ang="0">
                    <a:pos x="8" y="14"/>
                  </a:cxn>
                  <a:cxn ang="0">
                    <a:pos x="15" y="14"/>
                  </a:cxn>
                  <a:cxn ang="0">
                    <a:pos x="15" y="14"/>
                  </a:cxn>
                  <a:cxn ang="0">
                    <a:pos x="15" y="7"/>
                  </a:cxn>
                </a:cxnLst>
                <a:rect l="0" t="0" r="r" b="b"/>
                <a:pathLst>
                  <a:path w="15" h="14">
                    <a:moveTo>
                      <a:pt x="15" y="7"/>
                    </a:moveTo>
                    <a:lnTo>
                      <a:pt x="15" y="7"/>
                    </a:lnTo>
                    <a:lnTo>
                      <a:pt x="15" y="7"/>
                    </a:lnTo>
                    <a:lnTo>
                      <a:pt x="8" y="0"/>
                    </a:lnTo>
                    <a:lnTo>
                      <a:pt x="8" y="0"/>
                    </a:lnTo>
                    <a:lnTo>
                      <a:pt x="8" y="0"/>
                    </a:lnTo>
                    <a:lnTo>
                      <a:pt x="0" y="0"/>
                    </a:lnTo>
                    <a:lnTo>
                      <a:pt x="0" y="7"/>
                    </a:lnTo>
                    <a:lnTo>
                      <a:pt x="0" y="7"/>
                    </a:lnTo>
                    <a:lnTo>
                      <a:pt x="0" y="7"/>
                    </a:lnTo>
                    <a:lnTo>
                      <a:pt x="0" y="14"/>
                    </a:lnTo>
                    <a:lnTo>
                      <a:pt x="0" y="14"/>
                    </a:lnTo>
                    <a:lnTo>
                      <a:pt x="0" y="14"/>
                    </a:lnTo>
                    <a:lnTo>
                      <a:pt x="8" y="14"/>
                    </a:lnTo>
                    <a:lnTo>
                      <a:pt x="8" y="14"/>
                    </a:lnTo>
                    <a:lnTo>
                      <a:pt x="8"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416" name="Freeform 344"/>
              <p:cNvSpPr>
                <a:spLocks/>
              </p:cNvSpPr>
              <p:nvPr/>
            </p:nvSpPr>
            <p:spPr bwMode="auto">
              <a:xfrm>
                <a:off x="5207" y="1748"/>
                <a:ext cx="16" cy="15"/>
              </a:xfrm>
              <a:custGeom>
                <a:avLst/>
                <a:gdLst/>
                <a:ahLst/>
                <a:cxnLst>
                  <a:cxn ang="0">
                    <a:pos x="16" y="7"/>
                  </a:cxn>
                  <a:cxn ang="0">
                    <a:pos x="16" y="4"/>
                  </a:cxn>
                  <a:cxn ang="0">
                    <a:pos x="14" y="2"/>
                  </a:cxn>
                  <a:cxn ang="0">
                    <a:pos x="12" y="0"/>
                  </a:cxn>
                  <a:cxn ang="0">
                    <a:pos x="9" y="0"/>
                  </a:cxn>
                  <a:cxn ang="0">
                    <a:pos x="7" y="0"/>
                  </a:cxn>
                  <a:cxn ang="0">
                    <a:pos x="4" y="0"/>
                  </a:cxn>
                  <a:cxn ang="0">
                    <a:pos x="3" y="2"/>
                  </a:cxn>
                  <a:cxn ang="0">
                    <a:pos x="0" y="4"/>
                  </a:cxn>
                  <a:cxn ang="0">
                    <a:pos x="0" y="7"/>
                  </a:cxn>
                  <a:cxn ang="0">
                    <a:pos x="0" y="10"/>
                  </a:cxn>
                  <a:cxn ang="0">
                    <a:pos x="3" y="13"/>
                  </a:cxn>
                  <a:cxn ang="0">
                    <a:pos x="4" y="15"/>
                  </a:cxn>
                  <a:cxn ang="0">
                    <a:pos x="7" y="15"/>
                  </a:cxn>
                  <a:cxn ang="0">
                    <a:pos x="9" y="15"/>
                  </a:cxn>
                  <a:cxn ang="0">
                    <a:pos x="12" y="15"/>
                  </a:cxn>
                  <a:cxn ang="0">
                    <a:pos x="14" y="13"/>
                  </a:cxn>
                  <a:cxn ang="0">
                    <a:pos x="16" y="10"/>
                  </a:cxn>
                  <a:cxn ang="0">
                    <a:pos x="16" y="7"/>
                  </a:cxn>
                </a:cxnLst>
                <a:rect l="0" t="0" r="r" b="b"/>
                <a:pathLst>
                  <a:path w="16" h="15">
                    <a:moveTo>
                      <a:pt x="16" y="7"/>
                    </a:moveTo>
                    <a:lnTo>
                      <a:pt x="16" y="4"/>
                    </a:lnTo>
                    <a:lnTo>
                      <a:pt x="14" y="2"/>
                    </a:lnTo>
                    <a:lnTo>
                      <a:pt x="12" y="0"/>
                    </a:lnTo>
                    <a:lnTo>
                      <a:pt x="9" y="0"/>
                    </a:lnTo>
                    <a:lnTo>
                      <a:pt x="7" y="0"/>
                    </a:lnTo>
                    <a:lnTo>
                      <a:pt x="4" y="0"/>
                    </a:lnTo>
                    <a:lnTo>
                      <a:pt x="3" y="2"/>
                    </a:lnTo>
                    <a:lnTo>
                      <a:pt x="0" y="4"/>
                    </a:lnTo>
                    <a:lnTo>
                      <a:pt x="0" y="7"/>
                    </a:lnTo>
                    <a:lnTo>
                      <a:pt x="0" y="10"/>
                    </a:lnTo>
                    <a:lnTo>
                      <a:pt x="3" y="13"/>
                    </a:lnTo>
                    <a:lnTo>
                      <a:pt x="4" y="15"/>
                    </a:lnTo>
                    <a:lnTo>
                      <a:pt x="7" y="15"/>
                    </a:lnTo>
                    <a:lnTo>
                      <a:pt x="9" y="15"/>
                    </a:lnTo>
                    <a:lnTo>
                      <a:pt x="12" y="15"/>
                    </a:lnTo>
                    <a:lnTo>
                      <a:pt x="14" y="13"/>
                    </a:lnTo>
                    <a:lnTo>
                      <a:pt x="16" y="10"/>
                    </a:lnTo>
                    <a:lnTo>
                      <a:pt x="16" y="7"/>
                    </a:lnTo>
                    <a:close/>
                  </a:path>
                </a:pathLst>
              </a:custGeom>
              <a:solidFill>
                <a:srgbClr val="FFFF00"/>
              </a:solidFill>
              <a:ln w="9525">
                <a:noFill/>
                <a:round/>
                <a:headEnd/>
                <a:tailEnd/>
              </a:ln>
            </p:spPr>
            <p:txBody>
              <a:bodyPr/>
              <a:lstStyle/>
              <a:p>
                <a:endParaRPr lang="en-US" dirty="0"/>
              </a:p>
            </p:txBody>
          </p:sp>
          <p:sp>
            <p:nvSpPr>
              <p:cNvPr id="643417" name="Freeform 345"/>
              <p:cNvSpPr>
                <a:spLocks/>
              </p:cNvSpPr>
              <p:nvPr/>
            </p:nvSpPr>
            <p:spPr bwMode="auto">
              <a:xfrm>
                <a:off x="5208" y="1749"/>
                <a:ext cx="14" cy="15"/>
              </a:xfrm>
              <a:custGeom>
                <a:avLst/>
                <a:gdLst/>
                <a:ahLst/>
                <a:cxnLst>
                  <a:cxn ang="0">
                    <a:pos x="14" y="7"/>
                  </a:cxn>
                  <a:cxn ang="0">
                    <a:pos x="14" y="0"/>
                  </a:cxn>
                  <a:cxn ang="0">
                    <a:pos x="14" y="0"/>
                  </a:cxn>
                  <a:cxn ang="0">
                    <a:pos x="7" y="0"/>
                  </a:cxn>
                  <a:cxn ang="0">
                    <a:pos x="7" y="0"/>
                  </a:cxn>
                  <a:cxn ang="0">
                    <a:pos x="7" y="0"/>
                  </a:cxn>
                  <a:cxn ang="0">
                    <a:pos x="0" y="0"/>
                  </a:cxn>
                  <a:cxn ang="0">
                    <a:pos x="0" y="0"/>
                  </a:cxn>
                  <a:cxn ang="0">
                    <a:pos x="0" y="0"/>
                  </a:cxn>
                  <a:cxn ang="0">
                    <a:pos x="0" y="7"/>
                  </a:cxn>
                  <a:cxn ang="0">
                    <a:pos x="0" y="7"/>
                  </a:cxn>
                  <a:cxn ang="0">
                    <a:pos x="0" y="15"/>
                  </a:cxn>
                  <a:cxn ang="0">
                    <a:pos x="0" y="15"/>
                  </a:cxn>
                  <a:cxn ang="0">
                    <a:pos x="7" y="15"/>
                  </a:cxn>
                  <a:cxn ang="0">
                    <a:pos x="7" y="15"/>
                  </a:cxn>
                  <a:cxn ang="0">
                    <a:pos x="7" y="15"/>
                  </a:cxn>
                  <a:cxn ang="0">
                    <a:pos x="14" y="15"/>
                  </a:cxn>
                  <a:cxn ang="0">
                    <a:pos x="14" y="7"/>
                  </a:cxn>
                  <a:cxn ang="0">
                    <a:pos x="14" y="7"/>
                  </a:cxn>
                </a:cxnLst>
                <a:rect l="0" t="0" r="r" b="b"/>
                <a:pathLst>
                  <a:path w="14" h="15">
                    <a:moveTo>
                      <a:pt x="14" y="7"/>
                    </a:moveTo>
                    <a:lnTo>
                      <a:pt x="14" y="0"/>
                    </a:lnTo>
                    <a:lnTo>
                      <a:pt x="14" y="0"/>
                    </a:lnTo>
                    <a:lnTo>
                      <a:pt x="7" y="0"/>
                    </a:lnTo>
                    <a:lnTo>
                      <a:pt x="7" y="0"/>
                    </a:lnTo>
                    <a:lnTo>
                      <a:pt x="7" y="0"/>
                    </a:lnTo>
                    <a:lnTo>
                      <a:pt x="0" y="0"/>
                    </a:lnTo>
                    <a:lnTo>
                      <a:pt x="0" y="0"/>
                    </a:lnTo>
                    <a:lnTo>
                      <a:pt x="0" y="0"/>
                    </a:lnTo>
                    <a:lnTo>
                      <a:pt x="0" y="7"/>
                    </a:lnTo>
                    <a:lnTo>
                      <a:pt x="0" y="7"/>
                    </a:lnTo>
                    <a:lnTo>
                      <a:pt x="0" y="15"/>
                    </a:lnTo>
                    <a:lnTo>
                      <a:pt x="0" y="15"/>
                    </a:lnTo>
                    <a:lnTo>
                      <a:pt x="7" y="15"/>
                    </a:lnTo>
                    <a:lnTo>
                      <a:pt x="7" y="15"/>
                    </a:lnTo>
                    <a:lnTo>
                      <a:pt x="7" y="15"/>
                    </a:lnTo>
                    <a:lnTo>
                      <a:pt x="14" y="15"/>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418" name="Freeform 346"/>
              <p:cNvSpPr>
                <a:spLocks/>
              </p:cNvSpPr>
              <p:nvPr/>
            </p:nvSpPr>
            <p:spPr bwMode="auto">
              <a:xfrm>
                <a:off x="5211" y="1738"/>
                <a:ext cx="16" cy="16"/>
              </a:xfrm>
              <a:custGeom>
                <a:avLst/>
                <a:gdLst/>
                <a:ahLst/>
                <a:cxnLst>
                  <a:cxn ang="0">
                    <a:pos x="16" y="9"/>
                  </a:cxn>
                  <a:cxn ang="0">
                    <a:pos x="16" y="6"/>
                  </a:cxn>
                  <a:cxn ang="0">
                    <a:pos x="13" y="3"/>
                  </a:cxn>
                  <a:cxn ang="0">
                    <a:pos x="12" y="1"/>
                  </a:cxn>
                  <a:cxn ang="0">
                    <a:pos x="9" y="0"/>
                  </a:cxn>
                  <a:cxn ang="0">
                    <a:pos x="7" y="0"/>
                  </a:cxn>
                  <a:cxn ang="0">
                    <a:pos x="4" y="1"/>
                  </a:cxn>
                  <a:cxn ang="0">
                    <a:pos x="2" y="3"/>
                  </a:cxn>
                  <a:cxn ang="0">
                    <a:pos x="1" y="6"/>
                  </a:cxn>
                  <a:cxn ang="0">
                    <a:pos x="0" y="9"/>
                  </a:cxn>
                  <a:cxn ang="0">
                    <a:pos x="1" y="11"/>
                  </a:cxn>
                  <a:cxn ang="0">
                    <a:pos x="2" y="13"/>
                  </a:cxn>
                  <a:cxn ang="0">
                    <a:pos x="4" y="16"/>
                  </a:cxn>
                  <a:cxn ang="0">
                    <a:pos x="7" y="16"/>
                  </a:cxn>
                  <a:cxn ang="0">
                    <a:pos x="9" y="16"/>
                  </a:cxn>
                  <a:cxn ang="0">
                    <a:pos x="12" y="16"/>
                  </a:cxn>
                  <a:cxn ang="0">
                    <a:pos x="13" y="13"/>
                  </a:cxn>
                  <a:cxn ang="0">
                    <a:pos x="16" y="11"/>
                  </a:cxn>
                  <a:cxn ang="0">
                    <a:pos x="16" y="9"/>
                  </a:cxn>
                </a:cxnLst>
                <a:rect l="0" t="0" r="r" b="b"/>
                <a:pathLst>
                  <a:path w="16" h="16">
                    <a:moveTo>
                      <a:pt x="16" y="9"/>
                    </a:moveTo>
                    <a:lnTo>
                      <a:pt x="16" y="6"/>
                    </a:lnTo>
                    <a:lnTo>
                      <a:pt x="13" y="3"/>
                    </a:lnTo>
                    <a:lnTo>
                      <a:pt x="12" y="1"/>
                    </a:lnTo>
                    <a:lnTo>
                      <a:pt x="9" y="0"/>
                    </a:lnTo>
                    <a:lnTo>
                      <a:pt x="7" y="0"/>
                    </a:lnTo>
                    <a:lnTo>
                      <a:pt x="4" y="1"/>
                    </a:lnTo>
                    <a:lnTo>
                      <a:pt x="2" y="3"/>
                    </a:lnTo>
                    <a:lnTo>
                      <a:pt x="1" y="6"/>
                    </a:lnTo>
                    <a:lnTo>
                      <a:pt x="0" y="9"/>
                    </a:lnTo>
                    <a:lnTo>
                      <a:pt x="1" y="11"/>
                    </a:lnTo>
                    <a:lnTo>
                      <a:pt x="2" y="13"/>
                    </a:lnTo>
                    <a:lnTo>
                      <a:pt x="4" y="16"/>
                    </a:lnTo>
                    <a:lnTo>
                      <a:pt x="7" y="16"/>
                    </a:lnTo>
                    <a:lnTo>
                      <a:pt x="9" y="16"/>
                    </a:lnTo>
                    <a:lnTo>
                      <a:pt x="12" y="16"/>
                    </a:lnTo>
                    <a:lnTo>
                      <a:pt x="13" y="13"/>
                    </a:lnTo>
                    <a:lnTo>
                      <a:pt x="16" y="11"/>
                    </a:lnTo>
                    <a:lnTo>
                      <a:pt x="16" y="9"/>
                    </a:lnTo>
                    <a:close/>
                  </a:path>
                </a:pathLst>
              </a:custGeom>
              <a:solidFill>
                <a:srgbClr val="FFFF00"/>
              </a:solidFill>
              <a:ln w="9525">
                <a:noFill/>
                <a:round/>
                <a:headEnd/>
                <a:tailEnd/>
              </a:ln>
            </p:spPr>
            <p:txBody>
              <a:bodyPr/>
              <a:lstStyle/>
              <a:p>
                <a:endParaRPr lang="en-US" dirty="0"/>
              </a:p>
            </p:txBody>
          </p:sp>
          <p:sp>
            <p:nvSpPr>
              <p:cNvPr id="643419" name="Freeform 347"/>
              <p:cNvSpPr>
                <a:spLocks/>
              </p:cNvSpPr>
              <p:nvPr/>
            </p:nvSpPr>
            <p:spPr bwMode="auto">
              <a:xfrm>
                <a:off x="5208" y="1742"/>
                <a:ext cx="22" cy="14"/>
              </a:xfrm>
              <a:custGeom>
                <a:avLst/>
                <a:gdLst/>
                <a:ahLst/>
                <a:cxnLst>
                  <a:cxn ang="0">
                    <a:pos x="22" y="7"/>
                  </a:cxn>
                  <a:cxn ang="0">
                    <a:pos x="22" y="0"/>
                  </a:cxn>
                  <a:cxn ang="0">
                    <a:pos x="14" y="0"/>
                  </a:cxn>
                  <a:cxn ang="0">
                    <a:pos x="14" y="0"/>
                  </a:cxn>
                  <a:cxn ang="0">
                    <a:pos x="14" y="0"/>
                  </a:cxn>
                  <a:cxn ang="0">
                    <a:pos x="7" y="0"/>
                  </a:cxn>
                  <a:cxn ang="0">
                    <a:pos x="7" y="0"/>
                  </a:cxn>
                  <a:cxn ang="0">
                    <a:pos x="7" y="0"/>
                  </a:cxn>
                  <a:cxn ang="0">
                    <a:pos x="7" y="0"/>
                  </a:cxn>
                  <a:cxn ang="0">
                    <a:pos x="0" y="7"/>
                  </a:cxn>
                  <a:cxn ang="0">
                    <a:pos x="7" y="7"/>
                  </a:cxn>
                  <a:cxn ang="0">
                    <a:pos x="7" y="7"/>
                  </a:cxn>
                  <a:cxn ang="0">
                    <a:pos x="7" y="14"/>
                  </a:cxn>
                  <a:cxn ang="0">
                    <a:pos x="7" y="14"/>
                  </a:cxn>
                  <a:cxn ang="0">
                    <a:pos x="14" y="14"/>
                  </a:cxn>
                  <a:cxn ang="0">
                    <a:pos x="14" y="14"/>
                  </a:cxn>
                  <a:cxn ang="0">
                    <a:pos x="14" y="7"/>
                  </a:cxn>
                  <a:cxn ang="0">
                    <a:pos x="22" y="7"/>
                  </a:cxn>
                  <a:cxn ang="0">
                    <a:pos x="22" y="7"/>
                  </a:cxn>
                </a:cxnLst>
                <a:rect l="0" t="0" r="r" b="b"/>
                <a:pathLst>
                  <a:path w="22" h="14">
                    <a:moveTo>
                      <a:pt x="22" y="7"/>
                    </a:moveTo>
                    <a:lnTo>
                      <a:pt x="22" y="0"/>
                    </a:lnTo>
                    <a:lnTo>
                      <a:pt x="14" y="0"/>
                    </a:lnTo>
                    <a:lnTo>
                      <a:pt x="14" y="0"/>
                    </a:lnTo>
                    <a:lnTo>
                      <a:pt x="14" y="0"/>
                    </a:lnTo>
                    <a:lnTo>
                      <a:pt x="7" y="0"/>
                    </a:lnTo>
                    <a:lnTo>
                      <a:pt x="7" y="0"/>
                    </a:lnTo>
                    <a:lnTo>
                      <a:pt x="7" y="0"/>
                    </a:lnTo>
                    <a:lnTo>
                      <a:pt x="7" y="0"/>
                    </a:lnTo>
                    <a:lnTo>
                      <a:pt x="0" y="7"/>
                    </a:lnTo>
                    <a:lnTo>
                      <a:pt x="7" y="7"/>
                    </a:lnTo>
                    <a:lnTo>
                      <a:pt x="7" y="7"/>
                    </a:lnTo>
                    <a:lnTo>
                      <a:pt x="7" y="14"/>
                    </a:lnTo>
                    <a:lnTo>
                      <a:pt x="7" y="14"/>
                    </a:lnTo>
                    <a:lnTo>
                      <a:pt x="14" y="14"/>
                    </a:lnTo>
                    <a:lnTo>
                      <a:pt x="14" y="14"/>
                    </a:lnTo>
                    <a:lnTo>
                      <a:pt x="14" y="7"/>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420" name="Freeform 348"/>
              <p:cNvSpPr>
                <a:spLocks/>
              </p:cNvSpPr>
              <p:nvPr/>
            </p:nvSpPr>
            <p:spPr bwMode="auto">
              <a:xfrm>
                <a:off x="5223" y="1754"/>
                <a:ext cx="15" cy="15"/>
              </a:xfrm>
              <a:custGeom>
                <a:avLst/>
                <a:gdLst/>
                <a:ahLst/>
                <a:cxnLst>
                  <a:cxn ang="0">
                    <a:pos x="15" y="8"/>
                  </a:cxn>
                  <a:cxn ang="0">
                    <a:pos x="15" y="4"/>
                  </a:cxn>
                  <a:cxn ang="0">
                    <a:pos x="14" y="2"/>
                  </a:cxn>
                  <a:cxn ang="0">
                    <a:pos x="11" y="0"/>
                  </a:cxn>
                  <a:cxn ang="0">
                    <a:pos x="9" y="0"/>
                  </a:cxn>
                  <a:cxn ang="0">
                    <a:pos x="6" y="0"/>
                  </a:cxn>
                  <a:cxn ang="0">
                    <a:pos x="4" y="0"/>
                  </a:cxn>
                  <a:cxn ang="0">
                    <a:pos x="1" y="2"/>
                  </a:cxn>
                  <a:cxn ang="0">
                    <a:pos x="0" y="4"/>
                  </a:cxn>
                  <a:cxn ang="0">
                    <a:pos x="0" y="8"/>
                  </a:cxn>
                  <a:cxn ang="0">
                    <a:pos x="0" y="10"/>
                  </a:cxn>
                  <a:cxn ang="0">
                    <a:pos x="1" y="12"/>
                  </a:cxn>
                  <a:cxn ang="0">
                    <a:pos x="4" y="14"/>
                  </a:cxn>
                  <a:cxn ang="0">
                    <a:pos x="6" y="15"/>
                  </a:cxn>
                  <a:cxn ang="0">
                    <a:pos x="9" y="15"/>
                  </a:cxn>
                  <a:cxn ang="0">
                    <a:pos x="11" y="14"/>
                  </a:cxn>
                  <a:cxn ang="0">
                    <a:pos x="14" y="12"/>
                  </a:cxn>
                  <a:cxn ang="0">
                    <a:pos x="15" y="10"/>
                  </a:cxn>
                  <a:cxn ang="0">
                    <a:pos x="15" y="8"/>
                  </a:cxn>
                </a:cxnLst>
                <a:rect l="0" t="0" r="r" b="b"/>
                <a:pathLst>
                  <a:path w="15" h="15">
                    <a:moveTo>
                      <a:pt x="15" y="8"/>
                    </a:moveTo>
                    <a:lnTo>
                      <a:pt x="15" y="4"/>
                    </a:lnTo>
                    <a:lnTo>
                      <a:pt x="14" y="2"/>
                    </a:lnTo>
                    <a:lnTo>
                      <a:pt x="11" y="0"/>
                    </a:lnTo>
                    <a:lnTo>
                      <a:pt x="9" y="0"/>
                    </a:lnTo>
                    <a:lnTo>
                      <a:pt x="6" y="0"/>
                    </a:lnTo>
                    <a:lnTo>
                      <a:pt x="4" y="0"/>
                    </a:lnTo>
                    <a:lnTo>
                      <a:pt x="1" y="2"/>
                    </a:lnTo>
                    <a:lnTo>
                      <a:pt x="0" y="4"/>
                    </a:lnTo>
                    <a:lnTo>
                      <a:pt x="0" y="8"/>
                    </a:lnTo>
                    <a:lnTo>
                      <a:pt x="0" y="10"/>
                    </a:lnTo>
                    <a:lnTo>
                      <a:pt x="1" y="12"/>
                    </a:lnTo>
                    <a:lnTo>
                      <a:pt x="4" y="14"/>
                    </a:lnTo>
                    <a:lnTo>
                      <a:pt x="6" y="15"/>
                    </a:lnTo>
                    <a:lnTo>
                      <a:pt x="9" y="15"/>
                    </a:lnTo>
                    <a:lnTo>
                      <a:pt x="11" y="14"/>
                    </a:lnTo>
                    <a:lnTo>
                      <a:pt x="14" y="12"/>
                    </a:lnTo>
                    <a:lnTo>
                      <a:pt x="15" y="10"/>
                    </a:lnTo>
                    <a:lnTo>
                      <a:pt x="15" y="8"/>
                    </a:lnTo>
                    <a:close/>
                  </a:path>
                </a:pathLst>
              </a:custGeom>
              <a:solidFill>
                <a:srgbClr val="FFFF00"/>
              </a:solidFill>
              <a:ln w="9525">
                <a:noFill/>
                <a:round/>
                <a:headEnd/>
                <a:tailEnd/>
              </a:ln>
            </p:spPr>
            <p:txBody>
              <a:bodyPr/>
              <a:lstStyle/>
              <a:p>
                <a:endParaRPr lang="en-US" dirty="0"/>
              </a:p>
            </p:txBody>
          </p:sp>
          <p:sp>
            <p:nvSpPr>
              <p:cNvPr id="643421" name="Freeform 349"/>
              <p:cNvSpPr>
                <a:spLocks/>
              </p:cNvSpPr>
              <p:nvPr/>
            </p:nvSpPr>
            <p:spPr bwMode="auto">
              <a:xfrm>
                <a:off x="5222" y="1756"/>
                <a:ext cx="15" cy="15"/>
              </a:xfrm>
              <a:custGeom>
                <a:avLst/>
                <a:gdLst/>
                <a:ahLst/>
                <a:cxnLst>
                  <a:cxn ang="0">
                    <a:pos x="15" y="8"/>
                  </a:cxn>
                  <a:cxn ang="0">
                    <a:pos x="15" y="0"/>
                  </a:cxn>
                  <a:cxn ang="0">
                    <a:pos x="15" y="0"/>
                  </a:cxn>
                  <a:cxn ang="0">
                    <a:pos x="15" y="0"/>
                  </a:cxn>
                  <a:cxn ang="0">
                    <a:pos x="8" y="0"/>
                  </a:cxn>
                  <a:cxn ang="0">
                    <a:pos x="8" y="0"/>
                  </a:cxn>
                  <a:cxn ang="0">
                    <a:pos x="8" y="0"/>
                  </a:cxn>
                  <a:cxn ang="0">
                    <a:pos x="0" y="0"/>
                  </a:cxn>
                  <a:cxn ang="0">
                    <a:pos x="0" y="0"/>
                  </a:cxn>
                  <a:cxn ang="0">
                    <a:pos x="0" y="8"/>
                  </a:cxn>
                  <a:cxn ang="0">
                    <a:pos x="0" y="8"/>
                  </a:cxn>
                  <a:cxn ang="0">
                    <a:pos x="0" y="8"/>
                  </a:cxn>
                  <a:cxn ang="0">
                    <a:pos x="8" y="15"/>
                  </a:cxn>
                  <a:cxn ang="0">
                    <a:pos x="8" y="15"/>
                  </a:cxn>
                  <a:cxn ang="0">
                    <a:pos x="8" y="15"/>
                  </a:cxn>
                  <a:cxn ang="0">
                    <a:pos x="15" y="15"/>
                  </a:cxn>
                  <a:cxn ang="0">
                    <a:pos x="15" y="8"/>
                  </a:cxn>
                  <a:cxn ang="0">
                    <a:pos x="15" y="8"/>
                  </a:cxn>
                  <a:cxn ang="0">
                    <a:pos x="15" y="8"/>
                  </a:cxn>
                </a:cxnLst>
                <a:rect l="0" t="0" r="r" b="b"/>
                <a:pathLst>
                  <a:path w="15" h="15">
                    <a:moveTo>
                      <a:pt x="15" y="8"/>
                    </a:moveTo>
                    <a:lnTo>
                      <a:pt x="15" y="0"/>
                    </a:lnTo>
                    <a:lnTo>
                      <a:pt x="15" y="0"/>
                    </a:lnTo>
                    <a:lnTo>
                      <a:pt x="15" y="0"/>
                    </a:lnTo>
                    <a:lnTo>
                      <a:pt x="8" y="0"/>
                    </a:lnTo>
                    <a:lnTo>
                      <a:pt x="8" y="0"/>
                    </a:lnTo>
                    <a:lnTo>
                      <a:pt x="8" y="0"/>
                    </a:lnTo>
                    <a:lnTo>
                      <a:pt x="0" y="0"/>
                    </a:lnTo>
                    <a:lnTo>
                      <a:pt x="0" y="0"/>
                    </a:lnTo>
                    <a:lnTo>
                      <a:pt x="0" y="8"/>
                    </a:lnTo>
                    <a:lnTo>
                      <a:pt x="0" y="8"/>
                    </a:lnTo>
                    <a:lnTo>
                      <a:pt x="0" y="8"/>
                    </a:lnTo>
                    <a:lnTo>
                      <a:pt x="8" y="15"/>
                    </a:lnTo>
                    <a:lnTo>
                      <a:pt x="8" y="15"/>
                    </a:lnTo>
                    <a:lnTo>
                      <a:pt x="8" y="15"/>
                    </a:lnTo>
                    <a:lnTo>
                      <a:pt x="15"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422" name="Freeform 350"/>
              <p:cNvSpPr>
                <a:spLocks/>
              </p:cNvSpPr>
              <p:nvPr/>
            </p:nvSpPr>
            <p:spPr bwMode="auto">
              <a:xfrm>
                <a:off x="5222" y="1750"/>
                <a:ext cx="16" cy="16"/>
              </a:xfrm>
              <a:custGeom>
                <a:avLst/>
                <a:gdLst/>
                <a:ahLst/>
                <a:cxnLst>
                  <a:cxn ang="0">
                    <a:pos x="16" y="8"/>
                  </a:cxn>
                  <a:cxn ang="0">
                    <a:pos x="15" y="5"/>
                  </a:cxn>
                  <a:cxn ang="0">
                    <a:pos x="14" y="2"/>
                  </a:cxn>
                  <a:cxn ang="0">
                    <a:pos x="12" y="1"/>
                  </a:cxn>
                  <a:cxn ang="0">
                    <a:pos x="9" y="0"/>
                  </a:cxn>
                  <a:cxn ang="0">
                    <a:pos x="7" y="0"/>
                  </a:cxn>
                  <a:cxn ang="0">
                    <a:pos x="4" y="1"/>
                  </a:cxn>
                  <a:cxn ang="0">
                    <a:pos x="2" y="2"/>
                  </a:cxn>
                  <a:cxn ang="0">
                    <a:pos x="1" y="5"/>
                  </a:cxn>
                  <a:cxn ang="0">
                    <a:pos x="0" y="8"/>
                  </a:cxn>
                  <a:cxn ang="0">
                    <a:pos x="1" y="11"/>
                  </a:cxn>
                  <a:cxn ang="0">
                    <a:pos x="2" y="13"/>
                  </a:cxn>
                  <a:cxn ang="0">
                    <a:pos x="4" y="15"/>
                  </a:cxn>
                  <a:cxn ang="0">
                    <a:pos x="7" y="16"/>
                  </a:cxn>
                  <a:cxn ang="0">
                    <a:pos x="9" y="16"/>
                  </a:cxn>
                  <a:cxn ang="0">
                    <a:pos x="12" y="15"/>
                  </a:cxn>
                  <a:cxn ang="0">
                    <a:pos x="14" y="13"/>
                  </a:cxn>
                  <a:cxn ang="0">
                    <a:pos x="15" y="11"/>
                  </a:cxn>
                  <a:cxn ang="0">
                    <a:pos x="16" y="8"/>
                  </a:cxn>
                </a:cxnLst>
                <a:rect l="0" t="0" r="r" b="b"/>
                <a:pathLst>
                  <a:path w="16" h="16">
                    <a:moveTo>
                      <a:pt x="16" y="8"/>
                    </a:moveTo>
                    <a:lnTo>
                      <a:pt x="15" y="5"/>
                    </a:lnTo>
                    <a:lnTo>
                      <a:pt x="14" y="2"/>
                    </a:lnTo>
                    <a:lnTo>
                      <a:pt x="12" y="1"/>
                    </a:lnTo>
                    <a:lnTo>
                      <a:pt x="9" y="0"/>
                    </a:lnTo>
                    <a:lnTo>
                      <a:pt x="7" y="0"/>
                    </a:lnTo>
                    <a:lnTo>
                      <a:pt x="4" y="1"/>
                    </a:lnTo>
                    <a:lnTo>
                      <a:pt x="2" y="2"/>
                    </a:lnTo>
                    <a:lnTo>
                      <a:pt x="1" y="5"/>
                    </a:lnTo>
                    <a:lnTo>
                      <a:pt x="0" y="8"/>
                    </a:lnTo>
                    <a:lnTo>
                      <a:pt x="1" y="11"/>
                    </a:lnTo>
                    <a:lnTo>
                      <a:pt x="2" y="13"/>
                    </a:lnTo>
                    <a:lnTo>
                      <a:pt x="4" y="15"/>
                    </a:lnTo>
                    <a:lnTo>
                      <a:pt x="7" y="16"/>
                    </a:lnTo>
                    <a:lnTo>
                      <a:pt x="9" y="16"/>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423" name="Freeform 351"/>
              <p:cNvSpPr>
                <a:spLocks/>
              </p:cNvSpPr>
              <p:nvPr/>
            </p:nvSpPr>
            <p:spPr bwMode="auto">
              <a:xfrm>
                <a:off x="5222" y="1749"/>
                <a:ext cx="15" cy="15"/>
              </a:xfrm>
              <a:custGeom>
                <a:avLst/>
                <a:gdLst/>
                <a:ahLst/>
                <a:cxnLst>
                  <a:cxn ang="0">
                    <a:pos x="15" y="7"/>
                  </a:cxn>
                  <a:cxn ang="0">
                    <a:pos x="15" y="7"/>
                  </a:cxn>
                  <a:cxn ang="0">
                    <a:pos x="15" y="0"/>
                  </a:cxn>
                  <a:cxn ang="0">
                    <a:pos x="15" y="0"/>
                  </a:cxn>
                  <a:cxn ang="0">
                    <a:pos x="8" y="0"/>
                  </a:cxn>
                  <a:cxn ang="0">
                    <a:pos x="8" y="0"/>
                  </a:cxn>
                  <a:cxn ang="0">
                    <a:pos x="8" y="0"/>
                  </a:cxn>
                  <a:cxn ang="0">
                    <a:pos x="0" y="0"/>
                  </a:cxn>
                  <a:cxn ang="0">
                    <a:pos x="0" y="7"/>
                  </a:cxn>
                  <a:cxn ang="0">
                    <a:pos x="0" y="7"/>
                  </a:cxn>
                  <a:cxn ang="0">
                    <a:pos x="0" y="15"/>
                  </a:cxn>
                  <a:cxn ang="0">
                    <a:pos x="0" y="15"/>
                  </a:cxn>
                  <a:cxn ang="0">
                    <a:pos x="8" y="15"/>
                  </a:cxn>
                  <a:cxn ang="0">
                    <a:pos x="8" y="15"/>
                  </a:cxn>
                  <a:cxn ang="0">
                    <a:pos x="8" y="15"/>
                  </a:cxn>
                  <a:cxn ang="0">
                    <a:pos x="15" y="15"/>
                  </a:cxn>
                  <a:cxn ang="0">
                    <a:pos x="15" y="15"/>
                  </a:cxn>
                  <a:cxn ang="0">
                    <a:pos x="15" y="15"/>
                  </a:cxn>
                  <a:cxn ang="0">
                    <a:pos x="15" y="7"/>
                  </a:cxn>
                </a:cxnLst>
                <a:rect l="0" t="0" r="r" b="b"/>
                <a:pathLst>
                  <a:path w="15" h="15">
                    <a:moveTo>
                      <a:pt x="15" y="7"/>
                    </a:moveTo>
                    <a:lnTo>
                      <a:pt x="15" y="7"/>
                    </a:lnTo>
                    <a:lnTo>
                      <a:pt x="15" y="0"/>
                    </a:lnTo>
                    <a:lnTo>
                      <a:pt x="15" y="0"/>
                    </a:lnTo>
                    <a:lnTo>
                      <a:pt x="8" y="0"/>
                    </a:lnTo>
                    <a:lnTo>
                      <a:pt x="8" y="0"/>
                    </a:lnTo>
                    <a:lnTo>
                      <a:pt x="8" y="0"/>
                    </a:lnTo>
                    <a:lnTo>
                      <a:pt x="0" y="0"/>
                    </a:lnTo>
                    <a:lnTo>
                      <a:pt x="0" y="7"/>
                    </a:lnTo>
                    <a:lnTo>
                      <a:pt x="0" y="7"/>
                    </a:lnTo>
                    <a:lnTo>
                      <a:pt x="0" y="15"/>
                    </a:lnTo>
                    <a:lnTo>
                      <a:pt x="0" y="15"/>
                    </a:lnTo>
                    <a:lnTo>
                      <a:pt x="8" y="15"/>
                    </a:lnTo>
                    <a:lnTo>
                      <a:pt x="8" y="15"/>
                    </a:lnTo>
                    <a:lnTo>
                      <a:pt x="8" y="15"/>
                    </a:lnTo>
                    <a:lnTo>
                      <a:pt x="15"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424" name="Freeform 352"/>
              <p:cNvSpPr>
                <a:spLocks/>
              </p:cNvSpPr>
              <p:nvPr/>
            </p:nvSpPr>
            <p:spPr bwMode="auto">
              <a:xfrm>
                <a:off x="5232" y="1752"/>
                <a:ext cx="16" cy="16"/>
              </a:xfrm>
              <a:custGeom>
                <a:avLst/>
                <a:gdLst/>
                <a:ahLst/>
                <a:cxnLst>
                  <a:cxn ang="0">
                    <a:pos x="16" y="9"/>
                  </a:cxn>
                  <a:cxn ang="0">
                    <a:pos x="15" y="6"/>
                  </a:cxn>
                  <a:cxn ang="0">
                    <a:pos x="14" y="3"/>
                  </a:cxn>
                  <a:cxn ang="0">
                    <a:pos x="12" y="2"/>
                  </a:cxn>
                  <a:cxn ang="0">
                    <a:pos x="9" y="0"/>
                  </a:cxn>
                  <a:cxn ang="0">
                    <a:pos x="6" y="0"/>
                  </a:cxn>
                  <a:cxn ang="0">
                    <a:pos x="4" y="2"/>
                  </a:cxn>
                  <a:cxn ang="0">
                    <a:pos x="2" y="3"/>
                  </a:cxn>
                  <a:cxn ang="0">
                    <a:pos x="1" y="6"/>
                  </a:cxn>
                  <a:cxn ang="0">
                    <a:pos x="0" y="9"/>
                  </a:cxn>
                  <a:cxn ang="0">
                    <a:pos x="1" y="11"/>
                  </a:cxn>
                  <a:cxn ang="0">
                    <a:pos x="2" y="13"/>
                  </a:cxn>
                  <a:cxn ang="0">
                    <a:pos x="4" y="15"/>
                  </a:cxn>
                  <a:cxn ang="0">
                    <a:pos x="6" y="16"/>
                  </a:cxn>
                  <a:cxn ang="0">
                    <a:pos x="9" y="16"/>
                  </a:cxn>
                  <a:cxn ang="0">
                    <a:pos x="12" y="15"/>
                  </a:cxn>
                  <a:cxn ang="0">
                    <a:pos x="14" y="13"/>
                  </a:cxn>
                  <a:cxn ang="0">
                    <a:pos x="15" y="11"/>
                  </a:cxn>
                  <a:cxn ang="0">
                    <a:pos x="16" y="9"/>
                  </a:cxn>
                </a:cxnLst>
                <a:rect l="0" t="0" r="r" b="b"/>
                <a:pathLst>
                  <a:path w="16" h="16">
                    <a:moveTo>
                      <a:pt x="16" y="9"/>
                    </a:moveTo>
                    <a:lnTo>
                      <a:pt x="15" y="6"/>
                    </a:lnTo>
                    <a:lnTo>
                      <a:pt x="14" y="3"/>
                    </a:lnTo>
                    <a:lnTo>
                      <a:pt x="12" y="2"/>
                    </a:lnTo>
                    <a:lnTo>
                      <a:pt x="9" y="0"/>
                    </a:lnTo>
                    <a:lnTo>
                      <a:pt x="6" y="0"/>
                    </a:lnTo>
                    <a:lnTo>
                      <a:pt x="4" y="2"/>
                    </a:lnTo>
                    <a:lnTo>
                      <a:pt x="2" y="3"/>
                    </a:lnTo>
                    <a:lnTo>
                      <a:pt x="1" y="6"/>
                    </a:lnTo>
                    <a:lnTo>
                      <a:pt x="0" y="9"/>
                    </a:lnTo>
                    <a:lnTo>
                      <a:pt x="1" y="11"/>
                    </a:lnTo>
                    <a:lnTo>
                      <a:pt x="2" y="13"/>
                    </a:lnTo>
                    <a:lnTo>
                      <a:pt x="4" y="15"/>
                    </a:lnTo>
                    <a:lnTo>
                      <a:pt x="6" y="16"/>
                    </a:lnTo>
                    <a:lnTo>
                      <a:pt x="9" y="16"/>
                    </a:lnTo>
                    <a:lnTo>
                      <a:pt x="12" y="15"/>
                    </a:lnTo>
                    <a:lnTo>
                      <a:pt x="14" y="13"/>
                    </a:lnTo>
                    <a:lnTo>
                      <a:pt x="15" y="11"/>
                    </a:lnTo>
                    <a:lnTo>
                      <a:pt x="16" y="9"/>
                    </a:lnTo>
                    <a:close/>
                  </a:path>
                </a:pathLst>
              </a:custGeom>
              <a:solidFill>
                <a:srgbClr val="FFFF00"/>
              </a:solidFill>
              <a:ln w="9525">
                <a:noFill/>
                <a:round/>
                <a:headEnd/>
                <a:tailEnd/>
              </a:ln>
            </p:spPr>
            <p:txBody>
              <a:bodyPr/>
              <a:lstStyle/>
              <a:p>
                <a:endParaRPr lang="en-US" dirty="0"/>
              </a:p>
            </p:txBody>
          </p:sp>
          <p:sp>
            <p:nvSpPr>
              <p:cNvPr id="643425" name="Freeform 353"/>
              <p:cNvSpPr>
                <a:spLocks/>
              </p:cNvSpPr>
              <p:nvPr/>
            </p:nvSpPr>
            <p:spPr bwMode="auto">
              <a:xfrm>
                <a:off x="5230" y="1749"/>
                <a:ext cx="21" cy="22"/>
              </a:xfrm>
              <a:custGeom>
                <a:avLst/>
                <a:gdLst/>
                <a:ahLst/>
                <a:cxnLst>
                  <a:cxn ang="0">
                    <a:pos x="21" y="15"/>
                  </a:cxn>
                  <a:cxn ang="0">
                    <a:pos x="14" y="7"/>
                  </a:cxn>
                  <a:cxn ang="0">
                    <a:pos x="14" y="7"/>
                  </a:cxn>
                  <a:cxn ang="0">
                    <a:pos x="14" y="7"/>
                  </a:cxn>
                  <a:cxn ang="0">
                    <a:pos x="14" y="0"/>
                  </a:cxn>
                  <a:cxn ang="0">
                    <a:pos x="7" y="0"/>
                  </a:cxn>
                  <a:cxn ang="0">
                    <a:pos x="7" y="7"/>
                  </a:cxn>
                  <a:cxn ang="0">
                    <a:pos x="7" y="7"/>
                  </a:cxn>
                  <a:cxn ang="0">
                    <a:pos x="0" y="7"/>
                  </a:cxn>
                  <a:cxn ang="0">
                    <a:pos x="0" y="15"/>
                  </a:cxn>
                  <a:cxn ang="0">
                    <a:pos x="0" y="15"/>
                  </a:cxn>
                  <a:cxn ang="0">
                    <a:pos x="7" y="15"/>
                  </a:cxn>
                  <a:cxn ang="0">
                    <a:pos x="7" y="15"/>
                  </a:cxn>
                  <a:cxn ang="0">
                    <a:pos x="7" y="22"/>
                  </a:cxn>
                  <a:cxn ang="0">
                    <a:pos x="14" y="22"/>
                  </a:cxn>
                  <a:cxn ang="0">
                    <a:pos x="14" y="15"/>
                  </a:cxn>
                  <a:cxn ang="0">
                    <a:pos x="14" y="15"/>
                  </a:cxn>
                  <a:cxn ang="0">
                    <a:pos x="14" y="15"/>
                  </a:cxn>
                  <a:cxn ang="0">
                    <a:pos x="21" y="15"/>
                  </a:cxn>
                </a:cxnLst>
                <a:rect l="0" t="0" r="r" b="b"/>
                <a:pathLst>
                  <a:path w="21" h="22">
                    <a:moveTo>
                      <a:pt x="21" y="15"/>
                    </a:moveTo>
                    <a:lnTo>
                      <a:pt x="14" y="7"/>
                    </a:lnTo>
                    <a:lnTo>
                      <a:pt x="14" y="7"/>
                    </a:lnTo>
                    <a:lnTo>
                      <a:pt x="14" y="7"/>
                    </a:lnTo>
                    <a:lnTo>
                      <a:pt x="14" y="0"/>
                    </a:lnTo>
                    <a:lnTo>
                      <a:pt x="7" y="0"/>
                    </a:lnTo>
                    <a:lnTo>
                      <a:pt x="7" y="7"/>
                    </a:lnTo>
                    <a:lnTo>
                      <a:pt x="7" y="7"/>
                    </a:lnTo>
                    <a:lnTo>
                      <a:pt x="0" y="7"/>
                    </a:lnTo>
                    <a:lnTo>
                      <a:pt x="0" y="15"/>
                    </a:lnTo>
                    <a:lnTo>
                      <a:pt x="0" y="15"/>
                    </a:lnTo>
                    <a:lnTo>
                      <a:pt x="7" y="15"/>
                    </a:lnTo>
                    <a:lnTo>
                      <a:pt x="7" y="15"/>
                    </a:lnTo>
                    <a:lnTo>
                      <a:pt x="7" y="22"/>
                    </a:lnTo>
                    <a:lnTo>
                      <a:pt x="14" y="22"/>
                    </a:lnTo>
                    <a:lnTo>
                      <a:pt x="14" y="15"/>
                    </a:lnTo>
                    <a:lnTo>
                      <a:pt x="14" y="15"/>
                    </a:lnTo>
                    <a:lnTo>
                      <a:pt x="14" y="15"/>
                    </a:lnTo>
                    <a:lnTo>
                      <a:pt x="21" y="15"/>
                    </a:lnTo>
                  </a:path>
                </a:pathLst>
              </a:custGeom>
              <a:noFill/>
              <a:ln w="0" cap="sq">
                <a:solidFill>
                  <a:srgbClr val="FFFF00"/>
                </a:solidFill>
                <a:prstDash val="solid"/>
                <a:miter lim="800000"/>
                <a:headEnd/>
                <a:tailEnd/>
              </a:ln>
            </p:spPr>
            <p:txBody>
              <a:bodyPr/>
              <a:lstStyle/>
              <a:p>
                <a:endParaRPr lang="en-US" dirty="0"/>
              </a:p>
            </p:txBody>
          </p:sp>
          <p:sp>
            <p:nvSpPr>
              <p:cNvPr id="643426" name="Freeform 354"/>
              <p:cNvSpPr>
                <a:spLocks/>
              </p:cNvSpPr>
              <p:nvPr/>
            </p:nvSpPr>
            <p:spPr bwMode="auto">
              <a:xfrm>
                <a:off x="5224" y="1748"/>
                <a:ext cx="15" cy="16"/>
              </a:xfrm>
              <a:custGeom>
                <a:avLst/>
                <a:gdLst/>
                <a:ahLst/>
                <a:cxnLst>
                  <a:cxn ang="0">
                    <a:pos x="15" y="8"/>
                  </a:cxn>
                  <a:cxn ang="0">
                    <a:pos x="15" y="6"/>
                  </a:cxn>
                  <a:cxn ang="0">
                    <a:pos x="14" y="3"/>
                  </a:cxn>
                  <a:cxn ang="0">
                    <a:pos x="11" y="1"/>
                  </a:cxn>
                  <a:cxn ang="0">
                    <a:pos x="9" y="0"/>
                  </a:cxn>
                  <a:cxn ang="0">
                    <a:pos x="6" y="0"/>
                  </a:cxn>
                  <a:cxn ang="0">
                    <a:pos x="4" y="1"/>
                  </a:cxn>
                  <a:cxn ang="0">
                    <a:pos x="2" y="3"/>
                  </a:cxn>
                  <a:cxn ang="0">
                    <a:pos x="0" y="6"/>
                  </a:cxn>
                  <a:cxn ang="0">
                    <a:pos x="0" y="8"/>
                  </a:cxn>
                  <a:cxn ang="0">
                    <a:pos x="0" y="11"/>
                  </a:cxn>
                  <a:cxn ang="0">
                    <a:pos x="2" y="14"/>
                  </a:cxn>
                  <a:cxn ang="0">
                    <a:pos x="4" y="15"/>
                  </a:cxn>
                  <a:cxn ang="0">
                    <a:pos x="6" y="16"/>
                  </a:cxn>
                  <a:cxn ang="0">
                    <a:pos x="9" y="16"/>
                  </a:cxn>
                  <a:cxn ang="0">
                    <a:pos x="11" y="15"/>
                  </a:cxn>
                  <a:cxn ang="0">
                    <a:pos x="14" y="14"/>
                  </a:cxn>
                  <a:cxn ang="0">
                    <a:pos x="15" y="11"/>
                  </a:cxn>
                  <a:cxn ang="0">
                    <a:pos x="15" y="8"/>
                  </a:cxn>
                </a:cxnLst>
                <a:rect l="0" t="0" r="r" b="b"/>
                <a:pathLst>
                  <a:path w="15" h="16">
                    <a:moveTo>
                      <a:pt x="15" y="8"/>
                    </a:moveTo>
                    <a:lnTo>
                      <a:pt x="15" y="6"/>
                    </a:lnTo>
                    <a:lnTo>
                      <a:pt x="14" y="3"/>
                    </a:lnTo>
                    <a:lnTo>
                      <a:pt x="11" y="1"/>
                    </a:lnTo>
                    <a:lnTo>
                      <a:pt x="9" y="0"/>
                    </a:lnTo>
                    <a:lnTo>
                      <a:pt x="6" y="0"/>
                    </a:lnTo>
                    <a:lnTo>
                      <a:pt x="4" y="1"/>
                    </a:lnTo>
                    <a:lnTo>
                      <a:pt x="2" y="3"/>
                    </a:lnTo>
                    <a:lnTo>
                      <a:pt x="0" y="6"/>
                    </a:lnTo>
                    <a:lnTo>
                      <a:pt x="0" y="8"/>
                    </a:lnTo>
                    <a:lnTo>
                      <a:pt x="0" y="11"/>
                    </a:lnTo>
                    <a:lnTo>
                      <a:pt x="2" y="14"/>
                    </a:lnTo>
                    <a:lnTo>
                      <a:pt x="4" y="15"/>
                    </a:lnTo>
                    <a:lnTo>
                      <a:pt x="6" y="16"/>
                    </a:lnTo>
                    <a:lnTo>
                      <a:pt x="9" y="16"/>
                    </a:lnTo>
                    <a:lnTo>
                      <a:pt x="11" y="15"/>
                    </a:lnTo>
                    <a:lnTo>
                      <a:pt x="14"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427" name="Freeform 355"/>
              <p:cNvSpPr>
                <a:spLocks/>
              </p:cNvSpPr>
              <p:nvPr/>
            </p:nvSpPr>
            <p:spPr bwMode="auto">
              <a:xfrm>
                <a:off x="5222" y="1749"/>
                <a:ext cx="15" cy="15"/>
              </a:xfrm>
              <a:custGeom>
                <a:avLst/>
                <a:gdLst/>
                <a:ahLst/>
                <a:cxnLst>
                  <a:cxn ang="0">
                    <a:pos x="15" y="7"/>
                  </a:cxn>
                  <a:cxn ang="0">
                    <a:pos x="15" y="7"/>
                  </a:cxn>
                  <a:cxn ang="0">
                    <a:pos x="15" y="0"/>
                  </a:cxn>
                  <a:cxn ang="0">
                    <a:pos x="15" y="0"/>
                  </a:cxn>
                  <a:cxn ang="0">
                    <a:pos x="8" y="0"/>
                  </a:cxn>
                  <a:cxn ang="0">
                    <a:pos x="8" y="0"/>
                  </a:cxn>
                  <a:cxn ang="0">
                    <a:pos x="8" y="0"/>
                  </a:cxn>
                  <a:cxn ang="0">
                    <a:pos x="8" y="0"/>
                  </a:cxn>
                  <a:cxn ang="0">
                    <a:pos x="0" y="7"/>
                  </a:cxn>
                  <a:cxn ang="0">
                    <a:pos x="0" y="7"/>
                  </a:cxn>
                  <a:cxn ang="0">
                    <a:pos x="0" y="7"/>
                  </a:cxn>
                  <a:cxn ang="0">
                    <a:pos x="8" y="15"/>
                  </a:cxn>
                  <a:cxn ang="0">
                    <a:pos x="8" y="15"/>
                  </a:cxn>
                  <a:cxn ang="0">
                    <a:pos x="8" y="15"/>
                  </a:cxn>
                  <a:cxn ang="0">
                    <a:pos x="8" y="15"/>
                  </a:cxn>
                  <a:cxn ang="0">
                    <a:pos x="15" y="15"/>
                  </a:cxn>
                  <a:cxn ang="0">
                    <a:pos x="15" y="15"/>
                  </a:cxn>
                  <a:cxn ang="0">
                    <a:pos x="15" y="7"/>
                  </a:cxn>
                  <a:cxn ang="0">
                    <a:pos x="15" y="7"/>
                  </a:cxn>
                </a:cxnLst>
                <a:rect l="0" t="0" r="r" b="b"/>
                <a:pathLst>
                  <a:path w="15" h="15">
                    <a:moveTo>
                      <a:pt x="15" y="7"/>
                    </a:moveTo>
                    <a:lnTo>
                      <a:pt x="15" y="7"/>
                    </a:lnTo>
                    <a:lnTo>
                      <a:pt x="15" y="0"/>
                    </a:lnTo>
                    <a:lnTo>
                      <a:pt x="15" y="0"/>
                    </a:lnTo>
                    <a:lnTo>
                      <a:pt x="8" y="0"/>
                    </a:lnTo>
                    <a:lnTo>
                      <a:pt x="8" y="0"/>
                    </a:lnTo>
                    <a:lnTo>
                      <a:pt x="8" y="0"/>
                    </a:lnTo>
                    <a:lnTo>
                      <a:pt x="8" y="0"/>
                    </a:lnTo>
                    <a:lnTo>
                      <a:pt x="0" y="7"/>
                    </a:lnTo>
                    <a:lnTo>
                      <a:pt x="0" y="7"/>
                    </a:lnTo>
                    <a:lnTo>
                      <a:pt x="0" y="7"/>
                    </a:lnTo>
                    <a:lnTo>
                      <a:pt x="8" y="15"/>
                    </a:lnTo>
                    <a:lnTo>
                      <a:pt x="8" y="15"/>
                    </a:lnTo>
                    <a:lnTo>
                      <a:pt x="8" y="15"/>
                    </a:lnTo>
                    <a:lnTo>
                      <a:pt x="8"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428" name="Freeform 356"/>
              <p:cNvSpPr>
                <a:spLocks/>
              </p:cNvSpPr>
              <p:nvPr/>
            </p:nvSpPr>
            <p:spPr bwMode="auto">
              <a:xfrm>
                <a:off x="5224" y="1747"/>
                <a:ext cx="15" cy="16"/>
              </a:xfrm>
              <a:custGeom>
                <a:avLst/>
                <a:gdLst/>
                <a:ahLst/>
                <a:cxnLst>
                  <a:cxn ang="0">
                    <a:pos x="15" y="8"/>
                  </a:cxn>
                  <a:cxn ang="0">
                    <a:pos x="15" y="5"/>
                  </a:cxn>
                  <a:cxn ang="0">
                    <a:pos x="14" y="3"/>
                  </a:cxn>
                  <a:cxn ang="0">
                    <a:pos x="12" y="1"/>
                  </a:cxn>
                  <a:cxn ang="0">
                    <a:pos x="9" y="0"/>
                  </a:cxn>
                  <a:cxn ang="0">
                    <a:pos x="6" y="0"/>
                  </a:cxn>
                  <a:cxn ang="0">
                    <a:pos x="4" y="1"/>
                  </a:cxn>
                  <a:cxn ang="0">
                    <a:pos x="2" y="3"/>
                  </a:cxn>
                  <a:cxn ang="0">
                    <a:pos x="0" y="5"/>
                  </a:cxn>
                  <a:cxn ang="0">
                    <a:pos x="0" y="8"/>
                  </a:cxn>
                  <a:cxn ang="0">
                    <a:pos x="0" y="11"/>
                  </a:cxn>
                  <a:cxn ang="0">
                    <a:pos x="2" y="14"/>
                  </a:cxn>
                  <a:cxn ang="0">
                    <a:pos x="4" y="15"/>
                  </a:cxn>
                  <a:cxn ang="0">
                    <a:pos x="6" y="16"/>
                  </a:cxn>
                  <a:cxn ang="0">
                    <a:pos x="9" y="16"/>
                  </a:cxn>
                  <a:cxn ang="0">
                    <a:pos x="12" y="15"/>
                  </a:cxn>
                  <a:cxn ang="0">
                    <a:pos x="14" y="14"/>
                  </a:cxn>
                  <a:cxn ang="0">
                    <a:pos x="15" y="11"/>
                  </a:cxn>
                  <a:cxn ang="0">
                    <a:pos x="15" y="8"/>
                  </a:cxn>
                </a:cxnLst>
                <a:rect l="0" t="0" r="r" b="b"/>
                <a:pathLst>
                  <a:path w="15" h="16">
                    <a:moveTo>
                      <a:pt x="15" y="8"/>
                    </a:moveTo>
                    <a:lnTo>
                      <a:pt x="15" y="5"/>
                    </a:lnTo>
                    <a:lnTo>
                      <a:pt x="14" y="3"/>
                    </a:lnTo>
                    <a:lnTo>
                      <a:pt x="12" y="1"/>
                    </a:lnTo>
                    <a:lnTo>
                      <a:pt x="9" y="0"/>
                    </a:lnTo>
                    <a:lnTo>
                      <a:pt x="6" y="0"/>
                    </a:lnTo>
                    <a:lnTo>
                      <a:pt x="4" y="1"/>
                    </a:lnTo>
                    <a:lnTo>
                      <a:pt x="2" y="3"/>
                    </a:lnTo>
                    <a:lnTo>
                      <a:pt x="0" y="5"/>
                    </a:lnTo>
                    <a:lnTo>
                      <a:pt x="0" y="8"/>
                    </a:lnTo>
                    <a:lnTo>
                      <a:pt x="0" y="11"/>
                    </a:lnTo>
                    <a:lnTo>
                      <a:pt x="2" y="14"/>
                    </a:lnTo>
                    <a:lnTo>
                      <a:pt x="4" y="15"/>
                    </a:lnTo>
                    <a:lnTo>
                      <a:pt x="6" y="16"/>
                    </a:lnTo>
                    <a:lnTo>
                      <a:pt x="9" y="16"/>
                    </a:lnTo>
                    <a:lnTo>
                      <a:pt x="12" y="15"/>
                    </a:lnTo>
                    <a:lnTo>
                      <a:pt x="14"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429" name="Freeform 357"/>
              <p:cNvSpPr>
                <a:spLocks/>
              </p:cNvSpPr>
              <p:nvPr/>
            </p:nvSpPr>
            <p:spPr bwMode="auto">
              <a:xfrm>
                <a:off x="5222" y="1749"/>
                <a:ext cx="15" cy="15"/>
              </a:xfrm>
              <a:custGeom>
                <a:avLst/>
                <a:gdLst/>
                <a:ahLst/>
                <a:cxnLst>
                  <a:cxn ang="0">
                    <a:pos x="15" y="7"/>
                  </a:cxn>
                  <a:cxn ang="0">
                    <a:pos x="15" y="0"/>
                  </a:cxn>
                  <a:cxn ang="0">
                    <a:pos x="15" y="0"/>
                  </a:cxn>
                  <a:cxn ang="0">
                    <a:pos x="15" y="0"/>
                  </a:cxn>
                  <a:cxn ang="0">
                    <a:pos x="8" y="0"/>
                  </a:cxn>
                  <a:cxn ang="0">
                    <a:pos x="8" y="0"/>
                  </a:cxn>
                  <a:cxn ang="0">
                    <a:pos x="8" y="0"/>
                  </a:cxn>
                  <a:cxn ang="0">
                    <a:pos x="8" y="0"/>
                  </a:cxn>
                  <a:cxn ang="0">
                    <a:pos x="0" y="0"/>
                  </a:cxn>
                  <a:cxn ang="0">
                    <a:pos x="0" y="7"/>
                  </a:cxn>
                  <a:cxn ang="0">
                    <a:pos x="0" y="7"/>
                  </a:cxn>
                  <a:cxn ang="0">
                    <a:pos x="8" y="15"/>
                  </a:cxn>
                  <a:cxn ang="0">
                    <a:pos x="8" y="15"/>
                  </a:cxn>
                  <a:cxn ang="0">
                    <a:pos x="8" y="15"/>
                  </a:cxn>
                  <a:cxn ang="0">
                    <a:pos x="8" y="15"/>
                  </a:cxn>
                  <a:cxn ang="0">
                    <a:pos x="15" y="15"/>
                  </a:cxn>
                  <a:cxn ang="0">
                    <a:pos x="15" y="15"/>
                  </a:cxn>
                  <a:cxn ang="0">
                    <a:pos x="15" y="7"/>
                  </a:cxn>
                  <a:cxn ang="0">
                    <a:pos x="15" y="7"/>
                  </a:cxn>
                </a:cxnLst>
                <a:rect l="0" t="0" r="r" b="b"/>
                <a:pathLst>
                  <a:path w="15" h="15">
                    <a:moveTo>
                      <a:pt x="15" y="7"/>
                    </a:moveTo>
                    <a:lnTo>
                      <a:pt x="15" y="0"/>
                    </a:lnTo>
                    <a:lnTo>
                      <a:pt x="15" y="0"/>
                    </a:lnTo>
                    <a:lnTo>
                      <a:pt x="15" y="0"/>
                    </a:lnTo>
                    <a:lnTo>
                      <a:pt x="8" y="0"/>
                    </a:lnTo>
                    <a:lnTo>
                      <a:pt x="8" y="0"/>
                    </a:lnTo>
                    <a:lnTo>
                      <a:pt x="8" y="0"/>
                    </a:lnTo>
                    <a:lnTo>
                      <a:pt x="8" y="0"/>
                    </a:lnTo>
                    <a:lnTo>
                      <a:pt x="0" y="0"/>
                    </a:lnTo>
                    <a:lnTo>
                      <a:pt x="0" y="7"/>
                    </a:lnTo>
                    <a:lnTo>
                      <a:pt x="0" y="7"/>
                    </a:lnTo>
                    <a:lnTo>
                      <a:pt x="8" y="15"/>
                    </a:lnTo>
                    <a:lnTo>
                      <a:pt x="8" y="15"/>
                    </a:lnTo>
                    <a:lnTo>
                      <a:pt x="8" y="15"/>
                    </a:lnTo>
                    <a:lnTo>
                      <a:pt x="8"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430" name="Freeform 358"/>
              <p:cNvSpPr>
                <a:spLocks/>
              </p:cNvSpPr>
              <p:nvPr/>
            </p:nvSpPr>
            <p:spPr bwMode="auto">
              <a:xfrm>
                <a:off x="5193" y="1807"/>
                <a:ext cx="14" cy="17"/>
              </a:xfrm>
              <a:custGeom>
                <a:avLst/>
                <a:gdLst/>
                <a:ahLst/>
                <a:cxnLst>
                  <a:cxn ang="0">
                    <a:pos x="14" y="9"/>
                  </a:cxn>
                  <a:cxn ang="0">
                    <a:pos x="14" y="6"/>
                  </a:cxn>
                  <a:cxn ang="0">
                    <a:pos x="13" y="4"/>
                  </a:cxn>
                  <a:cxn ang="0">
                    <a:pos x="11" y="2"/>
                  </a:cxn>
                  <a:cxn ang="0">
                    <a:pos x="8" y="0"/>
                  </a:cxn>
                  <a:cxn ang="0">
                    <a:pos x="5" y="0"/>
                  </a:cxn>
                  <a:cxn ang="0">
                    <a:pos x="3" y="2"/>
                  </a:cxn>
                  <a:cxn ang="0">
                    <a:pos x="1" y="4"/>
                  </a:cxn>
                  <a:cxn ang="0">
                    <a:pos x="0" y="6"/>
                  </a:cxn>
                  <a:cxn ang="0">
                    <a:pos x="0" y="9"/>
                  </a:cxn>
                  <a:cxn ang="0">
                    <a:pos x="0" y="11"/>
                  </a:cxn>
                  <a:cxn ang="0">
                    <a:pos x="1" y="13"/>
                  </a:cxn>
                  <a:cxn ang="0">
                    <a:pos x="3" y="15"/>
                  </a:cxn>
                  <a:cxn ang="0">
                    <a:pos x="5" y="17"/>
                  </a:cxn>
                  <a:cxn ang="0">
                    <a:pos x="8" y="17"/>
                  </a:cxn>
                  <a:cxn ang="0">
                    <a:pos x="11" y="15"/>
                  </a:cxn>
                  <a:cxn ang="0">
                    <a:pos x="13" y="13"/>
                  </a:cxn>
                  <a:cxn ang="0">
                    <a:pos x="14" y="11"/>
                  </a:cxn>
                  <a:cxn ang="0">
                    <a:pos x="14" y="9"/>
                  </a:cxn>
                </a:cxnLst>
                <a:rect l="0" t="0" r="r" b="b"/>
                <a:pathLst>
                  <a:path w="14" h="17">
                    <a:moveTo>
                      <a:pt x="14" y="9"/>
                    </a:moveTo>
                    <a:lnTo>
                      <a:pt x="14" y="6"/>
                    </a:lnTo>
                    <a:lnTo>
                      <a:pt x="13" y="4"/>
                    </a:lnTo>
                    <a:lnTo>
                      <a:pt x="11" y="2"/>
                    </a:lnTo>
                    <a:lnTo>
                      <a:pt x="8" y="0"/>
                    </a:lnTo>
                    <a:lnTo>
                      <a:pt x="5" y="0"/>
                    </a:lnTo>
                    <a:lnTo>
                      <a:pt x="3" y="2"/>
                    </a:lnTo>
                    <a:lnTo>
                      <a:pt x="1" y="4"/>
                    </a:lnTo>
                    <a:lnTo>
                      <a:pt x="0" y="6"/>
                    </a:lnTo>
                    <a:lnTo>
                      <a:pt x="0" y="9"/>
                    </a:lnTo>
                    <a:lnTo>
                      <a:pt x="0" y="11"/>
                    </a:lnTo>
                    <a:lnTo>
                      <a:pt x="1" y="13"/>
                    </a:lnTo>
                    <a:lnTo>
                      <a:pt x="3" y="15"/>
                    </a:lnTo>
                    <a:lnTo>
                      <a:pt x="5" y="17"/>
                    </a:lnTo>
                    <a:lnTo>
                      <a:pt x="8" y="17"/>
                    </a:lnTo>
                    <a:lnTo>
                      <a:pt x="11" y="15"/>
                    </a:lnTo>
                    <a:lnTo>
                      <a:pt x="13" y="13"/>
                    </a:lnTo>
                    <a:lnTo>
                      <a:pt x="14" y="11"/>
                    </a:lnTo>
                    <a:lnTo>
                      <a:pt x="14" y="9"/>
                    </a:lnTo>
                    <a:close/>
                  </a:path>
                </a:pathLst>
              </a:custGeom>
              <a:solidFill>
                <a:srgbClr val="FFFF00"/>
              </a:solidFill>
              <a:ln w="9525">
                <a:noFill/>
                <a:round/>
                <a:headEnd/>
                <a:tailEnd/>
              </a:ln>
            </p:spPr>
            <p:txBody>
              <a:bodyPr/>
              <a:lstStyle/>
              <a:p>
                <a:endParaRPr lang="en-US" dirty="0"/>
              </a:p>
            </p:txBody>
          </p:sp>
          <p:sp>
            <p:nvSpPr>
              <p:cNvPr id="643431" name="Freeform 359"/>
              <p:cNvSpPr>
                <a:spLocks/>
              </p:cNvSpPr>
              <p:nvPr/>
            </p:nvSpPr>
            <p:spPr bwMode="auto">
              <a:xfrm>
                <a:off x="5193" y="1807"/>
                <a:ext cx="15" cy="15"/>
              </a:xfrm>
              <a:custGeom>
                <a:avLst/>
                <a:gdLst/>
                <a:ahLst/>
                <a:cxnLst>
                  <a:cxn ang="0">
                    <a:pos x="15" y="8"/>
                  </a:cxn>
                  <a:cxn ang="0">
                    <a:pos x="15" y="8"/>
                  </a:cxn>
                  <a:cxn ang="0">
                    <a:pos x="15" y="0"/>
                  </a:cxn>
                  <a:cxn ang="0">
                    <a:pos x="7"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7" y="15"/>
                  </a:cxn>
                  <a:cxn ang="0">
                    <a:pos x="15" y="15"/>
                  </a:cxn>
                  <a:cxn ang="0">
                    <a:pos x="15" y="8"/>
                  </a:cxn>
                  <a:cxn ang="0">
                    <a:pos x="15" y="8"/>
                  </a:cxn>
                </a:cxnLst>
                <a:rect l="0" t="0" r="r" b="b"/>
                <a:pathLst>
                  <a:path w="15" h="15">
                    <a:moveTo>
                      <a:pt x="15" y="8"/>
                    </a:moveTo>
                    <a:lnTo>
                      <a:pt x="15" y="8"/>
                    </a:lnTo>
                    <a:lnTo>
                      <a:pt x="15" y="0"/>
                    </a:lnTo>
                    <a:lnTo>
                      <a:pt x="7" y="0"/>
                    </a:lnTo>
                    <a:lnTo>
                      <a:pt x="7" y="0"/>
                    </a:lnTo>
                    <a:lnTo>
                      <a:pt x="7" y="0"/>
                    </a:lnTo>
                    <a:lnTo>
                      <a:pt x="0" y="0"/>
                    </a:lnTo>
                    <a:lnTo>
                      <a:pt x="0" y="0"/>
                    </a:lnTo>
                    <a:lnTo>
                      <a:pt x="0" y="8"/>
                    </a:lnTo>
                    <a:lnTo>
                      <a:pt x="0" y="8"/>
                    </a:lnTo>
                    <a:lnTo>
                      <a:pt x="0" y="8"/>
                    </a:lnTo>
                    <a:lnTo>
                      <a:pt x="0" y="15"/>
                    </a:lnTo>
                    <a:lnTo>
                      <a:pt x="0" y="15"/>
                    </a:lnTo>
                    <a:lnTo>
                      <a:pt x="7" y="15"/>
                    </a:lnTo>
                    <a:lnTo>
                      <a:pt x="7" y="15"/>
                    </a:lnTo>
                    <a:lnTo>
                      <a:pt x="7"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432" name="Freeform 360"/>
              <p:cNvSpPr>
                <a:spLocks/>
              </p:cNvSpPr>
              <p:nvPr/>
            </p:nvSpPr>
            <p:spPr bwMode="auto">
              <a:xfrm>
                <a:off x="5202" y="1796"/>
                <a:ext cx="16" cy="16"/>
              </a:xfrm>
              <a:custGeom>
                <a:avLst/>
                <a:gdLst/>
                <a:ahLst/>
                <a:cxnLst>
                  <a:cxn ang="0">
                    <a:pos x="16" y="8"/>
                  </a:cxn>
                  <a:cxn ang="0">
                    <a:pos x="16" y="5"/>
                  </a:cxn>
                  <a:cxn ang="0">
                    <a:pos x="14" y="3"/>
                  </a:cxn>
                  <a:cxn ang="0">
                    <a:pos x="13" y="1"/>
                  </a:cxn>
                  <a:cxn ang="0">
                    <a:pos x="10" y="0"/>
                  </a:cxn>
                  <a:cxn ang="0">
                    <a:pos x="8" y="0"/>
                  </a:cxn>
                  <a:cxn ang="0">
                    <a:pos x="5" y="1"/>
                  </a:cxn>
                  <a:cxn ang="0">
                    <a:pos x="3" y="3"/>
                  </a:cxn>
                  <a:cxn ang="0">
                    <a:pos x="1" y="5"/>
                  </a:cxn>
                  <a:cxn ang="0">
                    <a:pos x="0" y="8"/>
                  </a:cxn>
                  <a:cxn ang="0">
                    <a:pos x="1" y="11"/>
                  </a:cxn>
                  <a:cxn ang="0">
                    <a:pos x="3" y="13"/>
                  </a:cxn>
                  <a:cxn ang="0">
                    <a:pos x="5" y="16"/>
                  </a:cxn>
                  <a:cxn ang="0">
                    <a:pos x="8" y="16"/>
                  </a:cxn>
                  <a:cxn ang="0">
                    <a:pos x="10" y="16"/>
                  </a:cxn>
                  <a:cxn ang="0">
                    <a:pos x="13" y="16"/>
                  </a:cxn>
                  <a:cxn ang="0">
                    <a:pos x="14" y="13"/>
                  </a:cxn>
                  <a:cxn ang="0">
                    <a:pos x="16" y="11"/>
                  </a:cxn>
                  <a:cxn ang="0">
                    <a:pos x="16" y="8"/>
                  </a:cxn>
                </a:cxnLst>
                <a:rect l="0" t="0" r="r" b="b"/>
                <a:pathLst>
                  <a:path w="16" h="16">
                    <a:moveTo>
                      <a:pt x="16" y="8"/>
                    </a:moveTo>
                    <a:lnTo>
                      <a:pt x="16" y="5"/>
                    </a:lnTo>
                    <a:lnTo>
                      <a:pt x="14" y="3"/>
                    </a:lnTo>
                    <a:lnTo>
                      <a:pt x="13" y="1"/>
                    </a:lnTo>
                    <a:lnTo>
                      <a:pt x="10" y="0"/>
                    </a:lnTo>
                    <a:lnTo>
                      <a:pt x="8" y="0"/>
                    </a:lnTo>
                    <a:lnTo>
                      <a:pt x="5" y="1"/>
                    </a:lnTo>
                    <a:lnTo>
                      <a:pt x="3" y="3"/>
                    </a:lnTo>
                    <a:lnTo>
                      <a:pt x="1" y="5"/>
                    </a:lnTo>
                    <a:lnTo>
                      <a:pt x="0" y="8"/>
                    </a:lnTo>
                    <a:lnTo>
                      <a:pt x="1" y="11"/>
                    </a:lnTo>
                    <a:lnTo>
                      <a:pt x="3" y="13"/>
                    </a:lnTo>
                    <a:lnTo>
                      <a:pt x="5" y="16"/>
                    </a:lnTo>
                    <a:lnTo>
                      <a:pt x="8" y="16"/>
                    </a:lnTo>
                    <a:lnTo>
                      <a:pt x="10" y="16"/>
                    </a:lnTo>
                    <a:lnTo>
                      <a:pt x="13" y="16"/>
                    </a:lnTo>
                    <a:lnTo>
                      <a:pt x="14"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433" name="Freeform 361"/>
              <p:cNvSpPr>
                <a:spLocks/>
              </p:cNvSpPr>
              <p:nvPr/>
            </p:nvSpPr>
            <p:spPr bwMode="auto">
              <a:xfrm>
                <a:off x="5200" y="1793"/>
                <a:ext cx="15" cy="22"/>
              </a:xfrm>
              <a:custGeom>
                <a:avLst/>
                <a:gdLst/>
                <a:ahLst/>
                <a:cxnLst>
                  <a:cxn ang="0">
                    <a:pos x="15" y="14"/>
                  </a:cxn>
                  <a:cxn ang="0">
                    <a:pos x="15" y="7"/>
                  </a:cxn>
                  <a:cxn ang="0">
                    <a:pos x="15" y="7"/>
                  </a:cxn>
                  <a:cxn ang="0">
                    <a:pos x="15" y="7"/>
                  </a:cxn>
                  <a:cxn ang="0">
                    <a:pos x="15" y="0"/>
                  </a:cxn>
                  <a:cxn ang="0">
                    <a:pos x="8" y="0"/>
                  </a:cxn>
                  <a:cxn ang="0">
                    <a:pos x="8" y="7"/>
                  </a:cxn>
                  <a:cxn ang="0">
                    <a:pos x="8" y="7"/>
                  </a:cxn>
                  <a:cxn ang="0">
                    <a:pos x="0" y="7"/>
                  </a:cxn>
                  <a:cxn ang="0">
                    <a:pos x="0" y="14"/>
                  </a:cxn>
                  <a:cxn ang="0">
                    <a:pos x="0" y="14"/>
                  </a:cxn>
                  <a:cxn ang="0">
                    <a:pos x="8" y="14"/>
                  </a:cxn>
                  <a:cxn ang="0">
                    <a:pos x="8" y="22"/>
                  </a:cxn>
                  <a:cxn ang="0">
                    <a:pos x="8" y="22"/>
                  </a:cxn>
                  <a:cxn ang="0">
                    <a:pos x="15" y="22"/>
                  </a:cxn>
                  <a:cxn ang="0">
                    <a:pos x="15" y="22"/>
                  </a:cxn>
                  <a:cxn ang="0">
                    <a:pos x="15" y="14"/>
                  </a:cxn>
                  <a:cxn ang="0">
                    <a:pos x="15" y="14"/>
                  </a:cxn>
                  <a:cxn ang="0">
                    <a:pos x="15" y="14"/>
                  </a:cxn>
                </a:cxnLst>
                <a:rect l="0" t="0" r="r" b="b"/>
                <a:pathLst>
                  <a:path w="15" h="22">
                    <a:moveTo>
                      <a:pt x="15" y="14"/>
                    </a:moveTo>
                    <a:lnTo>
                      <a:pt x="15" y="7"/>
                    </a:lnTo>
                    <a:lnTo>
                      <a:pt x="15" y="7"/>
                    </a:lnTo>
                    <a:lnTo>
                      <a:pt x="15" y="7"/>
                    </a:lnTo>
                    <a:lnTo>
                      <a:pt x="15" y="0"/>
                    </a:lnTo>
                    <a:lnTo>
                      <a:pt x="8" y="0"/>
                    </a:lnTo>
                    <a:lnTo>
                      <a:pt x="8" y="7"/>
                    </a:lnTo>
                    <a:lnTo>
                      <a:pt x="8" y="7"/>
                    </a:lnTo>
                    <a:lnTo>
                      <a:pt x="0" y="7"/>
                    </a:lnTo>
                    <a:lnTo>
                      <a:pt x="0" y="14"/>
                    </a:lnTo>
                    <a:lnTo>
                      <a:pt x="0" y="14"/>
                    </a:lnTo>
                    <a:lnTo>
                      <a:pt x="8" y="14"/>
                    </a:lnTo>
                    <a:lnTo>
                      <a:pt x="8" y="22"/>
                    </a:lnTo>
                    <a:lnTo>
                      <a:pt x="8" y="22"/>
                    </a:lnTo>
                    <a:lnTo>
                      <a:pt x="15" y="22"/>
                    </a:lnTo>
                    <a:lnTo>
                      <a:pt x="15" y="22"/>
                    </a:lnTo>
                    <a:lnTo>
                      <a:pt x="15" y="14"/>
                    </a:lnTo>
                    <a:lnTo>
                      <a:pt x="15" y="14"/>
                    </a:lnTo>
                    <a:lnTo>
                      <a:pt x="15" y="14"/>
                    </a:lnTo>
                  </a:path>
                </a:pathLst>
              </a:custGeom>
              <a:noFill/>
              <a:ln w="0" cap="sq">
                <a:solidFill>
                  <a:srgbClr val="FFFF00"/>
                </a:solidFill>
                <a:prstDash val="solid"/>
                <a:miter lim="800000"/>
                <a:headEnd/>
                <a:tailEnd/>
              </a:ln>
            </p:spPr>
            <p:txBody>
              <a:bodyPr/>
              <a:lstStyle/>
              <a:p>
                <a:endParaRPr lang="en-US" dirty="0"/>
              </a:p>
            </p:txBody>
          </p:sp>
          <p:sp>
            <p:nvSpPr>
              <p:cNvPr id="643434" name="Freeform 362"/>
              <p:cNvSpPr>
                <a:spLocks/>
              </p:cNvSpPr>
              <p:nvPr/>
            </p:nvSpPr>
            <p:spPr bwMode="auto">
              <a:xfrm>
                <a:off x="5236" y="1817"/>
                <a:ext cx="15" cy="16"/>
              </a:xfrm>
              <a:custGeom>
                <a:avLst/>
                <a:gdLst/>
                <a:ahLst/>
                <a:cxnLst>
                  <a:cxn ang="0">
                    <a:pos x="15" y="8"/>
                  </a:cxn>
                  <a:cxn ang="0">
                    <a:pos x="15" y="5"/>
                  </a:cxn>
                  <a:cxn ang="0">
                    <a:pos x="14" y="3"/>
                  </a:cxn>
                  <a:cxn ang="0">
                    <a:pos x="12" y="1"/>
                  </a:cxn>
                  <a:cxn ang="0">
                    <a:pos x="9" y="0"/>
                  </a:cxn>
                  <a:cxn ang="0">
                    <a:pos x="7" y="0"/>
                  </a:cxn>
                  <a:cxn ang="0">
                    <a:pos x="4" y="1"/>
                  </a:cxn>
                  <a:cxn ang="0">
                    <a:pos x="2" y="3"/>
                  </a:cxn>
                  <a:cxn ang="0">
                    <a:pos x="1" y="5"/>
                  </a:cxn>
                  <a:cxn ang="0">
                    <a:pos x="0" y="8"/>
                  </a:cxn>
                  <a:cxn ang="0">
                    <a:pos x="1" y="11"/>
                  </a:cxn>
                  <a:cxn ang="0">
                    <a:pos x="2" y="14"/>
                  </a:cxn>
                  <a:cxn ang="0">
                    <a:pos x="4" y="15"/>
                  </a:cxn>
                  <a:cxn ang="0">
                    <a:pos x="7" y="16"/>
                  </a:cxn>
                  <a:cxn ang="0">
                    <a:pos x="9" y="16"/>
                  </a:cxn>
                  <a:cxn ang="0">
                    <a:pos x="12" y="15"/>
                  </a:cxn>
                  <a:cxn ang="0">
                    <a:pos x="14" y="14"/>
                  </a:cxn>
                  <a:cxn ang="0">
                    <a:pos x="15" y="11"/>
                  </a:cxn>
                  <a:cxn ang="0">
                    <a:pos x="15" y="8"/>
                  </a:cxn>
                </a:cxnLst>
                <a:rect l="0" t="0" r="r" b="b"/>
                <a:pathLst>
                  <a:path w="15" h="16">
                    <a:moveTo>
                      <a:pt x="15" y="8"/>
                    </a:moveTo>
                    <a:lnTo>
                      <a:pt x="15" y="5"/>
                    </a:lnTo>
                    <a:lnTo>
                      <a:pt x="14" y="3"/>
                    </a:lnTo>
                    <a:lnTo>
                      <a:pt x="12" y="1"/>
                    </a:lnTo>
                    <a:lnTo>
                      <a:pt x="9" y="0"/>
                    </a:lnTo>
                    <a:lnTo>
                      <a:pt x="7" y="0"/>
                    </a:lnTo>
                    <a:lnTo>
                      <a:pt x="4" y="1"/>
                    </a:lnTo>
                    <a:lnTo>
                      <a:pt x="2" y="3"/>
                    </a:lnTo>
                    <a:lnTo>
                      <a:pt x="1" y="5"/>
                    </a:lnTo>
                    <a:lnTo>
                      <a:pt x="0" y="8"/>
                    </a:lnTo>
                    <a:lnTo>
                      <a:pt x="1" y="11"/>
                    </a:lnTo>
                    <a:lnTo>
                      <a:pt x="2" y="14"/>
                    </a:lnTo>
                    <a:lnTo>
                      <a:pt x="4" y="15"/>
                    </a:lnTo>
                    <a:lnTo>
                      <a:pt x="7" y="16"/>
                    </a:lnTo>
                    <a:lnTo>
                      <a:pt x="9" y="16"/>
                    </a:lnTo>
                    <a:lnTo>
                      <a:pt x="12" y="15"/>
                    </a:lnTo>
                    <a:lnTo>
                      <a:pt x="14"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435" name="Freeform 363"/>
              <p:cNvSpPr>
                <a:spLocks/>
              </p:cNvSpPr>
              <p:nvPr/>
            </p:nvSpPr>
            <p:spPr bwMode="auto">
              <a:xfrm>
                <a:off x="5237" y="1815"/>
                <a:ext cx="14" cy="22"/>
              </a:xfrm>
              <a:custGeom>
                <a:avLst/>
                <a:gdLst/>
                <a:ahLst/>
                <a:cxnLst>
                  <a:cxn ang="0">
                    <a:pos x="14" y="7"/>
                  </a:cxn>
                  <a:cxn ang="0">
                    <a:pos x="14" y="7"/>
                  </a:cxn>
                  <a:cxn ang="0">
                    <a:pos x="14" y="7"/>
                  </a:cxn>
                  <a:cxn ang="0">
                    <a:pos x="14" y="7"/>
                  </a:cxn>
                  <a:cxn ang="0">
                    <a:pos x="7" y="0"/>
                  </a:cxn>
                  <a:cxn ang="0">
                    <a:pos x="7" y="0"/>
                  </a:cxn>
                  <a:cxn ang="0">
                    <a:pos x="0" y="7"/>
                  </a:cxn>
                  <a:cxn ang="0">
                    <a:pos x="0" y="7"/>
                  </a:cxn>
                  <a:cxn ang="0">
                    <a:pos x="0" y="7"/>
                  </a:cxn>
                  <a:cxn ang="0">
                    <a:pos x="0" y="7"/>
                  </a:cxn>
                  <a:cxn ang="0">
                    <a:pos x="0" y="14"/>
                  </a:cxn>
                  <a:cxn ang="0">
                    <a:pos x="0" y="14"/>
                  </a:cxn>
                  <a:cxn ang="0">
                    <a:pos x="0" y="14"/>
                  </a:cxn>
                  <a:cxn ang="0">
                    <a:pos x="7" y="22"/>
                  </a:cxn>
                  <a:cxn ang="0">
                    <a:pos x="7" y="22"/>
                  </a:cxn>
                  <a:cxn ang="0">
                    <a:pos x="14" y="14"/>
                  </a:cxn>
                  <a:cxn ang="0">
                    <a:pos x="14" y="14"/>
                  </a:cxn>
                  <a:cxn ang="0">
                    <a:pos x="14" y="14"/>
                  </a:cxn>
                  <a:cxn ang="0">
                    <a:pos x="14" y="7"/>
                  </a:cxn>
                </a:cxnLst>
                <a:rect l="0" t="0" r="r" b="b"/>
                <a:pathLst>
                  <a:path w="14" h="22">
                    <a:moveTo>
                      <a:pt x="14" y="7"/>
                    </a:moveTo>
                    <a:lnTo>
                      <a:pt x="14" y="7"/>
                    </a:lnTo>
                    <a:lnTo>
                      <a:pt x="14" y="7"/>
                    </a:lnTo>
                    <a:lnTo>
                      <a:pt x="14" y="7"/>
                    </a:lnTo>
                    <a:lnTo>
                      <a:pt x="7" y="0"/>
                    </a:lnTo>
                    <a:lnTo>
                      <a:pt x="7" y="0"/>
                    </a:lnTo>
                    <a:lnTo>
                      <a:pt x="0" y="7"/>
                    </a:lnTo>
                    <a:lnTo>
                      <a:pt x="0" y="7"/>
                    </a:lnTo>
                    <a:lnTo>
                      <a:pt x="0" y="7"/>
                    </a:lnTo>
                    <a:lnTo>
                      <a:pt x="0" y="7"/>
                    </a:lnTo>
                    <a:lnTo>
                      <a:pt x="0" y="14"/>
                    </a:lnTo>
                    <a:lnTo>
                      <a:pt x="0" y="14"/>
                    </a:lnTo>
                    <a:lnTo>
                      <a:pt x="0" y="14"/>
                    </a:lnTo>
                    <a:lnTo>
                      <a:pt x="7" y="22"/>
                    </a:lnTo>
                    <a:lnTo>
                      <a:pt x="7" y="22"/>
                    </a:lnTo>
                    <a:lnTo>
                      <a:pt x="14"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436" name="Freeform 364"/>
              <p:cNvSpPr>
                <a:spLocks/>
              </p:cNvSpPr>
              <p:nvPr/>
            </p:nvSpPr>
            <p:spPr bwMode="auto">
              <a:xfrm>
                <a:off x="5213" y="1702"/>
                <a:ext cx="15" cy="15"/>
              </a:xfrm>
              <a:custGeom>
                <a:avLst/>
                <a:gdLst/>
                <a:ahLst/>
                <a:cxnLst>
                  <a:cxn ang="0">
                    <a:pos x="15" y="8"/>
                  </a:cxn>
                  <a:cxn ang="0">
                    <a:pos x="15" y="5"/>
                  </a:cxn>
                  <a:cxn ang="0">
                    <a:pos x="14" y="3"/>
                  </a:cxn>
                  <a:cxn ang="0">
                    <a:pos x="11" y="1"/>
                  </a:cxn>
                  <a:cxn ang="0">
                    <a:pos x="9" y="0"/>
                  </a:cxn>
                  <a:cxn ang="0">
                    <a:pos x="6" y="0"/>
                  </a:cxn>
                  <a:cxn ang="0">
                    <a:pos x="3" y="1"/>
                  </a:cxn>
                  <a:cxn ang="0">
                    <a:pos x="2" y="3"/>
                  </a:cxn>
                  <a:cxn ang="0">
                    <a:pos x="0" y="5"/>
                  </a:cxn>
                  <a:cxn ang="0">
                    <a:pos x="0" y="8"/>
                  </a:cxn>
                  <a:cxn ang="0">
                    <a:pos x="0" y="10"/>
                  </a:cxn>
                  <a:cxn ang="0">
                    <a:pos x="2" y="13"/>
                  </a:cxn>
                  <a:cxn ang="0">
                    <a:pos x="3" y="14"/>
                  </a:cxn>
                  <a:cxn ang="0">
                    <a:pos x="6" y="15"/>
                  </a:cxn>
                  <a:cxn ang="0">
                    <a:pos x="9" y="15"/>
                  </a:cxn>
                  <a:cxn ang="0">
                    <a:pos x="11" y="14"/>
                  </a:cxn>
                  <a:cxn ang="0">
                    <a:pos x="14" y="13"/>
                  </a:cxn>
                  <a:cxn ang="0">
                    <a:pos x="15" y="10"/>
                  </a:cxn>
                  <a:cxn ang="0">
                    <a:pos x="15" y="8"/>
                  </a:cxn>
                </a:cxnLst>
                <a:rect l="0" t="0" r="r" b="b"/>
                <a:pathLst>
                  <a:path w="15" h="15">
                    <a:moveTo>
                      <a:pt x="15" y="8"/>
                    </a:moveTo>
                    <a:lnTo>
                      <a:pt x="15" y="5"/>
                    </a:lnTo>
                    <a:lnTo>
                      <a:pt x="14" y="3"/>
                    </a:lnTo>
                    <a:lnTo>
                      <a:pt x="11" y="1"/>
                    </a:lnTo>
                    <a:lnTo>
                      <a:pt x="9" y="0"/>
                    </a:lnTo>
                    <a:lnTo>
                      <a:pt x="6" y="0"/>
                    </a:lnTo>
                    <a:lnTo>
                      <a:pt x="3" y="1"/>
                    </a:lnTo>
                    <a:lnTo>
                      <a:pt x="2" y="3"/>
                    </a:lnTo>
                    <a:lnTo>
                      <a:pt x="0" y="5"/>
                    </a:lnTo>
                    <a:lnTo>
                      <a:pt x="0" y="8"/>
                    </a:lnTo>
                    <a:lnTo>
                      <a:pt x="0" y="10"/>
                    </a:lnTo>
                    <a:lnTo>
                      <a:pt x="2" y="13"/>
                    </a:lnTo>
                    <a:lnTo>
                      <a:pt x="3" y="14"/>
                    </a:lnTo>
                    <a:lnTo>
                      <a:pt x="6" y="15"/>
                    </a:lnTo>
                    <a:lnTo>
                      <a:pt x="9" y="15"/>
                    </a:lnTo>
                    <a:lnTo>
                      <a:pt x="11" y="14"/>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437" name="Freeform 365"/>
              <p:cNvSpPr>
                <a:spLocks/>
              </p:cNvSpPr>
              <p:nvPr/>
            </p:nvSpPr>
            <p:spPr bwMode="auto">
              <a:xfrm>
                <a:off x="5215" y="1706"/>
                <a:ext cx="15" cy="14"/>
              </a:xfrm>
              <a:custGeom>
                <a:avLst/>
                <a:gdLst/>
                <a:ahLst/>
                <a:cxnLst>
                  <a:cxn ang="0">
                    <a:pos x="15" y="7"/>
                  </a:cxn>
                  <a:cxn ang="0">
                    <a:pos x="15" y="0"/>
                  </a:cxn>
                  <a:cxn ang="0">
                    <a:pos x="15" y="0"/>
                  </a:cxn>
                  <a:cxn ang="0">
                    <a:pos x="7" y="0"/>
                  </a:cxn>
                  <a:cxn ang="0">
                    <a:pos x="7" y="0"/>
                  </a:cxn>
                  <a:cxn ang="0">
                    <a:pos x="0" y="0"/>
                  </a:cxn>
                  <a:cxn ang="0">
                    <a:pos x="0" y="0"/>
                  </a:cxn>
                  <a:cxn ang="0">
                    <a:pos x="0" y="0"/>
                  </a:cxn>
                  <a:cxn ang="0">
                    <a:pos x="0" y="0"/>
                  </a:cxn>
                  <a:cxn ang="0">
                    <a:pos x="0" y="7"/>
                  </a:cxn>
                  <a:cxn ang="0">
                    <a:pos x="0" y="7"/>
                  </a:cxn>
                  <a:cxn ang="0">
                    <a:pos x="0" y="7"/>
                  </a:cxn>
                  <a:cxn ang="0">
                    <a:pos x="0" y="7"/>
                  </a:cxn>
                  <a:cxn ang="0">
                    <a:pos x="0" y="14"/>
                  </a:cxn>
                  <a:cxn ang="0">
                    <a:pos x="7" y="14"/>
                  </a:cxn>
                  <a:cxn ang="0">
                    <a:pos x="7" y="7"/>
                  </a:cxn>
                  <a:cxn ang="0">
                    <a:pos x="15" y="7"/>
                  </a:cxn>
                  <a:cxn ang="0">
                    <a:pos x="15" y="7"/>
                  </a:cxn>
                  <a:cxn ang="0">
                    <a:pos x="15" y="7"/>
                  </a:cxn>
                </a:cxnLst>
                <a:rect l="0" t="0" r="r" b="b"/>
                <a:pathLst>
                  <a:path w="15" h="14">
                    <a:moveTo>
                      <a:pt x="15" y="7"/>
                    </a:moveTo>
                    <a:lnTo>
                      <a:pt x="15" y="0"/>
                    </a:lnTo>
                    <a:lnTo>
                      <a:pt x="15" y="0"/>
                    </a:lnTo>
                    <a:lnTo>
                      <a:pt x="7" y="0"/>
                    </a:lnTo>
                    <a:lnTo>
                      <a:pt x="7" y="0"/>
                    </a:lnTo>
                    <a:lnTo>
                      <a:pt x="0" y="0"/>
                    </a:lnTo>
                    <a:lnTo>
                      <a:pt x="0" y="0"/>
                    </a:lnTo>
                    <a:lnTo>
                      <a:pt x="0" y="0"/>
                    </a:lnTo>
                    <a:lnTo>
                      <a:pt x="0" y="0"/>
                    </a:lnTo>
                    <a:lnTo>
                      <a:pt x="0" y="7"/>
                    </a:lnTo>
                    <a:lnTo>
                      <a:pt x="0" y="7"/>
                    </a:lnTo>
                    <a:lnTo>
                      <a:pt x="0" y="7"/>
                    </a:lnTo>
                    <a:lnTo>
                      <a:pt x="0" y="7"/>
                    </a:lnTo>
                    <a:lnTo>
                      <a:pt x="0" y="14"/>
                    </a:lnTo>
                    <a:lnTo>
                      <a:pt x="7" y="14"/>
                    </a:lnTo>
                    <a:lnTo>
                      <a:pt x="7" y="7"/>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438" name="Freeform 366"/>
              <p:cNvSpPr>
                <a:spLocks/>
              </p:cNvSpPr>
              <p:nvPr/>
            </p:nvSpPr>
            <p:spPr bwMode="auto">
              <a:xfrm>
                <a:off x="5191" y="1715"/>
                <a:ext cx="15" cy="17"/>
              </a:xfrm>
              <a:custGeom>
                <a:avLst/>
                <a:gdLst/>
                <a:ahLst/>
                <a:cxnLst>
                  <a:cxn ang="0">
                    <a:pos x="15" y="8"/>
                  </a:cxn>
                  <a:cxn ang="0">
                    <a:pos x="15" y="6"/>
                  </a:cxn>
                  <a:cxn ang="0">
                    <a:pos x="14" y="4"/>
                  </a:cxn>
                  <a:cxn ang="0">
                    <a:pos x="11" y="1"/>
                  </a:cxn>
                  <a:cxn ang="0">
                    <a:pos x="9" y="0"/>
                  </a:cxn>
                  <a:cxn ang="0">
                    <a:pos x="6" y="0"/>
                  </a:cxn>
                  <a:cxn ang="0">
                    <a:pos x="4" y="1"/>
                  </a:cxn>
                  <a:cxn ang="0">
                    <a:pos x="2" y="4"/>
                  </a:cxn>
                  <a:cxn ang="0">
                    <a:pos x="0" y="6"/>
                  </a:cxn>
                  <a:cxn ang="0">
                    <a:pos x="0" y="8"/>
                  </a:cxn>
                  <a:cxn ang="0">
                    <a:pos x="0" y="11"/>
                  </a:cxn>
                  <a:cxn ang="0">
                    <a:pos x="2" y="14"/>
                  </a:cxn>
                  <a:cxn ang="0">
                    <a:pos x="4" y="15"/>
                  </a:cxn>
                  <a:cxn ang="0">
                    <a:pos x="6" y="17"/>
                  </a:cxn>
                  <a:cxn ang="0">
                    <a:pos x="9" y="17"/>
                  </a:cxn>
                  <a:cxn ang="0">
                    <a:pos x="11" y="15"/>
                  </a:cxn>
                  <a:cxn ang="0">
                    <a:pos x="14" y="14"/>
                  </a:cxn>
                  <a:cxn ang="0">
                    <a:pos x="15" y="11"/>
                  </a:cxn>
                  <a:cxn ang="0">
                    <a:pos x="15" y="8"/>
                  </a:cxn>
                </a:cxnLst>
                <a:rect l="0" t="0" r="r" b="b"/>
                <a:pathLst>
                  <a:path w="15" h="17">
                    <a:moveTo>
                      <a:pt x="15" y="8"/>
                    </a:moveTo>
                    <a:lnTo>
                      <a:pt x="15" y="6"/>
                    </a:lnTo>
                    <a:lnTo>
                      <a:pt x="14" y="4"/>
                    </a:lnTo>
                    <a:lnTo>
                      <a:pt x="11" y="1"/>
                    </a:lnTo>
                    <a:lnTo>
                      <a:pt x="9" y="0"/>
                    </a:lnTo>
                    <a:lnTo>
                      <a:pt x="6" y="0"/>
                    </a:lnTo>
                    <a:lnTo>
                      <a:pt x="4" y="1"/>
                    </a:lnTo>
                    <a:lnTo>
                      <a:pt x="2" y="4"/>
                    </a:lnTo>
                    <a:lnTo>
                      <a:pt x="0" y="6"/>
                    </a:lnTo>
                    <a:lnTo>
                      <a:pt x="0" y="8"/>
                    </a:lnTo>
                    <a:lnTo>
                      <a:pt x="0" y="11"/>
                    </a:lnTo>
                    <a:lnTo>
                      <a:pt x="2" y="14"/>
                    </a:lnTo>
                    <a:lnTo>
                      <a:pt x="4" y="15"/>
                    </a:lnTo>
                    <a:lnTo>
                      <a:pt x="6" y="17"/>
                    </a:lnTo>
                    <a:lnTo>
                      <a:pt x="9" y="17"/>
                    </a:lnTo>
                    <a:lnTo>
                      <a:pt x="11" y="15"/>
                    </a:lnTo>
                    <a:lnTo>
                      <a:pt x="14"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439" name="Freeform 367"/>
              <p:cNvSpPr>
                <a:spLocks/>
              </p:cNvSpPr>
              <p:nvPr/>
            </p:nvSpPr>
            <p:spPr bwMode="auto">
              <a:xfrm>
                <a:off x="5193" y="1713"/>
                <a:ext cx="15" cy="22"/>
              </a:xfrm>
              <a:custGeom>
                <a:avLst/>
                <a:gdLst/>
                <a:ahLst/>
                <a:cxnLst>
                  <a:cxn ang="0">
                    <a:pos x="15" y="7"/>
                  </a:cxn>
                  <a:cxn ang="0">
                    <a:pos x="15" y="7"/>
                  </a:cxn>
                  <a:cxn ang="0">
                    <a:pos x="15" y="7"/>
                  </a:cxn>
                  <a:cxn ang="0">
                    <a:pos x="7" y="0"/>
                  </a:cxn>
                  <a:cxn ang="0">
                    <a:pos x="7" y="0"/>
                  </a:cxn>
                  <a:cxn ang="0">
                    <a:pos x="7" y="0"/>
                  </a:cxn>
                  <a:cxn ang="0">
                    <a:pos x="0" y="0"/>
                  </a:cxn>
                  <a:cxn ang="0">
                    <a:pos x="0" y="7"/>
                  </a:cxn>
                  <a:cxn ang="0">
                    <a:pos x="0" y="7"/>
                  </a:cxn>
                  <a:cxn ang="0">
                    <a:pos x="0" y="7"/>
                  </a:cxn>
                  <a:cxn ang="0">
                    <a:pos x="0" y="14"/>
                  </a:cxn>
                  <a:cxn ang="0">
                    <a:pos x="0" y="14"/>
                  </a:cxn>
                  <a:cxn ang="0">
                    <a:pos x="0" y="14"/>
                  </a:cxn>
                  <a:cxn ang="0">
                    <a:pos x="7" y="22"/>
                  </a:cxn>
                  <a:cxn ang="0">
                    <a:pos x="7" y="22"/>
                  </a:cxn>
                  <a:cxn ang="0">
                    <a:pos x="7" y="14"/>
                  </a:cxn>
                  <a:cxn ang="0">
                    <a:pos x="15" y="14"/>
                  </a:cxn>
                  <a:cxn ang="0">
                    <a:pos x="15" y="14"/>
                  </a:cxn>
                  <a:cxn ang="0">
                    <a:pos x="15" y="7"/>
                  </a:cxn>
                </a:cxnLst>
                <a:rect l="0" t="0" r="r" b="b"/>
                <a:pathLst>
                  <a:path w="15" h="22">
                    <a:moveTo>
                      <a:pt x="15" y="7"/>
                    </a:moveTo>
                    <a:lnTo>
                      <a:pt x="15" y="7"/>
                    </a:lnTo>
                    <a:lnTo>
                      <a:pt x="15" y="7"/>
                    </a:lnTo>
                    <a:lnTo>
                      <a:pt x="7" y="0"/>
                    </a:lnTo>
                    <a:lnTo>
                      <a:pt x="7" y="0"/>
                    </a:lnTo>
                    <a:lnTo>
                      <a:pt x="7" y="0"/>
                    </a:lnTo>
                    <a:lnTo>
                      <a:pt x="0" y="0"/>
                    </a:lnTo>
                    <a:lnTo>
                      <a:pt x="0" y="7"/>
                    </a:lnTo>
                    <a:lnTo>
                      <a:pt x="0" y="7"/>
                    </a:lnTo>
                    <a:lnTo>
                      <a:pt x="0" y="7"/>
                    </a:lnTo>
                    <a:lnTo>
                      <a:pt x="0" y="14"/>
                    </a:lnTo>
                    <a:lnTo>
                      <a:pt x="0" y="14"/>
                    </a:lnTo>
                    <a:lnTo>
                      <a:pt x="0" y="14"/>
                    </a:lnTo>
                    <a:lnTo>
                      <a:pt x="7" y="22"/>
                    </a:lnTo>
                    <a:lnTo>
                      <a:pt x="7" y="22"/>
                    </a:lnTo>
                    <a:lnTo>
                      <a:pt x="7"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440" name="Freeform 368"/>
              <p:cNvSpPr>
                <a:spLocks/>
              </p:cNvSpPr>
              <p:nvPr/>
            </p:nvSpPr>
            <p:spPr bwMode="auto">
              <a:xfrm>
                <a:off x="5200" y="1759"/>
                <a:ext cx="15" cy="16"/>
              </a:xfrm>
              <a:custGeom>
                <a:avLst/>
                <a:gdLst/>
                <a:ahLst/>
                <a:cxnLst>
                  <a:cxn ang="0">
                    <a:pos x="15" y="8"/>
                  </a:cxn>
                  <a:cxn ang="0">
                    <a:pos x="15" y="5"/>
                  </a:cxn>
                  <a:cxn ang="0">
                    <a:pos x="14" y="3"/>
                  </a:cxn>
                  <a:cxn ang="0">
                    <a:pos x="12" y="2"/>
                  </a:cxn>
                  <a:cxn ang="0">
                    <a:pos x="10" y="0"/>
                  </a:cxn>
                  <a:cxn ang="0">
                    <a:pos x="6" y="0"/>
                  </a:cxn>
                  <a:cxn ang="0">
                    <a:pos x="4" y="2"/>
                  </a:cxn>
                  <a:cxn ang="0">
                    <a:pos x="1" y="3"/>
                  </a:cxn>
                  <a:cxn ang="0">
                    <a:pos x="0" y="5"/>
                  </a:cxn>
                  <a:cxn ang="0">
                    <a:pos x="0" y="8"/>
                  </a:cxn>
                  <a:cxn ang="0">
                    <a:pos x="0" y="10"/>
                  </a:cxn>
                  <a:cxn ang="0">
                    <a:pos x="1" y="13"/>
                  </a:cxn>
                  <a:cxn ang="0">
                    <a:pos x="4" y="15"/>
                  </a:cxn>
                  <a:cxn ang="0">
                    <a:pos x="6" y="16"/>
                  </a:cxn>
                  <a:cxn ang="0">
                    <a:pos x="10" y="16"/>
                  </a:cxn>
                  <a:cxn ang="0">
                    <a:pos x="12" y="15"/>
                  </a:cxn>
                  <a:cxn ang="0">
                    <a:pos x="14" y="13"/>
                  </a:cxn>
                  <a:cxn ang="0">
                    <a:pos x="15" y="10"/>
                  </a:cxn>
                  <a:cxn ang="0">
                    <a:pos x="15" y="8"/>
                  </a:cxn>
                </a:cxnLst>
                <a:rect l="0" t="0" r="r" b="b"/>
                <a:pathLst>
                  <a:path w="15" h="16">
                    <a:moveTo>
                      <a:pt x="15" y="8"/>
                    </a:moveTo>
                    <a:lnTo>
                      <a:pt x="15" y="5"/>
                    </a:lnTo>
                    <a:lnTo>
                      <a:pt x="14" y="3"/>
                    </a:lnTo>
                    <a:lnTo>
                      <a:pt x="12" y="2"/>
                    </a:lnTo>
                    <a:lnTo>
                      <a:pt x="10" y="0"/>
                    </a:lnTo>
                    <a:lnTo>
                      <a:pt x="6" y="0"/>
                    </a:lnTo>
                    <a:lnTo>
                      <a:pt x="4" y="2"/>
                    </a:lnTo>
                    <a:lnTo>
                      <a:pt x="1" y="3"/>
                    </a:lnTo>
                    <a:lnTo>
                      <a:pt x="0" y="5"/>
                    </a:lnTo>
                    <a:lnTo>
                      <a:pt x="0" y="8"/>
                    </a:lnTo>
                    <a:lnTo>
                      <a:pt x="0" y="10"/>
                    </a:lnTo>
                    <a:lnTo>
                      <a:pt x="1" y="13"/>
                    </a:lnTo>
                    <a:lnTo>
                      <a:pt x="4" y="15"/>
                    </a:lnTo>
                    <a:lnTo>
                      <a:pt x="6" y="16"/>
                    </a:lnTo>
                    <a:lnTo>
                      <a:pt x="10" y="16"/>
                    </a:lnTo>
                    <a:lnTo>
                      <a:pt x="12"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441" name="Freeform 369"/>
              <p:cNvSpPr>
                <a:spLocks/>
              </p:cNvSpPr>
              <p:nvPr/>
            </p:nvSpPr>
            <p:spPr bwMode="auto">
              <a:xfrm>
                <a:off x="5200" y="1756"/>
                <a:ext cx="15" cy="22"/>
              </a:xfrm>
              <a:custGeom>
                <a:avLst/>
                <a:gdLst/>
                <a:ahLst/>
                <a:cxnLst>
                  <a:cxn ang="0">
                    <a:pos x="15" y="8"/>
                  </a:cxn>
                  <a:cxn ang="0">
                    <a:pos x="15" y="8"/>
                  </a:cxn>
                  <a:cxn ang="0">
                    <a:pos x="15" y="8"/>
                  </a:cxn>
                  <a:cxn ang="0">
                    <a:pos x="15" y="8"/>
                  </a:cxn>
                  <a:cxn ang="0">
                    <a:pos x="8" y="0"/>
                  </a:cxn>
                  <a:cxn ang="0">
                    <a:pos x="8" y="0"/>
                  </a:cxn>
                  <a:cxn ang="0">
                    <a:pos x="0" y="8"/>
                  </a:cxn>
                  <a:cxn ang="0">
                    <a:pos x="0" y="8"/>
                  </a:cxn>
                  <a:cxn ang="0">
                    <a:pos x="0" y="8"/>
                  </a:cxn>
                  <a:cxn ang="0">
                    <a:pos x="0" y="8"/>
                  </a:cxn>
                  <a:cxn ang="0">
                    <a:pos x="0" y="15"/>
                  </a:cxn>
                  <a:cxn ang="0">
                    <a:pos x="0" y="15"/>
                  </a:cxn>
                  <a:cxn ang="0">
                    <a:pos x="0" y="15"/>
                  </a:cxn>
                  <a:cxn ang="0">
                    <a:pos x="8" y="22"/>
                  </a:cxn>
                  <a:cxn ang="0">
                    <a:pos x="8" y="22"/>
                  </a:cxn>
                  <a:cxn ang="0">
                    <a:pos x="15" y="15"/>
                  </a:cxn>
                  <a:cxn ang="0">
                    <a:pos x="15" y="15"/>
                  </a:cxn>
                  <a:cxn ang="0">
                    <a:pos x="15" y="15"/>
                  </a:cxn>
                  <a:cxn ang="0">
                    <a:pos x="15" y="8"/>
                  </a:cxn>
                </a:cxnLst>
                <a:rect l="0" t="0" r="r" b="b"/>
                <a:pathLst>
                  <a:path w="15" h="22">
                    <a:moveTo>
                      <a:pt x="15" y="8"/>
                    </a:moveTo>
                    <a:lnTo>
                      <a:pt x="15" y="8"/>
                    </a:lnTo>
                    <a:lnTo>
                      <a:pt x="15" y="8"/>
                    </a:lnTo>
                    <a:lnTo>
                      <a:pt x="15" y="8"/>
                    </a:lnTo>
                    <a:lnTo>
                      <a:pt x="8" y="0"/>
                    </a:lnTo>
                    <a:lnTo>
                      <a:pt x="8" y="0"/>
                    </a:lnTo>
                    <a:lnTo>
                      <a:pt x="0" y="8"/>
                    </a:lnTo>
                    <a:lnTo>
                      <a:pt x="0" y="8"/>
                    </a:lnTo>
                    <a:lnTo>
                      <a:pt x="0" y="8"/>
                    </a:lnTo>
                    <a:lnTo>
                      <a:pt x="0" y="8"/>
                    </a:lnTo>
                    <a:lnTo>
                      <a:pt x="0" y="15"/>
                    </a:lnTo>
                    <a:lnTo>
                      <a:pt x="0" y="15"/>
                    </a:lnTo>
                    <a:lnTo>
                      <a:pt x="0" y="15"/>
                    </a:lnTo>
                    <a:lnTo>
                      <a:pt x="8" y="22"/>
                    </a:lnTo>
                    <a:lnTo>
                      <a:pt x="8" y="22"/>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442" name="Freeform 370"/>
              <p:cNvSpPr>
                <a:spLocks/>
              </p:cNvSpPr>
              <p:nvPr/>
            </p:nvSpPr>
            <p:spPr bwMode="auto">
              <a:xfrm>
                <a:off x="5204" y="1762"/>
                <a:ext cx="16" cy="15"/>
              </a:xfrm>
              <a:custGeom>
                <a:avLst/>
                <a:gdLst/>
                <a:ahLst/>
                <a:cxnLst>
                  <a:cxn ang="0">
                    <a:pos x="16" y="7"/>
                  </a:cxn>
                  <a:cxn ang="0">
                    <a:pos x="15" y="4"/>
                  </a:cxn>
                  <a:cxn ang="0">
                    <a:pos x="14" y="3"/>
                  </a:cxn>
                  <a:cxn ang="0">
                    <a:pos x="11" y="1"/>
                  </a:cxn>
                  <a:cxn ang="0">
                    <a:pos x="9" y="0"/>
                  </a:cxn>
                  <a:cxn ang="0">
                    <a:pos x="7" y="0"/>
                  </a:cxn>
                  <a:cxn ang="0">
                    <a:pos x="3" y="1"/>
                  </a:cxn>
                  <a:cxn ang="0">
                    <a:pos x="2" y="3"/>
                  </a:cxn>
                  <a:cxn ang="0">
                    <a:pos x="1" y="4"/>
                  </a:cxn>
                  <a:cxn ang="0">
                    <a:pos x="0" y="7"/>
                  </a:cxn>
                  <a:cxn ang="0">
                    <a:pos x="1" y="10"/>
                  </a:cxn>
                  <a:cxn ang="0">
                    <a:pos x="2" y="12"/>
                  </a:cxn>
                  <a:cxn ang="0">
                    <a:pos x="3" y="15"/>
                  </a:cxn>
                  <a:cxn ang="0">
                    <a:pos x="7" y="15"/>
                  </a:cxn>
                  <a:cxn ang="0">
                    <a:pos x="9" y="15"/>
                  </a:cxn>
                  <a:cxn ang="0">
                    <a:pos x="11" y="15"/>
                  </a:cxn>
                  <a:cxn ang="0">
                    <a:pos x="14" y="12"/>
                  </a:cxn>
                  <a:cxn ang="0">
                    <a:pos x="15" y="10"/>
                  </a:cxn>
                  <a:cxn ang="0">
                    <a:pos x="16" y="7"/>
                  </a:cxn>
                </a:cxnLst>
                <a:rect l="0" t="0" r="r" b="b"/>
                <a:pathLst>
                  <a:path w="16" h="15">
                    <a:moveTo>
                      <a:pt x="16" y="7"/>
                    </a:moveTo>
                    <a:lnTo>
                      <a:pt x="15" y="4"/>
                    </a:lnTo>
                    <a:lnTo>
                      <a:pt x="14" y="3"/>
                    </a:lnTo>
                    <a:lnTo>
                      <a:pt x="11" y="1"/>
                    </a:lnTo>
                    <a:lnTo>
                      <a:pt x="9" y="0"/>
                    </a:lnTo>
                    <a:lnTo>
                      <a:pt x="7" y="0"/>
                    </a:lnTo>
                    <a:lnTo>
                      <a:pt x="3" y="1"/>
                    </a:lnTo>
                    <a:lnTo>
                      <a:pt x="2" y="3"/>
                    </a:lnTo>
                    <a:lnTo>
                      <a:pt x="1" y="4"/>
                    </a:lnTo>
                    <a:lnTo>
                      <a:pt x="0" y="7"/>
                    </a:lnTo>
                    <a:lnTo>
                      <a:pt x="1" y="10"/>
                    </a:lnTo>
                    <a:lnTo>
                      <a:pt x="2" y="12"/>
                    </a:lnTo>
                    <a:lnTo>
                      <a:pt x="3" y="15"/>
                    </a:lnTo>
                    <a:lnTo>
                      <a:pt x="7" y="15"/>
                    </a:lnTo>
                    <a:lnTo>
                      <a:pt x="9" y="15"/>
                    </a:lnTo>
                    <a:lnTo>
                      <a:pt x="11" y="15"/>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443" name="Freeform 371"/>
              <p:cNvSpPr>
                <a:spLocks/>
              </p:cNvSpPr>
              <p:nvPr/>
            </p:nvSpPr>
            <p:spPr bwMode="auto">
              <a:xfrm>
                <a:off x="5200" y="1764"/>
                <a:ext cx="22" cy="14"/>
              </a:xfrm>
              <a:custGeom>
                <a:avLst/>
                <a:gdLst/>
                <a:ahLst/>
                <a:cxnLst>
                  <a:cxn ang="0">
                    <a:pos x="22" y="7"/>
                  </a:cxn>
                  <a:cxn ang="0">
                    <a:pos x="15" y="0"/>
                  </a:cxn>
                  <a:cxn ang="0">
                    <a:pos x="15" y="0"/>
                  </a:cxn>
                  <a:cxn ang="0">
                    <a:pos x="15" y="0"/>
                  </a:cxn>
                  <a:cxn ang="0">
                    <a:pos x="15" y="0"/>
                  </a:cxn>
                  <a:cxn ang="0">
                    <a:pos x="8" y="0"/>
                  </a:cxn>
                  <a:cxn ang="0">
                    <a:pos x="8" y="0"/>
                  </a:cxn>
                  <a:cxn ang="0">
                    <a:pos x="8" y="0"/>
                  </a:cxn>
                  <a:cxn ang="0">
                    <a:pos x="8" y="0"/>
                  </a:cxn>
                  <a:cxn ang="0">
                    <a:pos x="0" y="7"/>
                  </a:cxn>
                  <a:cxn ang="0">
                    <a:pos x="8" y="7"/>
                  </a:cxn>
                  <a:cxn ang="0">
                    <a:pos x="8" y="7"/>
                  </a:cxn>
                  <a:cxn ang="0">
                    <a:pos x="8" y="14"/>
                  </a:cxn>
                  <a:cxn ang="0">
                    <a:pos x="8" y="14"/>
                  </a:cxn>
                  <a:cxn ang="0">
                    <a:pos x="15" y="14"/>
                  </a:cxn>
                  <a:cxn ang="0">
                    <a:pos x="15" y="14"/>
                  </a:cxn>
                  <a:cxn ang="0">
                    <a:pos x="15" y="7"/>
                  </a:cxn>
                  <a:cxn ang="0">
                    <a:pos x="15" y="7"/>
                  </a:cxn>
                  <a:cxn ang="0">
                    <a:pos x="22" y="7"/>
                  </a:cxn>
                </a:cxnLst>
                <a:rect l="0" t="0" r="r" b="b"/>
                <a:pathLst>
                  <a:path w="22" h="14">
                    <a:moveTo>
                      <a:pt x="22" y="7"/>
                    </a:moveTo>
                    <a:lnTo>
                      <a:pt x="15" y="0"/>
                    </a:lnTo>
                    <a:lnTo>
                      <a:pt x="15" y="0"/>
                    </a:lnTo>
                    <a:lnTo>
                      <a:pt x="15" y="0"/>
                    </a:lnTo>
                    <a:lnTo>
                      <a:pt x="15" y="0"/>
                    </a:lnTo>
                    <a:lnTo>
                      <a:pt x="8" y="0"/>
                    </a:lnTo>
                    <a:lnTo>
                      <a:pt x="8" y="0"/>
                    </a:lnTo>
                    <a:lnTo>
                      <a:pt x="8" y="0"/>
                    </a:lnTo>
                    <a:lnTo>
                      <a:pt x="8" y="0"/>
                    </a:lnTo>
                    <a:lnTo>
                      <a:pt x="0" y="7"/>
                    </a:lnTo>
                    <a:lnTo>
                      <a:pt x="8" y="7"/>
                    </a:lnTo>
                    <a:lnTo>
                      <a:pt x="8" y="7"/>
                    </a:lnTo>
                    <a:lnTo>
                      <a:pt x="8" y="14"/>
                    </a:lnTo>
                    <a:lnTo>
                      <a:pt x="8" y="14"/>
                    </a:lnTo>
                    <a:lnTo>
                      <a:pt x="15" y="14"/>
                    </a:lnTo>
                    <a:lnTo>
                      <a:pt x="15" y="14"/>
                    </a:lnTo>
                    <a:lnTo>
                      <a:pt x="15" y="7"/>
                    </a:lnTo>
                    <a:lnTo>
                      <a:pt x="15"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444" name="Freeform 372"/>
              <p:cNvSpPr>
                <a:spLocks/>
              </p:cNvSpPr>
              <p:nvPr/>
            </p:nvSpPr>
            <p:spPr bwMode="auto">
              <a:xfrm>
                <a:off x="5239" y="1729"/>
                <a:ext cx="15" cy="16"/>
              </a:xfrm>
              <a:custGeom>
                <a:avLst/>
                <a:gdLst/>
                <a:ahLst/>
                <a:cxnLst>
                  <a:cxn ang="0">
                    <a:pos x="15" y="8"/>
                  </a:cxn>
                  <a:cxn ang="0">
                    <a:pos x="15" y="5"/>
                  </a:cxn>
                  <a:cxn ang="0">
                    <a:pos x="13" y="3"/>
                  </a:cxn>
                  <a:cxn ang="0">
                    <a:pos x="11" y="1"/>
                  </a:cxn>
                  <a:cxn ang="0">
                    <a:pos x="9" y="0"/>
                  </a:cxn>
                  <a:cxn ang="0">
                    <a:pos x="6" y="0"/>
                  </a:cxn>
                  <a:cxn ang="0">
                    <a:pos x="4" y="1"/>
                  </a:cxn>
                  <a:cxn ang="0">
                    <a:pos x="2" y="3"/>
                  </a:cxn>
                  <a:cxn ang="0">
                    <a:pos x="0" y="5"/>
                  </a:cxn>
                  <a:cxn ang="0">
                    <a:pos x="0" y="8"/>
                  </a:cxn>
                  <a:cxn ang="0">
                    <a:pos x="0" y="11"/>
                  </a:cxn>
                  <a:cxn ang="0">
                    <a:pos x="2" y="14"/>
                  </a:cxn>
                  <a:cxn ang="0">
                    <a:pos x="4" y="15"/>
                  </a:cxn>
                  <a:cxn ang="0">
                    <a:pos x="6" y="16"/>
                  </a:cxn>
                  <a:cxn ang="0">
                    <a:pos x="9" y="16"/>
                  </a:cxn>
                  <a:cxn ang="0">
                    <a:pos x="11" y="15"/>
                  </a:cxn>
                  <a:cxn ang="0">
                    <a:pos x="13" y="14"/>
                  </a:cxn>
                  <a:cxn ang="0">
                    <a:pos x="15" y="11"/>
                  </a:cxn>
                  <a:cxn ang="0">
                    <a:pos x="15" y="8"/>
                  </a:cxn>
                </a:cxnLst>
                <a:rect l="0" t="0" r="r" b="b"/>
                <a:pathLst>
                  <a:path w="15" h="16">
                    <a:moveTo>
                      <a:pt x="15" y="8"/>
                    </a:moveTo>
                    <a:lnTo>
                      <a:pt x="15" y="5"/>
                    </a:lnTo>
                    <a:lnTo>
                      <a:pt x="13" y="3"/>
                    </a:lnTo>
                    <a:lnTo>
                      <a:pt x="11" y="1"/>
                    </a:lnTo>
                    <a:lnTo>
                      <a:pt x="9" y="0"/>
                    </a:lnTo>
                    <a:lnTo>
                      <a:pt x="6" y="0"/>
                    </a:lnTo>
                    <a:lnTo>
                      <a:pt x="4" y="1"/>
                    </a:lnTo>
                    <a:lnTo>
                      <a:pt x="2" y="3"/>
                    </a:lnTo>
                    <a:lnTo>
                      <a:pt x="0" y="5"/>
                    </a:lnTo>
                    <a:lnTo>
                      <a:pt x="0" y="8"/>
                    </a:lnTo>
                    <a:lnTo>
                      <a:pt x="0" y="11"/>
                    </a:lnTo>
                    <a:lnTo>
                      <a:pt x="2" y="14"/>
                    </a:lnTo>
                    <a:lnTo>
                      <a:pt x="4" y="15"/>
                    </a:lnTo>
                    <a:lnTo>
                      <a:pt x="6" y="16"/>
                    </a:lnTo>
                    <a:lnTo>
                      <a:pt x="9" y="16"/>
                    </a:lnTo>
                    <a:lnTo>
                      <a:pt x="11" y="15"/>
                    </a:lnTo>
                    <a:lnTo>
                      <a:pt x="13"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445" name="Freeform 373"/>
              <p:cNvSpPr>
                <a:spLocks/>
              </p:cNvSpPr>
              <p:nvPr/>
            </p:nvSpPr>
            <p:spPr bwMode="auto">
              <a:xfrm>
                <a:off x="5237" y="1727"/>
                <a:ext cx="14" cy="15"/>
              </a:xfrm>
              <a:custGeom>
                <a:avLst/>
                <a:gdLst/>
                <a:ahLst/>
                <a:cxnLst>
                  <a:cxn ang="0">
                    <a:pos x="14" y="8"/>
                  </a:cxn>
                  <a:cxn ang="0">
                    <a:pos x="14" y="8"/>
                  </a:cxn>
                  <a:cxn ang="0">
                    <a:pos x="14" y="8"/>
                  </a:cxn>
                  <a:cxn ang="0">
                    <a:pos x="14" y="0"/>
                  </a:cxn>
                  <a:cxn ang="0">
                    <a:pos x="14" y="0"/>
                  </a:cxn>
                  <a:cxn ang="0">
                    <a:pos x="7" y="0"/>
                  </a:cxn>
                  <a:cxn ang="0">
                    <a:pos x="7" y="0"/>
                  </a:cxn>
                  <a:cxn ang="0">
                    <a:pos x="7" y="8"/>
                  </a:cxn>
                  <a:cxn ang="0">
                    <a:pos x="0" y="8"/>
                  </a:cxn>
                  <a:cxn ang="0">
                    <a:pos x="0" y="8"/>
                  </a:cxn>
                  <a:cxn ang="0">
                    <a:pos x="0" y="15"/>
                  </a:cxn>
                  <a:cxn ang="0">
                    <a:pos x="7" y="15"/>
                  </a:cxn>
                  <a:cxn ang="0">
                    <a:pos x="7" y="15"/>
                  </a:cxn>
                  <a:cxn ang="0">
                    <a:pos x="7" y="15"/>
                  </a:cxn>
                  <a:cxn ang="0">
                    <a:pos x="14" y="15"/>
                  </a:cxn>
                  <a:cxn ang="0">
                    <a:pos x="14" y="15"/>
                  </a:cxn>
                  <a:cxn ang="0">
                    <a:pos x="14" y="15"/>
                  </a:cxn>
                  <a:cxn ang="0">
                    <a:pos x="14" y="15"/>
                  </a:cxn>
                  <a:cxn ang="0">
                    <a:pos x="14" y="8"/>
                  </a:cxn>
                </a:cxnLst>
                <a:rect l="0" t="0" r="r" b="b"/>
                <a:pathLst>
                  <a:path w="14" h="15">
                    <a:moveTo>
                      <a:pt x="14" y="8"/>
                    </a:moveTo>
                    <a:lnTo>
                      <a:pt x="14" y="8"/>
                    </a:lnTo>
                    <a:lnTo>
                      <a:pt x="14" y="8"/>
                    </a:lnTo>
                    <a:lnTo>
                      <a:pt x="14" y="0"/>
                    </a:lnTo>
                    <a:lnTo>
                      <a:pt x="14" y="0"/>
                    </a:lnTo>
                    <a:lnTo>
                      <a:pt x="7" y="0"/>
                    </a:lnTo>
                    <a:lnTo>
                      <a:pt x="7" y="0"/>
                    </a:lnTo>
                    <a:lnTo>
                      <a:pt x="7" y="8"/>
                    </a:lnTo>
                    <a:lnTo>
                      <a:pt x="0" y="8"/>
                    </a:lnTo>
                    <a:lnTo>
                      <a:pt x="0" y="8"/>
                    </a:lnTo>
                    <a:lnTo>
                      <a:pt x="0" y="15"/>
                    </a:lnTo>
                    <a:lnTo>
                      <a:pt x="7" y="15"/>
                    </a:lnTo>
                    <a:lnTo>
                      <a:pt x="7" y="15"/>
                    </a:lnTo>
                    <a:lnTo>
                      <a:pt x="7" y="15"/>
                    </a:lnTo>
                    <a:lnTo>
                      <a:pt x="14"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446" name="Freeform 374"/>
              <p:cNvSpPr>
                <a:spLocks/>
              </p:cNvSpPr>
              <p:nvPr/>
            </p:nvSpPr>
            <p:spPr bwMode="auto">
              <a:xfrm>
                <a:off x="5243" y="1728"/>
                <a:ext cx="15" cy="16"/>
              </a:xfrm>
              <a:custGeom>
                <a:avLst/>
                <a:gdLst/>
                <a:ahLst/>
                <a:cxnLst>
                  <a:cxn ang="0">
                    <a:pos x="15" y="8"/>
                  </a:cxn>
                  <a:cxn ang="0">
                    <a:pos x="14" y="5"/>
                  </a:cxn>
                  <a:cxn ang="0">
                    <a:pos x="13" y="3"/>
                  </a:cxn>
                  <a:cxn ang="0">
                    <a:pos x="12" y="1"/>
                  </a:cxn>
                  <a:cxn ang="0">
                    <a:pos x="9" y="0"/>
                  </a:cxn>
                  <a:cxn ang="0">
                    <a:pos x="6" y="0"/>
                  </a:cxn>
                  <a:cxn ang="0">
                    <a:pos x="4" y="1"/>
                  </a:cxn>
                  <a:cxn ang="0">
                    <a:pos x="2" y="3"/>
                  </a:cxn>
                  <a:cxn ang="0">
                    <a:pos x="0" y="5"/>
                  </a:cxn>
                  <a:cxn ang="0">
                    <a:pos x="0" y="8"/>
                  </a:cxn>
                  <a:cxn ang="0">
                    <a:pos x="0" y="10"/>
                  </a:cxn>
                  <a:cxn ang="0">
                    <a:pos x="2" y="13"/>
                  </a:cxn>
                  <a:cxn ang="0">
                    <a:pos x="4" y="15"/>
                  </a:cxn>
                  <a:cxn ang="0">
                    <a:pos x="6" y="16"/>
                  </a:cxn>
                  <a:cxn ang="0">
                    <a:pos x="9" y="16"/>
                  </a:cxn>
                  <a:cxn ang="0">
                    <a:pos x="12" y="15"/>
                  </a:cxn>
                  <a:cxn ang="0">
                    <a:pos x="13" y="13"/>
                  </a:cxn>
                  <a:cxn ang="0">
                    <a:pos x="14" y="10"/>
                  </a:cxn>
                  <a:cxn ang="0">
                    <a:pos x="15" y="8"/>
                  </a:cxn>
                </a:cxnLst>
                <a:rect l="0" t="0" r="r" b="b"/>
                <a:pathLst>
                  <a:path w="15" h="16">
                    <a:moveTo>
                      <a:pt x="15" y="8"/>
                    </a:moveTo>
                    <a:lnTo>
                      <a:pt x="14" y="5"/>
                    </a:lnTo>
                    <a:lnTo>
                      <a:pt x="13" y="3"/>
                    </a:lnTo>
                    <a:lnTo>
                      <a:pt x="12" y="1"/>
                    </a:lnTo>
                    <a:lnTo>
                      <a:pt x="9" y="0"/>
                    </a:lnTo>
                    <a:lnTo>
                      <a:pt x="6" y="0"/>
                    </a:lnTo>
                    <a:lnTo>
                      <a:pt x="4" y="1"/>
                    </a:lnTo>
                    <a:lnTo>
                      <a:pt x="2" y="3"/>
                    </a:lnTo>
                    <a:lnTo>
                      <a:pt x="0" y="5"/>
                    </a:lnTo>
                    <a:lnTo>
                      <a:pt x="0" y="8"/>
                    </a:lnTo>
                    <a:lnTo>
                      <a:pt x="0" y="10"/>
                    </a:lnTo>
                    <a:lnTo>
                      <a:pt x="2" y="13"/>
                    </a:lnTo>
                    <a:lnTo>
                      <a:pt x="4" y="15"/>
                    </a:lnTo>
                    <a:lnTo>
                      <a:pt x="6" y="16"/>
                    </a:lnTo>
                    <a:lnTo>
                      <a:pt x="9" y="16"/>
                    </a:lnTo>
                    <a:lnTo>
                      <a:pt x="12" y="15"/>
                    </a:lnTo>
                    <a:lnTo>
                      <a:pt x="13" y="13"/>
                    </a:lnTo>
                    <a:lnTo>
                      <a:pt x="14" y="10"/>
                    </a:lnTo>
                    <a:lnTo>
                      <a:pt x="15" y="8"/>
                    </a:lnTo>
                    <a:close/>
                  </a:path>
                </a:pathLst>
              </a:custGeom>
              <a:solidFill>
                <a:srgbClr val="FFFF00"/>
              </a:solidFill>
              <a:ln w="9525">
                <a:noFill/>
                <a:round/>
                <a:headEnd/>
                <a:tailEnd/>
              </a:ln>
            </p:spPr>
            <p:txBody>
              <a:bodyPr/>
              <a:lstStyle/>
              <a:p>
                <a:endParaRPr lang="en-US" dirty="0"/>
              </a:p>
            </p:txBody>
          </p:sp>
          <p:sp>
            <p:nvSpPr>
              <p:cNvPr id="643447" name="Freeform 375"/>
              <p:cNvSpPr>
                <a:spLocks/>
              </p:cNvSpPr>
              <p:nvPr/>
            </p:nvSpPr>
            <p:spPr bwMode="auto">
              <a:xfrm>
                <a:off x="5244" y="1727"/>
                <a:ext cx="15" cy="15"/>
              </a:xfrm>
              <a:custGeom>
                <a:avLst/>
                <a:gdLst/>
                <a:ahLst/>
                <a:cxnLst>
                  <a:cxn ang="0">
                    <a:pos x="15" y="8"/>
                  </a:cxn>
                  <a:cxn ang="0">
                    <a:pos x="15" y="8"/>
                  </a:cxn>
                  <a:cxn ang="0">
                    <a:pos x="15" y="0"/>
                  </a:cxn>
                  <a:cxn ang="0">
                    <a:pos x="7" y="0"/>
                  </a:cxn>
                  <a:cxn ang="0">
                    <a:pos x="7" y="0"/>
                  </a:cxn>
                  <a:cxn ang="0">
                    <a:pos x="7" y="0"/>
                  </a:cxn>
                  <a:cxn ang="0">
                    <a:pos x="0" y="0"/>
                  </a:cxn>
                  <a:cxn ang="0">
                    <a:pos x="0" y="0"/>
                  </a:cxn>
                  <a:cxn ang="0">
                    <a:pos x="0" y="8"/>
                  </a:cxn>
                  <a:cxn ang="0">
                    <a:pos x="0" y="8"/>
                  </a:cxn>
                  <a:cxn ang="0">
                    <a:pos x="0" y="15"/>
                  </a:cxn>
                  <a:cxn ang="0">
                    <a:pos x="0" y="15"/>
                  </a:cxn>
                  <a:cxn ang="0">
                    <a:pos x="0" y="15"/>
                  </a:cxn>
                  <a:cxn ang="0">
                    <a:pos x="7" y="15"/>
                  </a:cxn>
                  <a:cxn ang="0">
                    <a:pos x="7" y="15"/>
                  </a:cxn>
                  <a:cxn ang="0">
                    <a:pos x="7" y="15"/>
                  </a:cxn>
                  <a:cxn ang="0">
                    <a:pos x="15" y="15"/>
                  </a:cxn>
                  <a:cxn ang="0">
                    <a:pos x="15" y="15"/>
                  </a:cxn>
                  <a:cxn ang="0">
                    <a:pos x="15" y="8"/>
                  </a:cxn>
                </a:cxnLst>
                <a:rect l="0" t="0" r="r" b="b"/>
                <a:pathLst>
                  <a:path w="15" h="15">
                    <a:moveTo>
                      <a:pt x="15" y="8"/>
                    </a:moveTo>
                    <a:lnTo>
                      <a:pt x="15" y="8"/>
                    </a:lnTo>
                    <a:lnTo>
                      <a:pt x="15" y="0"/>
                    </a:lnTo>
                    <a:lnTo>
                      <a:pt x="7" y="0"/>
                    </a:lnTo>
                    <a:lnTo>
                      <a:pt x="7" y="0"/>
                    </a:lnTo>
                    <a:lnTo>
                      <a:pt x="7" y="0"/>
                    </a:lnTo>
                    <a:lnTo>
                      <a:pt x="0" y="0"/>
                    </a:lnTo>
                    <a:lnTo>
                      <a:pt x="0" y="0"/>
                    </a:lnTo>
                    <a:lnTo>
                      <a:pt x="0" y="8"/>
                    </a:lnTo>
                    <a:lnTo>
                      <a:pt x="0" y="8"/>
                    </a:lnTo>
                    <a:lnTo>
                      <a:pt x="0" y="15"/>
                    </a:lnTo>
                    <a:lnTo>
                      <a:pt x="0" y="15"/>
                    </a:lnTo>
                    <a:lnTo>
                      <a:pt x="0" y="15"/>
                    </a:lnTo>
                    <a:lnTo>
                      <a:pt x="7" y="15"/>
                    </a:lnTo>
                    <a:lnTo>
                      <a:pt x="7" y="15"/>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448" name="Freeform 376"/>
              <p:cNvSpPr>
                <a:spLocks/>
              </p:cNvSpPr>
              <p:nvPr/>
            </p:nvSpPr>
            <p:spPr bwMode="auto">
              <a:xfrm>
                <a:off x="5241" y="1732"/>
                <a:ext cx="15" cy="15"/>
              </a:xfrm>
              <a:custGeom>
                <a:avLst/>
                <a:gdLst/>
                <a:ahLst/>
                <a:cxnLst>
                  <a:cxn ang="0">
                    <a:pos x="15" y="8"/>
                  </a:cxn>
                  <a:cxn ang="0">
                    <a:pos x="15" y="5"/>
                  </a:cxn>
                  <a:cxn ang="0">
                    <a:pos x="14" y="2"/>
                  </a:cxn>
                  <a:cxn ang="0">
                    <a:pos x="11" y="1"/>
                  </a:cxn>
                  <a:cxn ang="0">
                    <a:pos x="9" y="0"/>
                  </a:cxn>
                  <a:cxn ang="0">
                    <a:pos x="6" y="0"/>
                  </a:cxn>
                  <a:cxn ang="0">
                    <a:pos x="4" y="1"/>
                  </a:cxn>
                  <a:cxn ang="0">
                    <a:pos x="2" y="2"/>
                  </a:cxn>
                  <a:cxn ang="0">
                    <a:pos x="0" y="5"/>
                  </a:cxn>
                  <a:cxn ang="0">
                    <a:pos x="0" y="8"/>
                  </a:cxn>
                  <a:cxn ang="0">
                    <a:pos x="0" y="11"/>
                  </a:cxn>
                  <a:cxn ang="0">
                    <a:pos x="2" y="13"/>
                  </a:cxn>
                  <a:cxn ang="0">
                    <a:pos x="4" y="15"/>
                  </a:cxn>
                  <a:cxn ang="0">
                    <a:pos x="6" y="15"/>
                  </a:cxn>
                  <a:cxn ang="0">
                    <a:pos x="9" y="15"/>
                  </a:cxn>
                  <a:cxn ang="0">
                    <a:pos x="11" y="15"/>
                  </a:cxn>
                  <a:cxn ang="0">
                    <a:pos x="14" y="13"/>
                  </a:cxn>
                  <a:cxn ang="0">
                    <a:pos x="15" y="11"/>
                  </a:cxn>
                  <a:cxn ang="0">
                    <a:pos x="15" y="8"/>
                  </a:cxn>
                </a:cxnLst>
                <a:rect l="0" t="0" r="r" b="b"/>
                <a:pathLst>
                  <a:path w="15" h="15">
                    <a:moveTo>
                      <a:pt x="15" y="8"/>
                    </a:moveTo>
                    <a:lnTo>
                      <a:pt x="15" y="5"/>
                    </a:lnTo>
                    <a:lnTo>
                      <a:pt x="14" y="2"/>
                    </a:lnTo>
                    <a:lnTo>
                      <a:pt x="11" y="1"/>
                    </a:lnTo>
                    <a:lnTo>
                      <a:pt x="9" y="0"/>
                    </a:lnTo>
                    <a:lnTo>
                      <a:pt x="6" y="0"/>
                    </a:lnTo>
                    <a:lnTo>
                      <a:pt x="4" y="1"/>
                    </a:lnTo>
                    <a:lnTo>
                      <a:pt x="2" y="2"/>
                    </a:lnTo>
                    <a:lnTo>
                      <a:pt x="0" y="5"/>
                    </a:lnTo>
                    <a:lnTo>
                      <a:pt x="0" y="8"/>
                    </a:lnTo>
                    <a:lnTo>
                      <a:pt x="0" y="11"/>
                    </a:lnTo>
                    <a:lnTo>
                      <a:pt x="2" y="13"/>
                    </a:lnTo>
                    <a:lnTo>
                      <a:pt x="4" y="15"/>
                    </a:lnTo>
                    <a:lnTo>
                      <a:pt x="6" y="15"/>
                    </a:lnTo>
                    <a:lnTo>
                      <a:pt x="9" y="15"/>
                    </a:lnTo>
                    <a:lnTo>
                      <a:pt x="11" y="15"/>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449" name="Freeform 377"/>
              <p:cNvSpPr>
                <a:spLocks/>
              </p:cNvSpPr>
              <p:nvPr/>
            </p:nvSpPr>
            <p:spPr bwMode="auto">
              <a:xfrm>
                <a:off x="5244" y="1735"/>
                <a:ext cx="15" cy="14"/>
              </a:xfrm>
              <a:custGeom>
                <a:avLst/>
                <a:gdLst/>
                <a:ahLst/>
                <a:cxnLst>
                  <a:cxn ang="0">
                    <a:pos x="15" y="7"/>
                  </a:cxn>
                  <a:cxn ang="0">
                    <a:pos x="15" y="0"/>
                  </a:cxn>
                  <a:cxn ang="0">
                    <a:pos x="7" y="0"/>
                  </a:cxn>
                  <a:cxn ang="0">
                    <a:pos x="7" y="0"/>
                  </a:cxn>
                  <a:cxn ang="0">
                    <a:pos x="7" y="0"/>
                  </a:cxn>
                  <a:cxn ang="0">
                    <a:pos x="0" y="0"/>
                  </a:cxn>
                  <a:cxn ang="0">
                    <a:pos x="0" y="0"/>
                  </a:cxn>
                  <a:cxn ang="0">
                    <a:pos x="0" y="0"/>
                  </a:cxn>
                  <a:cxn ang="0">
                    <a:pos x="0" y="0"/>
                  </a:cxn>
                  <a:cxn ang="0">
                    <a:pos x="0" y="7"/>
                  </a:cxn>
                  <a:cxn ang="0">
                    <a:pos x="0" y="7"/>
                  </a:cxn>
                  <a:cxn ang="0">
                    <a:pos x="0" y="7"/>
                  </a:cxn>
                  <a:cxn ang="0">
                    <a:pos x="0" y="14"/>
                  </a:cxn>
                  <a:cxn ang="0">
                    <a:pos x="0" y="14"/>
                  </a:cxn>
                  <a:cxn ang="0">
                    <a:pos x="7" y="14"/>
                  </a:cxn>
                  <a:cxn ang="0">
                    <a:pos x="7" y="14"/>
                  </a:cxn>
                  <a:cxn ang="0">
                    <a:pos x="7" y="7"/>
                  </a:cxn>
                  <a:cxn ang="0">
                    <a:pos x="15" y="7"/>
                  </a:cxn>
                  <a:cxn ang="0">
                    <a:pos x="15" y="7"/>
                  </a:cxn>
                </a:cxnLst>
                <a:rect l="0" t="0" r="r" b="b"/>
                <a:pathLst>
                  <a:path w="15" h="14">
                    <a:moveTo>
                      <a:pt x="15" y="7"/>
                    </a:moveTo>
                    <a:lnTo>
                      <a:pt x="15" y="0"/>
                    </a:lnTo>
                    <a:lnTo>
                      <a:pt x="7" y="0"/>
                    </a:lnTo>
                    <a:lnTo>
                      <a:pt x="7" y="0"/>
                    </a:lnTo>
                    <a:lnTo>
                      <a:pt x="7" y="0"/>
                    </a:lnTo>
                    <a:lnTo>
                      <a:pt x="0" y="0"/>
                    </a:lnTo>
                    <a:lnTo>
                      <a:pt x="0" y="0"/>
                    </a:lnTo>
                    <a:lnTo>
                      <a:pt x="0" y="0"/>
                    </a:lnTo>
                    <a:lnTo>
                      <a:pt x="0" y="0"/>
                    </a:lnTo>
                    <a:lnTo>
                      <a:pt x="0" y="7"/>
                    </a:lnTo>
                    <a:lnTo>
                      <a:pt x="0" y="7"/>
                    </a:lnTo>
                    <a:lnTo>
                      <a:pt x="0" y="7"/>
                    </a:lnTo>
                    <a:lnTo>
                      <a:pt x="0" y="14"/>
                    </a:lnTo>
                    <a:lnTo>
                      <a:pt x="0" y="14"/>
                    </a:lnTo>
                    <a:lnTo>
                      <a:pt x="7" y="14"/>
                    </a:lnTo>
                    <a:lnTo>
                      <a:pt x="7" y="14"/>
                    </a:lnTo>
                    <a:lnTo>
                      <a:pt x="7"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450" name="Freeform 378"/>
              <p:cNvSpPr>
                <a:spLocks/>
              </p:cNvSpPr>
              <p:nvPr/>
            </p:nvSpPr>
            <p:spPr bwMode="auto">
              <a:xfrm>
                <a:off x="5243" y="1730"/>
                <a:ext cx="15" cy="17"/>
              </a:xfrm>
              <a:custGeom>
                <a:avLst/>
                <a:gdLst/>
                <a:ahLst/>
                <a:cxnLst>
                  <a:cxn ang="0">
                    <a:pos x="15" y="8"/>
                  </a:cxn>
                  <a:cxn ang="0">
                    <a:pos x="14" y="5"/>
                  </a:cxn>
                  <a:cxn ang="0">
                    <a:pos x="13" y="3"/>
                  </a:cxn>
                  <a:cxn ang="0">
                    <a:pos x="12" y="2"/>
                  </a:cxn>
                  <a:cxn ang="0">
                    <a:pos x="8" y="0"/>
                  </a:cxn>
                  <a:cxn ang="0">
                    <a:pos x="6" y="0"/>
                  </a:cxn>
                  <a:cxn ang="0">
                    <a:pos x="4" y="2"/>
                  </a:cxn>
                  <a:cxn ang="0">
                    <a:pos x="2" y="3"/>
                  </a:cxn>
                  <a:cxn ang="0">
                    <a:pos x="0" y="5"/>
                  </a:cxn>
                  <a:cxn ang="0">
                    <a:pos x="0" y="8"/>
                  </a:cxn>
                  <a:cxn ang="0">
                    <a:pos x="0" y="11"/>
                  </a:cxn>
                  <a:cxn ang="0">
                    <a:pos x="2" y="14"/>
                  </a:cxn>
                  <a:cxn ang="0">
                    <a:pos x="4" y="15"/>
                  </a:cxn>
                  <a:cxn ang="0">
                    <a:pos x="6" y="17"/>
                  </a:cxn>
                  <a:cxn ang="0">
                    <a:pos x="8" y="17"/>
                  </a:cxn>
                  <a:cxn ang="0">
                    <a:pos x="12" y="15"/>
                  </a:cxn>
                  <a:cxn ang="0">
                    <a:pos x="13" y="14"/>
                  </a:cxn>
                  <a:cxn ang="0">
                    <a:pos x="14" y="11"/>
                  </a:cxn>
                  <a:cxn ang="0">
                    <a:pos x="15" y="8"/>
                  </a:cxn>
                </a:cxnLst>
                <a:rect l="0" t="0" r="r" b="b"/>
                <a:pathLst>
                  <a:path w="15" h="17">
                    <a:moveTo>
                      <a:pt x="15" y="8"/>
                    </a:moveTo>
                    <a:lnTo>
                      <a:pt x="14" y="5"/>
                    </a:lnTo>
                    <a:lnTo>
                      <a:pt x="13" y="3"/>
                    </a:lnTo>
                    <a:lnTo>
                      <a:pt x="12" y="2"/>
                    </a:lnTo>
                    <a:lnTo>
                      <a:pt x="8" y="0"/>
                    </a:lnTo>
                    <a:lnTo>
                      <a:pt x="6" y="0"/>
                    </a:lnTo>
                    <a:lnTo>
                      <a:pt x="4" y="2"/>
                    </a:lnTo>
                    <a:lnTo>
                      <a:pt x="2" y="3"/>
                    </a:lnTo>
                    <a:lnTo>
                      <a:pt x="0" y="5"/>
                    </a:lnTo>
                    <a:lnTo>
                      <a:pt x="0" y="8"/>
                    </a:lnTo>
                    <a:lnTo>
                      <a:pt x="0" y="11"/>
                    </a:lnTo>
                    <a:lnTo>
                      <a:pt x="2" y="14"/>
                    </a:lnTo>
                    <a:lnTo>
                      <a:pt x="4" y="15"/>
                    </a:lnTo>
                    <a:lnTo>
                      <a:pt x="6" y="17"/>
                    </a:lnTo>
                    <a:lnTo>
                      <a:pt x="8" y="17"/>
                    </a:lnTo>
                    <a:lnTo>
                      <a:pt x="12" y="15"/>
                    </a:lnTo>
                    <a:lnTo>
                      <a:pt x="13" y="14"/>
                    </a:lnTo>
                    <a:lnTo>
                      <a:pt x="14" y="11"/>
                    </a:lnTo>
                    <a:lnTo>
                      <a:pt x="15" y="8"/>
                    </a:lnTo>
                    <a:close/>
                  </a:path>
                </a:pathLst>
              </a:custGeom>
              <a:solidFill>
                <a:srgbClr val="FFFF00"/>
              </a:solidFill>
              <a:ln w="9525">
                <a:noFill/>
                <a:round/>
                <a:headEnd/>
                <a:tailEnd/>
              </a:ln>
            </p:spPr>
            <p:txBody>
              <a:bodyPr/>
              <a:lstStyle/>
              <a:p>
                <a:endParaRPr lang="en-US" dirty="0"/>
              </a:p>
            </p:txBody>
          </p:sp>
          <p:sp>
            <p:nvSpPr>
              <p:cNvPr id="643451" name="Freeform 379"/>
              <p:cNvSpPr>
                <a:spLocks/>
              </p:cNvSpPr>
              <p:nvPr/>
            </p:nvSpPr>
            <p:spPr bwMode="auto">
              <a:xfrm>
                <a:off x="5244" y="1727"/>
                <a:ext cx="15" cy="22"/>
              </a:xfrm>
              <a:custGeom>
                <a:avLst/>
                <a:gdLst/>
                <a:ahLst/>
                <a:cxnLst>
                  <a:cxn ang="0">
                    <a:pos x="15" y="15"/>
                  </a:cxn>
                  <a:cxn ang="0">
                    <a:pos x="15" y="8"/>
                  </a:cxn>
                  <a:cxn ang="0">
                    <a:pos x="15" y="8"/>
                  </a:cxn>
                  <a:cxn ang="0">
                    <a:pos x="7" y="8"/>
                  </a:cxn>
                  <a:cxn ang="0">
                    <a:pos x="7" y="0"/>
                  </a:cxn>
                  <a:cxn ang="0">
                    <a:pos x="7" y="0"/>
                  </a:cxn>
                  <a:cxn ang="0">
                    <a:pos x="0" y="8"/>
                  </a:cxn>
                  <a:cxn ang="0">
                    <a:pos x="0" y="8"/>
                  </a:cxn>
                  <a:cxn ang="0">
                    <a:pos x="0" y="8"/>
                  </a:cxn>
                  <a:cxn ang="0">
                    <a:pos x="0" y="15"/>
                  </a:cxn>
                  <a:cxn ang="0">
                    <a:pos x="0" y="15"/>
                  </a:cxn>
                  <a:cxn ang="0">
                    <a:pos x="0" y="15"/>
                  </a:cxn>
                  <a:cxn ang="0">
                    <a:pos x="0" y="15"/>
                  </a:cxn>
                  <a:cxn ang="0">
                    <a:pos x="7" y="22"/>
                  </a:cxn>
                  <a:cxn ang="0">
                    <a:pos x="7" y="22"/>
                  </a:cxn>
                  <a:cxn ang="0">
                    <a:pos x="7" y="15"/>
                  </a:cxn>
                  <a:cxn ang="0">
                    <a:pos x="15" y="15"/>
                  </a:cxn>
                  <a:cxn ang="0">
                    <a:pos x="15" y="15"/>
                  </a:cxn>
                  <a:cxn ang="0">
                    <a:pos x="15" y="15"/>
                  </a:cxn>
                </a:cxnLst>
                <a:rect l="0" t="0" r="r" b="b"/>
                <a:pathLst>
                  <a:path w="15" h="22">
                    <a:moveTo>
                      <a:pt x="15" y="15"/>
                    </a:moveTo>
                    <a:lnTo>
                      <a:pt x="15" y="8"/>
                    </a:lnTo>
                    <a:lnTo>
                      <a:pt x="15" y="8"/>
                    </a:lnTo>
                    <a:lnTo>
                      <a:pt x="7" y="8"/>
                    </a:lnTo>
                    <a:lnTo>
                      <a:pt x="7" y="0"/>
                    </a:lnTo>
                    <a:lnTo>
                      <a:pt x="7" y="0"/>
                    </a:lnTo>
                    <a:lnTo>
                      <a:pt x="0" y="8"/>
                    </a:lnTo>
                    <a:lnTo>
                      <a:pt x="0" y="8"/>
                    </a:lnTo>
                    <a:lnTo>
                      <a:pt x="0" y="8"/>
                    </a:lnTo>
                    <a:lnTo>
                      <a:pt x="0" y="15"/>
                    </a:lnTo>
                    <a:lnTo>
                      <a:pt x="0" y="15"/>
                    </a:lnTo>
                    <a:lnTo>
                      <a:pt x="0" y="15"/>
                    </a:lnTo>
                    <a:lnTo>
                      <a:pt x="0" y="15"/>
                    </a:lnTo>
                    <a:lnTo>
                      <a:pt x="7" y="22"/>
                    </a:lnTo>
                    <a:lnTo>
                      <a:pt x="7" y="22"/>
                    </a:lnTo>
                    <a:lnTo>
                      <a:pt x="7" y="15"/>
                    </a:lnTo>
                    <a:lnTo>
                      <a:pt x="15"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452" name="Freeform 380"/>
              <p:cNvSpPr>
                <a:spLocks/>
              </p:cNvSpPr>
              <p:nvPr/>
            </p:nvSpPr>
            <p:spPr bwMode="auto">
              <a:xfrm>
                <a:off x="5245" y="1733"/>
                <a:ext cx="15" cy="17"/>
              </a:xfrm>
              <a:custGeom>
                <a:avLst/>
                <a:gdLst/>
                <a:ahLst/>
                <a:cxnLst>
                  <a:cxn ang="0">
                    <a:pos x="15" y="8"/>
                  </a:cxn>
                  <a:cxn ang="0">
                    <a:pos x="15" y="6"/>
                  </a:cxn>
                  <a:cxn ang="0">
                    <a:pos x="13" y="4"/>
                  </a:cxn>
                  <a:cxn ang="0">
                    <a:pos x="11" y="1"/>
                  </a:cxn>
                  <a:cxn ang="0">
                    <a:pos x="9" y="0"/>
                  </a:cxn>
                  <a:cxn ang="0">
                    <a:pos x="5" y="0"/>
                  </a:cxn>
                  <a:cxn ang="0">
                    <a:pos x="3" y="1"/>
                  </a:cxn>
                  <a:cxn ang="0">
                    <a:pos x="1" y="4"/>
                  </a:cxn>
                  <a:cxn ang="0">
                    <a:pos x="0" y="6"/>
                  </a:cxn>
                  <a:cxn ang="0">
                    <a:pos x="0" y="8"/>
                  </a:cxn>
                  <a:cxn ang="0">
                    <a:pos x="0" y="11"/>
                  </a:cxn>
                  <a:cxn ang="0">
                    <a:pos x="1" y="14"/>
                  </a:cxn>
                  <a:cxn ang="0">
                    <a:pos x="3" y="15"/>
                  </a:cxn>
                  <a:cxn ang="0">
                    <a:pos x="5" y="17"/>
                  </a:cxn>
                  <a:cxn ang="0">
                    <a:pos x="9" y="17"/>
                  </a:cxn>
                  <a:cxn ang="0">
                    <a:pos x="11" y="15"/>
                  </a:cxn>
                  <a:cxn ang="0">
                    <a:pos x="13" y="14"/>
                  </a:cxn>
                  <a:cxn ang="0">
                    <a:pos x="15" y="11"/>
                  </a:cxn>
                  <a:cxn ang="0">
                    <a:pos x="15" y="8"/>
                  </a:cxn>
                </a:cxnLst>
                <a:rect l="0" t="0" r="r" b="b"/>
                <a:pathLst>
                  <a:path w="15" h="17">
                    <a:moveTo>
                      <a:pt x="15" y="8"/>
                    </a:moveTo>
                    <a:lnTo>
                      <a:pt x="15" y="6"/>
                    </a:lnTo>
                    <a:lnTo>
                      <a:pt x="13" y="4"/>
                    </a:lnTo>
                    <a:lnTo>
                      <a:pt x="11" y="1"/>
                    </a:lnTo>
                    <a:lnTo>
                      <a:pt x="9" y="0"/>
                    </a:lnTo>
                    <a:lnTo>
                      <a:pt x="5" y="0"/>
                    </a:lnTo>
                    <a:lnTo>
                      <a:pt x="3" y="1"/>
                    </a:lnTo>
                    <a:lnTo>
                      <a:pt x="1" y="4"/>
                    </a:lnTo>
                    <a:lnTo>
                      <a:pt x="0" y="6"/>
                    </a:lnTo>
                    <a:lnTo>
                      <a:pt x="0" y="8"/>
                    </a:lnTo>
                    <a:lnTo>
                      <a:pt x="0" y="11"/>
                    </a:lnTo>
                    <a:lnTo>
                      <a:pt x="1" y="14"/>
                    </a:lnTo>
                    <a:lnTo>
                      <a:pt x="3" y="15"/>
                    </a:lnTo>
                    <a:lnTo>
                      <a:pt x="5" y="17"/>
                    </a:lnTo>
                    <a:lnTo>
                      <a:pt x="9" y="17"/>
                    </a:lnTo>
                    <a:lnTo>
                      <a:pt x="11" y="15"/>
                    </a:lnTo>
                    <a:lnTo>
                      <a:pt x="13"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453" name="Freeform 381"/>
              <p:cNvSpPr>
                <a:spLocks/>
              </p:cNvSpPr>
              <p:nvPr/>
            </p:nvSpPr>
            <p:spPr bwMode="auto">
              <a:xfrm>
                <a:off x="5244" y="1735"/>
                <a:ext cx="15" cy="14"/>
              </a:xfrm>
              <a:custGeom>
                <a:avLst/>
                <a:gdLst/>
                <a:ahLst/>
                <a:cxnLst>
                  <a:cxn ang="0">
                    <a:pos x="15" y="7"/>
                  </a:cxn>
                  <a:cxn ang="0">
                    <a:pos x="15" y="7"/>
                  </a:cxn>
                  <a:cxn ang="0">
                    <a:pos x="15" y="0"/>
                  </a:cxn>
                  <a:cxn ang="0">
                    <a:pos x="15" y="0"/>
                  </a:cxn>
                  <a:cxn ang="0">
                    <a:pos x="7" y="0"/>
                  </a:cxn>
                  <a:cxn ang="0">
                    <a:pos x="7" y="0"/>
                  </a:cxn>
                  <a:cxn ang="0">
                    <a:pos x="7" y="0"/>
                  </a:cxn>
                  <a:cxn ang="0">
                    <a:pos x="0" y="0"/>
                  </a:cxn>
                  <a:cxn ang="0">
                    <a:pos x="0" y="7"/>
                  </a:cxn>
                  <a:cxn ang="0">
                    <a:pos x="0" y="7"/>
                  </a:cxn>
                  <a:cxn ang="0">
                    <a:pos x="0" y="7"/>
                  </a:cxn>
                  <a:cxn ang="0">
                    <a:pos x="0" y="14"/>
                  </a:cxn>
                  <a:cxn ang="0">
                    <a:pos x="7" y="14"/>
                  </a:cxn>
                  <a:cxn ang="0">
                    <a:pos x="7" y="14"/>
                  </a:cxn>
                  <a:cxn ang="0">
                    <a:pos x="7" y="14"/>
                  </a:cxn>
                  <a:cxn ang="0">
                    <a:pos x="15" y="14"/>
                  </a:cxn>
                  <a:cxn ang="0">
                    <a:pos x="15" y="14"/>
                  </a:cxn>
                  <a:cxn ang="0">
                    <a:pos x="15" y="7"/>
                  </a:cxn>
                  <a:cxn ang="0">
                    <a:pos x="15" y="7"/>
                  </a:cxn>
                </a:cxnLst>
                <a:rect l="0" t="0" r="r" b="b"/>
                <a:pathLst>
                  <a:path w="15" h="14">
                    <a:moveTo>
                      <a:pt x="15" y="7"/>
                    </a:moveTo>
                    <a:lnTo>
                      <a:pt x="15" y="7"/>
                    </a:lnTo>
                    <a:lnTo>
                      <a:pt x="15" y="0"/>
                    </a:lnTo>
                    <a:lnTo>
                      <a:pt x="15" y="0"/>
                    </a:lnTo>
                    <a:lnTo>
                      <a:pt x="7" y="0"/>
                    </a:lnTo>
                    <a:lnTo>
                      <a:pt x="7" y="0"/>
                    </a:lnTo>
                    <a:lnTo>
                      <a:pt x="7" y="0"/>
                    </a:lnTo>
                    <a:lnTo>
                      <a:pt x="0" y="0"/>
                    </a:lnTo>
                    <a:lnTo>
                      <a:pt x="0" y="7"/>
                    </a:lnTo>
                    <a:lnTo>
                      <a:pt x="0" y="7"/>
                    </a:lnTo>
                    <a:lnTo>
                      <a:pt x="0" y="7"/>
                    </a:lnTo>
                    <a:lnTo>
                      <a:pt x="0" y="14"/>
                    </a:lnTo>
                    <a:lnTo>
                      <a:pt x="7" y="14"/>
                    </a:lnTo>
                    <a:lnTo>
                      <a:pt x="7" y="14"/>
                    </a:lnTo>
                    <a:lnTo>
                      <a:pt x="7" y="14"/>
                    </a:lnTo>
                    <a:lnTo>
                      <a:pt x="15" y="14"/>
                    </a:lnTo>
                    <a:lnTo>
                      <a:pt x="15"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454" name="Freeform 382"/>
              <p:cNvSpPr>
                <a:spLocks/>
              </p:cNvSpPr>
              <p:nvPr/>
            </p:nvSpPr>
            <p:spPr bwMode="auto">
              <a:xfrm>
                <a:off x="5239" y="1727"/>
                <a:ext cx="16" cy="16"/>
              </a:xfrm>
              <a:custGeom>
                <a:avLst/>
                <a:gdLst/>
                <a:ahLst/>
                <a:cxnLst>
                  <a:cxn ang="0">
                    <a:pos x="16" y="8"/>
                  </a:cxn>
                  <a:cxn ang="0">
                    <a:pos x="16" y="5"/>
                  </a:cxn>
                  <a:cxn ang="0">
                    <a:pos x="15" y="3"/>
                  </a:cxn>
                  <a:cxn ang="0">
                    <a:pos x="12" y="1"/>
                  </a:cxn>
                  <a:cxn ang="0">
                    <a:pos x="9" y="0"/>
                  </a:cxn>
                  <a:cxn ang="0">
                    <a:pos x="7" y="0"/>
                  </a:cxn>
                  <a:cxn ang="0">
                    <a:pos x="5" y="1"/>
                  </a:cxn>
                  <a:cxn ang="0">
                    <a:pos x="2" y="3"/>
                  </a:cxn>
                  <a:cxn ang="0">
                    <a:pos x="1" y="5"/>
                  </a:cxn>
                  <a:cxn ang="0">
                    <a:pos x="0" y="8"/>
                  </a:cxn>
                  <a:cxn ang="0">
                    <a:pos x="1" y="11"/>
                  </a:cxn>
                  <a:cxn ang="0">
                    <a:pos x="2" y="13"/>
                  </a:cxn>
                  <a:cxn ang="0">
                    <a:pos x="5" y="16"/>
                  </a:cxn>
                  <a:cxn ang="0">
                    <a:pos x="7" y="16"/>
                  </a:cxn>
                  <a:cxn ang="0">
                    <a:pos x="9" y="16"/>
                  </a:cxn>
                  <a:cxn ang="0">
                    <a:pos x="12" y="16"/>
                  </a:cxn>
                  <a:cxn ang="0">
                    <a:pos x="15" y="13"/>
                  </a:cxn>
                  <a:cxn ang="0">
                    <a:pos x="16" y="11"/>
                  </a:cxn>
                  <a:cxn ang="0">
                    <a:pos x="16" y="8"/>
                  </a:cxn>
                </a:cxnLst>
                <a:rect l="0" t="0" r="r" b="b"/>
                <a:pathLst>
                  <a:path w="16" h="16">
                    <a:moveTo>
                      <a:pt x="16" y="8"/>
                    </a:moveTo>
                    <a:lnTo>
                      <a:pt x="16" y="5"/>
                    </a:lnTo>
                    <a:lnTo>
                      <a:pt x="15" y="3"/>
                    </a:lnTo>
                    <a:lnTo>
                      <a:pt x="12" y="1"/>
                    </a:lnTo>
                    <a:lnTo>
                      <a:pt x="9" y="0"/>
                    </a:lnTo>
                    <a:lnTo>
                      <a:pt x="7" y="0"/>
                    </a:lnTo>
                    <a:lnTo>
                      <a:pt x="5" y="1"/>
                    </a:lnTo>
                    <a:lnTo>
                      <a:pt x="2" y="3"/>
                    </a:lnTo>
                    <a:lnTo>
                      <a:pt x="1" y="5"/>
                    </a:lnTo>
                    <a:lnTo>
                      <a:pt x="0" y="8"/>
                    </a:lnTo>
                    <a:lnTo>
                      <a:pt x="1" y="11"/>
                    </a:lnTo>
                    <a:lnTo>
                      <a:pt x="2" y="13"/>
                    </a:lnTo>
                    <a:lnTo>
                      <a:pt x="5" y="16"/>
                    </a:lnTo>
                    <a:lnTo>
                      <a:pt x="7" y="16"/>
                    </a:lnTo>
                    <a:lnTo>
                      <a:pt x="9" y="16"/>
                    </a:lnTo>
                    <a:lnTo>
                      <a:pt x="12" y="16"/>
                    </a:lnTo>
                    <a:lnTo>
                      <a:pt x="15"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455" name="Freeform 383"/>
              <p:cNvSpPr>
                <a:spLocks/>
              </p:cNvSpPr>
              <p:nvPr/>
            </p:nvSpPr>
            <p:spPr bwMode="auto">
              <a:xfrm>
                <a:off x="5237" y="1727"/>
                <a:ext cx="22" cy="15"/>
              </a:xfrm>
              <a:custGeom>
                <a:avLst/>
                <a:gdLst/>
                <a:ahLst/>
                <a:cxnLst>
                  <a:cxn ang="0">
                    <a:pos x="22" y="8"/>
                  </a:cxn>
                  <a:cxn ang="0">
                    <a:pos x="14" y="8"/>
                  </a:cxn>
                  <a:cxn ang="0">
                    <a:pos x="14" y="0"/>
                  </a:cxn>
                  <a:cxn ang="0">
                    <a:pos x="14" y="0"/>
                  </a:cxn>
                  <a:cxn ang="0">
                    <a:pos x="14" y="0"/>
                  </a:cxn>
                  <a:cxn ang="0">
                    <a:pos x="7" y="0"/>
                  </a:cxn>
                  <a:cxn ang="0">
                    <a:pos x="7" y="0"/>
                  </a:cxn>
                  <a:cxn ang="0">
                    <a:pos x="7" y="0"/>
                  </a:cxn>
                  <a:cxn ang="0">
                    <a:pos x="0" y="8"/>
                  </a:cxn>
                  <a:cxn ang="0">
                    <a:pos x="0" y="8"/>
                  </a:cxn>
                  <a:cxn ang="0">
                    <a:pos x="0" y="8"/>
                  </a:cxn>
                  <a:cxn ang="0">
                    <a:pos x="7" y="15"/>
                  </a:cxn>
                  <a:cxn ang="0">
                    <a:pos x="7" y="15"/>
                  </a:cxn>
                  <a:cxn ang="0">
                    <a:pos x="7" y="15"/>
                  </a:cxn>
                  <a:cxn ang="0">
                    <a:pos x="14" y="15"/>
                  </a:cxn>
                  <a:cxn ang="0">
                    <a:pos x="14" y="15"/>
                  </a:cxn>
                  <a:cxn ang="0">
                    <a:pos x="14" y="15"/>
                  </a:cxn>
                  <a:cxn ang="0">
                    <a:pos x="14" y="8"/>
                  </a:cxn>
                  <a:cxn ang="0">
                    <a:pos x="22" y="8"/>
                  </a:cxn>
                </a:cxnLst>
                <a:rect l="0" t="0" r="r" b="b"/>
                <a:pathLst>
                  <a:path w="22" h="15">
                    <a:moveTo>
                      <a:pt x="22" y="8"/>
                    </a:moveTo>
                    <a:lnTo>
                      <a:pt x="14" y="8"/>
                    </a:lnTo>
                    <a:lnTo>
                      <a:pt x="14" y="0"/>
                    </a:lnTo>
                    <a:lnTo>
                      <a:pt x="14" y="0"/>
                    </a:lnTo>
                    <a:lnTo>
                      <a:pt x="14" y="0"/>
                    </a:lnTo>
                    <a:lnTo>
                      <a:pt x="7" y="0"/>
                    </a:lnTo>
                    <a:lnTo>
                      <a:pt x="7" y="0"/>
                    </a:lnTo>
                    <a:lnTo>
                      <a:pt x="7" y="0"/>
                    </a:lnTo>
                    <a:lnTo>
                      <a:pt x="0" y="8"/>
                    </a:lnTo>
                    <a:lnTo>
                      <a:pt x="0" y="8"/>
                    </a:lnTo>
                    <a:lnTo>
                      <a:pt x="0" y="8"/>
                    </a:lnTo>
                    <a:lnTo>
                      <a:pt x="7" y="15"/>
                    </a:lnTo>
                    <a:lnTo>
                      <a:pt x="7" y="15"/>
                    </a:lnTo>
                    <a:lnTo>
                      <a:pt x="7" y="15"/>
                    </a:lnTo>
                    <a:lnTo>
                      <a:pt x="14" y="15"/>
                    </a:lnTo>
                    <a:lnTo>
                      <a:pt x="14" y="15"/>
                    </a:lnTo>
                    <a:lnTo>
                      <a:pt x="14" y="15"/>
                    </a:lnTo>
                    <a:lnTo>
                      <a:pt x="14" y="8"/>
                    </a:lnTo>
                    <a:lnTo>
                      <a:pt x="22" y="8"/>
                    </a:lnTo>
                  </a:path>
                </a:pathLst>
              </a:custGeom>
              <a:noFill/>
              <a:ln w="0" cap="sq">
                <a:solidFill>
                  <a:srgbClr val="FFFF00"/>
                </a:solidFill>
                <a:prstDash val="solid"/>
                <a:miter lim="800000"/>
                <a:headEnd/>
                <a:tailEnd/>
              </a:ln>
            </p:spPr>
            <p:txBody>
              <a:bodyPr/>
              <a:lstStyle/>
              <a:p>
                <a:endParaRPr lang="en-US" dirty="0"/>
              </a:p>
            </p:txBody>
          </p:sp>
          <p:sp>
            <p:nvSpPr>
              <p:cNvPr id="643456" name="Freeform 384"/>
              <p:cNvSpPr>
                <a:spLocks/>
              </p:cNvSpPr>
              <p:nvPr/>
            </p:nvSpPr>
            <p:spPr bwMode="auto">
              <a:xfrm>
                <a:off x="5244" y="1725"/>
                <a:ext cx="16" cy="15"/>
              </a:xfrm>
              <a:custGeom>
                <a:avLst/>
                <a:gdLst/>
                <a:ahLst/>
                <a:cxnLst>
                  <a:cxn ang="0">
                    <a:pos x="16" y="8"/>
                  </a:cxn>
                  <a:cxn ang="0">
                    <a:pos x="15" y="5"/>
                  </a:cxn>
                  <a:cxn ang="0">
                    <a:pos x="13" y="2"/>
                  </a:cxn>
                  <a:cxn ang="0">
                    <a:pos x="11" y="1"/>
                  </a:cxn>
                  <a:cxn ang="0">
                    <a:pos x="8" y="0"/>
                  </a:cxn>
                  <a:cxn ang="0">
                    <a:pos x="6" y="0"/>
                  </a:cxn>
                  <a:cxn ang="0">
                    <a:pos x="4" y="1"/>
                  </a:cxn>
                  <a:cxn ang="0">
                    <a:pos x="2" y="2"/>
                  </a:cxn>
                  <a:cxn ang="0">
                    <a:pos x="1" y="5"/>
                  </a:cxn>
                  <a:cxn ang="0">
                    <a:pos x="0" y="8"/>
                  </a:cxn>
                  <a:cxn ang="0">
                    <a:pos x="1" y="10"/>
                  </a:cxn>
                  <a:cxn ang="0">
                    <a:pos x="2" y="13"/>
                  </a:cxn>
                  <a:cxn ang="0">
                    <a:pos x="4" y="15"/>
                  </a:cxn>
                  <a:cxn ang="0">
                    <a:pos x="6" y="15"/>
                  </a:cxn>
                  <a:cxn ang="0">
                    <a:pos x="8" y="15"/>
                  </a:cxn>
                  <a:cxn ang="0">
                    <a:pos x="11" y="15"/>
                  </a:cxn>
                  <a:cxn ang="0">
                    <a:pos x="13" y="13"/>
                  </a:cxn>
                  <a:cxn ang="0">
                    <a:pos x="15" y="10"/>
                  </a:cxn>
                  <a:cxn ang="0">
                    <a:pos x="16" y="8"/>
                  </a:cxn>
                </a:cxnLst>
                <a:rect l="0" t="0" r="r" b="b"/>
                <a:pathLst>
                  <a:path w="16" h="15">
                    <a:moveTo>
                      <a:pt x="16" y="8"/>
                    </a:moveTo>
                    <a:lnTo>
                      <a:pt x="15" y="5"/>
                    </a:lnTo>
                    <a:lnTo>
                      <a:pt x="13" y="2"/>
                    </a:lnTo>
                    <a:lnTo>
                      <a:pt x="11" y="1"/>
                    </a:lnTo>
                    <a:lnTo>
                      <a:pt x="8" y="0"/>
                    </a:lnTo>
                    <a:lnTo>
                      <a:pt x="6" y="0"/>
                    </a:lnTo>
                    <a:lnTo>
                      <a:pt x="4" y="1"/>
                    </a:lnTo>
                    <a:lnTo>
                      <a:pt x="2" y="2"/>
                    </a:lnTo>
                    <a:lnTo>
                      <a:pt x="1" y="5"/>
                    </a:lnTo>
                    <a:lnTo>
                      <a:pt x="0" y="8"/>
                    </a:lnTo>
                    <a:lnTo>
                      <a:pt x="1" y="10"/>
                    </a:lnTo>
                    <a:lnTo>
                      <a:pt x="2" y="13"/>
                    </a:lnTo>
                    <a:lnTo>
                      <a:pt x="4" y="15"/>
                    </a:lnTo>
                    <a:lnTo>
                      <a:pt x="6" y="15"/>
                    </a:lnTo>
                    <a:lnTo>
                      <a:pt x="8" y="15"/>
                    </a:lnTo>
                    <a:lnTo>
                      <a:pt x="11" y="15"/>
                    </a:lnTo>
                    <a:lnTo>
                      <a:pt x="13"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457" name="Freeform 385"/>
              <p:cNvSpPr>
                <a:spLocks/>
              </p:cNvSpPr>
              <p:nvPr/>
            </p:nvSpPr>
            <p:spPr bwMode="auto">
              <a:xfrm>
                <a:off x="5244" y="1727"/>
                <a:ext cx="15" cy="15"/>
              </a:xfrm>
              <a:custGeom>
                <a:avLst/>
                <a:gdLst/>
                <a:ahLst/>
                <a:cxnLst>
                  <a:cxn ang="0">
                    <a:pos x="15" y="8"/>
                  </a:cxn>
                  <a:cxn ang="0">
                    <a:pos x="15" y="0"/>
                  </a:cxn>
                  <a:cxn ang="0">
                    <a:pos x="15" y="0"/>
                  </a:cxn>
                  <a:cxn ang="0">
                    <a:pos x="15" y="0"/>
                  </a:cxn>
                  <a:cxn ang="0">
                    <a:pos x="7" y="0"/>
                  </a:cxn>
                  <a:cxn ang="0">
                    <a:pos x="7" y="0"/>
                  </a:cxn>
                  <a:cxn ang="0">
                    <a:pos x="7" y="0"/>
                  </a:cxn>
                  <a:cxn ang="0">
                    <a:pos x="0" y="0"/>
                  </a:cxn>
                  <a:cxn ang="0">
                    <a:pos x="0" y="0"/>
                  </a:cxn>
                  <a:cxn ang="0">
                    <a:pos x="0" y="8"/>
                  </a:cxn>
                  <a:cxn ang="0">
                    <a:pos x="0" y="8"/>
                  </a:cxn>
                  <a:cxn ang="0">
                    <a:pos x="0" y="8"/>
                  </a:cxn>
                  <a:cxn ang="0">
                    <a:pos x="7" y="15"/>
                  </a:cxn>
                  <a:cxn ang="0">
                    <a:pos x="7" y="15"/>
                  </a:cxn>
                  <a:cxn ang="0">
                    <a:pos x="7" y="15"/>
                  </a:cxn>
                  <a:cxn ang="0">
                    <a:pos x="15" y="15"/>
                  </a:cxn>
                  <a:cxn ang="0">
                    <a:pos x="15" y="8"/>
                  </a:cxn>
                  <a:cxn ang="0">
                    <a:pos x="15" y="8"/>
                  </a:cxn>
                  <a:cxn ang="0">
                    <a:pos x="15" y="8"/>
                  </a:cxn>
                </a:cxnLst>
                <a:rect l="0" t="0" r="r" b="b"/>
                <a:pathLst>
                  <a:path w="15" h="15">
                    <a:moveTo>
                      <a:pt x="15" y="8"/>
                    </a:moveTo>
                    <a:lnTo>
                      <a:pt x="15" y="0"/>
                    </a:lnTo>
                    <a:lnTo>
                      <a:pt x="15" y="0"/>
                    </a:lnTo>
                    <a:lnTo>
                      <a:pt x="15" y="0"/>
                    </a:lnTo>
                    <a:lnTo>
                      <a:pt x="7" y="0"/>
                    </a:lnTo>
                    <a:lnTo>
                      <a:pt x="7" y="0"/>
                    </a:lnTo>
                    <a:lnTo>
                      <a:pt x="7" y="0"/>
                    </a:lnTo>
                    <a:lnTo>
                      <a:pt x="0" y="0"/>
                    </a:lnTo>
                    <a:lnTo>
                      <a:pt x="0" y="0"/>
                    </a:lnTo>
                    <a:lnTo>
                      <a:pt x="0" y="8"/>
                    </a:lnTo>
                    <a:lnTo>
                      <a:pt x="0" y="8"/>
                    </a:lnTo>
                    <a:lnTo>
                      <a:pt x="0" y="8"/>
                    </a:lnTo>
                    <a:lnTo>
                      <a:pt x="7" y="15"/>
                    </a:lnTo>
                    <a:lnTo>
                      <a:pt x="7" y="15"/>
                    </a:lnTo>
                    <a:lnTo>
                      <a:pt x="7" y="15"/>
                    </a:lnTo>
                    <a:lnTo>
                      <a:pt x="15"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458" name="Freeform 386"/>
              <p:cNvSpPr>
                <a:spLocks/>
              </p:cNvSpPr>
              <p:nvPr/>
            </p:nvSpPr>
            <p:spPr bwMode="auto">
              <a:xfrm>
                <a:off x="5247" y="1724"/>
                <a:ext cx="16" cy="16"/>
              </a:xfrm>
              <a:custGeom>
                <a:avLst/>
                <a:gdLst/>
                <a:ahLst/>
                <a:cxnLst>
                  <a:cxn ang="0">
                    <a:pos x="16" y="8"/>
                  </a:cxn>
                  <a:cxn ang="0">
                    <a:pos x="16" y="5"/>
                  </a:cxn>
                  <a:cxn ang="0">
                    <a:pos x="14" y="3"/>
                  </a:cxn>
                  <a:cxn ang="0">
                    <a:pos x="12" y="1"/>
                  </a:cxn>
                  <a:cxn ang="0">
                    <a:pos x="9" y="0"/>
                  </a:cxn>
                  <a:cxn ang="0">
                    <a:pos x="7" y="0"/>
                  </a:cxn>
                  <a:cxn ang="0">
                    <a:pos x="4" y="1"/>
                  </a:cxn>
                  <a:cxn ang="0">
                    <a:pos x="1" y="3"/>
                  </a:cxn>
                  <a:cxn ang="0">
                    <a:pos x="1" y="5"/>
                  </a:cxn>
                  <a:cxn ang="0">
                    <a:pos x="0" y="8"/>
                  </a:cxn>
                  <a:cxn ang="0">
                    <a:pos x="1" y="10"/>
                  </a:cxn>
                  <a:cxn ang="0">
                    <a:pos x="1" y="13"/>
                  </a:cxn>
                  <a:cxn ang="0">
                    <a:pos x="4" y="15"/>
                  </a:cxn>
                  <a:cxn ang="0">
                    <a:pos x="7" y="16"/>
                  </a:cxn>
                  <a:cxn ang="0">
                    <a:pos x="9" y="16"/>
                  </a:cxn>
                  <a:cxn ang="0">
                    <a:pos x="12" y="15"/>
                  </a:cxn>
                  <a:cxn ang="0">
                    <a:pos x="14" y="13"/>
                  </a:cxn>
                  <a:cxn ang="0">
                    <a:pos x="16" y="10"/>
                  </a:cxn>
                  <a:cxn ang="0">
                    <a:pos x="16" y="8"/>
                  </a:cxn>
                </a:cxnLst>
                <a:rect l="0" t="0" r="r" b="b"/>
                <a:pathLst>
                  <a:path w="16" h="16">
                    <a:moveTo>
                      <a:pt x="16" y="8"/>
                    </a:moveTo>
                    <a:lnTo>
                      <a:pt x="16" y="5"/>
                    </a:lnTo>
                    <a:lnTo>
                      <a:pt x="14" y="3"/>
                    </a:lnTo>
                    <a:lnTo>
                      <a:pt x="12" y="1"/>
                    </a:lnTo>
                    <a:lnTo>
                      <a:pt x="9" y="0"/>
                    </a:lnTo>
                    <a:lnTo>
                      <a:pt x="7" y="0"/>
                    </a:lnTo>
                    <a:lnTo>
                      <a:pt x="4" y="1"/>
                    </a:lnTo>
                    <a:lnTo>
                      <a:pt x="1" y="3"/>
                    </a:lnTo>
                    <a:lnTo>
                      <a:pt x="1" y="5"/>
                    </a:lnTo>
                    <a:lnTo>
                      <a:pt x="0" y="8"/>
                    </a:lnTo>
                    <a:lnTo>
                      <a:pt x="1" y="10"/>
                    </a:lnTo>
                    <a:lnTo>
                      <a:pt x="1" y="13"/>
                    </a:lnTo>
                    <a:lnTo>
                      <a:pt x="4" y="15"/>
                    </a:lnTo>
                    <a:lnTo>
                      <a:pt x="7" y="16"/>
                    </a:lnTo>
                    <a:lnTo>
                      <a:pt x="9" y="16"/>
                    </a:lnTo>
                    <a:lnTo>
                      <a:pt x="12" y="15"/>
                    </a:lnTo>
                    <a:lnTo>
                      <a:pt x="14"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459" name="Freeform 387"/>
              <p:cNvSpPr>
                <a:spLocks/>
              </p:cNvSpPr>
              <p:nvPr/>
            </p:nvSpPr>
            <p:spPr bwMode="auto">
              <a:xfrm>
                <a:off x="5244" y="1727"/>
                <a:ext cx="22" cy="15"/>
              </a:xfrm>
              <a:custGeom>
                <a:avLst/>
                <a:gdLst/>
                <a:ahLst/>
                <a:cxnLst>
                  <a:cxn ang="0">
                    <a:pos x="22" y="8"/>
                  </a:cxn>
                  <a:cxn ang="0">
                    <a:pos x="22" y="0"/>
                  </a:cxn>
                  <a:cxn ang="0">
                    <a:pos x="15" y="0"/>
                  </a:cxn>
                  <a:cxn ang="0">
                    <a:pos x="15" y="0"/>
                  </a:cxn>
                  <a:cxn ang="0">
                    <a:pos x="15" y="0"/>
                  </a:cxn>
                  <a:cxn ang="0">
                    <a:pos x="7" y="0"/>
                  </a:cxn>
                  <a:cxn ang="0">
                    <a:pos x="7" y="0"/>
                  </a:cxn>
                  <a:cxn ang="0">
                    <a:pos x="7" y="0"/>
                  </a:cxn>
                  <a:cxn ang="0">
                    <a:pos x="7" y="0"/>
                  </a:cxn>
                  <a:cxn ang="0">
                    <a:pos x="0" y="8"/>
                  </a:cxn>
                  <a:cxn ang="0">
                    <a:pos x="7" y="8"/>
                  </a:cxn>
                  <a:cxn ang="0">
                    <a:pos x="7" y="8"/>
                  </a:cxn>
                  <a:cxn ang="0">
                    <a:pos x="7" y="15"/>
                  </a:cxn>
                  <a:cxn ang="0">
                    <a:pos x="7" y="15"/>
                  </a:cxn>
                  <a:cxn ang="0">
                    <a:pos x="15" y="15"/>
                  </a:cxn>
                  <a:cxn ang="0">
                    <a:pos x="15" y="15"/>
                  </a:cxn>
                  <a:cxn ang="0">
                    <a:pos x="15" y="8"/>
                  </a:cxn>
                  <a:cxn ang="0">
                    <a:pos x="22" y="8"/>
                  </a:cxn>
                  <a:cxn ang="0">
                    <a:pos x="22" y="8"/>
                  </a:cxn>
                </a:cxnLst>
                <a:rect l="0" t="0" r="r" b="b"/>
                <a:pathLst>
                  <a:path w="22" h="15">
                    <a:moveTo>
                      <a:pt x="22" y="8"/>
                    </a:moveTo>
                    <a:lnTo>
                      <a:pt x="22" y="0"/>
                    </a:lnTo>
                    <a:lnTo>
                      <a:pt x="15" y="0"/>
                    </a:lnTo>
                    <a:lnTo>
                      <a:pt x="15" y="0"/>
                    </a:lnTo>
                    <a:lnTo>
                      <a:pt x="15" y="0"/>
                    </a:lnTo>
                    <a:lnTo>
                      <a:pt x="7" y="0"/>
                    </a:lnTo>
                    <a:lnTo>
                      <a:pt x="7" y="0"/>
                    </a:lnTo>
                    <a:lnTo>
                      <a:pt x="7" y="0"/>
                    </a:lnTo>
                    <a:lnTo>
                      <a:pt x="7" y="0"/>
                    </a:lnTo>
                    <a:lnTo>
                      <a:pt x="0" y="8"/>
                    </a:lnTo>
                    <a:lnTo>
                      <a:pt x="7" y="8"/>
                    </a:lnTo>
                    <a:lnTo>
                      <a:pt x="7" y="8"/>
                    </a:lnTo>
                    <a:lnTo>
                      <a:pt x="7" y="15"/>
                    </a:lnTo>
                    <a:lnTo>
                      <a:pt x="7" y="15"/>
                    </a:lnTo>
                    <a:lnTo>
                      <a:pt x="15" y="15"/>
                    </a:lnTo>
                    <a:lnTo>
                      <a:pt x="15" y="15"/>
                    </a:lnTo>
                    <a:lnTo>
                      <a:pt x="15" y="8"/>
                    </a:lnTo>
                    <a:lnTo>
                      <a:pt x="22" y="8"/>
                    </a:lnTo>
                    <a:lnTo>
                      <a:pt x="22" y="8"/>
                    </a:lnTo>
                  </a:path>
                </a:pathLst>
              </a:custGeom>
              <a:noFill/>
              <a:ln w="0" cap="sq">
                <a:solidFill>
                  <a:srgbClr val="FFFF00"/>
                </a:solidFill>
                <a:prstDash val="solid"/>
                <a:miter lim="800000"/>
                <a:headEnd/>
                <a:tailEnd/>
              </a:ln>
            </p:spPr>
            <p:txBody>
              <a:bodyPr/>
              <a:lstStyle/>
              <a:p>
                <a:endParaRPr lang="en-US" dirty="0"/>
              </a:p>
            </p:txBody>
          </p:sp>
          <p:sp>
            <p:nvSpPr>
              <p:cNvPr id="643460" name="Freeform 388"/>
              <p:cNvSpPr>
                <a:spLocks/>
              </p:cNvSpPr>
              <p:nvPr/>
            </p:nvSpPr>
            <p:spPr bwMode="auto">
              <a:xfrm>
                <a:off x="5246" y="1729"/>
                <a:ext cx="16" cy="16"/>
              </a:xfrm>
              <a:custGeom>
                <a:avLst/>
                <a:gdLst/>
                <a:ahLst/>
                <a:cxnLst>
                  <a:cxn ang="0">
                    <a:pos x="16" y="8"/>
                  </a:cxn>
                  <a:cxn ang="0">
                    <a:pos x="15" y="5"/>
                  </a:cxn>
                  <a:cxn ang="0">
                    <a:pos x="14" y="3"/>
                  </a:cxn>
                  <a:cxn ang="0">
                    <a:pos x="11" y="1"/>
                  </a:cxn>
                  <a:cxn ang="0">
                    <a:pos x="9" y="0"/>
                  </a:cxn>
                  <a:cxn ang="0">
                    <a:pos x="6" y="0"/>
                  </a:cxn>
                  <a:cxn ang="0">
                    <a:pos x="4" y="1"/>
                  </a:cxn>
                  <a:cxn ang="0">
                    <a:pos x="2" y="3"/>
                  </a:cxn>
                  <a:cxn ang="0">
                    <a:pos x="1" y="5"/>
                  </a:cxn>
                  <a:cxn ang="0">
                    <a:pos x="0" y="8"/>
                  </a:cxn>
                  <a:cxn ang="0">
                    <a:pos x="1" y="11"/>
                  </a:cxn>
                  <a:cxn ang="0">
                    <a:pos x="2" y="14"/>
                  </a:cxn>
                  <a:cxn ang="0">
                    <a:pos x="4" y="15"/>
                  </a:cxn>
                  <a:cxn ang="0">
                    <a:pos x="6" y="16"/>
                  </a:cxn>
                  <a:cxn ang="0">
                    <a:pos x="9" y="16"/>
                  </a:cxn>
                  <a:cxn ang="0">
                    <a:pos x="11" y="15"/>
                  </a:cxn>
                  <a:cxn ang="0">
                    <a:pos x="14" y="14"/>
                  </a:cxn>
                  <a:cxn ang="0">
                    <a:pos x="15" y="11"/>
                  </a:cxn>
                  <a:cxn ang="0">
                    <a:pos x="16" y="8"/>
                  </a:cxn>
                </a:cxnLst>
                <a:rect l="0" t="0" r="r" b="b"/>
                <a:pathLst>
                  <a:path w="16" h="16">
                    <a:moveTo>
                      <a:pt x="16" y="8"/>
                    </a:moveTo>
                    <a:lnTo>
                      <a:pt x="15" y="5"/>
                    </a:lnTo>
                    <a:lnTo>
                      <a:pt x="14" y="3"/>
                    </a:lnTo>
                    <a:lnTo>
                      <a:pt x="11" y="1"/>
                    </a:lnTo>
                    <a:lnTo>
                      <a:pt x="9" y="0"/>
                    </a:lnTo>
                    <a:lnTo>
                      <a:pt x="6" y="0"/>
                    </a:lnTo>
                    <a:lnTo>
                      <a:pt x="4" y="1"/>
                    </a:lnTo>
                    <a:lnTo>
                      <a:pt x="2" y="3"/>
                    </a:lnTo>
                    <a:lnTo>
                      <a:pt x="1" y="5"/>
                    </a:lnTo>
                    <a:lnTo>
                      <a:pt x="0" y="8"/>
                    </a:lnTo>
                    <a:lnTo>
                      <a:pt x="1" y="11"/>
                    </a:lnTo>
                    <a:lnTo>
                      <a:pt x="2" y="14"/>
                    </a:lnTo>
                    <a:lnTo>
                      <a:pt x="4" y="15"/>
                    </a:lnTo>
                    <a:lnTo>
                      <a:pt x="6" y="16"/>
                    </a:lnTo>
                    <a:lnTo>
                      <a:pt x="9" y="16"/>
                    </a:lnTo>
                    <a:lnTo>
                      <a:pt x="11"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461" name="Freeform 389"/>
              <p:cNvSpPr>
                <a:spLocks/>
              </p:cNvSpPr>
              <p:nvPr/>
            </p:nvSpPr>
            <p:spPr bwMode="auto">
              <a:xfrm>
                <a:off x="5244" y="1727"/>
                <a:ext cx="15" cy="15"/>
              </a:xfrm>
              <a:custGeom>
                <a:avLst/>
                <a:gdLst/>
                <a:ahLst/>
                <a:cxnLst>
                  <a:cxn ang="0">
                    <a:pos x="15" y="8"/>
                  </a:cxn>
                  <a:cxn ang="0">
                    <a:pos x="15" y="8"/>
                  </a:cxn>
                  <a:cxn ang="0">
                    <a:pos x="15" y="8"/>
                  </a:cxn>
                  <a:cxn ang="0">
                    <a:pos x="15" y="0"/>
                  </a:cxn>
                  <a:cxn ang="0">
                    <a:pos x="15" y="0"/>
                  </a:cxn>
                  <a:cxn ang="0">
                    <a:pos x="7" y="0"/>
                  </a:cxn>
                  <a:cxn ang="0">
                    <a:pos x="7" y="0"/>
                  </a:cxn>
                  <a:cxn ang="0">
                    <a:pos x="7" y="8"/>
                  </a:cxn>
                  <a:cxn ang="0">
                    <a:pos x="0" y="8"/>
                  </a:cxn>
                  <a:cxn ang="0">
                    <a:pos x="0" y="8"/>
                  </a:cxn>
                  <a:cxn ang="0">
                    <a:pos x="0" y="15"/>
                  </a:cxn>
                  <a:cxn ang="0">
                    <a:pos x="7" y="15"/>
                  </a:cxn>
                  <a:cxn ang="0">
                    <a:pos x="7" y="15"/>
                  </a:cxn>
                  <a:cxn ang="0">
                    <a:pos x="7" y="15"/>
                  </a:cxn>
                  <a:cxn ang="0">
                    <a:pos x="15" y="15"/>
                  </a:cxn>
                  <a:cxn ang="0">
                    <a:pos x="15" y="15"/>
                  </a:cxn>
                  <a:cxn ang="0">
                    <a:pos x="15" y="15"/>
                  </a:cxn>
                  <a:cxn ang="0">
                    <a:pos x="15" y="15"/>
                  </a:cxn>
                  <a:cxn ang="0">
                    <a:pos x="15" y="8"/>
                  </a:cxn>
                </a:cxnLst>
                <a:rect l="0" t="0" r="r" b="b"/>
                <a:pathLst>
                  <a:path w="15" h="15">
                    <a:moveTo>
                      <a:pt x="15" y="8"/>
                    </a:moveTo>
                    <a:lnTo>
                      <a:pt x="15" y="8"/>
                    </a:lnTo>
                    <a:lnTo>
                      <a:pt x="15" y="8"/>
                    </a:lnTo>
                    <a:lnTo>
                      <a:pt x="15" y="0"/>
                    </a:lnTo>
                    <a:lnTo>
                      <a:pt x="15" y="0"/>
                    </a:lnTo>
                    <a:lnTo>
                      <a:pt x="7" y="0"/>
                    </a:lnTo>
                    <a:lnTo>
                      <a:pt x="7" y="0"/>
                    </a:lnTo>
                    <a:lnTo>
                      <a:pt x="7" y="8"/>
                    </a:lnTo>
                    <a:lnTo>
                      <a:pt x="0" y="8"/>
                    </a:lnTo>
                    <a:lnTo>
                      <a:pt x="0" y="8"/>
                    </a:lnTo>
                    <a:lnTo>
                      <a:pt x="0" y="15"/>
                    </a:lnTo>
                    <a:lnTo>
                      <a:pt x="7" y="15"/>
                    </a:lnTo>
                    <a:lnTo>
                      <a:pt x="7" y="15"/>
                    </a:lnTo>
                    <a:lnTo>
                      <a:pt x="7" y="15"/>
                    </a:lnTo>
                    <a:lnTo>
                      <a:pt x="15"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462" name="Freeform 390"/>
              <p:cNvSpPr>
                <a:spLocks/>
              </p:cNvSpPr>
              <p:nvPr/>
            </p:nvSpPr>
            <p:spPr bwMode="auto">
              <a:xfrm>
                <a:off x="5248" y="1733"/>
                <a:ext cx="16" cy="16"/>
              </a:xfrm>
              <a:custGeom>
                <a:avLst/>
                <a:gdLst/>
                <a:ahLst/>
                <a:cxnLst>
                  <a:cxn ang="0">
                    <a:pos x="16" y="8"/>
                  </a:cxn>
                  <a:cxn ang="0">
                    <a:pos x="16" y="5"/>
                  </a:cxn>
                  <a:cxn ang="0">
                    <a:pos x="14" y="3"/>
                  </a:cxn>
                  <a:cxn ang="0">
                    <a:pos x="12" y="1"/>
                  </a:cxn>
                  <a:cxn ang="0">
                    <a:pos x="9" y="0"/>
                  </a:cxn>
                  <a:cxn ang="0">
                    <a:pos x="7" y="0"/>
                  </a:cxn>
                  <a:cxn ang="0">
                    <a:pos x="4" y="1"/>
                  </a:cxn>
                  <a:cxn ang="0">
                    <a:pos x="2" y="3"/>
                  </a:cxn>
                  <a:cxn ang="0">
                    <a:pos x="0" y="5"/>
                  </a:cxn>
                  <a:cxn ang="0">
                    <a:pos x="0" y="8"/>
                  </a:cxn>
                  <a:cxn ang="0">
                    <a:pos x="0" y="11"/>
                  </a:cxn>
                  <a:cxn ang="0">
                    <a:pos x="2" y="14"/>
                  </a:cxn>
                  <a:cxn ang="0">
                    <a:pos x="4" y="15"/>
                  </a:cxn>
                  <a:cxn ang="0">
                    <a:pos x="7" y="16"/>
                  </a:cxn>
                  <a:cxn ang="0">
                    <a:pos x="9" y="16"/>
                  </a:cxn>
                  <a:cxn ang="0">
                    <a:pos x="12" y="15"/>
                  </a:cxn>
                  <a:cxn ang="0">
                    <a:pos x="14" y="14"/>
                  </a:cxn>
                  <a:cxn ang="0">
                    <a:pos x="16" y="11"/>
                  </a:cxn>
                  <a:cxn ang="0">
                    <a:pos x="16" y="8"/>
                  </a:cxn>
                </a:cxnLst>
                <a:rect l="0" t="0" r="r" b="b"/>
                <a:pathLst>
                  <a:path w="16" h="16">
                    <a:moveTo>
                      <a:pt x="16" y="8"/>
                    </a:moveTo>
                    <a:lnTo>
                      <a:pt x="16" y="5"/>
                    </a:lnTo>
                    <a:lnTo>
                      <a:pt x="14" y="3"/>
                    </a:lnTo>
                    <a:lnTo>
                      <a:pt x="12" y="1"/>
                    </a:lnTo>
                    <a:lnTo>
                      <a:pt x="9" y="0"/>
                    </a:lnTo>
                    <a:lnTo>
                      <a:pt x="7" y="0"/>
                    </a:lnTo>
                    <a:lnTo>
                      <a:pt x="4" y="1"/>
                    </a:lnTo>
                    <a:lnTo>
                      <a:pt x="2" y="3"/>
                    </a:lnTo>
                    <a:lnTo>
                      <a:pt x="0" y="5"/>
                    </a:lnTo>
                    <a:lnTo>
                      <a:pt x="0" y="8"/>
                    </a:lnTo>
                    <a:lnTo>
                      <a:pt x="0" y="11"/>
                    </a:lnTo>
                    <a:lnTo>
                      <a:pt x="2" y="14"/>
                    </a:lnTo>
                    <a:lnTo>
                      <a:pt x="4" y="15"/>
                    </a:lnTo>
                    <a:lnTo>
                      <a:pt x="7" y="16"/>
                    </a:lnTo>
                    <a:lnTo>
                      <a:pt x="9" y="16"/>
                    </a:lnTo>
                    <a:lnTo>
                      <a:pt x="12" y="15"/>
                    </a:lnTo>
                    <a:lnTo>
                      <a:pt x="14" y="14"/>
                    </a:lnTo>
                    <a:lnTo>
                      <a:pt x="16" y="11"/>
                    </a:lnTo>
                    <a:lnTo>
                      <a:pt x="16" y="8"/>
                    </a:lnTo>
                    <a:close/>
                  </a:path>
                </a:pathLst>
              </a:custGeom>
              <a:solidFill>
                <a:srgbClr val="FFFF00"/>
              </a:solidFill>
              <a:ln w="9525">
                <a:noFill/>
                <a:round/>
                <a:headEnd/>
                <a:tailEnd/>
              </a:ln>
            </p:spPr>
            <p:txBody>
              <a:bodyPr/>
              <a:lstStyle/>
              <a:p>
                <a:endParaRPr lang="en-US" dirty="0"/>
              </a:p>
            </p:txBody>
          </p:sp>
          <p:sp>
            <p:nvSpPr>
              <p:cNvPr id="643463" name="Freeform 391"/>
              <p:cNvSpPr>
                <a:spLocks/>
              </p:cNvSpPr>
              <p:nvPr/>
            </p:nvSpPr>
            <p:spPr bwMode="auto">
              <a:xfrm>
                <a:off x="5251" y="1735"/>
                <a:ext cx="15" cy="14"/>
              </a:xfrm>
              <a:custGeom>
                <a:avLst/>
                <a:gdLst/>
                <a:ahLst/>
                <a:cxnLst>
                  <a:cxn ang="0">
                    <a:pos x="15" y="7"/>
                  </a:cxn>
                  <a:cxn ang="0">
                    <a:pos x="15" y="7"/>
                  </a:cxn>
                  <a:cxn ang="0">
                    <a:pos x="8" y="0"/>
                  </a:cxn>
                  <a:cxn ang="0">
                    <a:pos x="8" y="0"/>
                  </a:cxn>
                  <a:cxn ang="0">
                    <a:pos x="8" y="0"/>
                  </a:cxn>
                  <a:cxn ang="0">
                    <a:pos x="0" y="0"/>
                  </a:cxn>
                  <a:cxn ang="0">
                    <a:pos x="0" y="0"/>
                  </a:cxn>
                  <a:cxn ang="0">
                    <a:pos x="0" y="0"/>
                  </a:cxn>
                  <a:cxn ang="0">
                    <a:pos x="0" y="7"/>
                  </a:cxn>
                  <a:cxn ang="0">
                    <a:pos x="0" y="7"/>
                  </a:cxn>
                  <a:cxn ang="0">
                    <a:pos x="0" y="7"/>
                  </a:cxn>
                  <a:cxn ang="0">
                    <a:pos x="0" y="14"/>
                  </a:cxn>
                  <a:cxn ang="0">
                    <a:pos x="0" y="14"/>
                  </a:cxn>
                  <a:cxn ang="0">
                    <a:pos x="0" y="14"/>
                  </a:cxn>
                  <a:cxn ang="0">
                    <a:pos x="8" y="14"/>
                  </a:cxn>
                  <a:cxn ang="0">
                    <a:pos x="8" y="14"/>
                  </a:cxn>
                  <a:cxn ang="0">
                    <a:pos x="8" y="14"/>
                  </a:cxn>
                  <a:cxn ang="0">
                    <a:pos x="15" y="7"/>
                  </a:cxn>
                  <a:cxn ang="0">
                    <a:pos x="15" y="7"/>
                  </a:cxn>
                </a:cxnLst>
                <a:rect l="0" t="0" r="r" b="b"/>
                <a:pathLst>
                  <a:path w="15" h="14">
                    <a:moveTo>
                      <a:pt x="15" y="7"/>
                    </a:moveTo>
                    <a:lnTo>
                      <a:pt x="15" y="7"/>
                    </a:lnTo>
                    <a:lnTo>
                      <a:pt x="8" y="0"/>
                    </a:lnTo>
                    <a:lnTo>
                      <a:pt x="8" y="0"/>
                    </a:lnTo>
                    <a:lnTo>
                      <a:pt x="8" y="0"/>
                    </a:lnTo>
                    <a:lnTo>
                      <a:pt x="0" y="0"/>
                    </a:lnTo>
                    <a:lnTo>
                      <a:pt x="0" y="0"/>
                    </a:lnTo>
                    <a:lnTo>
                      <a:pt x="0" y="0"/>
                    </a:lnTo>
                    <a:lnTo>
                      <a:pt x="0" y="7"/>
                    </a:lnTo>
                    <a:lnTo>
                      <a:pt x="0" y="7"/>
                    </a:lnTo>
                    <a:lnTo>
                      <a:pt x="0" y="7"/>
                    </a:lnTo>
                    <a:lnTo>
                      <a:pt x="0" y="14"/>
                    </a:lnTo>
                    <a:lnTo>
                      <a:pt x="0" y="14"/>
                    </a:lnTo>
                    <a:lnTo>
                      <a:pt x="0" y="14"/>
                    </a:lnTo>
                    <a:lnTo>
                      <a:pt x="8" y="14"/>
                    </a:lnTo>
                    <a:lnTo>
                      <a:pt x="8" y="14"/>
                    </a:lnTo>
                    <a:lnTo>
                      <a:pt x="8"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464" name="Freeform 392"/>
              <p:cNvSpPr>
                <a:spLocks/>
              </p:cNvSpPr>
              <p:nvPr/>
            </p:nvSpPr>
            <p:spPr bwMode="auto">
              <a:xfrm>
                <a:off x="5245" y="1729"/>
                <a:ext cx="16" cy="16"/>
              </a:xfrm>
              <a:custGeom>
                <a:avLst/>
                <a:gdLst/>
                <a:ahLst/>
                <a:cxnLst>
                  <a:cxn ang="0">
                    <a:pos x="16" y="8"/>
                  </a:cxn>
                  <a:cxn ang="0">
                    <a:pos x="15" y="5"/>
                  </a:cxn>
                  <a:cxn ang="0">
                    <a:pos x="14" y="3"/>
                  </a:cxn>
                  <a:cxn ang="0">
                    <a:pos x="12" y="1"/>
                  </a:cxn>
                  <a:cxn ang="0">
                    <a:pos x="9" y="0"/>
                  </a:cxn>
                  <a:cxn ang="0">
                    <a:pos x="6" y="0"/>
                  </a:cxn>
                  <a:cxn ang="0">
                    <a:pos x="4" y="1"/>
                  </a:cxn>
                  <a:cxn ang="0">
                    <a:pos x="2" y="3"/>
                  </a:cxn>
                  <a:cxn ang="0">
                    <a:pos x="1" y="5"/>
                  </a:cxn>
                  <a:cxn ang="0">
                    <a:pos x="0" y="8"/>
                  </a:cxn>
                  <a:cxn ang="0">
                    <a:pos x="1" y="11"/>
                  </a:cxn>
                  <a:cxn ang="0">
                    <a:pos x="2" y="14"/>
                  </a:cxn>
                  <a:cxn ang="0">
                    <a:pos x="4" y="15"/>
                  </a:cxn>
                  <a:cxn ang="0">
                    <a:pos x="6" y="16"/>
                  </a:cxn>
                  <a:cxn ang="0">
                    <a:pos x="9" y="16"/>
                  </a:cxn>
                  <a:cxn ang="0">
                    <a:pos x="12" y="15"/>
                  </a:cxn>
                  <a:cxn ang="0">
                    <a:pos x="14" y="14"/>
                  </a:cxn>
                  <a:cxn ang="0">
                    <a:pos x="15" y="11"/>
                  </a:cxn>
                  <a:cxn ang="0">
                    <a:pos x="16" y="8"/>
                  </a:cxn>
                </a:cxnLst>
                <a:rect l="0" t="0" r="r" b="b"/>
                <a:pathLst>
                  <a:path w="16" h="16">
                    <a:moveTo>
                      <a:pt x="16" y="8"/>
                    </a:moveTo>
                    <a:lnTo>
                      <a:pt x="15" y="5"/>
                    </a:lnTo>
                    <a:lnTo>
                      <a:pt x="14" y="3"/>
                    </a:lnTo>
                    <a:lnTo>
                      <a:pt x="12" y="1"/>
                    </a:lnTo>
                    <a:lnTo>
                      <a:pt x="9" y="0"/>
                    </a:lnTo>
                    <a:lnTo>
                      <a:pt x="6" y="0"/>
                    </a:lnTo>
                    <a:lnTo>
                      <a:pt x="4" y="1"/>
                    </a:lnTo>
                    <a:lnTo>
                      <a:pt x="2" y="3"/>
                    </a:lnTo>
                    <a:lnTo>
                      <a:pt x="1" y="5"/>
                    </a:lnTo>
                    <a:lnTo>
                      <a:pt x="0" y="8"/>
                    </a:lnTo>
                    <a:lnTo>
                      <a:pt x="1" y="11"/>
                    </a:lnTo>
                    <a:lnTo>
                      <a:pt x="2" y="14"/>
                    </a:lnTo>
                    <a:lnTo>
                      <a:pt x="4" y="15"/>
                    </a:lnTo>
                    <a:lnTo>
                      <a:pt x="6" y="16"/>
                    </a:lnTo>
                    <a:lnTo>
                      <a:pt x="9" y="16"/>
                    </a:lnTo>
                    <a:lnTo>
                      <a:pt x="12"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465" name="Freeform 393"/>
              <p:cNvSpPr>
                <a:spLocks/>
              </p:cNvSpPr>
              <p:nvPr/>
            </p:nvSpPr>
            <p:spPr bwMode="auto">
              <a:xfrm>
                <a:off x="5244" y="1727"/>
                <a:ext cx="15" cy="15"/>
              </a:xfrm>
              <a:custGeom>
                <a:avLst/>
                <a:gdLst/>
                <a:ahLst/>
                <a:cxnLst>
                  <a:cxn ang="0">
                    <a:pos x="15" y="8"/>
                  </a:cxn>
                  <a:cxn ang="0">
                    <a:pos x="15" y="8"/>
                  </a:cxn>
                  <a:cxn ang="0">
                    <a:pos x="15" y="8"/>
                  </a:cxn>
                  <a:cxn ang="0">
                    <a:pos x="15" y="0"/>
                  </a:cxn>
                  <a:cxn ang="0">
                    <a:pos x="7" y="0"/>
                  </a:cxn>
                  <a:cxn ang="0">
                    <a:pos x="7" y="0"/>
                  </a:cxn>
                  <a:cxn ang="0">
                    <a:pos x="7" y="0"/>
                  </a:cxn>
                  <a:cxn ang="0">
                    <a:pos x="0" y="8"/>
                  </a:cxn>
                  <a:cxn ang="0">
                    <a:pos x="0" y="8"/>
                  </a:cxn>
                  <a:cxn ang="0">
                    <a:pos x="0" y="8"/>
                  </a:cxn>
                  <a:cxn ang="0">
                    <a:pos x="0" y="15"/>
                  </a:cxn>
                  <a:cxn ang="0">
                    <a:pos x="0" y="15"/>
                  </a:cxn>
                  <a:cxn ang="0">
                    <a:pos x="7" y="15"/>
                  </a:cxn>
                  <a:cxn ang="0">
                    <a:pos x="7" y="15"/>
                  </a:cxn>
                  <a:cxn ang="0">
                    <a:pos x="7" y="15"/>
                  </a:cxn>
                  <a:cxn ang="0">
                    <a:pos x="15" y="15"/>
                  </a:cxn>
                  <a:cxn ang="0">
                    <a:pos x="15" y="15"/>
                  </a:cxn>
                  <a:cxn ang="0">
                    <a:pos x="15" y="15"/>
                  </a:cxn>
                  <a:cxn ang="0">
                    <a:pos x="15" y="8"/>
                  </a:cxn>
                </a:cxnLst>
                <a:rect l="0" t="0" r="r" b="b"/>
                <a:pathLst>
                  <a:path w="15" h="15">
                    <a:moveTo>
                      <a:pt x="15" y="8"/>
                    </a:moveTo>
                    <a:lnTo>
                      <a:pt x="15" y="8"/>
                    </a:lnTo>
                    <a:lnTo>
                      <a:pt x="15" y="8"/>
                    </a:lnTo>
                    <a:lnTo>
                      <a:pt x="15" y="0"/>
                    </a:lnTo>
                    <a:lnTo>
                      <a:pt x="7" y="0"/>
                    </a:lnTo>
                    <a:lnTo>
                      <a:pt x="7" y="0"/>
                    </a:lnTo>
                    <a:lnTo>
                      <a:pt x="7" y="0"/>
                    </a:lnTo>
                    <a:lnTo>
                      <a:pt x="0" y="8"/>
                    </a:lnTo>
                    <a:lnTo>
                      <a:pt x="0" y="8"/>
                    </a:lnTo>
                    <a:lnTo>
                      <a:pt x="0" y="8"/>
                    </a:lnTo>
                    <a:lnTo>
                      <a:pt x="0" y="15"/>
                    </a:lnTo>
                    <a:lnTo>
                      <a:pt x="0" y="15"/>
                    </a:lnTo>
                    <a:lnTo>
                      <a:pt x="7" y="15"/>
                    </a:lnTo>
                    <a:lnTo>
                      <a:pt x="7" y="15"/>
                    </a:lnTo>
                    <a:lnTo>
                      <a:pt x="7"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466" name="Freeform 394"/>
              <p:cNvSpPr>
                <a:spLocks/>
              </p:cNvSpPr>
              <p:nvPr/>
            </p:nvSpPr>
            <p:spPr bwMode="auto">
              <a:xfrm>
                <a:off x="5243" y="1726"/>
                <a:ext cx="15" cy="15"/>
              </a:xfrm>
              <a:custGeom>
                <a:avLst/>
                <a:gdLst/>
                <a:ahLst/>
                <a:cxnLst>
                  <a:cxn ang="0">
                    <a:pos x="15" y="7"/>
                  </a:cxn>
                  <a:cxn ang="0">
                    <a:pos x="14" y="4"/>
                  </a:cxn>
                  <a:cxn ang="0">
                    <a:pos x="13" y="2"/>
                  </a:cxn>
                  <a:cxn ang="0">
                    <a:pos x="12" y="0"/>
                  </a:cxn>
                  <a:cxn ang="0">
                    <a:pos x="8" y="0"/>
                  </a:cxn>
                  <a:cxn ang="0">
                    <a:pos x="6" y="0"/>
                  </a:cxn>
                  <a:cxn ang="0">
                    <a:pos x="4" y="0"/>
                  </a:cxn>
                  <a:cxn ang="0">
                    <a:pos x="2" y="2"/>
                  </a:cxn>
                  <a:cxn ang="0">
                    <a:pos x="0" y="4"/>
                  </a:cxn>
                  <a:cxn ang="0">
                    <a:pos x="0" y="7"/>
                  </a:cxn>
                  <a:cxn ang="0">
                    <a:pos x="0" y="10"/>
                  </a:cxn>
                  <a:cxn ang="0">
                    <a:pos x="2" y="12"/>
                  </a:cxn>
                  <a:cxn ang="0">
                    <a:pos x="4" y="14"/>
                  </a:cxn>
                  <a:cxn ang="0">
                    <a:pos x="6" y="15"/>
                  </a:cxn>
                  <a:cxn ang="0">
                    <a:pos x="8" y="15"/>
                  </a:cxn>
                  <a:cxn ang="0">
                    <a:pos x="12" y="14"/>
                  </a:cxn>
                  <a:cxn ang="0">
                    <a:pos x="13" y="12"/>
                  </a:cxn>
                  <a:cxn ang="0">
                    <a:pos x="14" y="10"/>
                  </a:cxn>
                  <a:cxn ang="0">
                    <a:pos x="15" y="7"/>
                  </a:cxn>
                </a:cxnLst>
                <a:rect l="0" t="0" r="r" b="b"/>
                <a:pathLst>
                  <a:path w="15" h="15">
                    <a:moveTo>
                      <a:pt x="15" y="7"/>
                    </a:moveTo>
                    <a:lnTo>
                      <a:pt x="14" y="4"/>
                    </a:lnTo>
                    <a:lnTo>
                      <a:pt x="13" y="2"/>
                    </a:lnTo>
                    <a:lnTo>
                      <a:pt x="12" y="0"/>
                    </a:lnTo>
                    <a:lnTo>
                      <a:pt x="8" y="0"/>
                    </a:lnTo>
                    <a:lnTo>
                      <a:pt x="6" y="0"/>
                    </a:lnTo>
                    <a:lnTo>
                      <a:pt x="4" y="0"/>
                    </a:lnTo>
                    <a:lnTo>
                      <a:pt x="2" y="2"/>
                    </a:lnTo>
                    <a:lnTo>
                      <a:pt x="0" y="4"/>
                    </a:lnTo>
                    <a:lnTo>
                      <a:pt x="0" y="7"/>
                    </a:lnTo>
                    <a:lnTo>
                      <a:pt x="0" y="10"/>
                    </a:lnTo>
                    <a:lnTo>
                      <a:pt x="2" y="12"/>
                    </a:lnTo>
                    <a:lnTo>
                      <a:pt x="4" y="14"/>
                    </a:lnTo>
                    <a:lnTo>
                      <a:pt x="6" y="15"/>
                    </a:lnTo>
                    <a:lnTo>
                      <a:pt x="8" y="15"/>
                    </a:lnTo>
                    <a:lnTo>
                      <a:pt x="12" y="14"/>
                    </a:lnTo>
                    <a:lnTo>
                      <a:pt x="13" y="12"/>
                    </a:lnTo>
                    <a:lnTo>
                      <a:pt x="14" y="10"/>
                    </a:lnTo>
                    <a:lnTo>
                      <a:pt x="15" y="7"/>
                    </a:lnTo>
                    <a:close/>
                  </a:path>
                </a:pathLst>
              </a:custGeom>
              <a:solidFill>
                <a:srgbClr val="FFFF00"/>
              </a:solidFill>
              <a:ln w="9525">
                <a:noFill/>
                <a:round/>
                <a:headEnd/>
                <a:tailEnd/>
              </a:ln>
            </p:spPr>
            <p:txBody>
              <a:bodyPr/>
              <a:lstStyle/>
              <a:p>
                <a:endParaRPr lang="en-US" dirty="0"/>
              </a:p>
            </p:txBody>
          </p:sp>
          <p:sp>
            <p:nvSpPr>
              <p:cNvPr id="643467" name="Freeform 395"/>
              <p:cNvSpPr>
                <a:spLocks/>
              </p:cNvSpPr>
              <p:nvPr/>
            </p:nvSpPr>
            <p:spPr bwMode="auto">
              <a:xfrm>
                <a:off x="5244" y="1727"/>
                <a:ext cx="15" cy="15"/>
              </a:xfrm>
              <a:custGeom>
                <a:avLst/>
                <a:gdLst/>
                <a:ahLst/>
                <a:cxnLst>
                  <a:cxn ang="0">
                    <a:pos x="15" y="8"/>
                  </a:cxn>
                  <a:cxn ang="0">
                    <a:pos x="15" y="0"/>
                  </a:cxn>
                  <a:cxn ang="0">
                    <a:pos x="15" y="0"/>
                  </a:cxn>
                  <a:cxn ang="0">
                    <a:pos x="7" y="0"/>
                  </a:cxn>
                  <a:cxn ang="0">
                    <a:pos x="7" y="0"/>
                  </a:cxn>
                  <a:cxn ang="0">
                    <a:pos x="7" y="0"/>
                  </a:cxn>
                  <a:cxn ang="0">
                    <a:pos x="0" y="0"/>
                  </a:cxn>
                  <a:cxn ang="0">
                    <a:pos x="0" y="0"/>
                  </a:cxn>
                  <a:cxn ang="0">
                    <a:pos x="0" y="0"/>
                  </a:cxn>
                  <a:cxn ang="0">
                    <a:pos x="0" y="8"/>
                  </a:cxn>
                  <a:cxn ang="0">
                    <a:pos x="0" y="8"/>
                  </a:cxn>
                  <a:cxn ang="0">
                    <a:pos x="0" y="15"/>
                  </a:cxn>
                  <a:cxn ang="0">
                    <a:pos x="0" y="15"/>
                  </a:cxn>
                  <a:cxn ang="0">
                    <a:pos x="7" y="15"/>
                  </a:cxn>
                  <a:cxn ang="0">
                    <a:pos x="7" y="15"/>
                  </a:cxn>
                  <a:cxn ang="0">
                    <a:pos x="7" y="15"/>
                  </a:cxn>
                  <a:cxn ang="0">
                    <a:pos x="15" y="15"/>
                  </a:cxn>
                  <a:cxn ang="0">
                    <a:pos x="15" y="8"/>
                  </a:cxn>
                  <a:cxn ang="0">
                    <a:pos x="15" y="8"/>
                  </a:cxn>
                </a:cxnLst>
                <a:rect l="0" t="0" r="r" b="b"/>
                <a:pathLst>
                  <a:path w="15" h="15">
                    <a:moveTo>
                      <a:pt x="15" y="8"/>
                    </a:moveTo>
                    <a:lnTo>
                      <a:pt x="15" y="0"/>
                    </a:lnTo>
                    <a:lnTo>
                      <a:pt x="15" y="0"/>
                    </a:lnTo>
                    <a:lnTo>
                      <a:pt x="7" y="0"/>
                    </a:lnTo>
                    <a:lnTo>
                      <a:pt x="7" y="0"/>
                    </a:lnTo>
                    <a:lnTo>
                      <a:pt x="7" y="0"/>
                    </a:lnTo>
                    <a:lnTo>
                      <a:pt x="0" y="0"/>
                    </a:lnTo>
                    <a:lnTo>
                      <a:pt x="0" y="0"/>
                    </a:lnTo>
                    <a:lnTo>
                      <a:pt x="0" y="0"/>
                    </a:lnTo>
                    <a:lnTo>
                      <a:pt x="0" y="8"/>
                    </a:lnTo>
                    <a:lnTo>
                      <a:pt x="0" y="8"/>
                    </a:lnTo>
                    <a:lnTo>
                      <a:pt x="0" y="15"/>
                    </a:lnTo>
                    <a:lnTo>
                      <a:pt x="0" y="15"/>
                    </a:lnTo>
                    <a:lnTo>
                      <a:pt x="7" y="15"/>
                    </a:lnTo>
                    <a:lnTo>
                      <a:pt x="7" y="15"/>
                    </a:lnTo>
                    <a:lnTo>
                      <a:pt x="7"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468" name="Freeform 396"/>
              <p:cNvSpPr>
                <a:spLocks/>
              </p:cNvSpPr>
              <p:nvPr/>
            </p:nvSpPr>
            <p:spPr bwMode="auto">
              <a:xfrm>
                <a:off x="5249" y="1727"/>
                <a:ext cx="16" cy="17"/>
              </a:xfrm>
              <a:custGeom>
                <a:avLst/>
                <a:gdLst/>
                <a:ahLst/>
                <a:cxnLst>
                  <a:cxn ang="0">
                    <a:pos x="16" y="8"/>
                  </a:cxn>
                  <a:cxn ang="0">
                    <a:pos x="15" y="5"/>
                  </a:cxn>
                  <a:cxn ang="0">
                    <a:pos x="14" y="3"/>
                  </a:cxn>
                  <a:cxn ang="0">
                    <a:pos x="12" y="2"/>
                  </a:cxn>
                  <a:cxn ang="0">
                    <a:pos x="9" y="0"/>
                  </a:cxn>
                  <a:cxn ang="0">
                    <a:pos x="7" y="0"/>
                  </a:cxn>
                  <a:cxn ang="0">
                    <a:pos x="5" y="2"/>
                  </a:cxn>
                  <a:cxn ang="0">
                    <a:pos x="2" y="3"/>
                  </a:cxn>
                  <a:cxn ang="0">
                    <a:pos x="1" y="5"/>
                  </a:cxn>
                  <a:cxn ang="0">
                    <a:pos x="0" y="8"/>
                  </a:cxn>
                  <a:cxn ang="0">
                    <a:pos x="1" y="11"/>
                  </a:cxn>
                  <a:cxn ang="0">
                    <a:pos x="2" y="13"/>
                  </a:cxn>
                  <a:cxn ang="0">
                    <a:pos x="5" y="16"/>
                  </a:cxn>
                  <a:cxn ang="0">
                    <a:pos x="7" y="17"/>
                  </a:cxn>
                  <a:cxn ang="0">
                    <a:pos x="9" y="17"/>
                  </a:cxn>
                  <a:cxn ang="0">
                    <a:pos x="12" y="16"/>
                  </a:cxn>
                  <a:cxn ang="0">
                    <a:pos x="14" y="13"/>
                  </a:cxn>
                  <a:cxn ang="0">
                    <a:pos x="15" y="11"/>
                  </a:cxn>
                  <a:cxn ang="0">
                    <a:pos x="16" y="8"/>
                  </a:cxn>
                </a:cxnLst>
                <a:rect l="0" t="0" r="r" b="b"/>
                <a:pathLst>
                  <a:path w="16" h="17">
                    <a:moveTo>
                      <a:pt x="16" y="8"/>
                    </a:moveTo>
                    <a:lnTo>
                      <a:pt x="15" y="5"/>
                    </a:lnTo>
                    <a:lnTo>
                      <a:pt x="14" y="3"/>
                    </a:lnTo>
                    <a:lnTo>
                      <a:pt x="12" y="2"/>
                    </a:lnTo>
                    <a:lnTo>
                      <a:pt x="9" y="0"/>
                    </a:lnTo>
                    <a:lnTo>
                      <a:pt x="7" y="0"/>
                    </a:lnTo>
                    <a:lnTo>
                      <a:pt x="5" y="2"/>
                    </a:lnTo>
                    <a:lnTo>
                      <a:pt x="2" y="3"/>
                    </a:lnTo>
                    <a:lnTo>
                      <a:pt x="1" y="5"/>
                    </a:lnTo>
                    <a:lnTo>
                      <a:pt x="0" y="8"/>
                    </a:lnTo>
                    <a:lnTo>
                      <a:pt x="1" y="11"/>
                    </a:lnTo>
                    <a:lnTo>
                      <a:pt x="2" y="13"/>
                    </a:lnTo>
                    <a:lnTo>
                      <a:pt x="5" y="16"/>
                    </a:lnTo>
                    <a:lnTo>
                      <a:pt x="7" y="17"/>
                    </a:lnTo>
                    <a:lnTo>
                      <a:pt x="9" y="17"/>
                    </a:lnTo>
                    <a:lnTo>
                      <a:pt x="12" y="16"/>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469" name="Freeform 397"/>
              <p:cNvSpPr>
                <a:spLocks/>
              </p:cNvSpPr>
              <p:nvPr/>
            </p:nvSpPr>
            <p:spPr bwMode="auto">
              <a:xfrm>
                <a:off x="5251" y="1727"/>
                <a:ext cx="15" cy="15"/>
              </a:xfrm>
              <a:custGeom>
                <a:avLst/>
                <a:gdLst/>
                <a:ahLst/>
                <a:cxnLst>
                  <a:cxn ang="0">
                    <a:pos x="15" y="8"/>
                  </a:cxn>
                  <a:cxn ang="0">
                    <a:pos x="15" y="8"/>
                  </a:cxn>
                  <a:cxn ang="0">
                    <a:pos x="15" y="0"/>
                  </a:cxn>
                  <a:cxn ang="0">
                    <a:pos x="8" y="0"/>
                  </a:cxn>
                  <a:cxn ang="0">
                    <a:pos x="8" y="0"/>
                  </a:cxn>
                  <a:cxn ang="0">
                    <a:pos x="8" y="0"/>
                  </a:cxn>
                  <a:cxn ang="0">
                    <a:pos x="0" y="0"/>
                  </a:cxn>
                  <a:cxn ang="0">
                    <a:pos x="0" y="0"/>
                  </a:cxn>
                  <a:cxn ang="0">
                    <a:pos x="0" y="8"/>
                  </a:cxn>
                  <a:cxn ang="0">
                    <a:pos x="0" y="8"/>
                  </a:cxn>
                  <a:cxn ang="0">
                    <a:pos x="0" y="8"/>
                  </a:cxn>
                  <a:cxn ang="0">
                    <a:pos x="0" y="15"/>
                  </a:cxn>
                  <a:cxn ang="0">
                    <a:pos x="0" y="15"/>
                  </a:cxn>
                  <a:cxn ang="0">
                    <a:pos x="8" y="15"/>
                  </a:cxn>
                  <a:cxn ang="0">
                    <a:pos x="8" y="15"/>
                  </a:cxn>
                  <a:cxn ang="0">
                    <a:pos x="8" y="15"/>
                  </a:cxn>
                  <a:cxn ang="0">
                    <a:pos x="15" y="15"/>
                  </a:cxn>
                  <a:cxn ang="0">
                    <a:pos x="15" y="8"/>
                  </a:cxn>
                  <a:cxn ang="0">
                    <a:pos x="15" y="8"/>
                  </a:cxn>
                </a:cxnLst>
                <a:rect l="0" t="0" r="r" b="b"/>
                <a:pathLst>
                  <a:path w="15" h="15">
                    <a:moveTo>
                      <a:pt x="15" y="8"/>
                    </a:moveTo>
                    <a:lnTo>
                      <a:pt x="15" y="8"/>
                    </a:lnTo>
                    <a:lnTo>
                      <a:pt x="15" y="0"/>
                    </a:lnTo>
                    <a:lnTo>
                      <a:pt x="8" y="0"/>
                    </a:lnTo>
                    <a:lnTo>
                      <a:pt x="8" y="0"/>
                    </a:lnTo>
                    <a:lnTo>
                      <a:pt x="8" y="0"/>
                    </a:lnTo>
                    <a:lnTo>
                      <a:pt x="0" y="0"/>
                    </a:lnTo>
                    <a:lnTo>
                      <a:pt x="0" y="0"/>
                    </a:lnTo>
                    <a:lnTo>
                      <a:pt x="0" y="8"/>
                    </a:lnTo>
                    <a:lnTo>
                      <a:pt x="0" y="8"/>
                    </a:lnTo>
                    <a:lnTo>
                      <a:pt x="0" y="8"/>
                    </a:lnTo>
                    <a:lnTo>
                      <a:pt x="0" y="15"/>
                    </a:lnTo>
                    <a:lnTo>
                      <a:pt x="0" y="15"/>
                    </a:lnTo>
                    <a:lnTo>
                      <a:pt x="8" y="15"/>
                    </a:lnTo>
                    <a:lnTo>
                      <a:pt x="8" y="15"/>
                    </a:lnTo>
                    <a:lnTo>
                      <a:pt x="8"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470" name="Freeform 398"/>
              <p:cNvSpPr>
                <a:spLocks/>
              </p:cNvSpPr>
              <p:nvPr/>
            </p:nvSpPr>
            <p:spPr bwMode="auto">
              <a:xfrm>
                <a:off x="5247" y="1731"/>
                <a:ext cx="16" cy="16"/>
              </a:xfrm>
              <a:custGeom>
                <a:avLst/>
                <a:gdLst/>
                <a:ahLst/>
                <a:cxnLst>
                  <a:cxn ang="0">
                    <a:pos x="16" y="8"/>
                  </a:cxn>
                  <a:cxn ang="0">
                    <a:pos x="15" y="6"/>
                  </a:cxn>
                  <a:cxn ang="0">
                    <a:pos x="14" y="3"/>
                  </a:cxn>
                  <a:cxn ang="0">
                    <a:pos x="12" y="1"/>
                  </a:cxn>
                  <a:cxn ang="0">
                    <a:pos x="9" y="0"/>
                  </a:cxn>
                  <a:cxn ang="0">
                    <a:pos x="7" y="0"/>
                  </a:cxn>
                  <a:cxn ang="0">
                    <a:pos x="4" y="1"/>
                  </a:cxn>
                  <a:cxn ang="0">
                    <a:pos x="1" y="3"/>
                  </a:cxn>
                  <a:cxn ang="0">
                    <a:pos x="0" y="6"/>
                  </a:cxn>
                  <a:cxn ang="0">
                    <a:pos x="0" y="8"/>
                  </a:cxn>
                  <a:cxn ang="0">
                    <a:pos x="0" y="10"/>
                  </a:cxn>
                  <a:cxn ang="0">
                    <a:pos x="1" y="13"/>
                  </a:cxn>
                  <a:cxn ang="0">
                    <a:pos x="4" y="15"/>
                  </a:cxn>
                  <a:cxn ang="0">
                    <a:pos x="7" y="16"/>
                  </a:cxn>
                  <a:cxn ang="0">
                    <a:pos x="9" y="16"/>
                  </a:cxn>
                  <a:cxn ang="0">
                    <a:pos x="12" y="15"/>
                  </a:cxn>
                  <a:cxn ang="0">
                    <a:pos x="14" y="13"/>
                  </a:cxn>
                  <a:cxn ang="0">
                    <a:pos x="15" y="10"/>
                  </a:cxn>
                  <a:cxn ang="0">
                    <a:pos x="16" y="8"/>
                  </a:cxn>
                </a:cxnLst>
                <a:rect l="0" t="0" r="r" b="b"/>
                <a:pathLst>
                  <a:path w="16" h="16">
                    <a:moveTo>
                      <a:pt x="16" y="8"/>
                    </a:moveTo>
                    <a:lnTo>
                      <a:pt x="15" y="6"/>
                    </a:lnTo>
                    <a:lnTo>
                      <a:pt x="14" y="3"/>
                    </a:lnTo>
                    <a:lnTo>
                      <a:pt x="12" y="1"/>
                    </a:lnTo>
                    <a:lnTo>
                      <a:pt x="9" y="0"/>
                    </a:lnTo>
                    <a:lnTo>
                      <a:pt x="7" y="0"/>
                    </a:lnTo>
                    <a:lnTo>
                      <a:pt x="4" y="1"/>
                    </a:lnTo>
                    <a:lnTo>
                      <a:pt x="1" y="3"/>
                    </a:lnTo>
                    <a:lnTo>
                      <a:pt x="0" y="6"/>
                    </a:lnTo>
                    <a:lnTo>
                      <a:pt x="0" y="8"/>
                    </a:lnTo>
                    <a:lnTo>
                      <a:pt x="0" y="10"/>
                    </a:lnTo>
                    <a:lnTo>
                      <a:pt x="1" y="13"/>
                    </a:lnTo>
                    <a:lnTo>
                      <a:pt x="4" y="15"/>
                    </a:lnTo>
                    <a:lnTo>
                      <a:pt x="7" y="16"/>
                    </a:lnTo>
                    <a:lnTo>
                      <a:pt x="9" y="16"/>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471" name="Freeform 399"/>
              <p:cNvSpPr>
                <a:spLocks/>
              </p:cNvSpPr>
              <p:nvPr/>
            </p:nvSpPr>
            <p:spPr bwMode="auto">
              <a:xfrm>
                <a:off x="5244" y="1727"/>
                <a:ext cx="22" cy="22"/>
              </a:xfrm>
              <a:custGeom>
                <a:avLst/>
                <a:gdLst/>
                <a:ahLst/>
                <a:cxnLst>
                  <a:cxn ang="0">
                    <a:pos x="22" y="15"/>
                  </a:cxn>
                  <a:cxn ang="0">
                    <a:pos x="15" y="8"/>
                  </a:cxn>
                  <a:cxn ang="0">
                    <a:pos x="15" y="8"/>
                  </a:cxn>
                  <a:cxn ang="0">
                    <a:pos x="15" y="8"/>
                  </a:cxn>
                  <a:cxn ang="0">
                    <a:pos x="15" y="0"/>
                  </a:cxn>
                  <a:cxn ang="0">
                    <a:pos x="7" y="0"/>
                  </a:cxn>
                  <a:cxn ang="0">
                    <a:pos x="7" y="8"/>
                  </a:cxn>
                  <a:cxn ang="0">
                    <a:pos x="7" y="8"/>
                  </a:cxn>
                  <a:cxn ang="0">
                    <a:pos x="0" y="8"/>
                  </a:cxn>
                  <a:cxn ang="0">
                    <a:pos x="0" y="15"/>
                  </a:cxn>
                  <a:cxn ang="0">
                    <a:pos x="0" y="15"/>
                  </a:cxn>
                  <a:cxn ang="0">
                    <a:pos x="7" y="15"/>
                  </a:cxn>
                  <a:cxn ang="0">
                    <a:pos x="7" y="22"/>
                  </a:cxn>
                  <a:cxn ang="0">
                    <a:pos x="7" y="22"/>
                  </a:cxn>
                  <a:cxn ang="0">
                    <a:pos x="15" y="22"/>
                  </a:cxn>
                  <a:cxn ang="0">
                    <a:pos x="15" y="22"/>
                  </a:cxn>
                  <a:cxn ang="0">
                    <a:pos x="15" y="15"/>
                  </a:cxn>
                  <a:cxn ang="0">
                    <a:pos x="15" y="15"/>
                  </a:cxn>
                  <a:cxn ang="0">
                    <a:pos x="22" y="15"/>
                  </a:cxn>
                </a:cxnLst>
                <a:rect l="0" t="0" r="r" b="b"/>
                <a:pathLst>
                  <a:path w="22" h="22">
                    <a:moveTo>
                      <a:pt x="22" y="15"/>
                    </a:moveTo>
                    <a:lnTo>
                      <a:pt x="15" y="8"/>
                    </a:lnTo>
                    <a:lnTo>
                      <a:pt x="15" y="8"/>
                    </a:lnTo>
                    <a:lnTo>
                      <a:pt x="15" y="8"/>
                    </a:lnTo>
                    <a:lnTo>
                      <a:pt x="15" y="0"/>
                    </a:lnTo>
                    <a:lnTo>
                      <a:pt x="7" y="0"/>
                    </a:lnTo>
                    <a:lnTo>
                      <a:pt x="7" y="8"/>
                    </a:lnTo>
                    <a:lnTo>
                      <a:pt x="7" y="8"/>
                    </a:lnTo>
                    <a:lnTo>
                      <a:pt x="0" y="8"/>
                    </a:lnTo>
                    <a:lnTo>
                      <a:pt x="0" y="15"/>
                    </a:lnTo>
                    <a:lnTo>
                      <a:pt x="0" y="15"/>
                    </a:lnTo>
                    <a:lnTo>
                      <a:pt x="7" y="15"/>
                    </a:lnTo>
                    <a:lnTo>
                      <a:pt x="7" y="22"/>
                    </a:lnTo>
                    <a:lnTo>
                      <a:pt x="7" y="22"/>
                    </a:lnTo>
                    <a:lnTo>
                      <a:pt x="15" y="22"/>
                    </a:lnTo>
                    <a:lnTo>
                      <a:pt x="15" y="22"/>
                    </a:lnTo>
                    <a:lnTo>
                      <a:pt x="15" y="15"/>
                    </a:lnTo>
                    <a:lnTo>
                      <a:pt x="15" y="15"/>
                    </a:lnTo>
                    <a:lnTo>
                      <a:pt x="22" y="15"/>
                    </a:lnTo>
                  </a:path>
                </a:pathLst>
              </a:custGeom>
              <a:noFill/>
              <a:ln w="0" cap="sq">
                <a:solidFill>
                  <a:srgbClr val="FFFF00"/>
                </a:solidFill>
                <a:prstDash val="solid"/>
                <a:miter lim="800000"/>
                <a:headEnd/>
                <a:tailEnd/>
              </a:ln>
            </p:spPr>
            <p:txBody>
              <a:bodyPr/>
              <a:lstStyle/>
              <a:p>
                <a:endParaRPr lang="en-US" dirty="0"/>
              </a:p>
            </p:txBody>
          </p:sp>
          <p:sp>
            <p:nvSpPr>
              <p:cNvPr id="643472" name="Freeform 400"/>
              <p:cNvSpPr>
                <a:spLocks/>
              </p:cNvSpPr>
              <p:nvPr/>
            </p:nvSpPr>
            <p:spPr bwMode="auto">
              <a:xfrm>
                <a:off x="5240" y="1730"/>
                <a:ext cx="16" cy="16"/>
              </a:xfrm>
              <a:custGeom>
                <a:avLst/>
                <a:gdLst/>
                <a:ahLst/>
                <a:cxnLst>
                  <a:cxn ang="0">
                    <a:pos x="16" y="8"/>
                  </a:cxn>
                  <a:cxn ang="0">
                    <a:pos x="15" y="5"/>
                  </a:cxn>
                  <a:cxn ang="0">
                    <a:pos x="14" y="3"/>
                  </a:cxn>
                  <a:cxn ang="0">
                    <a:pos x="11" y="2"/>
                  </a:cxn>
                  <a:cxn ang="0">
                    <a:pos x="9" y="0"/>
                  </a:cxn>
                  <a:cxn ang="0">
                    <a:pos x="7" y="0"/>
                  </a:cxn>
                  <a:cxn ang="0">
                    <a:pos x="5" y="2"/>
                  </a:cxn>
                  <a:cxn ang="0">
                    <a:pos x="2" y="3"/>
                  </a:cxn>
                  <a:cxn ang="0">
                    <a:pos x="1" y="5"/>
                  </a:cxn>
                  <a:cxn ang="0">
                    <a:pos x="0" y="8"/>
                  </a:cxn>
                  <a:cxn ang="0">
                    <a:pos x="1" y="11"/>
                  </a:cxn>
                  <a:cxn ang="0">
                    <a:pos x="2" y="14"/>
                  </a:cxn>
                  <a:cxn ang="0">
                    <a:pos x="5" y="15"/>
                  </a:cxn>
                  <a:cxn ang="0">
                    <a:pos x="7" y="16"/>
                  </a:cxn>
                  <a:cxn ang="0">
                    <a:pos x="9" y="16"/>
                  </a:cxn>
                  <a:cxn ang="0">
                    <a:pos x="11" y="15"/>
                  </a:cxn>
                  <a:cxn ang="0">
                    <a:pos x="14" y="14"/>
                  </a:cxn>
                  <a:cxn ang="0">
                    <a:pos x="15" y="11"/>
                  </a:cxn>
                  <a:cxn ang="0">
                    <a:pos x="16" y="8"/>
                  </a:cxn>
                </a:cxnLst>
                <a:rect l="0" t="0" r="r" b="b"/>
                <a:pathLst>
                  <a:path w="16" h="16">
                    <a:moveTo>
                      <a:pt x="16" y="8"/>
                    </a:moveTo>
                    <a:lnTo>
                      <a:pt x="15" y="5"/>
                    </a:lnTo>
                    <a:lnTo>
                      <a:pt x="14" y="3"/>
                    </a:lnTo>
                    <a:lnTo>
                      <a:pt x="11" y="2"/>
                    </a:lnTo>
                    <a:lnTo>
                      <a:pt x="9" y="0"/>
                    </a:lnTo>
                    <a:lnTo>
                      <a:pt x="7" y="0"/>
                    </a:lnTo>
                    <a:lnTo>
                      <a:pt x="5" y="2"/>
                    </a:lnTo>
                    <a:lnTo>
                      <a:pt x="2" y="3"/>
                    </a:lnTo>
                    <a:lnTo>
                      <a:pt x="1" y="5"/>
                    </a:lnTo>
                    <a:lnTo>
                      <a:pt x="0" y="8"/>
                    </a:lnTo>
                    <a:lnTo>
                      <a:pt x="1" y="11"/>
                    </a:lnTo>
                    <a:lnTo>
                      <a:pt x="2" y="14"/>
                    </a:lnTo>
                    <a:lnTo>
                      <a:pt x="5" y="15"/>
                    </a:lnTo>
                    <a:lnTo>
                      <a:pt x="7" y="16"/>
                    </a:lnTo>
                    <a:lnTo>
                      <a:pt x="9" y="16"/>
                    </a:lnTo>
                    <a:lnTo>
                      <a:pt x="11"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473" name="Freeform 401"/>
              <p:cNvSpPr>
                <a:spLocks/>
              </p:cNvSpPr>
              <p:nvPr/>
            </p:nvSpPr>
            <p:spPr bwMode="auto">
              <a:xfrm>
                <a:off x="5237" y="1727"/>
                <a:ext cx="22" cy="22"/>
              </a:xfrm>
              <a:custGeom>
                <a:avLst/>
                <a:gdLst/>
                <a:ahLst/>
                <a:cxnLst>
                  <a:cxn ang="0">
                    <a:pos x="22" y="15"/>
                  </a:cxn>
                  <a:cxn ang="0">
                    <a:pos x="22" y="8"/>
                  </a:cxn>
                  <a:cxn ang="0">
                    <a:pos x="14" y="8"/>
                  </a:cxn>
                  <a:cxn ang="0">
                    <a:pos x="14" y="8"/>
                  </a:cxn>
                  <a:cxn ang="0">
                    <a:pos x="14" y="0"/>
                  </a:cxn>
                  <a:cxn ang="0">
                    <a:pos x="7" y="0"/>
                  </a:cxn>
                  <a:cxn ang="0">
                    <a:pos x="7" y="8"/>
                  </a:cxn>
                  <a:cxn ang="0">
                    <a:pos x="7" y="8"/>
                  </a:cxn>
                  <a:cxn ang="0">
                    <a:pos x="7" y="8"/>
                  </a:cxn>
                  <a:cxn ang="0">
                    <a:pos x="0" y="15"/>
                  </a:cxn>
                  <a:cxn ang="0">
                    <a:pos x="7" y="15"/>
                  </a:cxn>
                  <a:cxn ang="0">
                    <a:pos x="7" y="15"/>
                  </a:cxn>
                  <a:cxn ang="0">
                    <a:pos x="7" y="15"/>
                  </a:cxn>
                  <a:cxn ang="0">
                    <a:pos x="7" y="22"/>
                  </a:cxn>
                  <a:cxn ang="0">
                    <a:pos x="14" y="22"/>
                  </a:cxn>
                  <a:cxn ang="0">
                    <a:pos x="14" y="15"/>
                  </a:cxn>
                  <a:cxn ang="0">
                    <a:pos x="14" y="15"/>
                  </a:cxn>
                  <a:cxn ang="0">
                    <a:pos x="22" y="15"/>
                  </a:cxn>
                  <a:cxn ang="0">
                    <a:pos x="22" y="15"/>
                  </a:cxn>
                </a:cxnLst>
                <a:rect l="0" t="0" r="r" b="b"/>
                <a:pathLst>
                  <a:path w="22" h="22">
                    <a:moveTo>
                      <a:pt x="22" y="15"/>
                    </a:moveTo>
                    <a:lnTo>
                      <a:pt x="22" y="8"/>
                    </a:lnTo>
                    <a:lnTo>
                      <a:pt x="14" y="8"/>
                    </a:lnTo>
                    <a:lnTo>
                      <a:pt x="14" y="8"/>
                    </a:lnTo>
                    <a:lnTo>
                      <a:pt x="14" y="0"/>
                    </a:lnTo>
                    <a:lnTo>
                      <a:pt x="7" y="0"/>
                    </a:lnTo>
                    <a:lnTo>
                      <a:pt x="7" y="8"/>
                    </a:lnTo>
                    <a:lnTo>
                      <a:pt x="7" y="8"/>
                    </a:lnTo>
                    <a:lnTo>
                      <a:pt x="7" y="8"/>
                    </a:lnTo>
                    <a:lnTo>
                      <a:pt x="0" y="15"/>
                    </a:lnTo>
                    <a:lnTo>
                      <a:pt x="7" y="15"/>
                    </a:lnTo>
                    <a:lnTo>
                      <a:pt x="7" y="15"/>
                    </a:lnTo>
                    <a:lnTo>
                      <a:pt x="7" y="15"/>
                    </a:lnTo>
                    <a:lnTo>
                      <a:pt x="7" y="22"/>
                    </a:lnTo>
                    <a:lnTo>
                      <a:pt x="14" y="22"/>
                    </a:lnTo>
                    <a:lnTo>
                      <a:pt x="14" y="15"/>
                    </a:lnTo>
                    <a:lnTo>
                      <a:pt x="14" y="15"/>
                    </a:lnTo>
                    <a:lnTo>
                      <a:pt x="22" y="15"/>
                    </a:lnTo>
                    <a:lnTo>
                      <a:pt x="22" y="15"/>
                    </a:lnTo>
                  </a:path>
                </a:pathLst>
              </a:custGeom>
              <a:noFill/>
              <a:ln w="0" cap="sq">
                <a:solidFill>
                  <a:srgbClr val="FFFF00"/>
                </a:solidFill>
                <a:prstDash val="solid"/>
                <a:miter lim="800000"/>
                <a:headEnd/>
                <a:tailEnd/>
              </a:ln>
            </p:spPr>
            <p:txBody>
              <a:bodyPr/>
              <a:lstStyle/>
              <a:p>
                <a:endParaRPr lang="en-US" dirty="0"/>
              </a:p>
            </p:txBody>
          </p:sp>
          <p:sp>
            <p:nvSpPr>
              <p:cNvPr id="643474" name="Freeform 402"/>
              <p:cNvSpPr>
                <a:spLocks/>
              </p:cNvSpPr>
              <p:nvPr/>
            </p:nvSpPr>
            <p:spPr bwMode="auto">
              <a:xfrm>
                <a:off x="5239" y="1728"/>
                <a:ext cx="16" cy="16"/>
              </a:xfrm>
              <a:custGeom>
                <a:avLst/>
                <a:gdLst/>
                <a:ahLst/>
                <a:cxnLst>
                  <a:cxn ang="0">
                    <a:pos x="16" y="7"/>
                  </a:cxn>
                  <a:cxn ang="0">
                    <a:pos x="16" y="5"/>
                  </a:cxn>
                  <a:cxn ang="0">
                    <a:pos x="15" y="2"/>
                  </a:cxn>
                  <a:cxn ang="0">
                    <a:pos x="12" y="1"/>
                  </a:cxn>
                  <a:cxn ang="0">
                    <a:pos x="9" y="0"/>
                  </a:cxn>
                  <a:cxn ang="0">
                    <a:pos x="7" y="0"/>
                  </a:cxn>
                  <a:cxn ang="0">
                    <a:pos x="4" y="1"/>
                  </a:cxn>
                  <a:cxn ang="0">
                    <a:pos x="2" y="2"/>
                  </a:cxn>
                  <a:cxn ang="0">
                    <a:pos x="1" y="5"/>
                  </a:cxn>
                  <a:cxn ang="0">
                    <a:pos x="0" y="7"/>
                  </a:cxn>
                  <a:cxn ang="0">
                    <a:pos x="1" y="10"/>
                  </a:cxn>
                  <a:cxn ang="0">
                    <a:pos x="2" y="13"/>
                  </a:cxn>
                  <a:cxn ang="0">
                    <a:pos x="4" y="15"/>
                  </a:cxn>
                  <a:cxn ang="0">
                    <a:pos x="7" y="16"/>
                  </a:cxn>
                  <a:cxn ang="0">
                    <a:pos x="9" y="16"/>
                  </a:cxn>
                  <a:cxn ang="0">
                    <a:pos x="12" y="15"/>
                  </a:cxn>
                  <a:cxn ang="0">
                    <a:pos x="15" y="13"/>
                  </a:cxn>
                  <a:cxn ang="0">
                    <a:pos x="16" y="10"/>
                  </a:cxn>
                  <a:cxn ang="0">
                    <a:pos x="16" y="7"/>
                  </a:cxn>
                </a:cxnLst>
                <a:rect l="0" t="0" r="r" b="b"/>
                <a:pathLst>
                  <a:path w="16" h="16">
                    <a:moveTo>
                      <a:pt x="16" y="7"/>
                    </a:moveTo>
                    <a:lnTo>
                      <a:pt x="16" y="5"/>
                    </a:lnTo>
                    <a:lnTo>
                      <a:pt x="15" y="2"/>
                    </a:lnTo>
                    <a:lnTo>
                      <a:pt x="12" y="1"/>
                    </a:lnTo>
                    <a:lnTo>
                      <a:pt x="9" y="0"/>
                    </a:lnTo>
                    <a:lnTo>
                      <a:pt x="7" y="0"/>
                    </a:lnTo>
                    <a:lnTo>
                      <a:pt x="4" y="1"/>
                    </a:lnTo>
                    <a:lnTo>
                      <a:pt x="2" y="2"/>
                    </a:lnTo>
                    <a:lnTo>
                      <a:pt x="1" y="5"/>
                    </a:lnTo>
                    <a:lnTo>
                      <a:pt x="0" y="7"/>
                    </a:lnTo>
                    <a:lnTo>
                      <a:pt x="1" y="10"/>
                    </a:lnTo>
                    <a:lnTo>
                      <a:pt x="2" y="13"/>
                    </a:lnTo>
                    <a:lnTo>
                      <a:pt x="4" y="15"/>
                    </a:lnTo>
                    <a:lnTo>
                      <a:pt x="7" y="16"/>
                    </a:lnTo>
                    <a:lnTo>
                      <a:pt x="9" y="16"/>
                    </a:lnTo>
                    <a:lnTo>
                      <a:pt x="12" y="15"/>
                    </a:lnTo>
                    <a:lnTo>
                      <a:pt x="15" y="13"/>
                    </a:lnTo>
                    <a:lnTo>
                      <a:pt x="16" y="10"/>
                    </a:lnTo>
                    <a:lnTo>
                      <a:pt x="16" y="7"/>
                    </a:lnTo>
                    <a:close/>
                  </a:path>
                </a:pathLst>
              </a:custGeom>
              <a:solidFill>
                <a:srgbClr val="FFFF00"/>
              </a:solidFill>
              <a:ln w="9525">
                <a:noFill/>
                <a:round/>
                <a:headEnd/>
                <a:tailEnd/>
              </a:ln>
            </p:spPr>
            <p:txBody>
              <a:bodyPr/>
              <a:lstStyle/>
              <a:p>
                <a:endParaRPr lang="en-US" dirty="0"/>
              </a:p>
            </p:txBody>
          </p:sp>
        </p:grpSp>
        <p:grpSp>
          <p:nvGrpSpPr>
            <p:cNvPr id="643475" name="Group 403"/>
            <p:cNvGrpSpPr>
              <a:grpSpLocks/>
            </p:cNvGrpSpPr>
            <p:nvPr/>
          </p:nvGrpSpPr>
          <p:grpSpPr bwMode="auto">
            <a:xfrm>
              <a:off x="4938" y="1291"/>
              <a:ext cx="350" cy="487"/>
              <a:chOff x="4938" y="1291"/>
              <a:chExt cx="350" cy="487"/>
            </a:xfrm>
          </p:grpSpPr>
          <p:sp>
            <p:nvSpPr>
              <p:cNvPr id="643476" name="Freeform 404"/>
              <p:cNvSpPr>
                <a:spLocks/>
              </p:cNvSpPr>
              <p:nvPr/>
            </p:nvSpPr>
            <p:spPr bwMode="auto">
              <a:xfrm>
                <a:off x="5237" y="1727"/>
                <a:ext cx="22" cy="15"/>
              </a:xfrm>
              <a:custGeom>
                <a:avLst/>
                <a:gdLst/>
                <a:ahLst/>
                <a:cxnLst>
                  <a:cxn ang="0">
                    <a:pos x="22" y="8"/>
                  </a:cxn>
                  <a:cxn ang="0">
                    <a:pos x="14" y="8"/>
                  </a:cxn>
                  <a:cxn ang="0">
                    <a:pos x="14" y="0"/>
                  </a:cxn>
                  <a:cxn ang="0">
                    <a:pos x="14" y="0"/>
                  </a:cxn>
                  <a:cxn ang="0">
                    <a:pos x="14" y="0"/>
                  </a:cxn>
                  <a:cxn ang="0">
                    <a:pos x="7" y="0"/>
                  </a:cxn>
                  <a:cxn ang="0">
                    <a:pos x="7" y="0"/>
                  </a:cxn>
                  <a:cxn ang="0">
                    <a:pos x="7" y="0"/>
                  </a:cxn>
                  <a:cxn ang="0">
                    <a:pos x="0" y="8"/>
                  </a:cxn>
                  <a:cxn ang="0">
                    <a:pos x="0" y="8"/>
                  </a:cxn>
                  <a:cxn ang="0">
                    <a:pos x="0" y="15"/>
                  </a:cxn>
                  <a:cxn ang="0">
                    <a:pos x="7" y="15"/>
                  </a:cxn>
                  <a:cxn ang="0">
                    <a:pos x="7" y="15"/>
                  </a:cxn>
                  <a:cxn ang="0">
                    <a:pos x="7" y="15"/>
                  </a:cxn>
                  <a:cxn ang="0">
                    <a:pos x="14" y="15"/>
                  </a:cxn>
                  <a:cxn ang="0">
                    <a:pos x="14" y="15"/>
                  </a:cxn>
                  <a:cxn ang="0">
                    <a:pos x="14" y="15"/>
                  </a:cxn>
                  <a:cxn ang="0">
                    <a:pos x="14" y="15"/>
                  </a:cxn>
                  <a:cxn ang="0">
                    <a:pos x="22" y="8"/>
                  </a:cxn>
                </a:cxnLst>
                <a:rect l="0" t="0" r="r" b="b"/>
                <a:pathLst>
                  <a:path w="22" h="15">
                    <a:moveTo>
                      <a:pt x="22" y="8"/>
                    </a:moveTo>
                    <a:lnTo>
                      <a:pt x="14" y="8"/>
                    </a:lnTo>
                    <a:lnTo>
                      <a:pt x="14" y="0"/>
                    </a:lnTo>
                    <a:lnTo>
                      <a:pt x="14" y="0"/>
                    </a:lnTo>
                    <a:lnTo>
                      <a:pt x="14" y="0"/>
                    </a:lnTo>
                    <a:lnTo>
                      <a:pt x="7" y="0"/>
                    </a:lnTo>
                    <a:lnTo>
                      <a:pt x="7" y="0"/>
                    </a:lnTo>
                    <a:lnTo>
                      <a:pt x="7" y="0"/>
                    </a:lnTo>
                    <a:lnTo>
                      <a:pt x="0" y="8"/>
                    </a:lnTo>
                    <a:lnTo>
                      <a:pt x="0" y="8"/>
                    </a:lnTo>
                    <a:lnTo>
                      <a:pt x="0" y="15"/>
                    </a:lnTo>
                    <a:lnTo>
                      <a:pt x="7" y="15"/>
                    </a:lnTo>
                    <a:lnTo>
                      <a:pt x="7" y="15"/>
                    </a:lnTo>
                    <a:lnTo>
                      <a:pt x="7" y="15"/>
                    </a:lnTo>
                    <a:lnTo>
                      <a:pt x="14" y="15"/>
                    </a:lnTo>
                    <a:lnTo>
                      <a:pt x="14" y="15"/>
                    </a:lnTo>
                    <a:lnTo>
                      <a:pt x="14" y="15"/>
                    </a:lnTo>
                    <a:lnTo>
                      <a:pt x="14" y="15"/>
                    </a:lnTo>
                    <a:lnTo>
                      <a:pt x="22" y="8"/>
                    </a:lnTo>
                  </a:path>
                </a:pathLst>
              </a:custGeom>
              <a:noFill/>
              <a:ln w="0" cap="sq">
                <a:solidFill>
                  <a:srgbClr val="FFFF00"/>
                </a:solidFill>
                <a:prstDash val="solid"/>
                <a:miter lim="800000"/>
                <a:headEnd/>
                <a:tailEnd/>
              </a:ln>
            </p:spPr>
            <p:txBody>
              <a:bodyPr/>
              <a:lstStyle/>
              <a:p>
                <a:endParaRPr lang="en-US" dirty="0"/>
              </a:p>
            </p:txBody>
          </p:sp>
          <p:sp>
            <p:nvSpPr>
              <p:cNvPr id="643477" name="Freeform 405"/>
              <p:cNvSpPr>
                <a:spLocks/>
              </p:cNvSpPr>
              <p:nvPr/>
            </p:nvSpPr>
            <p:spPr bwMode="auto">
              <a:xfrm>
                <a:off x="5246" y="1722"/>
                <a:ext cx="15" cy="16"/>
              </a:xfrm>
              <a:custGeom>
                <a:avLst/>
                <a:gdLst/>
                <a:ahLst/>
                <a:cxnLst>
                  <a:cxn ang="0">
                    <a:pos x="15" y="8"/>
                  </a:cxn>
                  <a:cxn ang="0">
                    <a:pos x="14" y="5"/>
                  </a:cxn>
                  <a:cxn ang="0">
                    <a:pos x="13" y="3"/>
                  </a:cxn>
                  <a:cxn ang="0">
                    <a:pos x="11" y="1"/>
                  </a:cxn>
                  <a:cxn ang="0">
                    <a:pos x="9" y="0"/>
                  </a:cxn>
                  <a:cxn ang="0">
                    <a:pos x="5" y="0"/>
                  </a:cxn>
                  <a:cxn ang="0">
                    <a:pos x="3" y="1"/>
                  </a:cxn>
                  <a:cxn ang="0">
                    <a:pos x="1" y="3"/>
                  </a:cxn>
                  <a:cxn ang="0">
                    <a:pos x="0" y="5"/>
                  </a:cxn>
                  <a:cxn ang="0">
                    <a:pos x="0" y="8"/>
                  </a:cxn>
                  <a:cxn ang="0">
                    <a:pos x="0" y="11"/>
                  </a:cxn>
                  <a:cxn ang="0">
                    <a:pos x="1" y="13"/>
                  </a:cxn>
                  <a:cxn ang="0">
                    <a:pos x="3" y="15"/>
                  </a:cxn>
                  <a:cxn ang="0">
                    <a:pos x="5" y="16"/>
                  </a:cxn>
                  <a:cxn ang="0">
                    <a:pos x="9" y="16"/>
                  </a:cxn>
                  <a:cxn ang="0">
                    <a:pos x="11" y="15"/>
                  </a:cxn>
                  <a:cxn ang="0">
                    <a:pos x="13" y="13"/>
                  </a:cxn>
                  <a:cxn ang="0">
                    <a:pos x="14" y="11"/>
                  </a:cxn>
                  <a:cxn ang="0">
                    <a:pos x="15" y="8"/>
                  </a:cxn>
                </a:cxnLst>
                <a:rect l="0" t="0" r="r" b="b"/>
                <a:pathLst>
                  <a:path w="15" h="16">
                    <a:moveTo>
                      <a:pt x="15" y="8"/>
                    </a:moveTo>
                    <a:lnTo>
                      <a:pt x="14" y="5"/>
                    </a:lnTo>
                    <a:lnTo>
                      <a:pt x="13" y="3"/>
                    </a:lnTo>
                    <a:lnTo>
                      <a:pt x="11" y="1"/>
                    </a:lnTo>
                    <a:lnTo>
                      <a:pt x="9" y="0"/>
                    </a:lnTo>
                    <a:lnTo>
                      <a:pt x="5" y="0"/>
                    </a:lnTo>
                    <a:lnTo>
                      <a:pt x="3" y="1"/>
                    </a:lnTo>
                    <a:lnTo>
                      <a:pt x="1" y="3"/>
                    </a:lnTo>
                    <a:lnTo>
                      <a:pt x="0" y="5"/>
                    </a:lnTo>
                    <a:lnTo>
                      <a:pt x="0" y="8"/>
                    </a:lnTo>
                    <a:lnTo>
                      <a:pt x="0" y="11"/>
                    </a:lnTo>
                    <a:lnTo>
                      <a:pt x="1" y="13"/>
                    </a:lnTo>
                    <a:lnTo>
                      <a:pt x="3" y="15"/>
                    </a:lnTo>
                    <a:lnTo>
                      <a:pt x="5" y="16"/>
                    </a:lnTo>
                    <a:lnTo>
                      <a:pt x="9" y="16"/>
                    </a:lnTo>
                    <a:lnTo>
                      <a:pt x="11"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478" name="Freeform 406"/>
              <p:cNvSpPr>
                <a:spLocks/>
              </p:cNvSpPr>
              <p:nvPr/>
            </p:nvSpPr>
            <p:spPr bwMode="auto">
              <a:xfrm>
                <a:off x="5244" y="1720"/>
                <a:ext cx="15" cy="15"/>
              </a:xfrm>
              <a:custGeom>
                <a:avLst/>
                <a:gdLst/>
                <a:ahLst/>
                <a:cxnLst>
                  <a:cxn ang="0">
                    <a:pos x="15" y="7"/>
                  </a:cxn>
                  <a:cxn ang="0">
                    <a:pos x="15" y="7"/>
                  </a:cxn>
                  <a:cxn ang="0">
                    <a:pos x="15" y="7"/>
                  </a:cxn>
                  <a:cxn ang="0">
                    <a:pos x="15" y="0"/>
                  </a:cxn>
                  <a:cxn ang="0">
                    <a:pos x="7" y="0"/>
                  </a:cxn>
                  <a:cxn ang="0">
                    <a:pos x="7" y="0"/>
                  </a:cxn>
                  <a:cxn ang="0">
                    <a:pos x="7" y="0"/>
                  </a:cxn>
                  <a:cxn ang="0">
                    <a:pos x="0" y="7"/>
                  </a:cxn>
                  <a:cxn ang="0">
                    <a:pos x="0" y="7"/>
                  </a:cxn>
                  <a:cxn ang="0">
                    <a:pos x="0" y="7"/>
                  </a:cxn>
                  <a:cxn ang="0">
                    <a:pos x="0" y="15"/>
                  </a:cxn>
                  <a:cxn ang="0">
                    <a:pos x="0" y="15"/>
                  </a:cxn>
                  <a:cxn ang="0">
                    <a:pos x="7" y="15"/>
                  </a:cxn>
                  <a:cxn ang="0">
                    <a:pos x="7" y="15"/>
                  </a:cxn>
                  <a:cxn ang="0">
                    <a:pos x="7" y="15"/>
                  </a:cxn>
                  <a:cxn ang="0">
                    <a:pos x="15" y="15"/>
                  </a:cxn>
                  <a:cxn ang="0">
                    <a:pos x="15" y="15"/>
                  </a:cxn>
                  <a:cxn ang="0">
                    <a:pos x="15" y="15"/>
                  </a:cxn>
                  <a:cxn ang="0">
                    <a:pos x="15" y="7"/>
                  </a:cxn>
                </a:cxnLst>
                <a:rect l="0" t="0" r="r" b="b"/>
                <a:pathLst>
                  <a:path w="15" h="15">
                    <a:moveTo>
                      <a:pt x="15" y="7"/>
                    </a:moveTo>
                    <a:lnTo>
                      <a:pt x="15" y="7"/>
                    </a:lnTo>
                    <a:lnTo>
                      <a:pt x="15" y="7"/>
                    </a:lnTo>
                    <a:lnTo>
                      <a:pt x="15" y="0"/>
                    </a:lnTo>
                    <a:lnTo>
                      <a:pt x="7" y="0"/>
                    </a:lnTo>
                    <a:lnTo>
                      <a:pt x="7" y="0"/>
                    </a:lnTo>
                    <a:lnTo>
                      <a:pt x="7" y="0"/>
                    </a:lnTo>
                    <a:lnTo>
                      <a:pt x="0" y="7"/>
                    </a:lnTo>
                    <a:lnTo>
                      <a:pt x="0" y="7"/>
                    </a:lnTo>
                    <a:lnTo>
                      <a:pt x="0" y="7"/>
                    </a:lnTo>
                    <a:lnTo>
                      <a:pt x="0" y="15"/>
                    </a:lnTo>
                    <a:lnTo>
                      <a:pt x="0" y="15"/>
                    </a:lnTo>
                    <a:lnTo>
                      <a:pt x="7" y="15"/>
                    </a:lnTo>
                    <a:lnTo>
                      <a:pt x="7" y="15"/>
                    </a:lnTo>
                    <a:lnTo>
                      <a:pt x="7" y="15"/>
                    </a:lnTo>
                    <a:lnTo>
                      <a:pt x="15"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479" name="Freeform 407"/>
              <p:cNvSpPr>
                <a:spLocks/>
              </p:cNvSpPr>
              <p:nvPr/>
            </p:nvSpPr>
            <p:spPr bwMode="auto">
              <a:xfrm>
                <a:off x="5241" y="1729"/>
                <a:ext cx="15" cy="15"/>
              </a:xfrm>
              <a:custGeom>
                <a:avLst/>
                <a:gdLst/>
                <a:ahLst/>
                <a:cxnLst>
                  <a:cxn ang="0">
                    <a:pos x="15" y="7"/>
                  </a:cxn>
                  <a:cxn ang="0">
                    <a:pos x="15" y="4"/>
                  </a:cxn>
                  <a:cxn ang="0">
                    <a:pos x="13" y="2"/>
                  </a:cxn>
                  <a:cxn ang="0">
                    <a:pos x="11" y="0"/>
                  </a:cxn>
                  <a:cxn ang="0">
                    <a:pos x="9" y="0"/>
                  </a:cxn>
                  <a:cxn ang="0">
                    <a:pos x="6" y="0"/>
                  </a:cxn>
                  <a:cxn ang="0">
                    <a:pos x="4" y="0"/>
                  </a:cxn>
                  <a:cxn ang="0">
                    <a:pos x="2" y="2"/>
                  </a:cxn>
                  <a:cxn ang="0">
                    <a:pos x="0" y="4"/>
                  </a:cxn>
                  <a:cxn ang="0">
                    <a:pos x="0" y="7"/>
                  </a:cxn>
                  <a:cxn ang="0">
                    <a:pos x="0" y="10"/>
                  </a:cxn>
                  <a:cxn ang="0">
                    <a:pos x="2" y="12"/>
                  </a:cxn>
                  <a:cxn ang="0">
                    <a:pos x="4" y="14"/>
                  </a:cxn>
                  <a:cxn ang="0">
                    <a:pos x="6" y="15"/>
                  </a:cxn>
                  <a:cxn ang="0">
                    <a:pos x="9" y="15"/>
                  </a:cxn>
                  <a:cxn ang="0">
                    <a:pos x="11" y="14"/>
                  </a:cxn>
                  <a:cxn ang="0">
                    <a:pos x="13" y="12"/>
                  </a:cxn>
                  <a:cxn ang="0">
                    <a:pos x="15" y="10"/>
                  </a:cxn>
                  <a:cxn ang="0">
                    <a:pos x="15" y="7"/>
                  </a:cxn>
                </a:cxnLst>
                <a:rect l="0" t="0" r="r" b="b"/>
                <a:pathLst>
                  <a:path w="15" h="15">
                    <a:moveTo>
                      <a:pt x="15" y="7"/>
                    </a:moveTo>
                    <a:lnTo>
                      <a:pt x="15" y="4"/>
                    </a:lnTo>
                    <a:lnTo>
                      <a:pt x="13" y="2"/>
                    </a:lnTo>
                    <a:lnTo>
                      <a:pt x="11" y="0"/>
                    </a:lnTo>
                    <a:lnTo>
                      <a:pt x="9" y="0"/>
                    </a:lnTo>
                    <a:lnTo>
                      <a:pt x="6" y="0"/>
                    </a:lnTo>
                    <a:lnTo>
                      <a:pt x="4" y="0"/>
                    </a:lnTo>
                    <a:lnTo>
                      <a:pt x="2" y="2"/>
                    </a:lnTo>
                    <a:lnTo>
                      <a:pt x="0" y="4"/>
                    </a:lnTo>
                    <a:lnTo>
                      <a:pt x="0" y="7"/>
                    </a:lnTo>
                    <a:lnTo>
                      <a:pt x="0" y="10"/>
                    </a:lnTo>
                    <a:lnTo>
                      <a:pt x="2" y="12"/>
                    </a:lnTo>
                    <a:lnTo>
                      <a:pt x="4" y="14"/>
                    </a:lnTo>
                    <a:lnTo>
                      <a:pt x="6" y="15"/>
                    </a:lnTo>
                    <a:lnTo>
                      <a:pt x="9" y="15"/>
                    </a:lnTo>
                    <a:lnTo>
                      <a:pt x="11" y="14"/>
                    </a:lnTo>
                    <a:lnTo>
                      <a:pt x="13" y="12"/>
                    </a:lnTo>
                    <a:lnTo>
                      <a:pt x="15" y="10"/>
                    </a:lnTo>
                    <a:lnTo>
                      <a:pt x="15" y="7"/>
                    </a:lnTo>
                    <a:close/>
                  </a:path>
                </a:pathLst>
              </a:custGeom>
              <a:solidFill>
                <a:srgbClr val="FFFF00"/>
              </a:solidFill>
              <a:ln w="9525">
                <a:noFill/>
                <a:round/>
                <a:headEnd/>
                <a:tailEnd/>
              </a:ln>
            </p:spPr>
            <p:txBody>
              <a:bodyPr/>
              <a:lstStyle/>
              <a:p>
                <a:endParaRPr lang="en-US" dirty="0"/>
              </a:p>
            </p:txBody>
          </p:sp>
          <p:sp>
            <p:nvSpPr>
              <p:cNvPr id="643480" name="Freeform 408"/>
              <p:cNvSpPr>
                <a:spLocks/>
              </p:cNvSpPr>
              <p:nvPr/>
            </p:nvSpPr>
            <p:spPr bwMode="auto">
              <a:xfrm>
                <a:off x="5244" y="1727"/>
                <a:ext cx="15" cy="15"/>
              </a:xfrm>
              <a:custGeom>
                <a:avLst/>
                <a:gdLst/>
                <a:ahLst/>
                <a:cxnLst>
                  <a:cxn ang="0">
                    <a:pos x="15" y="8"/>
                  </a:cxn>
                  <a:cxn ang="0">
                    <a:pos x="15" y="8"/>
                  </a:cxn>
                  <a:cxn ang="0">
                    <a:pos x="7" y="0"/>
                  </a:cxn>
                  <a:cxn ang="0">
                    <a:pos x="7" y="0"/>
                  </a:cxn>
                  <a:cxn ang="0">
                    <a:pos x="7" y="0"/>
                  </a:cxn>
                  <a:cxn ang="0">
                    <a:pos x="0" y="0"/>
                  </a:cxn>
                  <a:cxn ang="0">
                    <a:pos x="0" y="0"/>
                  </a:cxn>
                  <a:cxn ang="0">
                    <a:pos x="0" y="0"/>
                  </a:cxn>
                  <a:cxn ang="0">
                    <a:pos x="0" y="8"/>
                  </a:cxn>
                  <a:cxn ang="0">
                    <a:pos x="0" y="8"/>
                  </a:cxn>
                  <a:cxn ang="0">
                    <a:pos x="0" y="15"/>
                  </a:cxn>
                  <a:cxn ang="0">
                    <a:pos x="0" y="15"/>
                  </a:cxn>
                  <a:cxn ang="0">
                    <a:pos x="0" y="15"/>
                  </a:cxn>
                  <a:cxn ang="0">
                    <a:pos x="0" y="15"/>
                  </a:cxn>
                  <a:cxn ang="0">
                    <a:pos x="7" y="15"/>
                  </a:cxn>
                  <a:cxn ang="0">
                    <a:pos x="7" y="15"/>
                  </a:cxn>
                  <a:cxn ang="0">
                    <a:pos x="7" y="15"/>
                  </a:cxn>
                  <a:cxn ang="0">
                    <a:pos x="15" y="15"/>
                  </a:cxn>
                  <a:cxn ang="0">
                    <a:pos x="15" y="8"/>
                  </a:cxn>
                </a:cxnLst>
                <a:rect l="0" t="0" r="r" b="b"/>
                <a:pathLst>
                  <a:path w="15" h="15">
                    <a:moveTo>
                      <a:pt x="15" y="8"/>
                    </a:moveTo>
                    <a:lnTo>
                      <a:pt x="15" y="8"/>
                    </a:lnTo>
                    <a:lnTo>
                      <a:pt x="7" y="0"/>
                    </a:lnTo>
                    <a:lnTo>
                      <a:pt x="7" y="0"/>
                    </a:lnTo>
                    <a:lnTo>
                      <a:pt x="7" y="0"/>
                    </a:lnTo>
                    <a:lnTo>
                      <a:pt x="0" y="0"/>
                    </a:lnTo>
                    <a:lnTo>
                      <a:pt x="0" y="0"/>
                    </a:lnTo>
                    <a:lnTo>
                      <a:pt x="0" y="0"/>
                    </a:lnTo>
                    <a:lnTo>
                      <a:pt x="0" y="8"/>
                    </a:lnTo>
                    <a:lnTo>
                      <a:pt x="0" y="8"/>
                    </a:lnTo>
                    <a:lnTo>
                      <a:pt x="0" y="15"/>
                    </a:lnTo>
                    <a:lnTo>
                      <a:pt x="0" y="15"/>
                    </a:lnTo>
                    <a:lnTo>
                      <a:pt x="0" y="15"/>
                    </a:lnTo>
                    <a:lnTo>
                      <a:pt x="0" y="15"/>
                    </a:lnTo>
                    <a:lnTo>
                      <a:pt x="7" y="15"/>
                    </a:lnTo>
                    <a:lnTo>
                      <a:pt x="7" y="15"/>
                    </a:lnTo>
                    <a:lnTo>
                      <a:pt x="7"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481" name="Freeform 409"/>
              <p:cNvSpPr>
                <a:spLocks/>
              </p:cNvSpPr>
              <p:nvPr/>
            </p:nvSpPr>
            <p:spPr bwMode="auto">
              <a:xfrm>
                <a:off x="5245" y="1726"/>
                <a:ext cx="15" cy="17"/>
              </a:xfrm>
              <a:custGeom>
                <a:avLst/>
                <a:gdLst/>
                <a:ahLst/>
                <a:cxnLst>
                  <a:cxn ang="0">
                    <a:pos x="15" y="8"/>
                  </a:cxn>
                  <a:cxn ang="0">
                    <a:pos x="15" y="6"/>
                  </a:cxn>
                  <a:cxn ang="0">
                    <a:pos x="13" y="3"/>
                  </a:cxn>
                  <a:cxn ang="0">
                    <a:pos x="11" y="1"/>
                  </a:cxn>
                  <a:cxn ang="0">
                    <a:pos x="9" y="0"/>
                  </a:cxn>
                  <a:cxn ang="0">
                    <a:pos x="6" y="0"/>
                  </a:cxn>
                  <a:cxn ang="0">
                    <a:pos x="3" y="1"/>
                  </a:cxn>
                  <a:cxn ang="0">
                    <a:pos x="1" y="3"/>
                  </a:cxn>
                  <a:cxn ang="0">
                    <a:pos x="0" y="6"/>
                  </a:cxn>
                  <a:cxn ang="0">
                    <a:pos x="0" y="8"/>
                  </a:cxn>
                  <a:cxn ang="0">
                    <a:pos x="0" y="11"/>
                  </a:cxn>
                  <a:cxn ang="0">
                    <a:pos x="1" y="13"/>
                  </a:cxn>
                  <a:cxn ang="0">
                    <a:pos x="3" y="15"/>
                  </a:cxn>
                  <a:cxn ang="0">
                    <a:pos x="6" y="17"/>
                  </a:cxn>
                  <a:cxn ang="0">
                    <a:pos x="9" y="17"/>
                  </a:cxn>
                  <a:cxn ang="0">
                    <a:pos x="11" y="15"/>
                  </a:cxn>
                  <a:cxn ang="0">
                    <a:pos x="13" y="13"/>
                  </a:cxn>
                  <a:cxn ang="0">
                    <a:pos x="15" y="11"/>
                  </a:cxn>
                  <a:cxn ang="0">
                    <a:pos x="15" y="8"/>
                  </a:cxn>
                </a:cxnLst>
                <a:rect l="0" t="0" r="r" b="b"/>
                <a:pathLst>
                  <a:path w="15" h="17">
                    <a:moveTo>
                      <a:pt x="15" y="8"/>
                    </a:moveTo>
                    <a:lnTo>
                      <a:pt x="15" y="6"/>
                    </a:lnTo>
                    <a:lnTo>
                      <a:pt x="13" y="3"/>
                    </a:lnTo>
                    <a:lnTo>
                      <a:pt x="11" y="1"/>
                    </a:lnTo>
                    <a:lnTo>
                      <a:pt x="9" y="0"/>
                    </a:lnTo>
                    <a:lnTo>
                      <a:pt x="6" y="0"/>
                    </a:lnTo>
                    <a:lnTo>
                      <a:pt x="3" y="1"/>
                    </a:lnTo>
                    <a:lnTo>
                      <a:pt x="1" y="3"/>
                    </a:lnTo>
                    <a:lnTo>
                      <a:pt x="0" y="6"/>
                    </a:lnTo>
                    <a:lnTo>
                      <a:pt x="0" y="8"/>
                    </a:lnTo>
                    <a:lnTo>
                      <a:pt x="0" y="11"/>
                    </a:lnTo>
                    <a:lnTo>
                      <a:pt x="1" y="13"/>
                    </a:lnTo>
                    <a:lnTo>
                      <a:pt x="3" y="15"/>
                    </a:lnTo>
                    <a:lnTo>
                      <a:pt x="6" y="17"/>
                    </a:lnTo>
                    <a:lnTo>
                      <a:pt x="9" y="17"/>
                    </a:lnTo>
                    <a:lnTo>
                      <a:pt x="11" y="15"/>
                    </a:lnTo>
                    <a:lnTo>
                      <a:pt x="13"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482" name="Freeform 410"/>
              <p:cNvSpPr>
                <a:spLocks/>
              </p:cNvSpPr>
              <p:nvPr/>
            </p:nvSpPr>
            <p:spPr bwMode="auto">
              <a:xfrm>
                <a:off x="5244" y="1727"/>
                <a:ext cx="15" cy="15"/>
              </a:xfrm>
              <a:custGeom>
                <a:avLst/>
                <a:gdLst/>
                <a:ahLst/>
                <a:cxnLst>
                  <a:cxn ang="0">
                    <a:pos x="15" y="8"/>
                  </a:cxn>
                  <a:cxn ang="0">
                    <a:pos x="15" y="8"/>
                  </a:cxn>
                  <a:cxn ang="0">
                    <a:pos x="15" y="0"/>
                  </a:cxn>
                  <a:cxn ang="0">
                    <a:pos x="15" y="0"/>
                  </a:cxn>
                  <a:cxn ang="0">
                    <a:pos x="7" y="0"/>
                  </a:cxn>
                  <a:cxn ang="0">
                    <a:pos x="7" y="0"/>
                  </a:cxn>
                  <a:cxn ang="0">
                    <a:pos x="7" y="0"/>
                  </a:cxn>
                  <a:cxn ang="0">
                    <a:pos x="0" y="0"/>
                  </a:cxn>
                  <a:cxn ang="0">
                    <a:pos x="0" y="8"/>
                  </a:cxn>
                  <a:cxn ang="0">
                    <a:pos x="0" y="8"/>
                  </a:cxn>
                  <a:cxn ang="0">
                    <a:pos x="0" y="8"/>
                  </a:cxn>
                  <a:cxn ang="0">
                    <a:pos x="0" y="15"/>
                  </a:cxn>
                  <a:cxn ang="0">
                    <a:pos x="7" y="15"/>
                  </a:cxn>
                  <a:cxn ang="0">
                    <a:pos x="7" y="15"/>
                  </a:cxn>
                  <a:cxn ang="0">
                    <a:pos x="7" y="15"/>
                  </a:cxn>
                  <a:cxn ang="0">
                    <a:pos x="15" y="15"/>
                  </a:cxn>
                  <a:cxn ang="0">
                    <a:pos x="15" y="15"/>
                  </a:cxn>
                  <a:cxn ang="0">
                    <a:pos x="15" y="8"/>
                  </a:cxn>
                  <a:cxn ang="0">
                    <a:pos x="15" y="8"/>
                  </a:cxn>
                </a:cxnLst>
                <a:rect l="0" t="0" r="r" b="b"/>
                <a:pathLst>
                  <a:path w="15" h="15">
                    <a:moveTo>
                      <a:pt x="15" y="8"/>
                    </a:moveTo>
                    <a:lnTo>
                      <a:pt x="15" y="8"/>
                    </a:lnTo>
                    <a:lnTo>
                      <a:pt x="15" y="0"/>
                    </a:lnTo>
                    <a:lnTo>
                      <a:pt x="15" y="0"/>
                    </a:lnTo>
                    <a:lnTo>
                      <a:pt x="7" y="0"/>
                    </a:lnTo>
                    <a:lnTo>
                      <a:pt x="7" y="0"/>
                    </a:lnTo>
                    <a:lnTo>
                      <a:pt x="7" y="0"/>
                    </a:lnTo>
                    <a:lnTo>
                      <a:pt x="0" y="0"/>
                    </a:lnTo>
                    <a:lnTo>
                      <a:pt x="0" y="8"/>
                    </a:lnTo>
                    <a:lnTo>
                      <a:pt x="0" y="8"/>
                    </a:lnTo>
                    <a:lnTo>
                      <a:pt x="0" y="8"/>
                    </a:lnTo>
                    <a:lnTo>
                      <a:pt x="0" y="15"/>
                    </a:lnTo>
                    <a:lnTo>
                      <a:pt x="7"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483" name="Freeform 411"/>
              <p:cNvSpPr>
                <a:spLocks/>
              </p:cNvSpPr>
              <p:nvPr/>
            </p:nvSpPr>
            <p:spPr bwMode="auto">
              <a:xfrm>
                <a:off x="5241" y="1723"/>
                <a:ext cx="16" cy="16"/>
              </a:xfrm>
              <a:custGeom>
                <a:avLst/>
                <a:gdLst/>
                <a:ahLst/>
                <a:cxnLst>
                  <a:cxn ang="0">
                    <a:pos x="16" y="9"/>
                  </a:cxn>
                  <a:cxn ang="0">
                    <a:pos x="15" y="6"/>
                  </a:cxn>
                  <a:cxn ang="0">
                    <a:pos x="14" y="3"/>
                  </a:cxn>
                  <a:cxn ang="0">
                    <a:pos x="11" y="1"/>
                  </a:cxn>
                  <a:cxn ang="0">
                    <a:pos x="9" y="0"/>
                  </a:cxn>
                  <a:cxn ang="0">
                    <a:pos x="7" y="0"/>
                  </a:cxn>
                  <a:cxn ang="0">
                    <a:pos x="4" y="1"/>
                  </a:cxn>
                  <a:cxn ang="0">
                    <a:pos x="2" y="3"/>
                  </a:cxn>
                  <a:cxn ang="0">
                    <a:pos x="1" y="6"/>
                  </a:cxn>
                  <a:cxn ang="0">
                    <a:pos x="0" y="9"/>
                  </a:cxn>
                  <a:cxn ang="0">
                    <a:pos x="1" y="11"/>
                  </a:cxn>
                  <a:cxn ang="0">
                    <a:pos x="2" y="14"/>
                  </a:cxn>
                  <a:cxn ang="0">
                    <a:pos x="4" y="15"/>
                  </a:cxn>
                  <a:cxn ang="0">
                    <a:pos x="7" y="16"/>
                  </a:cxn>
                  <a:cxn ang="0">
                    <a:pos x="9" y="16"/>
                  </a:cxn>
                  <a:cxn ang="0">
                    <a:pos x="11" y="15"/>
                  </a:cxn>
                  <a:cxn ang="0">
                    <a:pos x="14" y="14"/>
                  </a:cxn>
                  <a:cxn ang="0">
                    <a:pos x="15" y="11"/>
                  </a:cxn>
                  <a:cxn ang="0">
                    <a:pos x="16" y="9"/>
                  </a:cxn>
                </a:cxnLst>
                <a:rect l="0" t="0" r="r" b="b"/>
                <a:pathLst>
                  <a:path w="16" h="16">
                    <a:moveTo>
                      <a:pt x="16" y="9"/>
                    </a:moveTo>
                    <a:lnTo>
                      <a:pt x="15" y="6"/>
                    </a:lnTo>
                    <a:lnTo>
                      <a:pt x="14" y="3"/>
                    </a:lnTo>
                    <a:lnTo>
                      <a:pt x="11" y="1"/>
                    </a:lnTo>
                    <a:lnTo>
                      <a:pt x="9" y="0"/>
                    </a:lnTo>
                    <a:lnTo>
                      <a:pt x="7" y="0"/>
                    </a:lnTo>
                    <a:lnTo>
                      <a:pt x="4" y="1"/>
                    </a:lnTo>
                    <a:lnTo>
                      <a:pt x="2" y="3"/>
                    </a:lnTo>
                    <a:lnTo>
                      <a:pt x="1" y="6"/>
                    </a:lnTo>
                    <a:lnTo>
                      <a:pt x="0" y="9"/>
                    </a:lnTo>
                    <a:lnTo>
                      <a:pt x="1" y="11"/>
                    </a:lnTo>
                    <a:lnTo>
                      <a:pt x="2" y="14"/>
                    </a:lnTo>
                    <a:lnTo>
                      <a:pt x="4" y="15"/>
                    </a:lnTo>
                    <a:lnTo>
                      <a:pt x="7" y="16"/>
                    </a:lnTo>
                    <a:lnTo>
                      <a:pt x="9" y="16"/>
                    </a:lnTo>
                    <a:lnTo>
                      <a:pt x="11" y="15"/>
                    </a:lnTo>
                    <a:lnTo>
                      <a:pt x="14" y="14"/>
                    </a:lnTo>
                    <a:lnTo>
                      <a:pt x="15" y="11"/>
                    </a:lnTo>
                    <a:lnTo>
                      <a:pt x="16" y="9"/>
                    </a:lnTo>
                    <a:close/>
                  </a:path>
                </a:pathLst>
              </a:custGeom>
              <a:solidFill>
                <a:srgbClr val="FFFF00"/>
              </a:solidFill>
              <a:ln w="9525">
                <a:noFill/>
                <a:round/>
                <a:headEnd/>
                <a:tailEnd/>
              </a:ln>
            </p:spPr>
            <p:txBody>
              <a:bodyPr/>
              <a:lstStyle/>
              <a:p>
                <a:endParaRPr lang="en-US" dirty="0"/>
              </a:p>
            </p:txBody>
          </p:sp>
          <p:sp>
            <p:nvSpPr>
              <p:cNvPr id="643484" name="Freeform 412"/>
              <p:cNvSpPr>
                <a:spLocks/>
              </p:cNvSpPr>
              <p:nvPr/>
            </p:nvSpPr>
            <p:spPr bwMode="auto">
              <a:xfrm>
                <a:off x="5244" y="1720"/>
                <a:ext cx="15" cy="22"/>
              </a:xfrm>
              <a:custGeom>
                <a:avLst/>
                <a:gdLst/>
                <a:ahLst/>
                <a:cxnLst>
                  <a:cxn ang="0">
                    <a:pos x="15" y="15"/>
                  </a:cxn>
                  <a:cxn ang="0">
                    <a:pos x="15" y="7"/>
                  </a:cxn>
                  <a:cxn ang="0">
                    <a:pos x="7" y="7"/>
                  </a:cxn>
                  <a:cxn ang="0">
                    <a:pos x="7" y="7"/>
                  </a:cxn>
                  <a:cxn ang="0">
                    <a:pos x="7" y="0"/>
                  </a:cxn>
                  <a:cxn ang="0">
                    <a:pos x="7" y="0"/>
                  </a:cxn>
                  <a:cxn ang="0">
                    <a:pos x="0" y="7"/>
                  </a:cxn>
                  <a:cxn ang="0">
                    <a:pos x="0" y="7"/>
                  </a:cxn>
                  <a:cxn ang="0">
                    <a:pos x="0" y="7"/>
                  </a:cxn>
                  <a:cxn ang="0">
                    <a:pos x="0" y="15"/>
                  </a:cxn>
                  <a:cxn ang="0">
                    <a:pos x="0" y="15"/>
                  </a:cxn>
                  <a:cxn ang="0">
                    <a:pos x="0" y="15"/>
                  </a:cxn>
                  <a:cxn ang="0">
                    <a:pos x="0" y="22"/>
                  </a:cxn>
                  <a:cxn ang="0">
                    <a:pos x="7" y="22"/>
                  </a:cxn>
                  <a:cxn ang="0">
                    <a:pos x="7" y="22"/>
                  </a:cxn>
                  <a:cxn ang="0">
                    <a:pos x="7" y="22"/>
                  </a:cxn>
                  <a:cxn ang="0">
                    <a:pos x="7" y="15"/>
                  </a:cxn>
                  <a:cxn ang="0">
                    <a:pos x="15" y="15"/>
                  </a:cxn>
                  <a:cxn ang="0">
                    <a:pos x="15" y="15"/>
                  </a:cxn>
                </a:cxnLst>
                <a:rect l="0" t="0" r="r" b="b"/>
                <a:pathLst>
                  <a:path w="15" h="22">
                    <a:moveTo>
                      <a:pt x="15" y="15"/>
                    </a:moveTo>
                    <a:lnTo>
                      <a:pt x="15" y="7"/>
                    </a:lnTo>
                    <a:lnTo>
                      <a:pt x="7" y="7"/>
                    </a:lnTo>
                    <a:lnTo>
                      <a:pt x="7" y="7"/>
                    </a:lnTo>
                    <a:lnTo>
                      <a:pt x="7" y="0"/>
                    </a:lnTo>
                    <a:lnTo>
                      <a:pt x="7" y="0"/>
                    </a:lnTo>
                    <a:lnTo>
                      <a:pt x="0" y="7"/>
                    </a:lnTo>
                    <a:lnTo>
                      <a:pt x="0" y="7"/>
                    </a:lnTo>
                    <a:lnTo>
                      <a:pt x="0" y="7"/>
                    </a:lnTo>
                    <a:lnTo>
                      <a:pt x="0" y="15"/>
                    </a:lnTo>
                    <a:lnTo>
                      <a:pt x="0" y="15"/>
                    </a:lnTo>
                    <a:lnTo>
                      <a:pt x="0" y="15"/>
                    </a:lnTo>
                    <a:lnTo>
                      <a:pt x="0" y="22"/>
                    </a:lnTo>
                    <a:lnTo>
                      <a:pt x="7" y="22"/>
                    </a:lnTo>
                    <a:lnTo>
                      <a:pt x="7" y="22"/>
                    </a:lnTo>
                    <a:lnTo>
                      <a:pt x="7" y="22"/>
                    </a:lnTo>
                    <a:lnTo>
                      <a:pt x="7"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485" name="Freeform 413"/>
              <p:cNvSpPr>
                <a:spLocks/>
              </p:cNvSpPr>
              <p:nvPr/>
            </p:nvSpPr>
            <p:spPr bwMode="auto">
              <a:xfrm>
                <a:off x="5242" y="1730"/>
                <a:ext cx="15" cy="16"/>
              </a:xfrm>
              <a:custGeom>
                <a:avLst/>
                <a:gdLst/>
                <a:ahLst/>
                <a:cxnLst>
                  <a:cxn ang="0">
                    <a:pos x="15" y="8"/>
                  </a:cxn>
                  <a:cxn ang="0">
                    <a:pos x="15" y="5"/>
                  </a:cxn>
                  <a:cxn ang="0">
                    <a:pos x="13" y="3"/>
                  </a:cxn>
                  <a:cxn ang="0">
                    <a:pos x="12" y="2"/>
                  </a:cxn>
                  <a:cxn ang="0">
                    <a:pos x="9" y="0"/>
                  </a:cxn>
                  <a:cxn ang="0">
                    <a:pos x="6" y="0"/>
                  </a:cxn>
                  <a:cxn ang="0">
                    <a:pos x="4" y="2"/>
                  </a:cxn>
                  <a:cxn ang="0">
                    <a:pos x="2" y="3"/>
                  </a:cxn>
                  <a:cxn ang="0">
                    <a:pos x="0" y="5"/>
                  </a:cxn>
                  <a:cxn ang="0">
                    <a:pos x="0" y="8"/>
                  </a:cxn>
                  <a:cxn ang="0">
                    <a:pos x="0" y="11"/>
                  </a:cxn>
                  <a:cxn ang="0">
                    <a:pos x="2" y="14"/>
                  </a:cxn>
                  <a:cxn ang="0">
                    <a:pos x="4" y="15"/>
                  </a:cxn>
                  <a:cxn ang="0">
                    <a:pos x="6" y="16"/>
                  </a:cxn>
                  <a:cxn ang="0">
                    <a:pos x="9" y="16"/>
                  </a:cxn>
                  <a:cxn ang="0">
                    <a:pos x="12" y="15"/>
                  </a:cxn>
                  <a:cxn ang="0">
                    <a:pos x="13" y="14"/>
                  </a:cxn>
                  <a:cxn ang="0">
                    <a:pos x="15" y="11"/>
                  </a:cxn>
                  <a:cxn ang="0">
                    <a:pos x="15" y="8"/>
                  </a:cxn>
                </a:cxnLst>
                <a:rect l="0" t="0" r="r" b="b"/>
                <a:pathLst>
                  <a:path w="15" h="16">
                    <a:moveTo>
                      <a:pt x="15" y="8"/>
                    </a:moveTo>
                    <a:lnTo>
                      <a:pt x="15" y="5"/>
                    </a:lnTo>
                    <a:lnTo>
                      <a:pt x="13" y="3"/>
                    </a:lnTo>
                    <a:lnTo>
                      <a:pt x="12" y="2"/>
                    </a:lnTo>
                    <a:lnTo>
                      <a:pt x="9" y="0"/>
                    </a:lnTo>
                    <a:lnTo>
                      <a:pt x="6" y="0"/>
                    </a:lnTo>
                    <a:lnTo>
                      <a:pt x="4" y="2"/>
                    </a:lnTo>
                    <a:lnTo>
                      <a:pt x="2" y="3"/>
                    </a:lnTo>
                    <a:lnTo>
                      <a:pt x="0" y="5"/>
                    </a:lnTo>
                    <a:lnTo>
                      <a:pt x="0" y="8"/>
                    </a:lnTo>
                    <a:lnTo>
                      <a:pt x="0" y="11"/>
                    </a:lnTo>
                    <a:lnTo>
                      <a:pt x="2" y="14"/>
                    </a:lnTo>
                    <a:lnTo>
                      <a:pt x="4" y="15"/>
                    </a:lnTo>
                    <a:lnTo>
                      <a:pt x="6" y="16"/>
                    </a:lnTo>
                    <a:lnTo>
                      <a:pt x="9" y="16"/>
                    </a:lnTo>
                    <a:lnTo>
                      <a:pt x="12" y="15"/>
                    </a:lnTo>
                    <a:lnTo>
                      <a:pt x="13"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486" name="Freeform 414"/>
              <p:cNvSpPr>
                <a:spLocks/>
              </p:cNvSpPr>
              <p:nvPr/>
            </p:nvSpPr>
            <p:spPr bwMode="auto">
              <a:xfrm>
                <a:off x="5244" y="1727"/>
                <a:ext cx="15" cy="22"/>
              </a:xfrm>
              <a:custGeom>
                <a:avLst/>
                <a:gdLst/>
                <a:ahLst/>
                <a:cxnLst>
                  <a:cxn ang="0">
                    <a:pos x="15" y="15"/>
                  </a:cxn>
                  <a:cxn ang="0">
                    <a:pos x="15" y="8"/>
                  </a:cxn>
                  <a:cxn ang="0">
                    <a:pos x="15" y="8"/>
                  </a:cxn>
                  <a:cxn ang="0">
                    <a:pos x="7" y="8"/>
                  </a:cxn>
                  <a:cxn ang="0">
                    <a:pos x="7" y="0"/>
                  </a:cxn>
                  <a:cxn ang="0">
                    <a:pos x="7" y="0"/>
                  </a:cxn>
                  <a:cxn ang="0">
                    <a:pos x="0" y="8"/>
                  </a:cxn>
                  <a:cxn ang="0">
                    <a:pos x="0" y="8"/>
                  </a:cxn>
                  <a:cxn ang="0">
                    <a:pos x="0" y="8"/>
                  </a:cxn>
                  <a:cxn ang="0">
                    <a:pos x="0" y="15"/>
                  </a:cxn>
                  <a:cxn ang="0">
                    <a:pos x="0" y="15"/>
                  </a:cxn>
                  <a:cxn ang="0">
                    <a:pos x="0" y="15"/>
                  </a:cxn>
                  <a:cxn ang="0">
                    <a:pos x="0" y="15"/>
                  </a:cxn>
                  <a:cxn ang="0">
                    <a:pos x="7" y="22"/>
                  </a:cxn>
                  <a:cxn ang="0">
                    <a:pos x="7" y="22"/>
                  </a:cxn>
                  <a:cxn ang="0">
                    <a:pos x="7" y="15"/>
                  </a:cxn>
                  <a:cxn ang="0">
                    <a:pos x="15" y="15"/>
                  </a:cxn>
                  <a:cxn ang="0">
                    <a:pos x="15" y="15"/>
                  </a:cxn>
                  <a:cxn ang="0">
                    <a:pos x="15" y="15"/>
                  </a:cxn>
                </a:cxnLst>
                <a:rect l="0" t="0" r="r" b="b"/>
                <a:pathLst>
                  <a:path w="15" h="22">
                    <a:moveTo>
                      <a:pt x="15" y="15"/>
                    </a:moveTo>
                    <a:lnTo>
                      <a:pt x="15" y="8"/>
                    </a:lnTo>
                    <a:lnTo>
                      <a:pt x="15" y="8"/>
                    </a:lnTo>
                    <a:lnTo>
                      <a:pt x="7" y="8"/>
                    </a:lnTo>
                    <a:lnTo>
                      <a:pt x="7" y="0"/>
                    </a:lnTo>
                    <a:lnTo>
                      <a:pt x="7" y="0"/>
                    </a:lnTo>
                    <a:lnTo>
                      <a:pt x="0" y="8"/>
                    </a:lnTo>
                    <a:lnTo>
                      <a:pt x="0" y="8"/>
                    </a:lnTo>
                    <a:lnTo>
                      <a:pt x="0" y="8"/>
                    </a:lnTo>
                    <a:lnTo>
                      <a:pt x="0" y="15"/>
                    </a:lnTo>
                    <a:lnTo>
                      <a:pt x="0" y="15"/>
                    </a:lnTo>
                    <a:lnTo>
                      <a:pt x="0" y="15"/>
                    </a:lnTo>
                    <a:lnTo>
                      <a:pt x="0" y="15"/>
                    </a:lnTo>
                    <a:lnTo>
                      <a:pt x="7" y="22"/>
                    </a:lnTo>
                    <a:lnTo>
                      <a:pt x="7" y="22"/>
                    </a:lnTo>
                    <a:lnTo>
                      <a:pt x="7" y="15"/>
                    </a:lnTo>
                    <a:lnTo>
                      <a:pt x="15"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487" name="Freeform 415"/>
              <p:cNvSpPr>
                <a:spLocks/>
              </p:cNvSpPr>
              <p:nvPr/>
            </p:nvSpPr>
            <p:spPr bwMode="auto">
              <a:xfrm>
                <a:off x="5239" y="1727"/>
                <a:ext cx="16" cy="16"/>
              </a:xfrm>
              <a:custGeom>
                <a:avLst/>
                <a:gdLst/>
                <a:ahLst/>
                <a:cxnLst>
                  <a:cxn ang="0">
                    <a:pos x="16" y="7"/>
                  </a:cxn>
                  <a:cxn ang="0">
                    <a:pos x="15" y="5"/>
                  </a:cxn>
                  <a:cxn ang="0">
                    <a:pos x="13" y="2"/>
                  </a:cxn>
                  <a:cxn ang="0">
                    <a:pos x="11" y="0"/>
                  </a:cxn>
                  <a:cxn ang="0">
                    <a:pos x="9" y="0"/>
                  </a:cxn>
                  <a:cxn ang="0">
                    <a:pos x="7" y="0"/>
                  </a:cxn>
                  <a:cxn ang="0">
                    <a:pos x="4" y="0"/>
                  </a:cxn>
                  <a:cxn ang="0">
                    <a:pos x="2" y="2"/>
                  </a:cxn>
                  <a:cxn ang="0">
                    <a:pos x="0" y="5"/>
                  </a:cxn>
                  <a:cxn ang="0">
                    <a:pos x="0" y="7"/>
                  </a:cxn>
                  <a:cxn ang="0">
                    <a:pos x="0" y="10"/>
                  </a:cxn>
                  <a:cxn ang="0">
                    <a:pos x="2" y="12"/>
                  </a:cxn>
                  <a:cxn ang="0">
                    <a:pos x="4" y="14"/>
                  </a:cxn>
                  <a:cxn ang="0">
                    <a:pos x="7" y="16"/>
                  </a:cxn>
                  <a:cxn ang="0">
                    <a:pos x="9" y="16"/>
                  </a:cxn>
                  <a:cxn ang="0">
                    <a:pos x="11" y="14"/>
                  </a:cxn>
                  <a:cxn ang="0">
                    <a:pos x="13" y="12"/>
                  </a:cxn>
                  <a:cxn ang="0">
                    <a:pos x="15" y="10"/>
                  </a:cxn>
                  <a:cxn ang="0">
                    <a:pos x="16" y="7"/>
                  </a:cxn>
                </a:cxnLst>
                <a:rect l="0" t="0" r="r" b="b"/>
                <a:pathLst>
                  <a:path w="16" h="16">
                    <a:moveTo>
                      <a:pt x="16" y="7"/>
                    </a:moveTo>
                    <a:lnTo>
                      <a:pt x="15" y="5"/>
                    </a:lnTo>
                    <a:lnTo>
                      <a:pt x="13" y="2"/>
                    </a:lnTo>
                    <a:lnTo>
                      <a:pt x="11" y="0"/>
                    </a:lnTo>
                    <a:lnTo>
                      <a:pt x="9" y="0"/>
                    </a:lnTo>
                    <a:lnTo>
                      <a:pt x="7" y="0"/>
                    </a:lnTo>
                    <a:lnTo>
                      <a:pt x="4" y="0"/>
                    </a:lnTo>
                    <a:lnTo>
                      <a:pt x="2" y="2"/>
                    </a:lnTo>
                    <a:lnTo>
                      <a:pt x="0" y="5"/>
                    </a:lnTo>
                    <a:lnTo>
                      <a:pt x="0" y="7"/>
                    </a:lnTo>
                    <a:lnTo>
                      <a:pt x="0" y="10"/>
                    </a:lnTo>
                    <a:lnTo>
                      <a:pt x="2" y="12"/>
                    </a:lnTo>
                    <a:lnTo>
                      <a:pt x="4" y="14"/>
                    </a:lnTo>
                    <a:lnTo>
                      <a:pt x="7" y="16"/>
                    </a:lnTo>
                    <a:lnTo>
                      <a:pt x="9" y="16"/>
                    </a:lnTo>
                    <a:lnTo>
                      <a:pt x="11" y="14"/>
                    </a:lnTo>
                    <a:lnTo>
                      <a:pt x="13"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488" name="Freeform 416"/>
              <p:cNvSpPr>
                <a:spLocks/>
              </p:cNvSpPr>
              <p:nvPr/>
            </p:nvSpPr>
            <p:spPr bwMode="auto">
              <a:xfrm>
                <a:off x="5237" y="1727"/>
                <a:ext cx="14" cy="15"/>
              </a:xfrm>
              <a:custGeom>
                <a:avLst/>
                <a:gdLst/>
                <a:ahLst/>
                <a:cxnLst>
                  <a:cxn ang="0">
                    <a:pos x="14" y="8"/>
                  </a:cxn>
                  <a:cxn ang="0">
                    <a:pos x="14" y="8"/>
                  </a:cxn>
                  <a:cxn ang="0">
                    <a:pos x="14" y="0"/>
                  </a:cxn>
                  <a:cxn ang="0">
                    <a:pos x="14" y="0"/>
                  </a:cxn>
                  <a:cxn ang="0">
                    <a:pos x="14" y="0"/>
                  </a:cxn>
                  <a:cxn ang="0">
                    <a:pos x="7" y="0"/>
                  </a:cxn>
                  <a:cxn ang="0">
                    <a:pos x="7" y="0"/>
                  </a:cxn>
                  <a:cxn ang="0">
                    <a:pos x="7" y="0"/>
                  </a:cxn>
                  <a:cxn ang="0">
                    <a:pos x="0" y="8"/>
                  </a:cxn>
                  <a:cxn ang="0">
                    <a:pos x="0" y="8"/>
                  </a:cxn>
                  <a:cxn ang="0">
                    <a:pos x="0" y="8"/>
                  </a:cxn>
                  <a:cxn ang="0">
                    <a:pos x="7" y="15"/>
                  </a:cxn>
                  <a:cxn ang="0">
                    <a:pos x="7" y="15"/>
                  </a:cxn>
                  <a:cxn ang="0">
                    <a:pos x="7" y="15"/>
                  </a:cxn>
                  <a:cxn ang="0">
                    <a:pos x="14" y="15"/>
                  </a:cxn>
                  <a:cxn ang="0">
                    <a:pos x="14" y="15"/>
                  </a:cxn>
                  <a:cxn ang="0">
                    <a:pos x="14" y="15"/>
                  </a:cxn>
                  <a:cxn ang="0">
                    <a:pos x="14" y="8"/>
                  </a:cxn>
                  <a:cxn ang="0">
                    <a:pos x="14" y="8"/>
                  </a:cxn>
                </a:cxnLst>
                <a:rect l="0" t="0" r="r" b="b"/>
                <a:pathLst>
                  <a:path w="14" h="15">
                    <a:moveTo>
                      <a:pt x="14" y="8"/>
                    </a:moveTo>
                    <a:lnTo>
                      <a:pt x="14" y="8"/>
                    </a:lnTo>
                    <a:lnTo>
                      <a:pt x="14" y="0"/>
                    </a:lnTo>
                    <a:lnTo>
                      <a:pt x="14" y="0"/>
                    </a:lnTo>
                    <a:lnTo>
                      <a:pt x="14" y="0"/>
                    </a:lnTo>
                    <a:lnTo>
                      <a:pt x="7" y="0"/>
                    </a:lnTo>
                    <a:lnTo>
                      <a:pt x="7" y="0"/>
                    </a:lnTo>
                    <a:lnTo>
                      <a:pt x="7" y="0"/>
                    </a:lnTo>
                    <a:lnTo>
                      <a:pt x="0" y="8"/>
                    </a:lnTo>
                    <a:lnTo>
                      <a:pt x="0" y="8"/>
                    </a:lnTo>
                    <a:lnTo>
                      <a:pt x="0" y="8"/>
                    </a:lnTo>
                    <a:lnTo>
                      <a:pt x="7" y="15"/>
                    </a:lnTo>
                    <a:lnTo>
                      <a:pt x="7" y="15"/>
                    </a:lnTo>
                    <a:lnTo>
                      <a:pt x="7" y="15"/>
                    </a:lnTo>
                    <a:lnTo>
                      <a:pt x="14" y="15"/>
                    </a:lnTo>
                    <a:lnTo>
                      <a:pt x="14" y="15"/>
                    </a:lnTo>
                    <a:lnTo>
                      <a:pt x="14" y="15"/>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489" name="Freeform 417"/>
              <p:cNvSpPr>
                <a:spLocks/>
              </p:cNvSpPr>
              <p:nvPr/>
            </p:nvSpPr>
            <p:spPr bwMode="auto">
              <a:xfrm>
                <a:off x="5246" y="1727"/>
                <a:ext cx="15" cy="17"/>
              </a:xfrm>
              <a:custGeom>
                <a:avLst/>
                <a:gdLst/>
                <a:ahLst/>
                <a:cxnLst>
                  <a:cxn ang="0">
                    <a:pos x="15" y="8"/>
                  </a:cxn>
                  <a:cxn ang="0">
                    <a:pos x="14" y="6"/>
                  </a:cxn>
                  <a:cxn ang="0">
                    <a:pos x="13" y="3"/>
                  </a:cxn>
                  <a:cxn ang="0">
                    <a:pos x="11" y="2"/>
                  </a:cxn>
                  <a:cxn ang="0">
                    <a:pos x="9" y="0"/>
                  </a:cxn>
                  <a:cxn ang="0">
                    <a:pos x="5" y="0"/>
                  </a:cxn>
                  <a:cxn ang="0">
                    <a:pos x="3" y="2"/>
                  </a:cxn>
                  <a:cxn ang="0">
                    <a:pos x="1" y="3"/>
                  </a:cxn>
                  <a:cxn ang="0">
                    <a:pos x="0" y="6"/>
                  </a:cxn>
                  <a:cxn ang="0">
                    <a:pos x="0" y="8"/>
                  </a:cxn>
                  <a:cxn ang="0">
                    <a:pos x="0" y="11"/>
                  </a:cxn>
                  <a:cxn ang="0">
                    <a:pos x="1" y="13"/>
                  </a:cxn>
                  <a:cxn ang="0">
                    <a:pos x="3" y="16"/>
                  </a:cxn>
                  <a:cxn ang="0">
                    <a:pos x="5" y="17"/>
                  </a:cxn>
                  <a:cxn ang="0">
                    <a:pos x="9" y="17"/>
                  </a:cxn>
                  <a:cxn ang="0">
                    <a:pos x="11" y="16"/>
                  </a:cxn>
                  <a:cxn ang="0">
                    <a:pos x="13" y="13"/>
                  </a:cxn>
                  <a:cxn ang="0">
                    <a:pos x="14" y="11"/>
                  </a:cxn>
                  <a:cxn ang="0">
                    <a:pos x="15" y="8"/>
                  </a:cxn>
                </a:cxnLst>
                <a:rect l="0" t="0" r="r" b="b"/>
                <a:pathLst>
                  <a:path w="15" h="17">
                    <a:moveTo>
                      <a:pt x="15" y="8"/>
                    </a:moveTo>
                    <a:lnTo>
                      <a:pt x="14" y="6"/>
                    </a:lnTo>
                    <a:lnTo>
                      <a:pt x="13" y="3"/>
                    </a:lnTo>
                    <a:lnTo>
                      <a:pt x="11" y="2"/>
                    </a:lnTo>
                    <a:lnTo>
                      <a:pt x="9" y="0"/>
                    </a:lnTo>
                    <a:lnTo>
                      <a:pt x="5" y="0"/>
                    </a:lnTo>
                    <a:lnTo>
                      <a:pt x="3" y="2"/>
                    </a:lnTo>
                    <a:lnTo>
                      <a:pt x="1" y="3"/>
                    </a:lnTo>
                    <a:lnTo>
                      <a:pt x="0" y="6"/>
                    </a:lnTo>
                    <a:lnTo>
                      <a:pt x="0" y="8"/>
                    </a:lnTo>
                    <a:lnTo>
                      <a:pt x="0" y="11"/>
                    </a:lnTo>
                    <a:lnTo>
                      <a:pt x="1" y="13"/>
                    </a:lnTo>
                    <a:lnTo>
                      <a:pt x="3" y="16"/>
                    </a:lnTo>
                    <a:lnTo>
                      <a:pt x="5" y="17"/>
                    </a:lnTo>
                    <a:lnTo>
                      <a:pt x="9" y="17"/>
                    </a:lnTo>
                    <a:lnTo>
                      <a:pt x="11" y="16"/>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490" name="Freeform 418"/>
              <p:cNvSpPr>
                <a:spLocks/>
              </p:cNvSpPr>
              <p:nvPr/>
            </p:nvSpPr>
            <p:spPr bwMode="auto">
              <a:xfrm>
                <a:off x="5244" y="1727"/>
                <a:ext cx="15" cy="15"/>
              </a:xfrm>
              <a:custGeom>
                <a:avLst/>
                <a:gdLst/>
                <a:ahLst/>
                <a:cxnLst>
                  <a:cxn ang="0">
                    <a:pos x="15" y="8"/>
                  </a:cxn>
                  <a:cxn ang="0">
                    <a:pos x="15" y="8"/>
                  </a:cxn>
                  <a:cxn ang="0">
                    <a:pos x="15" y="0"/>
                  </a:cxn>
                  <a:cxn ang="0">
                    <a:pos x="15" y="0"/>
                  </a:cxn>
                  <a:cxn ang="0">
                    <a:pos x="7" y="0"/>
                  </a:cxn>
                  <a:cxn ang="0">
                    <a:pos x="7" y="0"/>
                  </a:cxn>
                  <a:cxn ang="0">
                    <a:pos x="7" y="0"/>
                  </a:cxn>
                  <a:cxn ang="0">
                    <a:pos x="0" y="0"/>
                  </a:cxn>
                  <a:cxn ang="0">
                    <a:pos x="0" y="8"/>
                  </a:cxn>
                  <a:cxn ang="0">
                    <a:pos x="0" y="8"/>
                  </a:cxn>
                  <a:cxn ang="0">
                    <a:pos x="0" y="8"/>
                  </a:cxn>
                  <a:cxn ang="0">
                    <a:pos x="0" y="15"/>
                  </a:cxn>
                  <a:cxn ang="0">
                    <a:pos x="7" y="15"/>
                  </a:cxn>
                  <a:cxn ang="0">
                    <a:pos x="7" y="15"/>
                  </a:cxn>
                  <a:cxn ang="0">
                    <a:pos x="7" y="15"/>
                  </a:cxn>
                  <a:cxn ang="0">
                    <a:pos x="15" y="15"/>
                  </a:cxn>
                  <a:cxn ang="0">
                    <a:pos x="15" y="15"/>
                  </a:cxn>
                  <a:cxn ang="0">
                    <a:pos x="15" y="8"/>
                  </a:cxn>
                  <a:cxn ang="0">
                    <a:pos x="15" y="8"/>
                  </a:cxn>
                </a:cxnLst>
                <a:rect l="0" t="0" r="r" b="b"/>
                <a:pathLst>
                  <a:path w="15" h="15">
                    <a:moveTo>
                      <a:pt x="15" y="8"/>
                    </a:moveTo>
                    <a:lnTo>
                      <a:pt x="15" y="8"/>
                    </a:lnTo>
                    <a:lnTo>
                      <a:pt x="15" y="0"/>
                    </a:lnTo>
                    <a:lnTo>
                      <a:pt x="15" y="0"/>
                    </a:lnTo>
                    <a:lnTo>
                      <a:pt x="7" y="0"/>
                    </a:lnTo>
                    <a:lnTo>
                      <a:pt x="7" y="0"/>
                    </a:lnTo>
                    <a:lnTo>
                      <a:pt x="7" y="0"/>
                    </a:lnTo>
                    <a:lnTo>
                      <a:pt x="0" y="0"/>
                    </a:lnTo>
                    <a:lnTo>
                      <a:pt x="0" y="8"/>
                    </a:lnTo>
                    <a:lnTo>
                      <a:pt x="0" y="8"/>
                    </a:lnTo>
                    <a:lnTo>
                      <a:pt x="0" y="8"/>
                    </a:lnTo>
                    <a:lnTo>
                      <a:pt x="0" y="15"/>
                    </a:lnTo>
                    <a:lnTo>
                      <a:pt x="7"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491" name="Freeform 419"/>
              <p:cNvSpPr>
                <a:spLocks/>
              </p:cNvSpPr>
              <p:nvPr/>
            </p:nvSpPr>
            <p:spPr bwMode="auto">
              <a:xfrm>
                <a:off x="5243" y="1727"/>
                <a:ext cx="15" cy="16"/>
              </a:xfrm>
              <a:custGeom>
                <a:avLst/>
                <a:gdLst/>
                <a:ahLst/>
                <a:cxnLst>
                  <a:cxn ang="0">
                    <a:pos x="15" y="8"/>
                  </a:cxn>
                  <a:cxn ang="0">
                    <a:pos x="14" y="5"/>
                  </a:cxn>
                  <a:cxn ang="0">
                    <a:pos x="13" y="3"/>
                  </a:cxn>
                  <a:cxn ang="0">
                    <a:pos x="11" y="2"/>
                  </a:cxn>
                  <a:cxn ang="0">
                    <a:pos x="8" y="0"/>
                  </a:cxn>
                  <a:cxn ang="0">
                    <a:pos x="5" y="0"/>
                  </a:cxn>
                  <a:cxn ang="0">
                    <a:pos x="3" y="2"/>
                  </a:cxn>
                  <a:cxn ang="0">
                    <a:pos x="2" y="3"/>
                  </a:cxn>
                  <a:cxn ang="0">
                    <a:pos x="0" y="5"/>
                  </a:cxn>
                  <a:cxn ang="0">
                    <a:pos x="0" y="8"/>
                  </a:cxn>
                  <a:cxn ang="0">
                    <a:pos x="0" y="11"/>
                  </a:cxn>
                  <a:cxn ang="0">
                    <a:pos x="2" y="13"/>
                  </a:cxn>
                  <a:cxn ang="0">
                    <a:pos x="3" y="16"/>
                  </a:cxn>
                  <a:cxn ang="0">
                    <a:pos x="5" y="16"/>
                  </a:cxn>
                  <a:cxn ang="0">
                    <a:pos x="8" y="16"/>
                  </a:cxn>
                  <a:cxn ang="0">
                    <a:pos x="11" y="16"/>
                  </a:cxn>
                  <a:cxn ang="0">
                    <a:pos x="13" y="13"/>
                  </a:cxn>
                  <a:cxn ang="0">
                    <a:pos x="14" y="11"/>
                  </a:cxn>
                  <a:cxn ang="0">
                    <a:pos x="15" y="8"/>
                  </a:cxn>
                </a:cxnLst>
                <a:rect l="0" t="0" r="r" b="b"/>
                <a:pathLst>
                  <a:path w="15" h="16">
                    <a:moveTo>
                      <a:pt x="15" y="8"/>
                    </a:moveTo>
                    <a:lnTo>
                      <a:pt x="14" y="5"/>
                    </a:lnTo>
                    <a:lnTo>
                      <a:pt x="13" y="3"/>
                    </a:lnTo>
                    <a:lnTo>
                      <a:pt x="11" y="2"/>
                    </a:lnTo>
                    <a:lnTo>
                      <a:pt x="8" y="0"/>
                    </a:lnTo>
                    <a:lnTo>
                      <a:pt x="5" y="0"/>
                    </a:lnTo>
                    <a:lnTo>
                      <a:pt x="3" y="2"/>
                    </a:lnTo>
                    <a:lnTo>
                      <a:pt x="2" y="3"/>
                    </a:lnTo>
                    <a:lnTo>
                      <a:pt x="0" y="5"/>
                    </a:lnTo>
                    <a:lnTo>
                      <a:pt x="0" y="8"/>
                    </a:lnTo>
                    <a:lnTo>
                      <a:pt x="0" y="11"/>
                    </a:lnTo>
                    <a:lnTo>
                      <a:pt x="2" y="13"/>
                    </a:lnTo>
                    <a:lnTo>
                      <a:pt x="3" y="16"/>
                    </a:lnTo>
                    <a:lnTo>
                      <a:pt x="5" y="16"/>
                    </a:lnTo>
                    <a:lnTo>
                      <a:pt x="8" y="16"/>
                    </a:lnTo>
                    <a:lnTo>
                      <a:pt x="11" y="16"/>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492" name="Freeform 420"/>
              <p:cNvSpPr>
                <a:spLocks/>
              </p:cNvSpPr>
              <p:nvPr/>
            </p:nvSpPr>
            <p:spPr bwMode="auto">
              <a:xfrm>
                <a:off x="5244" y="1727"/>
                <a:ext cx="15" cy="15"/>
              </a:xfrm>
              <a:custGeom>
                <a:avLst/>
                <a:gdLst/>
                <a:ahLst/>
                <a:cxnLst>
                  <a:cxn ang="0">
                    <a:pos x="15" y="8"/>
                  </a:cxn>
                  <a:cxn ang="0">
                    <a:pos x="15" y="8"/>
                  </a:cxn>
                  <a:cxn ang="0">
                    <a:pos x="15" y="0"/>
                  </a:cxn>
                  <a:cxn ang="0">
                    <a:pos x="7"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7" y="15"/>
                  </a:cxn>
                  <a:cxn ang="0">
                    <a:pos x="15" y="15"/>
                  </a:cxn>
                  <a:cxn ang="0">
                    <a:pos x="15" y="8"/>
                  </a:cxn>
                  <a:cxn ang="0">
                    <a:pos x="15" y="8"/>
                  </a:cxn>
                </a:cxnLst>
                <a:rect l="0" t="0" r="r" b="b"/>
                <a:pathLst>
                  <a:path w="15" h="15">
                    <a:moveTo>
                      <a:pt x="15" y="8"/>
                    </a:moveTo>
                    <a:lnTo>
                      <a:pt x="15" y="8"/>
                    </a:lnTo>
                    <a:lnTo>
                      <a:pt x="15" y="0"/>
                    </a:lnTo>
                    <a:lnTo>
                      <a:pt x="7" y="0"/>
                    </a:lnTo>
                    <a:lnTo>
                      <a:pt x="7" y="0"/>
                    </a:lnTo>
                    <a:lnTo>
                      <a:pt x="7" y="0"/>
                    </a:lnTo>
                    <a:lnTo>
                      <a:pt x="0" y="0"/>
                    </a:lnTo>
                    <a:lnTo>
                      <a:pt x="0" y="0"/>
                    </a:lnTo>
                    <a:lnTo>
                      <a:pt x="0" y="8"/>
                    </a:lnTo>
                    <a:lnTo>
                      <a:pt x="0" y="8"/>
                    </a:lnTo>
                    <a:lnTo>
                      <a:pt x="0" y="8"/>
                    </a:lnTo>
                    <a:lnTo>
                      <a:pt x="0" y="15"/>
                    </a:lnTo>
                    <a:lnTo>
                      <a:pt x="0" y="15"/>
                    </a:lnTo>
                    <a:lnTo>
                      <a:pt x="7" y="15"/>
                    </a:lnTo>
                    <a:lnTo>
                      <a:pt x="7" y="15"/>
                    </a:lnTo>
                    <a:lnTo>
                      <a:pt x="7"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493" name="Freeform 421"/>
              <p:cNvSpPr>
                <a:spLocks/>
              </p:cNvSpPr>
              <p:nvPr/>
            </p:nvSpPr>
            <p:spPr bwMode="auto">
              <a:xfrm>
                <a:off x="5248" y="1723"/>
                <a:ext cx="16" cy="15"/>
              </a:xfrm>
              <a:custGeom>
                <a:avLst/>
                <a:gdLst/>
                <a:ahLst/>
                <a:cxnLst>
                  <a:cxn ang="0">
                    <a:pos x="16" y="7"/>
                  </a:cxn>
                  <a:cxn ang="0">
                    <a:pos x="16" y="5"/>
                  </a:cxn>
                  <a:cxn ang="0">
                    <a:pos x="15" y="3"/>
                  </a:cxn>
                  <a:cxn ang="0">
                    <a:pos x="12" y="0"/>
                  </a:cxn>
                  <a:cxn ang="0">
                    <a:pos x="9" y="0"/>
                  </a:cxn>
                  <a:cxn ang="0">
                    <a:pos x="7" y="0"/>
                  </a:cxn>
                  <a:cxn ang="0">
                    <a:pos x="4" y="0"/>
                  </a:cxn>
                  <a:cxn ang="0">
                    <a:pos x="2" y="3"/>
                  </a:cxn>
                  <a:cxn ang="0">
                    <a:pos x="1" y="5"/>
                  </a:cxn>
                  <a:cxn ang="0">
                    <a:pos x="0" y="7"/>
                  </a:cxn>
                  <a:cxn ang="0">
                    <a:pos x="1" y="10"/>
                  </a:cxn>
                  <a:cxn ang="0">
                    <a:pos x="2" y="12"/>
                  </a:cxn>
                  <a:cxn ang="0">
                    <a:pos x="4" y="14"/>
                  </a:cxn>
                  <a:cxn ang="0">
                    <a:pos x="7" y="15"/>
                  </a:cxn>
                  <a:cxn ang="0">
                    <a:pos x="9" y="15"/>
                  </a:cxn>
                  <a:cxn ang="0">
                    <a:pos x="12" y="14"/>
                  </a:cxn>
                  <a:cxn ang="0">
                    <a:pos x="15" y="12"/>
                  </a:cxn>
                  <a:cxn ang="0">
                    <a:pos x="16" y="10"/>
                  </a:cxn>
                  <a:cxn ang="0">
                    <a:pos x="16" y="7"/>
                  </a:cxn>
                </a:cxnLst>
                <a:rect l="0" t="0" r="r" b="b"/>
                <a:pathLst>
                  <a:path w="16" h="15">
                    <a:moveTo>
                      <a:pt x="16" y="7"/>
                    </a:moveTo>
                    <a:lnTo>
                      <a:pt x="16" y="5"/>
                    </a:lnTo>
                    <a:lnTo>
                      <a:pt x="15" y="3"/>
                    </a:lnTo>
                    <a:lnTo>
                      <a:pt x="12" y="0"/>
                    </a:lnTo>
                    <a:lnTo>
                      <a:pt x="9" y="0"/>
                    </a:lnTo>
                    <a:lnTo>
                      <a:pt x="7" y="0"/>
                    </a:lnTo>
                    <a:lnTo>
                      <a:pt x="4" y="0"/>
                    </a:lnTo>
                    <a:lnTo>
                      <a:pt x="2" y="3"/>
                    </a:lnTo>
                    <a:lnTo>
                      <a:pt x="1" y="5"/>
                    </a:lnTo>
                    <a:lnTo>
                      <a:pt x="0" y="7"/>
                    </a:lnTo>
                    <a:lnTo>
                      <a:pt x="1" y="10"/>
                    </a:lnTo>
                    <a:lnTo>
                      <a:pt x="2" y="12"/>
                    </a:lnTo>
                    <a:lnTo>
                      <a:pt x="4" y="14"/>
                    </a:lnTo>
                    <a:lnTo>
                      <a:pt x="7" y="15"/>
                    </a:lnTo>
                    <a:lnTo>
                      <a:pt x="9" y="15"/>
                    </a:lnTo>
                    <a:lnTo>
                      <a:pt x="12" y="14"/>
                    </a:lnTo>
                    <a:lnTo>
                      <a:pt x="15" y="12"/>
                    </a:lnTo>
                    <a:lnTo>
                      <a:pt x="16" y="10"/>
                    </a:lnTo>
                    <a:lnTo>
                      <a:pt x="16" y="7"/>
                    </a:lnTo>
                    <a:close/>
                  </a:path>
                </a:pathLst>
              </a:custGeom>
              <a:solidFill>
                <a:srgbClr val="FFFF00"/>
              </a:solidFill>
              <a:ln w="9525">
                <a:noFill/>
                <a:round/>
                <a:headEnd/>
                <a:tailEnd/>
              </a:ln>
            </p:spPr>
            <p:txBody>
              <a:bodyPr/>
              <a:lstStyle/>
              <a:p>
                <a:endParaRPr lang="en-US" dirty="0"/>
              </a:p>
            </p:txBody>
          </p:sp>
          <p:sp>
            <p:nvSpPr>
              <p:cNvPr id="643494" name="Freeform 422"/>
              <p:cNvSpPr>
                <a:spLocks/>
              </p:cNvSpPr>
              <p:nvPr/>
            </p:nvSpPr>
            <p:spPr bwMode="auto">
              <a:xfrm>
                <a:off x="5251" y="1720"/>
                <a:ext cx="15" cy="22"/>
              </a:xfrm>
              <a:custGeom>
                <a:avLst/>
                <a:gdLst/>
                <a:ahLst/>
                <a:cxnLst>
                  <a:cxn ang="0">
                    <a:pos x="15" y="7"/>
                  </a:cxn>
                  <a:cxn ang="0">
                    <a:pos x="15" y="7"/>
                  </a:cxn>
                  <a:cxn ang="0">
                    <a:pos x="15" y="7"/>
                  </a:cxn>
                  <a:cxn ang="0">
                    <a:pos x="8" y="0"/>
                  </a:cxn>
                  <a:cxn ang="0">
                    <a:pos x="8" y="0"/>
                  </a:cxn>
                  <a:cxn ang="0">
                    <a:pos x="8" y="0"/>
                  </a:cxn>
                  <a:cxn ang="0">
                    <a:pos x="0" y="0"/>
                  </a:cxn>
                  <a:cxn ang="0">
                    <a:pos x="0" y="7"/>
                  </a:cxn>
                  <a:cxn ang="0">
                    <a:pos x="0" y="7"/>
                  </a:cxn>
                  <a:cxn ang="0">
                    <a:pos x="0" y="7"/>
                  </a:cxn>
                  <a:cxn ang="0">
                    <a:pos x="0" y="15"/>
                  </a:cxn>
                  <a:cxn ang="0">
                    <a:pos x="0" y="15"/>
                  </a:cxn>
                  <a:cxn ang="0">
                    <a:pos x="0" y="15"/>
                  </a:cxn>
                  <a:cxn ang="0">
                    <a:pos x="8" y="22"/>
                  </a:cxn>
                  <a:cxn ang="0">
                    <a:pos x="8" y="22"/>
                  </a:cxn>
                  <a:cxn ang="0">
                    <a:pos x="8" y="15"/>
                  </a:cxn>
                  <a:cxn ang="0">
                    <a:pos x="15" y="15"/>
                  </a:cxn>
                  <a:cxn ang="0">
                    <a:pos x="15" y="15"/>
                  </a:cxn>
                  <a:cxn ang="0">
                    <a:pos x="15" y="7"/>
                  </a:cxn>
                </a:cxnLst>
                <a:rect l="0" t="0" r="r" b="b"/>
                <a:pathLst>
                  <a:path w="15" h="22">
                    <a:moveTo>
                      <a:pt x="15" y="7"/>
                    </a:moveTo>
                    <a:lnTo>
                      <a:pt x="15" y="7"/>
                    </a:lnTo>
                    <a:lnTo>
                      <a:pt x="15" y="7"/>
                    </a:lnTo>
                    <a:lnTo>
                      <a:pt x="8" y="0"/>
                    </a:lnTo>
                    <a:lnTo>
                      <a:pt x="8" y="0"/>
                    </a:lnTo>
                    <a:lnTo>
                      <a:pt x="8" y="0"/>
                    </a:lnTo>
                    <a:lnTo>
                      <a:pt x="0" y="0"/>
                    </a:lnTo>
                    <a:lnTo>
                      <a:pt x="0" y="7"/>
                    </a:lnTo>
                    <a:lnTo>
                      <a:pt x="0" y="7"/>
                    </a:lnTo>
                    <a:lnTo>
                      <a:pt x="0" y="7"/>
                    </a:lnTo>
                    <a:lnTo>
                      <a:pt x="0" y="15"/>
                    </a:lnTo>
                    <a:lnTo>
                      <a:pt x="0" y="15"/>
                    </a:lnTo>
                    <a:lnTo>
                      <a:pt x="0" y="15"/>
                    </a:lnTo>
                    <a:lnTo>
                      <a:pt x="8" y="22"/>
                    </a:lnTo>
                    <a:lnTo>
                      <a:pt x="8" y="22"/>
                    </a:lnTo>
                    <a:lnTo>
                      <a:pt x="8"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495" name="Freeform 423"/>
              <p:cNvSpPr>
                <a:spLocks/>
              </p:cNvSpPr>
              <p:nvPr/>
            </p:nvSpPr>
            <p:spPr bwMode="auto">
              <a:xfrm>
                <a:off x="5239" y="1726"/>
                <a:ext cx="16" cy="17"/>
              </a:xfrm>
              <a:custGeom>
                <a:avLst/>
                <a:gdLst/>
                <a:ahLst/>
                <a:cxnLst>
                  <a:cxn ang="0">
                    <a:pos x="16" y="8"/>
                  </a:cxn>
                  <a:cxn ang="0">
                    <a:pos x="16" y="6"/>
                  </a:cxn>
                  <a:cxn ang="0">
                    <a:pos x="15" y="3"/>
                  </a:cxn>
                  <a:cxn ang="0">
                    <a:pos x="12" y="1"/>
                  </a:cxn>
                  <a:cxn ang="0">
                    <a:pos x="9" y="0"/>
                  </a:cxn>
                  <a:cxn ang="0">
                    <a:pos x="7" y="0"/>
                  </a:cxn>
                  <a:cxn ang="0">
                    <a:pos x="5" y="1"/>
                  </a:cxn>
                  <a:cxn ang="0">
                    <a:pos x="2" y="3"/>
                  </a:cxn>
                  <a:cxn ang="0">
                    <a:pos x="1" y="6"/>
                  </a:cxn>
                  <a:cxn ang="0">
                    <a:pos x="0" y="8"/>
                  </a:cxn>
                  <a:cxn ang="0">
                    <a:pos x="1" y="11"/>
                  </a:cxn>
                  <a:cxn ang="0">
                    <a:pos x="2" y="13"/>
                  </a:cxn>
                  <a:cxn ang="0">
                    <a:pos x="5" y="15"/>
                  </a:cxn>
                  <a:cxn ang="0">
                    <a:pos x="7" y="17"/>
                  </a:cxn>
                  <a:cxn ang="0">
                    <a:pos x="9" y="17"/>
                  </a:cxn>
                  <a:cxn ang="0">
                    <a:pos x="12" y="15"/>
                  </a:cxn>
                  <a:cxn ang="0">
                    <a:pos x="15" y="13"/>
                  </a:cxn>
                  <a:cxn ang="0">
                    <a:pos x="16" y="11"/>
                  </a:cxn>
                  <a:cxn ang="0">
                    <a:pos x="16" y="8"/>
                  </a:cxn>
                </a:cxnLst>
                <a:rect l="0" t="0" r="r" b="b"/>
                <a:pathLst>
                  <a:path w="16" h="17">
                    <a:moveTo>
                      <a:pt x="16" y="8"/>
                    </a:moveTo>
                    <a:lnTo>
                      <a:pt x="16" y="6"/>
                    </a:lnTo>
                    <a:lnTo>
                      <a:pt x="15" y="3"/>
                    </a:lnTo>
                    <a:lnTo>
                      <a:pt x="12" y="1"/>
                    </a:lnTo>
                    <a:lnTo>
                      <a:pt x="9" y="0"/>
                    </a:lnTo>
                    <a:lnTo>
                      <a:pt x="7" y="0"/>
                    </a:lnTo>
                    <a:lnTo>
                      <a:pt x="5" y="1"/>
                    </a:lnTo>
                    <a:lnTo>
                      <a:pt x="2" y="3"/>
                    </a:lnTo>
                    <a:lnTo>
                      <a:pt x="1" y="6"/>
                    </a:lnTo>
                    <a:lnTo>
                      <a:pt x="0" y="8"/>
                    </a:lnTo>
                    <a:lnTo>
                      <a:pt x="1" y="11"/>
                    </a:lnTo>
                    <a:lnTo>
                      <a:pt x="2" y="13"/>
                    </a:lnTo>
                    <a:lnTo>
                      <a:pt x="5" y="15"/>
                    </a:lnTo>
                    <a:lnTo>
                      <a:pt x="7" y="17"/>
                    </a:lnTo>
                    <a:lnTo>
                      <a:pt x="9" y="17"/>
                    </a:lnTo>
                    <a:lnTo>
                      <a:pt x="12" y="15"/>
                    </a:lnTo>
                    <a:lnTo>
                      <a:pt x="15"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496" name="Freeform 424"/>
              <p:cNvSpPr>
                <a:spLocks/>
              </p:cNvSpPr>
              <p:nvPr/>
            </p:nvSpPr>
            <p:spPr bwMode="auto">
              <a:xfrm>
                <a:off x="5237" y="1727"/>
                <a:ext cx="22" cy="15"/>
              </a:xfrm>
              <a:custGeom>
                <a:avLst/>
                <a:gdLst/>
                <a:ahLst/>
                <a:cxnLst>
                  <a:cxn ang="0">
                    <a:pos x="22" y="8"/>
                  </a:cxn>
                  <a:cxn ang="0">
                    <a:pos x="14" y="8"/>
                  </a:cxn>
                  <a:cxn ang="0">
                    <a:pos x="14" y="0"/>
                  </a:cxn>
                  <a:cxn ang="0">
                    <a:pos x="14" y="0"/>
                  </a:cxn>
                  <a:cxn ang="0">
                    <a:pos x="14" y="0"/>
                  </a:cxn>
                  <a:cxn ang="0">
                    <a:pos x="7" y="0"/>
                  </a:cxn>
                  <a:cxn ang="0">
                    <a:pos x="7" y="0"/>
                  </a:cxn>
                  <a:cxn ang="0">
                    <a:pos x="7" y="0"/>
                  </a:cxn>
                  <a:cxn ang="0">
                    <a:pos x="0" y="8"/>
                  </a:cxn>
                  <a:cxn ang="0">
                    <a:pos x="0" y="8"/>
                  </a:cxn>
                  <a:cxn ang="0">
                    <a:pos x="0" y="8"/>
                  </a:cxn>
                  <a:cxn ang="0">
                    <a:pos x="7" y="15"/>
                  </a:cxn>
                  <a:cxn ang="0">
                    <a:pos x="7" y="15"/>
                  </a:cxn>
                  <a:cxn ang="0">
                    <a:pos x="7" y="15"/>
                  </a:cxn>
                  <a:cxn ang="0">
                    <a:pos x="14" y="15"/>
                  </a:cxn>
                  <a:cxn ang="0">
                    <a:pos x="14" y="15"/>
                  </a:cxn>
                  <a:cxn ang="0">
                    <a:pos x="14" y="15"/>
                  </a:cxn>
                  <a:cxn ang="0">
                    <a:pos x="14" y="8"/>
                  </a:cxn>
                  <a:cxn ang="0">
                    <a:pos x="22" y="8"/>
                  </a:cxn>
                </a:cxnLst>
                <a:rect l="0" t="0" r="r" b="b"/>
                <a:pathLst>
                  <a:path w="22" h="15">
                    <a:moveTo>
                      <a:pt x="22" y="8"/>
                    </a:moveTo>
                    <a:lnTo>
                      <a:pt x="14" y="8"/>
                    </a:lnTo>
                    <a:lnTo>
                      <a:pt x="14" y="0"/>
                    </a:lnTo>
                    <a:lnTo>
                      <a:pt x="14" y="0"/>
                    </a:lnTo>
                    <a:lnTo>
                      <a:pt x="14" y="0"/>
                    </a:lnTo>
                    <a:lnTo>
                      <a:pt x="7" y="0"/>
                    </a:lnTo>
                    <a:lnTo>
                      <a:pt x="7" y="0"/>
                    </a:lnTo>
                    <a:lnTo>
                      <a:pt x="7" y="0"/>
                    </a:lnTo>
                    <a:lnTo>
                      <a:pt x="0" y="8"/>
                    </a:lnTo>
                    <a:lnTo>
                      <a:pt x="0" y="8"/>
                    </a:lnTo>
                    <a:lnTo>
                      <a:pt x="0" y="8"/>
                    </a:lnTo>
                    <a:lnTo>
                      <a:pt x="7" y="15"/>
                    </a:lnTo>
                    <a:lnTo>
                      <a:pt x="7" y="15"/>
                    </a:lnTo>
                    <a:lnTo>
                      <a:pt x="7" y="15"/>
                    </a:lnTo>
                    <a:lnTo>
                      <a:pt x="14" y="15"/>
                    </a:lnTo>
                    <a:lnTo>
                      <a:pt x="14" y="15"/>
                    </a:lnTo>
                    <a:lnTo>
                      <a:pt x="14" y="15"/>
                    </a:lnTo>
                    <a:lnTo>
                      <a:pt x="14" y="8"/>
                    </a:lnTo>
                    <a:lnTo>
                      <a:pt x="22" y="8"/>
                    </a:lnTo>
                  </a:path>
                </a:pathLst>
              </a:custGeom>
              <a:noFill/>
              <a:ln w="0" cap="sq">
                <a:solidFill>
                  <a:srgbClr val="FFFF00"/>
                </a:solidFill>
                <a:prstDash val="solid"/>
                <a:miter lim="800000"/>
                <a:headEnd/>
                <a:tailEnd/>
              </a:ln>
            </p:spPr>
            <p:txBody>
              <a:bodyPr/>
              <a:lstStyle/>
              <a:p>
                <a:endParaRPr lang="en-US" dirty="0"/>
              </a:p>
            </p:txBody>
          </p:sp>
          <p:sp>
            <p:nvSpPr>
              <p:cNvPr id="643497" name="Freeform 425"/>
              <p:cNvSpPr>
                <a:spLocks/>
              </p:cNvSpPr>
              <p:nvPr/>
            </p:nvSpPr>
            <p:spPr bwMode="auto">
              <a:xfrm>
                <a:off x="5243" y="1726"/>
                <a:ext cx="16" cy="17"/>
              </a:xfrm>
              <a:custGeom>
                <a:avLst/>
                <a:gdLst/>
                <a:ahLst/>
                <a:cxnLst>
                  <a:cxn ang="0">
                    <a:pos x="16" y="8"/>
                  </a:cxn>
                  <a:cxn ang="0">
                    <a:pos x="15" y="6"/>
                  </a:cxn>
                  <a:cxn ang="0">
                    <a:pos x="14" y="3"/>
                  </a:cxn>
                  <a:cxn ang="0">
                    <a:pos x="12" y="1"/>
                  </a:cxn>
                  <a:cxn ang="0">
                    <a:pos x="9" y="0"/>
                  </a:cxn>
                  <a:cxn ang="0">
                    <a:pos x="7" y="0"/>
                  </a:cxn>
                  <a:cxn ang="0">
                    <a:pos x="4" y="1"/>
                  </a:cxn>
                  <a:cxn ang="0">
                    <a:pos x="3" y="3"/>
                  </a:cxn>
                  <a:cxn ang="0">
                    <a:pos x="1" y="6"/>
                  </a:cxn>
                  <a:cxn ang="0">
                    <a:pos x="0" y="8"/>
                  </a:cxn>
                  <a:cxn ang="0">
                    <a:pos x="1" y="11"/>
                  </a:cxn>
                  <a:cxn ang="0">
                    <a:pos x="3" y="13"/>
                  </a:cxn>
                  <a:cxn ang="0">
                    <a:pos x="4" y="15"/>
                  </a:cxn>
                  <a:cxn ang="0">
                    <a:pos x="7" y="17"/>
                  </a:cxn>
                  <a:cxn ang="0">
                    <a:pos x="9" y="17"/>
                  </a:cxn>
                  <a:cxn ang="0">
                    <a:pos x="12" y="15"/>
                  </a:cxn>
                  <a:cxn ang="0">
                    <a:pos x="14" y="13"/>
                  </a:cxn>
                  <a:cxn ang="0">
                    <a:pos x="15" y="11"/>
                  </a:cxn>
                  <a:cxn ang="0">
                    <a:pos x="16" y="8"/>
                  </a:cxn>
                </a:cxnLst>
                <a:rect l="0" t="0" r="r" b="b"/>
                <a:pathLst>
                  <a:path w="16" h="17">
                    <a:moveTo>
                      <a:pt x="16" y="8"/>
                    </a:moveTo>
                    <a:lnTo>
                      <a:pt x="15" y="6"/>
                    </a:lnTo>
                    <a:lnTo>
                      <a:pt x="14" y="3"/>
                    </a:lnTo>
                    <a:lnTo>
                      <a:pt x="12" y="1"/>
                    </a:lnTo>
                    <a:lnTo>
                      <a:pt x="9" y="0"/>
                    </a:lnTo>
                    <a:lnTo>
                      <a:pt x="7" y="0"/>
                    </a:lnTo>
                    <a:lnTo>
                      <a:pt x="4" y="1"/>
                    </a:lnTo>
                    <a:lnTo>
                      <a:pt x="3" y="3"/>
                    </a:lnTo>
                    <a:lnTo>
                      <a:pt x="1" y="6"/>
                    </a:lnTo>
                    <a:lnTo>
                      <a:pt x="0" y="8"/>
                    </a:lnTo>
                    <a:lnTo>
                      <a:pt x="1" y="11"/>
                    </a:lnTo>
                    <a:lnTo>
                      <a:pt x="3" y="13"/>
                    </a:lnTo>
                    <a:lnTo>
                      <a:pt x="4" y="15"/>
                    </a:lnTo>
                    <a:lnTo>
                      <a:pt x="7" y="17"/>
                    </a:lnTo>
                    <a:lnTo>
                      <a:pt x="9" y="17"/>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498" name="Freeform 426"/>
              <p:cNvSpPr>
                <a:spLocks/>
              </p:cNvSpPr>
              <p:nvPr/>
            </p:nvSpPr>
            <p:spPr bwMode="auto">
              <a:xfrm>
                <a:off x="5244" y="1727"/>
                <a:ext cx="15" cy="15"/>
              </a:xfrm>
              <a:custGeom>
                <a:avLst/>
                <a:gdLst/>
                <a:ahLst/>
                <a:cxnLst>
                  <a:cxn ang="0">
                    <a:pos x="15" y="8"/>
                  </a:cxn>
                  <a:cxn ang="0">
                    <a:pos x="15" y="8"/>
                  </a:cxn>
                  <a:cxn ang="0">
                    <a:pos x="15" y="0"/>
                  </a:cxn>
                  <a:cxn ang="0">
                    <a:pos x="15"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15" y="15"/>
                  </a:cxn>
                  <a:cxn ang="0">
                    <a:pos x="15" y="15"/>
                  </a:cxn>
                  <a:cxn ang="0">
                    <a:pos x="15" y="8"/>
                  </a:cxn>
                  <a:cxn ang="0">
                    <a:pos x="15" y="8"/>
                  </a:cxn>
                </a:cxnLst>
                <a:rect l="0" t="0" r="r" b="b"/>
                <a:pathLst>
                  <a:path w="15" h="15">
                    <a:moveTo>
                      <a:pt x="15" y="8"/>
                    </a:moveTo>
                    <a:lnTo>
                      <a:pt x="15" y="8"/>
                    </a:lnTo>
                    <a:lnTo>
                      <a:pt x="15" y="0"/>
                    </a:lnTo>
                    <a:lnTo>
                      <a:pt x="15" y="0"/>
                    </a:lnTo>
                    <a:lnTo>
                      <a:pt x="7" y="0"/>
                    </a:lnTo>
                    <a:lnTo>
                      <a:pt x="7" y="0"/>
                    </a:lnTo>
                    <a:lnTo>
                      <a:pt x="0" y="0"/>
                    </a:lnTo>
                    <a:lnTo>
                      <a:pt x="0" y="0"/>
                    </a:lnTo>
                    <a:lnTo>
                      <a:pt x="0" y="8"/>
                    </a:lnTo>
                    <a:lnTo>
                      <a:pt x="0" y="8"/>
                    </a:lnTo>
                    <a:lnTo>
                      <a:pt x="0" y="8"/>
                    </a:lnTo>
                    <a:lnTo>
                      <a:pt x="0" y="15"/>
                    </a:lnTo>
                    <a:lnTo>
                      <a:pt x="0"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499" name="Freeform 427"/>
              <p:cNvSpPr>
                <a:spLocks/>
              </p:cNvSpPr>
              <p:nvPr/>
            </p:nvSpPr>
            <p:spPr bwMode="auto">
              <a:xfrm>
                <a:off x="5238" y="1727"/>
                <a:ext cx="16" cy="16"/>
              </a:xfrm>
              <a:custGeom>
                <a:avLst/>
                <a:gdLst/>
                <a:ahLst/>
                <a:cxnLst>
                  <a:cxn ang="0">
                    <a:pos x="16" y="8"/>
                  </a:cxn>
                  <a:cxn ang="0">
                    <a:pos x="16" y="5"/>
                  </a:cxn>
                  <a:cxn ang="0">
                    <a:pos x="13" y="3"/>
                  </a:cxn>
                  <a:cxn ang="0">
                    <a:pos x="12" y="2"/>
                  </a:cxn>
                  <a:cxn ang="0">
                    <a:pos x="9" y="0"/>
                  </a:cxn>
                  <a:cxn ang="0">
                    <a:pos x="7" y="0"/>
                  </a:cxn>
                  <a:cxn ang="0">
                    <a:pos x="4" y="2"/>
                  </a:cxn>
                  <a:cxn ang="0">
                    <a:pos x="1" y="3"/>
                  </a:cxn>
                  <a:cxn ang="0">
                    <a:pos x="0" y="5"/>
                  </a:cxn>
                  <a:cxn ang="0">
                    <a:pos x="0" y="8"/>
                  </a:cxn>
                  <a:cxn ang="0">
                    <a:pos x="0" y="11"/>
                  </a:cxn>
                  <a:cxn ang="0">
                    <a:pos x="1" y="13"/>
                  </a:cxn>
                  <a:cxn ang="0">
                    <a:pos x="4" y="16"/>
                  </a:cxn>
                  <a:cxn ang="0">
                    <a:pos x="7" y="16"/>
                  </a:cxn>
                  <a:cxn ang="0">
                    <a:pos x="9" y="16"/>
                  </a:cxn>
                  <a:cxn ang="0">
                    <a:pos x="12" y="16"/>
                  </a:cxn>
                  <a:cxn ang="0">
                    <a:pos x="13" y="13"/>
                  </a:cxn>
                  <a:cxn ang="0">
                    <a:pos x="16" y="11"/>
                  </a:cxn>
                  <a:cxn ang="0">
                    <a:pos x="16" y="8"/>
                  </a:cxn>
                </a:cxnLst>
                <a:rect l="0" t="0" r="r" b="b"/>
                <a:pathLst>
                  <a:path w="16" h="16">
                    <a:moveTo>
                      <a:pt x="16" y="8"/>
                    </a:moveTo>
                    <a:lnTo>
                      <a:pt x="16" y="5"/>
                    </a:lnTo>
                    <a:lnTo>
                      <a:pt x="13" y="3"/>
                    </a:lnTo>
                    <a:lnTo>
                      <a:pt x="12" y="2"/>
                    </a:lnTo>
                    <a:lnTo>
                      <a:pt x="9" y="0"/>
                    </a:lnTo>
                    <a:lnTo>
                      <a:pt x="7" y="0"/>
                    </a:lnTo>
                    <a:lnTo>
                      <a:pt x="4" y="2"/>
                    </a:lnTo>
                    <a:lnTo>
                      <a:pt x="1" y="3"/>
                    </a:lnTo>
                    <a:lnTo>
                      <a:pt x="0" y="5"/>
                    </a:lnTo>
                    <a:lnTo>
                      <a:pt x="0" y="8"/>
                    </a:lnTo>
                    <a:lnTo>
                      <a:pt x="0" y="11"/>
                    </a:lnTo>
                    <a:lnTo>
                      <a:pt x="1" y="13"/>
                    </a:lnTo>
                    <a:lnTo>
                      <a:pt x="4" y="16"/>
                    </a:lnTo>
                    <a:lnTo>
                      <a:pt x="7" y="16"/>
                    </a:lnTo>
                    <a:lnTo>
                      <a:pt x="9" y="16"/>
                    </a:lnTo>
                    <a:lnTo>
                      <a:pt x="12" y="16"/>
                    </a:lnTo>
                    <a:lnTo>
                      <a:pt x="13"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500" name="Freeform 428"/>
              <p:cNvSpPr>
                <a:spLocks/>
              </p:cNvSpPr>
              <p:nvPr/>
            </p:nvSpPr>
            <p:spPr bwMode="auto">
              <a:xfrm>
                <a:off x="5237" y="1727"/>
                <a:ext cx="14" cy="15"/>
              </a:xfrm>
              <a:custGeom>
                <a:avLst/>
                <a:gdLst/>
                <a:ahLst/>
                <a:cxnLst>
                  <a:cxn ang="0">
                    <a:pos x="14" y="8"/>
                  </a:cxn>
                  <a:cxn ang="0">
                    <a:pos x="14" y="8"/>
                  </a:cxn>
                  <a:cxn ang="0">
                    <a:pos x="14" y="0"/>
                  </a:cxn>
                  <a:cxn ang="0">
                    <a:pos x="14" y="0"/>
                  </a:cxn>
                  <a:cxn ang="0">
                    <a:pos x="7" y="0"/>
                  </a:cxn>
                  <a:cxn ang="0">
                    <a:pos x="7" y="0"/>
                  </a:cxn>
                  <a:cxn ang="0">
                    <a:pos x="7" y="0"/>
                  </a:cxn>
                  <a:cxn ang="0">
                    <a:pos x="0" y="0"/>
                  </a:cxn>
                  <a:cxn ang="0">
                    <a:pos x="0" y="8"/>
                  </a:cxn>
                  <a:cxn ang="0">
                    <a:pos x="0" y="8"/>
                  </a:cxn>
                  <a:cxn ang="0">
                    <a:pos x="0" y="8"/>
                  </a:cxn>
                  <a:cxn ang="0">
                    <a:pos x="0" y="15"/>
                  </a:cxn>
                  <a:cxn ang="0">
                    <a:pos x="7" y="15"/>
                  </a:cxn>
                  <a:cxn ang="0">
                    <a:pos x="7" y="15"/>
                  </a:cxn>
                  <a:cxn ang="0">
                    <a:pos x="7" y="15"/>
                  </a:cxn>
                  <a:cxn ang="0">
                    <a:pos x="14" y="15"/>
                  </a:cxn>
                  <a:cxn ang="0">
                    <a:pos x="14" y="15"/>
                  </a:cxn>
                  <a:cxn ang="0">
                    <a:pos x="14" y="8"/>
                  </a:cxn>
                  <a:cxn ang="0">
                    <a:pos x="14" y="8"/>
                  </a:cxn>
                </a:cxnLst>
                <a:rect l="0" t="0" r="r" b="b"/>
                <a:pathLst>
                  <a:path w="14" h="15">
                    <a:moveTo>
                      <a:pt x="14" y="8"/>
                    </a:moveTo>
                    <a:lnTo>
                      <a:pt x="14" y="8"/>
                    </a:lnTo>
                    <a:lnTo>
                      <a:pt x="14" y="0"/>
                    </a:lnTo>
                    <a:lnTo>
                      <a:pt x="14" y="0"/>
                    </a:lnTo>
                    <a:lnTo>
                      <a:pt x="7" y="0"/>
                    </a:lnTo>
                    <a:lnTo>
                      <a:pt x="7" y="0"/>
                    </a:lnTo>
                    <a:lnTo>
                      <a:pt x="7" y="0"/>
                    </a:lnTo>
                    <a:lnTo>
                      <a:pt x="0" y="0"/>
                    </a:lnTo>
                    <a:lnTo>
                      <a:pt x="0" y="8"/>
                    </a:lnTo>
                    <a:lnTo>
                      <a:pt x="0" y="8"/>
                    </a:lnTo>
                    <a:lnTo>
                      <a:pt x="0" y="8"/>
                    </a:lnTo>
                    <a:lnTo>
                      <a:pt x="0" y="15"/>
                    </a:lnTo>
                    <a:lnTo>
                      <a:pt x="7" y="15"/>
                    </a:lnTo>
                    <a:lnTo>
                      <a:pt x="7" y="15"/>
                    </a:lnTo>
                    <a:lnTo>
                      <a:pt x="7" y="15"/>
                    </a:lnTo>
                    <a:lnTo>
                      <a:pt x="14" y="15"/>
                    </a:lnTo>
                    <a:lnTo>
                      <a:pt x="14" y="15"/>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501" name="Freeform 429"/>
              <p:cNvSpPr>
                <a:spLocks/>
              </p:cNvSpPr>
              <p:nvPr/>
            </p:nvSpPr>
            <p:spPr bwMode="auto">
              <a:xfrm>
                <a:off x="5241" y="1726"/>
                <a:ext cx="16" cy="15"/>
              </a:xfrm>
              <a:custGeom>
                <a:avLst/>
                <a:gdLst/>
                <a:ahLst/>
                <a:cxnLst>
                  <a:cxn ang="0">
                    <a:pos x="16" y="8"/>
                  </a:cxn>
                  <a:cxn ang="0">
                    <a:pos x="15" y="5"/>
                  </a:cxn>
                  <a:cxn ang="0">
                    <a:pos x="14" y="3"/>
                  </a:cxn>
                  <a:cxn ang="0">
                    <a:pos x="11" y="1"/>
                  </a:cxn>
                  <a:cxn ang="0">
                    <a:pos x="9" y="0"/>
                  </a:cxn>
                  <a:cxn ang="0">
                    <a:pos x="7" y="0"/>
                  </a:cxn>
                  <a:cxn ang="0">
                    <a:pos x="5" y="1"/>
                  </a:cxn>
                  <a:cxn ang="0">
                    <a:pos x="2" y="3"/>
                  </a:cxn>
                  <a:cxn ang="0">
                    <a:pos x="1" y="5"/>
                  </a:cxn>
                  <a:cxn ang="0">
                    <a:pos x="0" y="8"/>
                  </a:cxn>
                  <a:cxn ang="0">
                    <a:pos x="1" y="11"/>
                  </a:cxn>
                  <a:cxn ang="0">
                    <a:pos x="2" y="13"/>
                  </a:cxn>
                  <a:cxn ang="0">
                    <a:pos x="5" y="15"/>
                  </a:cxn>
                  <a:cxn ang="0">
                    <a:pos x="7" y="15"/>
                  </a:cxn>
                  <a:cxn ang="0">
                    <a:pos x="9" y="15"/>
                  </a:cxn>
                  <a:cxn ang="0">
                    <a:pos x="11" y="15"/>
                  </a:cxn>
                  <a:cxn ang="0">
                    <a:pos x="14" y="13"/>
                  </a:cxn>
                  <a:cxn ang="0">
                    <a:pos x="15" y="11"/>
                  </a:cxn>
                  <a:cxn ang="0">
                    <a:pos x="16" y="8"/>
                  </a:cxn>
                </a:cxnLst>
                <a:rect l="0" t="0" r="r" b="b"/>
                <a:pathLst>
                  <a:path w="16" h="15">
                    <a:moveTo>
                      <a:pt x="16" y="8"/>
                    </a:moveTo>
                    <a:lnTo>
                      <a:pt x="15" y="5"/>
                    </a:lnTo>
                    <a:lnTo>
                      <a:pt x="14" y="3"/>
                    </a:lnTo>
                    <a:lnTo>
                      <a:pt x="11" y="1"/>
                    </a:lnTo>
                    <a:lnTo>
                      <a:pt x="9" y="0"/>
                    </a:lnTo>
                    <a:lnTo>
                      <a:pt x="7" y="0"/>
                    </a:lnTo>
                    <a:lnTo>
                      <a:pt x="5" y="1"/>
                    </a:lnTo>
                    <a:lnTo>
                      <a:pt x="2" y="3"/>
                    </a:lnTo>
                    <a:lnTo>
                      <a:pt x="1" y="5"/>
                    </a:lnTo>
                    <a:lnTo>
                      <a:pt x="0" y="8"/>
                    </a:lnTo>
                    <a:lnTo>
                      <a:pt x="1" y="11"/>
                    </a:lnTo>
                    <a:lnTo>
                      <a:pt x="2" y="13"/>
                    </a:lnTo>
                    <a:lnTo>
                      <a:pt x="5" y="15"/>
                    </a:lnTo>
                    <a:lnTo>
                      <a:pt x="7" y="15"/>
                    </a:lnTo>
                    <a:lnTo>
                      <a:pt x="9" y="15"/>
                    </a:lnTo>
                    <a:lnTo>
                      <a:pt x="11"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502" name="Freeform 430"/>
              <p:cNvSpPr>
                <a:spLocks/>
              </p:cNvSpPr>
              <p:nvPr/>
            </p:nvSpPr>
            <p:spPr bwMode="auto">
              <a:xfrm>
                <a:off x="5244" y="1727"/>
                <a:ext cx="15" cy="15"/>
              </a:xfrm>
              <a:custGeom>
                <a:avLst/>
                <a:gdLst/>
                <a:ahLst/>
                <a:cxnLst>
                  <a:cxn ang="0">
                    <a:pos x="15" y="8"/>
                  </a:cxn>
                  <a:cxn ang="0">
                    <a:pos x="15" y="0"/>
                  </a:cxn>
                  <a:cxn ang="0">
                    <a:pos x="15" y="0"/>
                  </a:cxn>
                  <a:cxn ang="0">
                    <a:pos x="7" y="0"/>
                  </a:cxn>
                  <a:cxn ang="0">
                    <a:pos x="7" y="0"/>
                  </a:cxn>
                  <a:cxn ang="0">
                    <a:pos x="7" y="0"/>
                  </a:cxn>
                  <a:cxn ang="0">
                    <a:pos x="0" y="0"/>
                  </a:cxn>
                  <a:cxn ang="0">
                    <a:pos x="0" y="0"/>
                  </a:cxn>
                  <a:cxn ang="0">
                    <a:pos x="0" y="0"/>
                  </a:cxn>
                  <a:cxn ang="0">
                    <a:pos x="0" y="8"/>
                  </a:cxn>
                  <a:cxn ang="0">
                    <a:pos x="0" y="8"/>
                  </a:cxn>
                  <a:cxn ang="0">
                    <a:pos x="0" y="15"/>
                  </a:cxn>
                  <a:cxn ang="0">
                    <a:pos x="0" y="15"/>
                  </a:cxn>
                  <a:cxn ang="0">
                    <a:pos x="7" y="15"/>
                  </a:cxn>
                  <a:cxn ang="0">
                    <a:pos x="7" y="15"/>
                  </a:cxn>
                  <a:cxn ang="0">
                    <a:pos x="7" y="15"/>
                  </a:cxn>
                  <a:cxn ang="0">
                    <a:pos x="15" y="15"/>
                  </a:cxn>
                  <a:cxn ang="0">
                    <a:pos x="15" y="8"/>
                  </a:cxn>
                  <a:cxn ang="0">
                    <a:pos x="15" y="8"/>
                  </a:cxn>
                </a:cxnLst>
                <a:rect l="0" t="0" r="r" b="b"/>
                <a:pathLst>
                  <a:path w="15" h="15">
                    <a:moveTo>
                      <a:pt x="15" y="8"/>
                    </a:moveTo>
                    <a:lnTo>
                      <a:pt x="15" y="0"/>
                    </a:lnTo>
                    <a:lnTo>
                      <a:pt x="15" y="0"/>
                    </a:lnTo>
                    <a:lnTo>
                      <a:pt x="7" y="0"/>
                    </a:lnTo>
                    <a:lnTo>
                      <a:pt x="7" y="0"/>
                    </a:lnTo>
                    <a:lnTo>
                      <a:pt x="7" y="0"/>
                    </a:lnTo>
                    <a:lnTo>
                      <a:pt x="0" y="0"/>
                    </a:lnTo>
                    <a:lnTo>
                      <a:pt x="0" y="0"/>
                    </a:lnTo>
                    <a:lnTo>
                      <a:pt x="0" y="0"/>
                    </a:lnTo>
                    <a:lnTo>
                      <a:pt x="0" y="8"/>
                    </a:lnTo>
                    <a:lnTo>
                      <a:pt x="0" y="8"/>
                    </a:lnTo>
                    <a:lnTo>
                      <a:pt x="0" y="15"/>
                    </a:lnTo>
                    <a:lnTo>
                      <a:pt x="0" y="15"/>
                    </a:lnTo>
                    <a:lnTo>
                      <a:pt x="7" y="15"/>
                    </a:lnTo>
                    <a:lnTo>
                      <a:pt x="7" y="15"/>
                    </a:lnTo>
                    <a:lnTo>
                      <a:pt x="7"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03" name="Freeform 431"/>
              <p:cNvSpPr>
                <a:spLocks/>
              </p:cNvSpPr>
              <p:nvPr/>
            </p:nvSpPr>
            <p:spPr bwMode="auto">
              <a:xfrm>
                <a:off x="5243" y="1724"/>
                <a:ext cx="16" cy="16"/>
              </a:xfrm>
              <a:custGeom>
                <a:avLst/>
                <a:gdLst/>
                <a:ahLst/>
                <a:cxnLst>
                  <a:cxn ang="0">
                    <a:pos x="16" y="8"/>
                  </a:cxn>
                  <a:cxn ang="0">
                    <a:pos x="15" y="6"/>
                  </a:cxn>
                  <a:cxn ang="0">
                    <a:pos x="14" y="3"/>
                  </a:cxn>
                  <a:cxn ang="0">
                    <a:pos x="12" y="2"/>
                  </a:cxn>
                  <a:cxn ang="0">
                    <a:pos x="9" y="0"/>
                  </a:cxn>
                  <a:cxn ang="0">
                    <a:pos x="7" y="0"/>
                  </a:cxn>
                  <a:cxn ang="0">
                    <a:pos x="4" y="2"/>
                  </a:cxn>
                  <a:cxn ang="0">
                    <a:pos x="2" y="3"/>
                  </a:cxn>
                  <a:cxn ang="0">
                    <a:pos x="1" y="6"/>
                  </a:cxn>
                  <a:cxn ang="0">
                    <a:pos x="0" y="8"/>
                  </a:cxn>
                  <a:cxn ang="0">
                    <a:pos x="1" y="10"/>
                  </a:cxn>
                  <a:cxn ang="0">
                    <a:pos x="2" y="13"/>
                  </a:cxn>
                  <a:cxn ang="0">
                    <a:pos x="4" y="15"/>
                  </a:cxn>
                  <a:cxn ang="0">
                    <a:pos x="7" y="16"/>
                  </a:cxn>
                  <a:cxn ang="0">
                    <a:pos x="9" y="16"/>
                  </a:cxn>
                  <a:cxn ang="0">
                    <a:pos x="12" y="15"/>
                  </a:cxn>
                  <a:cxn ang="0">
                    <a:pos x="14" y="13"/>
                  </a:cxn>
                  <a:cxn ang="0">
                    <a:pos x="15" y="10"/>
                  </a:cxn>
                  <a:cxn ang="0">
                    <a:pos x="16" y="8"/>
                  </a:cxn>
                </a:cxnLst>
                <a:rect l="0" t="0" r="r" b="b"/>
                <a:pathLst>
                  <a:path w="16" h="16">
                    <a:moveTo>
                      <a:pt x="16" y="8"/>
                    </a:moveTo>
                    <a:lnTo>
                      <a:pt x="15" y="6"/>
                    </a:lnTo>
                    <a:lnTo>
                      <a:pt x="14" y="3"/>
                    </a:lnTo>
                    <a:lnTo>
                      <a:pt x="12" y="2"/>
                    </a:lnTo>
                    <a:lnTo>
                      <a:pt x="9" y="0"/>
                    </a:lnTo>
                    <a:lnTo>
                      <a:pt x="7" y="0"/>
                    </a:lnTo>
                    <a:lnTo>
                      <a:pt x="4" y="2"/>
                    </a:lnTo>
                    <a:lnTo>
                      <a:pt x="2" y="3"/>
                    </a:lnTo>
                    <a:lnTo>
                      <a:pt x="1" y="6"/>
                    </a:lnTo>
                    <a:lnTo>
                      <a:pt x="0" y="8"/>
                    </a:lnTo>
                    <a:lnTo>
                      <a:pt x="1" y="10"/>
                    </a:lnTo>
                    <a:lnTo>
                      <a:pt x="2" y="13"/>
                    </a:lnTo>
                    <a:lnTo>
                      <a:pt x="4" y="15"/>
                    </a:lnTo>
                    <a:lnTo>
                      <a:pt x="7" y="16"/>
                    </a:lnTo>
                    <a:lnTo>
                      <a:pt x="9" y="16"/>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504" name="Freeform 432"/>
              <p:cNvSpPr>
                <a:spLocks/>
              </p:cNvSpPr>
              <p:nvPr/>
            </p:nvSpPr>
            <p:spPr bwMode="auto">
              <a:xfrm>
                <a:off x="5244" y="1727"/>
                <a:ext cx="15" cy="15"/>
              </a:xfrm>
              <a:custGeom>
                <a:avLst/>
                <a:gdLst/>
                <a:ahLst/>
                <a:cxnLst>
                  <a:cxn ang="0">
                    <a:pos x="15" y="8"/>
                  </a:cxn>
                  <a:cxn ang="0">
                    <a:pos x="15" y="0"/>
                  </a:cxn>
                  <a:cxn ang="0">
                    <a:pos x="15" y="0"/>
                  </a:cxn>
                  <a:cxn ang="0">
                    <a:pos x="7" y="0"/>
                  </a:cxn>
                  <a:cxn ang="0">
                    <a:pos x="7" y="0"/>
                  </a:cxn>
                  <a:cxn ang="0">
                    <a:pos x="7" y="0"/>
                  </a:cxn>
                  <a:cxn ang="0">
                    <a:pos x="0" y="0"/>
                  </a:cxn>
                  <a:cxn ang="0">
                    <a:pos x="0" y="0"/>
                  </a:cxn>
                  <a:cxn ang="0">
                    <a:pos x="0" y="0"/>
                  </a:cxn>
                  <a:cxn ang="0">
                    <a:pos x="0" y="8"/>
                  </a:cxn>
                  <a:cxn ang="0">
                    <a:pos x="0" y="8"/>
                  </a:cxn>
                  <a:cxn ang="0">
                    <a:pos x="0" y="8"/>
                  </a:cxn>
                  <a:cxn ang="0">
                    <a:pos x="0" y="15"/>
                  </a:cxn>
                  <a:cxn ang="0">
                    <a:pos x="7" y="15"/>
                  </a:cxn>
                  <a:cxn ang="0">
                    <a:pos x="7" y="15"/>
                  </a:cxn>
                  <a:cxn ang="0">
                    <a:pos x="7" y="15"/>
                  </a:cxn>
                  <a:cxn ang="0">
                    <a:pos x="15" y="8"/>
                  </a:cxn>
                  <a:cxn ang="0">
                    <a:pos x="15" y="8"/>
                  </a:cxn>
                  <a:cxn ang="0">
                    <a:pos x="15" y="8"/>
                  </a:cxn>
                </a:cxnLst>
                <a:rect l="0" t="0" r="r" b="b"/>
                <a:pathLst>
                  <a:path w="15" h="15">
                    <a:moveTo>
                      <a:pt x="15" y="8"/>
                    </a:moveTo>
                    <a:lnTo>
                      <a:pt x="15" y="0"/>
                    </a:lnTo>
                    <a:lnTo>
                      <a:pt x="15" y="0"/>
                    </a:lnTo>
                    <a:lnTo>
                      <a:pt x="7" y="0"/>
                    </a:lnTo>
                    <a:lnTo>
                      <a:pt x="7" y="0"/>
                    </a:lnTo>
                    <a:lnTo>
                      <a:pt x="7" y="0"/>
                    </a:lnTo>
                    <a:lnTo>
                      <a:pt x="0" y="0"/>
                    </a:lnTo>
                    <a:lnTo>
                      <a:pt x="0" y="0"/>
                    </a:lnTo>
                    <a:lnTo>
                      <a:pt x="0" y="0"/>
                    </a:lnTo>
                    <a:lnTo>
                      <a:pt x="0" y="8"/>
                    </a:lnTo>
                    <a:lnTo>
                      <a:pt x="0" y="8"/>
                    </a:lnTo>
                    <a:lnTo>
                      <a:pt x="0" y="8"/>
                    </a:lnTo>
                    <a:lnTo>
                      <a:pt x="0" y="15"/>
                    </a:lnTo>
                    <a:lnTo>
                      <a:pt x="7" y="15"/>
                    </a:lnTo>
                    <a:lnTo>
                      <a:pt x="7" y="15"/>
                    </a:lnTo>
                    <a:lnTo>
                      <a:pt x="7"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05" name="Freeform 433"/>
              <p:cNvSpPr>
                <a:spLocks/>
              </p:cNvSpPr>
              <p:nvPr/>
            </p:nvSpPr>
            <p:spPr bwMode="auto">
              <a:xfrm>
                <a:off x="5243" y="1722"/>
                <a:ext cx="14" cy="16"/>
              </a:xfrm>
              <a:custGeom>
                <a:avLst/>
                <a:gdLst/>
                <a:ahLst/>
                <a:cxnLst>
                  <a:cxn ang="0">
                    <a:pos x="14" y="8"/>
                  </a:cxn>
                  <a:cxn ang="0">
                    <a:pos x="14" y="5"/>
                  </a:cxn>
                  <a:cxn ang="0">
                    <a:pos x="13" y="3"/>
                  </a:cxn>
                  <a:cxn ang="0">
                    <a:pos x="11" y="1"/>
                  </a:cxn>
                  <a:cxn ang="0">
                    <a:pos x="8" y="0"/>
                  </a:cxn>
                  <a:cxn ang="0">
                    <a:pos x="5" y="0"/>
                  </a:cxn>
                  <a:cxn ang="0">
                    <a:pos x="3" y="1"/>
                  </a:cxn>
                  <a:cxn ang="0">
                    <a:pos x="2" y="3"/>
                  </a:cxn>
                  <a:cxn ang="0">
                    <a:pos x="0" y="5"/>
                  </a:cxn>
                  <a:cxn ang="0">
                    <a:pos x="0" y="8"/>
                  </a:cxn>
                  <a:cxn ang="0">
                    <a:pos x="0" y="11"/>
                  </a:cxn>
                  <a:cxn ang="0">
                    <a:pos x="2" y="13"/>
                  </a:cxn>
                  <a:cxn ang="0">
                    <a:pos x="3" y="15"/>
                  </a:cxn>
                  <a:cxn ang="0">
                    <a:pos x="5" y="16"/>
                  </a:cxn>
                  <a:cxn ang="0">
                    <a:pos x="8" y="16"/>
                  </a:cxn>
                  <a:cxn ang="0">
                    <a:pos x="11" y="15"/>
                  </a:cxn>
                  <a:cxn ang="0">
                    <a:pos x="13" y="13"/>
                  </a:cxn>
                  <a:cxn ang="0">
                    <a:pos x="14" y="11"/>
                  </a:cxn>
                  <a:cxn ang="0">
                    <a:pos x="14" y="8"/>
                  </a:cxn>
                </a:cxnLst>
                <a:rect l="0" t="0" r="r" b="b"/>
                <a:pathLst>
                  <a:path w="14" h="16">
                    <a:moveTo>
                      <a:pt x="14" y="8"/>
                    </a:moveTo>
                    <a:lnTo>
                      <a:pt x="14" y="5"/>
                    </a:lnTo>
                    <a:lnTo>
                      <a:pt x="13" y="3"/>
                    </a:lnTo>
                    <a:lnTo>
                      <a:pt x="11" y="1"/>
                    </a:lnTo>
                    <a:lnTo>
                      <a:pt x="8" y="0"/>
                    </a:lnTo>
                    <a:lnTo>
                      <a:pt x="5" y="0"/>
                    </a:lnTo>
                    <a:lnTo>
                      <a:pt x="3" y="1"/>
                    </a:lnTo>
                    <a:lnTo>
                      <a:pt x="2" y="3"/>
                    </a:lnTo>
                    <a:lnTo>
                      <a:pt x="0" y="5"/>
                    </a:lnTo>
                    <a:lnTo>
                      <a:pt x="0" y="8"/>
                    </a:lnTo>
                    <a:lnTo>
                      <a:pt x="0" y="11"/>
                    </a:lnTo>
                    <a:lnTo>
                      <a:pt x="2" y="13"/>
                    </a:lnTo>
                    <a:lnTo>
                      <a:pt x="3" y="15"/>
                    </a:lnTo>
                    <a:lnTo>
                      <a:pt x="5" y="16"/>
                    </a:lnTo>
                    <a:lnTo>
                      <a:pt x="8" y="16"/>
                    </a:lnTo>
                    <a:lnTo>
                      <a:pt x="11" y="15"/>
                    </a:lnTo>
                    <a:lnTo>
                      <a:pt x="13" y="13"/>
                    </a:lnTo>
                    <a:lnTo>
                      <a:pt x="14" y="11"/>
                    </a:lnTo>
                    <a:lnTo>
                      <a:pt x="14" y="8"/>
                    </a:lnTo>
                    <a:close/>
                  </a:path>
                </a:pathLst>
              </a:custGeom>
              <a:solidFill>
                <a:srgbClr val="FFFF00"/>
              </a:solidFill>
              <a:ln w="9525">
                <a:noFill/>
                <a:round/>
                <a:headEnd/>
                <a:tailEnd/>
              </a:ln>
            </p:spPr>
            <p:txBody>
              <a:bodyPr/>
              <a:lstStyle/>
              <a:p>
                <a:endParaRPr lang="en-US" dirty="0"/>
              </a:p>
            </p:txBody>
          </p:sp>
          <p:sp>
            <p:nvSpPr>
              <p:cNvPr id="643506" name="Freeform 434"/>
              <p:cNvSpPr>
                <a:spLocks/>
              </p:cNvSpPr>
              <p:nvPr/>
            </p:nvSpPr>
            <p:spPr bwMode="auto">
              <a:xfrm>
                <a:off x="5244" y="1720"/>
                <a:ext cx="15" cy="15"/>
              </a:xfrm>
              <a:custGeom>
                <a:avLst/>
                <a:gdLst/>
                <a:ahLst/>
                <a:cxnLst>
                  <a:cxn ang="0">
                    <a:pos x="15" y="7"/>
                  </a:cxn>
                  <a:cxn ang="0">
                    <a:pos x="15" y="7"/>
                  </a:cxn>
                  <a:cxn ang="0">
                    <a:pos x="15" y="7"/>
                  </a:cxn>
                  <a:cxn ang="0">
                    <a:pos x="7" y="0"/>
                  </a:cxn>
                  <a:cxn ang="0">
                    <a:pos x="7" y="0"/>
                  </a:cxn>
                  <a:cxn ang="0">
                    <a:pos x="7" y="0"/>
                  </a:cxn>
                  <a:cxn ang="0">
                    <a:pos x="0" y="0"/>
                  </a:cxn>
                  <a:cxn ang="0">
                    <a:pos x="0" y="7"/>
                  </a:cxn>
                  <a:cxn ang="0">
                    <a:pos x="0" y="7"/>
                  </a:cxn>
                  <a:cxn ang="0">
                    <a:pos x="0" y="7"/>
                  </a:cxn>
                  <a:cxn ang="0">
                    <a:pos x="0" y="15"/>
                  </a:cxn>
                  <a:cxn ang="0">
                    <a:pos x="0" y="15"/>
                  </a:cxn>
                  <a:cxn ang="0">
                    <a:pos x="0" y="15"/>
                  </a:cxn>
                  <a:cxn ang="0">
                    <a:pos x="7" y="15"/>
                  </a:cxn>
                  <a:cxn ang="0">
                    <a:pos x="7" y="15"/>
                  </a:cxn>
                  <a:cxn ang="0">
                    <a:pos x="7" y="15"/>
                  </a:cxn>
                  <a:cxn ang="0">
                    <a:pos x="15" y="15"/>
                  </a:cxn>
                  <a:cxn ang="0">
                    <a:pos x="15" y="15"/>
                  </a:cxn>
                  <a:cxn ang="0">
                    <a:pos x="15" y="7"/>
                  </a:cxn>
                </a:cxnLst>
                <a:rect l="0" t="0" r="r" b="b"/>
                <a:pathLst>
                  <a:path w="15" h="15">
                    <a:moveTo>
                      <a:pt x="15" y="7"/>
                    </a:moveTo>
                    <a:lnTo>
                      <a:pt x="15" y="7"/>
                    </a:lnTo>
                    <a:lnTo>
                      <a:pt x="15" y="7"/>
                    </a:lnTo>
                    <a:lnTo>
                      <a:pt x="7" y="0"/>
                    </a:lnTo>
                    <a:lnTo>
                      <a:pt x="7" y="0"/>
                    </a:lnTo>
                    <a:lnTo>
                      <a:pt x="7" y="0"/>
                    </a:lnTo>
                    <a:lnTo>
                      <a:pt x="0" y="0"/>
                    </a:lnTo>
                    <a:lnTo>
                      <a:pt x="0" y="7"/>
                    </a:lnTo>
                    <a:lnTo>
                      <a:pt x="0" y="7"/>
                    </a:lnTo>
                    <a:lnTo>
                      <a:pt x="0" y="7"/>
                    </a:lnTo>
                    <a:lnTo>
                      <a:pt x="0" y="15"/>
                    </a:lnTo>
                    <a:lnTo>
                      <a:pt x="0" y="15"/>
                    </a:lnTo>
                    <a:lnTo>
                      <a:pt x="0" y="15"/>
                    </a:lnTo>
                    <a:lnTo>
                      <a:pt x="7" y="15"/>
                    </a:lnTo>
                    <a:lnTo>
                      <a:pt x="7" y="15"/>
                    </a:lnTo>
                    <a:lnTo>
                      <a:pt x="7"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507" name="Freeform 435"/>
              <p:cNvSpPr>
                <a:spLocks/>
              </p:cNvSpPr>
              <p:nvPr/>
            </p:nvSpPr>
            <p:spPr bwMode="auto">
              <a:xfrm>
                <a:off x="5245" y="1729"/>
                <a:ext cx="15" cy="16"/>
              </a:xfrm>
              <a:custGeom>
                <a:avLst/>
                <a:gdLst/>
                <a:ahLst/>
                <a:cxnLst>
                  <a:cxn ang="0">
                    <a:pos x="15" y="8"/>
                  </a:cxn>
                  <a:cxn ang="0">
                    <a:pos x="15" y="5"/>
                  </a:cxn>
                  <a:cxn ang="0">
                    <a:pos x="13" y="3"/>
                  </a:cxn>
                  <a:cxn ang="0">
                    <a:pos x="11" y="1"/>
                  </a:cxn>
                  <a:cxn ang="0">
                    <a:pos x="9" y="0"/>
                  </a:cxn>
                  <a:cxn ang="0">
                    <a:pos x="6" y="0"/>
                  </a:cxn>
                  <a:cxn ang="0">
                    <a:pos x="3" y="1"/>
                  </a:cxn>
                  <a:cxn ang="0">
                    <a:pos x="1" y="3"/>
                  </a:cxn>
                  <a:cxn ang="0">
                    <a:pos x="0" y="5"/>
                  </a:cxn>
                  <a:cxn ang="0">
                    <a:pos x="0" y="8"/>
                  </a:cxn>
                  <a:cxn ang="0">
                    <a:pos x="0" y="11"/>
                  </a:cxn>
                  <a:cxn ang="0">
                    <a:pos x="1" y="14"/>
                  </a:cxn>
                  <a:cxn ang="0">
                    <a:pos x="3" y="15"/>
                  </a:cxn>
                  <a:cxn ang="0">
                    <a:pos x="6" y="16"/>
                  </a:cxn>
                  <a:cxn ang="0">
                    <a:pos x="9" y="16"/>
                  </a:cxn>
                  <a:cxn ang="0">
                    <a:pos x="11" y="15"/>
                  </a:cxn>
                  <a:cxn ang="0">
                    <a:pos x="13" y="14"/>
                  </a:cxn>
                  <a:cxn ang="0">
                    <a:pos x="15" y="11"/>
                  </a:cxn>
                  <a:cxn ang="0">
                    <a:pos x="15" y="8"/>
                  </a:cxn>
                </a:cxnLst>
                <a:rect l="0" t="0" r="r" b="b"/>
                <a:pathLst>
                  <a:path w="15" h="16">
                    <a:moveTo>
                      <a:pt x="15" y="8"/>
                    </a:moveTo>
                    <a:lnTo>
                      <a:pt x="15" y="5"/>
                    </a:lnTo>
                    <a:lnTo>
                      <a:pt x="13" y="3"/>
                    </a:lnTo>
                    <a:lnTo>
                      <a:pt x="11" y="1"/>
                    </a:lnTo>
                    <a:lnTo>
                      <a:pt x="9" y="0"/>
                    </a:lnTo>
                    <a:lnTo>
                      <a:pt x="6" y="0"/>
                    </a:lnTo>
                    <a:lnTo>
                      <a:pt x="3" y="1"/>
                    </a:lnTo>
                    <a:lnTo>
                      <a:pt x="1" y="3"/>
                    </a:lnTo>
                    <a:lnTo>
                      <a:pt x="0" y="5"/>
                    </a:lnTo>
                    <a:lnTo>
                      <a:pt x="0" y="8"/>
                    </a:lnTo>
                    <a:lnTo>
                      <a:pt x="0" y="11"/>
                    </a:lnTo>
                    <a:lnTo>
                      <a:pt x="1" y="14"/>
                    </a:lnTo>
                    <a:lnTo>
                      <a:pt x="3" y="15"/>
                    </a:lnTo>
                    <a:lnTo>
                      <a:pt x="6" y="16"/>
                    </a:lnTo>
                    <a:lnTo>
                      <a:pt x="9" y="16"/>
                    </a:lnTo>
                    <a:lnTo>
                      <a:pt x="11" y="15"/>
                    </a:lnTo>
                    <a:lnTo>
                      <a:pt x="13"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508" name="Freeform 436"/>
              <p:cNvSpPr>
                <a:spLocks/>
              </p:cNvSpPr>
              <p:nvPr/>
            </p:nvSpPr>
            <p:spPr bwMode="auto">
              <a:xfrm>
                <a:off x="5244" y="1727"/>
                <a:ext cx="15" cy="15"/>
              </a:xfrm>
              <a:custGeom>
                <a:avLst/>
                <a:gdLst/>
                <a:ahLst/>
                <a:cxnLst>
                  <a:cxn ang="0">
                    <a:pos x="15" y="8"/>
                  </a:cxn>
                  <a:cxn ang="0">
                    <a:pos x="15" y="8"/>
                  </a:cxn>
                  <a:cxn ang="0">
                    <a:pos x="15" y="8"/>
                  </a:cxn>
                  <a:cxn ang="0">
                    <a:pos x="15" y="0"/>
                  </a:cxn>
                  <a:cxn ang="0">
                    <a:pos x="7" y="0"/>
                  </a:cxn>
                  <a:cxn ang="0">
                    <a:pos x="7" y="0"/>
                  </a:cxn>
                  <a:cxn ang="0">
                    <a:pos x="7" y="0"/>
                  </a:cxn>
                  <a:cxn ang="0">
                    <a:pos x="0" y="8"/>
                  </a:cxn>
                  <a:cxn ang="0">
                    <a:pos x="0" y="8"/>
                  </a:cxn>
                  <a:cxn ang="0">
                    <a:pos x="0" y="8"/>
                  </a:cxn>
                  <a:cxn ang="0">
                    <a:pos x="0" y="15"/>
                  </a:cxn>
                  <a:cxn ang="0">
                    <a:pos x="0" y="15"/>
                  </a:cxn>
                  <a:cxn ang="0">
                    <a:pos x="7" y="15"/>
                  </a:cxn>
                  <a:cxn ang="0">
                    <a:pos x="7" y="15"/>
                  </a:cxn>
                  <a:cxn ang="0">
                    <a:pos x="7" y="15"/>
                  </a:cxn>
                  <a:cxn ang="0">
                    <a:pos x="15" y="15"/>
                  </a:cxn>
                  <a:cxn ang="0">
                    <a:pos x="15" y="15"/>
                  </a:cxn>
                  <a:cxn ang="0">
                    <a:pos x="15" y="15"/>
                  </a:cxn>
                  <a:cxn ang="0">
                    <a:pos x="15" y="8"/>
                  </a:cxn>
                </a:cxnLst>
                <a:rect l="0" t="0" r="r" b="b"/>
                <a:pathLst>
                  <a:path w="15" h="15">
                    <a:moveTo>
                      <a:pt x="15" y="8"/>
                    </a:moveTo>
                    <a:lnTo>
                      <a:pt x="15" y="8"/>
                    </a:lnTo>
                    <a:lnTo>
                      <a:pt x="15" y="8"/>
                    </a:lnTo>
                    <a:lnTo>
                      <a:pt x="15" y="0"/>
                    </a:lnTo>
                    <a:lnTo>
                      <a:pt x="7" y="0"/>
                    </a:lnTo>
                    <a:lnTo>
                      <a:pt x="7" y="0"/>
                    </a:lnTo>
                    <a:lnTo>
                      <a:pt x="7" y="0"/>
                    </a:lnTo>
                    <a:lnTo>
                      <a:pt x="0" y="8"/>
                    </a:lnTo>
                    <a:lnTo>
                      <a:pt x="0" y="8"/>
                    </a:lnTo>
                    <a:lnTo>
                      <a:pt x="0" y="8"/>
                    </a:lnTo>
                    <a:lnTo>
                      <a:pt x="0" y="15"/>
                    </a:lnTo>
                    <a:lnTo>
                      <a:pt x="0" y="15"/>
                    </a:lnTo>
                    <a:lnTo>
                      <a:pt x="7" y="15"/>
                    </a:lnTo>
                    <a:lnTo>
                      <a:pt x="7" y="15"/>
                    </a:lnTo>
                    <a:lnTo>
                      <a:pt x="7"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09" name="Freeform 437"/>
              <p:cNvSpPr>
                <a:spLocks/>
              </p:cNvSpPr>
              <p:nvPr/>
            </p:nvSpPr>
            <p:spPr bwMode="auto">
              <a:xfrm>
                <a:off x="5245" y="1729"/>
                <a:ext cx="16" cy="16"/>
              </a:xfrm>
              <a:custGeom>
                <a:avLst/>
                <a:gdLst/>
                <a:ahLst/>
                <a:cxnLst>
                  <a:cxn ang="0">
                    <a:pos x="16" y="8"/>
                  </a:cxn>
                  <a:cxn ang="0">
                    <a:pos x="15" y="5"/>
                  </a:cxn>
                  <a:cxn ang="0">
                    <a:pos x="14" y="3"/>
                  </a:cxn>
                  <a:cxn ang="0">
                    <a:pos x="12" y="1"/>
                  </a:cxn>
                  <a:cxn ang="0">
                    <a:pos x="10" y="0"/>
                  </a:cxn>
                  <a:cxn ang="0">
                    <a:pos x="6" y="0"/>
                  </a:cxn>
                  <a:cxn ang="0">
                    <a:pos x="4" y="1"/>
                  </a:cxn>
                  <a:cxn ang="0">
                    <a:pos x="2" y="3"/>
                  </a:cxn>
                  <a:cxn ang="0">
                    <a:pos x="1" y="5"/>
                  </a:cxn>
                  <a:cxn ang="0">
                    <a:pos x="0" y="8"/>
                  </a:cxn>
                  <a:cxn ang="0">
                    <a:pos x="1" y="11"/>
                  </a:cxn>
                  <a:cxn ang="0">
                    <a:pos x="2" y="14"/>
                  </a:cxn>
                  <a:cxn ang="0">
                    <a:pos x="4" y="15"/>
                  </a:cxn>
                  <a:cxn ang="0">
                    <a:pos x="6" y="16"/>
                  </a:cxn>
                  <a:cxn ang="0">
                    <a:pos x="10" y="16"/>
                  </a:cxn>
                  <a:cxn ang="0">
                    <a:pos x="12" y="15"/>
                  </a:cxn>
                  <a:cxn ang="0">
                    <a:pos x="14" y="14"/>
                  </a:cxn>
                  <a:cxn ang="0">
                    <a:pos x="15" y="11"/>
                  </a:cxn>
                  <a:cxn ang="0">
                    <a:pos x="16" y="8"/>
                  </a:cxn>
                </a:cxnLst>
                <a:rect l="0" t="0" r="r" b="b"/>
                <a:pathLst>
                  <a:path w="16" h="16">
                    <a:moveTo>
                      <a:pt x="16" y="8"/>
                    </a:moveTo>
                    <a:lnTo>
                      <a:pt x="15" y="5"/>
                    </a:lnTo>
                    <a:lnTo>
                      <a:pt x="14" y="3"/>
                    </a:lnTo>
                    <a:lnTo>
                      <a:pt x="12" y="1"/>
                    </a:lnTo>
                    <a:lnTo>
                      <a:pt x="10" y="0"/>
                    </a:lnTo>
                    <a:lnTo>
                      <a:pt x="6" y="0"/>
                    </a:lnTo>
                    <a:lnTo>
                      <a:pt x="4" y="1"/>
                    </a:lnTo>
                    <a:lnTo>
                      <a:pt x="2" y="3"/>
                    </a:lnTo>
                    <a:lnTo>
                      <a:pt x="1" y="5"/>
                    </a:lnTo>
                    <a:lnTo>
                      <a:pt x="0" y="8"/>
                    </a:lnTo>
                    <a:lnTo>
                      <a:pt x="1" y="11"/>
                    </a:lnTo>
                    <a:lnTo>
                      <a:pt x="2" y="14"/>
                    </a:lnTo>
                    <a:lnTo>
                      <a:pt x="4" y="15"/>
                    </a:lnTo>
                    <a:lnTo>
                      <a:pt x="6" y="16"/>
                    </a:lnTo>
                    <a:lnTo>
                      <a:pt x="10" y="16"/>
                    </a:lnTo>
                    <a:lnTo>
                      <a:pt x="12"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510" name="Freeform 438"/>
              <p:cNvSpPr>
                <a:spLocks/>
              </p:cNvSpPr>
              <p:nvPr/>
            </p:nvSpPr>
            <p:spPr bwMode="auto">
              <a:xfrm>
                <a:off x="5244" y="1727"/>
                <a:ext cx="15" cy="15"/>
              </a:xfrm>
              <a:custGeom>
                <a:avLst/>
                <a:gdLst/>
                <a:ahLst/>
                <a:cxnLst>
                  <a:cxn ang="0">
                    <a:pos x="15" y="8"/>
                  </a:cxn>
                  <a:cxn ang="0">
                    <a:pos x="15" y="8"/>
                  </a:cxn>
                  <a:cxn ang="0">
                    <a:pos x="15" y="8"/>
                  </a:cxn>
                  <a:cxn ang="0">
                    <a:pos x="15" y="0"/>
                  </a:cxn>
                  <a:cxn ang="0">
                    <a:pos x="7" y="0"/>
                  </a:cxn>
                  <a:cxn ang="0">
                    <a:pos x="7" y="0"/>
                  </a:cxn>
                  <a:cxn ang="0">
                    <a:pos x="7" y="0"/>
                  </a:cxn>
                  <a:cxn ang="0">
                    <a:pos x="0" y="8"/>
                  </a:cxn>
                  <a:cxn ang="0">
                    <a:pos x="0" y="8"/>
                  </a:cxn>
                  <a:cxn ang="0">
                    <a:pos x="0" y="8"/>
                  </a:cxn>
                  <a:cxn ang="0">
                    <a:pos x="0" y="15"/>
                  </a:cxn>
                  <a:cxn ang="0">
                    <a:pos x="0" y="15"/>
                  </a:cxn>
                  <a:cxn ang="0">
                    <a:pos x="7" y="15"/>
                  </a:cxn>
                  <a:cxn ang="0">
                    <a:pos x="7" y="15"/>
                  </a:cxn>
                  <a:cxn ang="0">
                    <a:pos x="7" y="15"/>
                  </a:cxn>
                  <a:cxn ang="0">
                    <a:pos x="15" y="15"/>
                  </a:cxn>
                  <a:cxn ang="0">
                    <a:pos x="15" y="15"/>
                  </a:cxn>
                  <a:cxn ang="0">
                    <a:pos x="15" y="15"/>
                  </a:cxn>
                  <a:cxn ang="0">
                    <a:pos x="15" y="8"/>
                  </a:cxn>
                </a:cxnLst>
                <a:rect l="0" t="0" r="r" b="b"/>
                <a:pathLst>
                  <a:path w="15" h="15">
                    <a:moveTo>
                      <a:pt x="15" y="8"/>
                    </a:moveTo>
                    <a:lnTo>
                      <a:pt x="15" y="8"/>
                    </a:lnTo>
                    <a:lnTo>
                      <a:pt x="15" y="8"/>
                    </a:lnTo>
                    <a:lnTo>
                      <a:pt x="15" y="0"/>
                    </a:lnTo>
                    <a:lnTo>
                      <a:pt x="7" y="0"/>
                    </a:lnTo>
                    <a:lnTo>
                      <a:pt x="7" y="0"/>
                    </a:lnTo>
                    <a:lnTo>
                      <a:pt x="7" y="0"/>
                    </a:lnTo>
                    <a:lnTo>
                      <a:pt x="0" y="8"/>
                    </a:lnTo>
                    <a:lnTo>
                      <a:pt x="0" y="8"/>
                    </a:lnTo>
                    <a:lnTo>
                      <a:pt x="0" y="8"/>
                    </a:lnTo>
                    <a:lnTo>
                      <a:pt x="0" y="15"/>
                    </a:lnTo>
                    <a:lnTo>
                      <a:pt x="0" y="15"/>
                    </a:lnTo>
                    <a:lnTo>
                      <a:pt x="7" y="15"/>
                    </a:lnTo>
                    <a:lnTo>
                      <a:pt x="7" y="15"/>
                    </a:lnTo>
                    <a:lnTo>
                      <a:pt x="7"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11" name="Freeform 439"/>
              <p:cNvSpPr>
                <a:spLocks/>
              </p:cNvSpPr>
              <p:nvPr/>
            </p:nvSpPr>
            <p:spPr bwMode="auto">
              <a:xfrm>
                <a:off x="5243" y="1731"/>
                <a:ext cx="15" cy="16"/>
              </a:xfrm>
              <a:custGeom>
                <a:avLst/>
                <a:gdLst/>
                <a:ahLst/>
                <a:cxnLst>
                  <a:cxn ang="0">
                    <a:pos x="15" y="8"/>
                  </a:cxn>
                  <a:cxn ang="0">
                    <a:pos x="15" y="6"/>
                  </a:cxn>
                  <a:cxn ang="0">
                    <a:pos x="13" y="3"/>
                  </a:cxn>
                  <a:cxn ang="0">
                    <a:pos x="12" y="1"/>
                  </a:cxn>
                  <a:cxn ang="0">
                    <a:pos x="9" y="0"/>
                  </a:cxn>
                  <a:cxn ang="0">
                    <a:pos x="6" y="0"/>
                  </a:cxn>
                  <a:cxn ang="0">
                    <a:pos x="4" y="1"/>
                  </a:cxn>
                  <a:cxn ang="0">
                    <a:pos x="2" y="3"/>
                  </a:cxn>
                  <a:cxn ang="0">
                    <a:pos x="0" y="6"/>
                  </a:cxn>
                  <a:cxn ang="0">
                    <a:pos x="0" y="8"/>
                  </a:cxn>
                  <a:cxn ang="0">
                    <a:pos x="0" y="10"/>
                  </a:cxn>
                  <a:cxn ang="0">
                    <a:pos x="2" y="13"/>
                  </a:cxn>
                  <a:cxn ang="0">
                    <a:pos x="4" y="15"/>
                  </a:cxn>
                  <a:cxn ang="0">
                    <a:pos x="6" y="16"/>
                  </a:cxn>
                  <a:cxn ang="0">
                    <a:pos x="9" y="16"/>
                  </a:cxn>
                  <a:cxn ang="0">
                    <a:pos x="12" y="15"/>
                  </a:cxn>
                  <a:cxn ang="0">
                    <a:pos x="13" y="13"/>
                  </a:cxn>
                  <a:cxn ang="0">
                    <a:pos x="15" y="10"/>
                  </a:cxn>
                  <a:cxn ang="0">
                    <a:pos x="15" y="8"/>
                  </a:cxn>
                </a:cxnLst>
                <a:rect l="0" t="0" r="r" b="b"/>
                <a:pathLst>
                  <a:path w="15" h="16">
                    <a:moveTo>
                      <a:pt x="15" y="8"/>
                    </a:moveTo>
                    <a:lnTo>
                      <a:pt x="15" y="6"/>
                    </a:lnTo>
                    <a:lnTo>
                      <a:pt x="13" y="3"/>
                    </a:lnTo>
                    <a:lnTo>
                      <a:pt x="12" y="1"/>
                    </a:lnTo>
                    <a:lnTo>
                      <a:pt x="9" y="0"/>
                    </a:lnTo>
                    <a:lnTo>
                      <a:pt x="6" y="0"/>
                    </a:lnTo>
                    <a:lnTo>
                      <a:pt x="4" y="1"/>
                    </a:lnTo>
                    <a:lnTo>
                      <a:pt x="2" y="3"/>
                    </a:lnTo>
                    <a:lnTo>
                      <a:pt x="0" y="6"/>
                    </a:lnTo>
                    <a:lnTo>
                      <a:pt x="0" y="8"/>
                    </a:lnTo>
                    <a:lnTo>
                      <a:pt x="0" y="10"/>
                    </a:lnTo>
                    <a:lnTo>
                      <a:pt x="2" y="13"/>
                    </a:lnTo>
                    <a:lnTo>
                      <a:pt x="4" y="15"/>
                    </a:lnTo>
                    <a:lnTo>
                      <a:pt x="6" y="16"/>
                    </a:lnTo>
                    <a:lnTo>
                      <a:pt x="9" y="16"/>
                    </a:lnTo>
                    <a:lnTo>
                      <a:pt x="12" y="15"/>
                    </a:lnTo>
                    <a:lnTo>
                      <a:pt x="13"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512" name="Freeform 440"/>
              <p:cNvSpPr>
                <a:spLocks/>
              </p:cNvSpPr>
              <p:nvPr/>
            </p:nvSpPr>
            <p:spPr bwMode="auto">
              <a:xfrm>
                <a:off x="5244" y="1727"/>
                <a:ext cx="15" cy="22"/>
              </a:xfrm>
              <a:custGeom>
                <a:avLst/>
                <a:gdLst/>
                <a:ahLst/>
                <a:cxnLst>
                  <a:cxn ang="0">
                    <a:pos x="15" y="15"/>
                  </a:cxn>
                  <a:cxn ang="0">
                    <a:pos x="15" y="8"/>
                  </a:cxn>
                  <a:cxn ang="0">
                    <a:pos x="15" y="8"/>
                  </a:cxn>
                  <a:cxn ang="0">
                    <a:pos x="7" y="8"/>
                  </a:cxn>
                  <a:cxn ang="0">
                    <a:pos x="7" y="0"/>
                  </a:cxn>
                  <a:cxn ang="0">
                    <a:pos x="7" y="0"/>
                  </a:cxn>
                  <a:cxn ang="0">
                    <a:pos x="0" y="8"/>
                  </a:cxn>
                  <a:cxn ang="0">
                    <a:pos x="0" y="8"/>
                  </a:cxn>
                  <a:cxn ang="0">
                    <a:pos x="0" y="8"/>
                  </a:cxn>
                  <a:cxn ang="0">
                    <a:pos x="0" y="15"/>
                  </a:cxn>
                  <a:cxn ang="0">
                    <a:pos x="0" y="15"/>
                  </a:cxn>
                  <a:cxn ang="0">
                    <a:pos x="0" y="15"/>
                  </a:cxn>
                  <a:cxn ang="0">
                    <a:pos x="0" y="22"/>
                  </a:cxn>
                  <a:cxn ang="0">
                    <a:pos x="7" y="22"/>
                  </a:cxn>
                  <a:cxn ang="0">
                    <a:pos x="7" y="22"/>
                  </a:cxn>
                  <a:cxn ang="0">
                    <a:pos x="7" y="22"/>
                  </a:cxn>
                  <a:cxn ang="0">
                    <a:pos x="15" y="15"/>
                  </a:cxn>
                  <a:cxn ang="0">
                    <a:pos x="15" y="15"/>
                  </a:cxn>
                  <a:cxn ang="0">
                    <a:pos x="15" y="15"/>
                  </a:cxn>
                </a:cxnLst>
                <a:rect l="0" t="0" r="r" b="b"/>
                <a:pathLst>
                  <a:path w="15" h="22">
                    <a:moveTo>
                      <a:pt x="15" y="15"/>
                    </a:moveTo>
                    <a:lnTo>
                      <a:pt x="15" y="8"/>
                    </a:lnTo>
                    <a:lnTo>
                      <a:pt x="15" y="8"/>
                    </a:lnTo>
                    <a:lnTo>
                      <a:pt x="7" y="8"/>
                    </a:lnTo>
                    <a:lnTo>
                      <a:pt x="7" y="0"/>
                    </a:lnTo>
                    <a:lnTo>
                      <a:pt x="7" y="0"/>
                    </a:lnTo>
                    <a:lnTo>
                      <a:pt x="0" y="8"/>
                    </a:lnTo>
                    <a:lnTo>
                      <a:pt x="0" y="8"/>
                    </a:lnTo>
                    <a:lnTo>
                      <a:pt x="0" y="8"/>
                    </a:lnTo>
                    <a:lnTo>
                      <a:pt x="0" y="15"/>
                    </a:lnTo>
                    <a:lnTo>
                      <a:pt x="0" y="15"/>
                    </a:lnTo>
                    <a:lnTo>
                      <a:pt x="0" y="15"/>
                    </a:lnTo>
                    <a:lnTo>
                      <a:pt x="0" y="22"/>
                    </a:lnTo>
                    <a:lnTo>
                      <a:pt x="7" y="22"/>
                    </a:lnTo>
                    <a:lnTo>
                      <a:pt x="7" y="22"/>
                    </a:lnTo>
                    <a:lnTo>
                      <a:pt x="7" y="22"/>
                    </a:lnTo>
                    <a:lnTo>
                      <a:pt x="15"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513" name="Freeform 441"/>
              <p:cNvSpPr>
                <a:spLocks/>
              </p:cNvSpPr>
              <p:nvPr/>
            </p:nvSpPr>
            <p:spPr bwMode="auto">
              <a:xfrm>
                <a:off x="5245" y="1727"/>
                <a:ext cx="15" cy="16"/>
              </a:xfrm>
              <a:custGeom>
                <a:avLst/>
                <a:gdLst/>
                <a:ahLst/>
                <a:cxnLst>
                  <a:cxn ang="0">
                    <a:pos x="15" y="7"/>
                  </a:cxn>
                  <a:cxn ang="0">
                    <a:pos x="15" y="5"/>
                  </a:cxn>
                  <a:cxn ang="0">
                    <a:pos x="14" y="3"/>
                  </a:cxn>
                  <a:cxn ang="0">
                    <a:pos x="11" y="1"/>
                  </a:cxn>
                  <a:cxn ang="0">
                    <a:pos x="9" y="0"/>
                  </a:cxn>
                  <a:cxn ang="0">
                    <a:pos x="6" y="0"/>
                  </a:cxn>
                  <a:cxn ang="0">
                    <a:pos x="3" y="1"/>
                  </a:cxn>
                  <a:cxn ang="0">
                    <a:pos x="2" y="3"/>
                  </a:cxn>
                  <a:cxn ang="0">
                    <a:pos x="1" y="5"/>
                  </a:cxn>
                  <a:cxn ang="0">
                    <a:pos x="0" y="7"/>
                  </a:cxn>
                  <a:cxn ang="0">
                    <a:pos x="1" y="11"/>
                  </a:cxn>
                  <a:cxn ang="0">
                    <a:pos x="2" y="13"/>
                  </a:cxn>
                  <a:cxn ang="0">
                    <a:pos x="3" y="14"/>
                  </a:cxn>
                  <a:cxn ang="0">
                    <a:pos x="6" y="16"/>
                  </a:cxn>
                  <a:cxn ang="0">
                    <a:pos x="9" y="16"/>
                  </a:cxn>
                  <a:cxn ang="0">
                    <a:pos x="11" y="14"/>
                  </a:cxn>
                  <a:cxn ang="0">
                    <a:pos x="14" y="13"/>
                  </a:cxn>
                  <a:cxn ang="0">
                    <a:pos x="15" y="11"/>
                  </a:cxn>
                  <a:cxn ang="0">
                    <a:pos x="15" y="7"/>
                  </a:cxn>
                </a:cxnLst>
                <a:rect l="0" t="0" r="r" b="b"/>
                <a:pathLst>
                  <a:path w="15" h="16">
                    <a:moveTo>
                      <a:pt x="15" y="7"/>
                    </a:moveTo>
                    <a:lnTo>
                      <a:pt x="15" y="5"/>
                    </a:lnTo>
                    <a:lnTo>
                      <a:pt x="14" y="3"/>
                    </a:lnTo>
                    <a:lnTo>
                      <a:pt x="11" y="1"/>
                    </a:lnTo>
                    <a:lnTo>
                      <a:pt x="9" y="0"/>
                    </a:lnTo>
                    <a:lnTo>
                      <a:pt x="6" y="0"/>
                    </a:lnTo>
                    <a:lnTo>
                      <a:pt x="3" y="1"/>
                    </a:lnTo>
                    <a:lnTo>
                      <a:pt x="2" y="3"/>
                    </a:lnTo>
                    <a:lnTo>
                      <a:pt x="1" y="5"/>
                    </a:lnTo>
                    <a:lnTo>
                      <a:pt x="0" y="7"/>
                    </a:lnTo>
                    <a:lnTo>
                      <a:pt x="1" y="11"/>
                    </a:lnTo>
                    <a:lnTo>
                      <a:pt x="2" y="13"/>
                    </a:lnTo>
                    <a:lnTo>
                      <a:pt x="3" y="14"/>
                    </a:lnTo>
                    <a:lnTo>
                      <a:pt x="6" y="16"/>
                    </a:lnTo>
                    <a:lnTo>
                      <a:pt x="9" y="16"/>
                    </a:lnTo>
                    <a:lnTo>
                      <a:pt x="11" y="14"/>
                    </a:lnTo>
                    <a:lnTo>
                      <a:pt x="14" y="13"/>
                    </a:lnTo>
                    <a:lnTo>
                      <a:pt x="15" y="11"/>
                    </a:lnTo>
                    <a:lnTo>
                      <a:pt x="15" y="7"/>
                    </a:lnTo>
                    <a:close/>
                  </a:path>
                </a:pathLst>
              </a:custGeom>
              <a:solidFill>
                <a:srgbClr val="FFFF00"/>
              </a:solidFill>
              <a:ln w="9525">
                <a:noFill/>
                <a:round/>
                <a:headEnd/>
                <a:tailEnd/>
              </a:ln>
            </p:spPr>
            <p:txBody>
              <a:bodyPr/>
              <a:lstStyle/>
              <a:p>
                <a:endParaRPr lang="en-US" dirty="0"/>
              </a:p>
            </p:txBody>
          </p:sp>
          <p:sp>
            <p:nvSpPr>
              <p:cNvPr id="643514" name="Freeform 442"/>
              <p:cNvSpPr>
                <a:spLocks/>
              </p:cNvSpPr>
              <p:nvPr/>
            </p:nvSpPr>
            <p:spPr bwMode="auto">
              <a:xfrm>
                <a:off x="5244" y="1727"/>
                <a:ext cx="15" cy="15"/>
              </a:xfrm>
              <a:custGeom>
                <a:avLst/>
                <a:gdLst/>
                <a:ahLst/>
                <a:cxnLst>
                  <a:cxn ang="0">
                    <a:pos x="15" y="8"/>
                  </a:cxn>
                  <a:cxn ang="0">
                    <a:pos x="15" y="8"/>
                  </a:cxn>
                  <a:cxn ang="0">
                    <a:pos x="15" y="0"/>
                  </a:cxn>
                  <a:cxn ang="0">
                    <a:pos x="15" y="0"/>
                  </a:cxn>
                  <a:cxn ang="0">
                    <a:pos x="7" y="0"/>
                  </a:cxn>
                  <a:cxn ang="0">
                    <a:pos x="7" y="0"/>
                  </a:cxn>
                  <a:cxn ang="0">
                    <a:pos x="7" y="0"/>
                  </a:cxn>
                  <a:cxn ang="0">
                    <a:pos x="0" y="0"/>
                  </a:cxn>
                  <a:cxn ang="0">
                    <a:pos x="0" y="8"/>
                  </a:cxn>
                  <a:cxn ang="0">
                    <a:pos x="0" y="8"/>
                  </a:cxn>
                  <a:cxn ang="0">
                    <a:pos x="0" y="8"/>
                  </a:cxn>
                  <a:cxn ang="0">
                    <a:pos x="0" y="15"/>
                  </a:cxn>
                  <a:cxn ang="0">
                    <a:pos x="7" y="15"/>
                  </a:cxn>
                  <a:cxn ang="0">
                    <a:pos x="7" y="15"/>
                  </a:cxn>
                  <a:cxn ang="0">
                    <a:pos x="7" y="15"/>
                  </a:cxn>
                  <a:cxn ang="0">
                    <a:pos x="15" y="15"/>
                  </a:cxn>
                  <a:cxn ang="0">
                    <a:pos x="15" y="15"/>
                  </a:cxn>
                  <a:cxn ang="0">
                    <a:pos x="15" y="8"/>
                  </a:cxn>
                  <a:cxn ang="0">
                    <a:pos x="15" y="8"/>
                  </a:cxn>
                </a:cxnLst>
                <a:rect l="0" t="0" r="r" b="b"/>
                <a:pathLst>
                  <a:path w="15" h="15">
                    <a:moveTo>
                      <a:pt x="15" y="8"/>
                    </a:moveTo>
                    <a:lnTo>
                      <a:pt x="15" y="8"/>
                    </a:lnTo>
                    <a:lnTo>
                      <a:pt x="15" y="0"/>
                    </a:lnTo>
                    <a:lnTo>
                      <a:pt x="15" y="0"/>
                    </a:lnTo>
                    <a:lnTo>
                      <a:pt x="7" y="0"/>
                    </a:lnTo>
                    <a:lnTo>
                      <a:pt x="7" y="0"/>
                    </a:lnTo>
                    <a:lnTo>
                      <a:pt x="7" y="0"/>
                    </a:lnTo>
                    <a:lnTo>
                      <a:pt x="0" y="0"/>
                    </a:lnTo>
                    <a:lnTo>
                      <a:pt x="0" y="8"/>
                    </a:lnTo>
                    <a:lnTo>
                      <a:pt x="0" y="8"/>
                    </a:lnTo>
                    <a:lnTo>
                      <a:pt x="0" y="8"/>
                    </a:lnTo>
                    <a:lnTo>
                      <a:pt x="0" y="15"/>
                    </a:lnTo>
                    <a:lnTo>
                      <a:pt x="7"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15" name="Freeform 443"/>
              <p:cNvSpPr>
                <a:spLocks/>
              </p:cNvSpPr>
              <p:nvPr/>
            </p:nvSpPr>
            <p:spPr bwMode="auto">
              <a:xfrm>
                <a:off x="5243" y="1722"/>
                <a:ext cx="16" cy="16"/>
              </a:xfrm>
              <a:custGeom>
                <a:avLst/>
                <a:gdLst/>
                <a:ahLst/>
                <a:cxnLst>
                  <a:cxn ang="0">
                    <a:pos x="16" y="8"/>
                  </a:cxn>
                  <a:cxn ang="0">
                    <a:pos x="15" y="6"/>
                  </a:cxn>
                  <a:cxn ang="0">
                    <a:pos x="14" y="4"/>
                  </a:cxn>
                  <a:cxn ang="0">
                    <a:pos x="12" y="1"/>
                  </a:cxn>
                  <a:cxn ang="0">
                    <a:pos x="9" y="0"/>
                  </a:cxn>
                  <a:cxn ang="0">
                    <a:pos x="7" y="0"/>
                  </a:cxn>
                  <a:cxn ang="0">
                    <a:pos x="4" y="1"/>
                  </a:cxn>
                  <a:cxn ang="0">
                    <a:pos x="3" y="4"/>
                  </a:cxn>
                  <a:cxn ang="0">
                    <a:pos x="1" y="6"/>
                  </a:cxn>
                  <a:cxn ang="0">
                    <a:pos x="0" y="8"/>
                  </a:cxn>
                  <a:cxn ang="0">
                    <a:pos x="1" y="11"/>
                  </a:cxn>
                  <a:cxn ang="0">
                    <a:pos x="3" y="13"/>
                  </a:cxn>
                  <a:cxn ang="0">
                    <a:pos x="4" y="15"/>
                  </a:cxn>
                  <a:cxn ang="0">
                    <a:pos x="7" y="16"/>
                  </a:cxn>
                  <a:cxn ang="0">
                    <a:pos x="9" y="16"/>
                  </a:cxn>
                  <a:cxn ang="0">
                    <a:pos x="12" y="15"/>
                  </a:cxn>
                  <a:cxn ang="0">
                    <a:pos x="14" y="13"/>
                  </a:cxn>
                  <a:cxn ang="0">
                    <a:pos x="15" y="11"/>
                  </a:cxn>
                  <a:cxn ang="0">
                    <a:pos x="16" y="8"/>
                  </a:cxn>
                </a:cxnLst>
                <a:rect l="0" t="0" r="r" b="b"/>
                <a:pathLst>
                  <a:path w="16" h="16">
                    <a:moveTo>
                      <a:pt x="16" y="8"/>
                    </a:moveTo>
                    <a:lnTo>
                      <a:pt x="15" y="6"/>
                    </a:lnTo>
                    <a:lnTo>
                      <a:pt x="14" y="4"/>
                    </a:lnTo>
                    <a:lnTo>
                      <a:pt x="12" y="1"/>
                    </a:lnTo>
                    <a:lnTo>
                      <a:pt x="9" y="0"/>
                    </a:lnTo>
                    <a:lnTo>
                      <a:pt x="7" y="0"/>
                    </a:lnTo>
                    <a:lnTo>
                      <a:pt x="4" y="1"/>
                    </a:lnTo>
                    <a:lnTo>
                      <a:pt x="3" y="4"/>
                    </a:lnTo>
                    <a:lnTo>
                      <a:pt x="1" y="6"/>
                    </a:lnTo>
                    <a:lnTo>
                      <a:pt x="0" y="8"/>
                    </a:lnTo>
                    <a:lnTo>
                      <a:pt x="1" y="11"/>
                    </a:lnTo>
                    <a:lnTo>
                      <a:pt x="3" y="13"/>
                    </a:lnTo>
                    <a:lnTo>
                      <a:pt x="4" y="15"/>
                    </a:lnTo>
                    <a:lnTo>
                      <a:pt x="7" y="16"/>
                    </a:lnTo>
                    <a:lnTo>
                      <a:pt x="9" y="16"/>
                    </a:lnTo>
                    <a:lnTo>
                      <a:pt x="12"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516" name="Freeform 444"/>
              <p:cNvSpPr>
                <a:spLocks/>
              </p:cNvSpPr>
              <p:nvPr/>
            </p:nvSpPr>
            <p:spPr bwMode="auto">
              <a:xfrm>
                <a:off x="5244" y="1720"/>
                <a:ext cx="15" cy="22"/>
              </a:xfrm>
              <a:custGeom>
                <a:avLst/>
                <a:gdLst/>
                <a:ahLst/>
                <a:cxnLst>
                  <a:cxn ang="0">
                    <a:pos x="15" y="7"/>
                  </a:cxn>
                  <a:cxn ang="0">
                    <a:pos x="15" y="7"/>
                  </a:cxn>
                  <a:cxn ang="0">
                    <a:pos x="15" y="7"/>
                  </a:cxn>
                  <a:cxn ang="0">
                    <a:pos x="15" y="0"/>
                  </a:cxn>
                  <a:cxn ang="0">
                    <a:pos x="7" y="0"/>
                  </a:cxn>
                  <a:cxn ang="0">
                    <a:pos x="7" y="0"/>
                  </a:cxn>
                  <a:cxn ang="0">
                    <a:pos x="0" y="0"/>
                  </a:cxn>
                  <a:cxn ang="0">
                    <a:pos x="0" y="7"/>
                  </a:cxn>
                  <a:cxn ang="0">
                    <a:pos x="0" y="7"/>
                  </a:cxn>
                  <a:cxn ang="0">
                    <a:pos x="0" y="7"/>
                  </a:cxn>
                  <a:cxn ang="0">
                    <a:pos x="0" y="15"/>
                  </a:cxn>
                  <a:cxn ang="0">
                    <a:pos x="0" y="15"/>
                  </a:cxn>
                  <a:cxn ang="0">
                    <a:pos x="0" y="15"/>
                  </a:cxn>
                  <a:cxn ang="0">
                    <a:pos x="7" y="22"/>
                  </a:cxn>
                  <a:cxn ang="0">
                    <a:pos x="7" y="22"/>
                  </a:cxn>
                  <a:cxn ang="0">
                    <a:pos x="15" y="15"/>
                  </a:cxn>
                  <a:cxn ang="0">
                    <a:pos x="15" y="15"/>
                  </a:cxn>
                  <a:cxn ang="0">
                    <a:pos x="15" y="15"/>
                  </a:cxn>
                  <a:cxn ang="0">
                    <a:pos x="15" y="7"/>
                  </a:cxn>
                </a:cxnLst>
                <a:rect l="0" t="0" r="r" b="b"/>
                <a:pathLst>
                  <a:path w="15" h="22">
                    <a:moveTo>
                      <a:pt x="15" y="7"/>
                    </a:moveTo>
                    <a:lnTo>
                      <a:pt x="15" y="7"/>
                    </a:lnTo>
                    <a:lnTo>
                      <a:pt x="15" y="7"/>
                    </a:lnTo>
                    <a:lnTo>
                      <a:pt x="15" y="0"/>
                    </a:lnTo>
                    <a:lnTo>
                      <a:pt x="7" y="0"/>
                    </a:lnTo>
                    <a:lnTo>
                      <a:pt x="7" y="0"/>
                    </a:lnTo>
                    <a:lnTo>
                      <a:pt x="0" y="0"/>
                    </a:lnTo>
                    <a:lnTo>
                      <a:pt x="0" y="7"/>
                    </a:lnTo>
                    <a:lnTo>
                      <a:pt x="0" y="7"/>
                    </a:lnTo>
                    <a:lnTo>
                      <a:pt x="0" y="7"/>
                    </a:lnTo>
                    <a:lnTo>
                      <a:pt x="0" y="15"/>
                    </a:lnTo>
                    <a:lnTo>
                      <a:pt x="0" y="15"/>
                    </a:lnTo>
                    <a:lnTo>
                      <a:pt x="0" y="15"/>
                    </a:lnTo>
                    <a:lnTo>
                      <a:pt x="7" y="22"/>
                    </a:lnTo>
                    <a:lnTo>
                      <a:pt x="7" y="22"/>
                    </a:lnTo>
                    <a:lnTo>
                      <a:pt x="15"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517" name="Freeform 445"/>
              <p:cNvSpPr>
                <a:spLocks/>
              </p:cNvSpPr>
              <p:nvPr/>
            </p:nvSpPr>
            <p:spPr bwMode="auto">
              <a:xfrm>
                <a:off x="5241" y="1725"/>
                <a:ext cx="15" cy="15"/>
              </a:xfrm>
              <a:custGeom>
                <a:avLst/>
                <a:gdLst/>
                <a:ahLst/>
                <a:cxnLst>
                  <a:cxn ang="0">
                    <a:pos x="15" y="7"/>
                  </a:cxn>
                  <a:cxn ang="0">
                    <a:pos x="15" y="5"/>
                  </a:cxn>
                  <a:cxn ang="0">
                    <a:pos x="14" y="2"/>
                  </a:cxn>
                  <a:cxn ang="0">
                    <a:pos x="11" y="1"/>
                  </a:cxn>
                  <a:cxn ang="0">
                    <a:pos x="9" y="0"/>
                  </a:cxn>
                  <a:cxn ang="0">
                    <a:pos x="6" y="0"/>
                  </a:cxn>
                  <a:cxn ang="0">
                    <a:pos x="4" y="1"/>
                  </a:cxn>
                  <a:cxn ang="0">
                    <a:pos x="2" y="2"/>
                  </a:cxn>
                  <a:cxn ang="0">
                    <a:pos x="0" y="5"/>
                  </a:cxn>
                  <a:cxn ang="0">
                    <a:pos x="0" y="7"/>
                  </a:cxn>
                  <a:cxn ang="0">
                    <a:pos x="0" y="10"/>
                  </a:cxn>
                  <a:cxn ang="0">
                    <a:pos x="2" y="13"/>
                  </a:cxn>
                  <a:cxn ang="0">
                    <a:pos x="4" y="15"/>
                  </a:cxn>
                  <a:cxn ang="0">
                    <a:pos x="6" y="15"/>
                  </a:cxn>
                  <a:cxn ang="0">
                    <a:pos x="9" y="15"/>
                  </a:cxn>
                  <a:cxn ang="0">
                    <a:pos x="11" y="15"/>
                  </a:cxn>
                  <a:cxn ang="0">
                    <a:pos x="14" y="13"/>
                  </a:cxn>
                  <a:cxn ang="0">
                    <a:pos x="15" y="10"/>
                  </a:cxn>
                  <a:cxn ang="0">
                    <a:pos x="15" y="7"/>
                  </a:cxn>
                </a:cxnLst>
                <a:rect l="0" t="0" r="r" b="b"/>
                <a:pathLst>
                  <a:path w="15" h="15">
                    <a:moveTo>
                      <a:pt x="15" y="7"/>
                    </a:moveTo>
                    <a:lnTo>
                      <a:pt x="15" y="5"/>
                    </a:lnTo>
                    <a:lnTo>
                      <a:pt x="14" y="2"/>
                    </a:lnTo>
                    <a:lnTo>
                      <a:pt x="11" y="1"/>
                    </a:lnTo>
                    <a:lnTo>
                      <a:pt x="9" y="0"/>
                    </a:lnTo>
                    <a:lnTo>
                      <a:pt x="6" y="0"/>
                    </a:lnTo>
                    <a:lnTo>
                      <a:pt x="4" y="1"/>
                    </a:lnTo>
                    <a:lnTo>
                      <a:pt x="2" y="2"/>
                    </a:lnTo>
                    <a:lnTo>
                      <a:pt x="0" y="5"/>
                    </a:lnTo>
                    <a:lnTo>
                      <a:pt x="0" y="7"/>
                    </a:lnTo>
                    <a:lnTo>
                      <a:pt x="0" y="10"/>
                    </a:lnTo>
                    <a:lnTo>
                      <a:pt x="2" y="13"/>
                    </a:lnTo>
                    <a:lnTo>
                      <a:pt x="4" y="15"/>
                    </a:lnTo>
                    <a:lnTo>
                      <a:pt x="6" y="15"/>
                    </a:lnTo>
                    <a:lnTo>
                      <a:pt x="9" y="15"/>
                    </a:lnTo>
                    <a:lnTo>
                      <a:pt x="11" y="15"/>
                    </a:lnTo>
                    <a:lnTo>
                      <a:pt x="14"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518" name="Freeform 446"/>
              <p:cNvSpPr>
                <a:spLocks/>
              </p:cNvSpPr>
              <p:nvPr/>
            </p:nvSpPr>
            <p:spPr bwMode="auto">
              <a:xfrm>
                <a:off x="5244" y="1727"/>
                <a:ext cx="15" cy="15"/>
              </a:xfrm>
              <a:custGeom>
                <a:avLst/>
                <a:gdLst/>
                <a:ahLst/>
                <a:cxnLst>
                  <a:cxn ang="0">
                    <a:pos x="15" y="8"/>
                  </a:cxn>
                  <a:cxn ang="0">
                    <a:pos x="15" y="0"/>
                  </a:cxn>
                  <a:cxn ang="0">
                    <a:pos x="7" y="0"/>
                  </a:cxn>
                  <a:cxn ang="0">
                    <a:pos x="7" y="0"/>
                  </a:cxn>
                  <a:cxn ang="0">
                    <a:pos x="7" y="0"/>
                  </a:cxn>
                  <a:cxn ang="0">
                    <a:pos x="0" y="0"/>
                  </a:cxn>
                  <a:cxn ang="0">
                    <a:pos x="0" y="0"/>
                  </a:cxn>
                  <a:cxn ang="0">
                    <a:pos x="0" y="0"/>
                  </a:cxn>
                  <a:cxn ang="0">
                    <a:pos x="0" y="0"/>
                  </a:cxn>
                  <a:cxn ang="0">
                    <a:pos x="0" y="8"/>
                  </a:cxn>
                  <a:cxn ang="0">
                    <a:pos x="0" y="8"/>
                  </a:cxn>
                  <a:cxn ang="0">
                    <a:pos x="0" y="8"/>
                  </a:cxn>
                  <a:cxn ang="0">
                    <a:pos x="0" y="15"/>
                  </a:cxn>
                  <a:cxn ang="0">
                    <a:pos x="0" y="15"/>
                  </a:cxn>
                  <a:cxn ang="0">
                    <a:pos x="7" y="15"/>
                  </a:cxn>
                  <a:cxn ang="0">
                    <a:pos x="7" y="15"/>
                  </a:cxn>
                  <a:cxn ang="0">
                    <a:pos x="7" y="8"/>
                  </a:cxn>
                  <a:cxn ang="0">
                    <a:pos x="15" y="8"/>
                  </a:cxn>
                  <a:cxn ang="0">
                    <a:pos x="15" y="8"/>
                  </a:cxn>
                </a:cxnLst>
                <a:rect l="0" t="0" r="r" b="b"/>
                <a:pathLst>
                  <a:path w="15" h="15">
                    <a:moveTo>
                      <a:pt x="15" y="8"/>
                    </a:moveTo>
                    <a:lnTo>
                      <a:pt x="15" y="0"/>
                    </a:lnTo>
                    <a:lnTo>
                      <a:pt x="7" y="0"/>
                    </a:lnTo>
                    <a:lnTo>
                      <a:pt x="7" y="0"/>
                    </a:lnTo>
                    <a:lnTo>
                      <a:pt x="7" y="0"/>
                    </a:lnTo>
                    <a:lnTo>
                      <a:pt x="0" y="0"/>
                    </a:lnTo>
                    <a:lnTo>
                      <a:pt x="0" y="0"/>
                    </a:lnTo>
                    <a:lnTo>
                      <a:pt x="0" y="0"/>
                    </a:lnTo>
                    <a:lnTo>
                      <a:pt x="0" y="0"/>
                    </a:lnTo>
                    <a:lnTo>
                      <a:pt x="0" y="8"/>
                    </a:lnTo>
                    <a:lnTo>
                      <a:pt x="0" y="8"/>
                    </a:lnTo>
                    <a:lnTo>
                      <a:pt x="0" y="8"/>
                    </a:lnTo>
                    <a:lnTo>
                      <a:pt x="0" y="15"/>
                    </a:lnTo>
                    <a:lnTo>
                      <a:pt x="0" y="15"/>
                    </a:lnTo>
                    <a:lnTo>
                      <a:pt x="7" y="15"/>
                    </a:lnTo>
                    <a:lnTo>
                      <a:pt x="7" y="15"/>
                    </a:lnTo>
                    <a:lnTo>
                      <a:pt x="7"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19" name="Freeform 447"/>
              <p:cNvSpPr>
                <a:spLocks/>
              </p:cNvSpPr>
              <p:nvPr/>
            </p:nvSpPr>
            <p:spPr bwMode="auto">
              <a:xfrm>
                <a:off x="5238" y="1730"/>
                <a:ext cx="16" cy="15"/>
              </a:xfrm>
              <a:custGeom>
                <a:avLst/>
                <a:gdLst/>
                <a:ahLst/>
                <a:cxnLst>
                  <a:cxn ang="0">
                    <a:pos x="16" y="7"/>
                  </a:cxn>
                  <a:cxn ang="0">
                    <a:pos x="14" y="4"/>
                  </a:cxn>
                  <a:cxn ang="0">
                    <a:pos x="13" y="2"/>
                  </a:cxn>
                  <a:cxn ang="0">
                    <a:pos x="12" y="0"/>
                  </a:cxn>
                  <a:cxn ang="0">
                    <a:pos x="9" y="0"/>
                  </a:cxn>
                  <a:cxn ang="0">
                    <a:pos x="7" y="0"/>
                  </a:cxn>
                  <a:cxn ang="0">
                    <a:pos x="4" y="0"/>
                  </a:cxn>
                  <a:cxn ang="0">
                    <a:pos x="1" y="2"/>
                  </a:cxn>
                  <a:cxn ang="0">
                    <a:pos x="0" y="4"/>
                  </a:cxn>
                  <a:cxn ang="0">
                    <a:pos x="0" y="7"/>
                  </a:cxn>
                  <a:cxn ang="0">
                    <a:pos x="0" y="10"/>
                  </a:cxn>
                  <a:cxn ang="0">
                    <a:pos x="1" y="13"/>
                  </a:cxn>
                  <a:cxn ang="0">
                    <a:pos x="4" y="14"/>
                  </a:cxn>
                  <a:cxn ang="0">
                    <a:pos x="7" y="15"/>
                  </a:cxn>
                  <a:cxn ang="0">
                    <a:pos x="9" y="15"/>
                  </a:cxn>
                  <a:cxn ang="0">
                    <a:pos x="12" y="14"/>
                  </a:cxn>
                  <a:cxn ang="0">
                    <a:pos x="13" y="13"/>
                  </a:cxn>
                  <a:cxn ang="0">
                    <a:pos x="14" y="10"/>
                  </a:cxn>
                  <a:cxn ang="0">
                    <a:pos x="16" y="7"/>
                  </a:cxn>
                </a:cxnLst>
                <a:rect l="0" t="0" r="r" b="b"/>
                <a:pathLst>
                  <a:path w="16" h="15">
                    <a:moveTo>
                      <a:pt x="16" y="7"/>
                    </a:moveTo>
                    <a:lnTo>
                      <a:pt x="14" y="4"/>
                    </a:lnTo>
                    <a:lnTo>
                      <a:pt x="13" y="2"/>
                    </a:lnTo>
                    <a:lnTo>
                      <a:pt x="12" y="0"/>
                    </a:lnTo>
                    <a:lnTo>
                      <a:pt x="9" y="0"/>
                    </a:lnTo>
                    <a:lnTo>
                      <a:pt x="7" y="0"/>
                    </a:lnTo>
                    <a:lnTo>
                      <a:pt x="4" y="0"/>
                    </a:lnTo>
                    <a:lnTo>
                      <a:pt x="1" y="2"/>
                    </a:lnTo>
                    <a:lnTo>
                      <a:pt x="0" y="4"/>
                    </a:lnTo>
                    <a:lnTo>
                      <a:pt x="0" y="7"/>
                    </a:lnTo>
                    <a:lnTo>
                      <a:pt x="0" y="10"/>
                    </a:lnTo>
                    <a:lnTo>
                      <a:pt x="1" y="13"/>
                    </a:lnTo>
                    <a:lnTo>
                      <a:pt x="4" y="14"/>
                    </a:lnTo>
                    <a:lnTo>
                      <a:pt x="7" y="15"/>
                    </a:lnTo>
                    <a:lnTo>
                      <a:pt x="9" y="15"/>
                    </a:lnTo>
                    <a:lnTo>
                      <a:pt x="12" y="14"/>
                    </a:lnTo>
                    <a:lnTo>
                      <a:pt x="13" y="13"/>
                    </a:lnTo>
                    <a:lnTo>
                      <a:pt x="14" y="10"/>
                    </a:lnTo>
                    <a:lnTo>
                      <a:pt x="16" y="7"/>
                    </a:lnTo>
                    <a:close/>
                  </a:path>
                </a:pathLst>
              </a:custGeom>
              <a:solidFill>
                <a:srgbClr val="FFFF00"/>
              </a:solidFill>
              <a:ln w="9525">
                <a:noFill/>
                <a:round/>
                <a:headEnd/>
                <a:tailEnd/>
              </a:ln>
            </p:spPr>
            <p:txBody>
              <a:bodyPr/>
              <a:lstStyle/>
              <a:p>
                <a:endParaRPr lang="en-US" dirty="0"/>
              </a:p>
            </p:txBody>
          </p:sp>
          <p:sp>
            <p:nvSpPr>
              <p:cNvPr id="643520" name="Freeform 448"/>
              <p:cNvSpPr>
                <a:spLocks/>
              </p:cNvSpPr>
              <p:nvPr/>
            </p:nvSpPr>
            <p:spPr bwMode="auto">
              <a:xfrm>
                <a:off x="5237" y="1727"/>
                <a:ext cx="14" cy="15"/>
              </a:xfrm>
              <a:custGeom>
                <a:avLst/>
                <a:gdLst/>
                <a:ahLst/>
                <a:cxnLst>
                  <a:cxn ang="0">
                    <a:pos x="14" y="8"/>
                  </a:cxn>
                  <a:cxn ang="0">
                    <a:pos x="14" y="8"/>
                  </a:cxn>
                  <a:cxn ang="0">
                    <a:pos x="14" y="8"/>
                  </a:cxn>
                  <a:cxn ang="0">
                    <a:pos x="14" y="0"/>
                  </a:cxn>
                  <a:cxn ang="0">
                    <a:pos x="7" y="0"/>
                  </a:cxn>
                  <a:cxn ang="0">
                    <a:pos x="7" y="0"/>
                  </a:cxn>
                  <a:cxn ang="0">
                    <a:pos x="7" y="0"/>
                  </a:cxn>
                  <a:cxn ang="0">
                    <a:pos x="0" y="8"/>
                  </a:cxn>
                  <a:cxn ang="0">
                    <a:pos x="0" y="8"/>
                  </a:cxn>
                  <a:cxn ang="0">
                    <a:pos x="0" y="8"/>
                  </a:cxn>
                  <a:cxn ang="0">
                    <a:pos x="0" y="15"/>
                  </a:cxn>
                  <a:cxn ang="0">
                    <a:pos x="0" y="15"/>
                  </a:cxn>
                  <a:cxn ang="0">
                    <a:pos x="7"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8"/>
                    </a:lnTo>
                    <a:lnTo>
                      <a:pt x="14" y="0"/>
                    </a:lnTo>
                    <a:lnTo>
                      <a:pt x="7" y="0"/>
                    </a:lnTo>
                    <a:lnTo>
                      <a:pt x="7" y="0"/>
                    </a:lnTo>
                    <a:lnTo>
                      <a:pt x="7" y="0"/>
                    </a:lnTo>
                    <a:lnTo>
                      <a:pt x="0" y="8"/>
                    </a:lnTo>
                    <a:lnTo>
                      <a:pt x="0" y="8"/>
                    </a:lnTo>
                    <a:lnTo>
                      <a:pt x="0" y="8"/>
                    </a:lnTo>
                    <a:lnTo>
                      <a:pt x="0" y="15"/>
                    </a:lnTo>
                    <a:lnTo>
                      <a:pt x="0" y="15"/>
                    </a:lnTo>
                    <a:lnTo>
                      <a:pt x="7"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521" name="Freeform 449"/>
              <p:cNvSpPr>
                <a:spLocks/>
              </p:cNvSpPr>
              <p:nvPr/>
            </p:nvSpPr>
            <p:spPr bwMode="auto">
              <a:xfrm>
                <a:off x="5240" y="1723"/>
                <a:ext cx="15" cy="16"/>
              </a:xfrm>
              <a:custGeom>
                <a:avLst/>
                <a:gdLst/>
                <a:ahLst/>
                <a:cxnLst>
                  <a:cxn ang="0">
                    <a:pos x="15" y="8"/>
                  </a:cxn>
                  <a:cxn ang="0">
                    <a:pos x="15" y="6"/>
                  </a:cxn>
                  <a:cxn ang="0">
                    <a:pos x="14" y="3"/>
                  </a:cxn>
                  <a:cxn ang="0">
                    <a:pos x="11" y="1"/>
                  </a:cxn>
                  <a:cxn ang="0">
                    <a:pos x="9" y="0"/>
                  </a:cxn>
                  <a:cxn ang="0">
                    <a:pos x="6" y="0"/>
                  </a:cxn>
                  <a:cxn ang="0">
                    <a:pos x="4" y="1"/>
                  </a:cxn>
                  <a:cxn ang="0">
                    <a:pos x="2" y="3"/>
                  </a:cxn>
                  <a:cxn ang="0">
                    <a:pos x="0" y="6"/>
                  </a:cxn>
                  <a:cxn ang="0">
                    <a:pos x="0" y="8"/>
                  </a:cxn>
                  <a:cxn ang="0">
                    <a:pos x="0" y="10"/>
                  </a:cxn>
                  <a:cxn ang="0">
                    <a:pos x="2" y="13"/>
                  </a:cxn>
                  <a:cxn ang="0">
                    <a:pos x="4" y="15"/>
                  </a:cxn>
                  <a:cxn ang="0">
                    <a:pos x="6" y="16"/>
                  </a:cxn>
                  <a:cxn ang="0">
                    <a:pos x="9" y="16"/>
                  </a:cxn>
                  <a:cxn ang="0">
                    <a:pos x="11" y="15"/>
                  </a:cxn>
                  <a:cxn ang="0">
                    <a:pos x="14" y="13"/>
                  </a:cxn>
                  <a:cxn ang="0">
                    <a:pos x="15" y="10"/>
                  </a:cxn>
                  <a:cxn ang="0">
                    <a:pos x="15" y="8"/>
                  </a:cxn>
                </a:cxnLst>
                <a:rect l="0" t="0" r="r" b="b"/>
                <a:pathLst>
                  <a:path w="15" h="16">
                    <a:moveTo>
                      <a:pt x="15" y="8"/>
                    </a:moveTo>
                    <a:lnTo>
                      <a:pt x="15" y="6"/>
                    </a:lnTo>
                    <a:lnTo>
                      <a:pt x="14" y="3"/>
                    </a:lnTo>
                    <a:lnTo>
                      <a:pt x="11" y="1"/>
                    </a:lnTo>
                    <a:lnTo>
                      <a:pt x="9" y="0"/>
                    </a:lnTo>
                    <a:lnTo>
                      <a:pt x="6" y="0"/>
                    </a:lnTo>
                    <a:lnTo>
                      <a:pt x="4" y="1"/>
                    </a:lnTo>
                    <a:lnTo>
                      <a:pt x="2" y="3"/>
                    </a:lnTo>
                    <a:lnTo>
                      <a:pt x="0" y="6"/>
                    </a:lnTo>
                    <a:lnTo>
                      <a:pt x="0" y="8"/>
                    </a:lnTo>
                    <a:lnTo>
                      <a:pt x="0" y="10"/>
                    </a:lnTo>
                    <a:lnTo>
                      <a:pt x="2" y="13"/>
                    </a:lnTo>
                    <a:lnTo>
                      <a:pt x="4" y="15"/>
                    </a:lnTo>
                    <a:lnTo>
                      <a:pt x="6" y="16"/>
                    </a:lnTo>
                    <a:lnTo>
                      <a:pt x="9" y="16"/>
                    </a:lnTo>
                    <a:lnTo>
                      <a:pt x="11"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522" name="Freeform 450"/>
              <p:cNvSpPr>
                <a:spLocks/>
              </p:cNvSpPr>
              <p:nvPr/>
            </p:nvSpPr>
            <p:spPr bwMode="auto">
              <a:xfrm>
                <a:off x="5237" y="1720"/>
                <a:ext cx="22" cy="22"/>
              </a:xfrm>
              <a:custGeom>
                <a:avLst/>
                <a:gdLst/>
                <a:ahLst/>
                <a:cxnLst>
                  <a:cxn ang="0">
                    <a:pos x="22" y="7"/>
                  </a:cxn>
                  <a:cxn ang="0">
                    <a:pos x="22" y="7"/>
                  </a:cxn>
                  <a:cxn ang="0">
                    <a:pos x="14" y="7"/>
                  </a:cxn>
                  <a:cxn ang="0">
                    <a:pos x="14" y="7"/>
                  </a:cxn>
                  <a:cxn ang="0">
                    <a:pos x="14" y="0"/>
                  </a:cxn>
                  <a:cxn ang="0">
                    <a:pos x="7" y="0"/>
                  </a:cxn>
                  <a:cxn ang="0">
                    <a:pos x="7" y="7"/>
                  </a:cxn>
                  <a:cxn ang="0">
                    <a:pos x="7" y="7"/>
                  </a:cxn>
                  <a:cxn ang="0">
                    <a:pos x="0" y="7"/>
                  </a:cxn>
                  <a:cxn ang="0">
                    <a:pos x="0" y="7"/>
                  </a:cxn>
                  <a:cxn ang="0">
                    <a:pos x="0" y="15"/>
                  </a:cxn>
                  <a:cxn ang="0">
                    <a:pos x="7" y="15"/>
                  </a:cxn>
                  <a:cxn ang="0">
                    <a:pos x="7" y="15"/>
                  </a:cxn>
                  <a:cxn ang="0">
                    <a:pos x="7" y="22"/>
                  </a:cxn>
                  <a:cxn ang="0">
                    <a:pos x="14" y="22"/>
                  </a:cxn>
                  <a:cxn ang="0">
                    <a:pos x="14" y="15"/>
                  </a:cxn>
                  <a:cxn ang="0">
                    <a:pos x="14" y="15"/>
                  </a:cxn>
                  <a:cxn ang="0">
                    <a:pos x="22" y="15"/>
                  </a:cxn>
                  <a:cxn ang="0">
                    <a:pos x="22" y="7"/>
                  </a:cxn>
                </a:cxnLst>
                <a:rect l="0" t="0" r="r" b="b"/>
                <a:pathLst>
                  <a:path w="22" h="22">
                    <a:moveTo>
                      <a:pt x="22" y="7"/>
                    </a:moveTo>
                    <a:lnTo>
                      <a:pt x="22" y="7"/>
                    </a:lnTo>
                    <a:lnTo>
                      <a:pt x="14" y="7"/>
                    </a:lnTo>
                    <a:lnTo>
                      <a:pt x="14" y="7"/>
                    </a:lnTo>
                    <a:lnTo>
                      <a:pt x="14" y="0"/>
                    </a:lnTo>
                    <a:lnTo>
                      <a:pt x="7" y="0"/>
                    </a:lnTo>
                    <a:lnTo>
                      <a:pt x="7" y="7"/>
                    </a:lnTo>
                    <a:lnTo>
                      <a:pt x="7" y="7"/>
                    </a:lnTo>
                    <a:lnTo>
                      <a:pt x="0" y="7"/>
                    </a:lnTo>
                    <a:lnTo>
                      <a:pt x="0" y="7"/>
                    </a:lnTo>
                    <a:lnTo>
                      <a:pt x="0" y="15"/>
                    </a:lnTo>
                    <a:lnTo>
                      <a:pt x="7" y="15"/>
                    </a:lnTo>
                    <a:lnTo>
                      <a:pt x="7" y="15"/>
                    </a:lnTo>
                    <a:lnTo>
                      <a:pt x="7" y="22"/>
                    </a:lnTo>
                    <a:lnTo>
                      <a:pt x="14" y="22"/>
                    </a:lnTo>
                    <a:lnTo>
                      <a:pt x="14" y="15"/>
                    </a:lnTo>
                    <a:lnTo>
                      <a:pt x="14" y="15"/>
                    </a:lnTo>
                    <a:lnTo>
                      <a:pt x="22" y="15"/>
                    </a:lnTo>
                    <a:lnTo>
                      <a:pt x="22" y="7"/>
                    </a:lnTo>
                  </a:path>
                </a:pathLst>
              </a:custGeom>
              <a:noFill/>
              <a:ln w="0" cap="sq">
                <a:solidFill>
                  <a:srgbClr val="FFFF00"/>
                </a:solidFill>
                <a:prstDash val="solid"/>
                <a:miter lim="800000"/>
                <a:headEnd/>
                <a:tailEnd/>
              </a:ln>
            </p:spPr>
            <p:txBody>
              <a:bodyPr/>
              <a:lstStyle/>
              <a:p>
                <a:endParaRPr lang="en-US" dirty="0"/>
              </a:p>
            </p:txBody>
          </p:sp>
          <p:sp>
            <p:nvSpPr>
              <p:cNvPr id="643523" name="Freeform 451"/>
              <p:cNvSpPr>
                <a:spLocks/>
              </p:cNvSpPr>
              <p:nvPr/>
            </p:nvSpPr>
            <p:spPr bwMode="auto">
              <a:xfrm>
                <a:off x="5239" y="1726"/>
                <a:ext cx="16" cy="17"/>
              </a:xfrm>
              <a:custGeom>
                <a:avLst/>
                <a:gdLst/>
                <a:ahLst/>
                <a:cxnLst>
                  <a:cxn ang="0">
                    <a:pos x="16" y="8"/>
                  </a:cxn>
                  <a:cxn ang="0">
                    <a:pos x="15" y="6"/>
                  </a:cxn>
                  <a:cxn ang="0">
                    <a:pos x="13" y="3"/>
                  </a:cxn>
                  <a:cxn ang="0">
                    <a:pos x="12" y="1"/>
                  </a:cxn>
                  <a:cxn ang="0">
                    <a:pos x="9" y="0"/>
                  </a:cxn>
                  <a:cxn ang="0">
                    <a:pos x="7" y="0"/>
                  </a:cxn>
                  <a:cxn ang="0">
                    <a:pos x="4" y="1"/>
                  </a:cxn>
                  <a:cxn ang="0">
                    <a:pos x="2" y="3"/>
                  </a:cxn>
                  <a:cxn ang="0">
                    <a:pos x="0" y="6"/>
                  </a:cxn>
                  <a:cxn ang="0">
                    <a:pos x="0" y="8"/>
                  </a:cxn>
                  <a:cxn ang="0">
                    <a:pos x="0" y="11"/>
                  </a:cxn>
                  <a:cxn ang="0">
                    <a:pos x="2" y="13"/>
                  </a:cxn>
                  <a:cxn ang="0">
                    <a:pos x="4" y="15"/>
                  </a:cxn>
                  <a:cxn ang="0">
                    <a:pos x="7" y="17"/>
                  </a:cxn>
                  <a:cxn ang="0">
                    <a:pos x="9" y="17"/>
                  </a:cxn>
                  <a:cxn ang="0">
                    <a:pos x="12" y="15"/>
                  </a:cxn>
                  <a:cxn ang="0">
                    <a:pos x="13" y="13"/>
                  </a:cxn>
                  <a:cxn ang="0">
                    <a:pos x="15" y="11"/>
                  </a:cxn>
                  <a:cxn ang="0">
                    <a:pos x="16" y="8"/>
                  </a:cxn>
                </a:cxnLst>
                <a:rect l="0" t="0" r="r" b="b"/>
                <a:pathLst>
                  <a:path w="16" h="17">
                    <a:moveTo>
                      <a:pt x="16" y="8"/>
                    </a:moveTo>
                    <a:lnTo>
                      <a:pt x="15" y="6"/>
                    </a:lnTo>
                    <a:lnTo>
                      <a:pt x="13" y="3"/>
                    </a:lnTo>
                    <a:lnTo>
                      <a:pt x="12" y="1"/>
                    </a:lnTo>
                    <a:lnTo>
                      <a:pt x="9" y="0"/>
                    </a:lnTo>
                    <a:lnTo>
                      <a:pt x="7" y="0"/>
                    </a:lnTo>
                    <a:lnTo>
                      <a:pt x="4" y="1"/>
                    </a:lnTo>
                    <a:lnTo>
                      <a:pt x="2" y="3"/>
                    </a:lnTo>
                    <a:lnTo>
                      <a:pt x="0" y="6"/>
                    </a:lnTo>
                    <a:lnTo>
                      <a:pt x="0" y="8"/>
                    </a:lnTo>
                    <a:lnTo>
                      <a:pt x="0" y="11"/>
                    </a:lnTo>
                    <a:lnTo>
                      <a:pt x="2" y="13"/>
                    </a:lnTo>
                    <a:lnTo>
                      <a:pt x="4" y="15"/>
                    </a:lnTo>
                    <a:lnTo>
                      <a:pt x="7" y="17"/>
                    </a:lnTo>
                    <a:lnTo>
                      <a:pt x="9" y="17"/>
                    </a:lnTo>
                    <a:lnTo>
                      <a:pt x="12" y="15"/>
                    </a:lnTo>
                    <a:lnTo>
                      <a:pt x="13"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524" name="Freeform 452"/>
              <p:cNvSpPr>
                <a:spLocks/>
              </p:cNvSpPr>
              <p:nvPr/>
            </p:nvSpPr>
            <p:spPr bwMode="auto">
              <a:xfrm>
                <a:off x="5237" y="1727"/>
                <a:ext cx="14" cy="15"/>
              </a:xfrm>
              <a:custGeom>
                <a:avLst/>
                <a:gdLst/>
                <a:ahLst/>
                <a:cxnLst>
                  <a:cxn ang="0">
                    <a:pos x="14" y="8"/>
                  </a:cxn>
                  <a:cxn ang="0">
                    <a:pos x="14" y="8"/>
                  </a:cxn>
                  <a:cxn ang="0">
                    <a:pos x="14" y="0"/>
                  </a:cxn>
                  <a:cxn ang="0">
                    <a:pos x="14" y="0"/>
                  </a:cxn>
                  <a:cxn ang="0">
                    <a:pos x="14" y="0"/>
                  </a:cxn>
                  <a:cxn ang="0">
                    <a:pos x="7" y="0"/>
                  </a:cxn>
                  <a:cxn ang="0">
                    <a:pos x="7" y="0"/>
                  </a:cxn>
                  <a:cxn ang="0">
                    <a:pos x="7" y="0"/>
                  </a:cxn>
                  <a:cxn ang="0">
                    <a:pos x="0" y="8"/>
                  </a:cxn>
                  <a:cxn ang="0">
                    <a:pos x="0" y="8"/>
                  </a:cxn>
                  <a:cxn ang="0">
                    <a:pos x="0" y="8"/>
                  </a:cxn>
                  <a:cxn ang="0">
                    <a:pos x="7" y="15"/>
                  </a:cxn>
                  <a:cxn ang="0">
                    <a:pos x="7" y="15"/>
                  </a:cxn>
                  <a:cxn ang="0">
                    <a:pos x="7" y="15"/>
                  </a:cxn>
                  <a:cxn ang="0">
                    <a:pos x="14" y="15"/>
                  </a:cxn>
                  <a:cxn ang="0">
                    <a:pos x="14" y="15"/>
                  </a:cxn>
                  <a:cxn ang="0">
                    <a:pos x="14" y="15"/>
                  </a:cxn>
                  <a:cxn ang="0">
                    <a:pos x="14" y="8"/>
                  </a:cxn>
                  <a:cxn ang="0">
                    <a:pos x="14" y="8"/>
                  </a:cxn>
                </a:cxnLst>
                <a:rect l="0" t="0" r="r" b="b"/>
                <a:pathLst>
                  <a:path w="14" h="15">
                    <a:moveTo>
                      <a:pt x="14" y="8"/>
                    </a:moveTo>
                    <a:lnTo>
                      <a:pt x="14" y="8"/>
                    </a:lnTo>
                    <a:lnTo>
                      <a:pt x="14" y="0"/>
                    </a:lnTo>
                    <a:lnTo>
                      <a:pt x="14" y="0"/>
                    </a:lnTo>
                    <a:lnTo>
                      <a:pt x="14" y="0"/>
                    </a:lnTo>
                    <a:lnTo>
                      <a:pt x="7" y="0"/>
                    </a:lnTo>
                    <a:lnTo>
                      <a:pt x="7" y="0"/>
                    </a:lnTo>
                    <a:lnTo>
                      <a:pt x="7" y="0"/>
                    </a:lnTo>
                    <a:lnTo>
                      <a:pt x="0" y="8"/>
                    </a:lnTo>
                    <a:lnTo>
                      <a:pt x="0" y="8"/>
                    </a:lnTo>
                    <a:lnTo>
                      <a:pt x="0" y="8"/>
                    </a:lnTo>
                    <a:lnTo>
                      <a:pt x="7" y="15"/>
                    </a:lnTo>
                    <a:lnTo>
                      <a:pt x="7" y="15"/>
                    </a:lnTo>
                    <a:lnTo>
                      <a:pt x="7" y="15"/>
                    </a:lnTo>
                    <a:lnTo>
                      <a:pt x="14" y="15"/>
                    </a:lnTo>
                    <a:lnTo>
                      <a:pt x="14" y="15"/>
                    </a:lnTo>
                    <a:lnTo>
                      <a:pt x="14" y="15"/>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525" name="Freeform 453"/>
              <p:cNvSpPr>
                <a:spLocks/>
              </p:cNvSpPr>
              <p:nvPr/>
            </p:nvSpPr>
            <p:spPr bwMode="auto">
              <a:xfrm>
                <a:off x="5248" y="1733"/>
                <a:ext cx="16" cy="17"/>
              </a:xfrm>
              <a:custGeom>
                <a:avLst/>
                <a:gdLst/>
                <a:ahLst/>
                <a:cxnLst>
                  <a:cxn ang="0">
                    <a:pos x="16" y="8"/>
                  </a:cxn>
                  <a:cxn ang="0">
                    <a:pos x="15" y="6"/>
                  </a:cxn>
                  <a:cxn ang="0">
                    <a:pos x="14" y="4"/>
                  </a:cxn>
                  <a:cxn ang="0">
                    <a:pos x="12" y="1"/>
                  </a:cxn>
                  <a:cxn ang="0">
                    <a:pos x="9" y="0"/>
                  </a:cxn>
                  <a:cxn ang="0">
                    <a:pos x="7" y="0"/>
                  </a:cxn>
                  <a:cxn ang="0">
                    <a:pos x="3" y="1"/>
                  </a:cxn>
                  <a:cxn ang="0">
                    <a:pos x="2" y="4"/>
                  </a:cxn>
                  <a:cxn ang="0">
                    <a:pos x="0" y="6"/>
                  </a:cxn>
                  <a:cxn ang="0">
                    <a:pos x="0" y="8"/>
                  </a:cxn>
                  <a:cxn ang="0">
                    <a:pos x="0" y="11"/>
                  </a:cxn>
                  <a:cxn ang="0">
                    <a:pos x="2" y="14"/>
                  </a:cxn>
                  <a:cxn ang="0">
                    <a:pos x="3" y="15"/>
                  </a:cxn>
                  <a:cxn ang="0">
                    <a:pos x="7" y="17"/>
                  </a:cxn>
                  <a:cxn ang="0">
                    <a:pos x="9" y="17"/>
                  </a:cxn>
                  <a:cxn ang="0">
                    <a:pos x="12" y="15"/>
                  </a:cxn>
                  <a:cxn ang="0">
                    <a:pos x="14" y="14"/>
                  </a:cxn>
                  <a:cxn ang="0">
                    <a:pos x="15" y="11"/>
                  </a:cxn>
                  <a:cxn ang="0">
                    <a:pos x="16" y="8"/>
                  </a:cxn>
                </a:cxnLst>
                <a:rect l="0" t="0" r="r" b="b"/>
                <a:pathLst>
                  <a:path w="16" h="17">
                    <a:moveTo>
                      <a:pt x="16" y="8"/>
                    </a:moveTo>
                    <a:lnTo>
                      <a:pt x="15" y="6"/>
                    </a:lnTo>
                    <a:lnTo>
                      <a:pt x="14" y="4"/>
                    </a:lnTo>
                    <a:lnTo>
                      <a:pt x="12" y="1"/>
                    </a:lnTo>
                    <a:lnTo>
                      <a:pt x="9" y="0"/>
                    </a:lnTo>
                    <a:lnTo>
                      <a:pt x="7" y="0"/>
                    </a:lnTo>
                    <a:lnTo>
                      <a:pt x="3" y="1"/>
                    </a:lnTo>
                    <a:lnTo>
                      <a:pt x="2" y="4"/>
                    </a:lnTo>
                    <a:lnTo>
                      <a:pt x="0" y="6"/>
                    </a:lnTo>
                    <a:lnTo>
                      <a:pt x="0" y="8"/>
                    </a:lnTo>
                    <a:lnTo>
                      <a:pt x="0" y="11"/>
                    </a:lnTo>
                    <a:lnTo>
                      <a:pt x="2" y="14"/>
                    </a:lnTo>
                    <a:lnTo>
                      <a:pt x="3" y="15"/>
                    </a:lnTo>
                    <a:lnTo>
                      <a:pt x="7" y="17"/>
                    </a:lnTo>
                    <a:lnTo>
                      <a:pt x="9" y="17"/>
                    </a:lnTo>
                    <a:lnTo>
                      <a:pt x="12"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526" name="Freeform 454"/>
              <p:cNvSpPr>
                <a:spLocks/>
              </p:cNvSpPr>
              <p:nvPr/>
            </p:nvSpPr>
            <p:spPr bwMode="auto">
              <a:xfrm>
                <a:off x="5251" y="1735"/>
                <a:ext cx="15" cy="14"/>
              </a:xfrm>
              <a:custGeom>
                <a:avLst/>
                <a:gdLst/>
                <a:ahLst/>
                <a:cxnLst>
                  <a:cxn ang="0">
                    <a:pos x="15" y="7"/>
                  </a:cxn>
                  <a:cxn ang="0">
                    <a:pos x="15" y="7"/>
                  </a:cxn>
                  <a:cxn ang="0">
                    <a:pos x="8" y="0"/>
                  </a:cxn>
                  <a:cxn ang="0">
                    <a:pos x="8" y="0"/>
                  </a:cxn>
                  <a:cxn ang="0">
                    <a:pos x="8" y="0"/>
                  </a:cxn>
                  <a:cxn ang="0">
                    <a:pos x="0" y="0"/>
                  </a:cxn>
                  <a:cxn ang="0">
                    <a:pos x="0" y="0"/>
                  </a:cxn>
                  <a:cxn ang="0">
                    <a:pos x="0" y="0"/>
                  </a:cxn>
                  <a:cxn ang="0">
                    <a:pos x="0" y="7"/>
                  </a:cxn>
                  <a:cxn ang="0">
                    <a:pos x="0" y="7"/>
                  </a:cxn>
                  <a:cxn ang="0">
                    <a:pos x="0" y="7"/>
                  </a:cxn>
                  <a:cxn ang="0">
                    <a:pos x="0" y="14"/>
                  </a:cxn>
                  <a:cxn ang="0">
                    <a:pos x="0" y="14"/>
                  </a:cxn>
                  <a:cxn ang="0">
                    <a:pos x="0" y="14"/>
                  </a:cxn>
                  <a:cxn ang="0">
                    <a:pos x="8" y="14"/>
                  </a:cxn>
                  <a:cxn ang="0">
                    <a:pos x="8" y="14"/>
                  </a:cxn>
                  <a:cxn ang="0">
                    <a:pos x="8" y="14"/>
                  </a:cxn>
                  <a:cxn ang="0">
                    <a:pos x="15" y="7"/>
                  </a:cxn>
                  <a:cxn ang="0">
                    <a:pos x="15" y="7"/>
                  </a:cxn>
                </a:cxnLst>
                <a:rect l="0" t="0" r="r" b="b"/>
                <a:pathLst>
                  <a:path w="15" h="14">
                    <a:moveTo>
                      <a:pt x="15" y="7"/>
                    </a:moveTo>
                    <a:lnTo>
                      <a:pt x="15" y="7"/>
                    </a:lnTo>
                    <a:lnTo>
                      <a:pt x="8" y="0"/>
                    </a:lnTo>
                    <a:lnTo>
                      <a:pt x="8" y="0"/>
                    </a:lnTo>
                    <a:lnTo>
                      <a:pt x="8" y="0"/>
                    </a:lnTo>
                    <a:lnTo>
                      <a:pt x="0" y="0"/>
                    </a:lnTo>
                    <a:lnTo>
                      <a:pt x="0" y="0"/>
                    </a:lnTo>
                    <a:lnTo>
                      <a:pt x="0" y="0"/>
                    </a:lnTo>
                    <a:lnTo>
                      <a:pt x="0" y="7"/>
                    </a:lnTo>
                    <a:lnTo>
                      <a:pt x="0" y="7"/>
                    </a:lnTo>
                    <a:lnTo>
                      <a:pt x="0" y="7"/>
                    </a:lnTo>
                    <a:lnTo>
                      <a:pt x="0" y="14"/>
                    </a:lnTo>
                    <a:lnTo>
                      <a:pt x="0" y="14"/>
                    </a:lnTo>
                    <a:lnTo>
                      <a:pt x="0" y="14"/>
                    </a:lnTo>
                    <a:lnTo>
                      <a:pt x="8" y="14"/>
                    </a:lnTo>
                    <a:lnTo>
                      <a:pt x="8" y="14"/>
                    </a:lnTo>
                    <a:lnTo>
                      <a:pt x="8"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527" name="Freeform 455"/>
              <p:cNvSpPr>
                <a:spLocks/>
              </p:cNvSpPr>
              <p:nvPr/>
            </p:nvSpPr>
            <p:spPr bwMode="auto">
              <a:xfrm>
                <a:off x="5247" y="1732"/>
                <a:ext cx="16" cy="16"/>
              </a:xfrm>
              <a:custGeom>
                <a:avLst/>
                <a:gdLst/>
                <a:ahLst/>
                <a:cxnLst>
                  <a:cxn ang="0">
                    <a:pos x="16" y="8"/>
                  </a:cxn>
                  <a:cxn ang="0">
                    <a:pos x="15" y="5"/>
                  </a:cxn>
                  <a:cxn ang="0">
                    <a:pos x="14" y="2"/>
                  </a:cxn>
                  <a:cxn ang="0">
                    <a:pos x="11" y="1"/>
                  </a:cxn>
                  <a:cxn ang="0">
                    <a:pos x="9" y="0"/>
                  </a:cxn>
                  <a:cxn ang="0">
                    <a:pos x="7" y="0"/>
                  </a:cxn>
                  <a:cxn ang="0">
                    <a:pos x="3" y="1"/>
                  </a:cxn>
                  <a:cxn ang="0">
                    <a:pos x="1" y="2"/>
                  </a:cxn>
                  <a:cxn ang="0">
                    <a:pos x="0" y="5"/>
                  </a:cxn>
                  <a:cxn ang="0">
                    <a:pos x="0" y="8"/>
                  </a:cxn>
                  <a:cxn ang="0">
                    <a:pos x="0" y="11"/>
                  </a:cxn>
                  <a:cxn ang="0">
                    <a:pos x="1" y="13"/>
                  </a:cxn>
                  <a:cxn ang="0">
                    <a:pos x="3" y="15"/>
                  </a:cxn>
                  <a:cxn ang="0">
                    <a:pos x="7" y="16"/>
                  </a:cxn>
                  <a:cxn ang="0">
                    <a:pos x="9" y="16"/>
                  </a:cxn>
                  <a:cxn ang="0">
                    <a:pos x="11" y="15"/>
                  </a:cxn>
                  <a:cxn ang="0">
                    <a:pos x="14" y="13"/>
                  </a:cxn>
                  <a:cxn ang="0">
                    <a:pos x="15" y="11"/>
                  </a:cxn>
                  <a:cxn ang="0">
                    <a:pos x="16" y="8"/>
                  </a:cxn>
                </a:cxnLst>
                <a:rect l="0" t="0" r="r" b="b"/>
                <a:pathLst>
                  <a:path w="16" h="16">
                    <a:moveTo>
                      <a:pt x="16" y="8"/>
                    </a:moveTo>
                    <a:lnTo>
                      <a:pt x="15" y="5"/>
                    </a:lnTo>
                    <a:lnTo>
                      <a:pt x="14" y="2"/>
                    </a:lnTo>
                    <a:lnTo>
                      <a:pt x="11" y="1"/>
                    </a:lnTo>
                    <a:lnTo>
                      <a:pt x="9" y="0"/>
                    </a:lnTo>
                    <a:lnTo>
                      <a:pt x="7" y="0"/>
                    </a:lnTo>
                    <a:lnTo>
                      <a:pt x="3" y="1"/>
                    </a:lnTo>
                    <a:lnTo>
                      <a:pt x="1" y="2"/>
                    </a:lnTo>
                    <a:lnTo>
                      <a:pt x="0" y="5"/>
                    </a:lnTo>
                    <a:lnTo>
                      <a:pt x="0" y="8"/>
                    </a:lnTo>
                    <a:lnTo>
                      <a:pt x="0" y="11"/>
                    </a:lnTo>
                    <a:lnTo>
                      <a:pt x="1" y="13"/>
                    </a:lnTo>
                    <a:lnTo>
                      <a:pt x="3" y="15"/>
                    </a:lnTo>
                    <a:lnTo>
                      <a:pt x="7" y="16"/>
                    </a:lnTo>
                    <a:lnTo>
                      <a:pt x="9" y="16"/>
                    </a:lnTo>
                    <a:lnTo>
                      <a:pt x="11"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528" name="Freeform 456"/>
              <p:cNvSpPr>
                <a:spLocks/>
              </p:cNvSpPr>
              <p:nvPr/>
            </p:nvSpPr>
            <p:spPr bwMode="auto">
              <a:xfrm>
                <a:off x="5244" y="1735"/>
                <a:ext cx="22" cy="14"/>
              </a:xfrm>
              <a:custGeom>
                <a:avLst/>
                <a:gdLst/>
                <a:ahLst/>
                <a:cxnLst>
                  <a:cxn ang="0">
                    <a:pos x="22" y="7"/>
                  </a:cxn>
                  <a:cxn ang="0">
                    <a:pos x="15" y="0"/>
                  </a:cxn>
                  <a:cxn ang="0">
                    <a:pos x="15" y="0"/>
                  </a:cxn>
                  <a:cxn ang="0">
                    <a:pos x="15" y="0"/>
                  </a:cxn>
                  <a:cxn ang="0">
                    <a:pos x="15" y="0"/>
                  </a:cxn>
                  <a:cxn ang="0">
                    <a:pos x="7" y="0"/>
                  </a:cxn>
                  <a:cxn ang="0">
                    <a:pos x="7" y="0"/>
                  </a:cxn>
                  <a:cxn ang="0">
                    <a:pos x="7" y="0"/>
                  </a:cxn>
                  <a:cxn ang="0">
                    <a:pos x="0" y="0"/>
                  </a:cxn>
                  <a:cxn ang="0">
                    <a:pos x="0" y="7"/>
                  </a:cxn>
                  <a:cxn ang="0">
                    <a:pos x="0" y="7"/>
                  </a:cxn>
                  <a:cxn ang="0">
                    <a:pos x="7" y="7"/>
                  </a:cxn>
                  <a:cxn ang="0">
                    <a:pos x="7" y="14"/>
                  </a:cxn>
                  <a:cxn ang="0">
                    <a:pos x="7" y="14"/>
                  </a:cxn>
                  <a:cxn ang="0">
                    <a:pos x="15" y="14"/>
                  </a:cxn>
                  <a:cxn ang="0">
                    <a:pos x="15" y="14"/>
                  </a:cxn>
                  <a:cxn ang="0">
                    <a:pos x="15" y="7"/>
                  </a:cxn>
                  <a:cxn ang="0">
                    <a:pos x="15" y="7"/>
                  </a:cxn>
                  <a:cxn ang="0">
                    <a:pos x="22" y="7"/>
                  </a:cxn>
                </a:cxnLst>
                <a:rect l="0" t="0" r="r" b="b"/>
                <a:pathLst>
                  <a:path w="22" h="14">
                    <a:moveTo>
                      <a:pt x="22" y="7"/>
                    </a:moveTo>
                    <a:lnTo>
                      <a:pt x="15" y="0"/>
                    </a:lnTo>
                    <a:lnTo>
                      <a:pt x="15" y="0"/>
                    </a:lnTo>
                    <a:lnTo>
                      <a:pt x="15" y="0"/>
                    </a:lnTo>
                    <a:lnTo>
                      <a:pt x="15" y="0"/>
                    </a:lnTo>
                    <a:lnTo>
                      <a:pt x="7" y="0"/>
                    </a:lnTo>
                    <a:lnTo>
                      <a:pt x="7" y="0"/>
                    </a:lnTo>
                    <a:lnTo>
                      <a:pt x="7" y="0"/>
                    </a:lnTo>
                    <a:lnTo>
                      <a:pt x="0" y="0"/>
                    </a:lnTo>
                    <a:lnTo>
                      <a:pt x="0" y="7"/>
                    </a:lnTo>
                    <a:lnTo>
                      <a:pt x="0" y="7"/>
                    </a:lnTo>
                    <a:lnTo>
                      <a:pt x="7" y="7"/>
                    </a:lnTo>
                    <a:lnTo>
                      <a:pt x="7" y="14"/>
                    </a:lnTo>
                    <a:lnTo>
                      <a:pt x="7" y="14"/>
                    </a:lnTo>
                    <a:lnTo>
                      <a:pt x="15" y="14"/>
                    </a:lnTo>
                    <a:lnTo>
                      <a:pt x="15" y="14"/>
                    </a:lnTo>
                    <a:lnTo>
                      <a:pt x="15" y="7"/>
                    </a:lnTo>
                    <a:lnTo>
                      <a:pt x="15"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529" name="Freeform 457"/>
              <p:cNvSpPr>
                <a:spLocks/>
              </p:cNvSpPr>
              <p:nvPr/>
            </p:nvSpPr>
            <p:spPr bwMode="auto">
              <a:xfrm>
                <a:off x="5247" y="1729"/>
                <a:ext cx="16" cy="15"/>
              </a:xfrm>
              <a:custGeom>
                <a:avLst/>
                <a:gdLst/>
                <a:ahLst/>
                <a:cxnLst>
                  <a:cxn ang="0">
                    <a:pos x="16" y="7"/>
                  </a:cxn>
                  <a:cxn ang="0">
                    <a:pos x="16" y="4"/>
                  </a:cxn>
                  <a:cxn ang="0">
                    <a:pos x="14" y="2"/>
                  </a:cxn>
                  <a:cxn ang="0">
                    <a:pos x="13" y="0"/>
                  </a:cxn>
                  <a:cxn ang="0">
                    <a:pos x="9" y="0"/>
                  </a:cxn>
                  <a:cxn ang="0">
                    <a:pos x="7" y="0"/>
                  </a:cxn>
                  <a:cxn ang="0">
                    <a:pos x="4" y="0"/>
                  </a:cxn>
                  <a:cxn ang="0">
                    <a:pos x="2" y="2"/>
                  </a:cxn>
                  <a:cxn ang="0">
                    <a:pos x="1" y="4"/>
                  </a:cxn>
                  <a:cxn ang="0">
                    <a:pos x="0" y="7"/>
                  </a:cxn>
                  <a:cxn ang="0">
                    <a:pos x="1" y="10"/>
                  </a:cxn>
                  <a:cxn ang="0">
                    <a:pos x="2" y="12"/>
                  </a:cxn>
                  <a:cxn ang="0">
                    <a:pos x="4" y="14"/>
                  </a:cxn>
                  <a:cxn ang="0">
                    <a:pos x="7" y="15"/>
                  </a:cxn>
                  <a:cxn ang="0">
                    <a:pos x="9" y="15"/>
                  </a:cxn>
                  <a:cxn ang="0">
                    <a:pos x="13" y="14"/>
                  </a:cxn>
                  <a:cxn ang="0">
                    <a:pos x="14" y="12"/>
                  </a:cxn>
                  <a:cxn ang="0">
                    <a:pos x="16" y="10"/>
                  </a:cxn>
                  <a:cxn ang="0">
                    <a:pos x="16" y="7"/>
                  </a:cxn>
                </a:cxnLst>
                <a:rect l="0" t="0" r="r" b="b"/>
                <a:pathLst>
                  <a:path w="16" h="15">
                    <a:moveTo>
                      <a:pt x="16" y="7"/>
                    </a:moveTo>
                    <a:lnTo>
                      <a:pt x="16" y="4"/>
                    </a:lnTo>
                    <a:lnTo>
                      <a:pt x="14" y="2"/>
                    </a:lnTo>
                    <a:lnTo>
                      <a:pt x="13" y="0"/>
                    </a:lnTo>
                    <a:lnTo>
                      <a:pt x="9" y="0"/>
                    </a:lnTo>
                    <a:lnTo>
                      <a:pt x="7" y="0"/>
                    </a:lnTo>
                    <a:lnTo>
                      <a:pt x="4" y="0"/>
                    </a:lnTo>
                    <a:lnTo>
                      <a:pt x="2" y="2"/>
                    </a:lnTo>
                    <a:lnTo>
                      <a:pt x="1" y="4"/>
                    </a:lnTo>
                    <a:lnTo>
                      <a:pt x="0" y="7"/>
                    </a:lnTo>
                    <a:lnTo>
                      <a:pt x="1" y="10"/>
                    </a:lnTo>
                    <a:lnTo>
                      <a:pt x="2" y="12"/>
                    </a:lnTo>
                    <a:lnTo>
                      <a:pt x="4" y="14"/>
                    </a:lnTo>
                    <a:lnTo>
                      <a:pt x="7" y="15"/>
                    </a:lnTo>
                    <a:lnTo>
                      <a:pt x="9" y="15"/>
                    </a:lnTo>
                    <a:lnTo>
                      <a:pt x="13" y="14"/>
                    </a:lnTo>
                    <a:lnTo>
                      <a:pt x="14" y="12"/>
                    </a:lnTo>
                    <a:lnTo>
                      <a:pt x="16" y="10"/>
                    </a:lnTo>
                    <a:lnTo>
                      <a:pt x="16" y="7"/>
                    </a:lnTo>
                    <a:close/>
                  </a:path>
                </a:pathLst>
              </a:custGeom>
              <a:solidFill>
                <a:srgbClr val="FFFF00"/>
              </a:solidFill>
              <a:ln w="9525">
                <a:noFill/>
                <a:round/>
                <a:headEnd/>
                <a:tailEnd/>
              </a:ln>
            </p:spPr>
            <p:txBody>
              <a:bodyPr/>
              <a:lstStyle/>
              <a:p>
                <a:endParaRPr lang="en-US" dirty="0"/>
              </a:p>
            </p:txBody>
          </p:sp>
          <p:sp>
            <p:nvSpPr>
              <p:cNvPr id="643530" name="Freeform 458"/>
              <p:cNvSpPr>
                <a:spLocks/>
              </p:cNvSpPr>
              <p:nvPr/>
            </p:nvSpPr>
            <p:spPr bwMode="auto">
              <a:xfrm>
                <a:off x="5244" y="1727"/>
                <a:ext cx="22" cy="15"/>
              </a:xfrm>
              <a:custGeom>
                <a:avLst/>
                <a:gdLst/>
                <a:ahLst/>
                <a:cxnLst>
                  <a:cxn ang="0">
                    <a:pos x="22" y="8"/>
                  </a:cxn>
                  <a:cxn ang="0">
                    <a:pos x="22" y="8"/>
                  </a:cxn>
                  <a:cxn ang="0">
                    <a:pos x="15" y="0"/>
                  </a:cxn>
                  <a:cxn ang="0">
                    <a:pos x="15" y="0"/>
                  </a:cxn>
                  <a:cxn ang="0">
                    <a:pos x="15" y="0"/>
                  </a:cxn>
                  <a:cxn ang="0">
                    <a:pos x="7" y="0"/>
                  </a:cxn>
                  <a:cxn ang="0">
                    <a:pos x="7" y="0"/>
                  </a:cxn>
                  <a:cxn ang="0">
                    <a:pos x="7" y="0"/>
                  </a:cxn>
                  <a:cxn ang="0">
                    <a:pos x="7" y="8"/>
                  </a:cxn>
                  <a:cxn ang="0">
                    <a:pos x="0" y="8"/>
                  </a:cxn>
                  <a:cxn ang="0">
                    <a:pos x="7" y="15"/>
                  </a:cxn>
                  <a:cxn ang="0">
                    <a:pos x="7" y="15"/>
                  </a:cxn>
                  <a:cxn ang="0">
                    <a:pos x="7" y="15"/>
                  </a:cxn>
                  <a:cxn ang="0">
                    <a:pos x="7" y="15"/>
                  </a:cxn>
                  <a:cxn ang="0">
                    <a:pos x="15" y="15"/>
                  </a:cxn>
                  <a:cxn ang="0">
                    <a:pos x="15" y="15"/>
                  </a:cxn>
                  <a:cxn ang="0">
                    <a:pos x="15" y="15"/>
                  </a:cxn>
                  <a:cxn ang="0">
                    <a:pos x="22" y="15"/>
                  </a:cxn>
                  <a:cxn ang="0">
                    <a:pos x="22" y="8"/>
                  </a:cxn>
                </a:cxnLst>
                <a:rect l="0" t="0" r="r" b="b"/>
                <a:pathLst>
                  <a:path w="22" h="15">
                    <a:moveTo>
                      <a:pt x="22" y="8"/>
                    </a:moveTo>
                    <a:lnTo>
                      <a:pt x="22" y="8"/>
                    </a:lnTo>
                    <a:lnTo>
                      <a:pt x="15" y="0"/>
                    </a:lnTo>
                    <a:lnTo>
                      <a:pt x="15" y="0"/>
                    </a:lnTo>
                    <a:lnTo>
                      <a:pt x="15" y="0"/>
                    </a:lnTo>
                    <a:lnTo>
                      <a:pt x="7" y="0"/>
                    </a:lnTo>
                    <a:lnTo>
                      <a:pt x="7" y="0"/>
                    </a:lnTo>
                    <a:lnTo>
                      <a:pt x="7" y="0"/>
                    </a:lnTo>
                    <a:lnTo>
                      <a:pt x="7" y="8"/>
                    </a:lnTo>
                    <a:lnTo>
                      <a:pt x="0" y="8"/>
                    </a:lnTo>
                    <a:lnTo>
                      <a:pt x="7" y="15"/>
                    </a:lnTo>
                    <a:lnTo>
                      <a:pt x="7" y="15"/>
                    </a:lnTo>
                    <a:lnTo>
                      <a:pt x="7" y="15"/>
                    </a:lnTo>
                    <a:lnTo>
                      <a:pt x="7" y="15"/>
                    </a:lnTo>
                    <a:lnTo>
                      <a:pt x="15" y="15"/>
                    </a:lnTo>
                    <a:lnTo>
                      <a:pt x="15" y="15"/>
                    </a:lnTo>
                    <a:lnTo>
                      <a:pt x="15" y="15"/>
                    </a:lnTo>
                    <a:lnTo>
                      <a:pt x="22" y="15"/>
                    </a:lnTo>
                    <a:lnTo>
                      <a:pt x="22" y="8"/>
                    </a:lnTo>
                  </a:path>
                </a:pathLst>
              </a:custGeom>
              <a:noFill/>
              <a:ln w="0" cap="sq">
                <a:solidFill>
                  <a:srgbClr val="FFFF00"/>
                </a:solidFill>
                <a:prstDash val="solid"/>
                <a:miter lim="800000"/>
                <a:headEnd/>
                <a:tailEnd/>
              </a:ln>
            </p:spPr>
            <p:txBody>
              <a:bodyPr/>
              <a:lstStyle/>
              <a:p>
                <a:endParaRPr lang="en-US" dirty="0"/>
              </a:p>
            </p:txBody>
          </p:sp>
          <p:sp>
            <p:nvSpPr>
              <p:cNvPr id="643531" name="Freeform 459"/>
              <p:cNvSpPr>
                <a:spLocks/>
              </p:cNvSpPr>
              <p:nvPr/>
            </p:nvSpPr>
            <p:spPr bwMode="auto">
              <a:xfrm>
                <a:off x="5245" y="1728"/>
                <a:ext cx="15" cy="16"/>
              </a:xfrm>
              <a:custGeom>
                <a:avLst/>
                <a:gdLst/>
                <a:ahLst/>
                <a:cxnLst>
                  <a:cxn ang="0">
                    <a:pos x="15" y="8"/>
                  </a:cxn>
                  <a:cxn ang="0">
                    <a:pos x="15" y="5"/>
                  </a:cxn>
                  <a:cxn ang="0">
                    <a:pos x="13" y="3"/>
                  </a:cxn>
                  <a:cxn ang="0">
                    <a:pos x="11" y="1"/>
                  </a:cxn>
                  <a:cxn ang="0">
                    <a:pos x="9" y="0"/>
                  </a:cxn>
                  <a:cxn ang="0">
                    <a:pos x="6" y="0"/>
                  </a:cxn>
                  <a:cxn ang="0">
                    <a:pos x="3" y="1"/>
                  </a:cxn>
                  <a:cxn ang="0">
                    <a:pos x="2" y="3"/>
                  </a:cxn>
                  <a:cxn ang="0">
                    <a:pos x="0" y="5"/>
                  </a:cxn>
                  <a:cxn ang="0">
                    <a:pos x="0" y="8"/>
                  </a:cxn>
                  <a:cxn ang="0">
                    <a:pos x="0" y="10"/>
                  </a:cxn>
                  <a:cxn ang="0">
                    <a:pos x="2" y="13"/>
                  </a:cxn>
                  <a:cxn ang="0">
                    <a:pos x="3" y="15"/>
                  </a:cxn>
                  <a:cxn ang="0">
                    <a:pos x="6" y="16"/>
                  </a:cxn>
                  <a:cxn ang="0">
                    <a:pos x="9" y="16"/>
                  </a:cxn>
                  <a:cxn ang="0">
                    <a:pos x="11" y="15"/>
                  </a:cxn>
                  <a:cxn ang="0">
                    <a:pos x="13" y="13"/>
                  </a:cxn>
                  <a:cxn ang="0">
                    <a:pos x="15" y="10"/>
                  </a:cxn>
                  <a:cxn ang="0">
                    <a:pos x="15" y="8"/>
                  </a:cxn>
                </a:cxnLst>
                <a:rect l="0" t="0" r="r" b="b"/>
                <a:pathLst>
                  <a:path w="15" h="16">
                    <a:moveTo>
                      <a:pt x="15" y="8"/>
                    </a:moveTo>
                    <a:lnTo>
                      <a:pt x="15" y="5"/>
                    </a:lnTo>
                    <a:lnTo>
                      <a:pt x="13" y="3"/>
                    </a:lnTo>
                    <a:lnTo>
                      <a:pt x="11" y="1"/>
                    </a:lnTo>
                    <a:lnTo>
                      <a:pt x="9" y="0"/>
                    </a:lnTo>
                    <a:lnTo>
                      <a:pt x="6" y="0"/>
                    </a:lnTo>
                    <a:lnTo>
                      <a:pt x="3" y="1"/>
                    </a:lnTo>
                    <a:lnTo>
                      <a:pt x="2" y="3"/>
                    </a:lnTo>
                    <a:lnTo>
                      <a:pt x="0" y="5"/>
                    </a:lnTo>
                    <a:lnTo>
                      <a:pt x="0" y="8"/>
                    </a:lnTo>
                    <a:lnTo>
                      <a:pt x="0" y="10"/>
                    </a:lnTo>
                    <a:lnTo>
                      <a:pt x="2" y="13"/>
                    </a:lnTo>
                    <a:lnTo>
                      <a:pt x="3" y="15"/>
                    </a:lnTo>
                    <a:lnTo>
                      <a:pt x="6" y="16"/>
                    </a:lnTo>
                    <a:lnTo>
                      <a:pt x="9" y="16"/>
                    </a:lnTo>
                    <a:lnTo>
                      <a:pt x="11" y="15"/>
                    </a:lnTo>
                    <a:lnTo>
                      <a:pt x="13"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532" name="Freeform 460"/>
              <p:cNvSpPr>
                <a:spLocks/>
              </p:cNvSpPr>
              <p:nvPr/>
            </p:nvSpPr>
            <p:spPr bwMode="auto">
              <a:xfrm>
                <a:off x="5244" y="1727"/>
                <a:ext cx="15" cy="15"/>
              </a:xfrm>
              <a:custGeom>
                <a:avLst/>
                <a:gdLst/>
                <a:ahLst/>
                <a:cxnLst>
                  <a:cxn ang="0">
                    <a:pos x="15" y="8"/>
                  </a:cxn>
                  <a:cxn ang="0">
                    <a:pos x="15" y="8"/>
                  </a:cxn>
                  <a:cxn ang="0">
                    <a:pos x="15" y="0"/>
                  </a:cxn>
                  <a:cxn ang="0">
                    <a:pos x="15" y="0"/>
                  </a:cxn>
                  <a:cxn ang="0">
                    <a:pos x="7" y="0"/>
                  </a:cxn>
                  <a:cxn ang="0">
                    <a:pos x="7" y="0"/>
                  </a:cxn>
                  <a:cxn ang="0">
                    <a:pos x="7" y="0"/>
                  </a:cxn>
                  <a:cxn ang="0">
                    <a:pos x="0" y="0"/>
                  </a:cxn>
                  <a:cxn ang="0">
                    <a:pos x="0" y="8"/>
                  </a:cxn>
                  <a:cxn ang="0">
                    <a:pos x="0" y="8"/>
                  </a:cxn>
                  <a:cxn ang="0">
                    <a:pos x="0" y="15"/>
                  </a:cxn>
                  <a:cxn ang="0">
                    <a:pos x="0" y="15"/>
                  </a:cxn>
                  <a:cxn ang="0">
                    <a:pos x="7" y="15"/>
                  </a:cxn>
                  <a:cxn ang="0">
                    <a:pos x="7" y="15"/>
                  </a:cxn>
                  <a:cxn ang="0">
                    <a:pos x="7" y="15"/>
                  </a:cxn>
                  <a:cxn ang="0">
                    <a:pos x="15" y="15"/>
                  </a:cxn>
                  <a:cxn ang="0">
                    <a:pos x="15" y="15"/>
                  </a:cxn>
                  <a:cxn ang="0">
                    <a:pos x="15" y="15"/>
                  </a:cxn>
                  <a:cxn ang="0">
                    <a:pos x="15" y="8"/>
                  </a:cxn>
                </a:cxnLst>
                <a:rect l="0" t="0" r="r" b="b"/>
                <a:pathLst>
                  <a:path w="15" h="15">
                    <a:moveTo>
                      <a:pt x="15" y="8"/>
                    </a:moveTo>
                    <a:lnTo>
                      <a:pt x="15" y="8"/>
                    </a:lnTo>
                    <a:lnTo>
                      <a:pt x="15" y="0"/>
                    </a:lnTo>
                    <a:lnTo>
                      <a:pt x="15" y="0"/>
                    </a:lnTo>
                    <a:lnTo>
                      <a:pt x="7" y="0"/>
                    </a:lnTo>
                    <a:lnTo>
                      <a:pt x="7" y="0"/>
                    </a:lnTo>
                    <a:lnTo>
                      <a:pt x="7" y="0"/>
                    </a:lnTo>
                    <a:lnTo>
                      <a:pt x="0" y="0"/>
                    </a:lnTo>
                    <a:lnTo>
                      <a:pt x="0" y="8"/>
                    </a:lnTo>
                    <a:lnTo>
                      <a:pt x="0" y="8"/>
                    </a:lnTo>
                    <a:lnTo>
                      <a:pt x="0" y="15"/>
                    </a:lnTo>
                    <a:lnTo>
                      <a:pt x="0" y="15"/>
                    </a:lnTo>
                    <a:lnTo>
                      <a:pt x="7" y="15"/>
                    </a:lnTo>
                    <a:lnTo>
                      <a:pt x="7" y="15"/>
                    </a:lnTo>
                    <a:lnTo>
                      <a:pt x="7"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33" name="Freeform 461"/>
              <p:cNvSpPr>
                <a:spLocks/>
              </p:cNvSpPr>
              <p:nvPr/>
            </p:nvSpPr>
            <p:spPr bwMode="auto">
              <a:xfrm>
                <a:off x="5243" y="1726"/>
                <a:ext cx="15" cy="17"/>
              </a:xfrm>
              <a:custGeom>
                <a:avLst/>
                <a:gdLst/>
                <a:ahLst/>
                <a:cxnLst>
                  <a:cxn ang="0">
                    <a:pos x="15" y="8"/>
                  </a:cxn>
                  <a:cxn ang="0">
                    <a:pos x="14" y="6"/>
                  </a:cxn>
                  <a:cxn ang="0">
                    <a:pos x="13" y="3"/>
                  </a:cxn>
                  <a:cxn ang="0">
                    <a:pos x="11" y="1"/>
                  </a:cxn>
                  <a:cxn ang="0">
                    <a:pos x="8" y="0"/>
                  </a:cxn>
                  <a:cxn ang="0">
                    <a:pos x="6" y="0"/>
                  </a:cxn>
                  <a:cxn ang="0">
                    <a:pos x="4" y="1"/>
                  </a:cxn>
                  <a:cxn ang="0">
                    <a:pos x="2" y="3"/>
                  </a:cxn>
                  <a:cxn ang="0">
                    <a:pos x="0" y="6"/>
                  </a:cxn>
                  <a:cxn ang="0">
                    <a:pos x="0" y="8"/>
                  </a:cxn>
                  <a:cxn ang="0">
                    <a:pos x="0" y="11"/>
                  </a:cxn>
                  <a:cxn ang="0">
                    <a:pos x="2" y="13"/>
                  </a:cxn>
                  <a:cxn ang="0">
                    <a:pos x="4" y="15"/>
                  </a:cxn>
                  <a:cxn ang="0">
                    <a:pos x="6" y="17"/>
                  </a:cxn>
                  <a:cxn ang="0">
                    <a:pos x="8" y="17"/>
                  </a:cxn>
                  <a:cxn ang="0">
                    <a:pos x="11" y="15"/>
                  </a:cxn>
                  <a:cxn ang="0">
                    <a:pos x="13" y="13"/>
                  </a:cxn>
                  <a:cxn ang="0">
                    <a:pos x="14" y="11"/>
                  </a:cxn>
                  <a:cxn ang="0">
                    <a:pos x="15" y="8"/>
                  </a:cxn>
                </a:cxnLst>
                <a:rect l="0" t="0" r="r" b="b"/>
                <a:pathLst>
                  <a:path w="15" h="17">
                    <a:moveTo>
                      <a:pt x="15" y="8"/>
                    </a:moveTo>
                    <a:lnTo>
                      <a:pt x="14" y="6"/>
                    </a:lnTo>
                    <a:lnTo>
                      <a:pt x="13" y="3"/>
                    </a:lnTo>
                    <a:lnTo>
                      <a:pt x="11" y="1"/>
                    </a:lnTo>
                    <a:lnTo>
                      <a:pt x="8" y="0"/>
                    </a:lnTo>
                    <a:lnTo>
                      <a:pt x="6" y="0"/>
                    </a:lnTo>
                    <a:lnTo>
                      <a:pt x="4" y="1"/>
                    </a:lnTo>
                    <a:lnTo>
                      <a:pt x="2" y="3"/>
                    </a:lnTo>
                    <a:lnTo>
                      <a:pt x="0" y="6"/>
                    </a:lnTo>
                    <a:lnTo>
                      <a:pt x="0" y="8"/>
                    </a:lnTo>
                    <a:lnTo>
                      <a:pt x="0" y="11"/>
                    </a:lnTo>
                    <a:lnTo>
                      <a:pt x="2" y="13"/>
                    </a:lnTo>
                    <a:lnTo>
                      <a:pt x="4" y="15"/>
                    </a:lnTo>
                    <a:lnTo>
                      <a:pt x="6" y="17"/>
                    </a:lnTo>
                    <a:lnTo>
                      <a:pt x="8" y="17"/>
                    </a:lnTo>
                    <a:lnTo>
                      <a:pt x="11"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534" name="Freeform 462"/>
              <p:cNvSpPr>
                <a:spLocks/>
              </p:cNvSpPr>
              <p:nvPr/>
            </p:nvSpPr>
            <p:spPr bwMode="auto">
              <a:xfrm>
                <a:off x="5244" y="1727"/>
                <a:ext cx="15" cy="15"/>
              </a:xfrm>
              <a:custGeom>
                <a:avLst/>
                <a:gdLst/>
                <a:ahLst/>
                <a:cxnLst>
                  <a:cxn ang="0">
                    <a:pos x="15" y="8"/>
                  </a:cxn>
                  <a:cxn ang="0">
                    <a:pos x="15" y="8"/>
                  </a:cxn>
                  <a:cxn ang="0">
                    <a:pos x="15" y="0"/>
                  </a:cxn>
                  <a:cxn ang="0">
                    <a:pos x="7"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7" y="15"/>
                  </a:cxn>
                  <a:cxn ang="0">
                    <a:pos x="15" y="15"/>
                  </a:cxn>
                  <a:cxn ang="0">
                    <a:pos x="15" y="8"/>
                  </a:cxn>
                  <a:cxn ang="0">
                    <a:pos x="15" y="8"/>
                  </a:cxn>
                </a:cxnLst>
                <a:rect l="0" t="0" r="r" b="b"/>
                <a:pathLst>
                  <a:path w="15" h="15">
                    <a:moveTo>
                      <a:pt x="15" y="8"/>
                    </a:moveTo>
                    <a:lnTo>
                      <a:pt x="15" y="8"/>
                    </a:lnTo>
                    <a:lnTo>
                      <a:pt x="15" y="0"/>
                    </a:lnTo>
                    <a:lnTo>
                      <a:pt x="7" y="0"/>
                    </a:lnTo>
                    <a:lnTo>
                      <a:pt x="7" y="0"/>
                    </a:lnTo>
                    <a:lnTo>
                      <a:pt x="7" y="0"/>
                    </a:lnTo>
                    <a:lnTo>
                      <a:pt x="0" y="0"/>
                    </a:lnTo>
                    <a:lnTo>
                      <a:pt x="0" y="0"/>
                    </a:lnTo>
                    <a:lnTo>
                      <a:pt x="0" y="8"/>
                    </a:lnTo>
                    <a:lnTo>
                      <a:pt x="0" y="8"/>
                    </a:lnTo>
                    <a:lnTo>
                      <a:pt x="0" y="8"/>
                    </a:lnTo>
                    <a:lnTo>
                      <a:pt x="0" y="15"/>
                    </a:lnTo>
                    <a:lnTo>
                      <a:pt x="0" y="15"/>
                    </a:lnTo>
                    <a:lnTo>
                      <a:pt x="7" y="15"/>
                    </a:lnTo>
                    <a:lnTo>
                      <a:pt x="7" y="15"/>
                    </a:lnTo>
                    <a:lnTo>
                      <a:pt x="7"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35" name="Freeform 463"/>
              <p:cNvSpPr>
                <a:spLocks/>
              </p:cNvSpPr>
              <p:nvPr/>
            </p:nvSpPr>
            <p:spPr bwMode="auto">
              <a:xfrm>
                <a:off x="5243" y="1726"/>
                <a:ext cx="16" cy="15"/>
              </a:xfrm>
              <a:custGeom>
                <a:avLst/>
                <a:gdLst/>
                <a:ahLst/>
                <a:cxnLst>
                  <a:cxn ang="0">
                    <a:pos x="16" y="7"/>
                  </a:cxn>
                  <a:cxn ang="0">
                    <a:pos x="15" y="5"/>
                  </a:cxn>
                  <a:cxn ang="0">
                    <a:pos x="14" y="3"/>
                  </a:cxn>
                  <a:cxn ang="0">
                    <a:pos x="12" y="1"/>
                  </a:cxn>
                  <a:cxn ang="0">
                    <a:pos x="9" y="0"/>
                  </a:cxn>
                  <a:cxn ang="0">
                    <a:pos x="7" y="0"/>
                  </a:cxn>
                  <a:cxn ang="0">
                    <a:pos x="4" y="1"/>
                  </a:cxn>
                  <a:cxn ang="0">
                    <a:pos x="2" y="3"/>
                  </a:cxn>
                  <a:cxn ang="0">
                    <a:pos x="1" y="5"/>
                  </a:cxn>
                  <a:cxn ang="0">
                    <a:pos x="0" y="7"/>
                  </a:cxn>
                  <a:cxn ang="0">
                    <a:pos x="1" y="11"/>
                  </a:cxn>
                  <a:cxn ang="0">
                    <a:pos x="2" y="13"/>
                  </a:cxn>
                  <a:cxn ang="0">
                    <a:pos x="4" y="14"/>
                  </a:cxn>
                  <a:cxn ang="0">
                    <a:pos x="7" y="15"/>
                  </a:cxn>
                  <a:cxn ang="0">
                    <a:pos x="9" y="15"/>
                  </a:cxn>
                  <a:cxn ang="0">
                    <a:pos x="12" y="14"/>
                  </a:cxn>
                  <a:cxn ang="0">
                    <a:pos x="14" y="13"/>
                  </a:cxn>
                  <a:cxn ang="0">
                    <a:pos x="15" y="11"/>
                  </a:cxn>
                  <a:cxn ang="0">
                    <a:pos x="16" y="7"/>
                  </a:cxn>
                </a:cxnLst>
                <a:rect l="0" t="0" r="r" b="b"/>
                <a:pathLst>
                  <a:path w="16" h="15">
                    <a:moveTo>
                      <a:pt x="16" y="7"/>
                    </a:moveTo>
                    <a:lnTo>
                      <a:pt x="15" y="5"/>
                    </a:lnTo>
                    <a:lnTo>
                      <a:pt x="14" y="3"/>
                    </a:lnTo>
                    <a:lnTo>
                      <a:pt x="12" y="1"/>
                    </a:lnTo>
                    <a:lnTo>
                      <a:pt x="9" y="0"/>
                    </a:lnTo>
                    <a:lnTo>
                      <a:pt x="7" y="0"/>
                    </a:lnTo>
                    <a:lnTo>
                      <a:pt x="4" y="1"/>
                    </a:lnTo>
                    <a:lnTo>
                      <a:pt x="2" y="3"/>
                    </a:lnTo>
                    <a:lnTo>
                      <a:pt x="1" y="5"/>
                    </a:lnTo>
                    <a:lnTo>
                      <a:pt x="0" y="7"/>
                    </a:lnTo>
                    <a:lnTo>
                      <a:pt x="1" y="11"/>
                    </a:lnTo>
                    <a:lnTo>
                      <a:pt x="2" y="13"/>
                    </a:lnTo>
                    <a:lnTo>
                      <a:pt x="4" y="14"/>
                    </a:lnTo>
                    <a:lnTo>
                      <a:pt x="7" y="15"/>
                    </a:lnTo>
                    <a:lnTo>
                      <a:pt x="9" y="15"/>
                    </a:lnTo>
                    <a:lnTo>
                      <a:pt x="12" y="14"/>
                    </a:lnTo>
                    <a:lnTo>
                      <a:pt x="14" y="13"/>
                    </a:lnTo>
                    <a:lnTo>
                      <a:pt x="15" y="11"/>
                    </a:lnTo>
                    <a:lnTo>
                      <a:pt x="16" y="7"/>
                    </a:lnTo>
                    <a:close/>
                  </a:path>
                </a:pathLst>
              </a:custGeom>
              <a:solidFill>
                <a:srgbClr val="FFFF00"/>
              </a:solidFill>
              <a:ln w="9525">
                <a:noFill/>
                <a:round/>
                <a:headEnd/>
                <a:tailEnd/>
              </a:ln>
            </p:spPr>
            <p:txBody>
              <a:bodyPr/>
              <a:lstStyle/>
              <a:p>
                <a:endParaRPr lang="en-US" dirty="0"/>
              </a:p>
            </p:txBody>
          </p:sp>
          <p:sp>
            <p:nvSpPr>
              <p:cNvPr id="643536" name="Freeform 464"/>
              <p:cNvSpPr>
                <a:spLocks/>
              </p:cNvSpPr>
              <p:nvPr/>
            </p:nvSpPr>
            <p:spPr bwMode="auto">
              <a:xfrm>
                <a:off x="5244" y="1727"/>
                <a:ext cx="15" cy="15"/>
              </a:xfrm>
              <a:custGeom>
                <a:avLst/>
                <a:gdLst/>
                <a:ahLst/>
                <a:cxnLst>
                  <a:cxn ang="0">
                    <a:pos x="15" y="8"/>
                  </a:cxn>
                  <a:cxn ang="0">
                    <a:pos x="15" y="0"/>
                  </a:cxn>
                  <a:cxn ang="0">
                    <a:pos x="15" y="0"/>
                  </a:cxn>
                  <a:cxn ang="0">
                    <a:pos x="15" y="0"/>
                  </a:cxn>
                  <a:cxn ang="0">
                    <a:pos x="7" y="0"/>
                  </a:cxn>
                  <a:cxn ang="0">
                    <a:pos x="7" y="0"/>
                  </a:cxn>
                  <a:cxn ang="0">
                    <a:pos x="0" y="0"/>
                  </a:cxn>
                  <a:cxn ang="0">
                    <a:pos x="0" y="0"/>
                  </a:cxn>
                  <a:cxn ang="0">
                    <a:pos x="0" y="0"/>
                  </a:cxn>
                  <a:cxn ang="0">
                    <a:pos x="0" y="8"/>
                  </a:cxn>
                  <a:cxn ang="0">
                    <a:pos x="0" y="8"/>
                  </a:cxn>
                  <a:cxn ang="0">
                    <a:pos x="0" y="15"/>
                  </a:cxn>
                  <a:cxn ang="0">
                    <a:pos x="0" y="15"/>
                  </a:cxn>
                  <a:cxn ang="0">
                    <a:pos x="7" y="15"/>
                  </a:cxn>
                  <a:cxn ang="0">
                    <a:pos x="7" y="15"/>
                  </a:cxn>
                  <a:cxn ang="0">
                    <a:pos x="15" y="15"/>
                  </a:cxn>
                  <a:cxn ang="0">
                    <a:pos x="15" y="15"/>
                  </a:cxn>
                  <a:cxn ang="0">
                    <a:pos x="15" y="8"/>
                  </a:cxn>
                  <a:cxn ang="0">
                    <a:pos x="15" y="8"/>
                  </a:cxn>
                </a:cxnLst>
                <a:rect l="0" t="0" r="r" b="b"/>
                <a:pathLst>
                  <a:path w="15" h="15">
                    <a:moveTo>
                      <a:pt x="15" y="8"/>
                    </a:moveTo>
                    <a:lnTo>
                      <a:pt x="15" y="0"/>
                    </a:lnTo>
                    <a:lnTo>
                      <a:pt x="15" y="0"/>
                    </a:lnTo>
                    <a:lnTo>
                      <a:pt x="15" y="0"/>
                    </a:lnTo>
                    <a:lnTo>
                      <a:pt x="7" y="0"/>
                    </a:lnTo>
                    <a:lnTo>
                      <a:pt x="7" y="0"/>
                    </a:lnTo>
                    <a:lnTo>
                      <a:pt x="0" y="0"/>
                    </a:lnTo>
                    <a:lnTo>
                      <a:pt x="0" y="0"/>
                    </a:lnTo>
                    <a:lnTo>
                      <a:pt x="0" y="0"/>
                    </a:lnTo>
                    <a:lnTo>
                      <a:pt x="0" y="8"/>
                    </a:lnTo>
                    <a:lnTo>
                      <a:pt x="0" y="8"/>
                    </a:lnTo>
                    <a:lnTo>
                      <a:pt x="0" y="15"/>
                    </a:lnTo>
                    <a:lnTo>
                      <a:pt x="0"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37" name="Freeform 465"/>
              <p:cNvSpPr>
                <a:spLocks/>
              </p:cNvSpPr>
              <p:nvPr/>
            </p:nvSpPr>
            <p:spPr bwMode="auto">
              <a:xfrm>
                <a:off x="5247" y="1730"/>
                <a:ext cx="15" cy="16"/>
              </a:xfrm>
              <a:custGeom>
                <a:avLst/>
                <a:gdLst/>
                <a:ahLst/>
                <a:cxnLst>
                  <a:cxn ang="0">
                    <a:pos x="15" y="8"/>
                  </a:cxn>
                  <a:cxn ang="0">
                    <a:pos x="14" y="5"/>
                  </a:cxn>
                  <a:cxn ang="0">
                    <a:pos x="13" y="3"/>
                  </a:cxn>
                  <a:cxn ang="0">
                    <a:pos x="11" y="1"/>
                  </a:cxn>
                  <a:cxn ang="0">
                    <a:pos x="9" y="0"/>
                  </a:cxn>
                  <a:cxn ang="0">
                    <a:pos x="5" y="0"/>
                  </a:cxn>
                  <a:cxn ang="0">
                    <a:pos x="3" y="1"/>
                  </a:cxn>
                  <a:cxn ang="0">
                    <a:pos x="1" y="3"/>
                  </a:cxn>
                  <a:cxn ang="0">
                    <a:pos x="0" y="5"/>
                  </a:cxn>
                  <a:cxn ang="0">
                    <a:pos x="0" y="8"/>
                  </a:cxn>
                  <a:cxn ang="0">
                    <a:pos x="0" y="11"/>
                  </a:cxn>
                  <a:cxn ang="0">
                    <a:pos x="1" y="14"/>
                  </a:cxn>
                  <a:cxn ang="0">
                    <a:pos x="3" y="15"/>
                  </a:cxn>
                  <a:cxn ang="0">
                    <a:pos x="5" y="16"/>
                  </a:cxn>
                  <a:cxn ang="0">
                    <a:pos x="9" y="16"/>
                  </a:cxn>
                  <a:cxn ang="0">
                    <a:pos x="11" y="15"/>
                  </a:cxn>
                  <a:cxn ang="0">
                    <a:pos x="13" y="14"/>
                  </a:cxn>
                  <a:cxn ang="0">
                    <a:pos x="14" y="11"/>
                  </a:cxn>
                  <a:cxn ang="0">
                    <a:pos x="15" y="8"/>
                  </a:cxn>
                </a:cxnLst>
                <a:rect l="0" t="0" r="r" b="b"/>
                <a:pathLst>
                  <a:path w="15" h="16">
                    <a:moveTo>
                      <a:pt x="15" y="8"/>
                    </a:moveTo>
                    <a:lnTo>
                      <a:pt x="14" y="5"/>
                    </a:lnTo>
                    <a:lnTo>
                      <a:pt x="13" y="3"/>
                    </a:lnTo>
                    <a:lnTo>
                      <a:pt x="11" y="1"/>
                    </a:lnTo>
                    <a:lnTo>
                      <a:pt x="9" y="0"/>
                    </a:lnTo>
                    <a:lnTo>
                      <a:pt x="5" y="0"/>
                    </a:lnTo>
                    <a:lnTo>
                      <a:pt x="3" y="1"/>
                    </a:lnTo>
                    <a:lnTo>
                      <a:pt x="1" y="3"/>
                    </a:lnTo>
                    <a:lnTo>
                      <a:pt x="0" y="5"/>
                    </a:lnTo>
                    <a:lnTo>
                      <a:pt x="0" y="8"/>
                    </a:lnTo>
                    <a:lnTo>
                      <a:pt x="0" y="11"/>
                    </a:lnTo>
                    <a:lnTo>
                      <a:pt x="1" y="14"/>
                    </a:lnTo>
                    <a:lnTo>
                      <a:pt x="3" y="15"/>
                    </a:lnTo>
                    <a:lnTo>
                      <a:pt x="5" y="16"/>
                    </a:lnTo>
                    <a:lnTo>
                      <a:pt x="9" y="16"/>
                    </a:lnTo>
                    <a:lnTo>
                      <a:pt x="11" y="15"/>
                    </a:lnTo>
                    <a:lnTo>
                      <a:pt x="13" y="14"/>
                    </a:lnTo>
                    <a:lnTo>
                      <a:pt x="14" y="11"/>
                    </a:lnTo>
                    <a:lnTo>
                      <a:pt x="15" y="8"/>
                    </a:lnTo>
                    <a:close/>
                  </a:path>
                </a:pathLst>
              </a:custGeom>
              <a:solidFill>
                <a:srgbClr val="FFFF00"/>
              </a:solidFill>
              <a:ln w="9525">
                <a:noFill/>
                <a:round/>
                <a:headEnd/>
                <a:tailEnd/>
              </a:ln>
            </p:spPr>
            <p:txBody>
              <a:bodyPr/>
              <a:lstStyle/>
              <a:p>
                <a:endParaRPr lang="en-US" dirty="0"/>
              </a:p>
            </p:txBody>
          </p:sp>
          <p:sp>
            <p:nvSpPr>
              <p:cNvPr id="643538" name="Freeform 466"/>
              <p:cNvSpPr>
                <a:spLocks/>
              </p:cNvSpPr>
              <p:nvPr/>
            </p:nvSpPr>
            <p:spPr bwMode="auto">
              <a:xfrm>
                <a:off x="5244" y="1727"/>
                <a:ext cx="15" cy="22"/>
              </a:xfrm>
              <a:custGeom>
                <a:avLst/>
                <a:gdLst/>
                <a:ahLst/>
                <a:cxnLst>
                  <a:cxn ang="0">
                    <a:pos x="15" y="8"/>
                  </a:cxn>
                  <a:cxn ang="0">
                    <a:pos x="15" y="8"/>
                  </a:cxn>
                  <a:cxn ang="0">
                    <a:pos x="15" y="8"/>
                  </a:cxn>
                  <a:cxn ang="0">
                    <a:pos x="15" y="0"/>
                  </a:cxn>
                  <a:cxn ang="0">
                    <a:pos x="15" y="0"/>
                  </a:cxn>
                  <a:cxn ang="0">
                    <a:pos x="7" y="0"/>
                  </a:cxn>
                  <a:cxn ang="0">
                    <a:pos x="7" y="0"/>
                  </a:cxn>
                  <a:cxn ang="0">
                    <a:pos x="7" y="8"/>
                  </a:cxn>
                  <a:cxn ang="0">
                    <a:pos x="0" y="8"/>
                  </a:cxn>
                  <a:cxn ang="0">
                    <a:pos x="0" y="8"/>
                  </a:cxn>
                  <a:cxn ang="0">
                    <a:pos x="0" y="15"/>
                  </a:cxn>
                  <a:cxn ang="0">
                    <a:pos x="7" y="15"/>
                  </a:cxn>
                  <a:cxn ang="0">
                    <a:pos x="7" y="15"/>
                  </a:cxn>
                  <a:cxn ang="0">
                    <a:pos x="7" y="22"/>
                  </a:cxn>
                  <a:cxn ang="0">
                    <a:pos x="15" y="22"/>
                  </a:cxn>
                  <a:cxn ang="0">
                    <a:pos x="15" y="15"/>
                  </a:cxn>
                  <a:cxn ang="0">
                    <a:pos x="15" y="15"/>
                  </a:cxn>
                  <a:cxn ang="0">
                    <a:pos x="15" y="15"/>
                  </a:cxn>
                  <a:cxn ang="0">
                    <a:pos x="15" y="8"/>
                  </a:cxn>
                </a:cxnLst>
                <a:rect l="0" t="0" r="r" b="b"/>
                <a:pathLst>
                  <a:path w="15" h="22">
                    <a:moveTo>
                      <a:pt x="15" y="8"/>
                    </a:moveTo>
                    <a:lnTo>
                      <a:pt x="15" y="8"/>
                    </a:lnTo>
                    <a:lnTo>
                      <a:pt x="15" y="8"/>
                    </a:lnTo>
                    <a:lnTo>
                      <a:pt x="15" y="0"/>
                    </a:lnTo>
                    <a:lnTo>
                      <a:pt x="15" y="0"/>
                    </a:lnTo>
                    <a:lnTo>
                      <a:pt x="7" y="0"/>
                    </a:lnTo>
                    <a:lnTo>
                      <a:pt x="7" y="0"/>
                    </a:lnTo>
                    <a:lnTo>
                      <a:pt x="7" y="8"/>
                    </a:lnTo>
                    <a:lnTo>
                      <a:pt x="0" y="8"/>
                    </a:lnTo>
                    <a:lnTo>
                      <a:pt x="0" y="8"/>
                    </a:lnTo>
                    <a:lnTo>
                      <a:pt x="0" y="15"/>
                    </a:lnTo>
                    <a:lnTo>
                      <a:pt x="7" y="15"/>
                    </a:lnTo>
                    <a:lnTo>
                      <a:pt x="7" y="15"/>
                    </a:lnTo>
                    <a:lnTo>
                      <a:pt x="7" y="22"/>
                    </a:lnTo>
                    <a:lnTo>
                      <a:pt x="15" y="22"/>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39" name="Freeform 467"/>
              <p:cNvSpPr>
                <a:spLocks/>
              </p:cNvSpPr>
              <p:nvPr/>
            </p:nvSpPr>
            <p:spPr bwMode="auto">
              <a:xfrm>
                <a:off x="5242" y="1724"/>
                <a:ext cx="15" cy="16"/>
              </a:xfrm>
              <a:custGeom>
                <a:avLst/>
                <a:gdLst/>
                <a:ahLst/>
                <a:cxnLst>
                  <a:cxn ang="0">
                    <a:pos x="15" y="8"/>
                  </a:cxn>
                  <a:cxn ang="0">
                    <a:pos x="15" y="6"/>
                  </a:cxn>
                  <a:cxn ang="0">
                    <a:pos x="14" y="3"/>
                  </a:cxn>
                  <a:cxn ang="0">
                    <a:pos x="12" y="2"/>
                  </a:cxn>
                  <a:cxn ang="0">
                    <a:pos x="9" y="0"/>
                  </a:cxn>
                  <a:cxn ang="0">
                    <a:pos x="6" y="0"/>
                  </a:cxn>
                  <a:cxn ang="0">
                    <a:pos x="4" y="2"/>
                  </a:cxn>
                  <a:cxn ang="0">
                    <a:pos x="3" y="3"/>
                  </a:cxn>
                  <a:cxn ang="0">
                    <a:pos x="1" y="6"/>
                  </a:cxn>
                  <a:cxn ang="0">
                    <a:pos x="0" y="8"/>
                  </a:cxn>
                  <a:cxn ang="0">
                    <a:pos x="1" y="10"/>
                  </a:cxn>
                  <a:cxn ang="0">
                    <a:pos x="3" y="13"/>
                  </a:cxn>
                  <a:cxn ang="0">
                    <a:pos x="4" y="15"/>
                  </a:cxn>
                  <a:cxn ang="0">
                    <a:pos x="6" y="16"/>
                  </a:cxn>
                  <a:cxn ang="0">
                    <a:pos x="9" y="16"/>
                  </a:cxn>
                  <a:cxn ang="0">
                    <a:pos x="12" y="15"/>
                  </a:cxn>
                  <a:cxn ang="0">
                    <a:pos x="14" y="13"/>
                  </a:cxn>
                  <a:cxn ang="0">
                    <a:pos x="15" y="10"/>
                  </a:cxn>
                  <a:cxn ang="0">
                    <a:pos x="15" y="8"/>
                  </a:cxn>
                </a:cxnLst>
                <a:rect l="0" t="0" r="r" b="b"/>
                <a:pathLst>
                  <a:path w="15" h="16">
                    <a:moveTo>
                      <a:pt x="15" y="8"/>
                    </a:moveTo>
                    <a:lnTo>
                      <a:pt x="15" y="6"/>
                    </a:lnTo>
                    <a:lnTo>
                      <a:pt x="14" y="3"/>
                    </a:lnTo>
                    <a:lnTo>
                      <a:pt x="12" y="2"/>
                    </a:lnTo>
                    <a:lnTo>
                      <a:pt x="9" y="0"/>
                    </a:lnTo>
                    <a:lnTo>
                      <a:pt x="6" y="0"/>
                    </a:lnTo>
                    <a:lnTo>
                      <a:pt x="4" y="2"/>
                    </a:lnTo>
                    <a:lnTo>
                      <a:pt x="3" y="3"/>
                    </a:lnTo>
                    <a:lnTo>
                      <a:pt x="1" y="6"/>
                    </a:lnTo>
                    <a:lnTo>
                      <a:pt x="0" y="8"/>
                    </a:lnTo>
                    <a:lnTo>
                      <a:pt x="1" y="10"/>
                    </a:lnTo>
                    <a:lnTo>
                      <a:pt x="3" y="13"/>
                    </a:lnTo>
                    <a:lnTo>
                      <a:pt x="4" y="15"/>
                    </a:lnTo>
                    <a:lnTo>
                      <a:pt x="6" y="16"/>
                    </a:lnTo>
                    <a:lnTo>
                      <a:pt x="9" y="16"/>
                    </a:lnTo>
                    <a:lnTo>
                      <a:pt x="12"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540" name="Freeform 468"/>
              <p:cNvSpPr>
                <a:spLocks/>
              </p:cNvSpPr>
              <p:nvPr/>
            </p:nvSpPr>
            <p:spPr bwMode="auto">
              <a:xfrm>
                <a:off x="5244" y="1727"/>
                <a:ext cx="15" cy="15"/>
              </a:xfrm>
              <a:custGeom>
                <a:avLst/>
                <a:gdLst/>
                <a:ahLst/>
                <a:cxnLst>
                  <a:cxn ang="0">
                    <a:pos x="15" y="8"/>
                  </a:cxn>
                  <a:cxn ang="0">
                    <a:pos x="15" y="0"/>
                  </a:cxn>
                  <a:cxn ang="0">
                    <a:pos x="15" y="0"/>
                  </a:cxn>
                  <a:cxn ang="0">
                    <a:pos x="7" y="0"/>
                  </a:cxn>
                  <a:cxn ang="0">
                    <a:pos x="7" y="0"/>
                  </a:cxn>
                  <a:cxn ang="0">
                    <a:pos x="7" y="0"/>
                  </a:cxn>
                  <a:cxn ang="0">
                    <a:pos x="0" y="0"/>
                  </a:cxn>
                  <a:cxn ang="0">
                    <a:pos x="0" y="0"/>
                  </a:cxn>
                  <a:cxn ang="0">
                    <a:pos x="0" y="0"/>
                  </a:cxn>
                  <a:cxn ang="0">
                    <a:pos x="0" y="8"/>
                  </a:cxn>
                  <a:cxn ang="0">
                    <a:pos x="0" y="8"/>
                  </a:cxn>
                  <a:cxn ang="0">
                    <a:pos x="0" y="8"/>
                  </a:cxn>
                  <a:cxn ang="0">
                    <a:pos x="0" y="15"/>
                  </a:cxn>
                  <a:cxn ang="0">
                    <a:pos x="7" y="15"/>
                  </a:cxn>
                  <a:cxn ang="0">
                    <a:pos x="7" y="15"/>
                  </a:cxn>
                  <a:cxn ang="0">
                    <a:pos x="7" y="15"/>
                  </a:cxn>
                  <a:cxn ang="0">
                    <a:pos x="15" y="8"/>
                  </a:cxn>
                  <a:cxn ang="0">
                    <a:pos x="15" y="8"/>
                  </a:cxn>
                  <a:cxn ang="0">
                    <a:pos x="15" y="8"/>
                  </a:cxn>
                </a:cxnLst>
                <a:rect l="0" t="0" r="r" b="b"/>
                <a:pathLst>
                  <a:path w="15" h="15">
                    <a:moveTo>
                      <a:pt x="15" y="8"/>
                    </a:moveTo>
                    <a:lnTo>
                      <a:pt x="15" y="0"/>
                    </a:lnTo>
                    <a:lnTo>
                      <a:pt x="15" y="0"/>
                    </a:lnTo>
                    <a:lnTo>
                      <a:pt x="7" y="0"/>
                    </a:lnTo>
                    <a:lnTo>
                      <a:pt x="7" y="0"/>
                    </a:lnTo>
                    <a:lnTo>
                      <a:pt x="7" y="0"/>
                    </a:lnTo>
                    <a:lnTo>
                      <a:pt x="0" y="0"/>
                    </a:lnTo>
                    <a:lnTo>
                      <a:pt x="0" y="0"/>
                    </a:lnTo>
                    <a:lnTo>
                      <a:pt x="0" y="0"/>
                    </a:lnTo>
                    <a:lnTo>
                      <a:pt x="0" y="8"/>
                    </a:lnTo>
                    <a:lnTo>
                      <a:pt x="0" y="8"/>
                    </a:lnTo>
                    <a:lnTo>
                      <a:pt x="0" y="8"/>
                    </a:lnTo>
                    <a:lnTo>
                      <a:pt x="0" y="15"/>
                    </a:lnTo>
                    <a:lnTo>
                      <a:pt x="7" y="15"/>
                    </a:lnTo>
                    <a:lnTo>
                      <a:pt x="7" y="15"/>
                    </a:lnTo>
                    <a:lnTo>
                      <a:pt x="7"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41" name="Freeform 469"/>
              <p:cNvSpPr>
                <a:spLocks/>
              </p:cNvSpPr>
              <p:nvPr/>
            </p:nvSpPr>
            <p:spPr bwMode="auto">
              <a:xfrm>
                <a:off x="5238" y="1729"/>
                <a:ext cx="16" cy="16"/>
              </a:xfrm>
              <a:custGeom>
                <a:avLst/>
                <a:gdLst/>
                <a:ahLst/>
                <a:cxnLst>
                  <a:cxn ang="0">
                    <a:pos x="16" y="8"/>
                  </a:cxn>
                  <a:cxn ang="0">
                    <a:pos x="14" y="5"/>
                  </a:cxn>
                  <a:cxn ang="0">
                    <a:pos x="13" y="3"/>
                  </a:cxn>
                  <a:cxn ang="0">
                    <a:pos x="12" y="1"/>
                  </a:cxn>
                  <a:cxn ang="0">
                    <a:pos x="9" y="0"/>
                  </a:cxn>
                  <a:cxn ang="0">
                    <a:pos x="7" y="0"/>
                  </a:cxn>
                  <a:cxn ang="0">
                    <a:pos x="4" y="1"/>
                  </a:cxn>
                  <a:cxn ang="0">
                    <a:pos x="1" y="3"/>
                  </a:cxn>
                  <a:cxn ang="0">
                    <a:pos x="0" y="5"/>
                  </a:cxn>
                  <a:cxn ang="0">
                    <a:pos x="0" y="8"/>
                  </a:cxn>
                  <a:cxn ang="0">
                    <a:pos x="0" y="11"/>
                  </a:cxn>
                  <a:cxn ang="0">
                    <a:pos x="1" y="14"/>
                  </a:cxn>
                  <a:cxn ang="0">
                    <a:pos x="4" y="15"/>
                  </a:cxn>
                  <a:cxn ang="0">
                    <a:pos x="7" y="16"/>
                  </a:cxn>
                  <a:cxn ang="0">
                    <a:pos x="9" y="16"/>
                  </a:cxn>
                  <a:cxn ang="0">
                    <a:pos x="12" y="15"/>
                  </a:cxn>
                  <a:cxn ang="0">
                    <a:pos x="13" y="14"/>
                  </a:cxn>
                  <a:cxn ang="0">
                    <a:pos x="14" y="11"/>
                  </a:cxn>
                  <a:cxn ang="0">
                    <a:pos x="16" y="8"/>
                  </a:cxn>
                </a:cxnLst>
                <a:rect l="0" t="0" r="r" b="b"/>
                <a:pathLst>
                  <a:path w="16" h="16">
                    <a:moveTo>
                      <a:pt x="16" y="8"/>
                    </a:moveTo>
                    <a:lnTo>
                      <a:pt x="14" y="5"/>
                    </a:lnTo>
                    <a:lnTo>
                      <a:pt x="13" y="3"/>
                    </a:lnTo>
                    <a:lnTo>
                      <a:pt x="12" y="1"/>
                    </a:lnTo>
                    <a:lnTo>
                      <a:pt x="9" y="0"/>
                    </a:lnTo>
                    <a:lnTo>
                      <a:pt x="7" y="0"/>
                    </a:lnTo>
                    <a:lnTo>
                      <a:pt x="4" y="1"/>
                    </a:lnTo>
                    <a:lnTo>
                      <a:pt x="1" y="3"/>
                    </a:lnTo>
                    <a:lnTo>
                      <a:pt x="0" y="5"/>
                    </a:lnTo>
                    <a:lnTo>
                      <a:pt x="0" y="8"/>
                    </a:lnTo>
                    <a:lnTo>
                      <a:pt x="0" y="11"/>
                    </a:lnTo>
                    <a:lnTo>
                      <a:pt x="1" y="14"/>
                    </a:lnTo>
                    <a:lnTo>
                      <a:pt x="4" y="15"/>
                    </a:lnTo>
                    <a:lnTo>
                      <a:pt x="7" y="16"/>
                    </a:lnTo>
                    <a:lnTo>
                      <a:pt x="9" y="16"/>
                    </a:lnTo>
                    <a:lnTo>
                      <a:pt x="12" y="15"/>
                    </a:lnTo>
                    <a:lnTo>
                      <a:pt x="13" y="14"/>
                    </a:lnTo>
                    <a:lnTo>
                      <a:pt x="14" y="11"/>
                    </a:lnTo>
                    <a:lnTo>
                      <a:pt x="16" y="8"/>
                    </a:lnTo>
                    <a:close/>
                  </a:path>
                </a:pathLst>
              </a:custGeom>
              <a:solidFill>
                <a:srgbClr val="FFFF00"/>
              </a:solidFill>
              <a:ln w="9525">
                <a:noFill/>
                <a:round/>
                <a:headEnd/>
                <a:tailEnd/>
              </a:ln>
            </p:spPr>
            <p:txBody>
              <a:bodyPr/>
              <a:lstStyle/>
              <a:p>
                <a:endParaRPr lang="en-US" dirty="0"/>
              </a:p>
            </p:txBody>
          </p:sp>
          <p:sp>
            <p:nvSpPr>
              <p:cNvPr id="643542" name="Freeform 470"/>
              <p:cNvSpPr>
                <a:spLocks/>
              </p:cNvSpPr>
              <p:nvPr/>
            </p:nvSpPr>
            <p:spPr bwMode="auto">
              <a:xfrm>
                <a:off x="5237" y="1727"/>
                <a:ext cx="14" cy="15"/>
              </a:xfrm>
              <a:custGeom>
                <a:avLst/>
                <a:gdLst/>
                <a:ahLst/>
                <a:cxnLst>
                  <a:cxn ang="0">
                    <a:pos x="14" y="8"/>
                  </a:cxn>
                  <a:cxn ang="0">
                    <a:pos x="14" y="8"/>
                  </a:cxn>
                  <a:cxn ang="0">
                    <a:pos x="14" y="8"/>
                  </a:cxn>
                  <a:cxn ang="0">
                    <a:pos x="14" y="0"/>
                  </a:cxn>
                  <a:cxn ang="0">
                    <a:pos x="7" y="0"/>
                  </a:cxn>
                  <a:cxn ang="0">
                    <a:pos x="7" y="0"/>
                  </a:cxn>
                  <a:cxn ang="0">
                    <a:pos x="7" y="0"/>
                  </a:cxn>
                  <a:cxn ang="0">
                    <a:pos x="0" y="8"/>
                  </a:cxn>
                  <a:cxn ang="0">
                    <a:pos x="0" y="8"/>
                  </a:cxn>
                  <a:cxn ang="0">
                    <a:pos x="0" y="8"/>
                  </a:cxn>
                  <a:cxn ang="0">
                    <a:pos x="0" y="15"/>
                  </a:cxn>
                  <a:cxn ang="0">
                    <a:pos x="0" y="15"/>
                  </a:cxn>
                  <a:cxn ang="0">
                    <a:pos x="7"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8"/>
                    </a:lnTo>
                    <a:lnTo>
                      <a:pt x="14" y="0"/>
                    </a:lnTo>
                    <a:lnTo>
                      <a:pt x="7" y="0"/>
                    </a:lnTo>
                    <a:lnTo>
                      <a:pt x="7" y="0"/>
                    </a:lnTo>
                    <a:lnTo>
                      <a:pt x="7" y="0"/>
                    </a:lnTo>
                    <a:lnTo>
                      <a:pt x="0" y="8"/>
                    </a:lnTo>
                    <a:lnTo>
                      <a:pt x="0" y="8"/>
                    </a:lnTo>
                    <a:lnTo>
                      <a:pt x="0" y="8"/>
                    </a:lnTo>
                    <a:lnTo>
                      <a:pt x="0" y="15"/>
                    </a:lnTo>
                    <a:lnTo>
                      <a:pt x="0" y="15"/>
                    </a:lnTo>
                    <a:lnTo>
                      <a:pt x="7"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543" name="Freeform 471"/>
              <p:cNvSpPr>
                <a:spLocks/>
              </p:cNvSpPr>
              <p:nvPr/>
            </p:nvSpPr>
            <p:spPr bwMode="auto">
              <a:xfrm>
                <a:off x="5246" y="1732"/>
                <a:ext cx="15" cy="16"/>
              </a:xfrm>
              <a:custGeom>
                <a:avLst/>
                <a:gdLst/>
                <a:ahLst/>
                <a:cxnLst>
                  <a:cxn ang="0">
                    <a:pos x="15" y="8"/>
                  </a:cxn>
                  <a:cxn ang="0">
                    <a:pos x="14" y="5"/>
                  </a:cxn>
                  <a:cxn ang="0">
                    <a:pos x="13" y="2"/>
                  </a:cxn>
                  <a:cxn ang="0">
                    <a:pos x="11" y="1"/>
                  </a:cxn>
                  <a:cxn ang="0">
                    <a:pos x="9" y="0"/>
                  </a:cxn>
                  <a:cxn ang="0">
                    <a:pos x="5" y="0"/>
                  </a:cxn>
                  <a:cxn ang="0">
                    <a:pos x="3" y="1"/>
                  </a:cxn>
                  <a:cxn ang="0">
                    <a:pos x="1" y="2"/>
                  </a:cxn>
                  <a:cxn ang="0">
                    <a:pos x="0" y="5"/>
                  </a:cxn>
                  <a:cxn ang="0">
                    <a:pos x="0" y="8"/>
                  </a:cxn>
                  <a:cxn ang="0">
                    <a:pos x="0" y="11"/>
                  </a:cxn>
                  <a:cxn ang="0">
                    <a:pos x="1" y="13"/>
                  </a:cxn>
                  <a:cxn ang="0">
                    <a:pos x="3" y="15"/>
                  </a:cxn>
                  <a:cxn ang="0">
                    <a:pos x="5" y="16"/>
                  </a:cxn>
                  <a:cxn ang="0">
                    <a:pos x="9" y="16"/>
                  </a:cxn>
                  <a:cxn ang="0">
                    <a:pos x="11" y="15"/>
                  </a:cxn>
                  <a:cxn ang="0">
                    <a:pos x="13" y="13"/>
                  </a:cxn>
                  <a:cxn ang="0">
                    <a:pos x="14" y="11"/>
                  </a:cxn>
                  <a:cxn ang="0">
                    <a:pos x="15" y="8"/>
                  </a:cxn>
                </a:cxnLst>
                <a:rect l="0" t="0" r="r" b="b"/>
                <a:pathLst>
                  <a:path w="15" h="16">
                    <a:moveTo>
                      <a:pt x="15" y="8"/>
                    </a:moveTo>
                    <a:lnTo>
                      <a:pt x="14" y="5"/>
                    </a:lnTo>
                    <a:lnTo>
                      <a:pt x="13" y="2"/>
                    </a:lnTo>
                    <a:lnTo>
                      <a:pt x="11" y="1"/>
                    </a:lnTo>
                    <a:lnTo>
                      <a:pt x="9" y="0"/>
                    </a:lnTo>
                    <a:lnTo>
                      <a:pt x="5" y="0"/>
                    </a:lnTo>
                    <a:lnTo>
                      <a:pt x="3" y="1"/>
                    </a:lnTo>
                    <a:lnTo>
                      <a:pt x="1" y="2"/>
                    </a:lnTo>
                    <a:lnTo>
                      <a:pt x="0" y="5"/>
                    </a:lnTo>
                    <a:lnTo>
                      <a:pt x="0" y="8"/>
                    </a:lnTo>
                    <a:lnTo>
                      <a:pt x="0" y="11"/>
                    </a:lnTo>
                    <a:lnTo>
                      <a:pt x="1" y="13"/>
                    </a:lnTo>
                    <a:lnTo>
                      <a:pt x="3" y="15"/>
                    </a:lnTo>
                    <a:lnTo>
                      <a:pt x="5" y="16"/>
                    </a:lnTo>
                    <a:lnTo>
                      <a:pt x="9" y="16"/>
                    </a:lnTo>
                    <a:lnTo>
                      <a:pt x="11"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544" name="Freeform 472"/>
              <p:cNvSpPr>
                <a:spLocks/>
              </p:cNvSpPr>
              <p:nvPr/>
            </p:nvSpPr>
            <p:spPr bwMode="auto">
              <a:xfrm>
                <a:off x="5244" y="1735"/>
                <a:ext cx="15" cy="14"/>
              </a:xfrm>
              <a:custGeom>
                <a:avLst/>
                <a:gdLst/>
                <a:ahLst/>
                <a:cxnLst>
                  <a:cxn ang="0">
                    <a:pos x="15" y="7"/>
                  </a:cxn>
                  <a:cxn ang="0">
                    <a:pos x="15" y="0"/>
                  </a:cxn>
                  <a:cxn ang="0">
                    <a:pos x="15" y="0"/>
                  </a:cxn>
                  <a:cxn ang="0">
                    <a:pos x="15" y="0"/>
                  </a:cxn>
                  <a:cxn ang="0">
                    <a:pos x="7" y="0"/>
                  </a:cxn>
                  <a:cxn ang="0">
                    <a:pos x="7" y="0"/>
                  </a:cxn>
                  <a:cxn ang="0">
                    <a:pos x="7" y="0"/>
                  </a:cxn>
                  <a:cxn ang="0">
                    <a:pos x="0" y="0"/>
                  </a:cxn>
                  <a:cxn ang="0">
                    <a:pos x="0" y="0"/>
                  </a:cxn>
                  <a:cxn ang="0">
                    <a:pos x="0" y="7"/>
                  </a:cxn>
                  <a:cxn ang="0">
                    <a:pos x="0" y="7"/>
                  </a:cxn>
                  <a:cxn ang="0">
                    <a:pos x="0" y="7"/>
                  </a:cxn>
                  <a:cxn ang="0">
                    <a:pos x="7" y="14"/>
                  </a:cxn>
                  <a:cxn ang="0">
                    <a:pos x="7" y="14"/>
                  </a:cxn>
                  <a:cxn ang="0">
                    <a:pos x="7" y="14"/>
                  </a:cxn>
                  <a:cxn ang="0">
                    <a:pos x="15" y="14"/>
                  </a:cxn>
                  <a:cxn ang="0">
                    <a:pos x="15" y="7"/>
                  </a:cxn>
                  <a:cxn ang="0">
                    <a:pos x="15" y="7"/>
                  </a:cxn>
                  <a:cxn ang="0">
                    <a:pos x="15" y="7"/>
                  </a:cxn>
                </a:cxnLst>
                <a:rect l="0" t="0" r="r" b="b"/>
                <a:pathLst>
                  <a:path w="15" h="14">
                    <a:moveTo>
                      <a:pt x="15" y="7"/>
                    </a:moveTo>
                    <a:lnTo>
                      <a:pt x="15" y="0"/>
                    </a:lnTo>
                    <a:lnTo>
                      <a:pt x="15" y="0"/>
                    </a:lnTo>
                    <a:lnTo>
                      <a:pt x="15" y="0"/>
                    </a:lnTo>
                    <a:lnTo>
                      <a:pt x="7" y="0"/>
                    </a:lnTo>
                    <a:lnTo>
                      <a:pt x="7" y="0"/>
                    </a:lnTo>
                    <a:lnTo>
                      <a:pt x="7" y="0"/>
                    </a:lnTo>
                    <a:lnTo>
                      <a:pt x="0" y="0"/>
                    </a:lnTo>
                    <a:lnTo>
                      <a:pt x="0" y="0"/>
                    </a:lnTo>
                    <a:lnTo>
                      <a:pt x="0" y="7"/>
                    </a:lnTo>
                    <a:lnTo>
                      <a:pt x="0" y="7"/>
                    </a:lnTo>
                    <a:lnTo>
                      <a:pt x="0" y="7"/>
                    </a:lnTo>
                    <a:lnTo>
                      <a:pt x="7" y="14"/>
                    </a:lnTo>
                    <a:lnTo>
                      <a:pt x="7" y="14"/>
                    </a:lnTo>
                    <a:lnTo>
                      <a:pt x="7" y="14"/>
                    </a:lnTo>
                    <a:lnTo>
                      <a:pt x="15"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545" name="Freeform 473"/>
              <p:cNvSpPr>
                <a:spLocks/>
              </p:cNvSpPr>
              <p:nvPr/>
            </p:nvSpPr>
            <p:spPr bwMode="auto">
              <a:xfrm>
                <a:off x="5247" y="1725"/>
                <a:ext cx="16" cy="15"/>
              </a:xfrm>
              <a:custGeom>
                <a:avLst/>
                <a:gdLst/>
                <a:ahLst/>
                <a:cxnLst>
                  <a:cxn ang="0">
                    <a:pos x="16" y="8"/>
                  </a:cxn>
                  <a:cxn ang="0">
                    <a:pos x="15" y="5"/>
                  </a:cxn>
                  <a:cxn ang="0">
                    <a:pos x="14" y="2"/>
                  </a:cxn>
                  <a:cxn ang="0">
                    <a:pos x="12" y="1"/>
                  </a:cxn>
                  <a:cxn ang="0">
                    <a:pos x="9" y="0"/>
                  </a:cxn>
                  <a:cxn ang="0">
                    <a:pos x="7" y="0"/>
                  </a:cxn>
                  <a:cxn ang="0">
                    <a:pos x="4" y="1"/>
                  </a:cxn>
                  <a:cxn ang="0">
                    <a:pos x="1" y="2"/>
                  </a:cxn>
                  <a:cxn ang="0">
                    <a:pos x="0" y="5"/>
                  </a:cxn>
                  <a:cxn ang="0">
                    <a:pos x="0" y="8"/>
                  </a:cxn>
                  <a:cxn ang="0">
                    <a:pos x="0" y="10"/>
                  </a:cxn>
                  <a:cxn ang="0">
                    <a:pos x="1" y="13"/>
                  </a:cxn>
                  <a:cxn ang="0">
                    <a:pos x="4" y="15"/>
                  </a:cxn>
                  <a:cxn ang="0">
                    <a:pos x="7" y="15"/>
                  </a:cxn>
                  <a:cxn ang="0">
                    <a:pos x="9" y="15"/>
                  </a:cxn>
                  <a:cxn ang="0">
                    <a:pos x="12" y="15"/>
                  </a:cxn>
                  <a:cxn ang="0">
                    <a:pos x="14" y="13"/>
                  </a:cxn>
                  <a:cxn ang="0">
                    <a:pos x="15" y="10"/>
                  </a:cxn>
                  <a:cxn ang="0">
                    <a:pos x="16" y="8"/>
                  </a:cxn>
                </a:cxnLst>
                <a:rect l="0" t="0" r="r" b="b"/>
                <a:pathLst>
                  <a:path w="16" h="15">
                    <a:moveTo>
                      <a:pt x="16" y="8"/>
                    </a:moveTo>
                    <a:lnTo>
                      <a:pt x="15" y="5"/>
                    </a:lnTo>
                    <a:lnTo>
                      <a:pt x="14" y="2"/>
                    </a:lnTo>
                    <a:lnTo>
                      <a:pt x="12" y="1"/>
                    </a:lnTo>
                    <a:lnTo>
                      <a:pt x="9" y="0"/>
                    </a:lnTo>
                    <a:lnTo>
                      <a:pt x="7" y="0"/>
                    </a:lnTo>
                    <a:lnTo>
                      <a:pt x="4" y="1"/>
                    </a:lnTo>
                    <a:lnTo>
                      <a:pt x="1" y="2"/>
                    </a:lnTo>
                    <a:lnTo>
                      <a:pt x="0" y="5"/>
                    </a:lnTo>
                    <a:lnTo>
                      <a:pt x="0" y="8"/>
                    </a:lnTo>
                    <a:lnTo>
                      <a:pt x="0" y="10"/>
                    </a:lnTo>
                    <a:lnTo>
                      <a:pt x="1" y="13"/>
                    </a:lnTo>
                    <a:lnTo>
                      <a:pt x="4" y="15"/>
                    </a:lnTo>
                    <a:lnTo>
                      <a:pt x="7" y="15"/>
                    </a:lnTo>
                    <a:lnTo>
                      <a:pt x="9" y="15"/>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546" name="Freeform 474"/>
              <p:cNvSpPr>
                <a:spLocks/>
              </p:cNvSpPr>
              <p:nvPr/>
            </p:nvSpPr>
            <p:spPr bwMode="auto">
              <a:xfrm>
                <a:off x="5244" y="1727"/>
                <a:ext cx="22" cy="15"/>
              </a:xfrm>
              <a:custGeom>
                <a:avLst/>
                <a:gdLst/>
                <a:ahLst/>
                <a:cxnLst>
                  <a:cxn ang="0">
                    <a:pos x="22" y="8"/>
                  </a:cxn>
                  <a:cxn ang="0">
                    <a:pos x="15" y="0"/>
                  </a:cxn>
                  <a:cxn ang="0">
                    <a:pos x="15" y="0"/>
                  </a:cxn>
                  <a:cxn ang="0">
                    <a:pos x="15" y="0"/>
                  </a:cxn>
                  <a:cxn ang="0">
                    <a:pos x="15" y="0"/>
                  </a:cxn>
                  <a:cxn ang="0">
                    <a:pos x="7" y="0"/>
                  </a:cxn>
                  <a:cxn ang="0">
                    <a:pos x="7" y="0"/>
                  </a:cxn>
                  <a:cxn ang="0">
                    <a:pos x="7" y="0"/>
                  </a:cxn>
                  <a:cxn ang="0">
                    <a:pos x="0" y="0"/>
                  </a:cxn>
                  <a:cxn ang="0">
                    <a:pos x="0" y="8"/>
                  </a:cxn>
                  <a:cxn ang="0">
                    <a:pos x="0" y="8"/>
                  </a:cxn>
                  <a:cxn ang="0">
                    <a:pos x="7" y="8"/>
                  </a:cxn>
                  <a:cxn ang="0">
                    <a:pos x="7" y="15"/>
                  </a:cxn>
                  <a:cxn ang="0">
                    <a:pos x="7" y="15"/>
                  </a:cxn>
                  <a:cxn ang="0">
                    <a:pos x="15" y="15"/>
                  </a:cxn>
                  <a:cxn ang="0">
                    <a:pos x="15" y="15"/>
                  </a:cxn>
                  <a:cxn ang="0">
                    <a:pos x="15" y="8"/>
                  </a:cxn>
                  <a:cxn ang="0">
                    <a:pos x="15" y="8"/>
                  </a:cxn>
                  <a:cxn ang="0">
                    <a:pos x="22" y="8"/>
                  </a:cxn>
                </a:cxnLst>
                <a:rect l="0" t="0" r="r" b="b"/>
                <a:pathLst>
                  <a:path w="22" h="15">
                    <a:moveTo>
                      <a:pt x="22" y="8"/>
                    </a:moveTo>
                    <a:lnTo>
                      <a:pt x="15" y="0"/>
                    </a:lnTo>
                    <a:lnTo>
                      <a:pt x="15" y="0"/>
                    </a:lnTo>
                    <a:lnTo>
                      <a:pt x="15" y="0"/>
                    </a:lnTo>
                    <a:lnTo>
                      <a:pt x="15" y="0"/>
                    </a:lnTo>
                    <a:lnTo>
                      <a:pt x="7" y="0"/>
                    </a:lnTo>
                    <a:lnTo>
                      <a:pt x="7" y="0"/>
                    </a:lnTo>
                    <a:lnTo>
                      <a:pt x="7" y="0"/>
                    </a:lnTo>
                    <a:lnTo>
                      <a:pt x="0" y="0"/>
                    </a:lnTo>
                    <a:lnTo>
                      <a:pt x="0" y="8"/>
                    </a:lnTo>
                    <a:lnTo>
                      <a:pt x="0" y="8"/>
                    </a:lnTo>
                    <a:lnTo>
                      <a:pt x="7" y="8"/>
                    </a:lnTo>
                    <a:lnTo>
                      <a:pt x="7" y="15"/>
                    </a:lnTo>
                    <a:lnTo>
                      <a:pt x="7" y="15"/>
                    </a:lnTo>
                    <a:lnTo>
                      <a:pt x="15" y="15"/>
                    </a:lnTo>
                    <a:lnTo>
                      <a:pt x="15" y="15"/>
                    </a:lnTo>
                    <a:lnTo>
                      <a:pt x="15" y="8"/>
                    </a:lnTo>
                    <a:lnTo>
                      <a:pt x="15" y="8"/>
                    </a:lnTo>
                    <a:lnTo>
                      <a:pt x="22" y="8"/>
                    </a:lnTo>
                  </a:path>
                </a:pathLst>
              </a:custGeom>
              <a:noFill/>
              <a:ln w="0" cap="sq">
                <a:solidFill>
                  <a:srgbClr val="FFFF00"/>
                </a:solidFill>
                <a:prstDash val="solid"/>
                <a:miter lim="800000"/>
                <a:headEnd/>
                <a:tailEnd/>
              </a:ln>
            </p:spPr>
            <p:txBody>
              <a:bodyPr/>
              <a:lstStyle/>
              <a:p>
                <a:endParaRPr lang="en-US" dirty="0"/>
              </a:p>
            </p:txBody>
          </p:sp>
          <p:sp>
            <p:nvSpPr>
              <p:cNvPr id="643547" name="Freeform 475"/>
              <p:cNvSpPr>
                <a:spLocks/>
              </p:cNvSpPr>
              <p:nvPr/>
            </p:nvSpPr>
            <p:spPr bwMode="auto">
              <a:xfrm>
                <a:off x="5241" y="1733"/>
                <a:ext cx="16" cy="15"/>
              </a:xfrm>
              <a:custGeom>
                <a:avLst/>
                <a:gdLst/>
                <a:ahLst/>
                <a:cxnLst>
                  <a:cxn ang="0">
                    <a:pos x="16" y="7"/>
                  </a:cxn>
                  <a:cxn ang="0">
                    <a:pos x="15" y="5"/>
                  </a:cxn>
                  <a:cxn ang="0">
                    <a:pos x="14" y="2"/>
                  </a:cxn>
                  <a:cxn ang="0">
                    <a:pos x="11" y="0"/>
                  </a:cxn>
                  <a:cxn ang="0">
                    <a:pos x="9" y="0"/>
                  </a:cxn>
                  <a:cxn ang="0">
                    <a:pos x="7" y="0"/>
                  </a:cxn>
                  <a:cxn ang="0">
                    <a:pos x="5" y="0"/>
                  </a:cxn>
                  <a:cxn ang="0">
                    <a:pos x="2" y="2"/>
                  </a:cxn>
                  <a:cxn ang="0">
                    <a:pos x="1" y="5"/>
                  </a:cxn>
                  <a:cxn ang="0">
                    <a:pos x="0" y="7"/>
                  </a:cxn>
                  <a:cxn ang="0">
                    <a:pos x="1" y="11"/>
                  </a:cxn>
                  <a:cxn ang="0">
                    <a:pos x="2" y="12"/>
                  </a:cxn>
                  <a:cxn ang="0">
                    <a:pos x="5" y="14"/>
                  </a:cxn>
                  <a:cxn ang="0">
                    <a:pos x="7" y="15"/>
                  </a:cxn>
                  <a:cxn ang="0">
                    <a:pos x="9" y="15"/>
                  </a:cxn>
                  <a:cxn ang="0">
                    <a:pos x="11" y="14"/>
                  </a:cxn>
                  <a:cxn ang="0">
                    <a:pos x="14" y="12"/>
                  </a:cxn>
                  <a:cxn ang="0">
                    <a:pos x="15" y="11"/>
                  </a:cxn>
                  <a:cxn ang="0">
                    <a:pos x="16" y="7"/>
                  </a:cxn>
                </a:cxnLst>
                <a:rect l="0" t="0" r="r" b="b"/>
                <a:pathLst>
                  <a:path w="16" h="15">
                    <a:moveTo>
                      <a:pt x="16" y="7"/>
                    </a:moveTo>
                    <a:lnTo>
                      <a:pt x="15" y="5"/>
                    </a:lnTo>
                    <a:lnTo>
                      <a:pt x="14" y="2"/>
                    </a:lnTo>
                    <a:lnTo>
                      <a:pt x="11" y="0"/>
                    </a:lnTo>
                    <a:lnTo>
                      <a:pt x="9" y="0"/>
                    </a:lnTo>
                    <a:lnTo>
                      <a:pt x="7" y="0"/>
                    </a:lnTo>
                    <a:lnTo>
                      <a:pt x="5" y="0"/>
                    </a:lnTo>
                    <a:lnTo>
                      <a:pt x="2" y="2"/>
                    </a:lnTo>
                    <a:lnTo>
                      <a:pt x="1" y="5"/>
                    </a:lnTo>
                    <a:lnTo>
                      <a:pt x="0" y="7"/>
                    </a:lnTo>
                    <a:lnTo>
                      <a:pt x="1" y="11"/>
                    </a:lnTo>
                    <a:lnTo>
                      <a:pt x="2" y="12"/>
                    </a:lnTo>
                    <a:lnTo>
                      <a:pt x="5" y="14"/>
                    </a:lnTo>
                    <a:lnTo>
                      <a:pt x="7" y="15"/>
                    </a:lnTo>
                    <a:lnTo>
                      <a:pt x="9" y="15"/>
                    </a:lnTo>
                    <a:lnTo>
                      <a:pt x="11" y="14"/>
                    </a:lnTo>
                    <a:lnTo>
                      <a:pt x="14" y="12"/>
                    </a:lnTo>
                    <a:lnTo>
                      <a:pt x="15" y="11"/>
                    </a:lnTo>
                    <a:lnTo>
                      <a:pt x="16" y="7"/>
                    </a:lnTo>
                    <a:close/>
                  </a:path>
                </a:pathLst>
              </a:custGeom>
              <a:solidFill>
                <a:srgbClr val="FFFF00"/>
              </a:solidFill>
              <a:ln w="9525">
                <a:noFill/>
                <a:round/>
                <a:headEnd/>
                <a:tailEnd/>
              </a:ln>
            </p:spPr>
            <p:txBody>
              <a:bodyPr/>
              <a:lstStyle/>
              <a:p>
                <a:endParaRPr lang="en-US" dirty="0"/>
              </a:p>
            </p:txBody>
          </p:sp>
          <p:sp>
            <p:nvSpPr>
              <p:cNvPr id="643548" name="Freeform 476"/>
              <p:cNvSpPr>
                <a:spLocks/>
              </p:cNvSpPr>
              <p:nvPr/>
            </p:nvSpPr>
            <p:spPr bwMode="auto">
              <a:xfrm>
                <a:off x="5244" y="1735"/>
                <a:ext cx="15" cy="14"/>
              </a:xfrm>
              <a:custGeom>
                <a:avLst/>
                <a:gdLst/>
                <a:ahLst/>
                <a:cxnLst>
                  <a:cxn ang="0">
                    <a:pos x="15" y="7"/>
                  </a:cxn>
                  <a:cxn ang="0">
                    <a:pos x="15" y="0"/>
                  </a:cxn>
                  <a:cxn ang="0">
                    <a:pos x="15" y="0"/>
                  </a:cxn>
                  <a:cxn ang="0">
                    <a:pos x="7" y="0"/>
                  </a:cxn>
                  <a:cxn ang="0">
                    <a:pos x="7" y="0"/>
                  </a:cxn>
                  <a:cxn ang="0">
                    <a:pos x="7" y="0"/>
                  </a:cxn>
                  <a:cxn ang="0">
                    <a:pos x="0" y="0"/>
                  </a:cxn>
                  <a:cxn ang="0">
                    <a:pos x="0" y="0"/>
                  </a:cxn>
                  <a:cxn ang="0">
                    <a:pos x="0" y="0"/>
                  </a:cxn>
                  <a:cxn ang="0">
                    <a:pos x="0" y="7"/>
                  </a:cxn>
                  <a:cxn ang="0">
                    <a:pos x="0" y="7"/>
                  </a:cxn>
                  <a:cxn ang="0">
                    <a:pos x="0" y="7"/>
                  </a:cxn>
                  <a:cxn ang="0">
                    <a:pos x="0" y="14"/>
                  </a:cxn>
                  <a:cxn ang="0">
                    <a:pos x="7" y="14"/>
                  </a:cxn>
                  <a:cxn ang="0">
                    <a:pos x="7" y="14"/>
                  </a:cxn>
                  <a:cxn ang="0">
                    <a:pos x="7" y="14"/>
                  </a:cxn>
                  <a:cxn ang="0">
                    <a:pos x="15" y="7"/>
                  </a:cxn>
                  <a:cxn ang="0">
                    <a:pos x="15" y="7"/>
                  </a:cxn>
                  <a:cxn ang="0">
                    <a:pos x="15" y="7"/>
                  </a:cxn>
                </a:cxnLst>
                <a:rect l="0" t="0" r="r" b="b"/>
                <a:pathLst>
                  <a:path w="15" h="14">
                    <a:moveTo>
                      <a:pt x="15" y="7"/>
                    </a:moveTo>
                    <a:lnTo>
                      <a:pt x="15" y="0"/>
                    </a:lnTo>
                    <a:lnTo>
                      <a:pt x="15" y="0"/>
                    </a:lnTo>
                    <a:lnTo>
                      <a:pt x="7" y="0"/>
                    </a:lnTo>
                    <a:lnTo>
                      <a:pt x="7" y="0"/>
                    </a:lnTo>
                    <a:lnTo>
                      <a:pt x="7" y="0"/>
                    </a:lnTo>
                    <a:lnTo>
                      <a:pt x="0" y="0"/>
                    </a:lnTo>
                    <a:lnTo>
                      <a:pt x="0" y="0"/>
                    </a:lnTo>
                    <a:lnTo>
                      <a:pt x="0" y="0"/>
                    </a:lnTo>
                    <a:lnTo>
                      <a:pt x="0" y="7"/>
                    </a:lnTo>
                    <a:lnTo>
                      <a:pt x="0" y="7"/>
                    </a:lnTo>
                    <a:lnTo>
                      <a:pt x="0" y="7"/>
                    </a:lnTo>
                    <a:lnTo>
                      <a:pt x="0" y="14"/>
                    </a:lnTo>
                    <a:lnTo>
                      <a:pt x="7" y="14"/>
                    </a:lnTo>
                    <a:lnTo>
                      <a:pt x="7" y="14"/>
                    </a:lnTo>
                    <a:lnTo>
                      <a:pt x="7"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549" name="Freeform 477"/>
              <p:cNvSpPr>
                <a:spLocks/>
              </p:cNvSpPr>
              <p:nvPr/>
            </p:nvSpPr>
            <p:spPr bwMode="auto">
              <a:xfrm>
                <a:off x="5246" y="1729"/>
                <a:ext cx="15" cy="16"/>
              </a:xfrm>
              <a:custGeom>
                <a:avLst/>
                <a:gdLst/>
                <a:ahLst/>
                <a:cxnLst>
                  <a:cxn ang="0">
                    <a:pos x="15" y="8"/>
                  </a:cxn>
                  <a:cxn ang="0">
                    <a:pos x="15" y="5"/>
                  </a:cxn>
                  <a:cxn ang="0">
                    <a:pos x="14" y="3"/>
                  </a:cxn>
                  <a:cxn ang="0">
                    <a:pos x="11" y="1"/>
                  </a:cxn>
                  <a:cxn ang="0">
                    <a:pos x="9" y="0"/>
                  </a:cxn>
                  <a:cxn ang="0">
                    <a:pos x="6" y="0"/>
                  </a:cxn>
                  <a:cxn ang="0">
                    <a:pos x="4" y="1"/>
                  </a:cxn>
                  <a:cxn ang="0">
                    <a:pos x="2" y="3"/>
                  </a:cxn>
                  <a:cxn ang="0">
                    <a:pos x="1" y="5"/>
                  </a:cxn>
                  <a:cxn ang="0">
                    <a:pos x="0" y="8"/>
                  </a:cxn>
                  <a:cxn ang="0">
                    <a:pos x="1" y="11"/>
                  </a:cxn>
                  <a:cxn ang="0">
                    <a:pos x="2" y="12"/>
                  </a:cxn>
                  <a:cxn ang="0">
                    <a:pos x="4" y="15"/>
                  </a:cxn>
                  <a:cxn ang="0">
                    <a:pos x="6" y="16"/>
                  </a:cxn>
                  <a:cxn ang="0">
                    <a:pos x="9" y="16"/>
                  </a:cxn>
                  <a:cxn ang="0">
                    <a:pos x="11" y="15"/>
                  </a:cxn>
                  <a:cxn ang="0">
                    <a:pos x="14" y="12"/>
                  </a:cxn>
                  <a:cxn ang="0">
                    <a:pos x="15" y="11"/>
                  </a:cxn>
                  <a:cxn ang="0">
                    <a:pos x="15" y="8"/>
                  </a:cxn>
                </a:cxnLst>
                <a:rect l="0" t="0" r="r" b="b"/>
                <a:pathLst>
                  <a:path w="15" h="16">
                    <a:moveTo>
                      <a:pt x="15" y="8"/>
                    </a:moveTo>
                    <a:lnTo>
                      <a:pt x="15" y="5"/>
                    </a:lnTo>
                    <a:lnTo>
                      <a:pt x="14" y="3"/>
                    </a:lnTo>
                    <a:lnTo>
                      <a:pt x="11" y="1"/>
                    </a:lnTo>
                    <a:lnTo>
                      <a:pt x="9" y="0"/>
                    </a:lnTo>
                    <a:lnTo>
                      <a:pt x="6" y="0"/>
                    </a:lnTo>
                    <a:lnTo>
                      <a:pt x="4" y="1"/>
                    </a:lnTo>
                    <a:lnTo>
                      <a:pt x="2" y="3"/>
                    </a:lnTo>
                    <a:lnTo>
                      <a:pt x="1" y="5"/>
                    </a:lnTo>
                    <a:lnTo>
                      <a:pt x="0" y="8"/>
                    </a:lnTo>
                    <a:lnTo>
                      <a:pt x="1" y="11"/>
                    </a:lnTo>
                    <a:lnTo>
                      <a:pt x="2" y="12"/>
                    </a:lnTo>
                    <a:lnTo>
                      <a:pt x="4" y="15"/>
                    </a:lnTo>
                    <a:lnTo>
                      <a:pt x="6" y="16"/>
                    </a:lnTo>
                    <a:lnTo>
                      <a:pt x="9" y="16"/>
                    </a:lnTo>
                    <a:lnTo>
                      <a:pt x="11" y="15"/>
                    </a:lnTo>
                    <a:lnTo>
                      <a:pt x="14" y="12"/>
                    </a:lnTo>
                    <a:lnTo>
                      <a:pt x="15" y="11"/>
                    </a:lnTo>
                    <a:lnTo>
                      <a:pt x="15" y="8"/>
                    </a:lnTo>
                    <a:close/>
                  </a:path>
                </a:pathLst>
              </a:custGeom>
              <a:solidFill>
                <a:srgbClr val="FFFF00"/>
              </a:solidFill>
              <a:ln w="9525">
                <a:noFill/>
                <a:round/>
                <a:headEnd/>
                <a:tailEnd/>
              </a:ln>
            </p:spPr>
            <p:txBody>
              <a:bodyPr/>
              <a:lstStyle/>
              <a:p>
                <a:endParaRPr lang="en-US" dirty="0"/>
              </a:p>
            </p:txBody>
          </p:sp>
          <p:sp>
            <p:nvSpPr>
              <p:cNvPr id="643550" name="Freeform 478"/>
              <p:cNvSpPr>
                <a:spLocks/>
              </p:cNvSpPr>
              <p:nvPr/>
            </p:nvSpPr>
            <p:spPr bwMode="auto">
              <a:xfrm>
                <a:off x="5244" y="1727"/>
                <a:ext cx="15" cy="15"/>
              </a:xfrm>
              <a:custGeom>
                <a:avLst/>
                <a:gdLst/>
                <a:ahLst/>
                <a:cxnLst>
                  <a:cxn ang="0">
                    <a:pos x="15" y="8"/>
                  </a:cxn>
                  <a:cxn ang="0">
                    <a:pos x="15" y="8"/>
                  </a:cxn>
                  <a:cxn ang="0">
                    <a:pos x="15" y="8"/>
                  </a:cxn>
                  <a:cxn ang="0">
                    <a:pos x="15" y="0"/>
                  </a:cxn>
                  <a:cxn ang="0">
                    <a:pos x="15" y="0"/>
                  </a:cxn>
                  <a:cxn ang="0">
                    <a:pos x="7" y="0"/>
                  </a:cxn>
                  <a:cxn ang="0">
                    <a:pos x="7" y="0"/>
                  </a:cxn>
                  <a:cxn ang="0">
                    <a:pos x="7" y="8"/>
                  </a:cxn>
                  <a:cxn ang="0">
                    <a:pos x="0" y="8"/>
                  </a:cxn>
                  <a:cxn ang="0">
                    <a:pos x="0" y="8"/>
                  </a:cxn>
                  <a:cxn ang="0">
                    <a:pos x="0" y="15"/>
                  </a:cxn>
                  <a:cxn ang="0">
                    <a:pos x="7" y="15"/>
                  </a:cxn>
                  <a:cxn ang="0">
                    <a:pos x="7" y="15"/>
                  </a:cxn>
                  <a:cxn ang="0">
                    <a:pos x="7" y="15"/>
                  </a:cxn>
                  <a:cxn ang="0">
                    <a:pos x="15" y="15"/>
                  </a:cxn>
                  <a:cxn ang="0">
                    <a:pos x="15" y="15"/>
                  </a:cxn>
                  <a:cxn ang="0">
                    <a:pos x="15" y="15"/>
                  </a:cxn>
                  <a:cxn ang="0">
                    <a:pos x="15" y="15"/>
                  </a:cxn>
                  <a:cxn ang="0">
                    <a:pos x="15" y="8"/>
                  </a:cxn>
                </a:cxnLst>
                <a:rect l="0" t="0" r="r" b="b"/>
                <a:pathLst>
                  <a:path w="15" h="15">
                    <a:moveTo>
                      <a:pt x="15" y="8"/>
                    </a:moveTo>
                    <a:lnTo>
                      <a:pt x="15" y="8"/>
                    </a:lnTo>
                    <a:lnTo>
                      <a:pt x="15" y="8"/>
                    </a:lnTo>
                    <a:lnTo>
                      <a:pt x="15" y="0"/>
                    </a:lnTo>
                    <a:lnTo>
                      <a:pt x="15" y="0"/>
                    </a:lnTo>
                    <a:lnTo>
                      <a:pt x="7" y="0"/>
                    </a:lnTo>
                    <a:lnTo>
                      <a:pt x="7" y="0"/>
                    </a:lnTo>
                    <a:lnTo>
                      <a:pt x="7" y="8"/>
                    </a:lnTo>
                    <a:lnTo>
                      <a:pt x="0" y="8"/>
                    </a:lnTo>
                    <a:lnTo>
                      <a:pt x="0" y="8"/>
                    </a:lnTo>
                    <a:lnTo>
                      <a:pt x="0" y="15"/>
                    </a:lnTo>
                    <a:lnTo>
                      <a:pt x="7" y="15"/>
                    </a:lnTo>
                    <a:lnTo>
                      <a:pt x="7" y="15"/>
                    </a:lnTo>
                    <a:lnTo>
                      <a:pt x="7" y="15"/>
                    </a:lnTo>
                    <a:lnTo>
                      <a:pt x="15"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51" name="Freeform 479"/>
              <p:cNvSpPr>
                <a:spLocks/>
              </p:cNvSpPr>
              <p:nvPr/>
            </p:nvSpPr>
            <p:spPr bwMode="auto">
              <a:xfrm>
                <a:off x="5239" y="1726"/>
                <a:ext cx="16" cy="15"/>
              </a:xfrm>
              <a:custGeom>
                <a:avLst/>
                <a:gdLst/>
                <a:ahLst/>
                <a:cxnLst>
                  <a:cxn ang="0">
                    <a:pos x="16" y="8"/>
                  </a:cxn>
                  <a:cxn ang="0">
                    <a:pos x="16" y="5"/>
                  </a:cxn>
                  <a:cxn ang="0">
                    <a:pos x="15" y="3"/>
                  </a:cxn>
                  <a:cxn ang="0">
                    <a:pos x="12" y="1"/>
                  </a:cxn>
                  <a:cxn ang="0">
                    <a:pos x="9" y="0"/>
                  </a:cxn>
                  <a:cxn ang="0">
                    <a:pos x="7" y="0"/>
                  </a:cxn>
                  <a:cxn ang="0">
                    <a:pos x="5" y="1"/>
                  </a:cxn>
                  <a:cxn ang="0">
                    <a:pos x="2" y="3"/>
                  </a:cxn>
                  <a:cxn ang="0">
                    <a:pos x="1" y="5"/>
                  </a:cxn>
                  <a:cxn ang="0">
                    <a:pos x="0" y="8"/>
                  </a:cxn>
                  <a:cxn ang="0">
                    <a:pos x="1" y="11"/>
                  </a:cxn>
                  <a:cxn ang="0">
                    <a:pos x="2" y="13"/>
                  </a:cxn>
                  <a:cxn ang="0">
                    <a:pos x="5" y="15"/>
                  </a:cxn>
                  <a:cxn ang="0">
                    <a:pos x="7" y="15"/>
                  </a:cxn>
                  <a:cxn ang="0">
                    <a:pos x="9" y="15"/>
                  </a:cxn>
                  <a:cxn ang="0">
                    <a:pos x="12" y="15"/>
                  </a:cxn>
                  <a:cxn ang="0">
                    <a:pos x="15" y="13"/>
                  </a:cxn>
                  <a:cxn ang="0">
                    <a:pos x="16" y="11"/>
                  </a:cxn>
                  <a:cxn ang="0">
                    <a:pos x="16" y="8"/>
                  </a:cxn>
                </a:cxnLst>
                <a:rect l="0" t="0" r="r" b="b"/>
                <a:pathLst>
                  <a:path w="16" h="15">
                    <a:moveTo>
                      <a:pt x="16" y="8"/>
                    </a:moveTo>
                    <a:lnTo>
                      <a:pt x="16" y="5"/>
                    </a:lnTo>
                    <a:lnTo>
                      <a:pt x="15" y="3"/>
                    </a:lnTo>
                    <a:lnTo>
                      <a:pt x="12" y="1"/>
                    </a:lnTo>
                    <a:lnTo>
                      <a:pt x="9" y="0"/>
                    </a:lnTo>
                    <a:lnTo>
                      <a:pt x="7" y="0"/>
                    </a:lnTo>
                    <a:lnTo>
                      <a:pt x="5" y="1"/>
                    </a:lnTo>
                    <a:lnTo>
                      <a:pt x="2" y="3"/>
                    </a:lnTo>
                    <a:lnTo>
                      <a:pt x="1" y="5"/>
                    </a:lnTo>
                    <a:lnTo>
                      <a:pt x="0" y="8"/>
                    </a:lnTo>
                    <a:lnTo>
                      <a:pt x="1" y="11"/>
                    </a:lnTo>
                    <a:lnTo>
                      <a:pt x="2" y="13"/>
                    </a:lnTo>
                    <a:lnTo>
                      <a:pt x="5" y="15"/>
                    </a:lnTo>
                    <a:lnTo>
                      <a:pt x="7" y="15"/>
                    </a:lnTo>
                    <a:lnTo>
                      <a:pt x="9" y="15"/>
                    </a:lnTo>
                    <a:lnTo>
                      <a:pt x="12" y="15"/>
                    </a:lnTo>
                    <a:lnTo>
                      <a:pt x="15"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552" name="Freeform 480"/>
              <p:cNvSpPr>
                <a:spLocks/>
              </p:cNvSpPr>
              <p:nvPr/>
            </p:nvSpPr>
            <p:spPr bwMode="auto">
              <a:xfrm>
                <a:off x="5237" y="1727"/>
                <a:ext cx="22" cy="15"/>
              </a:xfrm>
              <a:custGeom>
                <a:avLst/>
                <a:gdLst/>
                <a:ahLst/>
                <a:cxnLst>
                  <a:cxn ang="0">
                    <a:pos x="22" y="8"/>
                  </a:cxn>
                  <a:cxn ang="0">
                    <a:pos x="14" y="0"/>
                  </a:cxn>
                  <a:cxn ang="0">
                    <a:pos x="14" y="0"/>
                  </a:cxn>
                  <a:cxn ang="0">
                    <a:pos x="14" y="0"/>
                  </a:cxn>
                  <a:cxn ang="0">
                    <a:pos x="14" y="0"/>
                  </a:cxn>
                  <a:cxn ang="0">
                    <a:pos x="7" y="0"/>
                  </a:cxn>
                  <a:cxn ang="0">
                    <a:pos x="7" y="0"/>
                  </a:cxn>
                  <a:cxn ang="0">
                    <a:pos x="7" y="0"/>
                  </a:cxn>
                  <a:cxn ang="0">
                    <a:pos x="0" y="0"/>
                  </a:cxn>
                  <a:cxn ang="0">
                    <a:pos x="0" y="8"/>
                  </a:cxn>
                  <a:cxn ang="0">
                    <a:pos x="0" y="8"/>
                  </a:cxn>
                  <a:cxn ang="0">
                    <a:pos x="7" y="15"/>
                  </a:cxn>
                  <a:cxn ang="0">
                    <a:pos x="7" y="15"/>
                  </a:cxn>
                  <a:cxn ang="0">
                    <a:pos x="7" y="15"/>
                  </a:cxn>
                  <a:cxn ang="0">
                    <a:pos x="14" y="15"/>
                  </a:cxn>
                  <a:cxn ang="0">
                    <a:pos x="14" y="15"/>
                  </a:cxn>
                  <a:cxn ang="0">
                    <a:pos x="14" y="15"/>
                  </a:cxn>
                  <a:cxn ang="0">
                    <a:pos x="14" y="8"/>
                  </a:cxn>
                  <a:cxn ang="0">
                    <a:pos x="22" y="8"/>
                  </a:cxn>
                </a:cxnLst>
                <a:rect l="0" t="0" r="r" b="b"/>
                <a:pathLst>
                  <a:path w="22" h="15">
                    <a:moveTo>
                      <a:pt x="22" y="8"/>
                    </a:moveTo>
                    <a:lnTo>
                      <a:pt x="14" y="0"/>
                    </a:lnTo>
                    <a:lnTo>
                      <a:pt x="14" y="0"/>
                    </a:lnTo>
                    <a:lnTo>
                      <a:pt x="14" y="0"/>
                    </a:lnTo>
                    <a:lnTo>
                      <a:pt x="14" y="0"/>
                    </a:lnTo>
                    <a:lnTo>
                      <a:pt x="7" y="0"/>
                    </a:lnTo>
                    <a:lnTo>
                      <a:pt x="7" y="0"/>
                    </a:lnTo>
                    <a:lnTo>
                      <a:pt x="7" y="0"/>
                    </a:lnTo>
                    <a:lnTo>
                      <a:pt x="0" y="0"/>
                    </a:lnTo>
                    <a:lnTo>
                      <a:pt x="0" y="8"/>
                    </a:lnTo>
                    <a:lnTo>
                      <a:pt x="0" y="8"/>
                    </a:lnTo>
                    <a:lnTo>
                      <a:pt x="7" y="15"/>
                    </a:lnTo>
                    <a:lnTo>
                      <a:pt x="7" y="15"/>
                    </a:lnTo>
                    <a:lnTo>
                      <a:pt x="7" y="15"/>
                    </a:lnTo>
                    <a:lnTo>
                      <a:pt x="14" y="15"/>
                    </a:lnTo>
                    <a:lnTo>
                      <a:pt x="14" y="15"/>
                    </a:lnTo>
                    <a:lnTo>
                      <a:pt x="14" y="15"/>
                    </a:lnTo>
                    <a:lnTo>
                      <a:pt x="14" y="8"/>
                    </a:lnTo>
                    <a:lnTo>
                      <a:pt x="22" y="8"/>
                    </a:lnTo>
                  </a:path>
                </a:pathLst>
              </a:custGeom>
              <a:noFill/>
              <a:ln w="0" cap="sq">
                <a:solidFill>
                  <a:srgbClr val="FFFF00"/>
                </a:solidFill>
                <a:prstDash val="solid"/>
                <a:miter lim="800000"/>
                <a:headEnd/>
                <a:tailEnd/>
              </a:ln>
            </p:spPr>
            <p:txBody>
              <a:bodyPr/>
              <a:lstStyle/>
              <a:p>
                <a:endParaRPr lang="en-US" dirty="0"/>
              </a:p>
            </p:txBody>
          </p:sp>
          <p:sp>
            <p:nvSpPr>
              <p:cNvPr id="643553" name="Freeform 481"/>
              <p:cNvSpPr>
                <a:spLocks/>
              </p:cNvSpPr>
              <p:nvPr/>
            </p:nvSpPr>
            <p:spPr bwMode="auto">
              <a:xfrm>
                <a:off x="5243" y="1732"/>
                <a:ext cx="15" cy="16"/>
              </a:xfrm>
              <a:custGeom>
                <a:avLst/>
                <a:gdLst/>
                <a:ahLst/>
                <a:cxnLst>
                  <a:cxn ang="0">
                    <a:pos x="15" y="8"/>
                  </a:cxn>
                  <a:cxn ang="0">
                    <a:pos x="14" y="5"/>
                  </a:cxn>
                  <a:cxn ang="0">
                    <a:pos x="13" y="2"/>
                  </a:cxn>
                  <a:cxn ang="0">
                    <a:pos x="11" y="1"/>
                  </a:cxn>
                  <a:cxn ang="0">
                    <a:pos x="8" y="0"/>
                  </a:cxn>
                  <a:cxn ang="0">
                    <a:pos x="5" y="0"/>
                  </a:cxn>
                  <a:cxn ang="0">
                    <a:pos x="4" y="1"/>
                  </a:cxn>
                  <a:cxn ang="0">
                    <a:pos x="2" y="2"/>
                  </a:cxn>
                  <a:cxn ang="0">
                    <a:pos x="0" y="5"/>
                  </a:cxn>
                  <a:cxn ang="0">
                    <a:pos x="0" y="8"/>
                  </a:cxn>
                  <a:cxn ang="0">
                    <a:pos x="0" y="11"/>
                  </a:cxn>
                  <a:cxn ang="0">
                    <a:pos x="2" y="13"/>
                  </a:cxn>
                  <a:cxn ang="0">
                    <a:pos x="4" y="15"/>
                  </a:cxn>
                  <a:cxn ang="0">
                    <a:pos x="5" y="16"/>
                  </a:cxn>
                  <a:cxn ang="0">
                    <a:pos x="8" y="16"/>
                  </a:cxn>
                  <a:cxn ang="0">
                    <a:pos x="11" y="15"/>
                  </a:cxn>
                  <a:cxn ang="0">
                    <a:pos x="13" y="13"/>
                  </a:cxn>
                  <a:cxn ang="0">
                    <a:pos x="14" y="11"/>
                  </a:cxn>
                  <a:cxn ang="0">
                    <a:pos x="15" y="8"/>
                  </a:cxn>
                </a:cxnLst>
                <a:rect l="0" t="0" r="r" b="b"/>
                <a:pathLst>
                  <a:path w="15" h="16">
                    <a:moveTo>
                      <a:pt x="15" y="8"/>
                    </a:moveTo>
                    <a:lnTo>
                      <a:pt x="14" y="5"/>
                    </a:lnTo>
                    <a:lnTo>
                      <a:pt x="13" y="2"/>
                    </a:lnTo>
                    <a:lnTo>
                      <a:pt x="11" y="1"/>
                    </a:lnTo>
                    <a:lnTo>
                      <a:pt x="8" y="0"/>
                    </a:lnTo>
                    <a:lnTo>
                      <a:pt x="5" y="0"/>
                    </a:lnTo>
                    <a:lnTo>
                      <a:pt x="4" y="1"/>
                    </a:lnTo>
                    <a:lnTo>
                      <a:pt x="2" y="2"/>
                    </a:lnTo>
                    <a:lnTo>
                      <a:pt x="0" y="5"/>
                    </a:lnTo>
                    <a:lnTo>
                      <a:pt x="0" y="8"/>
                    </a:lnTo>
                    <a:lnTo>
                      <a:pt x="0" y="11"/>
                    </a:lnTo>
                    <a:lnTo>
                      <a:pt x="2" y="13"/>
                    </a:lnTo>
                    <a:lnTo>
                      <a:pt x="4" y="15"/>
                    </a:lnTo>
                    <a:lnTo>
                      <a:pt x="5" y="16"/>
                    </a:lnTo>
                    <a:lnTo>
                      <a:pt x="8" y="16"/>
                    </a:lnTo>
                    <a:lnTo>
                      <a:pt x="11"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554" name="Freeform 482"/>
              <p:cNvSpPr>
                <a:spLocks/>
              </p:cNvSpPr>
              <p:nvPr/>
            </p:nvSpPr>
            <p:spPr bwMode="auto">
              <a:xfrm>
                <a:off x="5244" y="1735"/>
                <a:ext cx="15" cy="14"/>
              </a:xfrm>
              <a:custGeom>
                <a:avLst/>
                <a:gdLst/>
                <a:ahLst/>
                <a:cxnLst>
                  <a:cxn ang="0">
                    <a:pos x="15" y="7"/>
                  </a:cxn>
                  <a:cxn ang="0">
                    <a:pos x="15" y="0"/>
                  </a:cxn>
                  <a:cxn ang="0">
                    <a:pos x="15" y="0"/>
                  </a:cxn>
                  <a:cxn ang="0">
                    <a:pos x="7" y="0"/>
                  </a:cxn>
                  <a:cxn ang="0">
                    <a:pos x="7" y="0"/>
                  </a:cxn>
                  <a:cxn ang="0">
                    <a:pos x="7" y="0"/>
                  </a:cxn>
                  <a:cxn ang="0">
                    <a:pos x="0" y="0"/>
                  </a:cxn>
                  <a:cxn ang="0">
                    <a:pos x="0" y="0"/>
                  </a:cxn>
                  <a:cxn ang="0">
                    <a:pos x="0" y="0"/>
                  </a:cxn>
                  <a:cxn ang="0">
                    <a:pos x="0" y="7"/>
                  </a:cxn>
                  <a:cxn ang="0">
                    <a:pos x="0" y="7"/>
                  </a:cxn>
                  <a:cxn ang="0">
                    <a:pos x="0" y="7"/>
                  </a:cxn>
                  <a:cxn ang="0">
                    <a:pos x="0" y="14"/>
                  </a:cxn>
                  <a:cxn ang="0">
                    <a:pos x="7" y="14"/>
                  </a:cxn>
                  <a:cxn ang="0">
                    <a:pos x="7" y="14"/>
                  </a:cxn>
                  <a:cxn ang="0">
                    <a:pos x="7" y="14"/>
                  </a:cxn>
                  <a:cxn ang="0">
                    <a:pos x="15" y="7"/>
                  </a:cxn>
                  <a:cxn ang="0">
                    <a:pos x="15" y="7"/>
                  </a:cxn>
                  <a:cxn ang="0">
                    <a:pos x="15" y="7"/>
                  </a:cxn>
                </a:cxnLst>
                <a:rect l="0" t="0" r="r" b="b"/>
                <a:pathLst>
                  <a:path w="15" h="14">
                    <a:moveTo>
                      <a:pt x="15" y="7"/>
                    </a:moveTo>
                    <a:lnTo>
                      <a:pt x="15" y="0"/>
                    </a:lnTo>
                    <a:lnTo>
                      <a:pt x="15" y="0"/>
                    </a:lnTo>
                    <a:lnTo>
                      <a:pt x="7" y="0"/>
                    </a:lnTo>
                    <a:lnTo>
                      <a:pt x="7" y="0"/>
                    </a:lnTo>
                    <a:lnTo>
                      <a:pt x="7" y="0"/>
                    </a:lnTo>
                    <a:lnTo>
                      <a:pt x="0" y="0"/>
                    </a:lnTo>
                    <a:lnTo>
                      <a:pt x="0" y="0"/>
                    </a:lnTo>
                    <a:lnTo>
                      <a:pt x="0" y="0"/>
                    </a:lnTo>
                    <a:lnTo>
                      <a:pt x="0" y="7"/>
                    </a:lnTo>
                    <a:lnTo>
                      <a:pt x="0" y="7"/>
                    </a:lnTo>
                    <a:lnTo>
                      <a:pt x="0" y="7"/>
                    </a:lnTo>
                    <a:lnTo>
                      <a:pt x="0" y="14"/>
                    </a:lnTo>
                    <a:lnTo>
                      <a:pt x="7" y="14"/>
                    </a:lnTo>
                    <a:lnTo>
                      <a:pt x="7" y="14"/>
                    </a:lnTo>
                    <a:lnTo>
                      <a:pt x="7"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555" name="Freeform 483"/>
              <p:cNvSpPr>
                <a:spLocks/>
              </p:cNvSpPr>
              <p:nvPr/>
            </p:nvSpPr>
            <p:spPr bwMode="auto">
              <a:xfrm>
                <a:off x="5241" y="1729"/>
                <a:ext cx="15" cy="15"/>
              </a:xfrm>
              <a:custGeom>
                <a:avLst/>
                <a:gdLst/>
                <a:ahLst/>
                <a:cxnLst>
                  <a:cxn ang="0">
                    <a:pos x="15" y="7"/>
                  </a:cxn>
                  <a:cxn ang="0">
                    <a:pos x="15" y="4"/>
                  </a:cxn>
                  <a:cxn ang="0">
                    <a:pos x="14" y="2"/>
                  </a:cxn>
                  <a:cxn ang="0">
                    <a:pos x="11" y="0"/>
                  </a:cxn>
                  <a:cxn ang="0">
                    <a:pos x="9" y="0"/>
                  </a:cxn>
                  <a:cxn ang="0">
                    <a:pos x="6" y="0"/>
                  </a:cxn>
                  <a:cxn ang="0">
                    <a:pos x="4" y="0"/>
                  </a:cxn>
                  <a:cxn ang="0">
                    <a:pos x="2" y="2"/>
                  </a:cxn>
                  <a:cxn ang="0">
                    <a:pos x="0" y="4"/>
                  </a:cxn>
                  <a:cxn ang="0">
                    <a:pos x="0" y="7"/>
                  </a:cxn>
                  <a:cxn ang="0">
                    <a:pos x="0" y="10"/>
                  </a:cxn>
                  <a:cxn ang="0">
                    <a:pos x="2" y="12"/>
                  </a:cxn>
                  <a:cxn ang="0">
                    <a:pos x="4" y="14"/>
                  </a:cxn>
                  <a:cxn ang="0">
                    <a:pos x="6" y="15"/>
                  </a:cxn>
                  <a:cxn ang="0">
                    <a:pos x="9" y="15"/>
                  </a:cxn>
                  <a:cxn ang="0">
                    <a:pos x="11" y="14"/>
                  </a:cxn>
                  <a:cxn ang="0">
                    <a:pos x="14" y="12"/>
                  </a:cxn>
                  <a:cxn ang="0">
                    <a:pos x="15" y="10"/>
                  </a:cxn>
                  <a:cxn ang="0">
                    <a:pos x="15" y="7"/>
                  </a:cxn>
                </a:cxnLst>
                <a:rect l="0" t="0" r="r" b="b"/>
                <a:pathLst>
                  <a:path w="15" h="15">
                    <a:moveTo>
                      <a:pt x="15" y="7"/>
                    </a:moveTo>
                    <a:lnTo>
                      <a:pt x="15" y="4"/>
                    </a:lnTo>
                    <a:lnTo>
                      <a:pt x="14" y="2"/>
                    </a:lnTo>
                    <a:lnTo>
                      <a:pt x="11" y="0"/>
                    </a:lnTo>
                    <a:lnTo>
                      <a:pt x="9" y="0"/>
                    </a:lnTo>
                    <a:lnTo>
                      <a:pt x="6" y="0"/>
                    </a:lnTo>
                    <a:lnTo>
                      <a:pt x="4" y="0"/>
                    </a:lnTo>
                    <a:lnTo>
                      <a:pt x="2" y="2"/>
                    </a:lnTo>
                    <a:lnTo>
                      <a:pt x="0" y="4"/>
                    </a:lnTo>
                    <a:lnTo>
                      <a:pt x="0" y="7"/>
                    </a:lnTo>
                    <a:lnTo>
                      <a:pt x="0" y="10"/>
                    </a:lnTo>
                    <a:lnTo>
                      <a:pt x="2" y="12"/>
                    </a:lnTo>
                    <a:lnTo>
                      <a:pt x="4" y="14"/>
                    </a:lnTo>
                    <a:lnTo>
                      <a:pt x="6" y="15"/>
                    </a:lnTo>
                    <a:lnTo>
                      <a:pt x="9" y="15"/>
                    </a:lnTo>
                    <a:lnTo>
                      <a:pt x="11" y="14"/>
                    </a:lnTo>
                    <a:lnTo>
                      <a:pt x="14" y="12"/>
                    </a:lnTo>
                    <a:lnTo>
                      <a:pt x="15" y="10"/>
                    </a:lnTo>
                    <a:lnTo>
                      <a:pt x="15" y="7"/>
                    </a:lnTo>
                    <a:close/>
                  </a:path>
                </a:pathLst>
              </a:custGeom>
              <a:solidFill>
                <a:srgbClr val="FFFF00"/>
              </a:solidFill>
              <a:ln w="9525">
                <a:noFill/>
                <a:round/>
                <a:headEnd/>
                <a:tailEnd/>
              </a:ln>
            </p:spPr>
            <p:txBody>
              <a:bodyPr/>
              <a:lstStyle/>
              <a:p>
                <a:endParaRPr lang="en-US" dirty="0"/>
              </a:p>
            </p:txBody>
          </p:sp>
          <p:sp>
            <p:nvSpPr>
              <p:cNvPr id="643556" name="Freeform 484"/>
              <p:cNvSpPr>
                <a:spLocks/>
              </p:cNvSpPr>
              <p:nvPr/>
            </p:nvSpPr>
            <p:spPr bwMode="auto">
              <a:xfrm>
                <a:off x="5244" y="1727"/>
                <a:ext cx="15" cy="15"/>
              </a:xfrm>
              <a:custGeom>
                <a:avLst/>
                <a:gdLst/>
                <a:ahLst/>
                <a:cxnLst>
                  <a:cxn ang="0">
                    <a:pos x="15" y="8"/>
                  </a:cxn>
                  <a:cxn ang="0">
                    <a:pos x="15" y="8"/>
                  </a:cxn>
                  <a:cxn ang="0">
                    <a:pos x="7" y="0"/>
                  </a:cxn>
                  <a:cxn ang="0">
                    <a:pos x="7" y="0"/>
                  </a:cxn>
                  <a:cxn ang="0">
                    <a:pos x="7" y="0"/>
                  </a:cxn>
                  <a:cxn ang="0">
                    <a:pos x="0" y="0"/>
                  </a:cxn>
                  <a:cxn ang="0">
                    <a:pos x="0" y="0"/>
                  </a:cxn>
                  <a:cxn ang="0">
                    <a:pos x="0" y="0"/>
                  </a:cxn>
                  <a:cxn ang="0">
                    <a:pos x="0" y="8"/>
                  </a:cxn>
                  <a:cxn ang="0">
                    <a:pos x="0" y="8"/>
                  </a:cxn>
                  <a:cxn ang="0">
                    <a:pos x="0" y="15"/>
                  </a:cxn>
                  <a:cxn ang="0">
                    <a:pos x="0" y="15"/>
                  </a:cxn>
                  <a:cxn ang="0">
                    <a:pos x="0" y="15"/>
                  </a:cxn>
                  <a:cxn ang="0">
                    <a:pos x="0" y="15"/>
                  </a:cxn>
                  <a:cxn ang="0">
                    <a:pos x="7" y="15"/>
                  </a:cxn>
                  <a:cxn ang="0">
                    <a:pos x="7" y="15"/>
                  </a:cxn>
                  <a:cxn ang="0">
                    <a:pos x="7" y="15"/>
                  </a:cxn>
                  <a:cxn ang="0">
                    <a:pos x="15" y="15"/>
                  </a:cxn>
                  <a:cxn ang="0">
                    <a:pos x="15" y="8"/>
                  </a:cxn>
                </a:cxnLst>
                <a:rect l="0" t="0" r="r" b="b"/>
                <a:pathLst>
                  <a:path w="15" h="15">
                    <a:moveTo>
                      <a:pt x="15" y="8"/>
                    </a:moveTo>
                    <a:lnTo>
                      <a:pt x="15" y="8"/>
                    </a:lnTo>
                    <a:lnTo>
                      <a:pt x="7" y="0"/>
                    </a:lnTo>
                    <a:lnTo>
                      <a:pt x="7" y="0"/>
                    </a:lnTo>
                    <a:lnTo>
                      <a:pt x="7" y="0"/>
                    </a:lnTo>
                    <a:lnTo>
                      <a:pt x="0" y="0"/>
                    </a:lnTo>
                    <a:lnTo>
                      <a:pt x="0" y="0"/>
                    </a:lnTo>
                    <a:lnTo>
                      <a:pt x="0" y="0"/>
                    </a:lnTo>
                    <a:lnTo>
                      <a:pt x="0" y="8"/>
                    </a:lnTo>
                    <a:lnTo>
                      <a:pt x="0" y="8"/>
                    </a:lnTo>
                    <a:lnTo>
                      <a:pt x="0" y="15"/>
                    </a:lnTo>
                    <a:lnTo>
                      <a:pt x="0" y="15"/>
                    </a:lnTo>
                    <a:lnTo>
                      <a:pt x="0" y="15"/>
                    </a:lnTo>
                    <a:lnTo>
                      <a:pt x="0" y="15"/>
                    </a:lnTo>
                    <a:lnTo>
                      <a:pt x="7" y="15"/>
                    </a:lnTo>
                    <a:lnTo>
                      <a:pt x="7" y="15"/>
                    </a:lnTo>
                    <a:lnTo>
                      <a:pt x="7"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57" name="Freeform 485"/>
              <p:cNvSpPr>
                <a:spLocks/>
              </p:cNvSpPr>
              <p:nvPr/>
            </p:nvSpPr>
            <p:spPr bwMode="auto">
              <a:xfrm>
                <a:off x="5243" y="1728"/>
                <a:ext cx="15" cy="16"/>
              </a:xfrm>
              <a:custGeom>
                <a:avLst/>
                <a:gdLst/>
                <a:ahLst/>
                <a:cxnLst>
                  <a:cxn ang="0">
                    <a:pos x="15" y="8"/>
                  </a:cxn>
                  <a:cxn ang="0">
                    <a:pos x="14" y="5"/>
                  </a:cxn>
                  <a:cxn ang="0">
                    <a:pos x="13" y="3"/>
                  </a:cxn>
                  <a:cxn ang="0">
                    <a:pos x="12" y="1"/>
                  </a:cxn>
                  <a:cxn ang="0">
                    <a:pos x="9" y="0"/>
                  </a:cxn>
                  <a:cxn ang="0">
                    <a:pos x="6" y="0"/>
                  </a:cxn>
                  <a:cxn ang="0">
                    <a:pos x="4" y="1"/>
                  </a:cxn>
                  <a:cxn ang="0">
                    <a:pos x="2" y="3"/>
                  </a:cxn>
                  <a:cxn ang="0">
                    <a:pos x="0" y="5"/>
                  </a:cxn>
                  <a:cxn ang="0">
                    <a:pos x="0" y="8"/>
                  </a:cxn>
                  <a:cxn ang="0">
                    <a:pos x="0" y="10"/>
                  </a:cxn>
                  <a:cxn ang="0">
                    <a:pos x="2" y="13"/>
                  </a:cxn>
                  <a:cxn ang="0">
                    <a:pos x="4" y="15"/>
                  </a:cxn>
                  <a:cxn ang="0">
                    <a:pos x="6" y="16"/>
                  </a:cxn>
                  <a:cxn ang="0">
                    <a:pos x="9" y="16"/>
                  </a:cxn>
                  <a:cxn ang="0">
                    <a:pos x="12" y="15"/>
                  </a:cxn>
                  <a:cxn ang="0">
                    <a:pos x="13" y="13"/>
                  </a:cxn>
                  <a:cxn ang="0">
                    <a:pos x="14" y="10"/>
                  </a:cxn>
                  <a:cxn ang="0">
                    <a:pos x="15" y="8"/>
                  </a:cxn>
                </a:cxnLst>
                <a:rect l="0" t="0" r="r" b="b"/>
                <a:pathLst>
                  <a:path w="15" h="16">
                    <a:moveTo>
                      <a:pt x="15" y="8"/>
                    </a:moveTo>
                    <a:lnTo>
                      <a:pt x="14" y="5"/>
                    </a:lnTo>
                    <a:lnTo>
                      <a:pt x="13" y="3"/>
                    </a:lnTo>
                    <a:lnTo>
                      <a:pt x="12" y="1"/>
                    </a:lnTo>
                    <a:lnTo>
                      <a:pt x="9" y="0"/>
                    </a:lnTo>
                    <a:lnTo>
                      <a:pt x="6" y="0"/>
                    </a:lnTo>
                    <a:lnTo>
                      <a:pt x="4" y="1"/>
                    </a:lnTo>
                    <a:lnTo>
                      <a:pt x="2" y="3"/>
                    </a:lnTo>
                    <a:lnTo>
                      <a:pt x="0" y="5"/>
                    </a:lnTo>
                    <a:lnTo>
                      <a:pt x="0" y="8"/>
                    </a:lnTo>
                    <a:lnTo>
                      <a:pt x="0" y="10"/>
                    </a:lnTo>
                    <a:lnTo>
                      <a:pt x="2" y="13"/>
                    </a:lnTo>
                    <a:lnTo>
                      <a:pt x="4" y="15"/>
                    </a:lnTo>
                    <a:lnTo>
                      <a:pt x="6" y="16"/>
                    </a:lnTo>
                    <a:lnTo>
                      <a:pt x="9" y="16"/>
                    </a:lnTo>
                    <a:lnTo>
                      <a:pt x="12" y="15"/>
                    </a:lnTo>
                    <a:lnTo>
                      <a:pt x="13" y="13"/>
                    </a:lnTo>
                    <a:lnTo>
                      <a:pt x="14" y="10"/>
                    </a:lnTo>
                    <a:lnTo>
                      <a:pt x="15" y="8"/>
                    </a:lnTo>
                    <a:close/>
                  </a:path>
                </a:pathLst>
              </a:custGeom>
              <a:solidFill>
                <a:srgbClr val="FFFF00"/>
              </a:solidFill>
              <a:ln w="9525">
                <a:noFill/>
                <a:round/>
                <a:headEnd/>
                <a:tailEnd/>
              </a:ln>
            </p:spPr>
            <p:txBody>
              <a:bodyPr/>
              <a:lstStyle/>
              <a:p>
                <a:endParaRPr lang="en-US" dirty="0"/>
              </a:p>
            </p:txBody>
          </p:sp>
          <p:sp>
            <p:nvSpPr>
              <p:cNvPr id="643558" name="Freeform 486"/>
              <p:cNvSpPr>
                <a:spLocks/>
              </p:cNvSpPr>
              <p:nvPr/>
            </p:nvSpPr>
            <p:spPr bwMode="auto">
              <a:xfrm>
                <a:off x="5244" y="1727"/>
                <a:ext cx="15" cy="15"/>
              </a:xfrm>
              <a:custGeom>
                <a:avLst/>
                <a:gdLst/>
                <a:ahLst/>
                <a:cxnLst>
                  <a:cxn ang="0">
                    <a:pos x="15" y="8"/>
                  </a:cxn>
                  <a:cxn ang="0">
                    <a:pos x="15" y="8"/>
                  </a:cxn>
                  <a:cxn ang="0">
                    <a:pos x="15" y="0"/>
                  </a:cxn>
                  <a:cxn ang="0">
                    <a:pos x="7" y="0"/>
                  </a:cxn>
                  <a:cxn ang="0">
                    <a:pos x="7" y="0"/>
                  </a:cxn>
                  <a:cxn ang="0">
                    <a:pos x="7" y="0"/>
                  </a:cxn>
                  <a:cxn ang="0">
                    <a:pos x="0" y="0"/>
                  </a:cxn>
                  <a:cxn ang="0">
                    <a:pos x="0" y="0"/>
                  </a:cxn>
                  <a:cxn ang="0">
                    <a:pos x="0" y="8"/>
                  </a:cxn>
                  <a:cxn ang="0">
                    <a:pos x="0" y="8"/>
                  </a:cxn>
                  <a:cxn ang="0">
                    <a:pos x="0" y="15"/>
                  </a:cxn>
                  <a:cxn ang="0">
                    <a:pos x="0" y="15"/>
                  </a:cxn>
                  <a:cxn ang="0">
                    <a:pos x="0" y="15"/>
                  </a:cxn>
                  <a:cxn ang="0">
                    <a:pos x="7" y="15"/>
                  </a:cxn>
                  <a:cxn ang="0">
                    <a:pos x="7" y="15"/>
                  </a:cxn>
                  <a:cxn ang="0">
                    <a:pos x="7" y="15"/>
                  </a:cxn>
                  <a:cxn ang="0">
                    <a:pos x="15" y="15"/>
                  </a:cxn>
                  <a:cxn ang="0">
                    <a:pos x="15" y="15"/>
                  </a:cxn>
                  <a:cxn ang="0">
                    <a:pos x="15" y="8"/>
                  </a:cxn>
                </a:cxnLst>
                <a:rect l="0" t="0" r="r" b="b"/>
                <a:pathLst>
                  <a:path w="15" h="15">
                    <a:moveTo>
                      <a:pt x="15" y="8"/>
                    </a:moveTo>
                    <a:lnTo>
                      <a:pt x="15" y="8"/>
                    </a:lnTo>
                    <a:lnTo>
                      <a:pt x="15" y="0"/>
                    </a:lnTo>
                    <a:lnTo>
                      <a:pt x="7" y="0"/>
                    </a:lnTo>
                    <a:lnTo>
                      <a:pt x="7" y="0"/>
                    </a:lnTo>
                    <a:lnTo>
                      <a:pt x="7" y="0"/>
                    </a:lnTo>
                    <a:lnTo>
                      <a:pt x="0" y="0"/>
                    </a:lnTo>
                    <a:lnTo>
                      <a:pt x="0" y="0"/>
                    </a:lnTo>
                    <a:lnTo>
                      <a:pt x="0" y="8"/>
                    </a:lnTo>
                    <a:lnTo>
                      <a:pt x="0" y="8"/>
                    </a:lnTo>
                    <a:lnTo>
                      <a:pt x="0" y="15"/>
                    </a:lnTo>
                    <a:lnTo>
                      <a:pt x="0" y="15"/>
                    </a:lnTo>
                    <a:lnTo>
                      <a:pt x="0" y="15"/>
                    </a:lnTo>
                    <a:lnTo>
                      <a:pt x="7" y="15"/>
                    </a:lnTo>
                    <a:lnTo>
                      <a:pt x="7" y="15"/>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59" name="Freeform 487"/>
              <p:cNvSpPr>
                <a:spLocks/>
              </p:cNvSpPr>
              <p:nvPr/>
            </p:nvSpPr>
            <p:spPr bwMode="auto">
              <a:xfrm>
                <a:off x="5242" y="1730"/>
                <a:ext cx="15" cy="16"/>
              </a:xfrm>
              <a:custGeom>
                <a:avLst/>
                <a:gdLst/>
                <a:ahLst/>
                <a:cxnLst>
                  <a:cxn ang="0">
                    <a:pos x="15" y="8"/>
                  </a:cxn>
                  <a:cxn ang="0">
                    <a:pos x="15" y="5"/>
                  </a:cxn>
                  <a:cxn ang="0">
                    <a:pos x="14" y="3"/>
                  </a:cxn>
                  <a:cxn ang="0">
                    <a:pos x="12" y="1"/>
                  </a:cxn>
                  <a:cxn ang="0">
                    <a:pos x="9" y="0"/>
                  </a:cxn>
                  <a:cxn ang="0">
                    <a:pos x="6" y="0"/>
                  </a:cxn>
                  <a:cxn ang="0">
                    <a:pos x="4" y="1"/>
                  </a:cxn>
                  <a:cxn ang="0">
                    <a:pos x="3" y="3"/>
                  </a:cxn>
                  <a:cxn ang="0">
                    <a:pos x="1" y="5"/>
                  </a:cxn>
                  <a:cxn ang="0">
                    <a:pos x="0" y="8"/>
                  </a:cxn>
                  <a:cxn ang="0">
                    <a:pos x="1" y="11"/>
                  </a:cxn>
                  <a:cxn ang="0">
                    <a:pos x="3" y="14"/>
                  </a:cxn>
                  <a:cxn ang="0">
                    <a:pos x="4" y="15"/>
                  </a:cxn>
                  <a:cxn ang="0">
                    <a:pos x="6" y="16"/>
                  </a:cxn>
                  <a:cxn ang="0">
                    <a:pos x="9" y="16"/>
                  </a:cxn>
                  <a:cxn ang="0">
                    <a:pos x="12" y="15"/>
                  </a:cxn>
                  <a:cxn ang="0">
                    <a:pos x="14" y="14"/>
                  </a:cxn>
                  <a:cxn ang="0">
                    <a:pos x="15" y="11"/>
                  </a:cxn>
                  <a:cxn ang="0">
                    <a:pos x="15" y="8"/>
                  </a:cxn>
                </a:cxnLst>
                <a:rect l="0" t="0" r="r" b="b"/>
                <a:pathLst>
                  <a:path w="15" h="16">
                    <a:moveTo>
                      <a:pt x="15" y="8"/>
                    </a:moveTo>
                    <a:lnTo>
                      <a:pt x="15" y="5"/>
                    </a:lnTo>
                    <a:lnTo>
                      <a:pt x="14" y="3"/>
                    </a:lnTo>
                    <a:lnTo>
                      <a:pt x="12" y="1"/>
                    </a:lnTo>
                    <a:lnTo>
                      <a:pt x="9" y="0"/>
                    </a:lnTo>
                    <a:lnTo>
                      <a:pt x="6" y="0"/>
                    </a:lnTo>
                    <a:lnTo>
                      <a:pt x="4" y="1"/>
                    </a:lnTo>
                    <a:lnTo>
                      <a:pt x="3" y="3"/>
                    </a:lnTo>
                    <a:lnTo>
                      <a:pt x="1" y="5"/>
                    </a:lnTo>
                    <a:lnTo>
                      <a:pt x="0" y="8"/>
                    </a:lnTo>
                    <a:lnTo>
                      <a:pt x="1" y="11"/>
                    </a:lnTo>
                    <a:lnTo>
                      <a:pt x="3" y="14"/>
                    </a:lnTo>
                    <a:lnTo>
                      <a:pt x="4" y="15"/>
                    </a:lnTo>
                    <a:lnTo>
                      <a:pt x="6" y="16"/>
                    </a:lnTo>
                    <a:lnTo>
                      <a:pt x="9" y="16"/>
                    </a:lnTo>
                    <a:lnTo>
                      <a:pt x="12" y="15"/>
                    </a:lnTo>
                    <a:lnTo>
                      <a:pt x="14"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560" name="Freeform 488"/>
              <p:cNvSpPr>
                <a:spLocks/>
              </p:cNvSpPr>
              <p:nvPr/>
            </p:nvSpPr>
            <p:spPr bwMode="auto">
              <a:xfrm>
                <a:off x="5244" y="1727"/>
                <a:ext cx="15" cy="22"/>
              </a:xfrm>
              <a:custGeom>
                <a:avLst/>
                <a:gdLst/>
                <a:ahLst/>
                <a:cxnLst>
                  <a:cxn ang="0">
                    <a:pos x="15" y="8"/>
                  </a:cxn>
                  <a:cxn ang="0">
                    <a:pos x="15" y="8"/>
                  </a:cxn>
                  <a:cxn ang="0">
                    <a:pos x="15"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22"/>
                  </a:cxn>
                  <a:cxn ang="0">
                    <a:pos x="7" y="22"/>
                  </a:cxn>
                  <a:cxn ang="0">
                    <a:pos x="7" y="15"/>
                  </a:cxn>
                  <a:cxn ang="0">
                    <a:pos x="15" y="15"/>
                  </a:cxn>
                  <a:cxn ang="0">
                    <a:pos x="15" y="15"/>
                  </a:cxn>
                  <a:cxn ang="0">
                    <a:pos x="15" y="8"/>
                  </a:cxn>
                </a:cxnLst>
                <a:rect l="0" t="0" r="r" b="b"/>
                <a:pathLst>
                  <a:path w="15" h="22">
                    <a:moveTo>
                      <a:pt x="15" y="8"/>
                    </a:moveTo>
                    <a:lnTo>
                      <a:pt x="15" y="8"/>
                    </a:lnTo>
                    <a:lnTo>
                      <a:pt x="15" y="8"/>
                    </a:lnTo>
                    <a:lnTo>
                      <a:pt x="7" y="0"/>
                    </a:lnTo>
                    <a:lnTo>
                      <a:pt x="7" y="0"/>
                    </a:lnTo>
                    <a:lnTo>
                      <a:pt x="7" y="0"/>
                    </a:lnTo>
                    <a:lnTo>
                      <a:pt x="0" y="0"/>
                    </a:lnTo>
                    <a:lnTo>
                      <a:pt x="0" y="8"/>
                    </a:lnTo>
                    <a:lnTo>
                      <a:pt x="0" y="8"/>
                    </a:lnTo>
                    <a:lnTo>
                      <a:pt x="0" y="8"/>
                    </a:lnTo>
                    <a:lnTo>
                      <a:pt x="0" y="15"/>
                    </a:lnTo>
                    <a:lnTo>
                      <a:pt x="0" y="15"/>
                    </a:lnTo>
                    <a:lnTo>
                      <a:pt x="0" y="15"/>
                    </a:lnTo>
                    <a:lnTo>
                      <a:pt x="7" y="22"/>
                    </a:lnTo>
                    <a:lnTo>
                      <a:pt x="7" y="22"/>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61" name="Freeform 489"/>
              <p:cNvSpPr>
                <a:spLocks/>
              </p:cNvSpPr>
              <p:nvPr/>
            </p:nvSpPr>
            <p:spPr bwMode="auto">
              <a:xfrm>
                <a:off x="5241" y="1726"/>
                <a:ext cx="16" cy="15"/>
              </a:xfrm>
              <a:custGeom>
                <a:avLst/>
                <a:gdLst/>
                <a:ahLst/>
                <a:cxnLst>
                  <a:cxn ang="0">
                    <a:pos x="16" y="7"/>
                  </a:cxn>
                  <a:cxn ang="0">
                    <a:pos x="15" y="5"/>
                  </a:cxn>
                  <a:cxn ang="0">
                    <a:pos x="14" y="3"/>
                  </a:cxn>
                  <a:cxn ang="0">
                    <a:pos x="11" y="1"/>
                  </a:cxn>
                  <a:cxn ang="0">
                    <a:pos x="9" y="0"/>
                  </a:cxn>
                  <a:cxn ang="0">
                    <a:pos x="7" y="0"/>
                  </a:cxn>
                  <a:cxn ang="0">
                    <a:pos x="4" y="1"/>
                  </a:cxn>
                  <a:cxn ang="0">
                    <a:pos x="2" y="3"/>
                  </a:cxn>
                  <a:cxn ang="0">
                    <a:pos x="1" y="5"/>
                  </a:cxn>
                  <a:cxn ang="0">
                    <a:pos x="0" y="7"/>
                  </a:cxn>
                  <a:cxn ang="0">
                    <a:pos x="1" y="10"/>
                  </a:cxn>
                  <a:cxn ang="0">
                    <a:pos x="2" y="12"/>
                  </a:cxn>
                  <a:cxn ang="0">
                    <a:pos x="4" y="14"/>
                  </a:cxn>
                  <a:cxn ang="0">
                    <a:pos x="7" y="15"/>
                  </a:cxn>
                  <a:cxn ang="0">
                    <a:pos x="9" y="15"/>
                  </a:cxn>
                  <a:cxn ang="0">
                    <a:pos x="11" y="14"/>
                  </a:cxn>
                  <a:cxn ang="0">
                    <a:pos x="14" y="12"/>
                  </a:cxn>
                  <a:cxn ang="0">
                    <a:pos x="15" y="10"/>
                  </a:cxn>
                  <a:cxn ang="0">
                    <a:pos x="16" y="7"/>
                  </a:cxn>
                </a:cxnLst>
                <a:rect l="0" t="0" r="r" b="b"/>
                <a:pathLst>
                  <a:path w="16" h="15">
                    <a:moveTo>
                      <a:pt x="16" y="7"/>
                    </a:moveTo>
                    <a:lnTo>
                      <a:pt x="15" y="5"/>
                    </a:lnTo>
                    <a:lnTo>
                      <a:pt x="14" y="3"/>
                    </a:lnTo>
                    <a:lnTo>
                      <a:pt x="11" y="1"/>
                    </a:lnTo>
                    <a:lnTo>
                      <a:pt x="9" y="0"/>
                    </a:lnTo>
                    <a:lnTo>
                      <a:pt x="7" y="0"/>
                    </a:lnTo>
                    <a:lnTo>
                      <a:pt x="4" y="1"/>
                    </a:lnTo>
                    <a:lnTo>
                      <a:pt x="2" y="3"/>
                    </a:lnTo>
                    <a:lnTo>
                      <a:pt x="1" y="5"/>
                    </a:lnTo>
                    <a:lnTo>
                      <a:pt x="0" y="7"/>
                    </a:lnTo>
                    <a:lnTo>
                      <a:pt x="1" y="10"/>
                    </a:lnTo>
                    <a:lnTo>
                      <a:pt x="2" y="12"/>
                    </a:lnTo>
                    <a:lnTo>
                      <a:pt x="4" y="14"/>
                    </a:lnTo>
                    <a:lnTo>
                      <a:pt x="7" y="15"/>
                    </a:lnTo>
                    <a:lnTo>
                      <a:pt x="9" y="15"/>
                    </a:lnTo>
                    <a:lnTo>
                      <a:pt x="11" y="14"/>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562" name="Freeform 490"/>
              <p:cNvSpPr>
                <a:spLocks/>
              </p:cNvSpPr>
              <p:nvPr/>
            </p:nvSpPr>
            <p:spPr bwMode="auto">
              <a:xfrm>
                <a:off x="5244" y="1727"/>
                <a:ext cx="15" cy="15"/>
              </a:xfrm>
              <a:custGeom>
                <a:avLst/>
                <a:gdLst/>
                <a:ahLst/>
                <a:cxnLst>
                  <a:cxn ang="0">
                    <a:pos x="15" y="8"/>
                  </a:cxn>
                  <a:cxn ang="0">
                    <a:pos x="15" y="0"/>
                  </a:cxn>
                  <a:cxn ang="0">
                    <a:pos x="15" y="0"/>
                  </a:cxn>
                  <a:cxn ang="0">
                    <a:pos x="7" y="0"/>
                  </a:cxn>
                  <a:cxn ang="0">
                    <a:pos x="7" y="0"/>
                  </a:cxn>
                  <a:cxn ang="0">
                    <a:pos x="7" y="0"/>
                  </a:cxn>
                  <a:cxn ang="0">
                    <a:pos x="0" y="0"/>
                  </a:cxn>
                  <a:cxn ang="0">
                    <a:pos x="0" y="0"/>
                  </a:cxn>
                  <a:cxn ang="0">
                    <a:pos x="0" y="0"/>
                  </a:cxn>
                  <a:cxn ang="0">
                    <a:pos x="0" y="8"/>
                  </a:cxn>
                  <a:cxn ang="0">
                    <a:pos x="0" y="8"/>
                  </a:cxn>
                  <a:cxn ang="0">
                    <a:pos x="0" y="15"/>
                  </a:cxn>
                  <a:cxn ang="0">
                    <a:pos x="0" y="15"/>
                  </a:cxn>
                  <a:cxn ang="0">
                    <a:pos x="7" y="15"/>
                  </a:cxn>
                  <a:cxn ang="0">
                    <a:pos x="7" y="15"/>
                  </a:cxn>
                  <a:cxn ang="0">
                    <a:pos x="7" y="15"/>
                  </a:cxn>
                  <a:cxn ang="0">
                    <a:pos x="15" y="15"/>
                  </a:cxn>
                  <a:cxn ang="0">
                    <a:pos x="15" y="8"/>
                  </a:cxn>
                  <a:cxn ang="0">
                    <a:pos x="15" y="8"/>
                  </a:cxn>
                </a:cxnLst>
                <a:rect l="0" t="0" r="r" b="b"/>
                <a:pathLst>
                  <a:path w="15" h="15">
                    <a:moveTo>
                      <a:pt x="15" y="8"/>
                    </a:moveTo>
                    <a:lnTo>
                      <a:pt x="15" y="0"/>
                    </a:lnTo>
                    <a:lnTo>
                      <a:pt x="15" y="0"/>
                    </a:lnTo>
                    <a:lnTo>
                      <a:pt x="7" y="0"/>
                    </a:lnTo>
                    <a:lnTo>
                      <a:pt x="7" y="0"/>
                    </a:lnTo>
                    <a:lnTo>
                      <a:pt x="7" y="0"/>
                    </a:lnTo>
                    <a:lnTo>
                      <a:pt x="0" y="0"/>
                    </a:lnTo>
                    <a:lnTo>
                      <a:pt x="0" y="0"/>
                    </a:lnTo>
                    <a:lnTo>
                      <a:pt x="0" y="0"/>
                    </a:lnTo>
                    <a:lnTo>
                      <a:pt x="0" y="8"/>
                    </a:lnTo>
                    <a:lnTo>
                      <a:pt x="0" y="8"/>
                    </a:lnTo>
                    <a:lnTo>
                      <a:pt x="0" y="15"/>
                    </a:lnTo>
                    <a:lnTo>
                      <a:pt x="0" y="15"/>
                    </a:lnTo>
                    <a:lnTo>
                      <a:pt x="7" y="15"/>
                    </a:lnTo>
                    <a:lnTo>
                      <a:pt x="7" y="15"/>
                    </a:lnTo>
                    <a:lnTo>
                      <a:pt x="7"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63" name="Freeform 491"/>
              <p:cNvSpPr>
                <a:spLocks/>
              </p:cNvSpPr>
              <p:nvPr/>
            </p:nvSpPr>
            <p:spPr bwMode="auto">
              <a:xfrm>
                <a:off x="5239" y="1730"/>
                <a:ext cx="16" cy="16"/>
              </a:xfrm>
              <a:custGeom>
                <a:avLst/>
                <a:gdLst/>
                <a:ahLst/>
                <a:cxnLst>
                  <a:cxn ang="0">
                    <a:pos x="16" y="8"/>
                  </a:cxn>
                  <a:cxn ang="0">
                    <a:pos x="16" y="5"/>
                  </a:cxn>
                  <a:cxn ang="0">
                    <a:pos x="15" y="3"/>
                  </a:cxn>
                  <a:cxn ang="0">
                    <a:pos x="12" y="1"/>
                  </a:cxn>
                  <a:cxn ang="0">
                    <a:pos x="9" y="0"/>
                  </a:cxn>
                  <a:cxn ang="0">
                    <a:pos x="7" y="0"/>
                  </a:cxn>
                  <a:cxn ang="0">
                    <a:pos x="4" y="1"/>
                  </a:cxn>
                  <a:cxn ang="0">
                    <a:pos x="2" y="3"/>
                  </a:cxn>
                  <a:cxn ang="0">
                    <a:pos x="0" y="5"/>
                  </a:cxn>
                  <a:cxn ang="0">
                    <a:pos x="0" y="8"/>
                  </a:cxn>
                  <a:cxn ang="0">
                    <a:pos x="0" y="10"/>
                  </a:cxn>
                  <a:cxn ang="0">
                    <a:pos x="2" y="13"/>
                  </a:cxn>
                  <a:cxn ang="0">
                    <a:pos x="4" y="15"/>
                  </a:cxn>
                  <a:cxn ang="0">
                    <a:pos x="7" y="16"/>
                  </a:cxn>
                  <a:cxn ang="0">
                    <a:pos x="9" y="16"/>
                  </a:cxn>
                  <a:cxn ang="0">
                    <a:pos x="12" y="15"/>
                  </a:cxn>
                  <a:cxn ang="0">
                    <a:pos x="15" y="13"/>
                  </a:cxn>
                  <a:cxn ang="0">
                    <a:pos x="16" y="10"/>
                  </a:cxn>
                  <a:cxn ang="0">
                    <a:pos x="16" y="8"/>
                  </a:cxn>
                </a:cxnLst>
                <a:rect l="0" t="0" r="r" b="b"/>
                <a:pathLst>
                  <a:path w="16" h="16">
                    <a:moveTo>
                      <a:pt x="16" y="8"/>
                    </a:moveTo>
                    <a:lnTo>
                      <a:pt x="16" y="5"/>
                    </a:lnTo>
                    <a:lnTo>
                      <a:pt x="15" y="3"/>
                    </a:lnTo>
                    <a:lnTo>
                      <a:pt x="12" y="1"/>
                    </a:lnTo>
                    <a:lnTo>
                      <a:pt x="9" y="0"/>
                    </a:lnTo>
                    <a:lnTo>
                      <a:pt x="7" y="0"/>
                    </a:lnTo>
                    <a:lnTo>
                      <a:pt x="4" y="1"/>
                    </a:lnTo>
                    <a:lnTo>
                      <a:pt x="2" y="3"/>
                    </a:lnTo>
                    <a:lnTo>
                      <a:pt x="0" y="5"/>
                    </a:lnTo>
                    <a:lnTo>
                      <a:pt x="0" y="8"/>
                    </a:lnTo>
                    <a:lnTo>
                      <a:pt x="0" y="10"/>
                    </a:lnTo>
                    <a:lnTo>
                      <a:pt x="2" y="13"/>
                    </a:lnTo>
                    <a:lnTo>
                      <a:pt x="4" y="15"/>
                    </a:lnTo>
                    <a:lnTo>
                      <a:pt x="7" y="16"/>
                    </a:lnTo>
                    <a:lnTo>
                      <a:pt x="9" y="16"/>
                    </a:lnTo>
                    <a:lnTo>
                      <a:pt x="12" y="15"/>
                    </a:lnTo>
                    <a:lnTo>
                      <a:pt x="15"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564" name="Freeform 492"/>
              <p:cNvSpPr>
                <a:spLocks/>
              </p:cNvSpPr>
              <p:nvPr/>
            </p:nvSpPr>
            <p:spPr bwMode="auto">
              <a:xfrm>
                <a:off x="5237" y="1727"/>
                <a:ext cx="14" cy="22"/>
              </a:xfrm>
              <a:custGeom>
                <a:avLst/>
                <a:gdLst/>
                <a:ahLst/>
                <a:cxnLst>
                  <a:cxn ang="0">
                    <a:pos x="14" y="8"/>
                  </a:cxn>
                  <a:cxn ang="0">
                    <a:pos x="14" y="8"/>
                  </a:cxn>
                  <a:cxn ang="0">
                    <a:pos x="14" y="8"/>
                  </a:cxn>
                  <a:cxn ang="0">
                    <a:pos x="14" y="0"/>
                  </a:cxn>
                  <a:cxn ang="0">
                    <a:pos x="14" y="0"/>
                  </a:cxn>
                  <a:cxn ang="0">
                    <a:pos x="7" y="0"/>
                  </a:cxn>
                  <a:cxn ang="0">
                    <a:pos x="7" y="0"/>
                  </a:cxn>
                  <a:cxn ang="0">
                    <a:pos x="7" y="8"/>
                  </a:cxn>
                  <a:cxn ang="0">
                    <a:pos x="0" y="8"/>
                  </a:cxn>
                  <a:cxn ang="0">
                    <a:pos x="0" y="8"/>
                  </a:cxn>
                  <a:cxn ang="0">
                    <a:pos x="0" y="15"/>
                  </a:cxn>
                  <a:cxn ang="0">
                    <a:pos x="7" y="15"/>
                  </a:cxn>
                  <a:cxn ang="0">
                    <a:pos x="7" y="15"/>
                  </a:cxn>
                  <a:cxn ang="0">
                    <a:pos x="7" y="22"/>
                  </a:cxn>
                  <a:cxn ang="0">
                    <a:pos x="14" y="22"/>
                  </a:cxn>
                  <a:cxn ang="0">
                    <a:pos x="14" y="15"/>
                  </a:cxn>
                  <a:cxn ang="0">
                    <a:pos x="14" y="15"/>
                  </a:cxn>
                  <a:cxn ang="0">
                    <a:pos x="14" y="15"/>
                  </a:cxn>
                  <a:cxn ang="0">
                    <a:pos x="14" y="8"/>
                  </a:cxn>
                </a:cxnLst>
                <a:rect l="0" t="0" r="r" b="b"/>
                <a:pathLst>
                  <a:path w="14" h="22">
                    <a:moveTo>
                      <a:pt x="14" y="8"/>
                    </a:moveTo>
                    <a:lnTo>
                      <a:pt x="14" y="8"/>
                    </a:lnTo>
                    <a:lnTo>
                      <a:pt x="14" y="8"/>
                    </a:lnTo>
                    <a:lnTo>
                      <a:pt x="14" y="0"/>
                    </a:lnTo>
                    <a:lnTo>
                      <a:pt x="14" y="0"/>
                    </a:lnTo>
                    <a:lnTo>
                      <a:pt x="7" y="0"/>
                    </a:lnTo>
                    <a:lnTo>
                      <a:pt x="7" y="0"/>
                    </a:lnTo>
                    <a:lnTo>
                      <a:pt x="7" y="8"/>
                    </a:lnTo>
                    <a:lnTo>
                      <a:pt x="0" y="8"/>
                    </a:lnTo>
                    <a:lnTo>
                      <a:pt x="0" y="8"/>
                    </a:lnTo>
                    <a:lnTo>
                      <a:pt x="0" y="15"/>
                    </a:lnTo>
                    <a:lnTo>
                      <a:pt x="7" y="15"/>
                    </a:lnTo>
                    <a:lnTo>
                      <a:pt x="7" y="15"/>
                    </a:lnTo>
                    <a:lnTo>
                      <a:pt x="7" y="22"/>
                    </a:lnTo>
                    <a:lnTo>
                      <a:pt x="14" y="22"/>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565" name="Freeform 493"/>
              <p:cNvSpPr>
                <a:spLocks/>
              </p:cNvSpPr>
              <p:nvPr/>
            </p:nvSpPr>
            <p:spPr bwMode="auto">
              <a:xfrm>
                <a:off x="5246" y="1729"/>
                <a:ext cx="15" cy="15"/>
              </a:xfrm>
              <a:custGeom>
                <a:avLst/>
                <a:gdLst/>
                <a:ahLst/>
                <a:cxnLst>
                  <a:cxn ang="0">
                    <a:pos x="15" y="7"/>
                  </a:cxn>
                  <a:cxn ang="0">
                    <a:pos x="15" y="4"/>
                  </a:cxn>
                  <a:cxn ang="0">
                    <a:pos x="14" y="2"/>
                  </a:cxn>
                  <a:cxn ang="0">
                    <a:pos x="11" y="0"/>
                  </a:cxn>
                  <a:cxn ang="0">
                    <a:pos x="9" y="0"/>
                  </a:cxn>
                  <a:cxn ang="0">
                    <a:pos x="6" y="0"/>
                  </a:cxn>
                  <a:cxn ang="0">
                    <a:pos x="4" y="0"/>
                  </a:cxn>
                  <a:cxn ang="0">
                    <a:pos x="2" y="2"/>
                  </a:cxn>
                  <a:cxn ang="0">
                    <a:pos x="0" y="4"/>
                  </a:cxn>
                  <a:cxn ang="0">
                    <a:pos x="0" y="7"/>
                  </a:cxn>
                  <a:cxn ang="0">
                    <a:pos x="0" y="10"/>
                  </a:cxn>
                  <a:cxn ang="0">
                    <a:pos x="2" y="12"/>
                  </a:cxn>
                  <a:cxn ang="0">
                    <a:pos x="4" y="14"/>
                  </a:cxn>
                  <a:cxn ang="0">
                    <a:pos x="6" y="15"/>
                  </a:cxn>
                  <a:cxn ang="0">
                    <a:pos x="9" y="15"/>
                  </a:cxn>
                  <a:cxn ang="0">
                    <a:pos x="11" y="14"/>
                  </a:cxn>
                  <a:cxn ang="0">
                    <a:pos x="14" y="12"/>
                  </a:cxn>
                  <a:cxn ang="0">
                    <a:pos x="15" y="10"/>
                  </a:cxn>
                  <a:cxn ang="0">
                    <a:pos x="15" y="7"/>
                  </a:cxn>
                </a:cxnLst>
                <a:rect l="0" t="0" r="r" b="b"/>
                <a:pathLst>
                  <a:path w="15" h="15">
                    <a:moveTo>
                      <a:pt x="15" y="7"/>
                    </a:moveTo>
                    <a:lnTo>
                      <a:pt x="15" y="4"/>
                    </a:lnTo>
                    <a:lnTo>
                      <a:pt x="14" y="2"/>
                    </a:lnTo>
                    <a:lnTo>
                      <a:pt x="11" y="0"/>
                    </a:lnTo>
                    <a:lnTo>
                      <a:pt x="9" y="0"/>
                    </a:lnTo>
                    <a:lnTo>
                      <a:pt x="6" y="0"/>
                    </a:lnTo>
                    <a:lnTo>
                      <a:pt x="4" y="0"/>
                    </a:lnTo>
                    <a:lnTo>
                      <a:pt x="2" y="2"/>
                    </a:lnTo>
                    <a:lnTo>
                      <a:pt x="0" y="4"/>
                    </a:lnTo>
                    <a:lnTo>
                      <a:pt x="0" y="7"/>
                    </a:lnTo>
                    <a:lnTo>
                      <a:pt x="0" y="10"/>
                    </a:lnTo>
                    <a:lnTo>
                      <a:pt x="2" y="12"/>
                    </a:lnTo>
                    <a:lnTo>
                      <a:pt x="4" y="14"/>
                    </a:lnTo>
                    <a:lnTo>
                      <a:pt x="6" y="15"/>
                    </a:lnTo>
                    <a:lnTo>
                      <a:pt x="9" y="15"/>
                    </a:lnTo>
                    <a:lnTo>
                      <a:pt x="11" y="14"/>
                    </a:lnTo>
                    <a:lnTo>
                      <a:pt x="14" y="12"/>
                    </a:lnTo>
                    <a:lnTo>
                      <a:pt x="15" y="10"/>
                    </a:lnTo>
                    <a:lnTo>
                      <a:pt x="15" y="7"/>
                    </a:lnTo>
                    <a:close/>
                  </a:path>
                </a:pathLst>
              </a:custGeom>
              <a:solidFill>
                <a:srgbClr val="FFFF00"/>
              </a:solidFill>
              <a:ln w="9525">
                <a:noFill/>
                <a:round/>
                <a:headEnd/>
                <a:tailEnd/>
              </a:ln>
            </p:spPr>
            <p:txBody>
              <a:bodyPr/>
              <a:lstStyle/>
              <a:p>
                <a:endParaRPr lang="en-US" dirty="0"/>
              </a:p>
            </p:txBody>
          </p:sp>
          <p:sp>
            <p:nvSpPr>
              <p:cNvPr id="643566" name="Freeform 494"/>
              <p:cNvSpPr>
                <a:spLocks/>
              </p:cNvSpPr>
              <p:nvPr/>
            </p:nvSpPr>
            <p:spPr bwMode="auto">
              <a:xfrm>
                <a:off x="5244" y="1727"/>
                <a:ext cx="15" cy="15"/>
              </a:xfrm>
              <a:custGeom>
                <a:avLst/>
                <a:gdLst/>
                <a:ahLst/>
                <a:cxnLst>
                  <a:cxn ang="0">
                    <a:pos x="15" y="8"/>
                  </a:cxn>
                  <a:cxn ang="0">
                    <a:pos x="15" y="8"/>
                  </a:cxn>
                  <a:cxn ang="0">
                    <a:pos x="15" y="0"/>
                  </a:cxn>
                  <a:cxn ang="0">
                    <a:pos x="15" y="0"/>
                  </a:cxn>
                  <a:cxn ang="0">
                    <a:pos x="7" y="0"/>
                  </a:cxn>
                  <a:cxn ang="0">
                    <a:pos x="7" y="0"/>
                  </a:cxn>
                  <a:cxn ang="0">
                    <a:pos x="7" y="0"/>
                  </a:cxn>
                  <a:cxn ang="0">
                    <a:pos x="7" y="0"/>
                  </a:cxn>
                  <a:cxn ang="0">
                    <a:pos x="0" y="8"/>
                  </a:cxn>
                  <a:cxn ang="0">
                    <a:pos x="0" y="8"/>
                  </a:cxn>
                  <a:cxn ang="0">
                    <a:pos x="0" y="15"/>
                  </a:cxn>
                  <a:cxn ang="0">
                    <a:pos x="7" y="15"/>
                  </a:cxn>
                  <a:cxn ang="0">
                    <a:pos x="7" y="15"/>
                  </a:cxn>
                  <a:cxn ang="0">
                    <a:pos x="7" y="15"/>
                  </a:cxn>
                  <a:cxn ang="0">
                    <a:pos x="7" y="15"/>
                  </a:cxn>
                  <a:cxn ang="0">
                    <a:pos x="15" y="15"/>
                  </a:cxn>
                  <a:cxn ang="0">
                    <a:pos x="15" y="15"/>
                  </a:cxn>
                  <a:cxn ang="0">
                    <a:pos x="15" y="15"/>
                  </a:cxn>
                  <a:cxn ang="0">
                    <a:pos x="15" y="8"/>
                  </a:cxn>
                </a:cxnLst>
                <a:rect l="0" t="0" r="r" b="b"/>
                <a:pathLst>
                  <a:path w="15" h="15">
                    <a:moveTo>
                      <a:pt x="15" y="8"/>
                    </a:moveTo>
                    <a:lnTo>
                      <a:pt x="15" y="8"/>
                    </a:lnTo>
                    <a:lnTo>
                      <a:pt x="15" y="0"/>
                    </a:lnTo>
                    <a:lnTo>
                      <a:pt x="15" y="0"/>
                    </a:lnTo>
                    <a:lnTo>
                      <a:pt x="7" y="0"/>
                    </a:lnTo>
                    <a:lnTo>
                      <a:pt x="7" y="0"/>
                    </a:lnTo>
                    <a:lnTo>
                      <a:pt x="7" y="0"/>
                    </a:lnTo>
                    <a:lnTo>
                      <a:pt x="7" y="0"/>
                    </a:lnTo>
                    <a:lnTo>
                      <a:pt x="0" y="8"/>
                    </a:lnTo>
                    <a:lnTo>
                      <a:pt x="0" y="8"/>
                    </a:lnTo>
                    <a:lnTo>
                      <a:pt x="0" y="15"/>
                    </a:lnTo>
                    <a:lnTo>
                      <a:pt x="7" y="15"/>
                    </a:lnTo>
                    <a:lnTo>
                      <a:pt x="7" y="15"/>
                    </a:lnTo>
                    <a:lnTo>
                      <a:pt x="7" y="15"/>
                    </a:lnTo>
                    <a:lnTo>
                      <a:pt x="7" y="15"/>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67" name="Freeform 495"/>
              <p:cNvSpPr>
                <a:spLocks/>
              </p:cNvSpPr>
              <p:nvPr/>
            </p:nvSpPr>
            <p:spPr bwMode="auto">
              <a:xfrm>
                <a:off x="5242" y="1729"/>
                <a:ext cx="15" cy="16"/>
              </a:xfrm>
              <a:custGeom>
                <a:avLst/>
                <a:gdLst/>
                <a:ahLst/>
                <a:cxnLst>
                  <a:cxn ang="0">
                    <a:pos x="15" y="8"/>
                  </a:cxn>
                  <a:cxn ang="0">
                    <a:pos x="15" y="5"/>
                  </a:cxn>
                  <a:cxn ang="0">
                    <a:pos x="14" y="3"/>
                  </a:cxn>
                  <a:cxn ang="0">
                    <a:pos x="12" y="1"/>
                  </a:cxn>
                  <a:cxn ang="0">
                    <a:pos x="9" y="0"/>
                  </a:cxn>
                  <a:cxn ang="0">
                    <a:pos x="6" y="0"/>
                  </a:cxn>
                  <a:cxn ang="0">
                    <a:pos x="4" y="1"/>
                  </a:cxn>
                  <a:cxn ang="0">
                    <a:pos x="2" y="3"/>
                  </a:cxn>
                  <a:cxn ang="0">
                    <a:pos x="1" y="5"/>
                  </a:cxn>
                  <a:cxn ang="0">
                    <a:pos x="0" y="8"/>
                  </a:cxn>
                  <a:cxn ang="0">
                    <a:pos x="1" y="11"/>
                  </a:cxn>
                  <a:cxn ang="0">
                    <a:pos x="2" y="12"/>
                  </a:cxn>
                  <a:cxn ang="0">
                    <a:pos x="4" y="15"/>
                  </a:cxn>
                  <a:cxn ang="0">
                    <a:pos x="6" y="16"/>
                  </a:cxn>
                  <a:cxn ang="0">
                    <a:pos x="9" y="16"/>
                  </a:cxn>
                  <a:cxn ang="0">
                    <a:pos x="12" y="15"/>
                  </a:cxn>
                  <a:cxn ang="0">
                    <a:pos x="14" y="12"/>
                  </a:cxn>
                  <a:cxn ang="0">
                    <a:pos x="15" y="11"/>
                  </a:cxn>
                  <a:cxn ang="0">
                    <a:pos x="15" y="8"/>
                  </a:cxn>
                </a:cxnLst>
                <a:rect l="0" t="0" r="r" b="b"/>
                <a:pathLst>
                  <a:path w="15" h="16">
                    <a:moveTo>
                      <a:pt x="15" y="8"/>
                    </a:moveTo>
                    <a:lnTo>
                      <a:pt x="15" y="5"/>
                    </a:lnTo>
                    <a:lnTo>
                      <a:pt x="14" y="3"/>
                    </a:lnTo>
                    <a:lnTo>
                      <a:pt x="12" y="1"/>
                    </a:lnTo>
                    <a:lnTo>
                      <a:pt x="9" y="0"/>
                    </a:lnTo>
                    <a:lnTo>
                      <a:pt x="6" y="0"/>
                    </a:lnTo>
                    <a:lnTo>
                      <a:pt x="4" y="1"/>
                    </a:lnTo>
                    <a:lnTo>
                      <a:pt x="2" y="3"/>
                    </a:lnTo>
                    <a:lnTo>
                      <a:pt x="1" y="5"/>
                    </a:lnTo>
                    <a:lnTo>
                      <a:pt x="0" y="8"/>
                    </a:lnTo>
                    <a:lnTo>
                      <a:pt x="1" y="11"/>
                    </a:lnTo>
                    <a:lnTo>
                      <a:pt x="2" y="12"/>
                    </a:lnTo>
                    <a:lnTo>
                      <a:pt x="4" y="15"/>
                    </a:lnTo>
                    <a:lnTo>
                      <a:pt x="6" y="16"/>
                    </a:lnTo>
                    <a:lnTo>
                      <a:pt x="9" y="16"/>
                    </a:lnTo>
                    <a:lnTo>
                      <a:pt x="12" y="15"/>
                    </a:lnTo>
                    <a:lnTo>
                      <a:pt x="14" y="12"/>
                    </a:lnTo>
                    <a:lnTo>
                      <a:pt x="15" y="11"/>
                    </a:lnTo>
                    <a:lnTo>
                      <a:pt x="15" y="8"/>
                    </a:lnTo>
                    <a:close/>
                  </a:path>
                </a:pathLst>
              </a:custGeom>
              <a:solidFill>
                <a:srgbClr val="FFFF00"/>
              </a:solidFill>
              <a:ln w="9525">
                <a:noFill/>
                <a:round/>
                <a:headEnd/>
                <a:tailEnd/>
              </a:ln>
            </p:spPr>
            <p:txBody>
              <a:bodyPr/>
              <a:lstStyle/>
              <a:p>
                <a:endParaRPr lang="en-US" dirty="0"/>
              </a:p>
            </p:txBody>
          </p:sp>
          <p:sp>
            <p:nvSpPr>
              <p:cNvPr id="643568" name="Freeform 496"/>
              <p:cNvSpPr>
                <a:spLocks/>
              </p:cNvSpPr>
              <p:nvPr/>
            </p:nvSpPr>
            <p:spPr bwMode="auto">
              <a:xfrm>
                <a:off x="5244" y="1727"/>
                <a:ext cx="15" cy="15"/>
              </a:xfrm>
              <a:custGeom>
                <a:avLst/>
                <a:gdLst/>
                <a:ahLst/>
                <a:cxnLst>
                  <a:cxn ang="0">
                    <a:pos x="15" y="8"/>
                  </a:cxn>
                  <a:cxn ang="0">
                    <a:pos x="15" y="8"/>
                  </a:cxn>
                  <a:cxn ang="0">
                    <a:pos x="15"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15"/>
                  </a:cxn>
                  <a:cxn ang="0">
                    <a:pos x="7" y="15"/>
                  </a:cxn>
                  <a:cxn ang="0">
                    <a:pos x="7" y="15"/>
                  </a:cxn>
                  <a:cxn ang="0">
                    <a:pos x="15" y="15"/>
                  </a:cxn>
                  <a:cxn ang="0">
                    <a:pos x="15" y="15"/>
                  </a:cxn>
                  <a:cxn ang="0">
                    <a:pos x="15" y="8"/>
                  </a:cxn>
                </a:cxnLst>
                <a:rect l="0" t="0" r="r" b="b"/>
                <a:pathLst>
                  <a:path w="15" h="15">
                    <a:moveTo>
                      <a:pt x="15" y="8"/>
                    </a:moveTo>
                    <a:lnTo>
                      <a:pt x="15" y="8"/>
                    </a:lnTo>
                    <a:lnTo>
                      <a:pt x="15" y="8"/>
                    </a:lnTo>
                    <a:lnTo>
                      <a:pt x="7" y="0"/>
                    </a:lnTo>
                    <a:lnTo>
                      <a:pt x="7" y="0"/>
                    </a:lnTo>
                    <a:lnTo>
                      <a:pt x="7" y="0"/>
                    </a:lnTo>
                    <a:lnTo>
                      <a:pt x="0" y="0"/>
                    </a:lnTo>
                    <a:lnTo>
                      <a:pt x="0" y="8"/>
                    </a:lnTo>
                    <a:lnTo>
                      <a:pt x="0" y="8"/>
                    </a:lnTo>
                    <a:lnTo>
                      <a:pt x="0" y="8"/>
                    </a:lnTo>
                    <a:lnTo>
                      <a:pt x="0" y="15"/>
                    </a:lnTo>
                    <a:lnTo>
                      <a:pt x="0" y="15"/>
                    </a:lnTo>
                    <a:lnTo>
                      <a:pt x="0" y="15"/>
                    </a:lnTo>
                    <a:lnTo>
                      <a:pt x="7" y="15"/>
                    </a:lnTo>
                    <a:lnTo>
                      <a:pt x="7" y="15"/>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69" name="Freeform 497"/>
              <p:cNvSpPr>
                <a:spLocks/>
              </p:cNvSpPr>
              <p:nvPr/>
            </p:nvSpPr>
            <p:spPr bwMode="auto">
              <a:xfrm>
                <a:off x="5241" y="1723"/>
                <a:ext cx="15" cy="16"/>
              </a:xfrm>
              <a:custGeom>
                <a:avLst/>
                <a:gdLst/>
                <a:ahLst/>
                <a:cxnLst>
                  <a:cxn ang="0">
                    <a:pos x="15" y="9"/>
                  </a:cxn>
                  <a:cxn ang="0">
                    <a:pos x="15" y="6"/>
                  </a:cxn>
                  <a:cxn ang="0">
                    <a:pos x="14" y="3"/>
                  </a:cxn>
                  <a:cxn ang="0">
                    <a:pos x="11" y="1"/>
                  </a:cxn>
                  <a:cxn ang="0">
                    <a:pos x="9" y="0"/>
                  </a:cxn>
                  <a:cxn ang="0">
                    <a:pos x="6" y="0"/>
                  </a:cxn>
                  <a:cxn ang="0">
                    <a:pos x="4" y="1"/>
                  </a:cxn>
                  <a:cxn ang="0">
                    <a:pos x="2" y="3"/>
                  </a:cxn>
                  <a:cxn ang="0">
                    <a:pos x="0" y="6"/>
                  </a:cxn>
                  <a:cxn ang="0">
                    <a:pos x="0" y="9"/>
                  </a:cxn>
                  <a:cxn ang="0">
                    <a:pos x="0" y="11"/>
                  </a:cxn>
                  <a:cxn ang="0">
                    <a:pos x="2" y="14"/>
                  </a:cxn>
                  <a:cxn ang="0">
                    <a:pos x="4" y="15"/>
                  </a:cxn>
                  <a:cxn ang="0">
                    <a:pos x="6" y="16"/>
                  </a:cxn>
                  <a:cxn ang="0">
                    <a:pos x="9" y="16"/>
                  </a:cxn>
                  <a:cxn ang="0">
                    <a:pos x="11" y="15"/>
                  </a:cxn>
                  <a:cxn ang="0">
                    <a:pos x="14" y="14"/>
                  </a:cxn>
                  <a:cxn ang="0">
                    <a:pos x="15" y="11"/>
                  </a:cxn>
                  <a:cxn ang="0">
                    <a:pos x="15" y="9"/>
                  </a:cxn>
                </a:cxnLst>
                <a:rect l="0" t="0" r="r" b="b"/>
                <a:pathLst>
                  <a:path w="15" h="16">
                    <a:moveTo>
                      <a:pt x="15" y="9"/>
                    </a:moveTo>
                    <a:lnTo>
                      <a:pt x="15" y="6"/>
                    </a:lnTo>
                    <a:lnTo>
                      <a:pt x="14" y="3"/>
                    </a:lnTo>
                    <a:lnTo>
                      <a:pt x="11" y="1"/>
                    </a:lnTo>
                    <a:lnTo>
                      <a:pt x="9" y="0"/>
                    </a:lnTo>
                    <a:lnTo>
                      <a:pt x="6" y="0"/>
                    </a:lnTo>
                    <a:lnTo>
                      <a:pt x="4" y="1"/>
                    </a:lnTo>
                    <a:lnTo>
                      <a:pt x="2" y="3"/>
                    </a:lnTo>
                    <a:lnTo>
                      <a:pt x="0" y="6"/>
                    </a:lnTo>
                    <a:lnTo>
                      <a:pt x="0" y="9"/>
                    </a:lnTo>
                    <a:lnTo>
                      <a:pt x="0" y="11"/>
                    </a:lnTo>
                    <a:lnTo>
                      <a:pt x="2" y="14"/>
                    </a:lnTo>
                    <a:lnTo>
                      <a:pt x="4" y="15"/>
                    </a:lnTo>
                    <a:lnTo>
                      <a:pt x="6" y="16"/>
                    </a:lnTo>
                    <a:lnTo>
                      <a:pt x="9" y="16"/>
                    </a:lnTo>
                    <a:lnTo>
                      <a:pt x="11" y="15"/>
                    </a:lnTo>
                    <a:lnTo>
                      <a:pt x="14" y="14"/>
                    </a:lnTo>
                    <a:lnTo>
                      <a:pt x="15" y="11"/>
                    </a:lnTo>
                    <a:lnTo>
                      <a:pt x="15" y="9"/>
                    </a:lnTo>
                    <a:close/>
                  </a:path>
                </a:pathLst>
              </a:custGeom>
              <a:solidFill>
                <a:srgbClr val="FFFF00"/>
              </a:solidFill>
              <a:ln w="9525">
                <a:noFill/>
                <a:round/>
                <a:headEnd/>
                <a:tailEnd/>
              </a:ln>
            </p:spPr>
            <p:txBody>
              <a:bodyPr/>
              <a:lstStyle/>
              <a:p>
                <a:endParaRPr lang="en-US" dirty="0"/>
              </a:p>
            </p:txBody>
          </p:sp>
          <p:sp>
            <p:nvSpPr>
              <p:cNvPr id="643570" name="Freeform 498"/>
              <p:cNvSpPr>
                <a:spLocks/>
              </p:cNvSpPr>
              <p:nvPr/>
            </p:nvSpPr>
            <p:spPr bwMode="auto">
              <a:xfrm>
                <a:off x="5244" y="1720"/>
                <a:ext cx="15" cy="22"/>
              </a:xfrm>
              <a:custGeom>
                <a:avLst/>
                <a:gdLst/>
                <a:ahLst/>
                <a:cxnLst>
                  <a:cxn ang="0">
                    <a:pos x="15" y="15"/>
                  </a:cxn>
                  <a:cxn ang="0">
                    <a:pos x="15" y="7"/>
                  </a:cxn>
                  <a:cxn ang="0">
                    <a:pos x="7" y="7"/>
                  </a:cxn>
                  <a:cxn ang="0">
                    <a:pos x="7" y="7"/>
                  </a:cxn>
                  <a:cxn ang="0">
                    <a:pos x="7" y="0"/>
                  </a:cxn>
                  <a:cxn ang="0">
                    <a:pos x="0" y="0"/>
                  </a:cxn>
                  <a:cxn ang="0">
                    <a:pos x="0" y="7"/>
                  </a:cxn>
                  <a:cxn ang="0">
                    <a:pos x="0" y="7"/>
                  </a:cxn>
                  <a:cxn ang="0">
                    <a:pos x="0" y="7"/>
                  </a:cxn>
                  <a:cxn ang="0">
                    <a:pos x="0" y="15"/>
                  </a:cxn>
                  <a:cxn ang="0">
                    <a:pos x="0" y="15"/>
                  </a:cxn>
                  <a:cxn ang="0">
                    <a:pos x="0" y="15"/>
                  </a:cxn>
                  <a:cxn ang="0">
                    <a:pos x="0" y="22"/>
                  </a:cxn>
                  <a:cxn ang="0">
                    <a:pos x="0" y="22"/>
                  </a:cxn>
                  <a:cxn ang="0">
                    <a:pos x="7" y="22"/>
                  </a:cxn>
                  <a:cxn ang="0">
                    <a:pos x="7" y="22"/>
                  </a:cxn>
                  <a:cxn ang="0">
                    <a:pos x="7" y="15"/>
                  </a:cxn>
                  <a:cxn ang="0">
                    <a:pos x="15" y="15"/>
                  </a:cxn>
                  <a:cxn ang="0">
                    <a:pos x="15" y="15"/>
                  </a:cxn>
                </a:cxnLst>
                <a:rect l="0" t="0" r="r" b="b"/>
                <a:pathLst>
                  <a:path w="15" h="22">
                    <a:moveTo>
                      <a:pt x="15" y="15"/>
                    </a:moveTo>
                    <a:lnTo>
                      <a:pt x="15" y="7"/>
                    </a:lnTo>
                    <a:lnTo>
                      <a:pt x="7" y="7"/>
                    </a:lnTo>
                    <a:lnTo>
                      <a:pt x="7" y="7"/>
                    </a:lnTo>
                    <a:lnTo>
                      <a:pt x="7" y="0"/>
                    </a:lnTo>
                    <a:lnTo>
                      <a:pt x="0" y="0"/>
                    </a:lnTo>
                    <a:lnTo>
                      <a:pt x="0" y="7"/>
                    </a:lnTo>
                    <a:lnTo>
                      <a:pt x="0" y="7"/>
                    </a:lnTo>
                    <a:lnTo>
                      <a:pt x="0" y="7"/>
                    </a:lnTo>
                    <a:lnTo>
                      <a:pt x="0" y="15"/>
                    </a:lnTo>
                    <a:lnTo>
                      <a:pt x="0" y="15"/>
                    </a:lnTo>
                    <a:lnTo>
                      <a:pt x="0" y="15"/>
                    </a:lnTo>
                    <a:lnTo>
                      <a:pt x="0" y="22"/>
                    </a:lnTo>
                    <a:lnTo>
                      <a:pt x="0" y="22"/>
                    </a:lnTo>
                    <a:lnTo>
                      <a:pt x="7" y="22"/>
                    </a:lnTo>
                    <a:lnTo>
                      <a:pt x="7" y="22"/>
                    </a:lnTo>
                    <a:lnTo>
                      <a:pt x="7"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571" name="Freeform 499"/>
              <p:cNvSpPr>
                <a:spLocks/>
              </p:cNvSpPr>
              <p:nvPr/>
            </p:nvSpPr>
            <p:spPr bwMode="auto">
              <a:xfrm>
                <a:off x="5247" y="1724"/>
                <a:ext cx="16" cy="16"/>
              </a:xfrm>
              <a:custGeom>
                <a:avLst/>
                <a:gdLst/>
                <a:ahLst/>
                <a:cxnLst>
                  <a:cxn ang="0">
                    <a:pos x="16" y="8"/>
                  </a:cxn>
                  <a:cxn ang="0">
                    <a:pos x="15" y="5"/>
                  </a:cxn>
                  <a:cxn ang="0">
                    <a:pos x="14" y="3"/>
                  </a:cxn>
                  <a:cxn ang="0">
                    <a:pos x="11" y="2"/>
                  </a:cxn>
                  <a:cxn ang="0">
                    <a:pos x="9" y="0"/>
                  </a:cxn>
                  <a:cxn ang="0">
                    <a:pos x="7" y="0"/>
                  </a:cxn>
                  <a:cxn ang="0">
                    <a:pos x="3" y="2"/>
                  </a:cxn>
                  <a:cxn ang="0">
                    <a:pos x="1" y="3"/>
                  </a:cxn>
                  <a:cxn ang="0">
                    <a:pos x="0" y="5"/>
                  </a:cxn>
                  <a:cxn ang="0">
                    <a:pos x="0" y="8"/>
                  </a:cxn>
                  <a:cxn ang="0">
                    <a:pos x="0" y="10"/>
                  </a:cxn>
                  <a:cxn ang="0">
                    <a:pos x="1" y="13"/>
                  </a:cxn>
                  <a:cxn ang="0">
                    <a:pos x="3" y="15"/>
                  </a:cxn>
                  <a:cxn ang="0">
                    <a:pos x="7" y="16"/>
                  </a:cxn>
                  <a:cxn ang="0">
                    <a:pos x="9" y="16"/>
                  </a:cxn>
                  <a:cxn ang="0">
                    <a:pos x="11" y="15"/>
                  </a:cxn>
                  <a:cxn ang="0">
                    <a:pos x="14" y="13"/>
                  </a:cxn>
                  <a:cxn ang="0">
                    <a:pos x="15" y="10"/>
                  </a:cxn>
                  <a:cxn ang="0">
                    <a:pos x="16" y="8"/>
                  </a:cxn>
                </a:cxnLst>
                <a:rect l="0" t="0" r="r" b="b"/>
                <a:pathLst>
                  <a:path w="16" h="16">
                    <a:moveTo>
                      <a:pt x="16" y="8"/>
                    </a:moveTo>
                    <a:lnTo>
                      <a:pt x="15" y="5"/>
                    </a:lnTo>
                    <a:lnTo>
                      <a:pt x="14" y="3"/>
                    </a:lnTo>
                    <a:lnTo>
                      <a:pt x="11" y="2"/>
                    </a:lnTo>
                    <a:lnTo>
                      <a:pt x="9" y="0"/>
                    </a:lnTo>
                    <a:lnTo>
                      <a:pt x="7" y="0"/>
                    </a:lnTo>
                    <a:lnTo>
                      <a:pt x="3" y="2"/>
                    </a:lnTo>
                    <a:lnTo>
                      <a:pt x="1" y="3"/>
                    </a:lnTo>
                    <a:lnTo>
                      <a:pt x="0" y="5"/>
                    </a:lnTo>
                    <a:lnTo>
                      <a:pt x="0" y="8"/>
                    </a:lnTo>
                    <a:lnTo>
                      <a:pt x="0" y="10"/>
                    </a:lnTo>
                    <a:lnTo>
                      <a:pt x="1" y="13"/>
                    </a:lnTo>
                    <a:lnTo>
                      <a:pt x="3" y="15"/>
                    </a:lnTo>
                    <a:lnTo>
                      <a:pt x="7" y="16"/>
                    </a:lnTo>
                    <a:lnTo>
                      <a:pt x="9" y="16"/>
                    </a:lnTo>
                    <a:lnTo>
                      <a:pt x="11"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572" name="Freeform 500"/>
              <p:cNvSpPr>
                <a:spLocks/>
              </p:cNvSpPr>
              <p:nvPr/>
            </p:nvSpPr>
            <p:spPr bwMode="auto">
              <a:xfrm>
                <a:off x="5244" y="1727"/>
                <a:ext cx="22" cy="15"/>
              </a:xfrm>
              <a:custGeom>
                <a:avLst/>
                <a:gdLst/>
                <a:ahLst/>
                <a:cxnLst>
                  <a:cxn ang="0">
                    <a:pos x="22" y="8"/>
                  </a:cxn>
                  <a:cxn ang="0">
                    <a:pos x="15" y="0"/>
                  </a:cxn>
                  <a:cxn ang="0">
                    <a:pos x="15" y="0"/>
                  </a:cxn>
                  <a:cxn ang="0">
                    <a:pos x="15" y="0"/>
                  </a:cxn>
                  <a:cxn ang="0">
                    <a:pos x="15" y="0"/>
                  </a:cxn>
                  <a:cxn ang="0">
                    <a:pos x="7" y="0"/>
                  </a:cxn>
                  <a:cxn ang="0">
                    <a:pos x="7" y="0"/>
                  </a:cxn>
                  <a:cxn ang="0">
                    <a:pos x="7" y="0"/>
                  </a:cxn>
                  <a:cxn ang="0">
                    <a:pos x="0" y="0"/>
                  </a:cxn>
                  <a:cxn ang="0">
                    <a:pos x="0" y="8"/>
                  </a:cxn>
                  <a:cxn ang="0">
                    <a:pos x="0" y="8"/>
                  </a:cxn>
                  <a:cxn ang="0">
                    <a:pos x="7" y="8"/>
                  </a:cxn>
                  <a:cxn ang="0">
                    <a:pos x="7" y="15"/>
                  </a:cxn>
                  <a:cxn ang="0">
                    <a:pos x="7" y="15"/>
                  </a:cxn>
                  <a:cxn ang="0">
                    <a:pos x="15" y="15"/>
                  </a:cxn>
                  <a:cxn ang="0">
                    <a:pos x="15" y="15"/>
                  </a:cxn>
                  <a:cxn ang="0">
                    <a:pos x="15" y="8"/>
                  </a:cxn>
                  <a:cxn ang="0">
                    <a:pos x="15" y="8"/>
                  </a:cxn>
                  <a:cxn ang="0">
                    <a:pos x="22" y="8"/>
                  </a:cxn>
                </a:cxnLst>
                <a:rect l="0" t="0" r="r" b="b"/>
                <a:pathLst>
                  <a:path w="22" h="15">
                    <a:moveTo>
                      <a:pt x="22" y="8"/>
                    </a:moveTo>
                    <a:lnTo>
                      <a:pt x="15" y="0"/>
                    </a:lnTo>
                    <a:lnTo>
                      <a:pt x="15" y="0"/>
                    </a:lnTo>
                    <a:lnTo>
                      <a:pt x="15" y="0"/>
                    </a:lnTo>
                    <a:lnTo>
                      <a:pt x="15" y="0"/>
                    </a:lnTo>
                    <a:lnTo>
                      <a:pt x="7" y="0"/>
                    </a:lnTo>
                    <a:lnTo>
                      <a:pt x="7" y="0"/>
                    </a:lnTo>
                    <a:lnTo>
                      <a:pt x="7" y="0"/>
                    </a:lnTo>
                    <a:lnTo>
                      <a:pt x="0" y="0"/>
                    </a:lnTo>
                    <a:lnTo>
                      <a:pt x="0" y="8"/>
                    </a:lnTo>
                    <a:lnTo>
                      <a:pt x="0" y="8"/>
                    </a:lnTo>
                    <a:lnTo>
                      <a:pt x="7" y="8"/>
                    </a:lnTo>
                    <a:lnTo>
                      <a:pt x="7" y="15"/>
                    </a:lnTo>
                    <a:lnTo>
                      <a:pt x="7" y="15"/>
                    </a:lnTo>
                    <a:lnTo>
                      <a:pt x="15" y="15"/>
                    </a:lnTo>
                    <a:lnTo>
                      <a:pt x="15" y="15"/>
                    </a:lnTo>
                    <a:lnTo>
                      <a:pt x="15" y="8"/>
                    </a:lnTo>
                    <a:lnTo>
                      <a:pt x="15" y="8"/>
                    </a:lnTo>
                    <a:lnTo>
                      <a:pt x="22" y="8"/>
                    </a:lnTo>
                  </a:path>
                </a:pathLst>
              </a:custGeom>
              <a:noFill/>
              <a:ln w="0" cap="sq">
                <a:solidFill>
                  <a:srgbClr val="FFFF00"/>
                </a:solidFill>
                <a:prstDash val="solid"/>
                <a:miter lim="800000"/>
                <a:headEnd/>
                <a:tailEnd/>
              </a:ln>
            </p:spPr>
            <p:txBody>
              <a:bodyPr/>
              <a:lstStyle/>
              <a:p>
                <a:endParaRPr lang="en-US" dirty="0"/>
              </a:p>
            </p:txBody>
          </p:sp>
          <p:sp>
            <p:nvSpPr>
              <p:cNvPr id="643573" name="Freeform 501"/>
              <p:cNvSpPr>
                <a:spLocks/>
              </p:cNvSpPr>
              <p:nvPr/>
            </p:nvSpPr>
            <p:spPr bwMode="auto">
              <a:xfrm>
                <a:off x="5243" y="1724"/>
                <a:ext cx="15" cy="16"/>
              </a:xfrm>
              <a:custGeom>
                <a:avLst/>
                <a:gdLst/>
                <a:ahLst/>
                <a:cxnLst>
                  <a:cxn ang="0">
                    <a:pos x="15" y="8"/>
                  </a:cxn>
                  <a:cxn ang="0">
                    <a:pos x="14" y="5"/>
                  </a:cxn>
                  <a:cxn ang="0">
                    <a:pos x="13" y="3"/>
                  </a:cxn>
                  <a:cxn ang="0">
                    <a:pos x="11" y="1"/>
                  </a:cxn>
                  <a:cxn ang="0">
                    <a:pos x="8" y="0"/>
                  </a:cxn>
                  <a:cxn ang="0">
                    <a:pos x="5" y="0"/>
                  </a:cxn>
                  <a:cxn ang="0">
                    <a:pos x="3" y="1"/>
                  </a:cxn>
                  <a:cxn ang="0">
                    <a:pos x="2" y="3"/>
                  </a:cxn>
                  <a:cxn ang="0">
                    <a:pos x="0" y="5"/>
                  </a:cxn>
                  <a:cxn ang="0">
                    <a:pos x="0" y="8"/>
                  </a:cxn>
                  <a:cxn ang="0">
                    <a:pos x="0" y="10"/>
                  </a:cxn>
                  <a:cxn ang="0">
                    <a:pos x="2" y="13"/>
                  </a:cxn>
                  <a:cxn ang="0">
                    <a:pos x="3" y="15"/>
                  </a:cxn>
                  <a:cxn ang="0">
                    <a:pos x="5" y="16"/>
                  </a:cxn>
                  <a:cxn ang="0">
                    <a:pos x="8" y="16"/>
                  </a:cxn>
                  <a:cxn ang="0">
                    <a:pos x="11" y="15"/>
                  </a:cxn>
                  <a:cxn ang="0">
                    <a:pos x="13" y="13"/>
                  </a:cxn>
                  <a:cxn ang="0">
                    <a:pos x="14" y="10"/>
                  </a:cxn>
                  <a:cxn ang="0">
                    <a:pos x="15" y="8"/>
                  </a:cxn>
                </a:cxnLst>
                <a:rect l="0" t="0" r="r" b="b"/>
                <a:pathLst>
                  <a:path w="15" h="16">
                    <a:moveTo>
                      <a:pt x="15" y="8"/>
                    </a:moveTo>
                    <a:lnTo>
                      <a:pt x="14" y="5"/>
                    </a:lnTo>
                    <a:lnTo>
                      <a:pt x="13" y="3"/>
                    </a:lnTo>
                    <a:lnTo>
                      <a:pt x="11" y="1"/>
                    </a:lnTo>
                    <a:lnTo>
                      <a:pt x="8" y="0"/>
                    </a:lnTo>
                    <a:lnTo>
                      <a:pt x="5" y="0"/>
                    </a:lnTo>
                    <a:lnTo>
                      <a:pt x="3" y="1"/>
                    </a:lnTo>
                    <a:lnTo>
                      <a:pt x="2" y="3"/>
                    </a:lnTo>
                    <a:lnTo>
                      <a:pt x="0" y="5"/>
                    </a:lnTo>
                    <a:lnTo>
                      <a:pt x="0" y="8"/>
                    </a:lnTo>
                    <a:lnTo>
                      <a:pt x="0" y="10"/>
                    </a:lnTo>
                    <a:lnTo>
                      <a:pt x="2" y="13"/>
                    </a:lnTo>
                    <a:lnTo>
                      <a:pt x="3" y="15"/>
                    </a:lnTo>
                    <a:lnTo>
                      <a:pt x="5" y="16"/>
                    </a:lnTo>
                    <a:lnTo>
                      <a:pt x="8" y="16"/>
                    </a:lnTo>
                    <a:lnTo>
                      <a:pt x="11" y="15"/>
                    </a:lnTo>
                    <a:lnTo>
                      <a:pt x="13" y="13"/>
                    </a:lnTo>
                    <a:lnTo>
                      <a:pt x="14" y="10"/>
                    </a:lnTo>
                    <a:lnTo>
                      <a:pt x="15" y="8"/>
                    </a:lnTo>
                    <a:close/>
                  </a:path>
                </a:pathLst>
              </a:custGeom>
              <a:solidFill>
                <a:srgbClr val="FFFF00"/>
              </a:solidFill>
              <a:ln w="9525">
                <a:noFill/>
                <a:round/>
                <a:headEnd/>
                <a:tailEnd/>
              </a:ln>
            </p:spPr>
            <p:txBody>
              <a:bodyPr/>
              <a:lstStyle/>
              <a:p>
                <a:endParaRPr lang="en-US" dirty="0"/>
              </a:p>
            </p:txBody>
          </p:sp>
          <p:sp>
            <p:nvSpPr>
              <p:cNvPr id="643574" name="Freeform 502"/>
              <p:cNvSpPr>
                <a:spLocks/>
              </p:cNvSpPr>
              <p:nvPr/>
            </p:nvSpPr>
            <p:spPr bwMode="auto">
              <a:xfrm>
                <a:off x="5244" y="1727"/>
                <a:ext cx="15" cy="15"/>
              </a:xfrm>
              <a:custGeom>
                <a:avLst/>
                <a:gdLst/>
                <a:ahLst/>
                <a:cxnLst>
                  <a:cxn ang="0">
                    <a:pos x="15" y="8"/>
                  </a:cxn>
                  <a:cxn ang="0">
                    <a:pos x="15" y="0"/>
                  </a:cxn>
                  <a:cxn ang="0">
                    <a:pos x="15" y="0"/>
                  </a:cxn>
                  <a:cxn ang="0">
                    <a:pos x="7" y="0"/>
                  </a:cxn>
                  <a:cxn ang="0">
                    <a:pos x="7" y="0"/>
                  </a:cxn>
                  <a:cxn ang="0">
                    <a:pos x="7" y="0"/>
                  </a:cxn>
                  <a:cxn ang="0">
                    <a:pos x="0" y="0"/>
                  </a:cxn>
                  <a:cxn ang="0">
                    <a:pos x="0" y="0"/>
                  </a:cxn>
                  <a:cxn ang="0">
                    <a:pos x="0" y="0"/>
                  </a:cxn>
                  <a:cxn ang="0">
                    <a:pos x="0" y="8"/>
                  </a:cxn>
                  <a:cxn ang="0">
                    <a:pos x="0" y="8"/>
                  </a:cxn>
                  <a:cxn ang="0">
                    <a:pos x="0" y="8"/>
                  </a:cxn>
                  <a:cxn ang="0">
                    <a:pos x="0" y="15"/>
                  </a:cxn>
                  <a:cxn ang="0">
                    <a:pos x="7" y="15"/>
                  </a:cxn>
                  <a:cxn ang="0">
                    <a:pos x="7" y="15"/>
                  </a:cxn>
                  <a:cxn ang="0">
                    <a:pos x="7" y="15"/>
                  </a:cxn>
                  <a:cxn ang="0">
                    <a:pos x="15" y="8"/>
                  </a:cxn>
                  <a:cxn ang="0">
                    <a:pos x="15" y="8"/>
                  </a:cxn>
                  <a:cxn ang="0">
                    <a:pos x="15" y="8"/>
                  </a:cxn>
                </a:cxnLst>
                <a:rect l="0" t="0" r="r" b="b"/>
                <a:pathLst>
                  <a:path w="15" h="15">
                    <a:moveTo>
                      <a:pt x="15" y="8"/>
                    </a:moveTo>
                    <a:lnTo>
                      <a:pt x="15" y="0"/>
                    </a:lnTo>
                    <a:lnTo>
                      <a:pt x="15" y="0"/>
                    </a:lnTo>
                    <a:lnTo>
                      <a:pt x="7" y="0"/>
                    </a:lnTo>
                    <a:lnTo>
                      <a:pt x="7" y="0"/>
                    </a:lnTo>
                    <a:lnTo>
                      <a:pt x="7" y="0"/>
                    </a:lnTo>
                    <a:lnTo>
                      <a:pt x="0" y="0"/>
                    </a:lnTo>
                    <a:lnTo>
                      <a:pt x="0" y="0"/>
                    </a:lnTo>
                    <a:lnTo>
                      <a:pt x="0" y="0"/>
                    </a:lnTo>
                    <a:lnTo>
                      <a:pt x="0" y="8"/>
                    </a:lnTo>
                    <a:lnTo>
                      <a:pt x="0" y="8"/>
                    </a:lnTo>
                    <a:lnTo>
                      <a:pt x="0" y="8"/>
                    </a:lnTo>
                    <a:lnTo>
                      <a:pt x="0" y="15"/>
                    </a:lnTo>
                    <a:lnTo>
                      <a:pt x="7" y="15"/>
                    </a:lnTo>
                    <a:lnTo>
                      <a:pt x="7" y="15"/>
                    </a:lnTo>
                    <a:lnTo>
                      <a:pt x="7" y="15"/>
                    </a:lnTo>
                    <a:lnTo>
                      <a:pt x="15"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75" name="Freeform 503"/>
              <p:cNvSpPr>
                <a:spLocks/>
              </p:cNvSpPr>
              <p:nvPr/>
            </p:nvSpPr>
            <p:spPr bwMode="auto">
              <a:xfrm>
                <a:off x="5244" y="1727"/>
                <a:ext cx="16" cy="17"/>
              </a:xfrm>
              <a:custGeom>
                <a:avLst/>
                <a:gdLst/>
                <a:ahLst/>
                <a:cxnLst>
                  <a:cxn ang="0">
                    <a:pos x="16" y="8"/>
                  </a:cxn>
                  <a:cxn ang="0">
                    <a:pos x="15" y="6"/>
                  </a:cxn>
                  <a:cxn ang="0">
                    <a:pos x="13" y="3"/>
                  </a:cxn>
                  <a:cxn ang="0">
                    <a:pos x="11" y="2"/>
                  </a:cxn>
                  <a:cxn ang="0">
                    <a:pos x="8" y="0"/>
                  </a:cxn>
                  <a:cxn ang="0">
                    <a:pos x="6" y="0"/>
                  </a:cxn>
                  <a:cxn ang="0">
                    <a:pos x="3" y="2"/>
                  </a:cxn>
                  <a:cxn ang="0">
                    <a:pos x="2" y="3"/>
                  </a:cxn>
                  <a:cxn ang="0">
                    <a:pos x="1" y="6"/>
                  </a:cxn>
                  <a:cxn ang="0">
                    <a:pos x="0" y="8"/>
                  </a:cxn>
                  <a:cxn ang="0">
                    <a:pos x="1" y="11"/>
                  </a:cxn>
                  <a:cxn ang="0">
                    <a:pos x="2" y="13"/>
                  </a:cxn>
                  <a:cxn ang="0">
                    <a:pos x="3" y="16"/>
                  </a:cxn>
                  <a:cxn ang="0">
                    <a:pos x="6" y="17"/>
                  </a:cxn>
                  <a:cxn ang="0">
                    <a:pos x="8" y="17"/>
                  </a:cxn>
                  <a:cxn ang="0">
                    <a:pos x="11" y="16"/>
                  </a:cxn>
                  <a:cxn ang="0">
                    <a:pos x="13" y="13"/>
                  </a:cxn>
                  <a:cxn ang="0">
                    <a:pos x="15" y="11"/>
                  </a:cxn>
                  <a:cxn ang="0">
                    <a:pos x="16" y="8"/>
                  </a:cxn>
                </a:cxnLst>
                <a:rect l="0" t="0" r="r" b="b"/>
                <a:pathLst>
                  <a:path w="16" h="17">
                    <a:moveTo>
                      <a:pt x="16" y="8"/>
                    </a:moveTo>
                    <a:lnTo>
                      <a:pt x="15" y="6"/>
                    </a:lnTo>
                    <a:lnTo>
                      <a:pt x="13" y="3"/>
                    </a:lnTo>
                    <a:lnTo>
                      <a:pt x="11" y="2"/>
                    </a:lnTo>
                    <a:lnTo>
                      <a:pt x="8" y="0"/>
                    </a:lnTo>
                    <a:lnTo>
                      <a:pt x="6" y="0"/>
                    </a:lnTo>
                    <a:lnTo>
                      <a:pt x="3" y="2"/>
                    </a:lnTo>
                    <a:lnTo>
                      <a:pt x="2" y="3"/>
                    </a:lnTo>
                    <a:lnTo>
                      <a:pt x="1" y="6"/>
                    </a:lnTo>
                    <a:lnTo>
                      <a:pt x="0" y="8"/>
                    </a:lnTo>
                    <a:lnTo>
                      <a:pt x="1" y="11"/>
                    </a:lnTo>
                    <a:lnTo>
                      <a:pt x="2" y="13"/>
                    </a:lnTo>
                    <a:lnTo>
                      <a:pt x="3" y="16"/>
                    </a:lnTo>
                    <a:lnTo>
                      <a:pt x="6" y="17"/>
                    </a:lnTo>
                    <a:lnTo>
                      <a:pt x="8" y="17"/>
                    </a:lnTo>
                    <a:lnTo>
                      <a:pt x="11" y="16"/>
                    </a:lnTo>
                    <a:lnTo>
                      <a:pt x="13"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576" name="Freeform 504"/>
              <p:cNvSpPr>
                <a:spLocks/>
              </p:cNvSpPr>
              <p:nvPr/>
            </p:nvSpPr>
            <p:spPr bwMode="auto">
              <a:xfrm>
                <a:off x="5244" y="1727"/>
                <a:ext cx="15" cy="15"/>
              </a:xfrm>
              <a:custGeom>
                <a:avLst/>
                <a:gdLst/>
                <a:ahLst/>
                <a:cxnLst>
                  <a:cxn ang="0">
                    <a:pos x="15" y="8"/>
                  </a:cxn>
                  <a:cxn ang="0">
                    <a:pos x="15" y="8"/>
                  </a:cxn>
                  <a:cxn ang="0">
                    <a:pos x="15" y="0"/>
                  </a:cxn>
                  <a:cxn ang="0">
                    <a:pos x="15"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15" y="15"/>
                  </a:cxn>
                  <a:cxn ang="0">
                    <a:pos x="15" y="15"/>
                  </a:cxn>
                  <a:cxn ang="0">
                    <a:pos x="15" y="8"/>
                  </a:cxn>
                  <a:cxn ang="0">
                    <a:pos x="15" y="8"/>
                  </a:cxn>
                </a:cxnLst>
                <a:rect l="0" t="0" r="r" b="b"/>
                <a:pathLst>
                  <a:path w="15" h="15">
                    <a:moveTo>
                      <a:pt x="15" y="8"/>
                    </a:moveTo>
                    <a:lnTo>
                      <a:pt x="15" y="8"/>
                    </a:lnTo>
                    <a:lnTo>
                      <a:pt x="15" y="0"/>
                    </a:lnTo>
                    <a:lnTo>
                      <a:pt x="15" y="0"/>
                    </a:lnTo>
                    <a:lnTo>
                      <a:pt x="7" y="0"/>
                    </a:lnTo>
                    <a:lnTo>
                      <a:pt x="7" y="0"/>
                    </a:lnTo>
                    <a:lnTo>
                      <a:pt x="0" y="0"/>
                    </a:lnTo>
                    <a:lnTo>
                      <a:pt x="0" y="0"/>
                    </a:lnTo>
                    <a:lnTo>
                      <a:pt x="0" y="8"/>
                    </a:lnTo>
                    <a:lnTo>
                      <a:pt x="0" y="8"/>
                    </a:lnTo>
                    <a:lnTo>
                      <a:pt x="0" y="8"/>
                    </a:lnTo>
                    <a:lnTo>
                      <a:pt x="0" y="15"/>
                    </a:lnTo>
                    <a:lnTo>
                      <a:pt x="0"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77" name="Freeform 505"/>
              <p:cNvSpPr>
                <a:spLocks/>
              </p:cNvSpPr>
              <p:nvPr/>
            </p:nvSpPr>
            <p:spPr bwMode="auto">
              <a:xfrm>
                <a:off x="5241" y="1723"/>
                <a:ext cx="15" cy="17"/>
              </a:xfrm>
              <a:custGeom>
                <a:avLst/>
                <a:gdLst/>
                <a:ahLst/>
                <a:cxnLst>
                  <a:cxn ang="0">
                    <a:pos x="15" y="9"/>
                  </a:cxn>
                  <a:cxn ang="0">
                    <a:pos x="15" y="6"/>
                  </a:cxn>
                  <a:cxn ang="0">
                    <a:pos x="14" y="4"/>
                  </a:cxn>
                  <a:cxn ang="0">
                    <a:pos x="11" y="2"/>
                  </a:cxn>
                  <a:cxn ang="0">
                    <a:pos x="9" y="0"/>
                  </a:cxn>
                  <a:cxn ang="0">
                    <a:pos x="6" y="0"/>
                  </a:cxn>
                  <a:cxn ang="0">
                    <a:pos x="4" y="2"/>
                  </a:cxn>
                  <a:cxn ang="0">
                    <a:pos x="2" y="4"/>
                  </a:cxn>
                  <a:cxn ang="0">
                    <a:pos x="0" y="6"/>
                  </a:cxn>
                  <a:cxn ang="0">
                    <a:pos x="0" y="9"/>
                  </a:cxn>
                  <a:cxn ang="0">
                    <a:pos x="0" y="11"/>
                  </a:cxn>
                  <a:cxn ang="0">
                    <a:pos x="2" y="14"/>
                  </a:cxn>
                  <a:cxn ang="0">
                    <a:pos x="4" y="15"/>
                  </a:cxn>
                  <a:cxn ang="0">
                    <a:pos x="6" y="17"/>
                  </a:cxn>
                  <a:cxn ang="0">
                    <a:pos x="9" y="17"/>
                  </a:cxn>
                  <a:cxn ang="0">
                    <a:pos x="11" y="15"/>
                  </a:cxn>
                  <a:cxn ang="0">
                    <a:pos x="14" y="14"/>
                  </a:cxn>
                  <a:cxn ang="0">
                    <a:pos x="15" y="11"/>
                  </a:cxn>
                  <a:cxn ang="0">
                    <a:pos x="15" y="9"/>
                  </a:cxn>
                </a:cxnLst>
                <a:rect l="0" t="0" r="r" b="b"/>
                <a:pathLst>
                  <a:path w="15" h="17">
                    <a:moveTo>
                      <a:pt x="15" y="9"/>
                    </a:moveTo>
                    <a:lnTo>
                      <a:pt x="15" y="6"/>
                    </a:lnTo>
                    <a:lnTo>
                      <a:pt x="14" y="4"/>
                    </a:lnTo>
                    <a:lnTo>
                      <a:pt x="11" y="2"/>
                    </a:lnTo>
                    <a:lnTo>
                      <a:pt x="9" y="0"/>
                    </a:lnTo>
                    <a:lnTo>
                      <a:pt x="6" y="0"/>
                    </a:lnTo>
                    <a:lnTo>
                      <a:pt x="4" y="2"/>
                    </a:lnTo>
                    <a:lnTo>
                      <a:pt x="2" y="4"/>
                    </a:lnTo>
                    <a:lnTo>
                      <a:pt x="0" y="6"/>
                    </a:lnTo>
                    <a:lnTo>
                      <a:pt x="0" y="9"/>
                    </a:lnTo>
                    <a:lnTo>
                      <a:pt x="0" y="11"/>
                    </a:lnTo>
                    <a:lnTo>
                      <a:pt x="2" y="14"/>
                    </a:lnTo>
                    <a:lnTo>
                      <a:pt x="4" y="15"/>
                    </a:lnTo>
                    <a:lnTo>
                      <a:pt x="6" y="17"/>
                    </a:lnTo>
                    <a:lnTo>
                      <a:pt x="9" y="17"/>
                    </a:lnTo>
                    <a:lnTo>
                      <a:pt x="11" y="15"/>
                    </a:lnTo>
                    <a:lnTo>
                      <a:pt x="14" y="14"/>
                    </a:lnTo>
                    <a:lnTo>
                      <a:pt x="15" y="11"/>
                    </a:lnTo>
                    <a:lnTo>
                      <a:pt x="15" y="9"/>
                    </a:lnTo>
                    <a:close/>
                  </a:path>
                </a:pathLst>
              </a:custGeom>
              <a:solidFill>
                <a:srgbClr val="FFFF00"/>
              </a:solidFill>
              <a:ln w="9525">
                <a:noFill/>
                <a:round/>
                <a:headEnd/>
                <a:tailEnd/>
              </a:ln>
            </p:spPr>
            <p:txBody>
              <a:bodyPr/>
              <a:lstStyle/>
              <a:p>
                <a:endParaRPr lang="en-US" dirty="0"/>
              </a:p>
            </p:txBody>
          </p:sp>
          <p:sp>
            <p:nvSpPr>
              <p:cNvPr id="643578" name="Freeform 506"/>
              <p:cNvSpPr>
                <a:spLocks/>
              </p:cNvSpPr>
              <p:nvPr/>
            </p:nvSpPr>
            <p:spPr bwMode="auto">
              <a:xfrm>
                <a:off x="5244" y="1720"/>
                <a:ext cx="15" cy="22"/>
              </a:xfrm>
              <a:custGeom>
                <a:avLst/>
                <a:gdLst/>
                <a:ahLst/>
                <a:cxnLst>
                  <a:cxn ang="0">
                    <a:pos x="15" y="15"/>
                  </a:cxn>
                  <a:cxn ang="0">
                    <a:pos x="15" y="7"/>
                  </a:cxn>
                  <a:cxn ang="0">
                    <a:pos x="7" y="7"/>
                  </a:cxn>
                  <a:cxn ang="0">
                    <a:pos x="7" y="7"/>
                  </a:cxn>
                  <a:cxn ang="0">
                    <a:pos x="7" y="0"/>
                  </a:cxn>
                  <a:cxn ang="0">
                    <a:pos x="0" y="0"/>
                  </a:cxn>
                  <a:cxn ang="0">
                    <a:pos x="0" y="7"/>
                  </a:cxn>
                  <a:cxn ang="0">
                    <a:pos x="0" y="7"/>
                  </a:cxn>
                  <a:cxn ang="0">
                    <a:pos x="0" y="7"/>
                  </a:cxn>
                  <a:cxn ang="0">
                    <a:pos x="0" y="15"/>
                  </a:cxn>
                  <a:cxn ang="0">
                    <a:pos x="0" y="15"/>
                  </a:cxn>
                  <a:cxn ang="0">
                    <a:pos x="0" y="15"/>
                  </a:cxn>
                  <a:cxn ang="0">
                    <a:pos x="0" y="22"/>
                  </a:cxn>
                  <a:cxn ang="0">
                    <a:pos x="0" y="22"/>
                  </a:cxn>
                  <a:cxn ang="0">
                    <a:pos x="7" y="22"/>
                  </a:cxn>
                  <a:cxn ang="0">
                    <a:pos x="7" y="22"/>
                  </a:cxn>
                  <a:cxn ang="0">
                    <a:pos x="7" y="15"/>
                  </a:cxn>
                  <a:cxn ang="0">
                    <a:pos x="15" y="15"/>
                  </a:cxn>
                  <a:cxn ang="0">
                    <a:pos x="15" y="15"/>
                  </a:cxn>
                </a:cxnLst>
                <a:rect l="0" t="0" r="r" b="b"/>
                <a:pathLst>
                  <a:path w="15" h="22">
                    <a:moveTo>
                      <a:pt x="15" y="15"/>
                    </a:moveTo>
                    <a:lnTo>
                      <a:pt x="15" y="7"/>
                    </a:lnTo>
                    <a:lnTo>
                      <a:pt x="7" y="7"/>
                    </a:lnTo>
                    <a:lnTo>
                      <a:pt x="7" y="7"/>
                    </a:lnTo>
                    <a:lnTo>
                      <a:pt x="7" y="0"/>
                    </a:lnTo>
                    <a:lnTo>
                      <a:pt x="0" y="0"/>
                    </a:lnTo>
                    <a:lnTo>
                      <a:pt x="0" y="7"/>
                    </a:lnTo>
                    <a:lnTo>
                      <a:pt x="0" y="7"/>
                    </a:lnTo>
                    <a:lnTo>
                      <a:pt x="0" y="7"/>
                    </a:lnTo>
                    <a:lnTo>
                      <a:pt x="0" y="15"/>
                    </a:lnTo>
                    <a:lnTo>
                      <a:pt x="0" y="15"/>
                    </a:lnTo>
                    <a:lnTo>
                      <a:pt x="0" y="15"/>
                    </a:lnTo>
                    <a:lnTo>
                      <a:pt x="0" y="22"/>
                    </a:lnTo>
                    <a:lnTo>
                      <a:pt x="0" y="22"/>
                    </a:lnTo>
                    <a:lnTo>
                      <a:pt x="7" y="22"/>
                    </a:lnTo>
                    <a:lnTo>
                      <a:pt x="7" y="22"/>
                    </a:lnTo>
                    <a:lnTo>
                      <a:pt x="7"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579" name="Freeform 507"/>
              <p:cNvSpPr>
                <a:spLocks/>
              </p:cNvSpPr>
              <p:nvPr/>
            </p:nvSpPr>
            <p:spPr bwMode="auto">
              <a:xfrm>
                <a:off x="5247" y="1725"/>
                <a:ext cx="16" cy="15"/>
              </a:xfrm>
              <a:custGeom>
                <a:avLst/>
                <a:gdLst/>
                <a:ahLst/>
                <a:cxnLst>
                  <a:cxn ang="0">
                    <a:pos x="16" y="8"/>
                  </a:cxn>
                  <a:cxn ang="0">
                    <a:pos x="16" y="5"/>
                  </a:cxn>
                  <a:cxn ang="0">
                    <a:pos x="14" y="2"/>
                  </a:cxn>
                  <a:cxn ang="0">
                    <a:pos x="12" y="1"/>
                  </a:cxn>
                  <a:cxn ang="0">
                    <a:pos x="9" y="0"/>
                  </a:cxn>
                  <a:cxn ang="0">
                    <a:pos x="7" y="0"/>
                  </a:cxn>
                  <a:cxn ang="0">
                    <a:pos x="4" y="1"/>
                  </a:cxn>
                  <a:cxn ang="0">
                    <a:pos x="1" y="2"/>
                  </a:cxn>
                  <a:cxn ang="0">
                    <a:pos x="0" y="5"/>
                  </a:cxn>
                  <a:cxn ang="0">
                    <a:pos x="0" y="8"/>
                  </a:cxn>
                  <a:cxn ang="0">
                    <a:pos x="0" y="10"/>
                  </a:cxn>
                  <a:cxn ang="0">
                    <a:pos x="1" y="13"/>
                  </a:cxn>
                  <a:cxn ang="0">
                    <a:pos x="4" y="15"/>
                  </a:cxn>
                  <a:cxn ang="0">
                    <a:pos x="7" y="15"/>
                  </a:cxn>
                  <a:cxn ang="0">
                    <a:pos x="9" y="15"/>
                  </a:cxn>
                  <a:cxn ang="0">
                    <a:pos x="12" y="15"/>
                  </a:cxn>
                  <a:cxn ang="0">
                    <a:pos x="14" y="13"/>
                  </a:cxn>
                  <a:cxn ang="0">
                    <a:pos x="16" y="10"/>
                  </a:cxn>
                  <a:cxn ang="0">
                    <a:pos x="16" y="8"/>
                  </a:cxn>
                </a:cxnLst>
                <a:rect l="0" t="0" r="r" b="b"/>
                <a:pathLst>
                  <a:path w="16" h="15">
                    <a:moveTo>
                      <a:pt x="16" y="8"/>
                    </a:moveTo>
                    <a:lnTo>
                      <a:pt x="16" y="5"/>
                    </a:lnTo>
                    <a:lnTo>
                      <a:pt x="14" y="2"/>
                    </a:lnTo>
                    <a:lnTo>
                      <a:pt x="12" y="1"/>
                    </a:lnTo>
                    <a:lnTo>
                      <a:pt x="9" y="0"/>
                    </a:lnTo>
                    <a:lnTo>
                      <a:pt x="7" y="0"/>
                    </a:lnTo>
                    <a:lnTo>
                      <a:pt x="4" y="1"/>
                    </a:lnTo>
                    <a:lnTo>
                      <a:pt x="1" y="2"/>
                    </a:lnTo>
                    <a:lnTo>
                      <a:pt x="0" y="5"/>
                    </a:lnTo>
                    <a:lnTo>
                      <a:pt x="0" y="8"/>
                    </a:lnTo>
                    <a:lnTo>
                      <a:pt x="0" y="10"/>
                    </a:lnTo>
                    <a:lnTo>
                      <a:pt x="1" y="13"/>
                    </a:lnTo>
                    <a:lnTo>
                      <a:pt x="4" y="15"/>
                    </a:lnTo>
                    <a:lnTo>
                      <a:pt x="7" y="15"/>
                    </a:lnTo>
                    <a:lnTo>
                      <a:pt x="9" y="15"/>
                    </a:lnTo>
                    <a:lnTo>
                      <a:pt x="12" y="15"/>
                    </a:lnTo>
                    <a:lnTo>
                      <a:pt x="14"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580" name="Freeform 508"/>
              <p:cNvSpPr>
                <a:spLocks/>
              </p:cNvSpPr>
              <p:nvPr/>
            </p:nvSpPr>
            <p:spPr bwMode="auto">
              <a:xfrm>
                <a:off x="5244" y="1727"/>
                <a:ext cx="22" cy="15"/>
              </a:xfrm>
              <a:custGeom>
                <a:avLst/>
                <a:gdLst/>
                <a:ahLst/>
                <a:cxnLst>
                  <a:cxn ang="0">
                    <a:pos x="22" y="8"/>
                  </a:cxn>
                  <a:cxn ang="0">
                    <a:pos x="22" y="0"/>
                  </a:cxn>
                  <a:cxn ang="0">
                    <a:pos x="15" y="0"/>
                  </a:cxn>
                  <a:cxn ang="0">
                    <a:pos x="15" y="0"/>
                  </a:cxn>
                  <a:cxn ang="0">
                    <a:pos x="15" y="0"/>
                  </a:cxn>
                  <a:cxn ang="0">
                    <a:pos x="7" y="0"/>
                  </a:cxn>
                  <a:cxn ang="0">
                    <a:pos x="7" y="0"/>
                  </a:cxn>
                  <a:cxn ang="0">
                    <a:pos x="7" y="0"/>
                  </a:cxn>
                  <a:cxn ang="0">
                    <a:pos x="0" y="0"/>
                  </a:cxn>
                  <a:cxn ang="0">
                    <a:pos x="0" y="8"/>
                  </a:cxn>
                  <a:cxn ang="0">
                    <a:pos x="0" y="8"/>
                  </a:cxn>
                  <a:cxn ang="0">
                    <a:pos x="7" y="8"/>
                  </a:cxn>
                  <a:cxn ang="0">
                    <a:pos x="7" y="15"/>
                  </a:cxn>
                  <a:cxn ang="0">
                    <a:pos x="7" y="15"/>
                  </a:cxn>
                  <a:cxn ang="0">
                    <a:pos x="15" y="15"/>
                  </a:cxn>
                  <a:cxn ang="0">
                    <a:pos x="15" y="15"/>
                  </a:cxn>
                  <a:cxn ang="0">
                    <a:pos x="15" y="8"/>
                  </a:cxn>
                  <a:cxn ang="0">
                    <a:pos x="22" y="8"/>
                  </a:cxn>
                  <a:cxn ang="0">
                    <a:pos x="22" y="8"/>
                  </a:cxn>
                </a:cxnLst>
                <a:rect l="0" t="0" r="r" b="b"/>
                <a:pathLst>
                  <a:path w="22" h="15">
                    <a:moveTo>
                      <a:pt x="22" y="8"/>
                    </a:moveTo>
                    <a:lnTo>
                      <a:pt x="22" y="0"/>
                    </a:lnTo>
                    <a:lnTo>
                      <a:pt x="15" y="0"/>
                    </a:lnTo>
                    <a:lnTo>
                      <a:pt x="15" y="0"/>
                    </a:lnTo>
                    <a:lnTo>
                      <a:pt x="15" y="0"/>
                    </a:lnTo>
                    <a:lnTo>
                      <a:pt x="7" y="0"/>
                    </a:lnTo>
                    <a:lnTo>
                      <a:pt x="7" y="0"/>
                    </a:lnTo>
                    <a:lnTo>
                      <a:pt x="7" y="0"/>
                    </a:lnTo>
                    <a:lnTo>
                      <a:pt x="0" y="0"/>
                    </a:lnTo>
                    <a:lnTo>
                      <a:pt x="0" y="8"/>
                    </a:lnTo>
                    <a:lnTo>
                      <a:pt x="0" y="8"/>
                    </a:lnTo>
                    <a:lnTo>
                      <a:pt x="7" y="8"/>
                    </a:lnTo>
                    <a:lnTo>
                      <a:pt x="7" y="15"/>
                    </a:lnTo>
                    <a:lnTo>
                      <a:pt x="7" y="15"/>
                    </a:lnTo>
                    <a:lnTo>
                      <a:pt x="15" y="15"/>
                    </a:lnTo>
                    <a:lnTo>
                      <a:pt x="15" y="15"/>
                    </a:lnTo>
                    <a:lnTo>
                      <a:pt x="15" y="8"/>
                    </a:lnTo>
                    <a:lnTo>
                      <a:pt x="22" y="8"/>
                    </a:lnTo>
                    <a:lnTo>
                      <a:pt x="22" y="8"/>
                    </a:lnTo>
                  </a:path>
                </a:pathLst>
              </a:custGeom>
              <a:noFill/>
              <a:ln w="0" cap="sq">
                <a:solidFill>
                  <a:srgbClr val="FFFF00"/>
                </a:solidFill>
                <a:prstDash val="solid"/>
                <a:miter lim="800000"/>
                <a:headEnd/>
                <a:tailEnd/>
              </a:ln>
            </p:spPr>
            <p:txBody>
              <a:bodyPr/>
              <a:lstStyle/>
              <a:p>
                <a:endParaRPr lang="en-US" dirty="0"/>
              </a:p>
            </p:txBody>
          </p:sp>
          <p:sp>
            <p:nvSpPr>
              <p:cNvPr id="643581" name="Freeform 509"/>
              <p:cNvSpPr>
                <a:spLocks/>
              </p:cNvSpPr>
              <p:nvPr/>
            </p:nvSpPr>
            <p:spPr bwMode="auto">
              <a:xfrm>
                <a:off x="5246" y="1730"/>
                <a:ext cx="15" cy="16"/>
              </a:xfrm>
              <a:custGeom>
                <a:avLst/>
                <a:gdLst/>
                <a:ahLst/>
                <a:cxnLst>
                  <a:cxn ang="0">
                    <a:pos x="15" y="8"/>
                  </a:cxn>
                  <a:cxn ang="0">
                    <a:pos x="14" y="5"/>
                  </a:cxn>
                  <a:cxn ang="0">
                    <a:pos x="13" y="3"/>
                  </a:cxn>
                  <a:cxn ang="0">
                    <a:pos x="11" y="1"/>
                  </a:cxn>
                  <a:cxn ang="0">
                    <a:pos x="9" y="0"/>
                  </a:cxn>
                  <a:cxn ang="0">
                    <a:pos x="5" y="0"/>
                  </a:cxn>
                  <a:cxn ang="0">
                    <a:pos x="3" y="1"/>
                  </a:cxn>
                  <a:cxn ang="0">
                    <a:pos x="1" y="3"/>
                  </a:cxn>
                  <a:cxn ang="0">
                    <a:pos x="0" y="5"/>
                  </a:cxn>
                  <a:cxn ang="0">
                    <a:pos x="0" y="8"/>
                  </a:cxn>
                  <a:cxn ang="0">
                    <a:pos x="0" y="11"/>
                  </a:cxn>
                  <a:cxn ang="0">
                    <a:pos x="1" y="13"/>
                  </a:cxn>
                  <a:cxn ang="0">
                    <a:pos x="3" y="15"/>
                  </a:cxn>
                  <a:cxn ang="0">
                    <a:pos x="5" y="16"/>
                  </a:cxn>
                  <a:cxn ang="0">
                    <a:pos x="9" y="16"/>
                  </a:cxn>
                  <a:cxn ang="0">
                    <a:pos x="11" y="15"/>
                  </a:cxn>
                  <a:cxn ang="0">
                    <a:pos x="13" y="13"/>
                  </a:cxn>
                  <a:cxn ang="0">
                    <a:pos x="14" y="11"/>
                  </a:cxn>
                  <a:cxn ang="0">
                    <a:pos x="15" y="8"/>
                  </a:cxn>
                </a:cxnLst>
                <a:rect l="0" t="0" r="r" b="b"/>
                <a:pathLst>
                  <a:path w="15" h="16">
                    <a:moveTo>
                      <a:pt x="15" y="8"/>
                    </a:moveTo>
                    <a:lnTo>
                      <a:pt x="14" y="5"/>
                    </a:lnTo>
                    <a:lnTo>
                      <a:pt x="13" y="3"/>
                    </a:lnTo>
                    <a:lnTo>
                      <a:pt x="11" y="1"/>
                    </a:lnTo>
                    <a:lnTo>
                      <a:pt x="9" y="0"/>
                    </a:lnTo>
                    <a:lnTo>
                      <a:pt x="5" y="0"/>
                    </a:lnTo>
                    <a:lnTo>
                      <a:pt x="3" y="1"/>
                    </a:lnTo>
                    <a:lnTo>
                      <a:pt x="1" y="3"/>
                    </a:lnTo>
                    <a:lnTo>
                      <a:pt x="0" y="5"/>
                    </a:lnTo>
                    <a:lnTo>
                      <a:pt x="0" y="8"/>
                    </a:lnTo>
                    <a:lnTo>
                      <a:pt x="0" y="11"/>
                    </a:lnTo>
                    <a:lnTo>
                      <a:pt x="1" y="13"/>
                    </a:lnTo>
                    <a:lnTo>
                      <a:pt x="3" y="15"/>
                    </a:lnTo>
                    <a:lnTo>
                      <a:pt x="5" y="16"/>
                    </a:lnTo>
                    <a:lnTo>
                      <a:pt x="9" y="16"/>
                    </a:lnTo>
                    <a:lnTo>
                      <a:pt x="11"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582" name="Freeform 510"/>
              <p:cNvSpPr>
                <a:spLocks/>
              </p:cNvSpPr>
              <p:nvPr/>
            </p:nvSpPr>
            <p:spPr bwMode="auto">
              <a:xfrm>
                <a:off x="5244" y="1727"/>
                <a:ext cx="15" cy="22"/>
              </a:xfrm>
              <a:custGeom>
                <a:avLst/>
                <a:gdLst/>
                <a:ahLst/>
                <a:cxnLst>
                  <a:cxn ang="0">
                    <a:pos x="15" y="8"/>
                  </a:cxn>
                  <a:cxn ang="0">
                    <a:pos x="15" y="8"/>
                  </a:cxn>
                  <a:cxn ang="0">
                    <a:pos x="15" y="8"/>
                  </a:cxn>
                  <a:cxn ang="0">
                    <a:pos x="15" y="0"/>
                  </a:cxn>
                  <a:cxn ang="0">
                    <a:pos x="7" y="0"/>
                  </a:cxn>
                  <a:cxn ang="0">
                    <a:pos x="7" y="0"/>
                  </a:cxn>
                  <a:cxn ang="0">
                    <a:pos x="7" y="0"/>
                  </a:cxn>
                  <a:cxn ang="0">
                    <a:pos x="0" y="8"/>
                  </a:cxn>
                  <a:cxn ang="0">
                    <a:pos x="0" y="8"/>
                  </a:cxn>
                  <a:cxn ang="0">
                    <a:pos x="0" y="8"/>
                  </a:cxn>
                  <a:cxn ang="0">
                    <a:pos x="0" y="15"/>
                  </a:cxn>
                  <a:cxn ang="0">
                    <a:pos x="0" y="15"/>
                  </a:cxn>
                  <a:cxn ang="0">
                    <a:pos x="7" y="15"/>
                  </a:cxn>
                  <a:cxn ang="0">
                    <a:pos x="7" y="22"/>
                  </a:cxn>
                  <a:cxn ang="0">
                    <a:pos x="7" y="22"/>
                  </a:cxn>
                  <a:cxn ang="0">
                    <a:pos x="15" y="15"/>
                  </a:cxn>
                  <a:cxn ang="0">
                    <a:pos x="15" y="15"/>
                  </a:cxn>
                  <a:cxn ang="0">
                    <a:pos x="15" y="15"/>
                  </a:cxn>
                  <a:cxn ang="0">
                    <a:pos x="15" y="8"/>
                  </a:cxn>
                </a:cxnLst>
                <a:rect l="0" t="0" r="r" b="b"/>
                <a:pathLst>
                  <a:path w="15" h="22">
                    <a:moveTo>
                      <a:pt x="15" y="8"/>
                    </a:moveTo>
                    <a:lnTo>
                      <a:pt x="15" y="8"/>
                    </a:lnTo>
                    <a:lnTo>
                      <a:pt x="15" y="8"/>
                    </a:lnTo>
                    <a:lnTo>
                      <a:pt x="15" y="0"/>
                    </a:lnTo>
                    <a:lnTo>
                      <a:pt x="7" y="0"/>
                    </a:lnTo>
                    <a:lnTo>
                      <a:pt x="7" y="0"/>
                    </a:lnTo>
                    <a:lnTo>
                      <a:pt x="7" y="0"/>
                    </a:lnTo>
                    <a:lnTo>
                      <a:pt x="0" y="8"/>
                    </a:lnTo>
                    <a:lnTo>
                      <a:pt x="0" y="8"/>
                    </a:lnTo>
                    <a:lnTo>
                      <a:pt x="0" y="8"/>
                    </a:lnTo>
                    <a:lnTo>
                      <a:pt x="0" y="15"/>
                    </a:lnTo>
                    <a:lnTo>
                      <a:pt x="0" y="15"/>
                    </a:lnTo>
                    <a:lnTo>
                      <a:pt x="7" y="15"/>
                    </a:lnTo>
                    <a:lnTo>
                      <a:pt x="7" y="22"/>
                    </a:lnTo>
                    <a:lnTo>
                      <a:pt x="7" y="22"/>
                    </a:lnTo>
                    <a:lnTo>
                      <a:pt x="15"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83" name="Freeform 511"/>
              <p:cNvSpPr>
                <a:spLocks/>
              </p:cNvSpPr>
              <p:nvPr/>
            </p:nvSpPr>
            <p:spPr bwMode="auto">
              <a:xfrm>
                <a:off x="5241" y="1726"/>
                <a:ext cx="15" cy="15"/>
              </a:xfrm>
              <a:custGeom>
                <a:avLst/>
                <a:gdLst/>
                <a:ahLst/>
                <a:cxnLst>
                  <a:cxn ang="0">
                    <a:pos x="15" y="7"/>
                  </a:cxn>
                  <a:cxn ang="0">
                    <a:pos x="15" y="5"/>
                  </a:cxn>
                  <a:cxn ang="0">
                    <a:pos x="14" y="3"/>
                  </a:cxn>
                  <a:cxn ang="0">
                    <a:pos x="11" y="1"/>
                  </a:cxn>
                  <a:cxn ang="0">
                    <a:pos x="9" y="0"/>
                  </a:cxn>
                  <a:cxn ang="0">
                    <a:pos x="6" y="0"/>
                  </a:cxn>
                  <a:cxn ang="0">
                    <a:pos x="4" y="1"/>
                  </a:cxn>
                  <a:cxn ang="0">
                    <a:pos x="2" y="3"/>
                  </a:cxn>
                  <a:cxn ang="0">
                    <a:pos x="0" y="5"/>
                  </a:cxn>
                  <a:cxn ang="0">
                    <a:pos x="0" y="7"/>
                  </a:cxn>
                  <a:cxn ang="0">
                    <a:pos x="0" y="11"/>
                  </a:cxn>
                  <a:cxn ang="0">
                    <a:pos x="2" y="13"/>
                  </a:cxn>
                  <a:cxn ang="0">
                    <a:pos x="4" y="15"/>
                  </a:cxn>
                  <a:cxn ang="0">
                    <a:pos x="6" y="15"/>
                  </a:cxn>
                  <a:cxn ang="0">
                    <a:pos x="9" y="15"/>
                  </a:cxn>
                  <a:cxn ang="0">
                    <a:pos x="11" y="15"/>
                  </a:cxn>
                  <a:cxn ang="0">
                    <a:pos x="14" y="13"/>
                  </a:cxn>
                  <a:cxn ang="0">
                    <a:pos x="15" y="11"/>
                  </a:cxn>
                  <a:cxn ang="0">
                    <a:pos x="15" y="7"/>
                  </a:cxn>
                </a:cxnLst>
                <a:rect l="0" t="0" r="r" b="b"/>
                <a:pathLst>
                  <a:path w="15" h="15">
                    <a:moveTo>
                      <a:pt x="15" y="7"/>
                    </a:moveTo>
                    <a:lnTo>
                      <a:pt x="15" y="5"/>
                    </a:lnTo>
                    <a:lnTo>
                      <a:pt x="14" y="3"/>
                    </a:lnTo>
                    <a:lnTo>
                      <a:pt x="11" y="1"/>
                    </a:lnTo>
                    <a:lnTo>
                      <a:pt x="9" y="0"/>
                    </a:lnTo>
                    <a:lnTo>
                      <a:pt x="6" y="0"/>
                    </a:lnTo>
                    <a:lnTo>
                      <a:pt x="4" y="1"/>
                    </a:lnTo>
                    <a:lnTo>
                      <a:pt x="2" y="3"/>
                    </a:lnTo>
                    <a:lnTo>
                      <a:pt x="0" y="5"/>
                    </a:lnTo>
                    <a:lnTo>
                      <a:pt x="0" y="7"/>
                    </a:lnTo>
                    <a:lnTo>
                      <a:pt x="0" y="11"/>
                    </a:lnTo>
                    <a:lnTo>
                      <a:pt x="2" y="13"/>
                    </a:lnTo>
                    <a:lnTo>
                      <a:pt x="4" y="15"/>
                    </a:lnTo>
                    <a:lnTo>
                      <a:pt x="6" y="15"/>
                    </a:lnTo>
                    <a:lnTo>
                      <a:pt x="9" y="15"/>
                    </a:lnTo>
                    <a:lnTo>
                      <a:pt x="11" y="15"/>
                    </a:lnTo>
                    <a:lnTo>
                      <a:pt x="14" y="13"/>
                    </a:lnTo>
                    <a:lnTo>
                      <a:pt x="15" y="11"/>
                    </a:lnTo>
                    <a:lnTo>
                      <a:pt x="15" y="7"/>
                    </a:lnTo>
                    <a:close/>
                  </a:path>
                </a:pathLst>
              </a:custGeom>
              <a:solidFill>
                <a:srgbClr val="FFFF00"/>
              </a:solidFill>
              <a:ln w="9525">
                <a:noFill/>
                <a:round/>
                <a:headEnd/>
                <a:tailEnd/>
              </a:ln>
            </p:spPr>
            <p:txBody>
              <a:bodyPr/>
              <a:lstStyle/>
              <a:p>
                <a:endParaRPr lang="en-US" dirty="0"/>
              </a:p>
            </p:txBody>
          </p:sp>
          <p:sp>
            <p:nvSpPr>
              <p:cNvPr id="643584" name="Freeform 512"/>
              <p:cNvSpPr>
                <a:spLocks/>
              </p:cNvSpPr>
              <p:nvPr/>
            </p:nvSpPr>
            <p:spPr bwMode="auto">
              <a:xfrm>
                <a:off x="5244" y="1727"/>
                <a:ext cx="15" cy="15"/>
              </a:xfrm>
              <a:custGeom>
                <a:avLst/>
                <a:gdLst/>
                <a:ahLst/>
                <a:cxnLst>
                  <a:cxn ang="0">
                    <a:pos x="15" y="8"/>
                  </a:cxn>
                  <a:cxn ang="0">
                    <a:pos x="15" y="0"/>
                  </a:cxn>
                  <a:cxn ang="0">
                    <a:pos x="7" y="0"/>
                  </a:cxn>
                  <a:cxn ang="0">
                    <a:pos x="7" y="0"/>
                  </a:cxn>
                  <a:cxn ang="0">
                    <a:pos x="7" y="0"/>
                  </a:cxn>
                  <a:cxn ang="0">
                    <a:pos x="0" y="0"/>
                  </a:cxn>
                  <a:cxn ang="0">
                    <a:pos x="0" y="0"/>
                  </a:cxn>
                  <a:cxn ang="0">
                    <a:pos x="0" y="0"/>
                  </a:cxn>
                  <a:cxn ang="0">
                    <a:pos x="0" y="0"/>
                  </a:cxn>
                  <a:cxn ang="0">
                    <a:pos x="0" y="8"/>
                  </a:cxn>
                  <a:cxn ang="0">
                    <a:pos x="0" y="8"/>
                  </a:cxn>
                  <a:cxn ang="0">
                    <a:pos x="0" y="15"/>
                  </a:cxn>
                  <a:cxn ang="0">
                    <a:pos x="0" y="15"/>
                  </a:cxn>
                  <a:cxn ang="0">
                    <a:pos x="0" y="15"/>
                  </a:cxn>
                  <a:cxn ang="0">
                    <a:pos x="7" y="15"/>
                  </a:cxn>
                  <a:cxn ang="0">
                    <a:pos x="7" y="15"/>
                  </a:cxn>
                  <a:cxn ang="0">
                    <a:pos x="7" y="15"/>
                  </a:cxn>
                  <a:cxn ang="0">
                    <a:pos x="15" y="8"/>
                  </a:cxn>
                  <a:cxn ang="0">
                    <a:pos x="15" y="8"/>
                  </a:cxn>
                </a:cxnLst>
                <a:rect l="0" t="0" r="r" b="b"/>
                <a:pathLst>
                  <a:path w="15" h="15">
                    <a:moveTo>
                      <a:pt x="15" y="8"/>
                    </a:moveTo>
                    <a:lnTo>
                      <a:pt x="15" y="0"/>
                    </a:lnTo>
                    <a:lnTo>
                      <a:pt x="7" y="0"/>
                    </a:lnTo>
                    <a:lnTo>
                      <a:pt x="7" y="0"/>
                    </a:lnTo>
                    <a:lnTo>
                      <a:pt x="7" y="0"/>
                    </a:lnTo>
                    <a:lnTo>
                      <a:pt x="0" y="0"/>
                    </a:lnTo>
                    <a:lnTo>
                      <a:pt x="0" y="0"/>
                    </a:lnTo>
                    <a:lnTo>
                      <a:pt x="0" y="0"/>
                    </a:lnTo>
                    <a:lnTo>
                      <a:pt x="0" y="0"/>
                    </a:lnTo>
                    <a:lnTo>
                      <a:pt x="0" y="8"/>
                    </a:lnTo>
                    <a:lnTo>
                      <a:pt x="0" y="8"/>
                    </a:lnTo>
                    <a:lnTo>
                      <a:pt x="0" y="15"/>
                    </a:lnTo>
                    <a:lnTo>
                      <a:pt x="0" y="15"/>
                    </a:lnTo>
                    <a:lnTo>
                      <a:pt x="0" y="15"/>
                    </a:lnTo>
                    <a:lnTo>
                      <a:pt x="7" y="15"/>
                    </a:lnTo>
                    <a:lnTo>
                      <a:pt x="7" y="15"/>
                    </a:lnTo>
                    <a:lnTo>
                      <a:pt x="7"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85" name="Freeform 513"/>
              <p:cNvSpPr>
                <a:spLocks/>
              </p:cNvSpPr>
              <p:nvPr/>
            </p:nvSpPr>
            <p:spPr bwMode="auto">
              <a:xfrm>
                <a:off x="5240" y="1732"/>
                <a:ext cx="16" cy="15"/>
              </a:xfrm>
              <a:custGeom>
                <a:avLst/>
                <a:gdLst/>
                <a:ahLst/>
                <a:cxnLst>
                  <a:cxn ang="0">
                    <a:pos x="16" y="8"/>
                  </a:cxn>
                  <a:cxn ang="0">
                    <a:pos x="15" y="5"/>
                  </a:cxn>
                  <a:cxn ang="0">
                    <a:pos x="14" y="2"/>
                  </a:cxn>
                  <a:cxn ang="0">
                    <a:pos x="11" y="1"/>
                  </a:cxn>
                  <a:cxn ang="0">
                    <a:pos x="9" y="0"/>
                  </a:cxn>
                  <a:cxn ang="0">
                    <a:pos x="7" y="0"/>
                  </a:cxn>
                  <a:cxn ang="0">
                    <a:pos x="5" y="1"/>
                  </a:cxn>
                  <a:cxn ang="0">
                    <a:pos x="2" y="2"/>
                  </a:cxn>
                  <a:cxn ang="0">
                    <a:pos x="1" y="5"/>
                  </a:cxn>
                  <a:cxn ang="0">
                    <a:pos x="0" y="8"/>
                  </a:cxn>
                  <a:cxn ang="0">
                    <a:pos x="1" y="11"/>
                  </a:cxn>
                  <a:cxn ang="0">
                    <a:pos x="2" y="13"/>
                  </a:cxn>
                  <a:cxn ang="0">
                    <a:pos x="5" y="15"/>
                  </a:cxn>
                  <a:cxn ang="0">
                    <a:pos x="7" y="15"/>
                  </a:cxn>
                  <a:cxn ang="0">
                    <a:pos x="9" y="15"/>
                  </a:cxn>
                  <a:cxn ang="0">
                    <a:pos x="11" y="15"/>
                  </a:cxn>
                  <a:cxn ang="0">
                    <a:pos x="14" y="13"/>
                  </a:cxn>
                  <a:cxn ang="0">
                    <a:pos x="15" y="11"/>
                  </a:cxn>
                  <a:cxn ang="0">
                    <a:pos x="16" y="8"/>
                  </a:cxn>
                </a:cxnLst>
                <a:rect l="0" t="0" r="r" b="b"/>
                <a:pathLst>
                  <a:path w="16" h="15">
                    <a:moveTo>
                      <a:pt x="16" y="8"/>
                    </a:moveTo>
                    <a:lnTo>
                      <a:pt x="15" y="5"/>
                    </a:lnTo>
                    <a:lnTo>
                      <a:pt x="14" y="2"/>
                    </a:lnTo>
                    <a:lnTo>
                      <a:pt x="11" y="1"/>
                    </a:lnTo>
                    <a:lnTo>
                      <a:pt x="9" y="0"/>
                    </a:lnTo>
                    <a:lnTo>
                      <a:pt x="7" y="0"/>
                    </a:lnTo>
                    <a:lnTo>
                      <a:pt x="5" y="1"/>
                    </a:lnTo>
                    <a:lnTo>
                      <a:pt x="2" y="2"/>
                    </a:lnTo>
                    <a:lnTo>
                      <a:pt x="1" y="5"/>
                    </a:lnTo>
                    <a:lnTo>
                      <a:pt x="0" y="8"/>
                    </a:lnTo>
                    <a:lnTo>
                      <a:pt x="1" y="11"/>
                    </a:lnTo>
                    <a:lnTo>
                      <a:pt x="2" y="13"/>
                    </a:lnTo>
                    <a:lnTo>
                      <a:pt x="5" y="15"/>
                    </a:lnTo>
                    <a:lnTo>
                      <a:pt x="7" y="15"/>
                    </a:lnTo>
                    <a:lnTo>
                      <a:pt x="9" y="15"/>
                    </a:lnTo>
                    <a:lnTo>
                      <a:pt x="11"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586" name="Freeform 514"/>
              <p:cNvSpPr>
                <a:spLocks/>
              </p:cNvSpPr>
              <p:nvPr/>
            </p:nvSpPr>
            <p:spPr bwMode="auto">
              <a:xfrm>
                <a:off x="5237" y="1735"/>
                <a:ext cx="22" cy="14"/>
              </a:xfrm>
              <a:custGeom>
                <a:avLst/>
                <a:gdLst/>
                <a:ahLst/>
                <a:cxnLst>
                  <a:cxn ang="0">
                    <a:pos x="22" y="7"/>
                  </a:cxn>
                  <a:cxn ang="0">
                    <a:pos x="22" y="0"/>
                  </a:cxn>
                  <a:cxn ang="0">
                    <a:pos x="14" y="0"/>
                  </a:cxn>
                  <a:cxn ang="0">
                    <a:pos x="14" y="0"/>
                  </a:cxn>
                  <a:cxn ang="0">
                    <a:pos x="14" y="0"/>
                  </a:cxn>
                  <a:cxn ang="0">
                    <a:pos x="7" y="0"/>
                  </a:cxn>
                  <a:cxn ang="0">
                    <a:pos x="7" y="0"/>
                  </a:cxn>
                  <a:cxn ang="0">
                    <a:pos x="7" y="0"/>
                  </a:cxn>
                  <a:cxn ang="0">
                    <a:pos x="7" y="0"/>
                  </a:cxn>
                  <a:cxn ang="0">
                    <a:pos x="0" y="7"/>
                  </a:cxn>
                  <a:cxn ang="0">
                    <a:pos x="7" y="7"/>
                  </a:cxn>
                  <a:cxn ang="0">
                    <a:pos x="7" y="7"/>
                  </a:cxn>
                  <a:cxn ang="0">
                    <a:pos x="7" y="14"/>
                  </a:cxn>
                  <a:cxn ang="0">
                    <a:pos x="7" y="14"/>
                  </a:cxn>
                  <a:cxn ang="0">
                    <a:pos x="14" y="14"/>
                  </a:cxn>
                  <a:cxn ang="0">
                    <a:pos x="14" y="14"/>
                  </a:cxn>
                  <a:cxn ang="0">
                    <a:pos x="14" y="7"/>
                  </a:cxn>
                  <a:cxn ang="0">
                    <a:pos x="22" y="7"/>
                  </a:cxn>
                  <a:cxn ang="0">
                    <a:pos x="22" y="7"/>
                  </a:cxn>
                </a:cxnLst>
                <a:rect l="0" t="0" r="r" b="b"/>
                <a:pathLst>
                  <a:path w="22" h="14">
                    <a:moveTo>
                      <a:pt x="22" y="7"/>
                    </a:moveTo>
                    <a:lnTo>
                      <a:pt x="22" y="0"/>
                    </a:lnTo>
                    <a:lnTo>
                      <a:pt x="14" y="0"/>
                    </a:lnTo>
                    <a:lnTo>
                      <a:pt x="14" y="0"/>
                    </a:lnTo>
                    <a:lnTo>
                      <a:pt x="14" y="0"/>
                    </a:lnTo>
                    <a:lnTo>
                      <a:pt x="7" y="0"/>
                    </a:lnTo>
                    <a:lnTo>
                      <a:pt x="7" y="0"/>
                    </a:lnTo>
                    <a:lnTo>
                      <a:pt x="7" y="0"/>
                    </a:lnTo>
                    <a:lnTo>
                      <a:pt x="7" y="0"/>
                    </a:lnTo>
                    <a:lnTo>
                      <a:pt x="0" y="7"/>
                    </a:lnTo>
                    <a:lnTo>
                      <a:pt x="7" y="7"/>
                    </a:lnTo>
                    <a:lnTo>
                      <a:pt x="7" y="7"/>
                    </a:lnTo>
                    <a:lnTo>
                      <a:pt x="7" y="14"/>
                    </a:lnTo>
                    <a:lnTo>
                      <a:pt x="7" y="14"/>
                    </a:lnTo>
                    <a:lnTo>
                      <a:pt x="14" y="14"/>
                    </a:lnTo>
                    <a:lnTo>
                      <a:pt x="14" y="14"/>
                    </a:lnTo>
                    <a:lnTo>
                      <a:pt x="14" y="7"/>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587" name="Freeform 515"/>
              <p:cNvSpPr>
                <a:spLocks/>
              </p:cNvSpPr>
              <p:nvPr/>
            </p:nvSpPr>
            <p:spPr bwMode="auto">
              <a:xfrm>
                <a:off x="5241" y="1726"/>
                <a:ext cx="15" cy="17"/>
              </a:xfrm>
              <a:custGeom>
                <a:avLst/>
                <a:gdLst/>
                <a:ahLst/>
                <a:cxnLst>
                  <a:cxn ang="0">
                    <a:pos x="15" y="8"/>
                  </a:cxn>
                  <a:cxn ang="0">
                    <a:pos x="15" y="6"/>
                  </a:cxn>
                  <a:cxn ang="0">
                    <a:pos x="14" y="3"/>
                  </a:cxn>
                  <a:cxn ang="0">
                    <a:pos x="11" y="1"/>
                  </a:cxn>
                  <a:cxn ang="0">
                    <a:pos x="9" y="0"/>
                  </a:cxn>
                  <a:cxn ang="0">
                    <a:pos x="6" y="0"/>
                  </a:cxn>
                  <a:cxn ang="0">
                    <a:pos x="4" y="1"/>
                  </a:cxn>
                  <a:cxn ang="0">
                    <a:pos x="2" y="3"/>
                  </a:cxn>
                  <a:cxn ang="0">
                    <a:pos x="0" y="6"/>
                  </a:cxn>
                  <a:cxn ang="0">
                    <a:pos x="0" y="8"/>
                  </a:cxn>
                  <a:cxn ang="0">
                    <a:pos x="0" y="11"/>
                  </a:cxn>
                  <a:cxn ang="0">
                    <a:pos x="2" y="13"/>
                  </a:cxn>
                  <a:cxn ang="0">
                    <a:pos x="4" y="15"/>
                  </a:cxn>
                  <a:cxn ang="0">
                    <a:pos x="6" y="17"/>
                  </a:cxn>
                  <a:cxn ang="0">
                    <a:pos x="9" y="17"/>
                  </a:cxn>
                  <a:cxn ang="0">
                    <a:pos x="11" y="15"/>
                  </a:cxn>
                  <a:cxn ang="0">
                    <a:pos x="14" y="13"/>
                  </a:cxn>
                  <a:cxn ang="0">
                    <a:pos x="15" y="11"/>
                  </a:cxn>
                  <a:cxn ang="0">
                    <a:pos x="15" y="8"/>
                  </a:cxn>
                </a:cxnLst>
                <a:rect l="0" t="0" r="r" b="b"/>
                <a:pathLst>
                  <a:path w="15" h="17">
                    <a:moveTo>
                      <a:pt x="15" y="8"/>
                    </a:moveTo>
                    <a:lnTo>
                      <a:pt x="15" y="6"/>
                    </a:lnTo>
                    <a:lnTo>
                      <a:pt x="14" y="3"/>
                    </a:lnTo>
                    <a:lnTo>
                      <a:pt x="11" y="1"/>
                    </a:lnTo>
                    <a:lnTo>
                      <a:pt x="9" y="0"/>
                    </a:lnTo>
                    <a:lnTo>
                      <a:pt x="6" y="0"/>
                    </a:lnTo>
                    <a:lnTo>
                      <a:pt x="4" y="1"/>
                    </a:lnTo>
                    <a:lnTo>
                      <a:pt x="2" y="3"/>
                    </a:lnTo>
                    <a:lnTo>
                      <a:pt x="0" y="6"/>
                    </a:lnTo>
                    <a:lnTo>
                      <a:pt x="0" y="8"/>
                    </a:lnTo>
                    <a:lnTo>
                      <a:pt x="0" y="11"/>
                    </a:lnTo>
                    <a:lnTo>
                      <a:pt x="2" y="13"/>
                    </a:lnTo>
                    <a:lnTo>
                      <a:pt x="4" y="15"/>
                    </a:lnTo>
                    <a:lnTo>
                      <a:pt x="6" y="17"/>
                    </a:lnTo>
                    <a:lnTo>
                      <a:pt x="9" y="17"/>
                    </a:lnTo>
                    <a:lnTo>
                      <a:pt x="11" y="15"/>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588" name="Freeform 516"/>
              <p:cNvSpPr>
                <a:spLocks/>
              </p:cNvSpPr>
              <p:nvPr/>
            </p:nvSpPr>
            <p:spPr bwMode="auto">
              <a:xfrm>
                <a:off x="5244" y="1727"/>
                <a:ext cx="15" cy="15"/>
              </a:xfrm>
              <a:custGeom>
                <a:avLst/>
                <a:gdLst/>
                <a:ahLst/>
                <a:cxnLst>
                  <a:cxn ang="0">
                    <a:pos x="15" y="8"/>
                  </a:cxn>
                  <a:cxn ang="0">
                    <a:pos x="15" y="8"/>
                  </a:cxn>
                  <a:cxn ang="0">
                    <a:pos x="7" y="0"/>
                  </a:cxn>
                  <a:cxn ang="0">
                    <a:pos x="7" y="0"/>
                  </a:cxn>
                  <a:cxn ang="0">
                    <a:pos x="7" y="0"/>
                  </a:cxn>
                  <a:cxn ang="0">
                    <a:pos x="0" y="0"/>
                  </a:cxn>
                  <a:cxn ang="0">
                    <a:pos x="0" y="0"/>
                  </a:cxn>
                  <a:cxn ang="0">
                    <a:pos x="0" y="0"/>
                  </a:cxn>
                  <a:cxn ang="0">
                    <a:pos x="0" y="8"/>
                  </a:cxn>
                  <a:cxn ang="0">
                    <a:pos x="0" y="8"/>
                  </a:cxn>
                  <a:cxn ang="0">
                    <a:pos x="0" y="8"/>
                  </a:cxn>
                  <a:cxn ang="0">
                    <a:pos x="0" y="15"/>
                  </a:cxn>
                  <a:cxn ang="0">
                    <a:pos x="0" y="15"/>
                  </a:cxn>
                  <a:cxn ang="0">
                    <a:pos x="0" y="15"/>
                  </a:cxn>
                  <a:cxn ang="0">
                    <a:pos x="7" y="15"/>
                  </a:cxn>
                  <a:cxn ang="0">
                    <a:pos x="7" y="15"/>
                  </a:cxn>
                  <a:cxn ang="0">
                    <a:pos x="7" y="15"/>
                  </a:cxn>
                  <a:cxn ang="0">
                    <a:pos x="15" y="8"/>
                  </a:cxn>
                  <a:cxn ang="0">
                    <a:pos x="15" y="8"/>
                  </a:cxn>
                </a:cxnLst>
                <a:rect l="0" t="0" r="r" b="b"/>
                <a:pathLst>
                  <a:path w="15" h="15">
                    <a:moveTo>
                      <a:pt x="15" y="8"/>
                    </a:moveTo>
                    <a:lnTo>
                      <a:pt x="15" y="8"/>
                    </a:lnTo>
                    <a:lnTo>
                      <a:pt x="7" y="0"/>
                    </a:lnTo>
                    <a:lnTo>
                      <a:pt x="7" y="0"/>
                    </a:lnTo>
                    <a:lnTo>
                      <a:pt x="7" y="0"/>
                    </a:lnTo>
                    <a:lnTo>
                      <a:pt x="0" y="0"/>
                    </a:lnTo>
                    <a:lnTo>
                      <a:pt x="0" y="0"/>
                    </a:lnTo>
                    <a:lnTo>
                      <a:pt x="0" y="0"/>
                    </a:lnTo>
                    <a:lnTo>
                      <a:pt x="0" y="8"/>
                    </a:lnTo>
                    <a:lnTo>
                      <a:pt x="0" y="8"/>
                    </a:lnTo>
                    <a:lnTo>
                      <a:pt x="0" y="8"/>
                    </a:lnTo>
                    <a:lnTo>
                      <a:pt x="0" y="15"/>
                    </a:lnTo>
                    <a:lnTo>
                      <a:pt x="0" y="15"/>
                    </a:lnTo>
                    <a:lnTo>
                      <a:pt x="0" y="15"/>
                    </a:lnTo>
                    <a:lnTo>
                      <a:pt x="7" y="15"/>
                    </a:lnTo>
                    <a:lnTo>
                      <a:pt x="7" y="15"/>
                    </a:lnTo>
                    <a:lnTo>
                      <a:pt x="7"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589" name="Freeform 517"/>
              <p:cNvSpPr>
                <a:spLocks/>
              </p:cNvSpPr>
              <p:nvPr/>
            </p:nvSpPr>
            <p:spPr bwMode="auto">
              <a:xfrm>
                <a:off x="5240" y="1722"/>
                <a:ext cx="16" cy="16"/>
              </a:xfrm>
              <a:custGeom>
                <a:avLst/>
                <a:gdLst/>
                <a:ahLst/>
                <a:cxnLst>
                  <a:cxn ang="0">
                    <a:pos x="16" y="8"/>
                  </a:cxn>
                  <a:cxn ang="0">
                    <a:pos x="15" y="5"/>
                  </a:cxn>
                  <a:cxn ang="0">
                    <a:pos x="14" y="4"/>
                  </a:cxn>
                  <a:cxn ang="0">
                    <a:pos x="11" y="1"/>
                  </a:cxn>
                  <a:cxn ang="0">
                    <a:pos x="9" y="0"/>
                  </a:cxn>
                  <a:cxn ang="0">
                    <a:pos x="7" y="0"/>
                  </a:cxn>
                  <a:cxn ang="0">
                    <a:pos x="4" y="1"/>
                  </a:cxn>
                  <a:cxn ang="0">
                    <a:pos x="2" y="4"/>
                  </a:cxn>
                  <a:cxn ang="0">
                    <a:pos x="1" y="5"/>
                  </a:cxn>
                  <a:cxn ang="0">
                    <a:pos x="0" y="8"/>
                  </a:cxn>
                  <a:cxn ang="0">
                    <a:pos x="1" y="11"/>
                  </a:cxn>
                  <a:cxn ang="0">
                    <a:pos x="2" y="13"/>
                  </a:cxn>
                  <a:cxn ang="0">
                    <a:pos x="4" y="15"/>
                  </a:cxn>
                  <a:cxn ang="0">
                    <a:pos x="7" y="16"/>
                  </a:cxn>
                  <a:cxn ang="0">
                    <a:pos x="9" y="16"/>
                  </a:cxn>
                  <a:cxn ang="0">
                    <a:pos x="11" y="15"/>
                  </a:cxn>
                  <a:cxn ang="0">
                    <a:pos x="14" y="13"/>
                  </a:cxn>
                  <a:cxn ang="0">
                    <a:pos x="15" y="11"/>
                  </a:cxn>
                  <a:cxn ang="0">
                    <a:pos x="16" y="8"/>
                  </a:cxn>
                </a:cxnLst>
                <a:rect l="0" t="0" r="r" b="b"/>
                <a:pathLst>
                  <a:path w="16" h="16">
                    <a:moveTo>
                      <a:pt x="16" y="8"/>
                    </a:moveTo>
                    <a:lnTo>
                      <a:pt x="15" y="5"/>
                    </a:lnTo>
                    <a:lnTo>
                      <a:pt x="14" y="4"/>
                    </a:lnTo>
                    <a:lnTo>
                      <a:pt x="11" y="1"/>
                    </a:lnTo>
                    <a:lnTo>
                      <a:pt x="9" y="0"/>
                    </a:lnTo>
                    <a:lnTo>
                      <a:pt x="7" y="0"/>
                    </a:lnTo>
                    <a:lnTo>
                      <a:pt x="4" y="1"/>
                    </a:lnTo>
                    <a:lnTo>
                      <a:pt x="2" y="4"/>
                    </a:lnTo>
                    <a:lnTo>
                      <a:pt x="1" y="5"/>
                    </a:lnTo>
                    <a:lnTo>
                      <a:pt x="0" y="8"/>
                    </a:lnTo>
                    <a:lnTo>
                      <a:pt x="1" y="11"/>
                    </a:lnTo>
                    <a:lnTo>
                      <a:pt x="2" y="13"/>
                    </a:lnTo>
                    <a:lnTo>
                      <a:pt x="4" y="15"/>
                    </a:lnTo>
                    <a:lnTo>
                      <a:pt x="7" y="16"/>
                    </a:lnTo>
                    <a:lnTo>
                      <a:pt x="9" y="16"/>
                    </a:lnTo>
                    <a:lnTo>
                      <a:pt x="11"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590" name="Freeform 518"/>
              <p:cNvSpPr>
                <a:spLocks/>
              </p:cNvSpPr>
              <p:nvPr/>
            </p:nvSpPr>
            <p:spPr bwMode="auto">
              <a:xfrm>
                <a:off x="5237" y="1720"/>
                <a:ext cx="22" cy="22"/>
              </a:xfrm>
              <a:custGeom>
                <a:avLst/>
                <a:gdLst/>
                <a:ahLst/>
                <a:cxnLst>
                  <a:cxn ang="0">
                    <a:pos x="22" y="7"/>
                  </a:cxn>
                  <a:cxn ang="0">
                    <a:pos x="22" y="7"/>
                  </a:cxn>
                  <a:cxn ang="0">
                    <a:pos x="14" y="7"/>
                  </a:cxn>
                  <a:cxn ang="0">
                    <a:pos x="14" y="0"/>
                  </a:cxn>
                  <a:cxn ang="0">
                    <a:pos x="14" y="0"/>
                  </a:cxn>
                  <a:cxn ang="0">
                    <a:pos x="7" y="0"/>
                  </a:cxn>
                  <a:cxn ang="0">
                    <a:pos x="7" y="0"/>
                  </a:cxn>
                  <a:cxn ang="0">
                    <a:pos x="7" y="7"/>
                  </a:cxn>
                  <a:cxn ang="0">
                    <a:pos x="7" y="7"/>
                  </a:cxn>
                  <a:cxn ang="0">
                    <a:pos x="0" y="7"/>
                  </a:cxn>
                  <a:cxn ang="0">
                    <a:pos x="7" y="15"/>
                  </a:cxn>
                  <a:cxn ang="0">
                    <a:pos x="7" y="15"/>
                  </a:cxn>
                  <a:cxn ang="0">
                    <a:pos x="7" y="15"/>
                  </a:cxn>
                  <a:cxn ang="0">
                    <a:pos x="7" y="22"/>
                  </a:cxn>
                  <a:cxn ang="0">
                    <a:pos x="14" y="22"/>
                  </a:cxn>
                  <a:cxn ang="0">
                    <a:pos x="14" y="15"/>
                  </a:cxn>
                  <a:cxn ang="0">
                    <a:pos x="14" y="15"/>
                  </a:cxn>
                  <a:cxn ang="0">
                    <a:pos x="22" y="15"/>
                  </a:cxn>
                  <a:cxn ang="0">
                    <a:pos x="22" y="7"/>
                  </a:cxn>
                </a:cxnLst>
                <a:rect l="0" t="0" r="r" b="b"/>
                <a:pathLst>
                  <a:path w="22" h="22">
                    <a:moveTo>
                      <a:pt x="22" y="7"/>
                    </a:moveTo>
                    <a:lnTo>
                      <a:pt x="22" y="7"/>
                    </a:lnTo>
                    <a:lnTo>
                      <a:pt x="14" y="7"/>
                    </a:lnTo>
                    <a:lnTo>
                      <a:pt x="14" y="0"/>
                    </a:lnTo>
                    <a:lnTo>
                      <a:pt x="14" y="0"/>
                    </a:lnTo>
                    <a:lnTo>
                      <a:pt x="7" y="0"/>
                    </a:lnTo>
                    <a:lnTo>
                      <a:pt x="7" y="0"/>
                    </a:lnTo>
                    <a:lnTo>
                      <a:pt x="7" y="7"/>
                    </a:lnTo>
                    <a:lnTo>
                      <a:pt x="7" y="7"/>
                    </a:lnTo>
                    <a:lnTo>
                      <a:pt x="0" y="7"/>
                    </a:lnTo>
                    <a:lnTo>
                      <a:pt x="7" y="15"/>
                    </a:lnTo>
                    <a:lnTo>
                      <a:pt x="7" y="15"/>
                    </a:lnTo>
                    <a:lnTo>
                      <a:pt x="7" y="15"/>
                    </a:lnTo>
                    <a:lnTo>
                      <a:pt x="7" y="22"/>
                    </a:lnTo>
                    <a:lnTo>
                      <a:pt x="14" y="22"/>
                    </a:lnTo>
                    <a:lnTo>
                      <a:pt x="14" y="15"/>
                    </a:lnTo>
                    <a:lnTo>
                      <a:pt x="14" y="15"/>
                    </a:lnTo>
                    <a:lnTo>
                      <a:pt x="22" y="15"/>
                    </a:lnTo>
                    <a:lnTo>
                      <a:pt x="22" y="7"/>
                    </a:lnTo>
                  </a:path>
                </a:pathLst>
              </a:custGeom>
              <a:noFill/>
              <a:ln w="0" cap="sq">
                <a:solidFill>
                  <a:srgbClr val="FFFF00"/>
                </a:solidFill>
                <a:prstDash val="solid"/>
                <a:miter lim="800000"/>
                <a:headEnd/>
                <a:tailEnd/>
              </a:ln>
            </p:spPr>
            <p:txBody>
              <a:bodyPr/>
              <a:lstStyle/>
              <a:p>
                <a:endParaRPr lang="en-US" dirty="0"/>
              </a:p>
            </p:txBody>
          </p:sp>
          <p:sp>
            <p:nvSpPr>
              <p:cNvPr id="643591" name="Freeform 519"/>
              <p:cNvSpPr>
                <a:spLocks/>
              </p:cNvSpPr>
              <p:nvPr/>
            </p:nvSpPr>
            <p:spPr bwMode="auto">
              <a:xfrm>
                <a:off x="5238" y="1726"/>
                <a:ext cx="16" cy="15"/>
              </a:xfrm>
              <a:custGeom>
                <a:avLst/>
                <a:gdLst/>
                <a:ahLst/>
                <a:cxnLst>
                  <a:cxn ang="0">
                    <a:pos x="16" y="7"/>
                  </a:cxn>
                  <a:cxn ang="0">
                    <a:pos x="14" y="5"/>
                  </a:cxn>
                  <a:cxn ang="0">
                    <a:pos x="13" y="3"/>
                  </a:cxn>
                  <a:cxn ang="0">
                    <a:pos x="12" y="1"/>
                  </a:cxn>
                  <a:cxn ang="0">
                    <a:pos x="9" y="0"/>
                  </a:cxn>
                  <a:cxn ang="0">
                    <a:pos x="7" y="0"/>
                  </a:cxn>
                  <a:cxn ang="0">
                    <a:pos x="4" y="1"/>
                  </a:cxn>
                  <a:cxn ang="0">
                    <a:pos x="1" y="3"/>
                  </a:cxn>
                  <a:cxn ang="0">
                    <a:pos x="0" y="5"/>
                  </a:cxn>
                  <a:cxn ang="0">
                    <a:pos x="0" y="7"/>
                  </a:cxn>
                  <a:cxn ang="0">
                    <a:pos x="0" y="11"/>
                  </a:cxn>
                  <a:cxn ang="0">
                    <a:pos x="1" y="13"/>
                  </a:cxn>
                  <a:cxn ang="0">
                    <a:pos x="4" y="14"/>
                  </a:cxn>
                  <a:cxn ang="0">
                    <a:pos x="7" y="15"/>
                  </a:cxn>
                  <a:cxn ang="0">
                    <a:pos x="9" y="15"/>
                  </a:cxn>
                  <a:cxn ang="0">
                    <a:pos x="12" y="14"/>
                  </a:cxn>
                  <a:cxn ang="0">
                    <a:pos x="13" y="13"/>
                  </a:cxn>
                  <a:cxn ang="0">
                    <a:pos x="14" y="11"/>
                  </a:cxn>
                  <a:cxn ang="0">
                    <a:pos x="16" y="7"/>
                  </a:cxn>
                </a:cxnLst>
                <a:rect l="0" t="0" r="r" b="b"/>
                <a:pathLst>
                  <a:path w="16" h="15">
                    <a:moveTo>
                      <a:pt x="16" y="7"/>
                    </a:moveTo>
                    <a:lnTo>
                      <a:pt x="14" y="5"/>
                    </a:lnTo>
                    <a:lnTo>
                      <a:pt x="13" y="3"/>
                    </a:lnTo>
                    <a:lnTo>
                      <a:pt x="12" y="1"/>
                    </a:lnTo>
                    <a:lnTo>
                      <a:pt x="9" y="0"/>
                    </a:lnTo>
                    <a:lnTo>
                      <a:pt x="7" y="0"/>
                    </a:lnTo>
                    <a:lnTo>
                      <a:pt x="4" y="1"/>
                    </a:lnTo>
                    <a:lnTo>
                      <a:pt x="1" y="3"/>
                    </a:lnTo>
                    <a:lnTo>
                      <a:pt x="0" y="5"/>
                    </a:lnTo>
                    <a:lnTo>
                      <a:pt x="0" y="7"/>
                    </a:lnTo>
                    <a:lnTo>
                      <a:pt x="0" y="11"/>
                    </a:lnTo>
                    <a:lnTo>
                      <a:pt x="1" y="13"/>
                    </a:lnTo>
                    <a:lnTo>
                      <a:pt x="4" y="14"/>
                    </a:lnTo>
                    <a:lnTo>
                      <a:pt x="7" y="15"/>
                    </a:lnTo>
                    <a:lnTo>
                      <a:pt x="9" y="15"/>
                    </a:lnTo>
                    <a:lnTo>
                      <a:pt x="12" y="14"/>
                    </a:lnTo>
                    <a:lnTo>
                      <a:pt x="13" y="13"/>
                    </a:lnTo>
                    <a:lnTo>
                      <a:pt x="14" y="11"/>
                    </a:lnTo>
                    <a:lnTo>
                      <a:pt x="16" y="7"/>
                    </a:lnTo>
                    <a:close/>
                  </a:path>
                </a:pathLst>
              </a:custGeom>
              <a:solidFill>
                <a:srgbClr val="FFFF00"/>
              </a:solidFill>
              <a:ln w="9525">
                <a:noFill/>
                <a:round/>
                <a:headEnd/>
                <a:tailEnd/>
              </a:ln>
            </p:spPr>
            <p:txBody>
              <a:bodyPr/>
              <a:lstStyle/>
              <a:p>
                <a:endParaRPr lang="en-US" dirty="0"/>
              </a:p>
            </p:txBody>
          </p:sp>
          <p:sp>
            <p:nvSpPr>
              <p:cNvPr id="643592" name="Freeform 520"/>
              <p:cNvSpPr>
                <a:spLocks/>
              </p:cNvSpPr>
              <p:nvPr/>
            </p:nvSpPr>
            <p:spPr bwMode="auto">
              <a:xfrm>
                <a:off x="5237" y="1727"/>
                <a:ext cx="14" cy="15"/>
              </a:xfrm>
              <a:custGeom>
                <a:avLst/>
                <a:gdLst/>
                <a:ahLst/>
                <a:cxnLst>
                  <a:cxn ang="0">
                    <a:pos x="14" y="8"/>
                  </a:cxn>
                  <a:cxn ang="0">
                    <a:pos x="14" y="0"/>
                  </a:cxn>
                  <a:cxn ang="0">
                    <a:pos x="14" y="0"/>
                  </a:cxn>
                  <a:cxn ang="0">
                    <a:pos x="14" y="0"/>
                  </a:cxn>
                  <a:cxn ang="0">
                    <a:pos x="7" y="0"/>
                  </a:cxn>
                  <a:cxn ang="0">
                    <a:pos x="7" y="0"/>
                  </a:cxn>
                  <a:cxn ang="0">
                    <a:pos x="7" y="0"/>
                  </a:cxn>
                  <a:cxn ang="0">
                    <a:pos x="0" y="0"/>
                  </a:cxn>
                  <a:cxn ang="0">
                    <a:pos x="0" y="0"/>
                  </a:cxn>
                  <a:cxn ang="0">
                    <a:pos x="0" y="8"/>
                  </a:cxn>
                  <a:cxn ang="0">
                    <a:pos x="0" y="8"/>
                  </a:cxn>
                  <a:cxn ang="0">
                    <a:pos x="0" y="15"/>
                  </a:cxn>
                  <a:cxn ang="0">
                    <a:pos x="7" y="15"/>
                  </a:cxn>
                  <a:cxn ang="0">
                    <a:pos x="7" y="15"/>
                  </a:cxn>
                  <a:cxn ang="0">
                    <a:pos x="7" y="15"/>
                  </a:cxn>
                  <a:cxn ang="0">
                    <a:pos x="14" y="15"/>
                  </a:cxn>
                  <a:cxn ang="0">
                    <a:pos x="14" y="15"/>
                  </a:cxn>
                  <a:cxn ang="0">
                    <a:pos x="14" y="8"/>
                  </a:cxn>
                  <a:cxn ang="0">
                    <a:pos x="14" y="8"/>
                  </a:cxn>
                </a:cxnLst>
                <a:rect l="0" t="0" r="r" b="b"/>
                <a:pathLst>
                  <a:path w="14" h="15">
                    <a:moveTo>
                      <a:pt x="14" y="8"/>
                    </a:moveTo>
                    <a:lnTo>
                      <a:pt x="14" y="0"/>
                    </a:lnTo>
                    <a:lnTo>
                      <a:pt x="14" y="0"/>
                    </a:lnTo>
                    <a:lnTo>
                      <a:pt x="14" y="0"/>
                    </a:lnTo>
                    <a:lnTo>
                      <a:pt x="7" y="0"/>
                    </a:lnTo>
                    <a:lnTo>
                      <a:pt x="7" y="0"/>
                    </a:lnTo>
                    <a:lnTo>
                      <a:pt x="7" y="0"/>
                    </a:lnTo>
                    <a:lnTo>
                      <a:pt x="0" y="0"/>
                    </a:lnTo>
                    <a:lnTo>
                      <a:pt x="0" y="0"/>
                    </a:lnTo>
                    <a:lnTo>
                      <a:pt x="0" y="8"/>
                    </a:lnTo>
                    <a:lnTo>
                      <a:pt x="0" y="8"/>
                    </a:lnTo>
                    <a:lnTo>
                      <a:pt x="0" y="15"/>
                    </a:lnTo>
                    <a:lnTo>
                      <a:pt x="7" y="15"/>
                    </a:lnTo>
                    <a:lnTo>
                      <a:pt x="7" y="15"/>
                    </a:lnTo>
                    <a:lnTo>
                      <a:pt x="7" y="15"/>
                    </a:lnTo>
                    <a:lnTo>
                      <a:pt x="14" y="15"/>
                    </a:lnTo>
                    <a:lnTo>
                      <a:pt x="14" y="15"/>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593" name="Freeform 521"/>
              <p:cNvSpPr>
                <a:spLocks/>
              </p:cNvSpPr>
              <p:nvPr/>
            </p:nvSpPr>
            <p:spPr bwMode="auto">
              <a:xfrm>
                <a:off x="5244" y="1722"/>
                <a:ext cx="16" cy="16"/>
              </a:xfrm>
              <a:custGeom>
                <a:avLst/>
                <a:gdLst/>
                <a:ahLst/>
                <a:cxnLst>
                  <a:cxn ang="0">
                    <a:pos x="16" y="8"/>
                  </a:cxn>
                  <a:cxn ang="0">
                    <a:pos x="15" y="5"/>
                  </a:cxn>
                  <a:cxn ang="0">
                    <a:pos x="13" y="4"/>
                  </a:cxn>
                  <a:cxn ang="0">
                    <a:pos x="11" y="1"/>
                  </a:cxn>
                  <a:cxn ang="0">
                    <a:pos x="8" y="0"/>
                  </a:cxn>
                  <a:cxn ang="0">
                    <a:pos x="6" y="0"/>
                  </a:cxn>
                  <a:cxn ang="0">
                    <a:pos x="3" y="1"/>
                  </a:cxn>
                  <a:cxn ang="0">
                    <a:pos x="2" y="4"/>
                  </a:cxn>
                  <a:cxn ang="0">
                    <a:pos x="1" y="5"/>
                  </a:cxn>
                  <a:cxn ang="0">
                    <a:pos x="0" y="8"/>
                  </a:cxn>
                  <a:cxn ang="0">
                    <a:pos x="1" y="11"/>
                  </a:cxn>
                  <a:cxn ang="0">
                    <a:pos x="2" y="13"/>
                  </a:cxn>
                  <a:cxn ang="0">
                    <a:pos x="3" y="15"/>
                  </a:cxn>
                  <a:cxn ang="0">
                    <a:pos x="6" y="16"/>
                  </a:cxn>
                  <a:cxn ang="0">
                    <a:pos x="8" y="16"/>
                  </a:cxn>
                  <a:cxn ang="0">
                    <a:pos x="11" y="15"/>
                  </a:cxn>
                  <a:cxn ang="0">
                    <a:pos x="13" y="13"/>
                  </a:cxn>
                  <a:cxn ang="0">
                    <a:pos x="15" y="11"/>
                  </a:cxn>
                  <a:cxn ang="0">
                    <a:pos x="16" y="8"/>
                  </a:cxn>
                </a:cxnLst>
                <a:rect l="0" t="0" r="r" b="b"/>
                <a:pathLst>
                  <a:path w="16" h="16">
                    <a:moveTo>
                      <a:pt x="16" y="8"/>
                    </a:moveTo>
                    <a:lnTo>
                      <a:pt x="15" y="5"/>
                    </a:lnTo>
                    <a:lnTo>
                      <a:pt x="13" y="4"/>
                    </a:lnTo>
                    <a:lnTo>
                      <a:pt x="11" y="1"/>
                    </a:lnTo>
                    <a:lnTo>
                      <a:pt x="8" y="0"/>
                    </a:lnTo>
                    <a:lnTo>
                      <a:pt x="6" y="0"/>
                    </a:lnTo>
                    <a:lnTo>
                      <a:pt x="3" y="1"/>
                    </a:lnTo>
                    <a:lnTo>
                      <a:pt x="2" y="4"/>
                    </a:lnTo>
                    <a:lnTo>
                      <a:pt x="1" y="5"/>
                    </a:lnTo>
                    <a:lnTo>
                      <a:pt x="0" y="8"/>
                    </a:lnTo>
                    <a:lnTo>
                      <a:pt x="1" y="11"/>
                    </a:lnTo>
                    <a:lnTo>
                      <a:pt x="2" y="13"/>
                    </a:lnTo>
                    <a:lnTo>
                      <a:pt x="3" y="15"/>
                    </a:lnTo>
                    <a:lnTo>
                      <a:pt x="6" y="16"/>
                    </a:lnTo>
                    <a:lnTo>
                      <a:pt x="8" y="16"/>
                    </a:lnTo>
                    <a:lnTo>
                      <a:pt x="11" y="15"/>
                    </a:lnTo>
                    <a:lnTo>
                      <a:pt x="13"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594" name="Freeform 522"/>
              <p:cNvSpPr>
                <a:spLocks/>
              </p:cNvSpPr>
              <p:nvPr/>
            </p:nvSpPr>
            <p:spPr bwMode="auto">
              <a:xfrm>
                <a:off x="5244" y="1720"/>
                <a:ext cx="15" cy="15"/>
              </a:xfrm>
              <a:custGeom>
                <a:avLst/>
                <a:gdLst/>
                <a:ahLst/>
                <a:cxnLst>
                  <a:cxn ang="0">
                    <a:pos x="15" y="7"/>
                  </a:cxn>
                  <a:cxn ang="0">
                    <a:pos x="15" y="7"/>
                  </a:cxn>
                  <a:cxn ang="0">
                    <a:pos x="15" y="7"/>
                  </a:cxn>
                  <a:cxn ang="0">
                    <a:pos x="15" y="0"/>
                  </a:cxn>
                  <a:cxn ang="0">
                    <a:pos x="7" y="0"/>
                  </a:cxn>
                  <a:cxn ang="0">
                    <a:pos x="7" y="0"/>
                  </a:cxn>
                  <a:cxn ang="0">
                    <a:pos x="0" y="0"/>
                  </a:cxn>
                  <a:cxn ang="0">
                    <a:pos x="0" y="7"/>
                  </a:cxn>
                  <a:cxn ang="0">
                    <a:pos x="0" y="7"/>
                  </a:cxn>
                  <a:cxn ang="0">
                    <a:pos x="0" y="7"/>
                  </a:cxn>
                  <a:cxn ang="0">
                    <a:pos x="0" y="15"/>
                  </a:cxn>
                  <a:cxn ang="0">
                    <a:pos x="0" y="15"/>
                  </a:cxn>
                  <a:cxn ang="0">
                    <a:pos x="0" y="15"/>
                  </a:cxn>
                  <a:cxn ang="0">
                    <a:pos x="7" y="15"/>
                  </a:cxn>
                  <a:cxn ang="0">
                    <a:pos x="7" y="15"/>
                  </a:cxn>
                  <a:cxn ang="0">
                    <a:pos x="15" y="15"/>
                  </a:cxn>
                  <a:cxn ang="0">
                    <a:pos x="15" y="15"/>
                  </a:cxn>
                  <a:cxn ang="0">
                    <a:pos x="15" y="15"/>
                  </a:cxn>
                  <a:cxn ang="0">
                    <a:pos x="15" y="7"/>
                  </a:cxn>
                </a:cxnLst>
                <a:rect l="0" t="0" r="r" b="b"/>
                <a:pathLst>
                  <a:path w="15" h="15">
                    <a:moveTo>
                      <a:pt x="15" y="7"/>
                    </a:moveTo>
                    <a:lnTo>
                      <a:pt x="15" y="7"/>
                    </a:lnTo>
                    <a:lnTo>
                      <a:pt x="15" y="7"/>
                    </a:lnTo>
                    <a:lnTo>
                      <a:pt x="15" y="0"/>
                    </a:lnTo>
                    <a:lnTo>
                      <a:pt x="7" y="0"/>
                    </a:lnTo>
                    <a:lnTo>
                      <a:pt x="7" y="0"/>
                    </a:lnTo>
                    <a:lnTo>
                      <a:pt x="0" y="0"/>
                    </a:lnTo>
                    <a:lnTo>
                      <a:pt x="0" y="7"/>
                    </a:lnTo>
                    <a:lnTo>
                      <a:pt x="0" y="7"/>
                    </a:lnTo>
                    <a:lnTo>
                      <a:pt x="0" y="7"/>
                    </a:lnTo>
                    <a:lnTo>
                      <a:pt x="0" y="15"/>
                    </a:lnTo>
                    <a:lnTo>
                      <a:pt x="0" y="15"/>
                    </a:lnTo>
                    <a:lnTo>
                      <a:pt x="0" y="15"/>
                    </a:lnTo>
                    <a:lnTo>
                      <a:pt x="7" y="15"/>
                    </a:lnTo>
                    <a:lnTo>
                      <a:pt x="7" y="15"/>
                    </a:lnTo>
                    <a:lnTo>
                      <a:pt x="15"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595" name="Freeform 523"/>
              <p:cNvSpPr>
                <a:spLocks/>
              </p:cNvSpPr>
              <p:nvPr/>
            </p:nvSpPr>
            <p:spPr bwMode="auto">
              <a:xfrm>
                <a:off x="5243" y="1730"/>
                <a:ext cx="15" cy="16"/>
              </a:xfrm>
              <a:custGeom>
                <a:avLst/>
                <a:gdLst/>
                <a:ahLst/>
                <a:cxnLst>
                  <a:cxn ang="0">
                    <a:pos x="15" y="8"/>
                  </a:cxn>
                  <a:cxn ang="0">
                    <a:pos x="14" y="5"/>
                  </a:cxn>
                  <a:cxn ang="0">
                    <a:pos x="13" y="3"/>
                  </a:cxn>
                  <a:cxn ang="0">
                    <a:pos x="12" y="1"/>
                  </a:cxn>
                  <a:cxn ang="0">
                    <a:pos x="8" y="0"/>
                  </a:cxn>
                  <a:cxn ang="0">
                    <a:pos x="6" y="0"/>
                  </a:cxn>
                  <a:cxn ang="0">
                    <a:pos x="4" y="1"/>
                  </a:cxn>
                  <a:cxn ang="0">
                    <a:pos x="2" y="3"/>
                  </a:cxn>
                  <a:cxn ang="0">
                    <a:pos x="0" y="5"/>
                  </a:cxn>
                  <a:cxn ang="0">
                    <a:pos x="0" y="8"/>
                  </a:cxn>
                  <a:cxn ang="0">
                    <a:pos x="0" y="11"/>
                  </a:cxn>
                  <a:cxn ang="0">
                    <a:pos x="2" y="14"/>
                  </a:cxn>
                  <a:cxn ang="0">
                    <a:pos x="4" y="15"/>
                  </a:cxn>
                  <a:cxn ang="0">
                    <a:pos x="6" y="16"/>
                  </a:cxn>
                  <a:cxn ang="0">
                    <a:pos x="8" y="16"/>
                  </a:cxn>
                  <a:cxn ang="0">
                    <a:pos x="12" y="15"/>
                  </a:cxn>
                  <a:cxn ang="0">
                    <a:pos x="13" y="14"/>
                  </a:cxn>
                  <a:cxn ang="0">
                    <a:pos x="14" y="11"/>
                  </a:cxn>
                  <a:cxn ang="0">
                    <a:pos x="15" y="8"/>
                  </a:cxn>
                </a:cxnLst>
                <a:rect l="0" t="0" r="r" b="b"/>
                <a:pathLst>
                  <a:path w="15" h="16">
                    <a:moveTo>
                      <a:pt x="15" y="8"/>
                    </a:moveTo>
                    <a:lnTo>
                      <a:pt x="14" y="5"/>
                    </a:lnTo>
                    <a:lnTo>
                      <a:pt x="13" y="3"/>
                    </a:lnTo>
                    <a:lnTo>
                      <a:pt x="12" y="1"/>
                    </a:lnTo>
                    <a:lnTo>
                      <a:pt x="8" y="0"/>
                    </a:lnTo>
                    <a:lnTo>
                      <a:pt x="6" y="0"/>
                    </a:lnTo>
                    <a:lnTo>
                      <a:pt x="4" y="1"/>
                    </a:lnTo>
                    <a:lnTo>
                      <a:pt x="2" y="3"/>
                    </a:lnTo>
                    <a:lnTo>
                      <a:pt x="0" y="5"/>
                    </a:lnTo>
                    <a:lnTo>
                      <a:pt x="0" y="8"/>
                    </a:lnTo>
                    <a:lnTo>
                      <a:pt x="0" y="11"/>
                    </a:lnTo>
                    <a:lnTo>
                      <a:pt x="2" y="14"/>
                    </a:lnTo>
                    <a:lnTo>
                      <a:pt x="4" y="15"/>
                    </a:lnTo>
                    <a:lnTo>
                      <a:pt x="6" y="16"/>
                    </a:lnTo>
                    <a:lnTo>
                      <a:pt x="8" y="16"/>
                    </a:lnTo>
                    <a:lnTo>
                      <a:pt x="12" y="15"/>
                    </a:lnTo>
                    <a:lnTo>
                      <a:pt x="13" y="14"/>
                    </a:lnTo>
                    <a:lnTo>
                      <a:pt x="14" y="11"/>
                    </a:lnTo>
                    <a:lnTo>
                      <a:pt x="15" y="8"/>
                    </a:lnTo>
                    <a:close/>
                  </a:path>
                </a:pathLst>
              </a:custGeom>
              <a:solidFill>
                <a:srgbClr val="FFFF00"/>
              </a:solidFill>
              <a:ln w="9525">
                <a:noFill/>
                <a:round/>
                <a:headEnd/>
                <a:tailEnd/>
              </a:ln>
            </p:spPr>
            <p:txBody>
              <a:bodyPr/>
              <a:lstStyle/>
              <a:p>
                <a:endParaRPr lang="en-US" dirty="0"/>
              </a:p>
            </p:txBody>
          </p:sp>
          <p:sp>
            <p:nvSpPr>
              <p:cNvPr id="643596" name="Freeform 524"/>
              <p:cNvSpPr>
                <a:spLocks/>
              </p:cNvSpPr>
              <p:nvPr/>
            </p:nvSpPr>
            <p:spPr bwMode="auto">
              <a:xfrm>
                <a:off x="5244" y="1727"/>
                <a:ext cx="15" cy="22"/>
              </a:xfrm>
              <a:custGeom>
                <a:avLst/>
                <a:gdLst/>
                <a:ahLst/>
                <a:cxnLst>
                  <a:cxn ang="0">
                    <a:pos x="15" y="8"/>
                  </a:cxn>
                  <a:cxn ang="0">
                    <a:pos x="15" y="8"/>
                  </a:cxn>
                  <a:cxn ang="0">
                    <a:pos x="15"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22"/>
                  </a:cxn>
                  <a:cxn ang="0">
                    <a:pos x="7" y="22"/>
                  </a:cxn>
                  <a:cxn ang="0">
                    <a:pos x="7" y="15"/>
                  </a:cxn>
                  <a:cxn ang="0">
                    <a:pos x="15" y="15"/>
                  </a:cxn>
                  <a:cxn ang="0">
                    <a:pos x="15" y="15"/>
                  </a:cxn>
                  <a:cxn ang="0">
                    <a:pos x="15" y="8"/>
                  </a:cxn>
                </a:cxnLst>
                <a:rect l="0" t="0" r="r" b="b"/>
                <a:pathLst>
                  <a:path w="15" h="22">
                    <a:moveTo>
                      <a:pt x="15" y="8"/>
                    </a:moveTo>
                    <a:lnTo>
                      <a:pt x="15" y="8"/>
                    </a:lnTo>
                    <a:lnTo>
                      <a:pt x="15" y="8"/>
                    </a:lnTo>
                    <a:lnTo>
                      <a:pt x="7" y="0"/>
                    </a:lnTo>
                    <a:lnTo>
                      <a:pt x="7" y="0"/>
                    </a:lnTo>
                    <a:lnTo>
                      <a:pt x="7" y="0"/>
                    </a:lnTo>
                    <a:lnTo>
                      <a:pt x="0" y="0"/>
                    </a:lnTo>
                    <a:lnTo>
                      <a:pt x="0" y="8"/>
                    </a:lnTo>
                    <a:lnTo>
                      <a:pt x="0" y="8"/>
                    </a:lnTo>
                    <a:lnTo>
                      <a:pt x="0" y="8"/>
                    </a:lnTo>
                    <a:lnTo>
                      <a:pt x="0" y="15"/>
                    </a:lnTo>
                    <a:lnTo>
                      <a:pt x="0" y="15"/>
                    </a:lnTo>
                    <a:lnTo>
                      <a:pt x="0" y="15"/>
                    </a:lnTo>
                    <a:lnTo>
                      <a:pt x="7" y="22"/>
                    </a:lnTo>
                    <a:lnTo>
                      <a:pt x="7" y="22"/>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97" name="Freeform 525"/>
              <p:cNvSpPr>
                <a:spLocks/>
              </p:cNvSpPr>
              <p:nvPr/>
            </p:nvSpPr>
            <p:spPr bwMode="auto">
              <a:xfrm>
                <a:off x="5243" y="1729"/>
                <a:ext cx="16" cy="16"/>
              </a:xfrm>
              <a:custGeom>
                <a:avLst/>
                <a:gdLst/>
                <a:ahLst/>
                <a:cxnLst>
                  <a:cxn ang="0">
                    <a:pos x="16" y="8"/>
                  </a:cxn>
                  <a:cxn ang="0">
                    <a:pos x="15" y="5"/>
                  </a:cxn>
                  <a:cxn ang="0">
                    <a:pos x="14" y="3"/>
                  </a:cxn>
                  <a:cxn ang="0">
                    <a:pos x="12" y="1"/>
                  </a:cxn>
                  <a:cxn ang="0">
                    <a:pos x="9" y="0"/>
                  </a:cxn>
                  <a:cxn ang="0">
                    <a:pos x="7" y="0"/>
                  </a:cxn>
                  <a:cxn ang="0">
                    <a:pos x="4" y="1"/>
                  </a:cxn>
                  <a:cxn ang="0">
                    <a:pos x="2" y="3"/>
                  </a:cxn>
                  <a:cxn ang="0">
                    <a:pos x="1" y="5"/>
                  </a:cxn>
                  <a:cxn ang="0">
                    <a:pos x="0" y="8"/>
                  </a:cxn>
                  <a:cxn ang="0">
                    <a:pos x="1" y="10"/>
                  </a:cxn>
                  <a:cxn ang="0">
                    <a:pos x="2" y="12"/>
                  </a:cxn>
                  <a:cxn ang="0">
                    <a:pos x="4" y="15"/>
                  </a:cxn>
                  <a:cxn ang="0">
                    <a:pos x="7" y="16"/>
                  </a:cxn>
                  <a:cxn ang="0">
                    <a:pos x="9" y="16"/>
                  </a:cxn>
                  <a:cxn ang="0">
                    <a:pos x="12" y="15"/>
                  </a:cxn>
                  <a:cxn ang="0">
                    <a:pos x="14" y="12"/>
                  </a:cxn>
                  <a:cxn ang="0">
                    <a:pos x="15" y="10"/>
                  </a:cxn>
                  <a:cxn ang="0">
                    <a:pos x="16" y="8"/>
                  </a:cxn>
                </a:cxnLst>
                <a:rect l="0" t="0" r="r" b="b"/>
                <a:pathLst>
                  <a:path w="16" h="16">
                    <a:moveTo>
                      <a:pt x="16" y="8"/>
                    </a:moveTo>
                    <a:lnTo>
                      <a:pt x="15" y="5"/>
                    </a:lnTo>
                    <a:lnTo>
                      <a:pt x="14" y="3"/>
                    </a:lnTo>
                    <a:lnTo>
                      <a:pt x="12" y="1"/>
                    </a:lnTo>
                    <a:lnTo>
                      <a:pt x="9" y="0"/>
                    </a:lnTo>
                    <a:lnTo>
                      <a:pt x="7" y="0"/>
                    </a:lnTo>
                    <a:lnTo>
                      <a:pt x="4" y="1"/>
                    </a:lnTo>
                    <a:lnTo>
                      <a:pt x="2" y="3"/>
                    </a:lnTo>
                    <a:lnTo>
                      <a:pt x="1" y="5"/>
                    </a:lnTo>
                    <a:lnTo>
                      <a:pt x="0" y="8"/>
                    </a:lnTo>
                    <a:lnTo>
                      <a:pt x="1" y="10"/>
                    </a:lnTo>
                    <a:lnTo>
                      <a:pt x="2" y="12"/>
                    </a:lnTo>
                    <a:lnTo>
                      <a:pt x="4" y="15"/>
                    </a:lnTo>
                    <a:lnTo>
                      <a:pt x="7" y="16"/>
                    </a:lnTo>
                    <a:lnTo>
                      <a:pt x="9" y="16"/>
                    </a:lnTo>
                    <a:lnTo>
                      <a:pt x="12" y="15"/>
                    </a:lnTo>
                    <a:lnTo>
                      <a:pt x="14" y="12"/>
                    </a:lnTo>
                    <a:lnTo>
                      <a:pt x="15" y="10"/>
                    </a:lnTo>
                    <a:lnTo>
                      <a:pt x="16" y="8"/>
                    </a:lnTo>
                    <a:close/>
                  </a:path>
                </a:pathLst>
              </a:custGeom>
              <a:solidFill>
                <a:srgbClr val="FFFF00"/>
              </a:solidFill>
              <a:ln w="9525">
                <a:noFill/>
                <a:round/>
                <a:headEnd/>
                <a:tailEnd/>
              </a:ln>
            </p:spPr>
            <p:txBody>
              <a:bodyPr/>
              <a:lstStyle/>
              <a:p>
                <a:endParaRPr lang="en-US" dirty="0"/>
              </a:p>
            </p:txBody>
          </p:sp>
          <p:sp>
            <p:nvSpPr>
              <p:cNvPr id="643598" name="Freeform 526"/>
              <p:cNvSpPr>
                <a:spLocks/>
              </p:cNvSpPr>
              <p:nvPr/>
            </p:nvSpPr>
            <p:spPr bwMode="auto">
              <a:xfrm>
                <a:off x="5244" y="1727"/>
                <a:ext cx="15" cy="15"/>
              </a:xfrm>
              <a:custGeom>
                <a:avLst/>
                <a:gdLst/>
                <a:ahLst/>
                <a:cxnLst>
                  <a:cxn ang="0">
                    <a:pos x="15" y="8"/>
                  </a:cxn>
                  <a:cxn ang="0">
                    <a:pos x="15" y="8"/>
                  </a:cxn>
                  <a:cxn ang="0">
                    <a:pos x="15"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15"/>
                  </a:cxn>
                  <a:cxn ang="0">
                    <a:pos x="7" y="15"/>
                  </a:cxn>
                  <a:cxn ang="0">
                    <a:pos x="7" y="15"/>
                  </a:cxn>
                  <a:cxn ang="0">
                    <a:pos x="15" y="15"/>
                  </a:cxn>
                  <a:cxn ang="0">
                    <a:pos x="15" y="15"/>
                  </a:cxn>
                  <a:cxn ang="0">
                    <a:pos x="15" y="8"/>
                  </a:cxn>
                </a:cxnLst>
                <a:rect l="0" t="0" r="r" b="b"/>
                <a:pathLst>
                  <a:path w="15" h="15">
                    <a:moveTo>
                      <a:pt x="15" y="8"/>
                    </a:moveTo>
                    <a:lnTo>
                      <a:pt x="15" y="8"/>
                    </a:lnTo>
                    <a:lnTo>
                      <a:pt x="15" y="8"/>
                    </a:lnTo>
                    <a:lnTo>
                      <a:pt x="7" y="0"/>
                    </a:lnTo>
                    <a:lnTo>
                      <a:pt x="7" y="0"/>
                    </a:lnTo>
                    <a:lnTo>
                      <a:pt x="7" y="0"/>
                    </a:lnTo>
                    <a:lnTo>
                      <a:pt x="0" y="0"/>
                    </a:lnTo>
                    <a:lnTo>
                      <a:pt x="0" y="8"/>
                    </a:lnTo>
                    <a:lnTo>
                      <a:pt x="0" y="8"/>
                    </a:lnTo>
                    <a:lnTo>
                      <a:pt x="0" y="8"/>
                    </a:lnTo>
                    <a:lnTo>
                      <a:pt x="0" y="15"/>
                    </a:lnTo>
                    <a:lnTo>
                      <a:pt x="0" y="15"/>
                    </a:lnTo>
                    <a:lnTo>
                      <a:pt x="0" y="15"/>
                    </a:lnTo>
                    <a:lnTo>
                      <a:pt x="7" y="15"/>
                    </a:lnTo>
                    <a:lnTo>
                      <a:pt x="7" y="15"/>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599" name="Freeform 527"/>
              <p:cNvSpPr>
                <a:spLocks/>
              </p:cNvSpPr>
              <p:nvPr/>
            </p:nvSpPr>
            <p:spPr bwMode="auto">
              <a:xfrm>
                <a:off x="5247" y="1730"/>
                <a:ext cx="16" cy="15"/>
              </a:xfrm>
              <a:custGeom>
                <a:avLst/>
                <a:gdLst/>
                <a:ahLst/>
                <a:cxnLst>
                  <a:cxn ang="0">
                    <a:pos x="16" y="8"/>
                  </a:cxn>
                  <a:cxn ang="0">
                    <a:pos x="16" y="4"/>
                  </a:cxn>
                  <a:cxn ang="0">
                    <a:pos x="14" y="2"/>
                  </a:cxn>
                  <a:cxn ang="0">
                    <a:pos x="12" y="1"/>
                  </a:cxn>
                  <a:cxn ang="0">
                    <a:pos x="9" y="0"/>
                  </a:cxn>
                  <a:cxn ang="0">
                    <a:pos x="7" y="0"/>
                  </a:cxn>
                  <a:cxn ang="0">
                    <a:pos x="4" y="1"/>
                  </a:cxn>
                  <a:cxn ang="0">
                    <a:pos x="2" y="2"/>
                  </a:cxn>
                  <a:cxn ang="0">
                    <a:pos x="1" y="4"/>
                  </a:cxn>
                  <a:cxn ang="0">
                    <a:pos x="0" y="8"/>
                  </a:cxn>
                  <a:cxn ang="0">
                    <a:pos x="1" y="10"/>
                  </a:cxn>
                  <a:cxn ang="0">
                    <a:pos x="2" y="13"/>
                  </a:cxn>
                  <a:cxn ang="0">
                    <a:pos x="4" y="15"/>
                  </a:cxn>
                  <a:cxn ang="0">
                    <a:pos x="7" y="15"/>
                  </a:cxn>
                  <a:cxn ang="0">
                    <a:pos x="9" y="15"/>
                  </a:cxn>
                  <a:cxn ang="0">
                    <a:pos x="12" y="15"/>
                  </a:cxn>
                  <a:cxn ang="0">
                    <a:pos x="14" y="13"/>
                  </a:cxn>
                  <a:cxn ang="0">
                    <a:pos x="16" y="10"/>
                  </a:cxn>
                  <a:cxn ang="0">
                    <a:pos x="16" y="8"/>
                  </a:cxn>
                </a:cxnLst>
                <a:rect l="0" t="0" r="r" b="b"/>
                <a:pathLst>
                  <a:path w="16" h="15">
                    <a:moveTo>
                      <a:pt x="16" y="8"/>
                    </a:moveTo>
                    <a:lnTo>
                      <a:pt x="16" y="4"/>
                    </a:lnTo>
                    <a:lnTo>
                      <a:pt x="14" y="2"/>
                    </a:lnTo>
                    <a:lnTo>
                      <a:pt x="12" y="1"/>
                    </a:lnTo>
                    <a:lnTo>
                      <a:pt x="9" y="0"/>
                    </a:lnTo>
                    <a:lnTo>
                      <a:pt x="7" y="0"/>
                    </a:lnTo>
                    <a:lnTo>
                      <a:pt x="4" y="1"/>
                    </a:lnTo>
                    <a:lnTo>
                      <a:pt x="2" y="2"/>
                    </a:lnTo>
                    <a:lnTo>
                      <a:pt x="1" y="4"/>
                    </a:lnTo>
                    <a:lnTo>
                      <a:pt x="0" y="8"/>
                    </a:lnTo>
                    <a:lnTo>
                      <a:pt x="1" y="10"/>
                    </a:lnTo>
                    <a:lnTo>
                      <a:pt x="2" y="13"/>
                    </a:lnTo>
                    <a:lnTo>
                      <a:pt x="4" y="15"/>
                    </a:lnTo>
                    <a:lnTo>
                      <a:pt x="7" y="15"/>
                    </a:lnTo>
                    <a:lnTo>
                      <a:pt x="9" y="15"/>
                    </a:lnTo>
                    <a:lnTo>
                      <a:pt x="12" y="15"/>
                    </a:lnTo>
                    <a:lnTo>
                      <a:pt x="14"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600" name="Freeform 528"/>
              <p:cNvSpPr>
                <a:spLocks/>
              </p:cNvSpPr>
              <p:nvPr/>
            </p:nvSpPr>
            <p:spPr bwMode="auto">
              <a:xfrm>
                <a:off x="5244" y="1727"/>
                <a:ext cx="22" cy="15"/>
              </a:xfrm>
              <a:custGeom>
                <a:avLst/>
                <a:gdLst/>
                <a:ahLst/>
                <a:cxnLst>
                  <a:cxn ang="0">
                    <a:pos x="22" y="8"/>
                  </a:cxn>
                  <a:cxn ang="0">
                    <a:pos x="22" y="8"/>
                  </a:cxn>
                  <a:cxn ang="0">
                    <a:pos x="15" y="8"/>
                  </a:cxn>
                  <a:cxn ang="0">
                    <a:pos x="15" y="0"/>
                  </a:cxn>
                  <a:cxn ang="0">
                    <a:pos x="15" y="0"/>
                  </a:cxn>
                  <a:cxn ang="0">
                    <a:pos x="7" y="0"/>
                  </a:cxn>
                  <a:cxn ang="0">
                    <a:pos x="7" y="0"/>
                  </a:cxn>
                  <a:cxn ang="0">
                    <a:pos x="7" y="8"/>
                  </a:cxn>
                  <a:cxn ang="0">
                    <a:pos x="7" y="8"/>
                  </a:cxn>
                  <a:cxn ang="0">
                    <a:pos x="0" y="8"/>
                  </a:cxn>
                  <a:cxn ang="0">
                    <a:pos x="7" y="15"/>
                  </a:cxn>
                  <a:cxn ang="0">
                    <a:pos x="7" y="15"/>
                  </a:cxn>
                  <a:cxn ang="0">
                    <a:pos x="7" y="15"/>
                  </a:cxn>
                  <a:cxn ang="0">
                    <a:pos x="7" y="15"/>
                  </a:cxn>
                  <a:cxn ang="0">
                    <a:pos x="15" y="15"/>
                  </a:cxn>
                  <a:cxn ang="0">
                    <a:pos x="15" y="15"/>
                  </a:cxn>
                  <a:cxn ang="0">
                    <a:pos x="15" y="15"/>
                  </a:cxn>
                  <a:cxn ang="0">
                    <a:pos x="22" y="15"/>
                  </a:cxn>
                  <a:cxn ang="0">
                    <a:pos x="22" y="8"/>
                  </a:cxn>
                </a:cxnLst>
                <a:rect l="0" t="0" r="r" b="b"/>
                <a:pathLst>
                  <a:path w="22" h="15">
                    <a:moveTo>
                      <a:pt x="22" y="8"/>
                    </a:moveTo>
                    <a:lnTo>
                      <a:pt x="22" y="8"/>
                    </a:lnTo>
                    <a:lnTo>
                      <a:pt x="15" y="8"/>
                    </a:lnTo>
                    <a:lnTo>
                      <a:pt x="15" y="0"/>
                    </a:lnTo>
                    <a:lnTo>
                      <a:pt x="15" y="0"/>
                    </a:lnTo>
                    <a:lnTo>
                      <a:pt x="7" y="0"/>
                    </a:lnTo>
                    <a:lnTo>
                      <a:pt x="7" y="0"/>
                    </a:lnTo>
                    <a:lnTo>
                      <a:pt x="7" y="8"/>
                    </a:lnTo>
                    <a:lnTo>
                      <a:pt x="7" y="8"/>
                    </a:lnTo>
                    <a:lnTo>
                      <a:pt x="0" y="8"/>
                    </a:lnTo>
                    <a:lnTo>
                      <a:pt x="7" y="15"/>
                    </a:lnTo>
                    <a:lnTo>
                      <a:pt x="7" y="15"/>
                    </a:lnTo>
                    <a:lnTo>
                      <a:pt x="7" y="15"/>
                    </a:lnTo>
                    <a:lnTo>
                      <a:pt x="7" y="15"/>
                    </a:lnTo>
                    <a:lnTo>
                      <a:pt x="15" y="15"/>
                    </a:lnTo>
                    <a:lnTo>
                      <a:pt x="15" y="15"/>
                    </a:lnTo>
                    <a:lnTo>
                      <a:pt x="15" y="15"/>
                    </a:lnTo>
                    <a:lnTo>
                      <a:pt x="22" y="15"/>
                    </a:lnTo>
                    <a:lnTo>
                      <a:pt x="22" y="8"/>
                    </a:lnTo>
                  </a:path>
                </a:pathLst>
              </a:custGeom>
              <a:noFill/>
              <a:ln w="0" cap="sq">
                <a:solidFill>
                  <a:srgbClr val="FFFF00"/>
                </a:solidFill>
                <a:prstDash val="solid"/>
                <a:miter lim="800000"/>
                <a:headEnd/>
                <a:tailEnd/>
              </a:ln>
            </p:spPr>
            <p:txBody>
              <a:bodyPr/>
              <a:lstStyle/>
              <a:p>
                <a:endParaRPr lang="en-US" dirty="0"/>
              </a:p>
            </p:txBody>
          </p:sp>
          <p:sp>
            <p:nvSpPr>
              <p:cNvPr id="643601" name="Freeform 529"/>
              <p:cNvSpPr>
                <a:spLocks/>
              </p:cNvSpPr>
              <p:nvPr/>
            </p:nvSpPr>
            <p:spPr bwMode="auto">
              <a:xfrm>
                <a:off x="5247" y="1733"/>
                <a:ext cx="16" cy="15"/>
              </a:xfrm>
              <a:custGeom>
                <a:avLst/>
                <a:gdLst/>
                <a:ahLst/>
                <a:cxnLst>
                  <a:cxn ang="0">
                    <a:pos x="16" y="8"/>
                  </a:cxn>
                  <a:cxn ang="0">
                    <a:pos x="16" y="5"/>
                  </a:cxn>
                  <a:cxn ang="0">
                    <a:pos x="14" y="2"/>
                  </a:cxn>
                  <a:cxn ang="0">
                    <a:pos x="12" y="1"/>
                  </a:cxn>
                  <a:cxn ang="0">
                    <a:pos x="9" y="0"/>
                  </a:cxn>
                  <a:cxn ang="0">
                    <a:pos x="7" y="0"/>
                  </a:cxn>
                  <a:cxn ang="0">
                    <a:pos x="4" y="1"/>
                  </a:cxn>
                  <a:cxn ang="0">
                    <a:pos x="2" y="2"/>
                  </a:cxn>
                  <a:cxn ang="0">
                    <a:pos x="1" y="5"/>
                  </a:cxn>
                  <a:cxn ang="0">
                    <a:pos x="0" y="8"/>
                  </a:cxn>
                  <a:cxn ang="0">
                    <a:pos x="1" y="11"/>
                  </a:cxn>
                  <a:cxn ang="0">
                    <a:pos x="2" y="13"/>
                  </a:cxn>
                  <a:cxn ang="0">
                    <a:pos x="4" y="15"/>
                  </a:cxn>
                  <a:cxn ang="0">
                    <a:pos x="7" y="15"/>
                  </a:cxn>
                  <a:cxn ang="0">
                    <a:pos x="9" y="15"/>
                  </a:cxn>
                  <a:cxn ang="0">
                    <a:pos x="12" y="15"/>
                  </a:cxn>
                  <a:cxn ang="0">
                    <a:pos x="14" y="13"/>
                  </a:cxn>
                  <a:cxn ang="0">
                    <a:pos x="16" y="11"/>
                  </a:cxn>
                  <a:cxn ang="0">
                    <a:pos x="16" y="8"/>
                  </a:cxn>
                </a:cxnLst>
                <a:rect l="0" t="0" r="r" b="b"/>
                <a:pathLst>
                  <a:path w="16" h="15">
                    <a:moveTo>
                      <a:pt x="16" y="8"/>
                    </a:moveTo>
                    <a:lnTo>
                      <a:pt x="16" y="5"/>
                    </a:lnTo>
                    <a:lnTo>
                      <a:pt x="14" y="2"/>
                    </a:lnTo>
                    <a:lnTo>
                      <a:pt x="12" y="1"/>
                    </a:lnTo>
                    <a:lnTo>
                      <a:pt x="9" y="0"/>
                    </a:lnTo>
                    <a:lnTo>
                      <a:pt x="7" y="0"/>
                    </a:lnTo>
                    <a:lnTo>
                      <a:pt x="4" y="1"/>
                    </a:lnTo>
                    <a:lnTo>
                      <a:pt x="2" y="2"/>
                    </a:lnTo>
                    <a:lnTo>
                      <a:pt x="1" y="5"/>
                    </a:lnTo>
                    <a:lnTo>
                      <a:pt x="0" y="8"/>
                    </a:lnTo>
                    <a:lnTo>
                      <a:pt x="1" y="11"/>
                    </a:lnTo>
                    <a:lnTo>
                      <a:pt x="2" y="13"/>
                    </a:lnTo>
                    <a:lnTo>
                      <a:pt x="4" y="15"/>
                    </a:lnTo>
                    <a:lnTo>
                      <a:pt x="7" y="15"/>
                    </a:lnTo>
                    <a:lnTo>
                      <a:pt x="9" y="15"/>
                    </a:lnTo>
                    <a:lnTo>
                      <a:pt x="12" y="15"/>
                    </a:lnTo>
                    <a:lnTo>
                      <a:pt x="14"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602" name="Freeform 530"/>
              <p:cNvSpPr>
                <a:spLocks/>
              </p:cNvSpPr>
              <p:nvPr/>
            </p:nvSpPr>
            <p:spPr bwMode="auto">
              <a:xfrm>
                <a:off x="5244" y="1735"/>
                <a:ext cx="22" cy="14"/>
              </a:xfrm>
              <a:custGeom>
                <a:avLst/>
                <a:gdLst/>
                <a:ahLst/>
                <a:cxnLst>
                  <a:cxn ang="0">
                    <a:pos x="22" y="7"/>
                  </a:cxn>
                  <a:cxn ang="0">
                    <a:pos x="22" y="0"/>
                  </a:cxn>
                  <a:cxn ang="0">
                    <a:pos x="15" y="0"/>
                  </a:cxn>
                  <a:cxn ang="0">
                    <a:pos x="15" y="0"/>
                  </a:cxn>
                  <a:cxn ang="0">
                    <a:pos x="15" y="0"/>
                  </a:cxn>
                  <a:cxn ang="0">
                    <a:pos x="7" y="0"/>
                  </a:cxn>
                  <a:cxn ang="0">
                    <a:pos x="7" y="0"/>
                  </a:cxn>
                  <a:cxn ang="0">
                    <a:pos x="7" y="0"/>
                  </a:cxn>
                  <a:cxn ang="0">
                    <a:pos x="7" y="0"/>
                  </a:cxn>
                  <a:cxn ang="0">
                    <a:pos x="0" y="7"/>
                  </a:cxn>
                  <a:cxn ang="0">
                    <a:pos x="7" y="7"/>
                  </a:cxn>
                  <a:cxn ang="0">
                    <a:pos x="7" y="14"/>
                  </a:cxn>
                  <a:cxn ang="0">
                    <a:pos x="7" y="14"/>
                  </a:cxn>
                  <a:cxn ang="0">
                    <a:pos x="7" y="14"/>
                  </a:cxn>
                  <a:cxn ang="0">
                    <a:pos x="15" y="14"/>
                  </a:cxn>
                  <a:cxn ang="0">
                    <a:pos x="15" y="14"/>
                  </a:cxn>
                  <a:cxn ang="0">
                    <a:pos x="15" y="14"/>
                  </a:cxn>
                  <a:cxn ang="0">
                    <a:pos x="22" y="7"/>
                  </a:cxn>
                  <a:cxn ang="0">
                    <a:pos x="22" y="7"/>
                  </a:cxn>
                </a:cxnLst>
                <a:rect l="0" t="0" r="r" b="b"/>
                <a:pathLst>
                  <a:path w="22" h="14">
                    <a:moveTo>
                      <a:pt x="22" y="7"/>
                    </a:moveTo>
                    <a:lnTo>
                      <a:pt x="22" y="0"/>
                    </a:lnTo>
                    <a:lnTo>
                      <a:pt x="15" y="0"/>
                    </a:lnTo>
                    <a:lnTo>
                      <a:pt x="15" y="0"/>
                    </a:lnTo>
                    <a:lnTo>
                      <a:pt x="15" y="0"/>
                    </a:lnTo>
                    <a:lnTo>
                      <a:pt x="7" y="0"/>
                    </a:lnTo>
                    <a:lnTo>
                      <a:pt x="7" y="0"/>
                    </a:lnTo>
                    <a:lnTo>
                      <a:pt x="7" y="0"/>
                    </a:lnTo>
                    <a:lnTo>
                      <a:pt x="7" y="0"/>
                    </a:lnTo>
                    <a:lnTo>
                      <a:pt x="0" y="7"/>
                    </a:lnTo>
                    <a:lnTo>
                      <a:pt x="7" y="7"/>
                    </a:lnTo>
                    <a:lnTo>
                      <a:pt x="7" y="14"/>
                    </a:lnTo>
                    <a:lnTo>
                      <a:pt x="7" y="14"/>
                    </a:lnTo>
                    <a:lnTo>
                      <a:pt x="7" y="14"/>
                    </a:lnTo>
                    <a:lnTo>
                      <a:pt x="15" y="14"/>
                    </a:lnTo>
                    <a:lnTo>
                      <a:pt x="15" y="14"/>
                    </a:lnTo>
                    <a:lnTo>
                      <a:pt x="15" y="14"/>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603" name="Freeform 531"/>
              <p:cNvSpPr>
                <a:spLocks/>
              </p:cNvSpPr>
              <p:nvPr/>
            </p:nvSpPr>
            <p:spPr bwMode="auto">
              <a:xfrm>
                <a:off x="5248" y="1728"/>
                <a:ext cx="16" cy="16"/>
              </a:xfrm>
              <a:custGeom>
                <a:avLst/>
                <a:gdLst/>
                <a:ahLst/>
                <a:cxnLst>
                  <a:cxn ang="0">
                    <a:pos x="16" y="7"/>
                  </a:cxn>
                  <a:cxn ang="0">
                    <a:pos x="16" y="5"/>
                  </a:cxn>
                  <a:cxn ang="0">
                    <a:pos x="15" y="2"/>
                  </a:cxn>
                  <a:cxn ang="0">
                    <a:pos x="12" y="1"/>
                  </a:cxn>
                  <a:cxn ang="0">
                    <a:pos x="10" y="0"/>
                  </a:cxn>
                  <a:cxn ang="0">
                    <a:pos x="7" y="0"/>
                  </a:cxn>
                  <a:cxn ang="0">
                    <a:pos x="4" y="1"/>
                  </a:cxn>
                  <a:cxn ang="0">
                    <a:pos x="2" y="2"/>
                  </a:cxn>
                  <a:cxn ang="0">
                    <a:pos x="1" y="5"/>
                  </a:cxn>
                  <a:cxn ang="0">
                    <a:pos x="0" y="7"/>
                  </a:cxn>
                  <a:cxn ang="0">
                    <a:pos x="1" y="10"/>
                  </a:cxn>
                  <a:cxn ang="0">
                    <a:pos x="2" y="13"/>
                  </a:cxn>
                  <a:cxn ang="0">
                    <a:pos x="4" y="15"/>
                  </a:cxn>
                  <a:cxn ang="0">
                    <a:pos x="7" y="16"/>
                  </a:cxn>
                  <a:cxn ang="0">
                    <a:pos x="10" y="16"/>
                  </a:cxn>
                  <a:cxn ang="0">
                    <a:pos x="12" y="15"/>
                  </a:cxn>
                  <a:cxn ang="0">
                    <a:pos x="15" y="13"/>
                  </a:cxn>
                  <a:cxn ang="0">
                    <a:pos x="16" y="10"/>
                  </a:cxn>
                  <a:cxn ang="0">
                    <a:pos x="16" y="7"/>
                  </a:cxn>
                </a:cxnLst>
                <a:rect l="0" t="0" r="r" b="b"/>
                <a:pathLst>
                  <a:path w="16" h="16">
                    <a:moveTo>
                      <a:pt x="16" y="7"/>
                    </a:moveTo>
                    <a:lnTo>
                      <a:pt x="16" y="5"/>
                    </a:lnTo>
                    <a:lnTo>
                      <a:pt x="15" y="2"/>
                    </a:lnTo>
                    <a:lnTo>
                      <a:pt x="12" y="1"/>
                    </a:lnTo>
                    <a:lnTo>
                      <a:pt x="10" y="0"/>
                    </a:lnTo>
                    <a:lnTo>
                      <a:pt x="7" y="0"/>
                    </a:lnTo>
                    <a:lnTo>
                      <a:pt x="4" y="1"/>
                    </a:lnTo>
                    <a:lnTo>
                      <a:pt x="2" y="2"/>
                    </a:lnTo>
                    <a:lnTo>
                      <a:pt x="1" y="5"/>
                    </a:lnTo>
                    <a:lnTo>
                      <a:pt x="0" y="7"/>
                    </a:lnTo>
                    <a:lnTo>
                      <a:pt x="1" y="10"/>
                    </a:lnTo>
                    <a:lnTo>
                      <a:pt x="2" y="13"/>
                    </a:lnTo>
                    <a:lnTo>
                      <a:pt x="4" y="15"/>
                    </a:lnTo>
                    <a:lnTo>
                      <a:pt x="7" y="16"/>
                    </a:lnTo>
                    <a:lnTo>
                      <a:pt x="10" y="16"/>
                    </a:lnTo>
                    <a:lnTo>
                      <a:pt x="12" y="15"/>
                    </a:lnTo>
                    <a:lnTo>
                      <a:pt x="15" y="13"/>
                    </a:lnTo>
                    <a:lnTo>
                      <a:pt x="16" y="10"/>
                    </a:lnTo>
                    <a:lnTo>
                      <a:pt x="16" y="7"/>
                    </a:lnTo>
                    <a:close/>
                  </a:path>
                </a:pathLst>
              </a:custGeom>
              <a:solidFill>
                <a:srgbClr val="FFFF00"/>
              </a:solidFill>
              <a:ln w="9525">
                <a:noFill/>
                <a:round/>
                <a:headEnd/>
                <a:tailEnd/>
              </a:ln>
            </p:spPr>
            <p:txBody>
              <a:bodyPr/>
              <a:lstStyle/>
              <a:p>
                <a:endParaRPr lang="en-US" dirty="0"/>
              </a:p>
            </p:txBody>
          </p:sp>
          <p:sp>
            <p:nvSpPr>
              <p:cNvPr id="643604" name="Freeform 532"/>
              <p:cNvSpPr>
                <a:spLocks/>
              </p:cNvSpPr>
              <p:nvPr/>
            </p:nvSpPr>
            <p:spPr bwMode="auto">
              <a:xfrm>
                <a:off x="5251" y="1727"/>
                <a:ext cx="15" cy="15"/>
              </a:xfrm>
              <a:custGeom>
                <a:avLst/>
                <a:gdLst/>
                <a:ahLst/>
                <a:cxnLst>
                  <a:cxn ang="0">
                    <a:pos x="15" y="8"/>
                  </a:cxn>
                  <a:cxn ang="0">
                    <a:pos x="15" y="8"/>
                  </a:cxn>
                  <a:cxn ang="0">
                    <a:pos x="15" y="0"/>
                  </a:cxn>
                  <a:cxn ang="0">
                    <a:pos x="8" y="0"/>
                  </a:cxn>
                  <a:cxn ang="0">
                    <a:pos x="8" y="0"/>
                  </a:cxn>
                  <a:cxn ang="0">
                    <a:pos x="8" y="0"/>
                  </a:cxn>
                  <a:cxn ang="0">
                    <a:pos x="0" y="0"/>
                  </a:cxn>
                  <a:cxn ang="0">
                    <a:pos x="0" y="0"/>
                  </a:cxn>
                  <a:cxn ang="0">
                    <a:pos x="0" y="8"/>
                  </a:cxn>
                  <a:cxn ang="0">
                    <a:pos x="0" y="8"/>
                  </a:cxn>
                  <a:cxn ang="0">
                    <a:pos x="0" y="15"/>
                  </a:cxn>
                  <a:cxn ang="0">
                    <a:pos x="0" y="15"/>
                  </a:cxn>
                  <a:cxn ang="0">
                    <a:pos x="0" y="15"/>
                  </a:cxn>
                  <a:cxn ang="0">
                    <a:pos x="8" y="15"/>
                  </a:cxn>
                  <a:cxn ang="0">
                    <a:pos x="8" y="15"/>
                  </a:cxn>
                  <a:cxn ang="0">
                    <a:pos x="8" y="15"/>
                  </a:cxn>
                  <a:cxn ang="0">
                    <a:pos x="15" y="15"/>
                  </a:cxn>
                  <a:cxn ang="0">
                    <a:pos x="15" y="15"/>
                  </a:cxn>
                  <a:cxn ang="0">
                    <a:pos x="15" y="8"/>
                  </a:cxn>
                </a:cxnLst>
                <a:rect l="0" t="0" r="r" b="b"/>
                <a:pathLst>
                  <a:path w="15" h="15">
                    <a:moveTo>
                      <a:pt x="15" y="8"/>
                    </a:moveTo>
                    <a:lnTo>
                      <a:pt x="15" y="8"/>
                    </a:lnTo>
                    <a:lnTo>
                      <a:pt x="15" y="0"/>
                    </a:lnTo>
                    <a:lnTo>
                      <a:pt x="8" y="0"/>
                    </a:lnTo>
                    <a:lnTo>
                      <a:pt x="8" y="0"/>
                    </a:lnTo>
                    <a:lnTo>
                      <a:pt x="8" y="0"/>
                    </a:lnTo>
                    <a:lnTo>
                      <a:pt x="0" y="0"/>
                    </a:lnTo>
                    <a:lnTo>
                      <a:pt x="0" y="0"/>
                    </a:lnTo>
                    <a:lnTo>
                      <a:pt x="0" y="8"/>
                    </a:lnTo>
                    <a:lnTo>
                      <a:pt x="0" y="8"/>
                    </a:lnTo>
                    <a:lnTo>
                      <a:pt x="0" y="15"/>
                    </a:lnTo>
                    <a:lnTo>
                      <a:pt x="0" y="15"/>
                    </a:lnTo>
                    <a:lnTo>
                      <a:pt x="0" y="15"/>
                    </a:lnTo>
                    <a:lnTo>
                      <a:pt x="8" y="15"/>
                    </a:lnTo>
                    <a:lnTo>
                      <a:pt x="8" y="15"/>
                    </a:lnTo>
                    <a:lnTo>
                      <a:pt x="8"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605" name="Freeform 533"/>
              <p:cNvSpPr>
                <a:spLocks/>
              </p:cNvSpPr>
              <p:nvPr/>
            </p:nvSpPr>
            <p:spPr bwMode="auto">
              <a:xfrm>
                <a:off x="5246" y="1727"/>
                <a:ext cx="15" cy="16"/>
              </a:xfrm>
              <a:custGeom>
                <a:avLst/>
                <a:gdLst/>
                <a:ahLst/>
                <a:cxnLst>
                  <a:cxn ang="0">
                    <a:pos x="15" y="7"/>
                  </a:cxn>
                  <a:cxn ang="0">
                    <a:pos x="14" y="5"/>
                  </a:cxn>
                  <a:cxn ang="0">
                    <a:pos x="13" y="3"/>
                  </a:cxn>
                  <a:cxn ang="0">
                    <a:pos x="11" y="1"/>
                  </a:cxn>
                  <a:cxn ang="0">
                    <a:pos x="9" y="0"/>
                  </a:cxn>
                  <a:cxn ang="0">
                    <a:pos x="5" y="0"/>
                  </a:cxn>
                  <a:cxn ang="0">
                    <a:pos x="3" y="1"/>
                  </a:cxn>
                  <a:cxn ang="0">
                    <a:pos x="1" y="3"/>
                  </a:cxn>
                  <a:cxn ang="0">
                    <a:pos x="0" y="5"/>
                  </a:cxn>
                  <a:cxn ang="0">
                    <a:pos x="0" y="7"/>
                  </a:cxn>
                  <a:cxn ang="0">
                    <a:pos x="0" y="10"/>
                  </a:cxn>
                  <a:cxn ang="0">
                    <a:pos x="1" y="13"/>
                  </a:cxn>
                  <a:cxn ang="0">
                    <a:pos x="3" y="14"/>
                  </a:cxn>
                  <a:cxn ang="0">
                    <a:pos x="5" y="16"/>
                  </a:cxn>
                  <a:cxn ang="0">
                    <a:pos x="9" y="16"/>
                  </a:cxn>
                  <a:cxn ang="0">
                    <a:pos x="11" y="14"/>
                  </a:cxn>
                  <a:cxn ang="0">
                    <a:pos x="13" y="13"/>
                  </a:cxn>
                  <a:cxn ang="0">
                    <a:pos x="14" y="10"/>
                  </a:cxn>
                  <a:cxn ang="0">
                    <a:pos x="15" y="7"/>
                  </a:cxn>
                </a:cxnLst>
                <a:rect l="0" t="0" r="r" b="b"/>
                <a:pathLst>
                  <a:path w="15" h="16">
                    <a:moveTo>
                      <a:pt x="15" y="7"/>
                    </a:moveTo>
                    <a:lnTo>
                      <a:pt x="14" y="5"/>
                    </a:lnTo>
                    <a:lnTo>
                      <a:pt x="13" y="3"/>
                    </a:lnTo>
                    <a:lnTo>
                      <a:pt x="11" y="1"/>
                    </a:lnTo>
                    <a:lnTo>
                      <a:pt x="9" y="0"/>
                    </a:lnTo>
                    <a:lnTo>
                      <a:pt x="5" y="0"/>
                    </a:lnTo>
                    <a:lnTo>
                      <a:pt x="3" y="1"/>
                    </a:lnTo>
                    <a:lnTo>
                      <a:pt x="1" y="3"/>
                    </a:lnTo>
                    <a:lnTo>
                      <a:pt x="0" y="5"/>
                    </a:lnTo>
                    <a:lnTo>
                      <a:pt x="0" y="7"/>
                    </a:lnTo>
                    <a:lnTo>
                      <a:pt x="0" y="10"/>
                    </a:lnTo>
                    <a:lnTo>
                      <a:pt x="1" y="13"/>
                    </a:lnTo>
                    <a:lnTo>
                      <a:pt x="3" y="14"/>
                    </a:lnTo>
                    <a:lnTo>
                      <a:pt x="5" y="16"/>
                    </a:lnTo>
                    <a:lnTo>
                      <a:pt x="9" y="16"/>
                    </a:lnTo>
                    <a:lnTo>
                      <a:pt x="11" y="14"/>
                    </a:lnTo>
                    <a:lnTo>
                      <a:pt x="13" y="13"/>
                    </a:lnTo>
                    <a:lnTo>
                      <a:pt x="14" y="10"/>
                    </a:lnTo>
                    <a:lnTo>
                      <a:pt x="15" y="7"/>
                    </a:lnTo>
                    <a:close/>
                  </a:path>
                </a:pathLst>
              </a:custGeom>
              <a:solidFill>
                <a:srgbClr val="FFFF00"/>
              </a:solidFill>
              <a:ln w="9525">
                <a:noFill/>
                <a:round/>
                <a:headEnd/>
                <a:tailEnd/>
              </a:ln>
            </p:spPr>
            <p:txBody>
              <a:bodyPr/>
              <a:lstStyle/>
              <a:p>
                <a:endParaRPr lang="en-US" dirty="0"/>
              </a:p>
            </p:txBody>
          </p:sp>
          <p:sp>
            <p:nvSpPr>
              <p:cNvPr id="643606" name="Freeform 534"/>
              <p:cNvSpPr>
                <a:spLocks/>
              </p:cNvSpPr>
              <p:nvPr/>
            </p:nvSpPr>
            <p:spPr bwMode="auto">
              <a:xfrm>
                <a:off x="5244" y="1727"/>
                <a:ext cx="15" cy="15"/>
              </a:xfrm>
              <a:custGeom>
                <a:avLst/>
                <a:gdLst/>
                <a:ahLst/>
                <a:cxnLst>
                  <a:cxn ang="0">
                    <a:pos x="15" y="8"/>
                  </a:cxn>
                  <a:cxn ang="0">
                    <a:pos x="15" y="8"/>
                  </a:cxn>
                  <a:cxn ang="0">
                    <a:pos x="15" y="0"/>
                  </a:cxn>
                  <a:cxn ang="0">
                    <a:pos x="15" y="0"/>
                  </a:cxn>
                  <a:cxn ang="0">
                    <a:pos x="7" y="0"/>
                  </a:cxn>
                  <a:cxn ang="0">
                    <a:pos x="7" y="0"/>
                  </a:cxn>
                  <a:cxn ang="0">
                    <a:pos x="7" y="0"/>
                  </a:cxn>
                  <a:cxn ang="0">
                    <a:pos x="0" y="0"/>
                  </a:cxn>
                  <a:cxn ang="0">
                    <a:pos x="0" y="8"/>
                  </a:cxn>
                  <a:cxn ang="0">
                    <a:pos x="0" y="8"/>
                  </a:cxn>
                  <a:cxn ang="0">
                    <a:pos x="0" y="8"/>
                  </a:cxn>
                  <a:cxn ang="0">
                    <a:pos x="0" y="15"/>
                  </a:cxn>
                  <a:cxn ang="0">
                    <a:pos x="7" y="15"/>
                  </a:cxn>
                  <a:cxn ang="0">
                    <a:pos x="7" y="15"/>
                  </a:cxn>
                  <a:cxn ang="0">
                    <a:pos x="7" y="15"/>
                  </a:cxn>
                  <a:cxn ang="0">
                    <a:pos x="15" y="15"/>
                  </a:cxn>
                  <a:cxn ang="0">
                    <a:pos x="15" y="15"/>
                  </a:cxn>
                  <a:cxn ang="0">
                    <a:pos x="15" y="8"/>
                  </a:cxn>
                  <a:cxn ang="0">
                    <a:pos x="15" y="8"/>
                  </a:cxn>
                </a:cxnLst>
                <a:rect l="0" t="0" r="r" b="b"/>
                <a:pathLst>
                  <a:path w="15" h="15">
                    <a:moveTo>
                      <a:pt x="15" y="8"/>
                    </a:moveTo>
                    <a:lnTo>
                      <a:pt x="15" y="8"/>
                    </a:lnTo>
                    <a:lnTo>
                      <a:pt x="15" y="0"/>
                    </a:lnTo>
                    <a:lnTo>
                      <a:pt x="15" y="0"/>
                    </a:lnTo>
                    <a:lnTo>
                      <a:pt x="7" y="0"/>
                    </a:lnTo>
                    <a:lnTo>
                      <a:pt x="7" y="0"/>
                    </a:lnTo>
                    <a:lnTo>
                      <a:pt x="7" y="0"/>
                    </a:lnTo>
                    <a:lnTo>
                      <a:pt x="0" y="0"/>
                    </a:lnTo>
                    <a:lnTo>
                      <a:pt x="0" y="8"/>
                    </a:lnTo>
                    <a:lnTo>
                      <a:pt x="0" y="8"/>
                    </a:lnTo>
                    <a:lnTo>
                      <a:pt x="0" y="8"/>
                    </a:lnTo>
                    <a:lnTo>
                      <a:pt x="0" y="15"/>
                    </a:lnTo>
                    <a:lnTo>
                      <a:pt x="7"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607" name="Freeform 535"/>
              <p:cNvSpPr>
                <a:spLocks/>
              </p:cNvSpPr>
              <p:nvPr/>
            </p:nvSpPr>
            <p:spPr bwMode="auto">
              <a:xfrm>
                <a:off x="5245" y="1731"/>
                <a:ext cx="15" cy="16"/>
              </a:xfrm>
              <a:custGeom>
                <a:avLst/>
                <a:gdLst/>
                <a:ahLst/>
                <a:cxnLst>
                  <a:cxn ang="0">
                    <a:pos x="15" y="8"/>
                  </a:cxn>
                  <a:cxn ang="0">
                    <a:pos x="15" y="6"/>
                  </a:cxn>
                  <a:cxn ang="0">
                    <a:pos x="13" y="3"/>
                  </a:cxn>
                  <a:cxn ang="0">
                    <a:pos x="11" y="1"/>
                  </a:cxn>
                  <a:cxn ang="0">
                    <a:pos x="9" y="0"/>
                  </a:cxn>
                  <a:cxn ang="0">
                    <a:pos x="6" y="0"/>
                  </a:cxn>
                  <a:cxn ang="0">
                    <a:pos x="3" y="1"/>
                  </a:cxn>
                  <a:cxn ang="0">
                    <a:pos x="1" y="3"/>
                  </a:cxn>
                  <a:cxn ang="0">
                    <a:pos x="0" y="6"/>
                  </a:cxn>
                  <a:cxn ang="0">
                    <a:pos x="0" y="8"/>
                  </a:cxn>
                  <a:cxn ang="0">
                    <a:pos x="0" y="10"/>
                  </a:cxn>
                  <a:cxn ang="0">
                    <a:pos x="1" y="13"/>
                  </a:cxn>
                  <a:cxn ang="0">
                    <a:pos x="3" y="15"/>
                  </a:cxn>
                  <a:cxn ang="0">
                    <a:pos x="6" y="16"/>
                  </a:cxn>
                  <a:cxn ang="0">
                    <a:pos x="9" y="16"/>
                  </a:cxn>
                  <a:cxn ang="0">
                    <a:pos x="11" y="15"/>
                  </a:cxn>
                  <a:cxn ang="0">
                    <a:pos x="13" y="13"/>
                  </a:cxn>
                  <a:cxn ang="0">
                    <a:pos x="15" y="10"/>
                  </a:cxn>
                  <a:cxn ang="0">
                    <a:pos x="15" y="8"/>
                  </a:cxn>
                </a:cxnLst>
                <a:rect l="0" t="0" r="r" b="b"/>
                <a:pathLst>
                  <a:path w="15" h="16">
                    <a:moveTo>
                      <a:pt x="15" y="8"/>
                    </a:moveTo>
                    <a:lnTo>
                      <a:pt x="15" y="6"/>
                    </a:lnTo>
                    <a:lnTo>
                      <a:pt x="13" y="3"/>
                    </a:lnTo>
                    <a:lnTo>
                      <a:pt x="11" y="1"/>
                    </a:lnTo>
                    <a:lnTo>
                      <a:pt x="9" y="0"/>
                    </a:lnTo>
                    <a:lnTo>
                      <a:pt x="6" y="0"/>
                    </a:lnTo>
                    <a:lnTo>
                      <a:pt x="3" y="1"/>
                    </a:lnTo>
                    <a:lnTo>
                      <a:pt x="1" y="3"/>
                    </a:lnTo>
                    <a:lnTo>
                      <a:pt x="0" y="6"/>
                    </a:lnTo>
                    <a:lnTo>
                      <a:pt x="0" y="8"/>
                    </a:lnTo>
                    <a:lnTo>
                      <a:pt x="0" y="10"/>
                    </a:lnTo>
                    <a:lnTo>
                      <a:pt x="1" y="13"/>
                    </a:lnTo>
                    <a:lnTo>
                      <a:pt x="3" y="15"/>
                    </a:lnTo>
                    <a:lnTo>
                      <a:pt x="6" y="16"/>
                    </a:lnTo>
                    <a:lnTo>
                      <a:pt x="9" y="16"/>
                    </a:lnTo>
                    <a:lnTo>
                      <a:pt x="11" y="15"/>
                    </a:lnTo>
                    <a:lnTo>
                      <a:pt x="13"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608" name="Freeform 536"/>
              <p:cNvSpPr>
                <a:spLocks/>
              </p:cNvSpPr>
              <p:nvPr/>
            </p:nvSpPr>
            <p:spPr bwMode="auto">
              <a:xfrm>
                <a:off x="5244" y="1727"/>
                <a:ext cx="15" cy="22"/>
              </a:xfrm>
              <a:custGeom>
                <a:avLst/>
                <a:gdLst/>
                <a:ahLst/>
                <a:cxnLst>
                  <a:cxn ang="0">
                    <a:pos x="15" y="15"/>
                  </a:cxn>
                  <a:cxn ang="0">
                    <a:pos x="15" y="8"/>
                  </a:cxn>
                  <a:cxn ang="0">
                    <a:pos x="15" y="8"/>
                  </a:cxn>
                  <a:cxn ang="0">
                    <a:pos x="15" y="8"/>
                  </a:cxn>
                  <a:cxn ang="0">
                    <a:pos x="7" y="0"/>
                  </a:cxn>
                  <a:cxn ang="0">
                    <a:pos x="7" y="0"/>
                  </a:cxn>
                  <a:cxn ang="0">
                    <a:pos x="7" y="8"/>
                  </a:cxn>
                  <a:cxn ang="0">
                    <a:pos x="0" y="8"/>
                  </a:cxn>
                  <a:cxn ang="0">
                    <a:pos x="0" y="8"/>
                  </a:cxn>
                  <a:cxn ang="0">
                    <a:pos x="0" y="15"/>
                  </a:cxn>
                  <a:cxn ang="0">
                    <a:pos x="0" y="15"/>
                  </a:cxn>
                  <a:cxn ang="0">
                    <a:pos x="0" y="15"/>
                  </a:cxn>
                  <a:cxn ang="0">
                    <a:pos x="7" y="22"/>
                  </a:cxn>
                  <a:cxn ang="0">
                    <a:pos x="7" y="22"/>
                  </a:cxn>
                  <a:cxn ang="0">
                    <a:pos x="7" y="22"/>
                  </a:cxn>
                  <a:cxn ang="0">
                    <a:pos x="15" y="22"/>
                  </a:cxn>
                  <a:cxn ang="0">
                    <a:pos x="15" y="15"/>
                  </a:cxn>
                  <a:cxn ang="0">
                    <a:pos x="15" y="15"/>
                  </a:cxn>
                  <a:cxn ang="0">
                    <a:pos x="15" y="15"/>
                  </a:cxn>
                </a:cxnLst>
                <a:rect l="0" t="0" r="r" b="b"/>
                <a:pathLst>
                  <a:path w="15" h="22">
                    <a:moveTo>
                      <a:pt x="15" y="15"/>
                    </a:moveTo>
                    <a:lnTo>
                      <a:pt x="15" y="8"/>
                    </a:lnTo>
                    <a:lnTo>
                      <a:pt x="15" y="8"/>
                    </a:lnTo>
                    <a:lnTo>
                      <a:pt x="15" y="8"/>
                    </a:lnTo>
                    <a:lnTo>
                      <a:pt x="7" y="0"/>
                    </a:lnTo>
                    <a:lnTo>
                      <a:pt x="7" y="0"/>
                    </a:lnTo>
                    <a:lnTo>
                      <a:pt x="7" y="8"/>
                    </a:lnTo>
                    <a:lnTo>
                      <a:pt x="0" y="8"/>
                    </a:lnTo>
                    <a:lnTo>
                      <a:pt x="0" y="8"/>
                    </a:lnTo>
                    <a:lnTo>
                      <a:pt x="0" y="15"/>
                    </a:lnTo>
                    <a:lnTo>
                      <a:pt x="0" y="15"/>
                    </a:lnTo>
                    <a:lnTo>
                      <a:pt x="0" y="15"/>
                    </a:lnTo>
                    <a:lnTo>
                      <a:pt x="7" y="22"/>
                    </a:lnTo>
                    <a:lnTo>
                      <a:pt x="7" y="22"/>
                    </a:lnTo>
                    <a:lnTo>
                      <a:pt x="7" y="22"/>
                    </a:lnTo>
                    <a:lnTo>
                      <a:pt x="15" y="22"/>
                    </a:lnTo>
                    <a:lnTo>
                      <a:pt x="15"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609" name="Freeform 537"/>
              <p:cNvSpPr>
                <a:spLocks/>
              </p:cNvSpPr>
              <p:nvPr/>
            </p:nvSpPr>
            <p:spPr bwMode="auto">
              <a:xfrm>
                <a:off x="5243" y="1723"/>
                <a:ext cx="15" cy="17"/>
              </a:xfrm>
              <a:custGeom>
                <a:avLst/>
                <a:gdLst/>
                <a:ahLst/>
                <a:cxnLst>
                  <a:cxn ang="0">
                    <a:pos x="15" y="9"/>
                  </a:cxn>
                  <a:cxn ang="0">
                    <a:pos x="14" y="6"/>
                  </a:cxn>
                  <a:cxn ang="0">
                    <a:pos x="13" y="4"/>
                  </a:cxn>
                  <a:cxn ang="0">
                    <a:pos x="11" y="2"/>
                  </a:cxn>
                  <a:cxn ang="0">
                    <a:pos x="8" y="0"/>
                  </a:cxn>
                  <a:cxn ang="0">
                    <a:pos x="6" y="0"/>
                  </a:cxn>
                  <a:cxn ang="0">
                    <a:pos x="4" y="2"/>
                  </a:cxn>
                  <a:cxn ang="0">
                    <a:pos x="2" y="4"/>
                  </a:cxn>
                  <a:cxn ang="0">
                    <a:pos x="0" y="6"/>
                  </a:cxn>
                  <a:cxn ang="0">
                    <a:pos x="0" y="9"/>
                  </a:cxn>
                  <a:cxn ang="0">
                    <a:pos x="0" y="11"/>
                  </a:cxn>
                  <a:cxn ang="0">
                    <a:pos x="2" y="14"/>
                  </a:cxn>
                  <a:cxn ang="0">
                    <a:pos x="4" y="15"/>
                  </a:cxn>
                  <a:cxn ang="0">
                    <a:pos x="6" y="17"/>
                  </a:cxn>
                  <a:cxn ang="0">
                    <a:pos x="8" y="17"/>
                  </a:cxn>
                  <a:cxn ang="0">
                    <a:pos x="11" y="15"/>
                  </a:cxn>
                  <a:cxn ang="0">
                    <a:pos x="13" y="14"/>
                  </a:cxn>
                  <a:cxn ang="0">
                    <a:pos x="14" y="11"/>
                  </a:cxn>
                  <a:cxn ang="0">
                    <a:pos x="15" y="9"/>
                  </a:cxn>
                </a:cxnLst>
                <a:rect l="0" t="0" r="r" b="b"/>
                <a:pathLst>
                  <a:path w="15" h="17">
                    <a:moveTo>
                      <a:pt x="15" y="9"/>
                    </a:moveTo>
                    <a:lnTo>
                      <a:pt x="14" y="6"/>
                    </a:lnTo>
                    <a:lnTo>
                      <a:pt x="13" y="4"/>
                    </a:lnTo>
                    <a:lnTo>
                      <a:pt x="11" y="2"/>
                    </a:lnTo>
                    <a:lnTo>
                      <a:pt x="8" y="0"/>
                    </a:lnTo>
                    <a:lnTo>
                      <a:pt x="6" y="0"/>
                    </a:lnTo>
                    <a:lnTo>
                      <a:pt x="4" y="2"/>
                    </a:lnTo>
                    <a:lnTo>
                      <a:pt x="2" y="4"/>
                    </a:lnTo>
                    <a:lnTo>
                      <a:pt x="0" y="6"/>
                    </a:lnTo>
                    <a:lnTo>
                      <a:pt x="0" y="9"/>
                    </a:lnTo>
                    <a:lnTo>
                      <a:pt x="0" y="11"/>
                    </a:lnTo>
                    <a:lnTo>
                      <a:pt x="2" y="14"/>
                    </a:lnTo>
                    <a:lnTo>
                      <a:pt x="4" y="15"/>
                    </a:lnTo>
                    <a:lnTo>
                      <a:pt x="6" y="17"/>
                    </a:lnTo>
                    <a:lnTo>
                      <a:pt x="8" y="17"/>
                    </a:lnTo>
                    <a:lnTo>
                      <a:pt x="11" y="15"/>
                    </a:lnTo>
                    <a:lnTo>
                      <a:pt x="13" y="14"/>
                    </a:lnTo>
                    <a:lnTo>
                      <a:pt x="14" y="11"/>
                    </a:lnTo>
                    <a:lnTo>
                      <a:pt x="15" y="9"/>
                    </a:lnTo>
                    <a:close/>
                  </a:path>
                </a:pathLst>
              </a:custGeom>
              <a:solidFill>
                <a:srgbClr val="FFFF00"/>
              </a:solidFill>
              <a:ln w="9525">
                <a:noFill/>
                <a:round/>
                <a:headEnd/>
                <a:tailEnd/>
              </a:ln>
            </p:spPr>
            <p:txBody>
              <a:bodyPr/>
              <a:lstStyle/>
              <a:p>
                <a:endParaRPr lang="en-US" dirty="0"/>
              </a:p>
            </p:txBody>
          </p:sp>
          <p:sp>
            <p:nvSpPr>
              <p:cNvPr id="643610" name="Freeform 538"/>
              <p:cNvSpPr>
                <a:spLocks/>
              </p:cNvSpPr>
              <p:nvPr/>
            </p:nvSpPr>
            <p:spPr bwMode="auto">
              <a:xfrm>
                <a:off x="5244" y="1720"/>
                <a:ext cx="15" cy="22"/>
              </a:xfrm>
              <a:custGeom>
                <a:avLst/>
                <a:gdLst/>
                <a:ahLst/>
                <a:cxnLst>
                  <a:cxn ang="0">
                    <a:pos x="15" y="15"/>
                  </a:cxn>
                  <a:cxn ang="0">
                    <a:pos x="15" y="7"/>
                  </a:cxn>
                  <a:cxn ang="0">
                    <a:pos x="15" y="7"/>
                  </a:cxn>
                  <a:cxn ang="0">
                    <a:pos x="7" y="7"/>
                  </a:cxn>
                  <a:cxn ang="0">
                    <a:pos x="7" y="0"/>
                  </a:cxn>
                  <a:cxn ang="0">
                    <a:pos x="7" y="0"/>
                  </a:cxn>
                  <a:cxn ang="0">
                    <a:pos x="0" y="7"/>
                  </a:cxn>
                  <a:cxn ang="0">
                    <a:pos x="0" y="7"/>
                  </a:cxn>
                  <a:cxn ang="0">
                    <a:pos x="0" y="7"/>
                  </a:cxn>
                  <a:cxn ang="0">
                    <a:pos x="0" y="15"/>
                  </a:cxn>
                  <a:cxn ang="0">
                    <a:pos x="0" y="15"/>
                  </a:cxn>
                  <a:cxn ang="0">
                    <a:pos x="0" y="15"/>
                  </a:cxn>
                  <a:cxn ang="0">
                    <a:pos x="0" y="22"/>
                  </a:cxn>
                  <a:cxn ang="0">
                    <a:pos x="7" y="22"/>
                  </a:cxn>
                  <a:cxn ang="0">
                    <a:pos x="7" y="22"/>
                  </a:cxn>
                  <a:cxn ang="0">
                    <a:pos x="7" y="22"/>
                  </a:cxn>
                  <a:cxn ang="0">
                    <a:pos x="15" y="15"/>
                  </a:cxn>
                  <a:cxn ang="0">
                    <a:pos x="15" y="15"/>
                  </a:cxn>
                  <a:cxn ang="0">
                    <a:pos x="15" y="15"/>
                  </a:cxn>
                </a:cxnLst>
                <a:rect l="0" t="0" r="r" b="b"/>
                <a:pathLst>
                  <a:path w="15" h="22">
                    <a:moveTo>
                      <a:pt x="15" y="15"/>
                    </a:moveTo>
                    <a:lnTo>
                      <a:pt x="15" y="7"/>
                    </a:lnTo>
                    <a:lnTo>
                      <a:pt x="15" y="7"/>
                    </a:lnTo>
                    <a:lnTo>
                      <a:pt x="7" y="7"/>
                    </a:lnTo>
                    <a:lnTo>
                      <a:pt x="7" y="0"/>
                    </a:lnTo>
                    <a:lnTo>
                      <a:pt x="7" y="0"/>
                    </a:lnTo>
                    <a:lnTo>
                      <a:pt x="0" y="7"/>
                    </a:lnTo>
                    <a:lnTo>
                      <a:pt x="0" y="7"/>
                    </a:lnTo>
                    <a:lnTo>
                      <a:pt x="0" y="7"/>
                    </a:lnTo>
                    <a:lnTo>
                      <a:pt x="0" y="15"/>
                    </a:lnTo>
                    <a:lnTo>
                      <a:pt x="0" y="15"/>
                    </a:lnTo>
                    <a:lnTo>
                      <a:pt x="0" y="15"/>
                    </a:lnTo>
                    <a:lnTo>
                      <a:pt x="0" y="22"/>
                    </a:lnTo>
                    <a:lnTo>
                      <a:pt x="7" y="22"/>
                    </a:lnTo>
                    <a:lnTo>
                      <a:pt x="7" y="22"/>
                    </a:lnTo>
                    <a:lnTo>
                      <a:pt x="7" y="22"/>
                    </a:lnTo>
                    <a:lnTo>
                      <a:pt x="15"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611" name="Freeform 539"/>
              <p:cNvSpPr>
                <a:spLocks/>
              </p:cNvSpPr>
              <p:nvPr/>
            </p:nvSpPr>
            <p:spPr bwMode="auto">
              <a:xfrm>
                <a:off x="5241" y="1723"/>
                <a:ext cx="15" cy="16"/>
              </a:xfrm>
              <a:custGeom>
                <a:avLst/>
                <a:gdLst/>
                <a:ahLst/>
                <a:cxnLst>
                  <a:cxn ang="0">
                    <a:pos x="15" y="8"/>
                  </a:cxn>
                  <a:cxn ang="0">
                    <a:pos x="15" y="6"/>
                  </a:cxn>
                  <a:cxn ang="0">
                    <a:pos x="14" y="3"/>
                  </a:cxn>
                  <a:cxn ang="0">
                    <a:pos x="11" y="1"/>
                  </a:cxn>
                  <a:cxn ang="0">
                    <a:pos x="9" y="0"/>
                  </a:cxn>
                  <a:cxn ang="0">
                    <a:pos x="6" y="0"/>
                  </a:cxn>
                  <a:cxn ang="0">
                    <a:pos x="4" y="1"/>
                  </a:cxn>
                  <a:cxn ang="0">
                    <a:pos x="2" y="3"/>
                  </a:cxn>
                  <a:cxn ang="0">
                    <a:pos x="0" y="6"/>
                  </a:cxn>
                  <a:cxn ang="0">
                    <a:pos x="0" y="8"/>
                  </a:cxn>
                  <a:cxn ang="0">
                    <a:pos x="0" y="10"/>
                  </a:cxn>
                  <a:cxn ang="0">
                    <a:pos x="2" y="13"/>
                  </a:cxn>
                  <a:cxn ang="0">
                    <a:pos x="4" y="15"/>
                  </a:cxn>
                  <a:cxn ang="0">
                    <a:pos x="6" y="16"/>
                  </a:cxn>
                  <a:cxn ang="0">
                    <a:pos x="9" y="16"/>
                  </a:cxn>
                  <a:cxn ang="0">
                    <a:pos x="11" y="15"/>
                  </a:cxn>
                  <a:cxn ang="0">
                    <a:pos x="14" y="13"/>
                  </a:cxn>
                  <a:cxn ang="0">
                    <a:pos x="15" y="10"/>
                  </a:cxn>
                  <a:cxn ang="0">
                    <a:pos x="15" y="8"/>
                  </a:cxn>
                </a:cxnLst>
                <a:rect l="0" t="0" r="r" b="b"/>
                <a:pathLst>
                  <a:path w="15" h="16">
                    <a:moveTo>
                      <a:pt x="15" y="8"/>
                    </a:moveTo>
                    <a:lnTo>
                      <a:pt x="15" y="6"/>
                    </a:lnTo>
                    <a:lnTo>
                      <a:pt x="14" y="3"/>
                    </a:lnTo>
                    <a:lnTo>
                      <a:pt x="11" y="1"/>
                    </a:lnTo>
                    <a:lnTo>
                      <a:pt x="9" y="0"/>
                    </a:lnTo>
                    <a:lnTo>
                      <a:pt x="6" y="0"/>
                    </a:lnTo>
                    <a:lnTo>
                      <a:pt x="4" y="1"/>
                    </a:lnTo>
                    <a:lnTo>
                      <a:pt x="2" y="3"/>
                    </a:lnTo>
                    <a:lnTo>
                      <a:pt x="0" y="6"/>
                    </a:lnTo>
                    <a:lnTo>
                      <a:pt x="0" y="8"/>
                    </a:lnTo>
                    <a:lnTo>
                      <a:pt x="0" y="10"/>
                    </a:lnTo>
                    <a:lnTo>
                      <a:pt x="2" y="13"/>
                    </a:lnTo>
                    <a:lnTo>
                      <a:pt x="4" y="15"/>
                    </a:lnTo>
                    <a:lnTo>
                      <a:pt x="6" y="16"/>
                    </a:lnTo>
                    <a:lnTo>
                      <a:pt x="9" y="16"/>
                    </a:lnTo>
                    <a:lnTo>
                      <a:pt x="11"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612" name="Freeform 540"/>
              <p:cNvSpPr>
                <a:spLocks/>
              </p:cNvSpPr>
              <p:nvPr/>
            </p:nvSpPr>
            <p:spPr bwMode="auto">
              <a:xfrm>
                <a:off x="5244" y="1720"/>
                <a:ext cx="15" cy="22"/>
              </a:xfrm>
              <a:custGeom>
                <a:avLst/>
                <a:gdLst/>
                <a:ahLst/>
                <a:cxnLst>
                  <a:cxn ang="0">
                    <a:pos x="15" y="7"/>
                  </a:cxn>
                  <a:cxn ang="0">
                    <a:pos x="15" y="7"/>
                  </a:cxn>
                  <a:cxn ang="0">
                    <a:pos x="7" y="7"/>
                  </a:cxn>
                  <a:cxn ang="0">
                    <a:pos x="7" y="7"/>
                  </a:cxn>
                  <a:cxn ang="0">
                    <a:pos x="7" y="0"/>
                  </a:cxn>
                  <a:cxn ang="0">
                    <a:pos x="0" y="0"/>
                  </a:cxn>
                  <a:cxn ang="0">
                    <a:pos x="0" y="7"/>
                  </a:cxn>
                  <a:cxn ang="0">
                    <a:pos x="0" y="7"/>
                  </a:cxn>
                  <a:cxn ang="0">
                    <a:pos x="0" y="7"/>
                  </a:cxn>
                  <a:cxn ang="0">
                    <a:pos x="0" y="7"/>
                  </a:cxn>
                  <a:cxn ang="0">
                    <a:pos x="0" y="15"/>
                  </a:cxn>
                  <a:cxn ang="0">
                    <a:pos x="0" y="15"/>
                  </a:cxn>
                  <a:cxn ang="0">
                    <a:pos x="0" y="15"/>
                  </a:cxn>
                  <a:cxn ang="0">
                    <a:pos x="0" y="22"/>
                  </a:cxn>
                  <a:cxn ang="0">
                    <a:pos x="7" y="22"/>
                  </a:cxn>
                  <a:cxn ang="0">
                    <a:pos x="7" y="15"/>
                  </a:cxn>
                  <a:cxn ang="0">
                    <a:pos x="7" y="15"/>
                  </a:cxn>
                  <a:cxn ang="0">
                    <a:pos x="15" y="15"/>
                  </a:cxn>
                  <a:cxn ang="0">
                    <a:pos x="15" y="7"/>
                  </a:cxn>
                </a:cxnLst>
                <a:rect l="0" t="0" r="r" b="b"/>
                <a:pathLst>
                  <a:path w="15" h="22">
                    <a:moveTo>
                      <a:pt x="15" y="7"/>
                    </a:moveTo>
                    <a:lnTo>
                      <a:pt x="15" y="7"/>
                    </a:lnTo>
                    <a:lnTo>
                      <a:pt x="7" y="7"/>
                    </a:lnTo>
                    <a:lnTo>
                      <a:pt x="7" y="7"/>
                    </a:lnTo>
                    <a:lnTo>
                      <a:pt x="7" y="0"/>
                    </a:lnTo>
                    <a:lnTo>
                      <a:pt x="0" y="0"/>
                    </a:lnTo>
                    <a:lnTo>
                      <a:pt x="0" y="7"/>
                    </a:lnTo>
                    <a:lnTo>
                      <a:pt x="0" y="7"/>
                    </a:lnTo>
                    <a:lnTo>
                      <a:pt x="0" y="7"/>
                    </a:lnTo>
                    <a:lnTo>
                      <a:pt x="0" y="7"/>
                    </a:lnTo>
                    <a:lnTo>
                      <a:pt x="0" y="15"/>
                    </a:lnTo>
                    <a:lnTo>
                      <a:pt x="0" y="15"/>
                    </a:lnTo>
                    <a:lnTo>
                      <a:pt x="0" y="15"/>
                    </a:lnTo>
                    <a:lnTo>
                      <a:pt x="0" y="22"/>
                    </a:lnTo>
                    <a:lnTo>
                      <a:pt x="7" y="22"/>
                    </a:lnTo>
                    <a:lnTo>
                      <a:pt x="7" y="15"/>
                    </a:lnTo>
                    <a:lnTo>
                      <a:pt x="7"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613" name="Freeform 541"/>
              <p:cNvSpPr>
                <a:spLocks/>
              </p:cNvSpPr>
              <p:nvPr/>
            </p:nvSpPr>
            <p:spPr bwMode="auto">
              <a:xfrm>
                <a:off x="5241" y="1724"/>
                <a:ext cx="16" cy="16"/>
              </a:xfrm>
              <a:custGeom>
                <a:avLst/>
                <a:gdLst/>
                <a:ahLst/>
                <a:cxnLst>
                  <a:cxn ang="0">
                    <a:pos x="16" y="8"/>
                  </a:cxn>
                  <a:cxn ang="0">
                    <a:pos x="15" y="6"/>
                  </a:cxn>
                  <a:cxn ang="0">
                    <a:pos x="14" y="3"/>
                  </a:cxn>
                  <a:cxn ang="0">
                    <a:pos x="11" y="2"/>
                  </a:cxn>
                  <a:cxn ang="0">
                    <a:pos x="9" y="0"/>
                  </a:cxn>
                  <a:cxn ang="0">
                    <a:pos x="7" y="0"/>
                  </a:cxn>
                  <a:cxn ang="0">
                    <a:pos x="4" y="2"/>
                  </a:cxn>
                  <a:cxn ang="0">
                    <a:pos x="2" y="3"/>
                  </a:cxn>
                  <a:cxn ang="0">
                    <a:pos x="1" y="6"/>
                  </a:cxn>
                  <a:cxn ang="0">
                    <a:pos x="0" y="8"/>
                  </a:cxn>
                  <a:cxn ang="0">
                    <a:pos x="1" y="10"/>
                  </a:cxn>
                  <a:cxn ang="0">
                    <a:pos x="2" y="13"/>
                  </a:cxn>
                  <a:cxn ang="0">
                    <a:pos x="4" y="15"/>
                  </a:cxn>
                  <a:cxn ang="0">
                    <a:pos x="7" y="16"/>
                  </a:cxn>
                  <a:cxn ang="0">
                    <a:pos x="9" y="16"/>
                  </a:cxn>
                  <a:cxn ang="0">
                    <a:pos x="11" y="15"/>
                  </a:cxn>
                  <a:cxn ang="0">
                    <a:pos x="14" y="13"/>
                  </a:cxn>
                  <a:cxn ang="0">
                    <a:pos x="15" y="10"/>
                  </a:cxn>
                  <a:cxn ang="0">
                    <a:pos x="16" y="8"/>
                  </a:cxn>
                </a:cxnLst>
                <a:rect l="0" t="0" r="r" b="b"/>
                <a:pathLst>
                  <a:path w="16" h="16">
                    <a:moveTo>
                      <a:pt x="16" y="8"/>
                    </a:moveTo>
                    <a:lnTo>
                      <a:pt x="15" y="6"/>
                    </a:lnTo>
                    <a:lnTo>
                      <a:pt x="14" y="3"/>
                    </a:lnTo>
                    <a:lnTo>
                      <a:pt x="11" y="2"/>
                    </a:lnTo>
                    <a:lnTo>
                      <a:pt x="9" y="0"/>
                    </a:lnTo>
                    <a:lnTo>
                      <a:pt x="7" y="0"/>
                    </a:lnTo>
                    <a:lnTo>
                      <a:pt x="4" y="2"/>
                    </a:lnTo>
                    <a:lnTo>
                      <a:pt x="2" y="3"/>
                    </a:lnTo>
                    <a:lnTo>
                      <a:pt x="1" y="6"/>
                    </a:lnTo>
                    <a:lnTo>
                      <a:pt x="0" y="8"/>
                    </a:lnTo>
                    <a:lnTo>
                      <a:pt x="1" y="10"/>
                    </a:lnTo>
                    <a:lnTo>
                      <a:pt x="2" y="13"/>
                    </a:lnTo>
                    <a:lnTo>
                      <a:pt x="4" y="15"/>
                    </a:lnTo>
                    <a:lnTo>
                      <a:pt x="7" y="16"/>
                    </a:lnTo>
                    <a:lnTo>
                      <a:pt x="9" y="16"/>
                    </a:lnTo>
                    <a:lnTo>
                      <a:pt x="11"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614" name="Freeform 542"/>
              <p:cNvSpPr>
                <a:spLocks/>
              </p:cNvSpPr>
              <p:nvPr/>
            </p:nvSpPr>
            <p:spPr bwMode="auto">
              <a:xfrm>
                <a:off x="5244" y="1727"/>
                <a:ext cx="15" cy="15"/>
              </a:xfrm>
              <a:custGeom>
                <a:avLst/>
                <a:gdLst/>
                <a:ahLst/>
                <a:cxnLst>
                  <a:cxn ang="0">
                    <a:pos x="15" y="8"/>
                  </a:cxn>
                  <a:cxn ang="0">
                    <a:pos x="15" y="0"/>
                  </a:cxn>
                  <a:cxn ang="0">
                    <a:pos x="7" y="0"/>
                  </a:cxn>
                  <a:cxn ang="0">
                    <a:pos x="7" y="0"/>
                  </a:cxn>
                  <a:cxn ang="0">
                    <a:pos x="7" y="0"/>
                  </a:cxn>
                  <a:cxn ang="0">
                    <a:pos x="7" y="0"/>
                  </a:cxn>
                  <a:cxn ang="0">
                    <a:pos x="0" y="0"/>
                  </a:cxn>
                  <a:cxn ang="0">
                    <a:pos x="0" y="0"/>
                  </a:cxn>
                  <a:cxn ang="0">
                    <a:pos x="0" y="0"/>
                  </a:cxn>
                  <a:cxn ang="0">
                    <a:pos x="0" y="8"/>
                  </a:cxn>
                  <a:cxn ang="0">
                    <a:pos x="0" y="8"/>
                  </a:cxn>
                  <a:cxn ang="0">
                    <a:pos x="0" y="8"/>
                  </a:cxn>
                  <a:cxn ang="0">
                    <a:pos x="0" y="15"/>
                  </a:cxn>
                  <a:cxn ang="0">
                    <a:pos x="7" y="15"/>
                  </a:cxn>
                  <a:cxn ang="0">
                    <a:pos x="7" y="15"/>
                  </a:cxn>
                  <a:cxn ang="0">
                    <a:pos x="7" y="15"/>
                  </a:cxn>
                  <a:cxn ang="0">
                    <a:pos x="7" y="8"/>
                  </a:cxn>
                  <a:cxn ang="0">
                    <a:pos x="15" y="8"/>
                  </a:cxn>
                  <a:cxn ang="0">
                    <a:pos x="15" y="8"/>
                  </a:cxn>
                </a:cxnLst>
                <a:rect l="0" t="0" r="r" b="b"/>
                <a:pathLst>
                  <a:path w="15" h="15">
                    <a:moveTo>
                      <a:pt x="15" y="8"/>
                    </a:moveTo>
                    <a:lnTo>
                      <a:pt x="15" y="0"/>
                    </a:lnTo>
                    <a:lnTo>
                      <a:pt x="7" y="0"/>
                    </a:lnTo>
                    <a:lnTo>
                      <a:pt x="7" y="0"/>
                    </a:lnTo>
                    <a:lnTo>
                      <a:pt x="7" y="0"/>
                    </a:lnTo>
                    <a:lnTo>
                      <a:pt x="7" y="0"/>
                    </a:lnTo>
                    <a:lnTo>
                      <a:pt x="0" y="0"/>
                    </a:lnTo>
                    <a:lnTo>
                      <a:pt x="0" y="0"/>
                    </a:lnTo>
                    <a:lnTo>
                      <a:pt x="0" y="0"/>
                    </a:lnTo>
                    <a:lnTo>
                      <a:pt x="0" y="8"/>
                    </a:lnTo>
                    <a:lnTo>
                      <a:pt x="0" y="8"/>
                    </a:lnTo>
                    <a:lnTo>
                      <a:pt x="0" y="8"/>
                    </a:lnTo>
                    <a:lnTo>
                      <a:pt x="0" y="15"/>
                    </a:lnTo>
                    <a:lnTo>
                      <a:pt x="7" y="15"/>
                    </a:lnTo>
                    <a:lnTo>
                      <a:pt x="7" y="15"/>
                    </a:lnTo>
                    <a:lnTo>
                      <a:pt x="7" y="15"/>
                    </a:lnTo>
                    <a:lnTo>
                      <a:pt x="7"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615" name="Freeform 543"/>
              <p:cNvSpPr>
                <a:spLocks/>
              </p:cNvSpPr>
              <p:nvPr/>
            </p:nvSpPr>
            <p:spPr bwMode="auto">
              <a:xfrm>
                <a:off x="5243" y="1727"/>
                <a:ext cx="16" cy="17"/>
              </a:xfrm>
              <a:custGeom>
                <a:avLst/>
                <a:gdLst/>
                <a:ahLst/>
                <a:cxnLst>
                  <a:cxn ang="0">
                    <a:pos x="16" y="8"/>
                  </a:cxn>
                  <a:cxn ang="0">
                    <a:pos x="15" y="6"/>
                  </a:cxn>
                  <a:cxn ang="0">
                    <a:pos x="14" y="3"/>
                  </a:cxn>
                  <a:cxn ang="0">
                    <a:pos x="12" y="2"/>
                  </a:cxn>
                  <a:cxn ang="0">
                    <a:pos x="9" y="0"/>
                  </a:cxn>
                  <a:cxn ang="0">
                    <a:pos x="7" y="0"/>
                  </a:cxn>
                  <a:cxn ang="0">
                    <a:pos x="4" y="2"/>
                  </a:cxn>
                  <a:cxn ang="0">
                    <a:pos x="2" y="3"/>
                  </a:cxn>
                  <a:cxn ang="0">
                    <a:pos x="1" y="6"/>
                  </a:cxn>
                  <a:cxn ang="0">
                    <a:pos x="0" y="8"/>
                  </a:cxn>
                  <a:cxn ang="0">
                    <a:pos x="1" y="11"/>
                  </a:cxn>
                  <a:cxn ang="0">
                    <a:pos x="2" y="13"/>
                  </a:cxn>
                  <a:cxn ang="0">
                    <a:pos x="4" y="16"/>
                  </a:cxn>
                  <a:cxn ang="0">
                    <a:pos x="7" y="17"/>
                  </a:cxn>
                  <a:cxn ang="0">
                    <a:pos x="9" y="17"/>
                  </a:cxn>
                  <a:cxn ang="0">
                    <a:pos x="12" y="16"/>
                  </a:cxn>
                  <a:cxn ang="0">
                    <a:pos x="14" y="13"/>
                  </a:cxn>
                  <a:cxn ang="0">
                    <a:pos x="15" y="11"/>
                  </a:cxn>
                  <a:cxn ang="0">
                    <a:pos x="16" y="8"/>
                  </a:cxn>
                </a:cxnLst>
                <a:rect l="0" t="0" r="r" b="b"/>
                <a:pathLst>
                  <a:path w="16" h="17">
                    <a:moveTo>
                      <a:pt x="16" y="8"/>
                    </a:moveTo>
                    <a:lnTo>
                      <a:pt x="15" y="6"/>
                    </a:lnTo>
                    <a:lnTo>
                      <a:pt x="14" y="3"/>
                    </a:lnTo>
                    <a:lnTo>
                      <a:pt x="12" y="2"/>
                    </a:lnTo>
                    <a:lnTo>
                      <a:pt x="9" y="0"/>
                    </a:lnTo>
                    <a:lnTo>
                      <a:pt x="7" y="0"/>
                    </a:lnTo>
                    <a:lnTo>
                      <a:pt x="4" y="2"/>
                    </a:lnTo>
                    <a:lnTo>
                      <a:pt x="2" y="3"/>
                    </a:lnTo>
                    <a:lnTo>
                      <a:pt x="1" y="6"/>
                    </a:lnTo>
                    <a:lnTo>
                      <a:pt x="0" y="8"/>
                    </a:lnTo>
                    <a:lnTo>
                      <a:pt x="1" y="11"/>
                    </a:lnTo>
                    <a:lnTo>
                      <a:pt x="2" y="13"/>
                    </a:lnTo>
                    <a:lnTo>
                      <a:pt x="4" y="16"/>
                    </a:lnTo>
                    <a:lnTo>
                      <a:pt x="7" y="17"/>
                    </a:lnTo>
                    <a:lnTo>
                      <a:pt x="9" y="17"/>
                    </a:lnTo>
                    <a:lnTo>
                      <a:pt x="12" y="16"/>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616" name="Freeform 544"/>
              <p:cNvSpPr>
                <a:spLocks/>
              </p:cNvSpPr>
              <p:nvPr/>
            </p:nvSpPr>
            <p:spPr bwMode="auto">
              <a:xfrm>
                <a:off x="5244" y="1727"/>
                <a:ext cx="15" cy="15"/>
              </a:xfrm>
              <a:custGeom>
                <a:avLst/>
                <a:gdLst/>
                <a:ahLst/>
                <a:cxnLst>
                  <a:cxn ang="0">
                    <a:pos x="15" y="8"/>
                  </a:cxn>
                  <a:cxn ang="0">
                    <a:pos x="15" y="8"/>
                  </a:cxn>
                  <a:cxn ang="0">
                    <a:pos x="15" y="0"/>
                  </a:cxn>
                  <a:cxn ang="0">
                    <a:pos x="7"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7" y="15"/>
                  </a:cxn>
                  <a:cxn ang="0">
                    <a:pos x="15" y="15"/>
                  </a:cxn>
                  <a:cxn ang="0">
                    <a:pos x="15" y="8"/>
                  </a:cxn>
                  <a:cxn ang="0">
                    <a:pos x="15" y="8"/>
                  </a:cxn>
                </a:cxnLst>
                <a:rect l="0" t="0" r="r" b="b"/>
                <a:pathLst>
                  <a:path w="15" h="15">
                    <a:moveTo>
                      <a:pt x="15" y="8"/>
                    </a:moveTo>
                    <a:lnTo>
                      <a:pt x="15" y="8"/>
                    </a:lnTo>
                    <a:lnTo>
                      <a:pt x="15" y="0"/>
                    </a:lnTo>
                    <a:lnTo>
                      <a:pt x="7" y="0"/>
                    </a:lnTo>
                    <a:lnTo>
                      <a:pt x="7" y="0"/>
                    </a:lnTo>
                    <a:lnTo>
                      <a:pt x="7" y="0"/>
                    </a:lnTo>
                    <a:lnTo>
                      <a:pt x="0" y="0"/>
                    </a:lnTo>
                    <a:lnTo>
                      <a:pt x="0" y="0"/>
                    </a:lnTo>
                    <a:lnTo>
                      <a:pt x="0" y="8"/>
                    </a:lnTo>
                    <a:lnTo>
                      <a:pt x="0" y="8"/>
                    </a:lnTo>
                    <a:lnTo>
                      <a:pt x="0" y="8"/>
                    </a:lnTo>
                    <a:lnTo>
                      <a:pt x="0" y="15"/>
                    </a:lnTo>
                    <a:lnTo>
                      <a:pt x="0" y="15"/>
                    </a:lnTo>
                    <a:lnTo>
                      <a:pt x="7" y="15"/>
                    </a:lnTo>
                    <a:lnTo>
                      <a:pt x="7" y="15"/>
                    </a:lnTo>
                    <a:lnTo>
                      <a:pt x="7"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617" name="Freeform 545"/>
              <p:cNvSpPr>
                <a:spLocks/>
              </p:cNvSpPr>
              <p:nvPr/>
            </p:nvSpPr>
            <p:spPr bwMode="auto">
              <a:xfrm>
                <a:off x="5248" y="1723"/>
                <a:ext cx="16" cy="16"/>
              </a:xfrm>
              <a:custGeom>
                <a:avLst/>
                <a:gdLst/>
                <a:ahLst/>
                <a:cxnLst>
                  <a:cxn ang="0">
                    <a:pos x="16" y="9"/>
                  </a:cxn>
                  <a:cxn ang="0">
                    <a:pos x="16" y="6"/>
                  </a:cxn>
                  <a:cxn ang="0">
                    <a:pos x="15" y="3"/>
                  </a:cxn>
                  <a:cxn ang="0">
                    <a:pos x="12" y="1"/>
                  </a:cxn>
                  <a:cxn ang="0">
                    <a:pos x="9" y="0"/>
                  </a:cxn>
                  <a:cxn ang="0">
                    <a:pos x="7" y="0"/>
                  </a:cxn>
                  <a:cxn ang="0">
                    <a:pos x="4" y="1"/>
                  </a:cxn>
                  <a:cxn ang="0">
                    <a:pos x="2" y="3"/>
                  </a:cxn>
                  <a:cxn ang="0">
                    <a:pos x="1" y="6"/>
                  </a:cxn>
                  <a:cxn ang="0">
                    <a:pos x="0" y="9"/>
                  </a:cxn>
                  <a:cxn ang="0">
                    <a:pos x="1" y="11"/>
                  </a:cxn>
                  <a:cxn ang="0">
                    <a:pos x="2" y="14"/>
                  </a:cxn>
                  <a:cxn ang="0">
                    <a:pos x="4" y="15"/>
                  </a:cxn>
                  <a:cxn ang="0">
                    <a:pos x="7" y="16"/>
                  </a:cxn>
                  <a:cxn ang="0">
                    <a:pos x="9" y="16"/>
                  </a:cxn>
                  <a:cxn ang="0">
                    <a:pos x="12" y="15"/>
                  </a:cxn>
                  <a:cxn ang="0">
                    <a:pos x="15" y="14"/>
                  </a:cxn>
                  <a:cxn ang="0">
                    <a:pos x="16" y="11"/>
                  </a:cxn>
                  <a:cxn ang="0">
                    <a:pos x="16" y="9"/>
                  </a:cxn>
                </a:cxnLst>
                <a:rect l="0" t="0" r="r" b="b"/>
                <a:pathLst>
                  <a:path w="16" h="16">
                    <a:moveTo>
                      <a:pt x="16" y="9"/>
                    </a:moveTo>
                    <a:lnTo>
                      <a:pt x="16" y="6"/>
                    </a:lnTo>
                    <a:lnTo>
                      <a:pt x="15" y="3"/>
                    </a:lnTo>
                    <a:lnTo>
                      <a:pt x="12" y="1"/>
                    </a:lnTo>
                    <a:lnTo>
                      <a:pt x="9" y="0"/>
                    </a:lnTo>
                    <a:lnTo>
                      <a:pt x="7" y="0"/>
                    </a:lnTo>
                    <a:lnTo>
                      <a:pt x="4" y="1"/>
                    </a:lnTo>
                    <a:lnTo>
                      <a:pt x="2" y="3"/>
                    </a:lnTo>
                    <a:lnTo>
                      <a:pt x="1" y="6"/>
                    </a:lnTo>
                    <a:lnTo>
                      <a:pt x="0" y="9"/>
                    </a:lnTo>
                    <a:lnTo>
                      <a:pt x="1" y="11"/>
                    </a:lnTo>
                    <a:lnTo>
                      <a:pt x="2" y="14"/>
                    </a:lnTo>
                    <a:lnTo>
                      <a:pt x="4" y="15"/>
                    </a:lnTo>
                    <a:lnTo>
                      <a:pt x="7" y="16"/>
                    </a:lnTo>
                    <a:lnTo>
                      <a:pt x="9" y="16"/>
                    </a:lnTo>
                    <a:lnTo>
                      <a:pt x="12" y="15"/>
                    </a:lnTo>
                    <a:lnTo>
                      <a:pt x="15" y="14"/>
                    </a:lnTo>
                    <a:lnTo>
                      <a:pt x="16" y="11"/>
                    </a:lnTo>
                    <a:lnTo>
                      <a:pt x="16" y="9"/>
                    </a:lnTo>
                    <a:close/>
                  </a:path>
                </a:pathLst>
              </a:custGeom>
              <a:solidFill>
                <a:srgbClr val="FFFF00"/>
              </a:solidFill>
              <a:ln w="9525">
                <a:noFill/>
                <a:round/>
                <a:headEnd/>
                <a:tailEnd/>
              </a:ln>
            </p:spPr>
            <p:txBody>
              <a:bodyPr/>
              <a:lstStyle/>
              <a:p>
                <a:endParaRPr lang="en-US" dirty="0"/>
              </a:p>
            </p:txBody>
          </p:sp>
          <p:sp>
            <p:nvSpPr>
              <p:cNvPr id="643618" name="Freeform 546"/>
              <p:cNvSpPr>
                <a:spLocks/>
              </p:cNvSpPr>
              <p:nvPr/>
            </p:nvSpPr>
            <p:spPr bwMode="auto">
              <a:xfrm>
                <a:off x="5251" y="1720"/>
                <a:ext cx="15" cy="22"/>
              </a:xfrm>
              <a:custGeom>
                <a:avLst/>
                <a:gdLst/>
                <a:ahLst/>
                <a:cxnLst>
                  <a:cxn ang="0">
                    <a:pos x="15" y="15"/>
                  </a:cxn>
                  <a:cxn ang="0">
                    <a:pos x="15" y="7"/>
                  </a:cxn>
                  <a:cxn ang="0">
                    <a:pos x="15" y="7"/>
                  </a:cxn>
                  <a:cxn ang="0">
                    <a:pos x="8" y="7"/>
                  </a:cxn>
                  <a:cxn ang="0">
                    <a:pos x="8" y="0"/>
                  </a:cxn>
                  <a:cxn ang="0">
                    <a:pos x="8" y="0"/>
                  </a:cxn>
                  <a:cxn ang="0">
                    <a:pos x="0" y="7"/>
                  </a:cxn>
                  <a:cxn ang="0">
                    <a:pos x="0" y="7"/>
                  </a:cxn>
                  <a:cxn ang="0">
                    <a:pos x="0" y="7"/>
                  </a:cxn>
                  <a:cxn ang="0">
                    <a:pos x="0" y="15"/>
                  </a:cxn>
                  <a:cxn ang="0">
                    <a:pos x="0" y="15"/>
                  </a:cxn>
                  <a:cxn ang="0">
                    <a:pos x="0" y="15"/>
                  </a:cxn>
                  <a:cxn ang="0">
                    <a:pos x="0" y="22"/>
                  </a:cxn>
                  <a:cxn ang="0">
                    <a:pos x="8" y="22"/>
                  </a:cxn>
                  <a:cxn ang="0">
                    <a:pos x="8" y="22"/>
                  </a:cxn>
                  <a:cxn ang="0">
                    <a:pos x="8" y="22"/>
                  </a:cxn>
                  <a:cxn ang="0">
                    <a:pos x="15" y="15"/>
                  </a:cxn>
                  <a:cxn ang="0">
                    <a:pos x="15" y="15"/>
                  </a:cxn>
                  <a:cxn ang="0">
                    <a:pos x="15" y="15"/>
                  </a:cxn>
                </a:cxnLst>
                <a:rect l="0" t="0" r="r" b="b"/>
                <a:pathLst>
                  <a:path w="15" h="22">
                    <a:moveTo>
                      <a:pt x="15" y="15"/>
                    </a:moveTo>
                    <a:lnTo>
                      <a:pt x="15" y="7"/>
                    </a:lnTo>
                    <a:lnTo>
                      <a:pt x="15" y="7"/>
                    </a:lnTo>
                    <a:lnTo>
                      <a:pt x="8" y="7"/>
                    </a:lnTo>
                    <a:lnTo>
                      <a:pt x="8" y="0"/>
                    </a:lnTo>
                    <a:lnTo>
                      <a:pt x="8" y="0"/>
                    </a:lnTo>
                    <a:lnTo>
                      <a:pt x="0" y="7"/>
                    </a:lnTo>
                    <a:lnTo>
                      <a:pt x="0" y="7"/>
                    </a:lnTo>
                    <a:lnTo>
                      <a:pt x="0" y="7"/>
                    </a:lnTo>
                    <a:lnTo>
                      <a:pt x="0" y="15"/>
                    </a:lnTo>
                    <a:lnTo>
                      <a:pt x="0" y="15"/>
                    </a:lnTo>
                    <a:lnTo>
                      <a:pt x="0" y="15"/>
                    </a:lnTo>
                    <a:lnTo>
                      <a:pt x="0" y="22"/>
                    </a:lnTo>
                    <a:lnTo>
                      <a:pt x="8" y="22"/>
                    </a:lnTo>
                    <a:lnTo>
                      <a:pt x="8" y="22"/>
                    </a:lnTo>
                    <a:lnTo>
                      <a:pt x="8" y="22"/>
                    </a:lnTo>
                    <a:lnTo>
                      <a:pt x="15" y="15"/>
                    </a:lnTo>
                    <a:lnTo>
                      <a:pt x="15" y="15"/>
                    </a:lnTo>
                    <a:lnTo>
                      <a:pt x="15" y="15"/>
                    </a:lnTo>
                  </a:path>
                </a:pathLst>
              </a:custGeom>
              <a:noFill/>
              <a:ln w="0" cap="sq">
                <a:solidFill>
                  <a:srgbClr val="FFFF00"/>
                </a:solidFill>
                <a:prstDash val="solid"/>
                <a:miter lim="800000"/>
                <a:headEnd/>
                <a:tailEnd/>
              </a:ln>
            </p:spPr>
            <p:txBody>
              <a:bodyPr/>
              <a:lstStyle/>
              <a:p>
                <a:endParaRPr lang="en-US" dirty="0"/>
              </a:p>
            </p:txBody>
          </p:sp>
          <p:sp>
            <p:nvSpPr>
              <p:cNvPr id="643619" name="Freeform 547"/>
              <p:cNvSpPr>
                <a:spLocks/>
              </p:cNvSpPr>
              <p:nvPr/>
            </p:nvSpPr>
            <p:spPr bwMode="auto">
              <a:xfrm>
                <a:off x="5239" y="1723"/>
                <a:ext cx="16" cy="15"/>
              </a:xfrm>
              <a:custGeom>
                <a:avLst/>
                <a:gdLst/>
                <a:ahLst/>
                <a:cxnLst>
                  <a:cxn ang="0">
                    <a:pos x="16" y="8"/>
                  </a:cxn>
                  <a:cxn ang="0">
                    <a:pos x="16" y="5"/>
                  </a:cxn>
                  <a:cxn ang="0">
                    <a:pos x="13" y="3"/>
                  </a:cxn>
                  <a:cxn ang="0">
                    <a:pos x="12" y="0"/>
                  </a:cxn>
                  <a:cxn ang="0">
                    <a:pos x="9" y="0"/>
                  </a:cxn>
                  <a:cxn ang="0">
                    <a:pos x="7" y="0"/>
                  </a:cxn>
                  <a:cxn ang="0">
                    <a:pos x="4" y="0"/>
                  </a:cxn>
                  <a:cxn ang="0">
                    <a:pos x="2" y="3"/>
                  </a:cxn>
                  <a:cxn ang="0">
                    <a:pos x="0" y="5"/>
                  </a:cxn>
                  <a:cxn ang="0">
                    <a:pos x="0" y="8"/>
                  </a:cxn>
                  <a:cxn ang="0">
                    <a:pos x="0" y="10"/>
                  </a:cxn>
                  <a:cxn ang="0">
                    <a:pos x="2" y="13"/>
                  </a:cxn>
                  <a:cxn ang="0">
                    <a:pos x="4" y="15"/>
                  </a:cxn>
                  <a:cxn ang="0">
                    <a:pos x="7" y="15"/>
                  </a:cxn>
                  <a:cxn ang="0">
                    <a:pos x="9" y="15"/>
                  </a:cxn>
                  <a:cxn ang="0">
                    <a:pos x="12" y="15"/>
                  </a:cxn>
                  <a:cxn ang="0">
                    <a:pos x="13" y="13"/>
                  </a:cxn>
                  <a:cxn ang="0">
                    <a:pos x="16" y="10"/>
                  </a:cxn>
                  <a:cxn ang="0">
                    <a:pos x="16" y="8"/>
                  </a:cxn>
                </a:cxnLst>
                <a:rect l="0" t="0" r="r" b="b"/>
                <a:pathLst>
                  <a:path w="16" h="15">
                    <a:moveTo>
                      <a:pt x="16" y="8"/>
                    </a:moveTo>
                    <a:lnTo>
                      <a:pt x="16" y="5"/>
                    </a:lnTo>
                    <a:lnTo>
                      <a:pt x="13" y="3"/>
                    </a:lnTo>
                    <a:lnTo>
                      <a:pt x="12" y="0"/>
                    </a:lnTo>
                    <a:lnTo>
                      <a:pt x="9" y="0"/>
                    </a:lnTo>
                    <a:lnTo>
                      <a:pt x="7" y="0"/>
                    </a:lnTo>
                    <a:lnTo>
                      <a:pt x="4" y="0"/>
                    </a:lnTo>
                    <a:lnTo>
                      <a:pt x="2" y="3"/>
                    </a:lnTo>
                    <a:lnTo>
                      <a:pt x="0" y="5"/>
                    </a:lnTo>
                    <a:lnTo>
                      <a:pt x="0" y="8"/>
                    </a:lnTo>
                    <a:lnTo>
                      <a:pt x="0" y="10"/>
                    </a:lnTo>
                    <a:lnTo>
                      <a:pt x="2" y="13"/>
                    </a:lnTo>
                    <a:lnTo>
                      <a:pt x="4" y="15"/>
                    </a:lnTo>
                    <a:lnTo>
                      <a:pt x="7" y="15"/>
                    </a:lnTo>
                    <a:lnTo>
                      <a:pt x="9" y="15"/>
                    </a:lnTo>
                    <a:lnTo>
                      <a:pt x="12" y="15"/>
                    </a:lnTo>
                    <a:lnTo>
                      <a:pt x="13"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620" name="Freeform 548"/>
              <p:cNvSpPr>
                <a:spLocks/>
              </p:cNvSpPr>
              <p:nvPr/>
            </p:nvSpPr>
            <p:spPr bwMode="auto">
              <a:xfrm>
                <a:off x="5237" y="1720"/>
                <a:ext cx="14" cy="22"/>
              </a:xfrm>
              <a:custGeom>
                <a:avLst/>
                <a:gdLst/>
                <a:ahLst/>
                <a:cxnLst>
                  <a:cxn ang="0">
                    <a:pos x="14" y="7"/>
                  </a:cxn>
                  <a:cxn ang="0">
                    <a:pos x="14" y="7"/>
                  </a:cxn>
                  <a:cxn ang="0">
                    <a:pos x="14" y="7"/>
                  </a:cxn>
                  <a:cxn ang="0">
                    <a:pos x="14" y="0"/>
                  </a:cxn>
                  <a:cxn ang="0">
                    <a:pos x="14" y="0"/>
                  </a:cxn>
                  <a:cxn ang="0">
                    <a:pos x="7" y="0"/>
                  </a:cxn>
                  <a:cxn ang="0">
                    <a:pos x="7" y="0"/>
                  </a:cxn>
                  <a:cxn ang="0">
                    <a:pos x="7" y="7"/>
                  </a:cxn>
                  <a:cxn ang="0">
                    <a:pos x="0" y="7"/>
                  </a:cxn>
                  <a:cxn ang="0">
                    <a:pos x="0" y="7"/>
                  </a:cxn>
                  <a:cxn ang="0">
                    <a:pos x="0" y="15"/>
                  </a:cxn>
                  <a:cxn ang="0">
                    <a:pos x="7" y="15"/>
                  </a:cxn>
                  <a:cxn ang="0">
                    <a:pos x="7" y="15"/>
                  </a:cxn>
                  <a:cxn ang="0">
                    <a:pos x="7" y="22"/>
                  </a:cxn>
                  <a:cxn ang="0">
                    <a:pos x="14" y="22"/>
                  </a:cxn>
                  <a:cxn ang="0">
                    <a:pos x="14" y="15"/>
                  </a:cxn>
                  <a:cxn ang="0">
                    <a:pos x="14" y="15"/>
                  </a:cxn>
                  <a:cxn ang="0">
                    <a:pos x="14" y="15"/>
                  </a:cxn>
                  <a:cxn ang="0">
                    <a:pos x="14" y="7"/>
                  </a:cxn>
                </a:cxnLst>
                <a:rect l="0" t="0" r="r" b="b"/>
                <a:pathLst>
                  <a:path w="14" h="22">
                    <a:moveTo>
                      <a:pt x="14" y="7"/>
                    </a:moveTo>
                    <a:lnTo>
                      <a:pt x="14" y="7"/>
                    </a:lnTo>
                    <a:lnTo>
                      <a:pt x="14" y="7"/>
                    </a:lnTo>
                    <a:lnTo>
                      <a:pt x="14" y="0"/>
                    </a:lnTo>
                    <a:lnTo>
                      <a:pt x="14" y="0"/>
                    </a:lnTo>
                    <a:lnTo>
                      <a:pt x="7" y="0"/>
                    </a:lnTo>
                    <a:lnTo>
                      <a:pt x="7" y="0"/>
                    </a:lnTo>
                    <a:lnTo>
                      <a:pt x="7" y="7"/>
                    </a:lnTo>
                    <a:lnTo>
                      <a:pt x="0" y="7"/>
                    </a:lnTo>
                    <a:lnTo>
                      <a:pt x="0" y="7"/>
                    </a:lnTo>
                    <a:lnTo>
                      <a:pt x="0" y="15"/>
                    </a:lnTo>
                    <a:lnTo>
                      <a:pt x="7" y="15"/>
                    </a:lnTo>
                    <a:lnTo>
                      <a:pt x="7" y="15"/>
                    </a:lnTo>
                    <a:lnTo>
                      <a:pt x="7" y="22"/>
                    </a:lnTo>
                    <a:lnTo>
                      <a:pt x="14" y="22"/>
                    </a:lnTo>
                    <a:lnTo>
                      <a:pt x="14" y="15"/>
                    </a:lnTo>
                    <a:lnTo>
                      <a:pt x="14" y="15"/>
                    </a:lnTo>
                    <a:lnTo>
                      <a:pt x="14" y="15"/>
                    </a:lnTo>
                    <a:lnTo>
                      <a:pt x="14" y="7"/>
                    </a:lnTo>
                  </a:path>
                </a:pathLst>
              </a:custGeom>
              <a:noFill/>
              <a:ln w="0" cap="sq">
                <a:solidFill>
                  <a:srgbClr val="FFFF00"/>
                </a:solidFill>
                <a:prstDash val="solid"/>
                <a:miter lim="800000"/>
                <a:headEnd/>
                <a:tailEnd/>
              </a:ln>
            </p:spPr>
            <p:txBody>
              <a:bodyPr/>
              <a:lstStyle/>
              <a:p>
                <a:endParaRPr lang="en-US" dirty="0"/>
              </a:p>
            </p:txBody>
          </p:sp>
          <p:sp>
            <p:nvSpPr>
              <p:cNvPr id="643621" name="Freeform 549"/>
              <p:cNvSpPr>
                <a:spLocks/>
              </p:cNvSpPr>
              <p:nvPr/>
            </p:nvSpPr>
            <p:spPr bwMode="auto">
              <a:xfrm>
                <a:off x="5242" y="1728"/>
                <a:ext cx="15" cy="16"/>
              </a:xfrm>
              <a:custGeom>
                <a:avLst/>
                <a:gdLst/>
                <a:ahLst/>
                <a:cxnLst>
                  <a:cxn ang="0">
                    <a:pos x="15" y="7"/>
                  </a:cxn>
                  <a:cxn ang="0">
                    <a:pos x="15" y="5"/>
                  </a:cxn>
                  <a:cxn ang="0">
                    <a:pos x="14" y="2"/>
                  </a:cxn>
                  <a:cxn ang="0">
                    <a:pos x="12" y="1"/>
                  </a:cxn>
                  <a:cxn ang="0">
                    <a:pos x="9" y="0"/>
                  </a:cxn>
                  <a:cxn ang="0">
                    <a:pos x="6" y="0"/>
                  </a:cxn>
                  <a:cxn ang="0">
                    <a:pos x="4" y="1"/>
                  </a:cxn>
                  <a:cxn ang="0">
                    <a:pos x="2" y="2"/>
                  </a:cxn>
                  <a:cxn ang="0">
                    <a:pos x="0" y="5"/>
                  </a:cxn>
                  <a:cxn ang="0">
                    <a:pos x="0" y="7"/>
                  </a:cxn>
                  <a:cxn ang="0">
                    <a:pos x="0" y="10"/>
                  </a:cxn>
                  <a:cxn ang="0">
                    <a:pos x="2" y="12"/>
                  </a:cxn>
                  <a:cxn ang="0">
                    <a:pos x="4" y="15"/>
                  </a:cxn>
                  <a:cxn ang="0">
                    <a:pos x="6" y="16"/>
                  </a:cxn>
                  <a:cxn ang="0">
                    <a:pos x="9" y="16"/>
                  </a:cxn>
                  <a:cxn ang="0">
                    <a:pos x="12" y="15"/>
                  </a:cxn>
                  <a:cxn ang="0">
                    <a:pos x="14" y="12"/>
                  </a:cxn>
                  <a:cxn ang="0">
                    <a:pos x="15" y="10"/>
                  </a:cxn>
                  <a:cxn ang="0">
                    <a:pos x="15" y="7"/>
                  </a:cxn>
                </a:cxnLst>
                <a:rect l="0" t="0" r="r" b="b"/>
                <a:pathLst>
                  <a:path w="15" h="16">
                    <a:moveTo>
                      <a:pt x="15" y="7"/>
                    </a:moveTo>
                    <a:lnTo>
                      <a:pt x="15" y="5"/>
                    </a:lnTo>
                    <a:lnTo>
                      <a:pt x="14" y="2"/>
                    </a:lnTo>
                    <a:lnTo>
                      <a:pt x="12" y="1"/>
                    </a:lnTo>
                    <a:lnTo>
                      <a:pt x="9" y="0"/>
                    </a:lnTo>
                    <a:lnTo>
                      <a:pt x="6" y="0"/>
                    </a:lnTo>
                    <a:lnTo>
                      <a:pt x="4" y="1"/>
                    </a:lnTo>
                    <a:lnTo>
                      <a:pt x="2" y="2"/>
                    </a:lnTo>
                    <a:lnTo>
                      <a:pt x="0" y="5"/>
                    </a:lnTo>
                    <a:lnTo>
                      <a:pt x="0" y="7"/>
                    </a:lnTo>
                    <a:lnTo>
                      <a:pt x="0" y="10"/>
                    </a:lnTo>
                    <a:lnTo>
                      <a:pt x="2" y="12"/>
                    </a:lnTo>
                    <a:lnTo>
                      <a:pt x="4" y="15"/>
                    </a:lnTo>
                    <a:lnTo>
                      <a:pt x="6" y="16"/>
                    </a:lnTo>
                    <a:lnTo>
                      <a:pt x="9" y="16"/>
                    </a:lnTo>
                    <a:lnTo>
                      <a:pt x="12" y="15"/>
                    </a:lnTo>
                    <a:lnTo>
                      <a:pt x="14" y="12"/>
                    </a:lnTo>
                    <a:lnTo>
                      <a:pt x="15" y="10"/>
                    </a:lnTo>
                    <a:lnTo>
                      <a:pt x="15" y="7"/>
                    </a:lnTo>
                    <a:close/>
                  </a:path>
                </a:pathLst>
              </a:custGeom>
              <a:solidFill>
                <a:srgbClr val="FFFF00"/>
              </a:solidFill>
              <a:ln w="9525">
                <a:noFill/>
                <a:round/>
                <a:headEnd/>
                <a:tailEnd/>
              </a:ln>
            </p:spPr>
            <p:txBody>
              <a:bodyPr/>
              <a:lstStyle/>
              <a:p>
                <a:endParaRPr lang="en-US" dirty="0"/>
              </a:p>
            </p:txBody>
          </p:sp>
          <p:sp>
            <p:nvSpPr>
              <p:cNvPr id="643622" name="Freeform 550"/>
              <p:cNvSpPr>
                <a:spLocks/>
              </p:cNvSpPr>
              <p:nvPr/>
            </p:nvSpPr>
            <p:spPr bwMode="auto">
              <a:xfrm>
                <a:off x="5244" y="1727"/>
                <a:ext cx="15" cy="15"/>
              </a:xfrm>
              <a:custGeom>
                <a:avLst/>
                <a:gdLst/>
                <a:ahLst/>
                <a:cxnLst>
                  <a:cxn ang="0">
                    <a:pos x="15" y="8"/>
                  </a:cxn>
                  <a:cxn ang="0">
                    <a:pos x="15" y="8"/>
                  </a:cxn>
                  <a:cxn ang="0">
                    <a:pos x="15" y="0"/>
                  </a:cxn>
                  <a:cxn ang="0">
                    <a:pos x="7" y="0"/>
                  </a:cxn>
                  <a:cxn ang="0">
                    <a:pos x="7" y="0"/>
                  </a:cxn>
                  <a:cxn ang="0">
                    <a:pos x="7" y="0"/>
                  </a:cxn>
                  <a:cxn ang="0">
                    <a:pos x="0" y="0"/>
                  </a:cxn>
                  <a:cxn ang="0">
                    <a:pos x="0" y="0"/>
                  </a:cxn>
                  <a:cxn ang="0">
                    <a:pos x="0" y="8"/>
                  </a:cxn>
                  <a:cxn ang="0">
                    <a:pos x="0" y="8"/>
                  </a:cxn>
                  <a:cxn ang="0">
                    <a:pos x="0" y="15"/>
                  </a:cxn>
                  <a:cxn ang="0">
                    <a:pos x="0" y="15"/>
                  </a:cxn>
                  <a:cxn ang="0">
                    <a:pos x="0" y="15"/>
                  </a:cxn>
                  <a:cxn ang="0">
                    <a:pos x="7" y="15"/>
                  </a:cxn>
                  <a:cxn ang="0">
                    <a:pos x="7" y="15"/>
                  </a:cxn>
                  <a:cxn ang="0">
                    <a:pos x="7" y="15"/>
                  </a:cxn>
                  <a:cxn ang="0">
                    <a:pos x="15" y="15"/>
                  </a:cxn>
                  <a:cxn ang="0">
                    <a:pos x="15" y="15"/>
                  </a:cxn>
                  <a:cxn ang="0">
                    <a:pos x="15" y="8"/>
                  </a:cxn>
                </a:cxnLst>
                <a:rect l="0" t="0" r="r" b="b"/>
                <a:pathLst>
                  <a:path w="15" h="15">
                    <a:moveTo>
                      <a:pt x="15" y="8"/>
                    </a:moveTo>
                    <a:lnTo>
                      <a:pt x="15" y="8"/>
                    </a:lnTo>
                    <a:lnTo>
                      <a:pt x="15" y="0"/>
                    </a:lnTo>
                    <a:lnTo>
                      <a:pt x="7" y="0"/>
                    </a:lnTo>
                    <a:lnTo>
                      <a:pt x="7" y="0"/>
                    </a:lnTo>
                    <a:lnTo>
                      <a:pt x="7" y="0"/>
                    </a:lnTo>
                    <a:lnTo>
                      <a:pt x="0" y="0"/>
                    </a:lnTo>
                    <a:lnTo>
                      <a:pt x="0" y="0"/>
                    </a:lnTo>
                    <a:lnTo>
                      <a:pt x="0" y="8"/>
                    </a:lnTo>
                    <a:lnTo>
                      <a:pt x="0" y="8"/>
                    </a:lnTo>
                    <a:lnTo>
                      <a:pt x="0" y="15"/>
                    </a:lnTo>
                    <a:lnTo>
                      <a:pt x="0" y="15"/>
                    </a:lnTo>
                    <a:lnTo>
                      <a:pt x="0" y="15"/>
                    </a:lnTo>
                    <a:lnTo>
                      <a:pt x="7" y="15"/>
                    </a:lnTo>
                    <a:lnTo>
                      <a:pt x="7" y="15"/>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623" name="Freeform 551"/>
              <p:cNvSpPr>
                <a:spLocks/>
              </p:cNvSpPr>
              <p:nvPr/>
            </p:nvSpPr>
            <p:spPr bwMode="auto">
              <a:xfrm>
                <a:off x="5243" y="1730"/>
                <a:ext cx="15" cy="15"/>
              </a:xfrm>
              <a:custGeom>
                <a:avLst/>
                <a:gdLst/>
                <a:ahLst/>
                <a:cxnLst>
                  <a:cxn ang="0">
                    <a:pos x="15" y="8"/>
                  </a:cxn>
                  <a:cxn ang="0">
                    <a:pos x="14" y="4"/>
                  </a:cxn>
                  <a:cxn ang="0">
                    <a:pos x="13" y="2"/>
                  </a:cxn>
                  <a:cxn ang="0">
                    <a:pos x="11" y="1"/>
                  </a:cxn>
                  <a:cxn ang="0">
                    <a:pos x="8" y="0"/>
                  </a:cxn>
                  <a:cxn ang="0">
                    <a:pos x="6" y="0"/>
                  </a:cxn>
                  <a:cxn ang="0">
                    <a:pos x="4" y="1"/>
                  </a:cxn>
                  <a:cxn ang="0">
                    <a:pos x="2" y="2"/>
                  </a:cxn>
                  <a:cxn ang="0">
                    <a:pos x="0" y="4"/>
                  </a:cxn>
                  <a:cxn ang="0">
                    <a:pos x="0" y="8"/>
                  </a:cxn>
                  <a:cxn ang="0">
                    <a:pos x="0" y="10"/>
                  </a:cxn>
                  <a:cxn ang="0">
                    <a:pos x="2" y="13"/>
                  </a:cxn>
                  <a:cxn ang="0">
                    <a:pos x="4" y="15"/>
                  </a:cxn>
                  <a:cxn ang="0">
                    <a:pos x="6" y="15"/>
                  </a:cxn>
                  <a:cxn ang="0">
                    <a:pos x="8" y="15"/>
                  </a:cxn>
                  <a:cxn ang="0">
                    <a:pos x="11" y="15"/>
                  </a:cxn>
                  <a:cxn ang="0">
                    <a:pos x="13" y="13"/>
                  </a:cxn>
                  <a:cxn ang="0">
                    <a:pos x="14" y="10"/>
                  </a:cxn>
                  <a:cxn ang="0">
                    <a:pos x="15" y="8"/>
                  </a:cxn>
                </a:cxnLst>
                <a:rect l="0" t="0" r="r" b="b"/>
                <a:pathLst>
                  <a:path w="15" h="15">
                    <a:moveTo>
                      <a:pt x="15" y="8"/>
                    </a:moveTo>
                    <a:lnTo>
                      <a:pt x="14" y="4"/>
                    </a:lnTo>
                    <a:lnTo>
                      <a:pt x="13" y="2"/>
                    </a:lnTo>
                    <a:lnTo>
                      <a:pt x="11" y="1"/>
                    </a:lnTo>
                    <a:lnTo>
                      <a:pt x="8" y="0"/>
                    </a:lnTo>
                    <a:lnTo>
                      <a:pt x="6" y="0"/>
                    </a:lnTo>
                    <a:lnTo>
                      <a:pt x="4" y="1"/>
                    </a:lnTo>
                    <a:lnTo>
                      <a:pt x="2" y="2"/>
                    </a:lnTo>
                    <a:lnTo>
                      <a:pt x="0" y="4"/>
                    </a:lnTo>
                    <a:lnTo>
                      <a:pt x="0" y="8"/>
                    </a:lnTo>
                    <a:lnTo>
                      <a:pt x="0" y="10"/>
                    </a:lnTo>
                    <a:lnTo>
                      <a:pt x="2" y="13"/>
                    </a:lnTo>
                    <a:lnTo>
                      <a:pt x="4" y="15"/>
                    </a:lnTo>
                    <a:lnTo>
                      <a:pt x="6" y="15"/>
                    </a:lnTo>
                    <a:lnTo>
                      <a:pt x="8" y="15"/>
                    </a:lnTo>
                    <a:lnTo>
                      <a:pt x="11" y="15"/>
                    </a:lnTo>
                    <a:lnTo>
                      <a:pt x="13" y="13"/>
                    </a:lnTo>
                    <a:lnTo>
                      <a:pt x="14" y="10"/>
                    </a:lnTo>
                    <a:lnTo>
                      <a:pt x="15" y="8"/>
                    </a:lnTo>
                    <a:close/>
                  </a:path>
                </a:pathLst>
              </a:custGeom>
              <a:solidFill>
                <a:srgbClr val="FFFF00"/>
              </a:solidFill>
              <a:ln w="9525">
                <a:noFill/>
                <a:round/>
                <a:headEnd/>
                <a:tailEnd/>
              </a:ln>
            </p:spPr>
            <p:txBody>
              <a:bodyPr/>
              <a:lstStyle/>
              <a:p>
                <a:endParaRPr lang="en-US" dirty="0"/>
              </a:p>
            </p:txBody>
          </p:sp>
          <p:sp>
            <p:nvSpPr>
              <p:cNvPr id="643624" name="Freeform 552"/>
              <p:cNvSpPr>
                <a:spLocks/>
              </p:cNvSpPr>
              <p:nvPr/>
            </p:nvSpPr>
            <p:spPr bwMode="auto">
              <a:xfrm>
                <a:off x="5244" y="1727"/>
                <a:ext cx="15" cy="15"/>
              </a:xfrm>
              <a:custGeom>
                <a:avLst/>
                <a:gdLst/>
                <a:ahLst/>
                <a:cxnLst>
                  <a:cxn ang="0">
                    <a:pos x="15" y="8"/>
                  </a:cxn>
                  <a:cxn ang="0">
                    <a:pos x="15" y="8"/>
                  </a:cxn>
                  <a:cxn ang="0">
                    <a:pos x="15"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15"/>
                  </a:cxn>
                  <a:cxn ang="0">
                    <a:pos x="7" y="15"/>
                  </a:cxn>
                  <a:cxn ang="0">
                    <a:pos x="7" y="15"/>
                  </a:cxn>
                  <a:cxn ang="0">
                    <a:pos x="15" y="15"/>
                  </a:cxn>
                  <a:cxn ang="0">
                    <a:pos x="15" y="15"/>
                  </a:cxn>
                  <a:cxn ang="0">
                    <a:pos x="15" y="8"/>
                  </a:cxn>
                </a:cxnLst>
                <a:rect l="0" t="0" r="r" b="b"/>
                <a:pathLst>
                  <a:path w="15" h="15">
                    <a:moveTo>
                      <a:pt x="15" y="8"/>
                    </a:moveTo>
                    <a:lnTo>
                      <a:pt x="15" y="8"/>
                    </a:lnTo>
                    <a:lnTo>
                      <a:pt x="15" y="8"/>
                    </a:lnTo>
                    <a:lnTo>
                      <a:pt x="7" y="0"/>
                    </a:lnTo>
                    <a:lnTo>
                      <a:pt x="7" y="0"/>
                    </a:lnTo>
                    <a:lnTo>
                      <a:pt x="7" y="0"/>
                    </a:lnTo>
                    <a:lnTo>
                      <a:pt x="0" y="0"/>
                    </a:lnTo>
                    <a:lnTo>
                      <a:pt x="0" y="8"/>
                    </a:lnTo>
                    <a:lnTo>
                      <a:pt x="0" y="8"/>
                    </a:lnTo>
                    <a:lnTo>
                      <a:pt x="0" y="8"/>
                    </a:lnTo>
                    <a:lnTo>
                      <a:pt x="0" y="15"/>
                    </a:lnTo>
                    <a:lnTo>
                      <a:pt x="0" y="15"/>
                    </a:lnTo>
                    <a:lnTo>
                      <a:pt x="0" y="15"/>
                    </a:lnTo>
                    <a:lnTo>
                      <a:pt x="7" y="15"/>
                    </a:lnTo>
                    <a:lnTo>
                      <a:pt x="7" y="15"/>
                    </a:lnTo>
                    <a:lnTo>
                      <a:pt x="7" y="15"/>
                    </a:lnTo>
                    <a:lnTo>
                      <a:pt x="15"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625" name="Freeform 553"/>
              <p:cNvSpPr>
                <a:spLocks/>
              </p:cNvSpPr>
              <p:nvPr/>
            </p:nvSpPr>
            <p:spPr bwMode="auto">
              <a:xfrm>
                <a:off x="5241" y="1726"/>
                <a:ext cx="16" cy="15"/>
              </a:xfrm>
              <a:custGeom>
                <a:avLst/>
                <a:gdLst/>
                <a:ahLst/>
                <a:cxnLst>
                  <a:cxn ang="0">
                    <a:pos x="16" y="7"/>
                  </a:cxn>
                  <a:cxn ang="0">
                    <a:pos x="15" y="4"/>
                  </a:cxn>
                  <a:cxn ang="0">
                    <a:pos x="14" y="2"/>
                  </a:cxn>
                  <a:cxn ang="0">
                    <a:pos x="11" y="0"/>
                  </a:cxn>
                  <a:cxn ang="0">
                    <a:pos x="9" y="0"/>
                  </a:cxn>
                  <a:cxn ang="0">
                    <a:pos x="6" y="0"/>
                  </a:cxn>
                  <a:cxn ang="0">
                    <a:pos x="4" y="0"/>
                  </a:cxn>
                  <a:cxn ang="0">
                    <a:pos x="2" y="2"/>
                  </a:cxn>
                  <a:cxn ang="0">
                    <a:pos x="1" y="4"/>
                  </a:cxn>
                  <a:cxn ang="0">
                    <a:pos x="0" y="7"/>
                  </a:cxn>
                  <a:cxn ang="0">
                    <a:pos x="1" y="10"/>
                  </a:cxn>
                  <a:cxn ang="0">
                    <a:pos x="2" y="12"/>
                  </a:cxn>
                  <a:cxn ang="0">
                    <a:pos x="4" y="14"/>
                  </a:cxn>
                  <a:cxn ang="0">
                    <a:pos x="6" y="15"/>
                  </a:cxn>
                  <a:cxn ang="0">
                    <a:pos x="9" y="15"/>
                  </a:cxn>
                  <a:cxn ang="0">
                    <a:pos x="11" y="14"/>
                  </a:cxn>
                  <a:cxn ang="0">
                    <a:pos x="14" y="12"/>
                  </a:cxn>
                  <a:cxn ang="0">
                    <a:pos x="15" y="10"/>
                  </a:cxn>
                  <a:cxn ang="0">
                    <a:pos x="16" y="7"/>
                  </a:cxn>
                </a:cxnLst>
                <a:rect l="0" t="0" r="r" b="b"/>
                <a:pathLst>
                  <a:path w="16" h="15">
                    <a:moveTo>
                      <a:pt x="16" y="7"/>
                    </a:moveTo>
                    <a:lnTo>
                      <a:pt x="15" y="4"/>
                    </a:lnTo>
                    <a:lnTo>
                      <a:pt x="14" y="2"/>
                    </a:lnTo>
                    <a:lnTo>
                      <a:pt x="11" y="0"/>
                    </a:lnTo>
                    <a:lnTo>
                      <a:pt x="9" y="0"/>
                    </a:lnTo>
                    <a:lnTo>
                      <a:pt x="6" y="0"/>
                    </a:lnTo>
                    <a:lnTo>
                      <a:pt x="4" y="0"/>
                    </a:lnTo>
                    <a:lnTo>
                      <a:pt x="2" y="2"/>
                    </a:lnTo>
                    <a:lnTo>
                      <a:pt x="1" y="4"/>
                    </a:lnTo>
                    <a:lnTo>
                      <a:pt x="0" y="7"/>
                    </a:lnTo>
                    <a:lnTo>
                      <a:pt x="1" y="10"/>
                    </a:lnTo>
                    <a:lnTo>
                      <a:pt x="2" y="12"/>
                    </a:lnTo>
                    <a:lnTo>
                      <a:pt x="4" y="14"/>
                    </a:lnTo>
                    <a:lnTo>
                      <a:pt x="6" y="15"/>
                    </a:lnTo>
                    <a:lnTo>
                      <a:pt x="9" y="15"/>
                    </a:lnTo>
                    <a:lnTo>
                      <a:pt x="11" y="14"/>
                    </a:lnTo>
                    <a:lnTo>
                      <a:pt x="14" y="12"/>
                    </a:lnTo>
                    <a:lnTo>
                      <a:pt x="15" y="10"/>
                    </a:lnTo>
                    <a:lnTo>
                      <a:pt x="16" y="7"/>
                    </a:lnTo>
                    <a:close/>
                  </a:path>
                </a:pathLst>
              </a:custGeom>
              <a:solidFill>
                <a:srgbClr val="FFFF00"/>
              </a:solidFill>
              <a:ln w="9525">
                <a:noFill/>
                <a:round/>
                <a:headEnd/>
                <a:tailEnd/>
              </a:ln>
            </p:spPr>
            <p:txBody>
              <a:bodyPr/>
              <a:lstStyle/>
              <a:p>
                <a:endParaRPr lang="en-US" dirty="0"/>
              </a:p>
            </p:txBody>
          </p:sp>
          <p:sp>
            <p:nvSpPr>
              <p:cNvPr id="643626" name="Freeform 554"/>
              <p:cNvSpPr>
                <a:spLocks/>
              </p:cNvSpPr>
              <p:nvPr/>
            </p:nvSpPr>
            <p:spPr bwMode="auto">
              <a:xfrm>
                <a:off x="5244" y="1727"/>
                <a:ext cx="15" cy="15"/>
              </a:xfrm>
              <a:custGeom>
                <a:avLst/>
                <a:gdLst/>
                <a:ahLst/>
                <a:cxnLst>
                  <a:cxn ang="0">
                    <a:pos x="15" y="8"/>
                  </a:cxn>
                  <a:cxn ang="0">
                    <a:pos x="15" y="0"/>
                  </a:cxn>
                  <a:cxn ang="0">
                    <a:pos x="7" y="0"/>
                  </a:cxn>
                  <a:cxn ang="0">
                    <a:pos x="7" y="0"/>
                  </a:cxn>
                  <a:cxn ang="0">
                    <a:pos x="7" y="0"/>
                  </a:cxn>
                  <a:cxn ang="0">
                    <a:pos x="0" y="0"/>
                  </a:cxn>
                  <a:cxn ang="0">
                    <a:pos x="0" y="0"/>
                  </a:cxn>
                  <a:cxn ang="0">
                    <a:pos x="0" y="0"/>
                  </a:cxn>
                  <a:cxn ang="0">
                    <a:pos x="0" y="0"/>
                  </a:cxn>
                  <a:cxn ang="0">
                    <a:pos x="0" y="8"/>
                  </a:cxn>
                  <a:cxn ang="0">
                    <a:pos x="0" y="8"/>
                  </a:cxn>
                  <a:cxn ang="0">
                    <a:pos x="0" y="15"/>
                  </a:cxn>
                  <a:cxn ang="0">
                    <a:pos x="0" y="15"/>
                  </a:cxn>
                  <a:cxn ang="0">
                    <a:pos x="0" y="15"/>
                  </a:cxn>
                  <a:cxn ang="0">
                    <a:pos x="7" y="15"/>
                  </a:cxn>
                  <a:cxn ang="0">
                    <a:pos x="7" y="15"/>
                  </a:cxn>
                  <a:cxn ang="0">
                    <a:pos x="7" y="15"/>
                  </a:cxn>
                  <a:cxn ang="0">
                    <a:pos x="15" y="8"/>
                  </a:cxn>
                  <a:cxn ang="0">
                    <a:pos x="15" y="8"/>
                  </a:cxn>
                </a:cxnLst>
                <a:rect l="0" t="0" r="r" b="b"/>
                <a:pathLst>
                  <a:path w="15" h="15">
                    <a:moveTo>
                      <a:pt x="15" y="8"/>
                    </a:moveTo>
                    <a:lnTo>
                      <a:pt x="15" y="0"/>
                    </a:lnTo>
                    <a:lnTo>
                      <a:pt x="7" y="0"/>
                    </a:lnTo>
                    <a:lnTo>
                      <a:pt x="7" y="0"/>
                    </a:lnTo>
                    <a:lnTo>
                      <a:pt x="7" y="0"/>
                    </a:lnTo>
                    <a:lnTo>
                      <a:pt x="0" y="0"/>
                    </a:lnTo>
                    <a:lnTo>
                      <a:pt x="0" y="0"/>
                    </a:lnTo>
                    <a:lnTo>
                      <a:pt x="0" y="0"/>
                    </a:lnTo>
                    <a:lnTo>
                      <a:pt x="0" y="0"/>
                    </a:lnTo>
                    <a:lnTo>
                      <a:pt x="0" y="8"/>
                    </a:lnTo>
                    <a:lnTo>
                      <a:pt x="0" y="8"/>
                    </a:lnTo>
                    <a:lnTo>
                      <a:pt x="0" y="15"/>
                    </a:lnTo>
                    <a:lnTo>
                      <a:pt x="0" y="15"/>
                    </a:lnTo>
                    <a:lnTo>
                      <a:pt x="0" y="15"/>
                    </a:lnTo>
                    <a:lnTo>
                      <a:pt x="7" y="15"/>
                    </a:lnTo>
                    <a:lnTo>
                      <a:pt x="7" y="15"/>
                    </a:lnTo>
                    <a:lnTo>
                      <a:pt x="7"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627" name="Freeform 555"/>
              <p:cNvSpPr>
                <a:spLocks/>
              </p:cNvSpPr>
              <p:nvPr/>
            </p:nvSpPr>
            <p:spPr bwMode="auto">
              <a:xfrm>
                <a:off x="5241" y="1729"/>
                <a:ext cx="16" cy="16"/>
              </a:xfrm>
              <a:custGeom>
                <a:avLst/>
                <a:gdLst/>
                <a:ahLst/>
                <a:cxnLst>
                  <a:cxn ang="0">
                    <a:pos x="16" y="8"/>
                  </a:cxn>
                  <a:cxn ang="0">
                    <a:pos x="15" y="5"/>
                  </a:cxn>
                  <a:cxn ang="0">
                    <a:pos x="14" y="3"/>
                  </a:cxn>
                  <a:cxn ang="0">
                    <a:pos x="11" y="1"/>
                  </a:cxn>
                  <a:cxn ang="0">
                    <a:pos x="9" y="0"/>
                  </a:cxn>
                  <a:cxn ang="0">
                    <a:pos x="6" y="0"/>
                  </a:cxn>
                  <a:cxn ang="0">
                    <a:pos x="4" y="1"/>
                  </a:cxn>
                  <a:cxn ang="0">
                    <a:pos x="2" y="3"/>
                  </a:cxn>
                  <a:cxn ang="0">
                    <a:pos x="1" y="5"/>
                  </a:cxn>
                  <a:cxn ang="0">
                    <a:pos x="0" y="8"/>
                  </a:cxn>
                  <a:cxn ang="0">
                    <a:pos x="1" y="11"/>
                  </a:cxn>
                  <a:cxn ang="0">
                    <a:pos x="2" y="14"/>
                  </a:cxn>
                  <a:cxn ang="0">
                    <a:pos x="4" y="15"/>
                  </a:cxn>
                  <a:cxn ang="0">
                    <a:pos x="6" y="16"/>
                  </a:cxn>
                  <a:cxn ang="0">
                    <a:pos x="9" y="16"/>
                  </a:cxn>
                  <a:cxn ang="0">
                    <a:pos x="11" y="15"/>
                  </a:cxn>
                  <a:cxn ang="0">
                    <a:pos x="14" y="14"/>
                  </a:cxn>
                  <a:cxn ang="0">
                    <a:pos x="15" y="11"/>
                  </a:cxn>
                  <a:cxn ang="0">
                    <a:pos x="16" y="8"/>
                  </a:cxn>
                </a:cxnLst>
                <a:rect l="0" t="0" r="r" b="b"/>
                <a:pathLst>
                  <a:path w="16" h="16">
                    <a:moveTo>
                      <a:pt x="16" y="8"/>
                    </a:moveTo>
                    <a:lnTo>
                      <a:pt x="15" y="5"/>
                    </a:lnTo>
                    <a:lnTo>
                      <a:pt x="14" y="3"/>
                    </a:lnTo>
                    <a:lnTo>
                      <a:pt x="11" y="1"/>
                    </a:lnTo>
                    <a:lnTo>
                      <a:pt x="9" y="0"/>
                    </a:lnTo>
                    <a:lnTo>
                      <a:pt x="6" y="0"/>
                    </a:lnTo>
                    <a:lnTo>
                      <a:pt x="4" y="1"/>
                    </a:lnTo>
                    <a:lnTo>
                      <a:pt x="2" y="3"/>
                    </a:lnTo>
                    <a:lnTo>
                      <a:pt x="1" y="5"/>
                    </a:lnTo>
                    <a:lnTo>
                      <a:pt x="0" y="8"/>
                    </a:lnTo>
                    <a:lnTo>
                      <a:pt x="1" y="11"/>
                    </a:lnTo>
                    <a:lnTo>
                      <a:pt x="2" y="14"/>
                    </a:lnTo>
                    <a:lnTo>
                      <a:pt x="4" y="15"/>
                    </a:lnTo>
                    <a:lnTo>
                      <a:pt x="6" y="16"/>
                    </a:lnTo>
                    <a:lnTo>
                      <a:pt x="9" y="16"/>
                    </a:lnTo>
                    <a:lnTo>
                      <a:pt x="11"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628" name="Freeform 556"/>
              <p:cNvSpPr>
                <a:spLocks/>
              </p:cNvSpPr>
              <p:nvPr/>
            </p:nvSpPr>
            <p:spPr bwMode="auto">
              <a:xfrm>
                <a:off x="5244" y="1727"/>
                <a:ext cx="15" cy="15"/>
              </a:xfrm>
              <a:custGeom>
                <a:avLst/>
                <a:gdLst/>
                <a:ahLst/>
                <a:cxnLst>
                  <a:cxn ang="0">
                    <a:pos x="15" y="8"/>
                  </a:cxn>
                  <a:cxn ang="0">
                    <a:pos x="15" y="8"/>
                  </a:cxn>
                  <a:cxn ang="0">
                    <a:pos x="7" y="8"/>
                  </a:cxn>
                  <a:cxn ang="0">
                    <a:pos x="7" y="0"/>
                  </a:cxn>
                  <a:cxn ang="0">
                    <a:pos x="7" y="0"/>
                  </a:cxn>
                  <a:cxn ang="0">
                    <a:pos x="0" y="0"/>
                  </a:cxn>
                  <a:cxn ang="0">
                    <a:pos x="0" y="0"/>
                  </a:cxn>
                  <a:cxn ang="0">
                    <a:pos x="0" y="8"/>
                  </a:cxn>
                  <a:cxn ang="0">
                    <a:pos x="0" y="8"/>
                  </a:cxn>
                  <a:cxn ang="0">
                    <a:pos x="0" y="8"/>
                  </a:cxn>
                  <a:cxn ang="0">
                    <a:pos x="0" y="15"/>
                  </a:cxn>
                  <a:cxn ang="0">
                    <a:pos x="0" y="15"/>
                  </a:cxn>
                  <a:cxn ang="0">
                    <a:pos x="0" y="15"/>
                  </a:cxn>
                  <a:cxn ang="0">
                    <a:pos x="0" y="15"/>
                  </a:cxn>
                  <a:cxn ang="0">
                    <a:pos x="7" y="15"/>
                  </a:cxn>
                  <a:cxn ang="0">
                    <a:pos x="7" y="15"/>
                  </a:cxn>
                  <a:cxn ang="0">
                    <a:pos x="7" y="15"/>
                  </a:cxn>
                  <a:cxn ang="0">
                    <a:pos x="15" y="15"/>
                  </a:cxn>
                  <a:cxn ang="0">
                    <a:pos x="15" y="8"/>
                  </a:cxn>
                </a:cxnLst>
                <a:rect l="0" t="0" r="r" b="b"/>
                <a:pathLst>
                  <a:path w="15" h="15">
                    <a:moveTo>
                      <a:pt x="15" y="8"/>
                    </a:moveTo>
                    <a:lnTo>
                      <a:pt x="15" y="8"/>
                    </a:lnTo>
                    <a:lnTo>
                      <a:pt x="7" y="8"/>
                    </a:lnTo>
                    <a:lnTo>
                      <a:pt x="7" y="0"/>
                    </a:lnTo>
                    <a:lnTo>
                      <a:pt x="7" y="0"/>
                    </a:lnTo>
                    <a:lnTo>
                      <a:pt x="0" y="0"/>
                    </a:lnTo>
                    <a:lnTo>
                      <a:pt x="0" y="0"/>
                    </a:lnTo>
                    <a:lnTo>
                      <a:pt x="0" y="8"/>
                    </a:lnTo>
                    <a:lnTo>
                      <a:pt x="0" y="8"/>
                    </a:lnTo>
                    <a:lnTo>
                      <a:pt x="0" y="8"/>
                    </a:lnTo>
                    <a:lnTo>
                      <a:pt x="0" y="15"/>
                    </a:lnTo>
                    <a:lnTo>
                      <a:pt x="0" y="15"/>
                    </a:lnTo>
                    <a:lnTo>
                      <a:pt x="0" y="15"/>
                    </a:lnTo>
                    <a:lnTo>
                      <a:pt x="0" y="15"/>
                    </a:lnTo>
                    <a:lnTo>
                      <a:pt x="7" y="15"/>
                    </a:lnTo>
                    <a:lnTo>
                      <a:pt x="7" y="15"/>
                    </a:lnTo>
                    <a:lnTo>
                      <a:pt x="7"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629" name="Freeform 557"/>
              <p:cNvSpPr>
                <a:spLocks/>
              </p:cNvSpPr>
              <p:nvPr/>
            </p:nvSpPr>
            <p:spPr bwMode="auto">
              <a:xfrm>
                <a:off x="5239" y="1722"/>
                <a:ext cx="16" cy="16"/>
              </a:xfrm>
              <a:custGeom>
                <a:avLst/>
                <a:gdLst/>
                <a:ahLst/>
                <a:cxnLst>
                  <a:cxn ang="0">
                    <a:pos x="16" y="8"/>
                  </a:cxn>
                  <a:cxn ang="0">
                    <a:pos x="16" y="5"/>
                  </a:cxn>
                  <a:cxn ang="0">
                    <a:pos x="15" y="3"/>
                  </a:cxn>
                  <a:cxn ang="0">
                    <a:pos x="12" y="1"/>
                  </a:cxn>
                  <a:cxn ang="0">
                    <a:pos x="9" y="0"/>
                  </a:cxn>
                  <a:cxn ang="0">
                    <a:pos x="7" y="0"/>
                  </a:cxn>
                  <a:cxn ang="0">
                    <a:pos x="4" y="1"/>
                  </a:cxn>
                  <a:cxn ang="0">
                    <a:pos x="2" y="3"/>
                  </a:cxn>
                  <a:cxn ang="0">
                    <a:pos x="1" y="5"/>
                  </a:cxn>
                  <a:cxn ang="0">
                    <a:pos x="0" y="8"/>
                  </a:cxn>
                  <a:cxn ang="0">
                    <a:pos x="1" y="10"/>
                  </a:cxn>
                  <a:cxn ang="0">
                    <a:pos x="2" y="12"/>
                  </a:cxn>
                  <a:cxn ang="0">
                    <a:pos x="4" y="15"/>
                  </a:cxn>
                  <a:cxn ang="0">
                    <a:pos x="7" y="16"/>
                  </a:cxn>
                  <a:cxn ang="0">
                    <a:pos x="9" y="16"/>
                  </a:cxn>
                  <a:cxn ang="0">
                    <a:pos x="12" y="15"/>
                  </a:cxn>
                  <a:cxn ang="0">
                    <a:pos x="15" y="12"/>
                  </a:cxn>
                  <a:cxn ang="0">
                    <a:pos x="16" y="10"/>
                  </a:cxn>
                  <a:cxn ang="0">
                    <a:pos x="16" y="8"/>
                  </a:cxn>
                </a:cxnLst>
                <a:rect l="0" t="0" r="r" b="b"/>
                <a:pathLst>
                  <a:path w="16" h="16">
                    <a:moveTo>
                      <a:pt x="16" y="8"/>
                    </a:moveTo>
                    <a:lnTo>
                      <a:pt x="16" y="5"/>
                    </a:lnTo>
                    <a:lnTo>
                      <a:pt x="15" y="3"/>
                    </a:lnTo>
                    <a:lnTo>
                      <a:pt x="12" y="1"/>
                    </a:lnTo>
                    <a:lnTo>
                      <a:pt x="9" y="0"/>
                    </a:lnTo>
                    <a:lnTo>
                      <a:pt x="7" y="0"/>
                    </a:lnTo>
                    <a:lnTo>
                      <a:pt x="4" y="1"/>
                    </a:lnTo>
                    <a:lnTo>
                      <a:pt x="2" y="3"/>
                    </a:lnTo>
                    <a:lnTo>
                      <a:pt x="1" y="5"/>
                    </a:lnTo>
                    <a:lnTo>
                      <a:pt x="0" y="8"/>
                    </a:lnTo>
                    <a:lnTo>
                      <a:pt x="1" y="10"/>
                    </a:lnTo>
                    <a:lnTo>
                      <a:pt x="2" y="12"/>
                    </a:lnTo>
                    <a:lnTo>
                      <a:pt x="4" y="15"/>
                    </a:lnTo>
                    <a:lnTo>
                      <a:pt x="7" y="16"/>
                    </a:lnTo>
                    <a:lnTo>
                      <a:pt x="9" y="16"/>
                    </a:lnTo>
                    <a:lnTo>
                      <a:pt x="12" y="15"/>
                    </a:lnTo>
                    <a:lnTo>
                      <a:pt x="15" y="12"/>
                    </a:lnTo>
                    <a:lnTo>
                      <a:pt x="16" y="10"/>
                    </a:lnTo>
                    <a:lnTo>
                      <a:pt x="16" y="8"/>
                    </a:lnTo>
                    <a:close/>
                  </a:path>
                </a:pathLst>
              </a:custGeom>
              <a:solidFill>
                <a:srgbClr val="FFFF00"/>
              </a:solidFill>
              <a:ln w="9525">
                <a:noFill/>
                <a:round/>
                <a:headEnd/>
                <a:tailEnd/>
              </a:ln>
            </p:spPr>
            <p:txBody>
              <a:bodyPr/>
              <a:lstStyle/>
              <a:p>
                <a:endParaRPr lang="en-US" dirty="0"/>
              </a:p>
            </p:txBody>
          </p:sp>
          <p:sp>
            <p:nvSpPr>
              <p:cNvPr id="643630" name="Freeform 558"/>
              <p:cNvSpPr>
                <a:spLocks/>
              </p:cNvSpPr>
              <p:nvPr/>
            </p:nvSpPr>
            <p:spPr bwMode="auto">
              <a:xfrm>
                <a:off x="5237" y="1720"/>
                <a:ext cx="22" cy="15"/>
              </a:xfrm>
              <a:custGeom>
                <a:avLst/>
                <a:gdLst/>
                <a:ahLst/>
                <a:cxnLst>
                  <a:cxn ang="0">
                    <a:pos x="22" y="7"/>
                  </a:cxn>
                  <a:cxn ang="0">
                    <a:pos x="14" y="7"/>
                  </a:cxn>
                  <a:cxn ang="0">
                    <a:pos x="14" y="7"/>
                  </a:cxn>
                  <a:cxn ang="0">
                    <a:pos x="14" y="0"/>
                  </a:cxn>
                  <a:cxn ang="0">
                    <a:pos x="14" y="0"/>
                  </a:cxn>
                  <a:cxn ang="0">
                    <a:pos x="7" y="0"/>
                  </a:cxn>
                  <a:cxn ang="0">
                    <a:pos x="7" y="0"/>
                  </a:cxn>
                  <a:cxn ang="0">
                    <a:pos x="7" y="7"/>
                  </a:cxn>
                  <a:cxn ang="0">
                    <a:pos x="0" y="7"/>
                  </a:cxn>
                  <a:cxn ang="0">
                    <a:pos x="0" y="7"/>
                  </a:cxn>
                  <a:cxn ang="0">
                    <a:pos x="0" y="15"/>
                  </a:cxn>
                  <a:cxn ang="0">
                    <a:pos x="7" y="15"/>
                  </a:cxn>
                  <a:cxn ang="0">
                    <a:pos x="7" y="15"/>
                  </a:cxn>
                  <a:cxn ang="0">
                    <a:pos x="7" y="15"/>
                  </a:cxn>
                  <a:cxn ang="0">
                    <a:pos x="14" y="15"/>
                  </a:cxn>
                  <a:cxn ang="0">
                    <a:pos x="14" y="15"/>
                  </a:cxn>
                  <a:cxn ang="0">
                    <a:pos x="14" y="15"/>
                  </a:cxn>
                  <a:cxn ang="0">
                    <a:pos x="14" y="15"/>
                  </a:cxn>
                  <a:cxn ang="0">
                    <a:pos x="22" y="7"/>
                  </a:cxn>
                </a:cxnLst>
                <a:rect l="0" t="0" r="r" b="b"/>
                <a:pathLst>
                  <a:path w="22" h="15">
                    <a:moveTo>
                      <a:pt x="22" y="7"/>
                    </a:moveTo>
                    <a:lnTo>
                      <a:pt x="14" y="7"/>
                    </a:lnTo>
                    <a:lnTo>
                      <a:pt x="14" y="7"/>
                    </a:lnTo>
                    <a:lnTo>
                      <a:pt x="14" y="0"/>
                    </a:lnTo>
                    <a:lnTo>
                      <a:pt x="14" y="0"/>
                    </a:lnTo>
                    <a:lnTo>
                      <a:pt x="7" y="0"/>
                    </a:lnTo>
                    <a:lnTo>
                      <a:pt x="7" y="0"/>
                    </a:lnTo>
                    <a:lnTo>
                      <a:pt x="7" y="7"/>
                    </a:lnTo>
                    <a:lnTo>
                      <a:pt x="0" y="7"/>
                    </a:lnTo>
                    <a:lnTo>
                      <a:pt x="0" y="7"/>
                    </a:lnTo>
                    <a:lnTo>
                      <a:pt x="0" y="15"/>
                    </a:lnTo>
                    <a:lnTo>
                      <a:pt x="7" y="15"/>
                    </a:lnTo>
                    <a:lnTo>
                      <a:pt x="7" y="15"/>
                    </a:lnTo>
                    <a:lnTo>
                      <a:pt x="7" y="15"/>
                    </a:lnTo>
                    <a:lnTo>
                      <a:pt x="14" y="15"/>
                    </a:lnTo>
                    <a:lnTo>
                      <a:pt x="14" y="15"/>
                    </a:lnTo>
                    <a:lnTo>
                      <a:pt x="14" y="15"/>
                    </a:lnTo>
                    <a:lnTo>
                      <a:pt x="14" y="15"/>
                    </a:lnTo>
                    <a:lnTo>
                      <a:pt x="22" y="7"/>
                    </a:lnTo>
                  </a:path>
                </a:pathLst>
              </a:custGeom>
              <a:noFill/>
              <a:ln w="0" cap="sq">
                <a:solidFill>
                  <a:srgbClr val="FFFF00"/>
                </a:solidFill>
                <a:prstDash val="solid"/>
                <a:miter lim="800000"/>
                <a:headEnd/>
                <a:tailEnd/>
              </a:ln>
            </p:spPr>
            <p:txBody>
              <a:bodyPr/>
              <a:lstStyle/>
              <a:p>
                <a:endParaRPr lang="en-US" dirty="0"/>
              </a:p>
            </p:txBody>
          </p:sp>
          <p:sp>
            <p:nvSpPr>
              <p:cNvPr id="643631" name="Freeform 559"/>
              <p:cNvSpPr>
                <a:spLocks/>
              </p:cNvSpPr>
              <p:nvPr/>
            </p:nvSpPr>
            <p:spPr bwMode="auto">
              <a:xfrm>
                <a:off x="5248" y="1733"/>
                <a:ext cx="16" cy="15"/>
              </a:xfrm>
              <a:custGeom>
                <a:avLst/>
                <a:gdLst/>
                <a:ahLst/>
                <a:cxnLst>
                  <a:cxn ang="0">
                    <a:pos x="16" y="8"/>
                  </a:cxn>
                  <a:cxn ang="0">
                    <a:pos x="16" y="5"/>
                  </a:cxn>
                  <a:cxn ang="0">
                    <a:pos x="15" y="2"/>
                  </a:cxn>
                  <a:cxn ang="0">
                    <a:pos x="12" y="0"/>
                  </a:cxn>
                  <a:cxn ang="0">
                    <a:pos x="9" y="0"/>
                  </a:cxn>
                  <a:cxn ang="0">
                    <a:pos x="7" y="0"/>
                  </a:cxn>
                  <a:cxn ang="0">
                    <a:pos x="4" y="0"/>
                  </a:cxn>
                  <a:cxn ang="0">
                    <a:pos x="2" y="2"/>
                  </a:cxn>
                  <a:cxn ang="0">
                    <a:pos x="1" y="5"/>
                  </a:cxn>
                  <a:cxn ang="0">
                    <a:pos x="0" y="8"/>
                  </a:cxn>
                  <a:cxn ang="0">
                    <a:pos x="1" y="11"/>
                  </a:cxn>
                  <a:cxn ang="0">
                    <a:pos x="2" y="13"/>
                  </a:cxn>
                  <a:cxn ang="0">
                    <a:pos x="4" y="15"/>
                  </a:cxn>
                  <a:cxn ang="0">
                    <a:pos x="7" y="15"/>
                  </a:cxn>
                  <a:cxn ang="0">
                    <a:pos x="9" y="15"/>
                  </a:cxn>
                  <a:cxn ang="0">
                    <a:pos x="12" y="15"/>
                  </a:cxn>
                  <a:cxn ang="0">
                    <a:pos x="15" y="13"/>
                  </a:cxn>
                  <a:cxn ang="0">
                    <a:pos x="16" y="11"/>
                  </a:cxn>
                  <a:cxn ang="0">
                    <a:pos x="16" y="8"/>
                  </a:cxn>
                </a:cxnLst>
                <a:rect l="0" t="0" r="r" b="b"/>
                <a:pathLst>
                  <a:path w="16" h="15">
                    <a:moveTo>
                      <a:pt x="16" y="8"/>
                    </a:moveTo>
                    <a:lnTo>
                      <a:pt x="16" y="5"/>
                    </a:lnTo>
                    <a:lnTo>
                      <a:pt x="15" y="2"/>
                    </a:lnTo>
                    <a:lnTo>
                      <a:pt x="12" y="0"/>
                    </a:lnTo>
                    <a:lnTo>
                      <a:pt x="9" y="0"/>
                    </a:lnTo>
                    <a:lnTo>
                      <a:pt x="7" y="0"/>
                    </a:lnTo>
                    <a:lnTo>
                      <a:pt x="4" y="0"/>
                    </a:lnTo>
                    <a:lnTo>
                      <a:pt x="2" y="2"/>
                    </a:lnTo>
                    <a:lnTo>
                      <a:pt x="1" y="5"/>
                    </a:lnTo>
                    <a:lnTo>
                      <a:pt x="0" y="8"/>
                    </a:lnTo>
                    <a:lnTo>
                      <a:pt x="1" y="11"/>
                    </a:lnTo>
                    <a:lnTo>
                      <a:pt x="2" y="13"/>
                    </a:lnTo>
                    <a:lnTo>
                      <a:pt x="4" y="15"/>
                    </a:lnTo>
                    <a:lnTo>
                      <a:pt x="7" y="15"/>
                    </a:lnTo>
                    <a:lnTo>
                      <a:pt x="9" y="15"/>
                    </a:lnTo>
                    <a:lnTo>
                      <a:pt x="12" y="15"/>
                    </a:lnTo>
                    <a:lnTo>
                      <a:pt x="15"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632" name="Freeform 560"/>
              <p:cNvSpPr>
                <a:spLocks/>
              </p:cNvSpPr>
              <p:nvPr/>
            </p:nvSpPr>
            <p:spPr bwMode="auto">
              <a:xfrm>
                <a:off x="5251" y="1735"/>
                <a:ext cx="15" cy="14"/>
              </a:xfrm>
              <a:custGeom>
                <a:avLst/>
                <a:gdLst/>
                <a:ahLst/>
                <a:cxnLst>
                  <a:cxn ang="0">
                    <a:pos x="15" y="7"/>
                  </a:cxn>
                  <a:cxn ang="0">
                    <a:pos x="15" y="0"/>
                  </a:cxn>
                  <a:cxn ang="0">
                    <a:pos x="15" y="0"/>
                  </a:cxn>
                  <a:cxn ang="0">
                    <a:pos x="8" y="0"/>
                  </a:cxn>
                  <a:cxn ang="0">
                    <a:pos x="8" y="0"/>
                  </a:cxn>
                  <a:cxn ang="0">
                    <a:pos x="0" y="0"/>
                  </a:cxn>
                  <a:cxn ang="0">
                    <a:pos x="0" y="0"/>
                  </a:cxn>
                  <a:cxn ang="0">
                    <a:pos x="0" y="0"/>
                  </a:cxn>
                  <a:cxn ang="0">
                    <a:pos x="0" y="0"/>
                  </a:cxn>
                  <a:cxn ang="0">
                    <a:pos x="0" y="7"/>
                  </a:cxn>
                  <a:cxn ang="0">
                    <a:pos x="0" y="7"/>
                  </a:cxn>
                  <a:cxn ang="0">
                    <a:pos x="0" y="14"/>
                  </a:cxn>
                  <a:cxn ang="0">
                    <a:pos x="0" y="14"/>
                  </a:cxn>
                  <a:cxn ang="0">
                    <a:pos x="0" y="14"/>
                  </a:cxn>
                  <a:cxn ang="0">
                    <a:pos x="8" y="14"/>
                  </a:cxn>
                  <a:cxn ang="0">
                    <a:pos x="8" y="14"/>
                  </a:cxn>
                  <a:cxn ang="0">
                    <a:pos x="15" y="14"/>
                  </a:cxn>
                  <a:cxn ang="0">
                    <a:pos x="15" y="7"/>
                  </a:cxn>
                  <a:cxn ang="0">
                    <a:pos x="15" y="7"/>
                  </a:cxn>
                </a:cxnLst>
                <a:rect l="0" t="0" r="r" b="b"/>
                <a:pathLst>
                  <a:path w="15" h="14">
                    <a:moveTo>
                      <a:pt x="15" y="7"/>
                    </a:moveTo>
                    <a:lnTo>
                      <a:pt x="15" y="0"/>
                    </a:lnTo>
                    <a:lnTo>
                      <a:pt x="15" y="0"/>
                    </a:lnTo>
                    <a:lnTo>
                      <a:pt x="8" y="0"/>
                    </a:lnTo>
                    <a:lnTo>
                      <a:pt x="8" y="0"/>
                    </a:lnTo>
                    <a:lnTo>
                      <a:pt x="0" y="0"/>
                    </a:lnTo>
                    <a:lnTo>
                      <a:pt x="0" y="0"/>
                    </a:lnTo>
                    <a:lnTo>
                      <a:pt x="0" y="0"/>
                    </a:lnTo>
                    <a:lnTo>
                      <a:pt x="0" y="0"/>
                    </a:lnTo>
                    <a:lnTo>
                      <a:pt x="0" y="7"/>
                    </a:lnTo>
                    <a:lnTo>
                      <a:pt x="0" y="7"/>
                    </a:lnTo>
                    <a:lnTo>
                      <a:pt x="0" y="14"/>
                    </a:lnTo>
                    <a:lnTo>
                      <a:pt x="0" y="14"/>
                    </a:lnTo>
                    <a:lnTo>
                      <a:pt x="0" y="14"/>
                    </a:lnTo>
                    <a:lnTo>
                      <a:pt x="8" y="14"/>
                    </a:lnTo>
                    <a:lnTo>
                      <a:pt x="8" y="14"/>
                    </a:lnTo>
                    <a:lnTo>
                      <a:pt x="15"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633" name="Freeform 561"/>
              <p:cNvSpPr>
                <a:spLocks/>
              </p:cNvSpPr>
              <p:nvPr/>
            </p:nvSpPr>
            <p:spPr bwMode="auto">
              <a:xfrm>
                <a:off x="5244" y="1723"/>
                <a:ext cx="16" cy="15"/>
              </a:xfrm>
              <a:custGeom>
                <a:avLst/>
                <a:gdLst/>
                <a:ahLst/>
                <a:cxnLst>
                  <a:cxn ang="0">
                    <a:pos x="16" y="8"/>
                  </a:cxn>
                  <a:cxn ang="0">
                    <a:pos x="15" y="5"/>
                  </a:cxn>
                  <a:cxn ang="0">
                    <a:pos x="13" y="3"/>
                  </a:cxn>
                  <a:cxn ang="0">
                    <a:pos x="11" y="0"/>
                  </a:cxn>
                  <a:cxn ang="0">
                    <a:pos x="8" y="0"/>
                  </a:cxn>
                  <a:cxn ang="0">
                    <a:pos x="6" y="0"/>
                  </a:cxn>
                  <a:cxn ang="0">
                    <a:pos x="4" y="0"/>
                  </a:cxn>
                  <a:cxn ang="0">
                    <a:pos x="2" y="3"/>
                  </a:cxn>
                  <a:cxn ang="0">
                    <a:pos x="1" y="5"/>
                  </a:cxn>
                  <a:cxn ang="0">
                    <a:pos x="0" y="8"/>
                  </a:cxn>
                  <a:cxn ang="0">
                    <a:pos x="1" y="10"/>
                  </a:cxn>
                  <a:cxn ang="0">
                    <a:pos x="2" y="13"/>
                  </a:cxn>
                  <a:cxn ang="0">
                    <a:pos x="4" y="15"/>
                  </a:cxn>
                  <a:cxn ang="0">
                    <a:pos x="6" y="15"/>
                  </a:cxn>
                  <a:cxn ang="0">
                    <a:pos x="8" y="15"/>
                  </a:cxn>
                  <a:cxn ang="0">
                    <a:pos x="11" y="15"/>
                  </a:cxn>
                  <a:cxn ang="0">
                    <a:pos x="13" y="13"/>
                  </a:cxn>
                  <a:cxn ang="0">
                    <a:pos x="15" y="10"/>
                  </a:cxn>
                  <a:cxn ang="0">
                    <a:pos x="16" y="8"/>
                  </a:cxn>
                </a:cxnLst>
                <a:rect l="0" t="0" r="r" b="b"/>
                <a:pathLst>
                  <a:path w="16" h="15">
                    <a:moveTo>
                      <a:pt x="16" y="8"/>
                    </a:moveTo>
                    <a:lnTo>
                      <a:pt x="15" y="5"/>
                    </a:lnTo>
                    <a:lnTo>
                      <a:pt x="13" y="3"/>
                    </a:lnTo>
                    <a:lnTo>
                      <a:pt x="11" y="0"/>
                    </a:lnTo>
                    <a:lnTo>
                      <a:pt x="8" y="0"/>
                    </a:lnTo>
                    <a:lnTo>
                      <a:pt x="6" y="0"/>
                    </a:lnTo>
                    <a:lnTo>
                      <a:pt x="4" y="0"/>
                    </a:lnTo>
                    <a:lnTo>
                      <a:pt x="2" y="3"/>
                    </a:lnTo>
                    <a:lnTo>
                      <a:pt x="1" y="5"/>
                    </a:lnTo>
                    <a:lnTo>
                      <a:pt x="0" y="8"/>
                    </a:lnTo>
                    <a:lnTo>
                      <a:pt x="1" y="10"/>
                    </a:lnTo>
                    <a:lnTo>
                      <a:pt x="2" y="13"/>
                    </a:lnTo>
                    <a:lnTo>
                      <a:pt x="4" y="15"/>
                    </a:lnTo>
                    <a:lnTo>
                      <a:pt x="6" y="15"/>
                    </a:lnTo>
                    <a:lnTo>
                      <a:pt x="8" y="15"/>
                    </a:lnTo>
                    <a:lnTo>
                      <a:pt x="11" y="15"/>
                    </a:lnTo>
                    <a:lnTo>
                      <a:pt x="13"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634" name="Freeform 562"/>
              <p:cNvSpPr>
                <a:spLocks/>
              </p:cNvSpPr>
              <p:nvPr/>
            </p:nvSpPr>
            <p:spPr bwMode="auto">
              <a:xfrm>
                <a:off x="5244" y="1720"/>
                <a:ext cx="15" cy="22"/>
              </a:xfrm>
              <a:custGeom>
                <a:avLst/>
                <a:gdLst/>
                <a:ahLst/>
                <a:cxnLst>
                  <a:cxn ang="0">
                    <a:pos x="15" y="7"/>
                  </a:cxn>
                  <a:cxn ang="0">
                    <a:pos x="15" y="7"/>
                  </a:cxn>
                  <a:cxn ang="0">
                    <a:pos x="15" y="7"/>
                  </a:cxn>
                  <a:cxn ang="0">
                    <a:pos x="15" y="0"/>
                  </a:cxn>
                  <a:cxn ang="0">
                    <a:pos x="7" y="0"/>
                  </a:cxn>
                  <a:cxn ang="0">
                    <a:pos x="7" y="0"/>
                  </a:cxn>
                  <a:cxn ang="0">
                    <a:pos x="7" y="0"/>
                  </a:cxn>
                  <a:cxn ang="0">
                    <a:pos x="0" y="7"/>
                  </a:cxn>
                  <a:cxn ang="0">
                    <a:pos x="0" y="7"/>
                  </a:cxn>
                  <a:cxn ang="0">
                    <a:pos x="0" y="7"/>
                  </a:cxn>
                  <a:cxn ang="0">
                    <a:pos x="0" y="15"/>
                  </a:cxn>
                  <a:cxn ang="0">
                    <a:pos x="0" y="15"/>
                  </a:cxn>
                  <a:cxn ang="0">
                    <a:pos x="7" y="15"/>
                  </a:cxn>
                  <a:cxn ang="0">
                    <a:pos x="7" y="22"/>
                  </a:cxn>
                  <a:cxn ang="0">
                    <a:pos x="7" y="22"/>
                  </a:cxn>
                  <a:cxn ang="0">
                    <a:pos x="15" y="15"/>
                  </a:cxn>
                  <a:cxn ang="0">
                    <a:pos x="15" y="15"/>
                  </a:cxn>
                  <a:cxn ang="0">
                    <a:pos x="15" y="15"/>
                  </a:cxn>
                  <a:cxn ang="0">
                    <a:pos x="15" y="7"/>
                  </a:cxn>
                </a:cxnLst>
                <a:rect l="0" t="0" r="r" b="b"/>
                <a:pathLst>
                  <a:path w="15" h="22">
                    <a:moveTo>
                      <a:pt x="15" y="7"/>
                    </a:moveTo>
                    <a:lnTo>
                      <a:pt x="15" y="7"/>
                    </a:lnTo>
                    <a:lnTo>
                      <a:pt x="15" y="7"/>
                    </a:lnTo>
                    <a:lnTo>
                      <a:pt x="15" y="0"/>
                    </a:lnTo>
                    <a:lnTo>
                      <a:pt x="7" y="0"/>
                    </a:lnTo>
                    <a:lnTo>
                      <a:pt x="7" y="0"/>
                    </a:lnTo>
                    <a:lnTo>
                      <a:pt x="7" y="0"/>
                    </a:lnTo>
                    <a:lnTo>
                      <a:pt x="0" y="7"/>
                    </a:lnTo>
                    <a:lnTo>
                      <a:pt x="0" y="7"/>
                    </a:lnTo>
                    <a:lnTo>
                      <a:pt x="0" y="7"/>
                    </a:lnTo>
                    <a:lnTo>
                      <a:pt x="0" y="15"/>
                    </a:lnTo>
                    <a:lnTo>
                      <a:pt x="0" y="15"/>
                    </a:lnTo>
                    <a:lnTo>
                      <a:pt x="7" y="15"/>
                    </a:lnTo>
                    <a:lnTo>
                      <a:pt x="7" y="22"/>
                    </a:lnTo>
                    <a:lnTo>
                      <a:pt x="7" y="22"/>
                    </a:lnTo>
                    <a:lnTo>
                      <a:pt x="15"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635" name="Freeform 563"/>
              <p:cNvSpPr>
                <a:spLocks/>
              </p:cNvSpPr>
              <p:nvPr/>
            </p:nvSpPr>
            <p:spPr bwMode="auto">
              <a:xfrm>
                <a:off x="4939" y="1539"/>
                <a:ext cx="15" cy="16"/>
              </a:xfrm>
              <a:custGeom>
                <a:avLst/>
                <a:gdLst/>
                <a:ahLst/>
                <a:cxnLst>
                  <a:cxn ang="0">
                    <a:pos x="15" y="8"/>
                  </a:cxn>
                  <a:cxn ang="0">
                    <a:pos x="15" y="5"/>
                  </a:cxn>
                  <a:cxn ang="0">
                    <a:pos x="14" y="2"/>
                  </a:cxn>
                  <a:cxn ang="0">
                    <a:pos x="11" y="1"/>
                  </a:cxn>
                  <a:cxn ang="0">
                    <a:pos x="9" y="0"/>
                  </a:cxn>
                  <a:cxn ang="0">
                    <a:pos x="6" y="0"/>
                  </a:cxn>
                  <a:cxn ang="0">
                    <a:pos x="4" y="1"/>
                  </a:cxn>
                  <a:cxn ang="0">
                    <a:pos x="2" y="2"/>
                  </a:cxn>
                  <a:cxn ang="0">
                    <a:pos x="0" y="5"/>
                  </a:cxn>
                  <a:cxn ang="0">
                    <a:pos x="0" y="8"/>
                  </a:cxn>
                  <a:cxn ang="0">
                    <a:pos x="0" y="11"/>
                  </a:cxn>
                  <a:cxn ang="0">
                    <a:pos x="2" y="13"/>
                  </a:cxn>
                  <a:cxn ang="0">
                    <a:pos x="4" y="15"/>
                  </a:cxn>
                  <a:cxn ang="0">
                    <a:pos x="6" y="16"/>
                  </a:cxn>
                  <a:cxn ang="0">
                    <a:pos x="9" y="16"/>
                  </a:cxn>
                  <a:cxn ang="0">
                    <a:pos x="11" y="15"/>
                  </a:cxn>
                  <a:cxn ang="0">
                    <a:pos x="14" y="13"/>
                  </a:cxn>
                  <a:cxn ang="0">
                    <a:pos x="15" y="11"/>
                  </a:cxn>
                  <a:cxn ang="0">
                    <a:pos x="15" y="8"/>
                  </a:cxn>
                </a:cxnLst>
                <a:rect l="0" t="0" r="r" b="b"/>
                <a:pathLst>
                  <a:path w="15" h="16">
                    <a:moveTo>
                      <a:pt x="15" y="8"/>
                    </a:moveTo>
                    <a:lnTo>
                      <a:pt x="15" y="5"/>
                    </a:lnTo>
                    <a:lnTo>
                      <a:pt x="14" y="2"/>
                    </a:lnTo>
                    <a:lnTo>
                      <a:pt x="11" y="1"/>
                    </a:lnTo>
                    <a:lnTo>
                      <a:pt x="9" y="0"/>
                    </a:lnTo>
                    <a:lnTo>
                      <a:pt x="6" y="0"/>
                    </a:lnTo>
                    <a:lnTo>
                      <a:pt x="4" y="1"/>
                    </a:lnTo>
                    <a:lnTo>
                      <a:pt x="2" y="2"/>
                    </a:lnTo>
                    <a:lnTo>
                      <a:pt x="0" y="5"/>
                    </a:lnTo>
                    <a:lnTo>
                      <a:pt x="0" y="8"/>
                    </a:lnTo>
                    <a:lnTo>
                      <a:pt x="0" y="11"/>
                    </a:lnTo>
                    <a:lnTo>
                      <a:pt x="2" y="13"/>
                    </a:lnTo>
                    <a:lnTo>
                      <a:pt x="4" y="15"/>
                    </a:lnTo>
                    <a:lnTo>
                      <a:pt x="6" y="16"/>
                    </a:lnTo>
                    <a:lnTo>
                      <a:pt x="9" y="16"/>
                    </a:lnTo>
                    <a:lnTo>
                      <a:pt x="11" y="15"/>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636" name="Freeform 564"/>
              <p:cNvSpPr>
                <a:spLocks/>
              </p:cNvSpPr>
              <p:nvPr/>
            </p:nvSpPr>
            <p:spPr bwMode="auto">
              <a:xfrm>
                <a:off x="4938" y="1538"/>
                <a:ext cx="15" cy="15"/>
              </a:xfrm>
              <a:custGeom>
                <a:avLst/>
                <a:gdLst/>
                <a:ahLst/>
                <a:cxnLst>
                  <a:cxn ang="0">
                    <a:pos x="15" y="7"/>
                  </a:cxn>
                  <a:cxn ang="0">
                    <a:pos x="15" y="7"/>
                  </a:cxn>
                  <a:cxn ang="0">
                    <a:pos x="15" y="0"/>
                  </a:cxn>
                  <a:cxn ang="0">
                    <a:pos x="15" y="0"/>
                  </a:cxn>
                  <a:cxn ang="0">
                    <a:pos x="8" y="0"/>
                  </a:cxn>
                  <a:cxn ang="0">
                    <a:pos x="8" y="0"/>
                  </a:cxn>
                  <a:cxn ang="0">
                    <a:pos x="8" y="0"/>
                  </a:cxn>
                  <a:cxn ang="0">
                    <a:pos x="0" y="0"/>
                  </a:cxn>
                  <a:cxn ang="0">
                    <a:pos x="0" y="7"/>
                  </a:cxn>
                  <a:cxn ang="0">
                    <a:pos x="0" y="7"/>
                  </a:cxn>
                  <a:cxn ang="0">
                    <a:pos x="0" y="15"/>
                  </a:cxn>
                  <a:cxn ang="0">
                    <a:pos x="0" y="15"/>
                  </a:cxn>
                  <a:cxn ang="0">
                    <a:pos x="8" y="15"/>
                  </a:cxn>
                  <a:cxn ang="0">
                    <a:pos x="8" y="15"/>
                  </a:cxn>
                  <a:cxn ang="0">
                    <a:pos x="8" y="15"/>
                  </a:cxn>
                  <a:cxn ang="0">
                    <a:pos x="15" y="15"/>
                  </a:cxn>
                  <a:cxn ang="0">
                    <a:pos x="15" y="15"/>
                  </a:cxn>
                  <a:cxn ang="0">
                    <a:pos x="15" y="15"/>
                  </a:cxn>
                  <a:cxn ang="0">
                    <a:pos x="15" y="7"/>
                  </a:cxn>
                </a:cxnLst>
                <a:rect l="0" t="0" r="r" b="b"/>
                <a:pathLst>
                  <a:path w="15" h="15">
                    <a:moveTo>
                      <a:pt x="15" y="7"/>
                    </a:moveTo>
                    <a:lnTo>
                      <a:pt x="15" y="7"/>
                    </a:lnTo>
                    <a:lnTo>
                      <a:pt x="15" y="0"/>
                    </a:lnTo>
                    <a:lnTo>
                      <a:pt x="15" y="0"/>
                    </a:lnTo>
                    <a:lnTo>
                      <a:pt x="8" y="0"/>
                    </a:lnTo>
                    <a:lnTo>
                      <a:pt x="8" y="0"/>
                    </a:lnTo>
                    <a:lnTo>
                      <a:pt x="8" y="0"/>
                    </a:lnTo>
                    <a:lnTo>
                      <a:pt x="0" y="0"/>
                    </a:lnTo>
                    <a:lnTo>
                      <a:pt x="0" y="7"/>
                    </a:lnTo>
                    <a:lnTo>
                      <a:pt x="0" y="7"/>
                    </a:lnTo>
                    <a:lnTo>
                      <a:pt x="0" y="15"/>
                    </a:lnTo>
                    <a:lnTo>
                      <a:pt x="0" y="15"/>
                    </a:lnTo>
                    <a:lnTo>
                      <a:pt x="8" y="15"/>
                    </a:lnTo>
                    <a:lnTo>
                      <a:pt x="8" y="15"/>
                    </a:lnTo>
                    <a:lnTo>
                      <a:pt x="8" y="15"/>
                    </a:lnTo>
                    <a:lnTo>
                      <a:pt x="15" y="15"/>
                    </a:lnTo>
                    <a:lnTo>
                      <a:pt x="15" y="15"/>
                    </a:lnTo>
                    <a:lnTo>
                      <a:pt x="15" y="15"/>
                    </a:lnTo>
                    <a:lnTo>
                      <a:pt x="15" y="7"/>
                    </a:lnTo>
                  </a:path>
                </a:pathLst>
              </a:custGeom>
              <a:noFill/>
              <a:ln w="0" cap="sq">
                <a:solidFill>
                  <a:srgbClr val="FFFF00"/>
                </a:solidFill>
                <a:prstDash val="solid"/>
                <a:miter lim="800000"/>
                <a:headEnd/>
                <a:tailEnd/>
              </a:ln>
            </p:spPr>
            <p:txBody>
              <a:bodyPr/>
              <a:lstStyle/>
              <a:p>
                <a:endParaRPr lang="en-US" dirty="0"/>
              </a:p>
            </p:txBody>
          </p:sp>
          <p:sp>
            <p:nvSpPr>
              <p:cNvPr id="643637" name="Freeform 565"/>
              <p:cNvSpPr>
                <a:spLocks/>
              </p:cNvSpPr>
              <p:nvPr/>
            </p:nvSpPr>
            <p:spPr bwMode="auto">
              <a:xfrm>
                <a:off x="5142" y="1292"/>
                <a:ext cx="15" cy="16"/>
              </a:xfrm>
              <a:custGeom>
                <a:avLst/>
                <a:gdLst/>
                <a:ahLst/>
                <a:cxnLst>
                  <a:cxn ang="0">
                    <a:pos x="15" y="8"/>
                  </a:cxn>
                  <a:cxn ang="0">
                    <a:pos x="14" y="5"/>
                  </a:cxn>
                  <a:cxn ang="0">
                    <a:pos x="13" y="3"/>
                  </a:cxn>
                  <a:cxn ang="0">
                    <a:pos x="10" y="1"/>
                  </a:cxn>
                  <a:cxn ang="0">
                    <a:pos x="8" y="0"/>
                  </a:cxn>
                  <a:cxn ang="0">
                    <a:pos x="6" y="0"/>
                  </a:cxn>
                  <a:cxn ang="0">
                    <a:pos x="3" y="1"/>
                  </a:cxn>
                  <a:cxn ang="0">
                    <a:pos x="1" y="3"/>
                  </a:cxn>
                  <a:cxn ang="0">
                    <a:pos x="0" y="5"/>
                  </a:cxn>
                  <a:cxn ang="0">
                    <a:pos x="0" y="8"/>
                  </a:cxn>
                  <a:cxn ang="0">
                    <a:pos x="0" y="11"/>
                  </a:cxn>
                  <a:cxn ang="0">
                    <a:pos x="1" y="13"/>
                  </a:cxn>
                  <a:cxn ang="0">
                    <a:pos x="3" y="15"/>
                  </a:cxn>
                  <a:cxn ang="0">
                    <a:pos x="6" y="16"/>
                  </a:cxn>
                  <a:cxn ang="0">
                    <a:pos x="8" y="16"/>
                  </a:cxn>
                  <a:cxn ang="0">
                    <a:pos x="10" y="15"/>
                  </a:cxn>
                  <a:cxn ang="0">
                    <a:pos x="13" y="13"/>
                  </a:cxn>
                  <a:cxn ang="0">
                    <a:pos x="14" y="11"/>
                  </a:cxn>
                  <a:cxn ang="0">
                    <a:pos x="15" y="8"/>
                  </a:cxn>
                </a:cxnLst>
                <a:rect l="0" t="0" r="r" b="b"/>
                <a:pathLst>
                  <a:path w="15" h="16">
                    <a:moveTo>
                      <a:pt x="15" y="8"/>
                    </a:moveTo>
                    <a:lnTo>
                      <a:pt x="14" y="5"/>
                    </a:lnTo>
                    <a:lnTo>
                      <a:pt x="13" y="3"/>
                    </a:lnTo>
                    <a:lnTo>
                      <a:pt x="10" y="1"/>
                    </a:lnTo>
                    <a:lnTo>
                      <a:pt x="8" y="0"/>
                    </a:lnTo>
                    <a:lnTo>
                      <a:pt x="6" y="0"/>
                    </a:lnTo>
                    <a:lnTo>
                      <a:pt x="3" y="1"/>
                    </a:lnTo>
                    <a:lnTo>
                      <a:pt x="1" y="3"/>
                    </a:lnTo>
                    <a:lnTo>
                      <a:pt x="0" y="5"/>
                    </a:lnTo>
                    <a:lnTo>
                      <a:pt x="0" y="8"/>
                    </a:lnTo>
                    <a:lnTo>
                      <a:pt x="0" y="11"/>
                    </a:lnTo>
                    <a:lnTo>
                      <a:pt x="1" y="13"/>
                    </a:lnTo>
                    <a:lnTo>
                      <a:pt x="3" y="15"/>
                    </a:lnTo>
                    <a:lnTo>
                      <a:pt x="6" y="16"/>
                    </a:lnTo>
                    <a:lnTo>
                      <a:pt x="8" y="16"/>
                    </a:lnTo>
                    <a:lnTo>
                      <a:pt x="10"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638" name="Freeform 566"/>
              <p:cNvSpPr>
                <a:spLocks/>
              </p:cNvSpPr>
              <p:nvPr/>
            </p:nvSpPr>
            <p:spPr bwMode="auto">
              <a:xfrm>
                <a:off x="5142" y="1291"/>
                <a:ext cx="15" cy="14"/>
              </a:xfrm>
              <a:custGeom>
                <a:avLst/>
                <a:gdLst/>
                <a:ahLst/>
                <a:cxnLst>
                  <a:cxn ang="0">
                    <a:pos x="15" y="7"/>
                  </a:cxn>
                  <a:cxn ang="0">
                    <a:pos x="15" y="7"/>
                  </a:cxn>
                  <a:cxn ang="0">
                    <a:pos x="15" y="7"/>
                  </a:cxn>
                  <a:cxn ang="0">
                    <a:pos x="8" y="0"/>
                  </a:cxn>
                  <a:cxn ang="0">
                    <a:pos x="8" y="0"/>
                  </a:cxn>
                  <a:cxn ang="0">
                    <a:pos x="8" y="0"/>
                  </a:cxn>
                  <a:cxn ang="0">
                    <a:pos x="0" y="0"/>
                  </a:cxn>
                  <a:cxn ang="0">
                    <a:pos x="0" y="7"/>
                  </a:cxn>
                  <a:cxn ang="0">
                    <a:pos x="0" y="7"/>
                  </a:cxn>
                  <a:cxn ang="0">
                    <a:pos x="0" y="7"/>
                  </a:cxn>
                  <a:cxn ang="0">
                    <a:pos x="0" y="14"/>
                  </a:cxn>
                  <a:cxn ang="0">
                    <a:pos x="0" y="14"/>
                  </a:cxn>
                  <a:cxn ang="0">
                    <a:pos x="0" y="14"/>
                  </a:cxn>
                  <a:cxn ang="0">
                    <a:pos x="8" y="14"/>
                  </a:cxn>
                  <a:cxn ang="0">
                    <a:pos x="8" y="14"/>
                  </a:cxn>
                  <a:cxn ang="0">
                    <a:pos x="8" y="14"/>
                  </a:cxn>
                  <a:cxn ang="0">
                    <a:pos x="15" y="14"/>
                  </a:cxn>
                  <a:cxn ang="0">
                    <a:pos x="15" y="14"/>
                  </a:cxn>
                  <a:cxn ang="0">
                    <a:pos x="15" y="7"/>
                  </a:cxn>
                </a:cxnLst>
                <a:rect l="0" t="0" r="r" b="b"/>
                <a:pathLst>
                  <a:path w="15" h="14">
                    <a:moveTo>
                      <a:pt x="15" y="7"/>
                    </a:moveTo>
                    <a:lnTo>
                      <a:pt x="15" y="7"/>
                    </a:lnTo>
                    <a:lnTo>
                      <a:pt x="15" y="7"/>
                    </a:lnTo>
                    <a:lnTo>
                      <a:pt x="8" y="0"/>
                    </a:lnTo>
                    <a:lnTo>
                      <a:pt x="8" y="0"/>
                    </a:lnTo>
                    <a:lnTo>
                      <a:pt x="8" y="0"/>
                    </a:lnTo>
                    <a:lnTo>
                      <a:pt x="0" y="0"/>
                    </a:lnTo>
                    <a:lnTo>
                      <a:pt x="0" y="7"/>
                    </a:lnTo>
                    <a:lnTo>
                      <a:pt x="0" y="7"/>
                    </a:lnTo>
                    <a:lnTo>
                      <a:pt x="0" y="7"/>
                    </a:lnTo>
                    <a:lnTo>
                      <a:pt x="0" y="14"/>
                    </a:lnTo>
                    <a:lnTo>
                      <a:pt x="0" y="14"/>
                    </a:lnTo>
                    <a:lnTo>
                      <a:pt x="0" y="14"/>
                    </a:lnTo>
                    <a:lnTo>
                      <a:pt x="8" y="14"/>
                    </a:lnTo>
                    <a:lnTo>
                      <a:pt x="8" y="14"/>
                    </a:lnTo>
                    <a:lnTo>
                      <a:pt x="8"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639" name="Freeform 567"/>
              <p:cNvSpPr>
                <a:spLocks/>
              </p:cNvSpPr>
              <p:nvPr/>
            </p:nvSpPr>
            <p:spPr bwMode="auto">
              <a:xfrm>
                <a:off x="5251" y="1617"/>
                <a:ext cx="15" cy="16"/>
              </a:xfrm>
              <a:custGeom>
                <a:avLst/>
                <a:gdLst/>
                <a:ahLst/>
                <a:cxnLst>
                  <a:cxn ang="0">
                    <a:pos x="15" y="8"/>
                  </a:cxn>
                  <a:cxn ang="0">
                    <a:pos x="15" y="6"/>
                  </a:cxn>
                  <a:cxn ang="0">
                    <a:pos x="14" y="3"/>
                  </a:cxn>
                  <a:cxn ang="0">
                    <a:pos x="12" y="1"/>
                  </a:cxn>
                  <a:cxn ang="0">
                    <a:pos x="9" y="0"/>
                  </a:cxn>
                  <a:cxn ang="0">
                    <a:pos x="6" y="0"/>
                  </a:cxn>
                  <a:cxn ang="0">
                    <a:pos x="4" y="1"/>
                  </a:cxn>
                  <a:cxn ang="0">
                    <a:pos x="1" y="3"/>
                  </a:cxn>
                  <a:cxn ang="0">
                    <a:pos x="0" y="6"/>
                  </a:cxn>
                  <a:cxn ang="0">
                    <a:pos x="0" y="8"/>
                  </a:cxn>
                  <a:cxn ang="0">
                    <a:pos x="0" y="11"/>
                  </a:cxn>
                  <a:cxn ang="0">
                    <a:pos x="1" y="13"/>
                  </a:cxn>
                  <a:cxn ang="0">
                    <a:pos x="4" y="15"/>
                  </a:cxn>
                  <a:cxn ang="0">
                    <a:pos x="6" y="16"/>
                  </a:cxn>
                  <a:cxn ang="0">
                    <a:pos x="9" y="16"/>
                  </a:cxn>
                  <a:cxn ang="0">
                    <a:pos x="12" y="15"/>
                  </a:cxn>
                  <a:cxn ang="0">
                    <a:pos x="14" y="13"/>
                  </a:cxn>
                  <a:cxn ang="0">
                    <a:pos x="15" y="11"/>
                  </a:cxn>
                  <a:cxn ang="0">
                    <a:pos x="15" y="8"/>
                  </a:cxn>
                </a:cxnLst>
                <a:rect l="0" t="0" r="r" b="b"/>
                <a:pathLst>
                  <a:path w="15" h="16">
                    <a:moveTo>
                      <a:pt x="15" y="8"/>
                    </a:moveTo>
                    <a:lnTo>
                      <a:pt x="15" y="6"/>
                    </a:lnTo>
                    <a:lnTo>
                      <a:pt x="14" y="3"/>
                    </a:lnTo>
                    <a:lnTo>
                      <a:pt x="12" y="1"/>
                    </a:lnTo>
                    <a:lnTo>
                      <a:pt x="9" y="0"/>
                    </a:lnTo>
                    <a:lnTo>
                      <a:pt x="6" y="0"/>
                    </a:lnTo>
                    <a:lnTo>
                      <a:pt x="4" y="1"/>
                    </a:lnTo>
                    <a:lnTo>
                      <a:pt x="1" y="3"/>
                    </a:lnTo>
                    <a:lnTo>
                      <a:pt x="0" y="6"/>
                    </a:lnTo>
                    <a:lnTo>
                      <a:pt x="0" y="8"/>
                    </a:lnTo>
                    <a:lnTo>
                      <a:pt x="0" y="11"/>
                    </a:lnTo>
                    <a:lnTo>
                      <a:pt x="1" y="13"/>
                    </a:lnTo>
                    <a:lnTo>
                      <a:pt x="4" y="15"/>
                    </a:lnTo>
                    <a:lnTo>
                      <a:pt x="6" y="16"/>
                    </a:lnTo>
                    <a:lnTo>
                      <a:pt x="9" y="16"/>
                    </a:lnTo>
                    <a:lnTo>
                      <a:pt x="12" y="15"/>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640" name="Freeform 568"/>
              <p:cNvSpPr>
                <a:spLocks/>
              </p:cNvSpPr>
              <p:nvPr/>
            </p:nvSpPr>
            <p:spPr bwMode="auto">
              <a:xfrm>
                <a:off x="5251" y="1618"/>
                <a:ext cx="15" cy="15"/>
              </a:xfrm>
              <a:custGeom>
                <a:avLst/>
                <a:gdLst/>
                <a:ahLst/>
                <a:cxnLst>
                  <a:cxn ang="0">
                    <a:pos x="15" y="7"/>
                  </a:cxn>
                  <a:cxn ang="0">
                    <a:pos x="15" y="7"/>
                  </a:cxn>
                  <a:cxn ang="0">
                    <a:pos x="15" y="0"/>
                  </a:cxn>
                  <a:cxn ang="0">
                    <a:pos x="15" y="0"/>
                  </a:cxn>
                  <a:cxn ang="0">
                    <a:pos x="8" y="0"/>
                  </a:cxn>
                  <a:cxn ang="0">
                    <a:pos x="8" y="0"/>
                  </a:cxn>
                  <a:cxn ang="0">
                    <a:pos x="0" y="0"/>
                  </a:cxn>
                  <a:cxn ang="0">
                    <a:pos x="0" y="0"/>
                  </a:cxn>
                  <a:cxn ang="0">
                    <a:pos x="0" y="7"/>
                  </a:cxn>
                  <a:cxn ang="0">
                    <a:pos x="0" y="7"/>
                  </a:cxn>
                  <a:cxn ang="0">
                    <a:pos x="0" y="7"/>
                  </a:cxn>
                  <a:cxn ang="0">
                    <a:pos x="0" y="15"/>
                  </a:cxn>
                  <a:cxn ang="0">
                    <a:pos x="0" y="15"/>
                  </a:cxn>
                  <a:cxn ang="0">
                    <a:pos x="8" y="15"/>
                  </a:cxn>
                  <a:cxn ang="0">
                    <a:pos x="8" y="15"/>
                  </a:cxn>
                  <a:cxn ang="0">
                    <a:pos x="15" y="15"/>
                  </a:cxn>
                  <a:cxn ang="0">
                    <a:pos x="15" y="15"/>
                  </a:cxn>
                  <a:cxn ang="0">
                    <a:pos x="15" y="7"/>
                  </a:cxn>
                  <a:cxn ang="0">
                    <a:pos x="15" y="7"/>
                  </a:cxn>
                </a:cxnLst>
                <a:rect l="0" t="0" r="r" b="b"/>
                <a:pathLst>
                  <a:path w="15" h="15">
                    <a:moveTo>
                      <a:pt x="15" y="7"/>
                    </a:moveTo>
                    <a:lnTo>
                      <a:pt x="15" y="7"/>
                    </a:lnTo>
                    <a:lnTo>
                      <a:pt x="15" y="0"/>
                    </a:lnTo>
                    <a:lnTo>
                      <a:pt x="15" y="0"/>
                    </a:lnTo>
                    <a:lnTo>
                      <a:pt x="8" y="0"/>
                    </a:lnTo>
                    <a:lnTo>
                      <a:pt x="8" y="0"/>
                    </a:lnTo>
                    <a:lnTo>
                      <a:pt x="0" y="0"/>
                    </a:lnTo>
                    <a:lnTo>
                      <a:pt x="0" y="0"/>
                    </a:lnTo>
                    <a:lnTo>
                      <a:pt x="0" y="7"/>
                    </a:lnTo>
                    <a:lnTo>
                      <a:pt x="0" y="7"/>
                    </a:lnTo>
                    <a:lnTo>
                      <a:pt x="0" y="7"/>
                    </a:lnTo>
                    <a:lnTo>
                      <a:pt x="0" y="15"/>
                    </a:lnTo>
                    <a:lnTo>
                      <a:pt x="0" y="15"/>
                    </a:lnTo>
                    <a:lnTo>
                      <a:pt x="8" y="15"/>
                    </a:lnTo>
                    <a:lnTo>
                      <a:pt x="8" y="15"/>
                    </a:lnTo>
                    <a:lnTo>
                      <a:pt x="15" y="15"/>
                    </a:lnTo>
                    <a:lnTo>
                      <a:pt x="15"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641" name="Freeform 569"/>
              <p:cNvSpPr>
                <a:spLocks/>
              </p:cNvSpPr>
              <p:nvPr/>
            </p:nvSpPr>
            <p:spPr bwMode="auto">
              <a:xfrm>
                <a:off x="5242" y="1747"/>
                <a:ext cx="15" cy="15"/>
              </a:xfrm>
              <a:custGeom>
                <a:avLst/>
                <a:gdLst/>
                <a:ahLst/>
                <a:cxnLst>
                  <a:cxn ang="0">
                    <a:pos x="15" y="8"/>
                  </a:cxn>
                  <a:cxn ang="0">
                    <a:pos x="15" y="4"/>
                  </a:cxn>
                  <a:cxn ang="0">
                    <a:pos x="14" y="2"/>
                  </a:cxn>
                  <a:cxn ang="0">
                    <a:pos x="12" y="0"/>
                  </a:cxn>
                  <a:cxn ang="0">
                    <a:pos x="9" y="0"/>
                  </a:cxn>
                  <a:cxn ang="0">
                    <a:pos x="6" y="0"/>
                  </a:cxn>
                  <a:cxn ang="0">
                    <a:pos x="4" y="0"/>
                  </a:cxn>
                  <a:cxn ang="0">
                    <a:pos x="2" y="2"/>
                  </a:cxn>
                  <a:cxn ang="0">
                    <a:pos x="1" y="4"/>
                  </a:cxn>
                  <a:cxn ang="0">
                    <a:pos x="0" y="8"/>
                  </a:cxn>
                  <a:cxn ang="0">
                    <a:pos x="1" y="10"/>
                  </a:cxn>
                  <a:cxn ang="0">
                    <a:pos x="2" y="13"/>
                  </a:cxn>
                  <a:cxn ang="0">
                    <a:pos x="4" y="15"/>
                  </a:cxn>
                  <a:cxn ang="0">
                    <a:pos x="6" y="15"/>
                  </a:cxn>
                  <a:cxn ang="0">
                    <a:pos x="9" y="15"/>
                  </a:cxn>
                  <a:cxn ang="0">
                    <a:pos x="12" y="15"/>
                  </a:cxn>
                  <a:cxn ang="0">
                    <a:pos x="14" y="13"/>
                  </a:cxn>
                  <a:cxn ang="0">
                    <a:pos x="15" y="10"/>
                  </a:cxn>
                  <a:cxn ang="0">
                    <a:pos x="15" y="8"/>
                  </a:cxn>
                </a:cxnLst>
                <a:rect l="0" t="0" r="r" b="b"/>
                <a:pathLst>
                  <a:path w="15" h="15">
                    <a:moveTo>
                      <a:pt x="15" y="8"/>
                    </a:moveTo>
                    <a:lnTo>
                      <a:pt x="15" y="4"/>
                    </a:lnTo>
                    <a:lnTo>
                      <a:pt x="14" y="2"/>
                    </a:lnTo>
                    <a:lnTo>
                      <a:pt x="12" y="0"/>
                    </a:lnTo>
                    <a:lnTo>
                      <a:pt x="9" y="0"/>
                    </a:lnTo>
                    <a:lnTo>
                      <a:pt x="6" y="0"/>
                    </a:lnTo>
                    <a:lnTo>
                      <a:pt x="4" y="0"/>
                    </a:lnTo>
                    <a:lnTo>
                      <a:pt x="2" y="2"/>
                    </a:lnTo>
                    <a:lnTo>
                      <a:pt x="1" y="4"/>
                    </a:lnTo>
                    <a:lnTo>
                      <a:pt x="0" y="8"/>
                    </a:lnTo>
                    <a:lnTo>
                      <a:pt x="1" y="10"/>
                    </a:lnTo>
                    <a:lnTo>
                      <a:pt x="2" y="13"/>
                    </a:lnTo>
                    <a:lnTo>
                      <a:pt x="4" y="15"/>
                    </a:lnTo>
                    <a:lnTo>
                      <a:pt x="6" y="15"/>
                    </a:lnTo>
                    <a:lnTo>
                      <a:pt x="9" y="15"/>
                    </a:lnTo>
                    <a:lnTo>
                      <a:pt x="12"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642" name="Freeform 570"/>
              <p:cNvSpPr>
                <a:spLocks/>
              </p:cNvSpPr>
              <p:nvPr/>
            </p:nvSpPr>
            <p:spPr bwMode="auto">
              <a:xfrm>
                <a:off x="5244" y="1749"/>
                <a:ext cx="15" cy="15"/>
              </a:xfrm>
              <a:custGeom>
                <a:avLst/>
                <a:gdLst/>
                <a:ahLst/>
                <a:cxnLst>
                  <a:cxn ang="0">
                    <a:pos x="15" y="7"/>
                  </a:cxn>
                  <a:cxn ang="0">
                    <a:pos x="15" y="0"/>
                  </a:cxn>
                  <a:cxn ang="0">
                    <a:pos x="15" y="0"/>
                  </a:cxn>
                  <a:cxn ang="0">
                    <a:pos x="7" y="0"/>
                  </a:cxn>
                  <a:cxn ang="0">
                    <a:pos x="7" y="0"/>
                  </a:cxn>
                  <a:cxn ang="0">
                    <a:pos x="7" y="0"/>
                  </a:cxn>
                  <a:cxn ang="0">
                    <a:pos x="0" y="0"/>
                  </a:cxn>
                  <a:cxn ang="0">
                    <a:pos x="0" y="0"/>
                  </a:cxn>
                  <a:cxn ang="0">
                    <a:pos x="0" y="0"/>
                  </a:cxn>
                  <a:cxn ang="0">
                    <a:pos x="0" y="7"/>
                  </a:cxn>
                  <a:cxn ang="0">
                    <a:pos x="0" y="7"/>
                  </a:cxn>
                  <a:cxn ang="0">
                    <a:pos x="0" y="7"/>
                  </a:cxn>
                  <a:cxn ang="0">
                    <a:pos x="0" y="15"/>
                  </a:cxn>
                  <a:cxn ang="0">
                    <a:pos x="7" y="15"/>
                  </a:cxn>
                  <a:cxn ang="0">
                    <a:pos x="7" y="15"/>
                  </a:cxn>
                  <a:cxn ang="0">
                    <a:pos x="7" y="15"/>
                  </a:cxn>
                  <a:cxn ang="0">
                    <a:pos x="15" y="7"/>
                  </a:cxn>
                  <a:cxn ang="0">
                    <a:pos x="15" y="7"/>
                  </a:cxn>
                  <a:cxn ang="0">
                    <a:pos x="15" y="7"/>
                  </a:cxn>
                </a:cxnLst>
                <a:rect l="0" t="0" r="r" b="b"/>
                <a:pathLst>
                  <a:path w="15" h="15">
                    <a:moveTo>
                      <a:pt x="15" y="7"/>
                    </a:moveTo>
                    <a:lnTo>
                      <a:pt x="15" y="0"/>
                    </a:lnTo>
                    <a:lnTo>
                      <a:pt x="15" y="0"/>
                    </a:lnTo>
                    <a:lnTo>
                      <a:pt x="7" y="0"/>
                    </a:lnTo>
                    <a:lnTo>
                      <a:pt x="7" y="0"/>
                    </a:lnTo>
                    <a:lnTo>
                      <a:pt x="7" y="0"/>
                    </a:lnTo>
                    <a:lnTo>
                      <a:pt x="0" y="0"/>
                    </a:lnTo>
                    <a:lnTo>
                      <a:pt x="0" y="0"/>
                    </a:lnTo>
                    <a:lnTo>
                      <a:pt x="0" y="0"/>
                    </a:lnTo>
                    <a:lnTo>
                      <a:pt x="0" y="7"/>
                    </a:lnTo>
                    <a:lnTo>
                      <a:pt x="0" y="7"/>
                    </a:lnTo>
                    <a:lnTo>
                      <a:pt x="0" y="7"/>
                    </a:lnTo>
                    <a:lnTo>
                      <a:pt x="0" y="15"/>
                    </a:lnTo>
                    <a:lnTo>
                      <a:pt x="7" y="15"/>
                    </a:lnTo>
                    <a:lnTo>
                      <a:pt x="7" y="15"/>
                    </a:lnTo>
                    <a:lnTo>
                      <a:pt x="7" y="15"/>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643" name="Freeform 571"/>
              <p:cNvSpPr>
                <a:spLocks/>
              </p:cNvSpPr>
              <p:nvPr/>
            </p:nvSpPr>
            <p:spPr bwMode="auto">
              <a:xfrm>
                <a:off x="5245" y="1762"/>
                <a:ext cx="15" cy="16"/>
              </a:xfrm>
              <a:custGeom>
                <a:avLst/>
                <a:gdLst/>
                <a:ahLst/>
                <a:cxnLst>
                  <a:cxn ang="0">
                    <a:pos x="15" y="7"/>
                  </a:cxn>
                  <a:cxn ang="0">
                    <a:pos x="15" y="5"/>
                  </a:cxn>
                  <a:cxn ang="0">
                    <a:pos x="13" y="3"/>
                  </a:cxn>
                  <a:cxn ang="0">
                    <a:pos x="11" y="1"/>
                  </a:cxn>
                  <a:cxn ang="0">
                    <a:pos x="9" y="0"/>
                  </a:cxn>
                  <a:cxn ang="0">
                    <a:pos x="6" y="0"/>
                  </a:cxn>
                  <a:cxn ang="0">
                    <a:pos x="3" y="1"/>
                  </a:cxn>
                  <a:cxn ang="0">
                    <a:pos x="1" y="3"/>
                  </a:cxn>
                  <a:cxn ang="0">
                    <a:pos x="0" y="5"/>
                  </a:cxn>
                  <a:cxn ang="0">
                    <a:pos x="0" y="7"/>
                  </a:cxn>
                  <a:cxn ang="0">
                    <a:pos x="0" y="10"/>
                  </a:cxn>
                  <a:cxn ang="0">
                    <a:pos x="1" y="12"/>
                  </a:cxn>
                  <a:cxn ang="0">
                    <a:pos x="3" y="15"/>
                  </a:cxn>
                  <a:cxn ang="0">
                    <a:pos x="6" y="16"/>
                  </a:cxn>
                  <a:cxn ang="0">
                    <a:pos x="9" y="16"/>
                  </a:cxn>
                  <a:cxn ang="0">
                    <a:pos x="11" y="15"/>
                  </a:cxn>
                  <a:cxn ang="0">
                    <a:pos x="13" y="12"/>
                  </a:cxn>
                  <a:cxn ang="0">
                    <a:pos x="15" y="10"/>
                  </a:cxn>
                  <a:cxn ang="0">
                    <a:pos x="15" y="7"/>
                  </a:cxn>
                </a:cxnLst>
                <a:rect l="0" t="0" r="r" b="b"/>
                <a:pathLst>
                  <a:path w="15" h="16">
                    <a:moveTo>
                      <a:pt x="15" y="7"/>
                    </a:moveTo>
                    <a:lnTo>
                      <a:pt x="15" y="5"/>
                    </a:lnTo>
                    <a:lnTo>
                      <a:pt x="13" y="3"/>
                    </a:lnTo>
                    <a:lnTo>
                      <a:pt x="11" y="1"/>
                    </a:lnTo>
                    <a:lnTo>
                      <a:pt x="9" y="0"/>
                    </a:lnTo>
                    <a:lnTo>
                      <a:pt x="6" y="0"/>
                    </a:lnTo>
                    <a:lnTo>
                      <a:pt x="3" y="1"/>
                    </a:lnTo>
                    <a:lnTo>
                      <a:pt x="1" y="3"/>
                    </a:lnTo>
                    <a:lnTo>
                      <a:pt x="0" y="5"/>
                    </a:lnTo>
                    <a:lnTo>
                      <a:pt x="0" y="7"/>
                    </a:lnTo>
                    <a:lnTo>
                      <a:pt x="0" y="10"/>
                    </a:lnTo>
                    <a:lnTo>
                      <a:pt x="1" y="12"/>
                    </a:lnTo>
                    <a:lnTo>
                      <a:pt x="3" y="15"/>
                    </a:lnTo>
                    <a:lnTo>
                      <a:pt x="6" y="16"/>
                    </a:lnTo>
                    <a:lnTo>
                      <a:pt x="9" y="16"/>
                    </a:lnTo>
                    <a:lnTo>
                      <a:pt x="11" y="15"/>
                    </a:lnTo>
                    <a:lnTo>
                      <a:pt x="13" y="12"/>
                    </a:lnTo>
                    <a:lnTo>
                      <a:pt x="15" y="10"/>
                    </a:lnTo>
                    <a:lnTo>
                      <a:pt x="15" y="7"/>
                    </a:lnTo>
                    <a:close/>
                  </a:path>
                </a:pathLst>
              </a:custGeom>
              <a:solidFill>
                <a:srgbClr val="FFFF00"/>
              </a:solidFill>
              <a:ln w="9525">
                <a:noFill/>
                <a:round/>
                <a:headEnd/>
                <a:tailEnd/>
              </a:ln>
            </p:spPr>
            <p:txBody>
              <a:bodyPr/>
              <a:lstStyle/>
              <a:p>
                <a:endParaRPr lang="en-US" dirty="0"/>
              </a:p>
            </p:txBody>
          </p:sp>
          <p:sp>
            <p:nvSpPr>
              <p:cNvPr id="643644" name="Freeform 572"/>
              <p:cNvSpPr>
                <a:spLocks/>
              </p:cNvSpPr>
              <p:nvPr/>
            </p:nvSpPr>
            <p:spPr bwMode="auto">
              <a:xfrm>
                <a:off x="5244" y="1764"/>
                <a:ext cx="15" cy="14"/>
              </a:xfrm>
              <a:custGeom>
                <a:avLst/>
                <a:gdLst/>
                <a:ahLst/>
                <a:cxnLst>
                  <a:cxn ang="0">
                    <a:pos x="15" y="7"/>
                  </a:cxn>
                  <a:cxn ang="0">
                    <a:pos x="15" y="0"/>
                  </a:cxn>
                  <a:cxn ang="0">
                    <a:pos x="15" y="0"/>
                  </a:cxn>
                  <a:cxn ang="0">
                    <a:pos x="15" y="0"/>
                  </a:cxn>
                  <a:cxn ang="0">
                    <a:pos x="7" y="0"/>
                  </a:cxn>
                  <a:cxn ang="0">
                    <a:pos x="7" y="0"/>
                  </a:cxn>
                  <a:cxn ang="0">
                    <a:pos x="7" y="0"/>
                  </a:cxn>
                  <a:cxn ang="0">
                    <a:pos x="0" y="0"/>
                  </a:cxn>
                  <a:cxn ang="0">
                    <a:pos x="0" y="0"/>
                  </a:cxn>
                  <a:cxn ang="0">
                    <a:pos x="0" y="7"/>
                  </a:cxn>
                  <a:cxn ang="0">
                    <a:pos x="0" y="7"/>
                  </a:cxn>
                  <a:cxn ang="0">
                    <a:pos x="0" y="7"/>
                  </a:cxn>
                  <a:cxn ang="0">
                    <a:pos x="7" y="14"/>
                  </a:cxn>
                  <a:cxn ang="0">
                    <a:pos x="7" y="14"/>
                  </a:cxn>
                  <a:cxn ang="0">
                    <a:pos x="7" y="14"/>
                  </a:cxn>
                  <a:cxn ang="0">
                    <a:pos x="15" y="14"/>
                  </a:cxn>
                  <a:cxn ang="0">
                    <a:pos x="15" y="7"/>
                  </a:cxn>
                  <a:cxn ang="0">
                    <a:pos x="15" y="7"/>
                  </a:cxn>
                  <a:cxn ang="0">
                    <a:pos x="15" y="7"/>
                  </a:cxn>
                </a:cxnLst>
                <a:rect l="0" t="0" r="r" b="b"/>
                <a:pathLst>
                  <a:path w="15" h="14">
                    <a:moveTo>
                      <a:pt x="15" y="7"/>
                    </a:moveTo>
                    <a:lnTo>
                      <a:pt x="15" y="0"/>
                    </a:lnTo>
                    <a:lnTo>
                      <a:pt x="15" y="0"/>
                    </a:lnTo>
                    <a:lnTo>
                      <a:pt x="15" y="0"/>
                    </a:lnTo>
                    <a:lnTo>
                      <a:pt x="7" y="0"/>
                    </a:lnTo>
                    <a:lnTo>
                      <a:pt x="7" y="0"/>
                    </a:lnTo>
                    <a:lnTo>
                      <a:pt x="7" y="0"/>
                    </a:lnTo>
                    <a:lnTo>
                      <a:pt x="0" y="0"/>
                    </a:lnTo>
                    <a:lnTo>
                      <a:pt x="0" y="0"/>
                    </a:lnTo>
                    <a:lnTo>
                      <a:pt x="0" y="7"/>
                    </a:lnTo>
                    <a:lnTo>
                      <a:pt x="0" y="7"/>
                    </a:lnTo>
                    <a:lnTo>
                      <a:pt x="0" y="7"/>
                    </a:lnTo>
                    <a:lnTo>
                      <a:pt x="7" y="14"/>
                    </a:lnTo>
                    <a:lnTo>
                      <a:pt x="7" y="14"/>
                    </a:lnTo>
                    <a:lnTo>
                      <a:pt x="7" y="14"/>
                    </a:lnTo>
                    <a:lnTo>
                      <a:pt x="15"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645" name="Freeform 573"/>
              <p:cNvSpPr>
                <a:spLocks/>
              </p:cNvSpPr>
              <p:nvPr/>
            </p:nvSpPr>
            <p:spPr bwMode="auto">
              <a:xfrm>
                <a:off x="5241" y="1758"/>
                <a:ext cx="16" cy="16"/>
              </a:xfrm>
              <a:custGeom>
                <a:avLst/>
                <a:gdLst/>
                <a:ahLst/>
                <a:cxnLst>
                  <a:cxn ang="0">
                    <a:pos x="16" y="8"/>
                  </a:cxn>
                  <a:cxn ang="0">
                    <a:pos x="15" y="6"/>
                  </a:cxn>
                  <a:cxn ang="0">
                    <a:pos x="14" y="4"/>
                  </a:cxn>
                  <a:cxn ang="0">
                    <a:pos x="11" y="2"/>
                  </a:cxn>
                  <a:cxn ang="0">
                    <a:pos x="9" y="0"/>
                  </a:cxn>
                  <a:cxn ang="0">
                    <a:pos x="7" y="0"/>
                  </a:cxn>
                  <a:cxn ang="0">
                    <a:pos x="4" y="2"/>
                  </a:cxn>
                  <a:cxn ang="0">
                    <a:pos x="2" y="4"/>
                  </a:cxn>
                  <a:cxn ang="0">
                    <a:pos x="1" y="6"/>
                  </a:cxn>
                  <a:cxn ang="0">
                    <a:pos x="0" y="8"/>
                  </a:cxn>
                  <a:cxn ang="0">
                    <a:pos x="1" y="11"/>
                  </a:cxn>
                  <a:cxn ang="0">
                    <a:pos x="2" y="14"/>
                  </a:cxn>
                  <a:cxn ang="0">
                    <a:pos x="4" y="15"/>
                  </a:cxn>
                  <a:cxn ang="0">
                    <a:pos x="7" y="16"/>
                  </a:cxn>
                  <a:cxn ang="0">
                    <a:pos x="9" y="16"/>
                  </a:cxn>
                  <a:cxn ang="0">
                    <a:pos x="11" y="15"/>
                  </a:cxn>
                  <a:cxn ang="0">
                    <a:pos x="14" y="14"/>
                  </a:cxn>
                  <a:cxn ang="0">
                    <a:pos x="15" y="11"/>
                  </a:cxn>
                  <a:cxn ang="0">
                    <a:pos x="16" y="8"/>
                  </a:cxn>
                </a:cxnLst>
                <a:rect l="0" t="0" r="r" b="b"/>
                <a:pathLst>
                  <a:path w="16" h="16">
                    <a:moveTo>
                      <a:pt x="16" y="8"/>
                    </a:moveTo>
                    <a:lnTo>
                      <a:pt x="15" y="6"/>
                    </a:lnTo>
                    <a:lnTo>
                      <a:pt x="14" y="4"/>
                    </a:lnTo>
                    <a:lnTo>
                      <a:pt x="11" y="2"/>
                    </a:lnTo>
                    <a:lnTo>
                      <a:pt x="9" y="0"/>
                    </a:lnTo>
                    <a:lnTo>
                      <a:pt x="7" y="0"/>
                    </a:lnTo>
                    <a:lnTo>
                      <a:pt x="4" y="2"/>
                    </a:lnTo>
                    <a:lnTo>
                      <a:pt x="2" y="4"/>
                    </a:lnTo>
                    <a:lnTo>
                      <a:pt x="1" y="6"/>
                    </a:lnTo>
                    <a:lnTo>
                      <a:pt x="0" y="8"/>
                    </a:lnTo>
                    <a:lnTo>
                      <a:pt x="1" y="11"/>
                    </a:lnTo>
                    <a:lnTo>
                      <a:pt x="2" y="14"/>
                    </a:lnTo>
                    <a:lnTo>
                      <a:pt x="4" y="15"/>
                    </a:lnTo>
                    <a:lnTo>
                      <a:pt x="7" y="16"/>
                    </a:lnTo>
                    <a:lnTo>
                      <a:pt x="9" y="16"/>
                    </a:lnTo>
                    <a:lnTo>
                      <a:pt x="11" y="15"/>
                    </a:lnTo>
                    <a:lnTo>
                      <a:pt x="14" y="14"/>
                    </a:lnTo>
                    <a:lnTo>
                      <a:pt x="15" y="11"/>
                    </a:lnTo>
                    <a:lnTo>
                      <a:pt x="16" y="8"/>
                    </a:lnTo>
                    <a:close/>
                  </a:path>
                </a:pathLst>
              </a:custGeom>
              <a:solidFill>
                <a:srgbClr val="FFFF00"/>
              </a:solidFill>
              <a:ln w="9525">
                <a:noFill/>
                <a:round/>
                <a:headEnd/>
                <a:tailEnd/>
              </a:ln>
            </p:spPr>
            <p:txBody>
              <a:bodyPr/>
              <a:lstStyle/>
              <a:p>
                <a:endParaRPr lang="en-US" dirty="0"/>
              </a:p>
            </p:txBody>
          </p:sp>
          <p:sp>
            <p:nvSpPr>
              <p:cNvPr id="643646" name="Freeform 574"/>
              <p:cNvSpPr>
                <a:spLocks/>
              </p:cNvSpPr>
              <p:nvPr/>
            </p:nvSpPr>
            <p:spPr bwMode="auto">
              <a:xfrm>
                <a:off x="5244" y="1756"/>
                <a:ext cx="15" cy="15"/>
              </a:xfrm>
              <a:custGeom>
                <a:avLst/>
                <a:gdLst/>
                <a:ahLst/>
                <a:cxnLst>
                  <a:cxn ang="0">
                    <a:pos x="15" y="8"/>
                  </a:cxn>
                  <a:cxn ang="0">
                    <a:pos x="15" y="8"/>
                  </a:cxn>
                  <a:cxn ang="0">
                    <a:pos x="7" y="8"/>
                  </a:cxn>
                  <a:cxn ang="0">
                    <a:pos x="7" y="0"/>
                  </a:cxn>
                  <a:cxn ang="0">
                    <a:pos x="7" y="0"/>
                  </a:cxn>
                  <a:cxn ang="0">
                    <a:pos x="7" y="0"/>
                  </a:cxn>
                  <a:cxn ang="0">
                    <a:pos x="0" y="0"/>
                  </a:cxn>
                  <a:cxn ang="0">
                    <a:pos x="0" y="8"/>
                  </a:cxn>
                  <a:cxn ang="0">
                    <a:pos x="0" y="8"/>
                  </a:cxn>
                  <a:cxn ang="0">
                    <a:pos x="0" y="8"/>
                  </a:cxn>
                  <a:cxn ang="0">
                    <a:pos x="0" y="15"/>
                  </a:cxn>
                  <a:cxn ang="0">
                    <a:pos x="0" y="15"/>
                  </a:cxn>
                  <a:cxn ang="0">
                    <a:pos x="0" y="15"/>
                  </a:cxn>
                  <a:cxn ang="0">
                    <a:pos x="7" y="15"/>
                  </a:cxn>
                  <a:cxn ang="0">
                    <a:pos x="7" y="15"/>
                  </a:cxn>
                  <a:cxn ang="0">
                    <a:pos x="7" y="15"/>
                  </a:cxn>
                  <a:cxn ang="0">
                    <a:pos x="7" y="15"/>
                  </a:cxn>
                  <a:cxn ang="0">
                    <a:pos x="15" y="15"/>
                  </a:cxn>
                  <a:cxn ang="0">
                    <a:pos x="15" y="8"/>
                  </a:cxn>
                </a:cxnLst>
                <a:rect l="0" t="0" r="r" b="b"/>
                <a:pathLst>
                  <a:path w="15" h="15">
                    <a:moveTo>
                      <a:pt x="15" y="8"/>
                    </a:moveTo>
                    <a:lnTo>
                      <a:pt x="15" y="8"/>
                    </a:lnTo>
                    <a:lnTo>
                      <a:pt x="7" y="8"/>
                    </a:lnTo>
                    <a:lnTo>
                      <a:pt x="7" y="0"/>
                    </a:lnTo>
                    <a:lnTo>
                      <a:pt x="7" y="0"/>
                    </a:lnTo>
                    <a:lnTo>
                      <a:pt x="7" y="0"/>
                    </a:lnTo>
                    <a:lnTo>
                      <a:pt x="0" y="0"/>
                    </a:lnTo>
                    <a:lnTo>
                      <a:pt x="0" y="8"/>
                    </a:lnTo>
                    <a:lnTo>
                      <a:pt x="0" y="8"/>
                    </a:lnTo>
                    <a:lnTo>
                      <a:pt x="0" y="8"/>
                    </a:lnTo>
                    <a:lnTo>
                      <a:pt x="0" y="15"/>
                    </a:lnTo>
                    <a:lnTo>
                      <a:pt x="0" y="15"/>
                    </a:lnTo>
                    <a:lnTo>
                      <a:pt x="0" y="15"/>
                    </a:lnTo>
                    <a:lnTo>
                      <a:pt x="7" y="15"/>
                    </a:lnTo>
                    <a:lnTo>
                      <a:pt x="7" y="15"/>
                    </a:lnTo>
                    <a:lnTo>
                      <a:pt x="7" y="15"/>
                    </a:lnTo>
                    <a:lnTo>
                      <a:pt x="7"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647" name="Freeform 575"/>
              <p:cNvSpPr>
                <a:spLocks/>
              </p:cNvSpPr>
              <p:nvPr/>
            </p:nvSpPr>
            <p:spPr bwMode="auto">
              <a:xfrm>
                <a:off x="5241" y="1748"/>
                <a:ext cx="15" cy="15"/>
              </a:xfrm>
              <a:custGeom>
                <a:avLst/>
                <a:gdLst/>
                <a:ahLst/>
                <a:cxnLst>
                  <a:cxn ang="0">
                    <a:pos x="15" y="8"/>
                  </a:cxn>
                  <a:cxn ang="0">
                    <a:pos x="15" y="4"/>
                  </a:cxn>
                  <a:cxn ang="0">
                    <a:pos x="14" y="3"/>
                  </a:cxn>
                  <a:cxn ang="0">
                    <a:pos x="11" y="1"/>
                  </a:cxn>
                  <a:cxn ang="0">
                    <a:pos x="9" y="0"/>
                  </a:cxn>
                  <a:cxn ang="0">
                    <a:pos x="6" y="0"/>
                  </a:cxn>
                  <a:cxn ang="0">
                    <a:pos x="4" y="1"/>
                  </a:cxn>
                  <a:cxn ang="0">
                    <a:pos x="2" y="3"/>
                  </a:cxn>
                  <a:cxn ang="0">
                    <a:pos x="0" y="4"/>
                  </a:cxn>
                  <a:cxn ang="0">
                    <a:pos x="0" y="8"/>
                  </a:cxn>
                  <a:cxn ang="0">
                    <a:pos x="0" y="10"/>
                  </a:cxn>
                  <a:cxn ang="0">
                    <a:pos x="2" y="13"/>
                  </a:cxn>
                  <a:cxn ang="0">
                    <a:pos x="4" y="15"/>
                  </a:cxn>
                  <a:cxn ang="0">
                    <a:pos x="6" y="15"/>
                  </a:cxn>
                  <a:cxn ang="0">
                    <a:pos x="9" y="15"/>
                  </a:cxn>
                  <a:cxn ang="0">
                    <a:pos x="11" y="15"/>
                  </a:cxn>
                  <a:cxn ang="0">
                    <a:pos x="14" y="13"/>
                  </a:cxn>
                  <a:cxn ang="0">
                    <a:pos x="15" y="10"/>
                  </a:cxn>
                  <a:cxn ang="0">
                    <a:pos x="15" y="8"/>
                  </a:cxn>
                </a:cxnLst>
                <a:rect l="0" t="0" r="r" b="b"/>
                <a:pathLst>
                  <a:path w="15" h="15">
                    <a:moveTo>
                      <a:pt x="15" y="8"/>
                    </a:moveTo>
                    <a:lnTo>
                      <a:pt x="15" y="4"/>
                    </a:lnTo>
                    <a:lnTo>
                      <a:pt x="14" y="3"/>
                    </a:lnTo>
                    <a:lnTo>
                      <a:pt x="11" y="1"/>
                    </a:lnTo>
                    <a:lnTo>
                      <a:pt x="9" y="0"/>
                    </a:lnTo>
                    <a:lnTo>
                      <a:pt x="6" y="0"/>
                    </a:lnTo>
                    <a:lnTo>
                      <a:pt x="4" y="1"/>
                    </a:lnTo>
                    <a:lnTo>
                      <a:pt x="2" y="3"/>
                    </a:lnTo>
                    <a:lnTo>
                      <a:pt x="0" y="4"/>
                    </a:lnTo>
                    <a:lnTo>
                      <a:pt x="0" y="8"/>
                    </a:lnTo>
                    <a:lnTo>
                      <a:pt x="0" y="10"/>
                    </a:lnTo>
                    <a:lnTo>
                      <a:pt x="2" y="13"/>
                    </a:lnTo>
                    <a:lnTo>
                      <a:pt x="4" y="15"/>
                    </a:lnTo>
                    <a:lnTo>
                      <a:pt x="6" y="15"/>
                    </a:lnTo>
                    <a:lnTo>
                      <a:pt x="9" y="15"/>
                    </a:lnTo>
                    <a:lnTo>
                      <a:pt x="11"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648" name="Freeform 576"/>
              <p:cNvSpPr>
                <a:spLocks/>
              </p:cNvSpPr>
              <p:nvPr/>
            </p:nvSpPr>
            <p:spPr bwMode="auto">
              <a:xfrm>
                <a:off x="5244" y="1749"/>
                <a:ext cx="15" cy="15"/>
              </a:xfrm>
              <a:custGeom>
                <a:avLst/>
                <a:gdLst/>
                <a:ahLst/>
                <a:cxnLst>
                  <a:cxn ang="0">
                    <a:pos x="15" y="7"/>
                  </a:cxn>
                  <a:cxn ang="0">
                    <a:pos x="15" y="0"/>
                  </a:cxn>
                  <a:cxn ang="0">
                    <a:pos x="7" y="0"/>
                  </a:cxn>
                  <a:cxn ang="0">
                    <a:pos x="7" y="0"/>
                  </a:cxn>
                  <a:cxn ang="0">
                    <a:pos x="7" y="0"/>
                  </a:cxn>
                  <a:cxn ang="0">
                    <a:pos x="0" y="0"/>
                  </a:cxn>
                  <a:cxn ang="0">
                    <a:pos x="0" y="0"/>
                  </a:cxn>
                  <a:cxn ang="0">
                    <a:pos x="0" y="0"/>
                  </a:cxn>
                  <a:cxn ang="0">
                    <a:pos x="0" y="0"/>
                  </a:cxn>
                  <a:cxn ang="0">
                    <a:pos x="0" y="7"/>
                  </a:cxn>
                  <a:cxn ang="0">
                    <a:pos x="0" y="7"/>
                  </a:cxn>
                  <a:cxn ang="0">
                    <a:pos x="0" y="15"/>
                  </a:cxn>
                  <a:cxn ang="0">
                    <a:pos x="0" y="15"/>
                  </a:cxn>
                  <a:cxn ang="0">
                    <a:pos x="0" y="15"/>
                  </a:cxn>
                  <a:cxn ang="0">
                    <a:pos x="7" y="15"/>
                  </a:cxn>
                  <a:cxn ang="0">
                    <a:pos x="7" y="15"/>
                  </a:cxn>
                  <a:cxn ang="0">
                    <a:pos x="7" y="15"/>
                  </a:cxn>
                  <a:cxn ang="0">
                    <a:pos x="15" y="7"/>
                  </a:cxn>
                  <a:cxn ang="0">
                    <a:pos x="15" y="7"/>
                  </a:cxn>
                </a:cxnLst>
                <a:rect l="0" t="0" r="r" b="b"/>
                <a:pathLst>
                  <a:path w="15" h="15">
                    <a:moveTo>
                      <a:pt x="15" y="7"/>
                    </a:moveTo>
                    <a:lnTo>
                      <a:pt x="15" y="0"/>
                    </a:lnTo>
                    <a:lnTo>
                      <a:pt x="7" y="0"/>
                    </a:lnTo>
                    <a:lnTo>
                      <a:pt x="7" y="0"/>
                    </a:lnTo>
                    <a:lnTo>
                      <a:pt x="7" y="0"/>
                    </a:lnTo>
                    <a:lnTo>
                      <a:pt x="0" y="0"/>
                    </a:lnTo>
                    <a:lnTo>
                      <a:pt x="0" y="0"/>
                    </a:lnTo>
                    <a:lnTo>
                      <a:pt x="0" y="0"/>
                    </a:lnTo>
                    <a:lnTo>
                      <a:pt x="0" y="0"/>
                    </a:lnTo>
                    <a:lnTo>
                      <a:pt x="0" y="7"/>
                    </a:lnTo>
                    <a:lnTo>
                      <a:pt x="0" y="7"/>
                    </a:lnTo>
                    <a:lnTo>
                      <a:pt x="0" y="15"/>
                    </a:lnTo>
                    <a:lnTo>
                      <a:pt x="0" y="15"/>
                    </a:lnTo>
                    <a:lnTo>
                      <a:pt x="0" y="15"/>
                    </a:lnTo>
                    <a:lnTo>
                      <a:pt x="7" y="15"/>
                    </a:lnTo>
                    <a:lnTo>
                      <a:pt x="7" y="15"/>
                    </a:lnTo>
                    <a:lnTo>
                      <a:pt x="7" y="15"/>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649" name="Freeform 577"/>
              <p:cNvSpPr>
                <a:spLocks/>
              </p:cNvSpPr>
              <p:nvPr/>
            </p:nvSpPr>
            <p:spPr bwMode="auto">
              <a:xfrm>
                <a:off x="5260" y="1729"/>
                <a:ext cx="15" cy="16"/>
              </a:xfrm>
              <a:custGeom>
                <a:avLst/>
                <a:gdLst/>
                <a:ahLst/>
                <a:cxnLst>
                  <a:cxn ang="0">
                    <a:pos x="15" y="8"/>
                  </a:cxn>
                  <a:cxn ang="0">
                    <a:pos x="14" y="5"/>
                  </a:cxn>
                  <a:cxn ang="0">
                    <a:pos x="13" y="3"/>
                  </a:cxn>
                  <a:cxn ang="0">
                    <a:pos x="12" y="1"/>
                  </a:cxn>
                  <a:cxn ang="0">
                    <a:pos x="9" y="0"/>
                  </a:cxn>
                  <a:cxn ang="0">
                    <a:pos x="6" y="0"/>
                  </a:cxn>
                  <a:cxn ang="0">
                    <a:pos x="4" y="1"/>
                  </a:cxn>
                  <a:cxn ang="0">
                    <a:pos x="1" y="3"/>
                  </a:cxn>
                  <a:cxn ang="0">
                    <a:pos x="0" y="5"/>
                  </a:cxn>
                  <a:cxn ang="0">
                    <a:pos x="0" y="8"/>
                  </a:cxn>
                  <a:cxn ang="0">
                    <a:pos x="0" y="11"/>
                  </a:cxn>
                  <a:cxn ang="0">
                    <a:pos x="1" y="14"/>
                  </a:cxn>
                  <a:cxn ang="0">
                    <a:pos x="4" y="15"/>
                  </a:cxn>
                  <a:cxn ang="0">
                    <a:pos x="6" y="16"/>
                  </a:cxn>
                  <a:cxn ang="0">
                    <a:pos x="9" y="16"/>
                  </a:cxn>
                  <a:cxn ang="0">
                    <a:pos x="12" y="15"/>
                  </a:cxn>
                  <a:cxn ang="0">
                    <a:pos x="13" y="14"/>
                  </a:cxn>
                  <a:cxn ang="0">
                    <a:pos x="14" y="11"/>
                  </a:cxn>
                  <a:cxn ang="0">
                    <a:pos x="15" y="8"/>
                  </a:cxn>
                </a:cxnLst>
                <a:rect l="0" t="0" r="r" b="b"/>
                <a:pathLst>
                  <a:path w="15" h="16">
                    <a:moveTo>
                      <a:pt x="15" y="8"/>
                    </a:moveTo>
                    <a:lnTo>
                      <a:pt x="14" y="5"/>
                    </a:lnTo>
                    <a:lnTo>
                      <a:pt x="13" y="3"/>
                    </a:lnTo>
                    <a:lnTo>
                      <a:pt x="12" y="1"/>
                    </a:lnTo>
                    <a:lnTo>
                      <a:pt x="9" y="0"/>
                    </a:lnTo>
                    <a:lnTo>
                      <a:pt x="6" y="0"/>
                    </a:lnTo>
                    <a:lnTo>
                      <a:pt x="4" y="1"/>
                    </a:lnTo>
                    <a:lnTo>
                      <a:pt x="1" y="3"/>
                    </a:lnTo>
                    <a:lnTo>
                      <a:pt x="0" y="5"/>
                    </a:lnTo>
                    <a:lnTo>
                      <a:pt x="0" y="8"/>
                    </a:lnTo>
                    <a:lnTo>
                      <a:pt x="0" y="11"/>
                    </a:lnTo>
                    <a:lnTo>
                      <a:pt x="1" y="14"/>
                    </a:lnTo>
                    <a:lnTo>
                      <a:pt x="4" y="15"/>
                    </a:lnTo>
                    <a:lnTo>
                      <a:pt x="6" y="16"/>
                    </a:lnTo>
                    <a:lnTo>
                      <a:pt x="9" y="16"/>
                    </a:lnTo>
                    <a:lnTo>
                      <a:pt x="12" y="15"/>
                    </a:lnTo>
                    <a:lnTo>
                      <a:pt x="13" y="14"/>
                    </a:lnTo>
                    <a:lnTo>
                      <a:pt x="14" y="11"/>
                    </a:lnTo>
                    <a:lnTo>
                      <a:pt x="15" y="8"/>
                    </a:lnTo>
                    <a:close/>
                  </a:path>
                </a:pathLst>
              </a:custGeom>
              <a:solidFill>
                <a:srgbClr val="FFFF00"/>
              </a:solidFill>
              <a:ln w="9525">
                <a:noFill/>
                <a:round/>
                <a:headEnd/>
                <a:tailEnd/>
              </a:ln>
            </p:spPr>
            <p:txBody>
              <a:bodyPr/>
              <a:lstStyle/>
              <a:p>
                <a:endParaRPr lang="en-US" dirty="0"/>
              </a:p>
            </p:txBody>
          </p:sp>
          <p:sp>
            <p:nvSpPr>
              <p:cNvPr id="643650" name="Freeform 578"/>
              <p:cNvSpPr>
                <a:spLocks/>
              </p:cNvSpPr>
              <p:nvPr/>
            </p:nvSpPr>
            <p:spPr bwMode="auto">
              <a:xfrm>
                <a:off x="5259" y="1727"/>
                <a:ext cx="14" cy="15"/>
              </a:xfrm>
              <a:custGeom>
                <a:avLst/>
                <a:gdLst/>
                <a:ahLst/>
                <a:cxnLst>
                  <a:cxn ang="0">
                    <a:pos x="14" y="8"/>
                  </a:cxn>
                  <a:cxn ang="0">
                    <a:pos x="14" y="8"/>
                  </a:cxn>
                  <a:cxn ang="0">
                    <a:pos x="14" y="8"/>
                  </a:cxn>
                  <a:cxn ang="0">
                    <a:pos x="14" y="0"/>
                  </a:cxn>
                  <a:cxn ang="0">
                    <a:pos x="7" y="0"/>
                  </a:cxn>
                  <a:cxn ang="0">
                    <a:pos x="7" y="0"/>
                  </a:cxn>
                  <a:cxn ang="0">
                    <a:pos x="7" y="0"/>
                  </a:cxn>
                  <a:cxn ang="0">
                    <a:pos x="0" y="8"/>
                  </a:cxn>
                  <a:cxn ang="0">
                    <a:pos x="0" y="8"/>
                  </a:cxn>
                  <a:cxn ang="0">
                    <a:pos x="0" y="8"/>
                  </a:cxn>
                  <a:cxn ang="0">
                    <a:pos x="0" y="15"/>
                  </a:cxn>
                  <a:cxn ang="0">
                    <a:pos x="0" y="15"/>
                  </a:cxn>
                  <a:cxn ang="0">
                    <a:pos x="7"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8"/>
                    </a:lnTo>
                    <a:lnTo>
                      <a:pt x="14" y="0"/>
                    </a:lnTo>
                    <a:lnTo>
                      <a:pt x="7" y="0"/>
                    </a:lnTo>
                    <a:lnTo>
                      <a:pt x="7" y="0"/>
                    </a:lnTo>
                    <a:lnTo>
                      <a:pt x="7" y="0"/>
                    </a:lnTo>
                    <a:lnTo>
                      <a:pt x="0" y="8"/>
                    </a:lnTo>
                    <a:lnTo>
                      <a:pt x="0" y="8"/>
                    </a:lnTo>
                    <a:lnTo>
                      <a:pt x="0" y="8"/>
                    </a:lnTo>
                    <a:lnTo>
                      <a:pt x="0" y="15"/>
                    </a:lnTo>
                    <a:lnTo>
                      <a:pt x="0" y="15"/>
                    </a:lnTo>
                    <a:lnTo>
                      <a:pt x="7"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651" name="Freeform 579"/>
              <p:cNvSpPr>
                <a:spLocks/>
              </p:cNvSpPr>
              <p:nvPr/>
            </p:nvSpPr>
            <p:spPr bwMode="auto">
              <a:xfrm>
                <a:off x="5272" y="1737"/>
                <a:ext cx="15" cy="15"/>
              </a:xfrm>
              <a:custGeom>
                <a:avLst/>
                <a:gdLst/>
                <a:ahLst/>
                <a:cxnLst>
                  <a:cxn ang="0">
                    <a:pos x="15" y="7"/>
                  </a:cxn>
                  <a:cxn ang="0">
                    <a:pos x="15" y="4"/>
                  </a:cxn>
                  <a:cxn ang="0">
                    <a:pos x="13" y="2"/>
                  </a:cxn>
                  <a:cxn ang="0">
                    <a:pos x="11" y="0"/>
                  </a:cxn>
                  <a:cxn ang="0">
                    <a:pos x="9" y="0"/>
                  </a:cxn>
                  <a:cxn ang="0">
                    <a:pos x="6" y="0"/>
                  </a:cxn>
                  <a:cxn ang="0">
                    <a:pos x="3" y="0"/>
                  </a:cxn>
                  <a:cxn ang="0">
                    <a:pos x="1" y="2"/>
                  </a:cxn>
                  <a:cxn ang="0">
                    <a:pos x="0" y="4"/>
                  </a:cxn>
                  <a:cxn ang="0">
                    <a:pos x="0" y="7"/>
                  </a:cxn>
                  <a:cxn ang="0">
                    <a:pos x="0" y="10"/>
                  </a:cxn>
                  <a:cxn ang="0">
                    <a:pos x="1" y="13"/>
                  </a:cxn>
                  <a:cxn ang="0">
                    <a:pos x="3" y="14"/>
                  </a:cxn>
                  <a:cxn ang="0">
                    <a:pos x="6" y="15"/>
                  </a:cxn>
                  <a:cxn ang="0">
                    <a:pos x="9" y="15"/>
                  </a:cxn>
                  <a:cxn ang="0">
                    <a:pos x="11" y="14"/>
                  </a:cxn>
                  <a:cxn ang="0">
                    <a:pos x="13" y="13"/>
                  </a:cxn>
                  <a:cxn ang="0">
                    <a:pos x="15" y="10"/>
                  </a:cxn>
                  <a:cxn ang="0">
                    <a:pos x="15" y="7"/>
                  </a:cxn>
                </a:cxnLst>
                <a:rect l="0" t="0" r="r" b="b"/>
                <a:pathLst>
                  <a:path w="15" h="15">
                    <a:moveTo>
                      <a:pt x="15" y="7"/>
                    </a:moveTo>
                    <a:lnTo>
                      <a:pt x="15" y="4"/>
                    </a:lnTo>
                    <a:lnTo>
                      <a:pt x="13" y="2"/>
                    </a:lnTo>
                    <a:lnTo>
                      <a:pt x="11" y="0"/>
                    </a:lnTo>
                    <a:lnTo>
                      <a:pt x="9" y="0"/>
                    </a:lnTo>
                    <a:lnTo>
                      <a:pt x="6" y="0"/>
                    </a:lnTo>
                    <a:lnTo>
                      <a:pt x="3" y="0"/>
                    </a:lnTo>
                    <a:lnTo>
                      <a:pt x="1" y="2"/>
                    </a:lnTo>
                    <a:lnTo>
                      <a:pt x="0" y="4"/>
                    </a:lnTo>
                    <a:lnTo>
                      <a:pt x="0" y="7"/>
                    </a:lnTo>
                    <a:lnTo>
                      <a:pt x="0" y="10"/>
                    </a:lnTo>
                    <a:lnTo>
                      <a:pt x="1" y="13"/>
                    </a:lnTo>
                    <a:lnTo>
                      <a:pt x="3" y="14"/>
                    </a:lnTo>
                    <a:lnTo>
                      <a:pt x="6" y="15"/>
                    </a:lnTo>
                    <a:lnTo>
                      <a:pt x="9" y="15"/>
                    </a:lnTo>
                    <a:lnTo>
                      <a:pt x="11" y="14"/>
                    </a:lnTo>
                    <a:lnTo>
                      <a:pt x="13"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652" name="Freeform 580"/>
              <p:cNvSpPr>
                <a:spLocks/>
              </p:cNvSpPr>
              <p:nvPr/>
            </p:nvSpPr>
            <p:spPr bwMode="auto">
              <a:xfrm>
                <a:off x="5273" y="1735"/>
                <a:ext cx="15" cy="14"/>
              </a:xfrm>
              <a:custGeom>
                <a:avLst/>
                <a:gdLst/>
                <a:ahLst/>
                <a:cxnLst>
                  <a:cxn ang="0">
                    <a:pos x="15" y="7"/>
                  </a:cxn>
                  <a:cxn ang="0">
                    <a:pos x="15" y="7"/>
                  </a:cxn>
                  <a:cxn ang="0">
                    <a:pos x="15" y="7"/>
                  </a:cxn>
                  <a:cxn ang="0">
                    <a:pos x="8" y="0"/>
                  </a:cxn>
                  <a:cxn ang="0">
                    <a:pos x="8" y="0"/>
                  </a:cxn>
                  <a:cxn ang="0">
                    <a:pos x="8" y="0"/>
                  </a:cxn>
                  <a:cxn ang="0">
                    <a:pos x="0" y="0"/>
                  </a:cxn>
                  <a:cxn ang="0">
                    <a:pos x="0" y="7"/>
                  </a:cxn>
                  <a:cxn ang="0">
                    <a:pos x="0" y="7"/>
                  </a:cxn>
                  <a:cxn ang="0">
                    <a:pos x="0" y="7"/>
                  </a:cxn>
                  <a:cxn ang="0">
                    <a:pos x="0" y="14"/>
                  </a:cxn>
                  <a:cxn ang="0">
                    <a:pos x="0" y="14"/>
                  </a:cxn>
                  <a:cxn ang="0">
                    <a:pos x="0" y="14"/>
                  </a:cxn>
                  <a:cxn ang="0">
                    <a:pos x="8" y="14"/>
                  </a:cxn>
                  <a:cxn ang="0">
                    <a:pos x="8" y="14"/>
                  </a:cxn>
                  <a:cxn ang="0">
                    <a:pos x="8" y="14"/>
                  </a:cxn>
                  <a:cxn ang="0">
                    <a:pos x="15" y="14"/>
                  </a:cxn>
                  <a:cxn ang="0">
                    <a:pos x="15" y="14"/>
                  </a:cxn>
                  <a:cxn ang="0">
                    <a:pos x="15" y="7"/>
                  </a:cxn>
                </a:cxnLst>
                <a:rect l="0" t="0" r="r" b="b"/>
                <a:pathLst>
                  <a:path w="15" h="14">
                    <a:moveTo>
                      <a:pt x="15" y="7"/>
                    </a:moveTo>
                    <a:lnTo>
                      <a:pt x="15" y="7"/>
                    </a:lnTo>
                    <a:lnTo>
                      <a:pt x="15" y="7"/>
                    </a:lnTo>
                    <a:lnTo>
                      <a:pt x="8" y="0"/>
                    </a:lnTo>
                    <a:lnTo>
                      <a:pt x="8" y="0"/>
                    </a:lnTo>
                    <a:lnTo>
                      <a:pt x="8" y="0"/>
                    </a:lnTo>
                    <a:lnTo>
                      <a:pt x="0" y="0"/>
                    </a:lnTo>
                    <a:lnTo>
                      <a:pt x="0" y="7"/>
                    </a:lnTo>
                    <a:lnTo>
                      <a:pt x="0" y="7"/>
                    </a:lnTo>
                    <a:lnTo>
                      <a:pt x="0" y="7"/>
                    </a:lnTo>
                    <a:lnTo>
                      <a:pt x="0" y="14"/>
                    </a:lnTo>
                    <a:lnTo>
                      <a:pt x="0" y="14"/>
                    </a:lnTo>
                    <a:lnTo>
                      <a:pt x="0" y="14"/>
                    </a:lnTo>
                    <a:lnTo>
                      <a:pt x="8" y="14"/>
                    </a:lnTo>
                    <a:lnTo>
                      <a:pt x="8" y="14"/>
                    </a:lnTo>
                    <a:lnTo>
                      <a:pt x="8"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653" name="Freeform 581"/>
              <p:cNvSpPr>
                <a:spLocks/>
              </p:cNvSpPr>
              <p:nvPr/>
            </p:nvSpPr>
            <p:spPr bwMode="auto">
              <a:xfrm>
                <a:off x="5237" y="1733"/>
                <a:ext cx="15" cy="15"/>
              </a:xfrm>
              <a:custGeom>
                <a:avLst/>
                <a:gdLst/>
                <a:ahLst/>
                <a:cxnLst>
                  <a:cxn ang="0">
                    <a:pos x="15" y="7"/>
                  </a:cxn>
                  <a:cxn ang="0">
                    <a:pos x="15" y="5"/>
                  </a:cxn>
                  <a:cxn ang="0">
                    <a:pos x="14" y="2"/>
                  </a:cxn>
                  <a:cxn ang="0">
                    <a:pos x="11" y="0"/>
                  </a:cxn>
                  <a:cxn ang="0">
                    <a:pos x="9" y="0"/>
                  </a:cxn>
                  <a:cxn ang="0">
                    <a:pos x="6" y="0"/>
                  </a:cxn>
                  <a:cxn ang="0">
                    <a:pos x="4" y="0"/>
                  </a:cxn>
                  <a:cxn ang="0">
                    <a:pos x="2" y="2"/>
                  </a:cxn>
                  <a:cxn ang="0">
                    <a:pos x="0" y="5"/>
                  </a:cxn>
                  <a:cxn ang="0">
                    <a:pos x="0" y="7"/>
                  </a:cxn>
                  <a:cxn ang="0">
                    <a:pos x="0" y="11"/>
                  </a:cxn>
                  <a:cxn ang="0">
                    <a:pos x="2" y="12"/>
                  </a:cxn>
                  <a:cxn ang="0">
                    <a:pos x="4" y="14"/>
                  </a:cxn>
                  <a:cxn ang="0">
                    <a:pos x="6" y="15"/>
                  </a:cxn>
                  <a:cxn ang="0">
                    <a:pos x="9" y="15"/>
                  </a:cxn>
                  <a:cxn ang="0">
                    <a:pos x="11" y="14"/>
                  </a:cxn>
                  <a:cxn ang="0">
                    <a:pos x="14" y="12"/>
                  </a:cxn>
                  <a:cxn ang="0">
                    <a:pos x="15" y="11"/>
                  </a:cxn>
                  <a:cxn ang="0">
                    <a:pos x="15" y="7"/>
                  </a:cxn>
                </a:cxnLst>
                <a:rect l="0" t="0" r="r" b="b"/>
                <a:pathLst>
                  <a:path w="15" h="15">
                    <a:moveTo>
                      <a:pt x="15" y="7"/>
                    </a:moveTo>
                    <a:lnTo>
                      <a:pt x="15" y="5"/>
                    </a:lnTo>
                    <a:lnTo>
                      <a:pt x="14" y="2"/>
                    </a:lnTo>
                    <a:lnTo>
                      <a:pt x="11" y="0"/>
                    </a:lnTo>
                    <a:lnTo>
                      <a:pt x="9" y="0"/>
                    </a:lnTo>
                    <a:lnTo>
                      <a:pt x="6" y="0"/>
                    </a:lnTo>
                    <a:lnTo>
                      <a:pt x="4" y="0"/>
                    </a:lnTo>
                    <a:lnTo>
                      <a:pt x="2" y="2"/>
                    </a:lnTo>
                    <a:lnTo>
                      <a:pt x="0" y="5"/>
                    </a:lnTo>
                    <a:lnTo>
                      <a:pt x="0" y="7"/>
                    </a:lnTo>
                    <a:lnTo>
                      <a:pt x="0" y="11"/>
                    </a:lnTo>
                    <a:lnTo>
                      <a:pt x="2" y="12"/>
                    </a:lnTo>
                    <a:lnTo>
                      <a:pt x="4" y="14"/>
                    </a:lnTo>
                    <a:lnTo>
                      <a:pt x="6" y="15"/>
                    </a:lnTo>
                    <a:lnTo>
                      <a:pt x="9" y="15"/>
                    </a:lnTo>
                    <a:lnTo>
                      <a:pt x="11" y="14"/>
                    </a:lnTo>
                    <a:lnTo>
                      <a:pt x="14" y="12"/>
                    </a:lnTo>
                    <a:lnTo>
                      <a:pt x="15" y="11"/>
                    </a:lnTo>
                    <a:lnTo>
                      <a:pt x="15" y="7"/>
                    </a:lnTo>
                    <a:close/>
                  </a:path>
                </a:pathLst>
              </a:custGeom>
              <a:solidFill>
                <a:srgbClr val="FFFF00"/>
              </a:solidFill>
              <a:ln w="9525">
                <a:noFill/>
                <a:round/>
                <a:headEnd/>
                <a:tailEnd/>
              </a:ln>
            </p:spPr>
            <p:txBody>
              <a:bodyPr/>
              <a:lstStyle/>
              <a:p>
                <a:endParaRPr lang="en-US" dirty="0"/>
              </a:p>
            </p:txBody>
          </p:sp>
          <p:sp>
            <p:nvSpPr>
              <p:cNvPr id="643654" name="Freeform 582"/>
              <p:cNvSpPr>
                <a:spLocks/>
              </p:cNvSpPr>
              <p:nvPr/>
            </p:nvSpPr>
            <p:spPr bwMode="auto">
              <a:xfrm>
                <a:off x="5237" y="1735"/>
                <a:ext cx="14" cy="14"/>
              </a:xfrm>
              <a:custGeom>
                <a:avLst/>
                <a:gdLst/>
                <a:ahLst/>
                <a:cxnLst>
                  <a:cxn ang="0">
                    <a:pos x="14" y="7"/>
                  </a:cxn>
                  <a:cxn ang="0">
                    <a:pos x="14" y="0"/>
                  </a:cxn>
                  <a:cxn ang="0">
                    <a:pos x="14" y="0"/>
                  </a:cxn>
                  <a:cxn ang="0">
                    <a:pos x="14" y="0"/>
                  </a:cxn>
                  <a:cxn ang="0">
                    <a:pos x="7" y="0"/>
                  </a:cxn>
                  <a:cxn ang="0">
                    <a:pos x="7" y="0"/>
                  </a:cxn>
                  <a:cxn ang="0">
                    <a:pos x="7" y="0"/>
                  </a:cxn>
                  <a:cxn ang="0">
                    <a:pos x="0" y="0"/>
                  </a:cxn>
                  <a:cxn ang="0">
                    <a:pos x="0" y="0"/>
                  </a:cxn>
                  <a:cxn ang="0">
                    <a:pos x="0" y="7"/>
                  </a:cxn>
                  <a:cxn ang="0">
                    <a:pos x="0" y="7"/>
                  </a:cxn>
                  <a:cxn ang="0">
                    <a:pos x="0" y="7"/>
                  </a:cxn>
                  <a:cxn ang="0">
                    <a:pos x="7" y="14"/>
                  </a:cxn>
                  <a:cxn ang="0">
                    <a:pos x="7" y="14"/>
                  </a:cxn>
                  <a:cxn ang="0">
                    <a:pos x="7" y="14"/>
                  </a:cxn>
                  <a:cxn ang="0">
                    <a:pos x="14" y="14"/>
                  </a:cxn>
                  <a:cxn ang="0">
                    <a:pos x="14" y="7"/>
                  </a:cxn>
                  <a:cxn ang="0">
                    <a:pos x="14" y="7"/>
                  </a:cxn>
                  <a:cxn ang="0">
                    <a:pos x="14" y="7"/>
                  </a:cxn>
                </a:cxnLst>
                <a:rect l="0" t="0" r="r" b="b"/>
                <a:pathLst>
                  <a:path w="14" h="14">
                    <a:moveTo>
                      <a:pt x="14" y="7"/>
                    </a:moveTo>
                    <a:lnTo>
                      <a:pt x="14" y="0"/>
                    </a:lnTo>
                    <a:lnTo>
                      <a:pt x="14" y="0"/>
                    </a:lnTo>
                    <a:lnTo>
                      <a:pt x="14" y="0"/>
                    </a:lnTo>
                    <a:lnTo>
                      <a:pt x="7" y="0"/>
                    </a:lnTo>
                    <a:lnTo>
                      <a:pt x="7" y="0"/>
                    </a:lnTo>
                    <a:lnTo>
                      <a:pt x="7" y="0"/>
                    </a:lnTo>
                    <a:lnTo>
                      <a:pt x="0" y="0"/>
                    </a:lnTo>
                    <a:lnTo>
                      <a:pt x="0" y="0"/>
                    </a:lnTo>
                    <a:lnTo>
                      <a:pt x="0" y="7"/>
                    </a:lnTo>
                    <a:lnTo>
                      <a:pt x="0" y="7"/>
                    </a:lnTo>
                    <a:lnTo>
                      <a:pt x="0" y="7"/>
                    </a:lnTo>
                    <a:lnTo>
                      <a:pt x="7" y="14"/>
                    </a:lnTo>
                    <a:lnTo>
                      <a:pt x="7" y="14"/>
                    </a:lnTo>
                    <a:lnTo>
                      <a:pt x="7" y="14"/>
                    </a:lnTo>
                    <a:lnTo>
                      <a:pt x="14" y="14"/>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655" name="Freeform 583"/>
              <p:cNvSpPr>
                <a:spLocks/>
              </p:cNvSpPr>
              <p:nvPr/>
            </p:nvSpPr>
            <p:spPr bwMode="auto">
              <a:xfrm>
                <a:off x="5238" y="1729"/>
                <a:ext cx="16" cy="16"/>
              </a:xfrm>
              <a:custGeom>
                <a:avLst/>
                <a:gdLst/>
                <a:ahLst/>
                <a:cxnLst>
                  <a:cxn ang="0">
                    <a:pos x="16" y="8"/>
                  </a:cxn>
                  <a:cxn ang="0">
                    <a:pos x="14" y="5"/>
                  </a:cxn>
                  <a:cxn ang="0">
                    <a:pos x="13" y="3"/>
                  </a:cxn>
                  <a:cxn ang="0">
                    <a:pos x="12" y="1"/>
                  </a:cxn>
                  <a:cxn ang="0">
                    <a:pos x="9" y="0"/>
                  </a:cxn>
                  <a:cxn ang="0">
                    <a:pos x="7" y="0"/>
                  </a:cxn>
                  <a:cxn ang="0">
                    <a:pos x="4" y="1"/>
                  </a:cxn>
                  <a:cxn ang="0">
                    <a:pos x="1" y="3"/>
                  </a:cxn>
                  <a:cxn ang="0">
                    <a:pos x="0" y="5"/>
                  </a:cxn>
                  <a:cxn ang="0">
                    <a:pos x="0" y="8"/>
                  </a:cxn>
                  <a:cxn ang="0">
                    <a:pos x="0" y="11"/>
                  </a:cxn>
                  <a:cxn ang="0">
                    <a:pos x="1" y="12"/>
                  </a:cxn>
                  <a:cxn ang="0">
                    <a:pos x="4" y="15"/>
                  </a:cxn>
                  <a:cxn ang="0">
                    <a:pos x="7" y="16"/>
                  </a:cxn>
                  <a:cxn ang="0">
                    <a:pos x="9" y="16"/>
                  </a:cxn>
                  <a:cxn ang="0">
                    <a:pos x="12" y="15"/>
                  </a:cxn>
                  <a:cxn ang="0">
                    <a:pos x="13" y="12"/>
                  </a:cxn>
                  <a:cxn ang="0">
                    <a:pos x="14" y="11"/>
                  </a:cxn>
                  <a:cxn ang="0">
                    <a:pos x="16" y="8"/>
                  </a:cxn>
                </a:cxnLst>
                <a:rect l="0" t="0" r="r" b="b"/>
                <a:pathLst>
                  <a:path w="16" h="16">
                    <a:moveTo>
                      <a:pt x="16" y="8"/>
                    </a:moveTo>
                    <a:lnTo>
                      <a:pt x="14" y="5"/>
                    </a:lnTo>
                    <a:lnTo>
                      <a:pt x="13" y="3"/>
                    </a:lnTo>
                    <a:lnTo>
                      <a:pt x="12" y="1"/>
                    </a:lnTo>
                    <a:lnTo>
                      <a:pt x="9" y="0"/>
                    </a:lnTo>
                    <a:lnTo>
                      <a:pt x="7" y="0"/>
                    </a:lnTo>
                    <a:lnTo>
                      <a:pt x="4" y="1"/>
                    </a:lnTo>
                    <a:lnTo>
                      <a:pt x="1" y="3"/>
                    </a:lnTo>
                    <a:lnTo>
                      <a:pt x="0" y="5"/>
                    </a:lnTo>
                    <a:lnTo>
                      <a:pt x="0" y="8"/>
                    </a:lnTo>
                    <a:lnTo>
                      <a:pt x="0" y="11"/>
                    </a:lnTo>
                    <a:lnTo>
                      <a:pt x="1" y="12"/>
                    </a:lnTo>
                    <a:lnTo>
                      <a:pt x="4" y="15"/>
                    </a:lnTo>
                    <a:lnTo>
                      <a:pt x="7" y="16"/>
                    </a:lnTo>
                    <a:lnTo>
                      <a:pt x="9" y="16"/>
                    </a:lnTo>
                    <a:lnTo>
                      <a:pt x="12" y="15"/>
                    </a:lnTo>
                    <a:lnTo>
                      <a:pt x="13" y="12"/>
                    </a:lnTo>
                    <a:lnTo>
                      <a:pt x="14" y="11"/>
                    </a:lnTo>
                    <a:lnTo>
                      <a:pt x="16" y="8"/>
                    </a:lnTo>
                    <a:close/>
                  </a:path>
                </a:pathLst>
              </a:custGeom>
              <a:solidFill>
                <a:srgbClr val="FFFF00"/>
              </a:solidFill>
              <a:ln w="9525">
                <a:noFill/>
                <a:round/>
                <a:headEnd/>
                <a:tailEnd/>
              </a:ln>
            </p:spPr>
            <p:txBody>
              <a:bodyPr/>
              <a:lstStyle/>
              <a:p>
                <a:endParaRPr lang="en-US" dirty="0"/>
              </a:p>
            </p:txBody>
          </p:sp>
          <p:sp>
            <p:nvSpPr>
              <p:cNvPr id="643656" name="Freeform 584"/>
              <p:cNvSpPr>
                <a:spLocks/>
              </p:cNvSpPr>
              <p:nvPr/>
            </p:nvSpPr>
            <p:spPr bwMode="auto">
              <a:xfrm>
                <a:off x="5237" y="1727"/>
                <a:ext cx="14" cy="15"/>
              </a:xfrm>
              <a:custGeom>
                <a:avLst/>
                <a:gdLst/>
                <a:ahLst/>
                <a:cxnLst>
                  <a:cxn ang="0">
                    <a:pos x="14" y="8"/>
                  </a:cxn>
                  <a:cxn ang="0">
                    <a:pos x="14" y="8"/>
                  </a:cxn>
                  <a:cxn ang="0">
                    <a:pos x="14" y="8"/>
                  </a:cxn>
                  <a:cxn ang="0">
                    <a:pos x="14" y="0"/>
                  </a:cxn>
                  <a:cxn ang="0">
                    <a:pos x="7" y="0"/>
                  </a:cxn>
                  <a:cxn ang="0">
                    <a:pos x="7" y="0"/>
                  </a:cxn>
                  <a:cxn ang="0">
                    <a:pos x="7" y="0"/>
                  </a:cxn>
                  <a:cxn ang="0">
                    <a:pos x="0" y="8"/>
                  </a:cxn>
                  <a:cxn ang="0">
                    <a:pos x="0" y="8"/>
                  </a:cxn>
                  <a:cxn ang="0">
                    <a:pos x="0" y="8"/>
                  </a:cxn>
                  <a:cxn ang="0">
                    <a:pos x="0" y="15"/>
                  </a:cxn>
                  <a:cxn ang="0">
                    <a:pos x="0" y="15"/>
                  </a:cxn>
                  <a:cxn ang="0">
                    <a:pos x="7"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8"/>
                    </a:lnTo>
                    <a:lnTo>
                      <a:pt x="14" y="0"/>
                    </a:lnTo>
                    <a:lnTo>
                      <a:pt x="7" y="0"/>
                    </a:lnTo>
                    <a:lnTo>
                      <a:pt x="7" y="0"/>
                    </a:lnTo>
                    <a:lnTo>
                      <a:pt x="7" y="0"/>
                    </a:lnTo>
                    <a:lnTo>
                      <a:pt x="0" y="8"/>
                    </a:lnTo>
                    <a:lnTo>
                      <a:pt x="0" y="8"/>
                    </a:lnTo>
                    <a:lnTo>
                      <a:pt x="0" y="8"/>
                    </a:lnTo>
                    <a:lnTo>
                      <a:pt x="0" y="15"/>
                    </a:lnTo>
                    <a:lnTo>
                      <a:pt x="0" y="15"/>
                    </a:lnTo>
                    <a:lnTo>
                      <a:pt x="7"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657" name="Freeform 585"/>
              <p:cNvSpPr>
                <a:spLocks/>
              </p:cNvSpPr>
              <p:nvPr/>
            </p:nvSpPr>
            <p:spPr bwMode="auto">
              <a:xfrm>
                <a:off x="5238" y="1744"/>
                <a:ext cx="16" cy="15"/>
              </a:xfrm>
              <a:custGeom>
                <a:avLst/>
                <a:gdLst/>
                <a:ahLst/>
                <a:cxnLst>
                  <a:cxn ang="0">
                    <a:pos x="16" y="7"/>
                  </a:cxn>
                  <a:cxn ang="0">
                    <a:pos x="16" y="4"/>
                  </a:cxn>
                  <a:cxn ang="0">
                    <a:pos x="14" y="2"/>
                  </a:cxn>
                  <a:cxn ang="0">
                    <a:pos x="12" y="0"/>
                  </a:cxn>
                  <a:cxn ang="0">
                    <a:pos x="10" y="0"/>
                  </a:cxn>
                  <a:cxn ang="0">
                    <a:pos x="7" y="0"/>
                  </a:cxn>
                  <a:cxn ang="0">
                    <a:pos x="5" y="0"/>
                  </a:cxn>
                  <a:cxn ang="0">
                    <a:pos x="2" y="2"/>
                  </a:cxn>
                  <a:cxn ang="0">
                    <a:pos x="1" y="4"/>
                  </a:cxn>
                  <a:cxn ang="0">
                    <a:pos x="0" y="7"/>
                  </a:cxn>
                  <a:cxn ang="0">
                    <a:pos x="1" y="10"/>
                  </a:cxn>
                  <a:cxn ang="0">
                    <a:pos x="2" y="12"/>
                  </a:cxn>
                  <a:cxn ang="0">
                    <a:pos x="5" y="14"/>
                  </a:cxn>
                  <a:cxn ang="0">
                    <a:pos x="7" y="15"/>
                  </a:cxn>
                  <a:cxn ang="0">
                    <a:pos x="10" y="15"/>
                  </a:cxn>
                  <a:cxn ang="0">
                    <a:pos x="12" y="14"/>
                  </a:cxn>
                  <a:cxn ang="0">
                    <a:pos x="14" y="12"/>
                  </a:cxn>
                  <a:cxn ang="0">
                    <a:pos x="16" y="10"/>
                  </a:cxn>
                  <a:cxn ang="0">
                    <a:pos x="16" y="7"/>
                  </a:cxn>
                </a:cxnLst>
                <a:rect l="0" t="0" r="r" b="b"/>
                <a:pathLst>
                  <a:path w="16" h="15">
                    <a:moveTo>
                      <a:pt x="16" y="7"/>
                    </a:moveTo>
                    <a:lnTo>
                      <a:pt x="16" y="4"/>
                    </a:lnTo>
                    <a:lnTo>
                      <a:pt x="14" y="2"/>
                    </a:lnTo>
                    <a:lnTo>
                      <a:pt x="12" y="0"/>
                    </a:lnTo>
                    <a:lnTo>
                      <a:pt x="10" y="0"/>
                    </a:lnTo>
                    <a:lnTo>
                      <a:pt x="7" y="0"/>
                    </a:lnTo>
                    <a:lnTo>
                      <a:pt x="5" y="0"/>
                    </a:lnTo>
                    <a:lnTo>
                      <a:pt x="2" y="2"/>
                    </a:lnTo>
                    <a:lnTo>
                      <a:pt x="1" y="4"/>
                    </a:lnTo>
                    <a:lnTo>
                      <a:pt x="0" y="7"/>
                    </a:lnTo>
                    <a:lnTo>
                      <a:pt x="1" y="10"/>
                    </a:lnTo>
                    <a:lnTo>
                      <a:pt x="2" y="12"/>
                    </a:lnTo>
                    <a:lnTo>
                      <a:pt x="5" y="14"/>
                    </a:lnTo>
                    <a:lnTo>
                      <a:pt x="7" y="15"/>
                    </a:lnTo>
                    <a:lnTo>
                      <a:pt x="10" y="15"/>
                    </a:lnTo>
                    <a:lnTo>
                      <a:pt x="12" y="14"/>
                    </a:lnTo>
                    <a:lnTo>
                      <a:pt x="14" y="12"/>
                    </a:lnTo>
                    <a:lnTo>
                      <a:pt x="16" y="10"/>
                    </a:lnTo>
                    <a:lnTo>
                      <a:pt x="16" y="7"/>
                    </a:lnTo>
                    <a:close/>
                  </a:path>
                </a:pathLst>
              </a:custGeom>
              <a:solidFill>
                <a:srgbClr val="FFFF00"/>
              </a:solidFill>
              <a:ln w="9525">
                <a:noFill/>
                <a:round/>
                <a:headEnd/>
                <a:tailEnd/>
              </a:ln>
            </p:spPr>
            <p:txBody>
              <a:bodyPr/>
              <a:lstStyle/>
              <a:p>
                <a:endParaRPr lang="en-US" dirty="0"/>
              </a:p>
            </p:txBody>
          </p:sp>
          <p:sp>
            <p:nvSpPr>
              <p:cNvPr id="643658" name="Freeform 586"/>
              <p:cNvSpPr>
                <a:spLocks/>
              </p:cNvSpPr>
              <p:nvPr/>
            </p:nvSpPr>
            <p:spPr bwMode="auto">
              <a:xfrm>
                <a:off x="5237" y="1742"/>
                <a:ext cx="14" cy="14"/>
              </a:xfrm>
              <a:custGeom>
                <a:avLst/>
                <a:gdLst/>
                <a:ahLst/>
                <a:cxnLst>
                  <a:cxn ang="0">
                    <a:pos x="14" y="7"/>
                  </a:cxn>
                  <a:cxn ang="0">
                    <a:pos x="14" y="7"/>
                  </a:cxn>
                  <a:cxn ang="0">
                    <a:pos x="14" y="7"/>
                  </a:cxn>
                  <a:cxn ang="0">
                    <a:pos x="14" y="0"/>
                  </a:cxn>
                  <a:cxn ang="0">
                    <a:pos x="14" y="0"/>
                  </a:cxn>
                  <a:cxn ang="0">
                    <a:pos x="7" y="0"/>
                  </a:cxn>
                  <a:cxn ang="0">
                    <a:pos x="7" y="0"/>
                  </a:cxn>
                  <a:cxn ang="0">
                    <a:pos x="0" y="7"/>
                  </a:cxn>
                  <a:cxn ang="0">
                    <a:pos x="0" y="7"/>
                  </a:cxn>
                  <a:cxn ang="0">
                    <a:pos x="0" y="7"/>
                  </a:cxn>
                  <a:cxn ang="0">
                    <a:pos x="0" y="14"/>
                  </a:cxn>
                  <a:cxn ang="0">
                    <a:pos x="0" y="14"/>
                  </a:cxn>
                  <a:cxn ang="0">
                    <a:pos x="7" y="14"/>
                  </a:cxn>
                  <a:cxn ang="0">
                    <a:pos x="7" y="14"/>
                  </a:cxn>
                  <a:cxn ang="0">
                    <a:pos x="14" y="14"/>
                  </a:cxn>
                  <a:cxn ang="0">
                    <a:pos x="14" y="14"/>
                  </a:cxn>
                  <a:cxn ang="0">
                    <a:pos x="14" y="14"/>
                  </a:cxn>
                  <a:cxn ang="0">
                    <a:pos x="14" y="14"/>
                  </a:cxn>
                  <a:cxn ang="0">
                    <a:pos x="14" y="7"/>
                  </a:cxn>
                </a:cxnLst>
                <a:rect l="0" t="0" r="r" b="b"/>
                <a:pathLst>
                  <a:path w="14" h="14">
                    <a:moveTo>
                      <a:pt x="14" y="7"/>
                    </a:moveTo>
                    <a:lnTo>
                      <a:pt x="14" y="7"/>
                    </a:lnTo>
                    <a:lnTo>
                      <a:pt x="14" y="7"/>
                    </a:lnTo>
                    <a:lnTo>
                      <a:pt x="14" y="0"/>
                    </a:lnTo>
                    <a:lnTo>
                      <a:pt x="14" y="0"/>
                    </a:lnTo>
                    <a:lnTo>
                      <a:pt x="7" y="0"/>
                    </a:lnTo>
                    <a:lnTo>
                      <a:pt x="7" y="0"/>
                    </a:lnTo>
                    <a:lnTo>
                      <a:pt x="0" y="7"/>
                    </a:lnTo>
                    <a:lnTo>
                      <a:pt x="0" y="7"/>
                    </a:lnTo>
                    <a:lnTo>
                      <a:pt x="0" y="7"/>
                    </a:lnTo>
                    <a:lnTo>
                      <a:pt x="0" y="14"/>
                    </a:lnTo>
                    <a:lnTo>
                      <a:pt x="0" y="14"/>
                    </a:lnTo>
                    <a:lnTo>
                      <a:pt x="7" y="14"/>
                    </a:lnTo>
                    <a:lnTo>
                      <a:pt x="7" y="14"/>
                    </a:lnTo>
                    <a:lnTo>
                      <a:pt x="14" y="14"/>
                    </a:lnTo>
                    <a:lnTo>
                      <a:pt x="14"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659" name="Freeform 587"/>
              <p:cNvSpPr>
                <a:spLocks/>
              </p:cNvSpPr>
              <p:nvPr/>
            </p:nvSpPr>
            <p:spPr bwMode="auto">
              <a:xfrm>
                <a:off x="5235" y="1734"/>
                <a:ext cx="16" cy="16"/>
              </a:xfrm>
              <a:custGeom>
                <a:avLst/>
                <a:gdLst/>
                <a:ahLst/>
                <a:cxnLst>
                  <a:cxn ang="0">
                    <a:pos x="16" y="9"/>
                  </a:cxn>
                  <a:cxn ang="0">
                    <a:pos x="15" y="5"/>
                  </a:cxn>
                  <a:cxn ang="0">
                    <a:pos x="14" y="3"/>
                  </a:cxn>
                  <a:cxn ang="0">
                    <a:pos x="12" y="1"/>
                  </a:cxn>
                  <a:cxn ang="0">
                    <a:pos x="10" y="0"/>
                  </a:cxn>
                  <a:cxn ang="0">
                    <a:pos x="7" y="0"/>
                  </a:cxn>
                  <a:cxn ang="0">
                    <a:pos x="4" y="1"/>
                  </a:cxn>
                  <a:cxn ang="0">
                    <a:pos x="2" y="3"/>
                  </a:cxn>
                  <a:cxn ang="0">
                    <a:pos x="1" y="5"/>
                  </a:cxn>
                  <a:cxn ang="0">
                    <a:pos x="0" y="9"/>
                  </a:cxn>
                  <a:cxn ang="0">
                    <a:pos x="1" y="11"/>
                  </a:cxn>
                  <a:cxn ang="0">
                    <a:pos x="2" y="13"/>
                  </a:cxn>
                  <a:cxn ang="0">
                    <a:pos x="4" y="15"/>
                  </a:cxn>
                  <a:cxn ang="0">
                    <a:pos x="7" y="16"/>
                  </a:cxn>
                  <a:cxn ang="0">
                    <a:pos x="10" y="16"/>
                  </a:cxn>
                  <a:cxn ang="0">
                    <a:pos x="12" y="15"/>
                  </a:cxn>
                  <a:cxn ang="0">
                    <a:pos x="14" y="13"/>
                  </a:cxn>
                  <a:cxn ang="0">
                    <a:pos x="15" y="11"/>
                  </a:cxn>
                  <a:cxn ang="0">
                    <a:pos x="16" y="9"/>
                  </a:cxn>
                </a:cxnLst>
                <a:rect l="0" t="0" r="r" b="b"/>
                <a:pathLst>
                  <a:path w="16" h="16">
                    <a:moveTo>
                      <a:pt x="16" y="9"/>
                    </a:moveTo>
                    <a:lnTo>
                      <a:pt x="15" y="5"/>
                    </a:lnTo>
                    <a:lnTo>
                      <a:pt x="14" y="3"/>
                    </a:lnTo>
                    <a:lnTo>
                      <a:pt x="12" y="1"/>
                    </a:lnTo>
                    <a:lnTo>
                      <a:pt x="10" y="0"/>
                    </a:lnTo>
                    <a:lnTo>
                      <a:pt x="7" y="0"/>
                    </a:lnTo>
                    <a:lnTo>
                      <a:pt x="4" y="1"/>
                    </a:lnTo>
                    <a:lnTo>
                      <a:pt x="2" y="3"/>
                    </a:lnTo>
                    <a:lnTo>
                      <a:pt x="1" y="5"/>
                    </a:lnTo>
                    <a:lnTo>
                      <a:pt x="0" y="9"/>
                    </a:lnTo>
                    <a:lnTo>
                      <a:pt x="1" y="11"/>
                    </a:lnTo>
                    <a:lnTo>
                      <a:pt x="2" y="13"/>
                    </a:lnTo>
                    <a:lnTo>
                      <a:pt x="4" y="15"/>
                    </a:lnTo>
                    <a:lnTo>
                      <a:pt x="7" y="16"/>
                    </a:lnTo>
                    <a:lnTo>
                      <a:pt x="10" y="16"/>
                    </a:lnTo>
                    <a:lnTo>
                      <a:pt x="12" y="15"/>
                    </a:lnTo>
                    <a:lnTo>
                      <a:pt x="14" y="13"/>
                    </a:lnTo>
                    <a:lnTo>
                      <a:pt x="15" y="11"/>
                    </a:lnTo>
                    <a:lnTo>
                      <a:pt x="16" y="9"/>
                    </a:lnTo>
                    <a:close/>
                  </a:path>
                </a:pathLst>
              </a:custGeom>
              <a:solidFill>
                <a:srgbClr val="FFFF00"/>
              </a:solidFill>
              <a:ln w="9525">
                <a:noFill/>
                <a:round/>
                <a:headEnd/>
                <a:tailEnd/>
              </a:ln>
            </p:spPr>
            <p:txBody>
              <a:bodyPr/>
              <a:lstStyle/>
              <a:p>
                <a:endParaRPr lang="en-US" dirty="0"/>
              </a:p>
            </p:txBody>
          </p:sp>
          <p:sp>
            <p:nvSpPr>
              <p:cNvPr id="643660" name="Freeform 588"/>
              <p:cNvSpPr>
                <a:spLocks/>
              </p:cNvSpPr>
              <p:nvPr/>
            </p:nvSpPr>
            <p:spPr bwMode="auto">
              <a:xfrm>
                <a:off x="5237" y="1735"/>
                <a:ext cx="14" cy="14"/>
              </a:xfrm>
              <a:custGeom>
                <a:avLst/>
                <a:gdLst/>
                <a:ahLst/>
                <a:cxnLst>
                  <a:cxn ang="0">
                    <a:pos x="14" y="7"/>
                  </a:cxn>
                  <a:cxn ang="0">
                    <a:pos x="14" y="7"/>
                  </a:cxn>
                  <a:cxn ang="0">
                    <a:pos x="14" y="0"/>
                  </a:cxn>
                  <a:cxn ang="0">
                    <a:pos x="7" y="0"/>
                  </a:cxn>
                  <a:cxn ang="0">
                    <a:pos x="7" y="0"/>
                  </a:cxn>
                  <a:cxn ang="0">
                    <a:pos x="7" y="0"/>
                  </a:cxn>
                  <a:cxn ang="0">
                    <a:pos x="0" y="0"/>
                  </a:cxn>
                  <a:cxn ang="0">
                    <a:pos x="0" y="0"/>
                  </a:cxn>
                  <a:cxn ang="0">
                    <a:pos x="0" y="7"/>
                  </a:cxn>
                  <a:cxn ang="0">
                    <a:pos x="0" y="7"/>
                  </a:cxn>
                  <a:cxn ang="0">
                    <a:pos x="0" y="7"/>
                  </a:cxn>
                  <a:cxn ang="0">
                    <a:pos x="0" y="14"/>
                  </a:cxn>
                  <a:cxn ang="0">
                    <a:pos x="0" y="14"/>
                  </a:cxn>
                  <a:cxn ang="0">
                    <a:pos x="7" y="14"/>
                  </a:cxn>
                  <a:cxn ang="0">
                    <a:pos x="7" y="14"/>
                  </a:cxn>
                  <a:cxn ang="0">
                    <a:pos x="7" y="14"/>
                  </a:cxn>
                  <a:cxn ang="0">
                    <a:pos x="14" y="14"/>
                  </a:cxn>
                  <a:cxn ang="0">
                    <a:pos x="14" y="7"/>
                  </a:cxn>
                  <a:cxn ang="0">
                    <a:pos x="14" y="7"/>
                  </a:cxn>
                </a:cxnLst>
                <a:rect l="0" t="0" r="r" b="b"/>
                <a:pathLst>
                  <a:path w="14" h="14">
                    <a:moveTo>
                      <a:pt x="14" y="7"/>
                    </a:moveTo>
                    <a:lnTo>
                      <a:pt x="14" y="7"/>
                    </a:lnTo>
                    <a:lnTo>
                      <a:pt x="14" y="0"/>
                    </a:lnTo>
                    <a:lnTo>
                      <a:pt x="7" y="0"/>
                    </a:lnTo>
                    <a:lnTo>
                      <a:pt x="7" y="0"/>
                    </a:lnTo>
                    <a:lnTo>
                      <a:pt x="7" y="0"/>
                    </a:lnTo>
                    <a:lnTo>
                      <a:pt x="0" y="0"/>
                    </a:lnTo>
                    <a:lnTo>
                      <a:pt x="0" y="0"/>
                    </a:lnTo>
                    <a:lnTo>
                      <a:pt x="0" y="7"/>
                    </a:lnTo>
                    <a:lnTo>
                      <a:pt x="0" y="7"/>
                    </a:lnTo>
                    <a:lnTo>
                      <a:pt x="0" y="7"/>
                    </a:lnTo>
                    <a:lnTo>
                      <a:pt x="0" y="14"/>
                    </a:lnTo>
                    <a:lnTo>
                      <a:pt x="0" y="14"/>
                    </a:lnTo>
                    <a:lnTo>
                      <a:pt x="7" y="14"/>
                    </a:lnTo>
                    <a:lnTo>
                      <a:pt x="7" y="14"/>
                    </a:lnTo>
                    <a:lnTo>
                      <a:pt x="7"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661" name="Freeform 589"/>
              <p:cNvSpPr>
                <a:spLocks/>
              </p:cNvSpPr>
              <p:nvPr/>
            </p:nvSpPr>
            <p:spPr bwMode="auto">
              <a:xfrm>
                <a:off x="5237" y="1732"/>
                <a:ext cx="15" cy="15"/>
              </a:xfrm>
              <a:custGeom>
                <a:avLst/>
                <a:gdLst/>
                <a:ahLst/>
                <a:cxnLst>
                  <a:cxn ang="0">
                    <a:pos x="15" y="8"/>
                  </a:cxn>
                  <a:cxn ang="0">
                    <a:pos x="15" y="5"/>
                  </a:cxn>
                  <a:cxn ang="0">
                    <a:pos x="14" y="2"/>
                  </a:cxn>
                  <a:cxn ang="0">
                    <a:pos x="11" y="1"/>
                  </a:cxn>
                  <a:cxn ang="0">
                    <a:pos x="9" y="0"/>
                  </a:cxn>
                  <a:cxn ang="0">
                    <a:pos x="7" y="0"/>
                  </a:cxn>
                  <a:cxn ang="0">
                    <a:pos x="4" y="1"/>
                  </a:cxn>
                  <a:cxn ang="0">
                    <a:pos x="2" y="2"/>
                  </a:cxn>
                  <a:cxn ang="0">
                    <a:pos x="1" y="5"/>
                  </a:cxn>
                  <a:cxn ang="0">
                    <a:pos x="0" y="8"/>
                  </a:cxn>
                  <a:cxn ang="0">
                    <a:pos x="1" y="11"/>
                  </a:cxn>
                  <a:cxn ang="0">
                    <a:pos x="2" y="13"/>
                  </a:cxn>
                  <a:cxn ang="0">
                    <a:pos x="4" y="15"/>
                  </a:cxn>
                  <a:cxn ang="0">
                    <a:pos x="7" y="15"/>
                  </a:cxn>
                  <a:cxn ang="0">
                    <a:pos x="9" y="15"/>
                  </a:cxn>
                  <a:cxn ang="0">
                    <a:pos x="11" y="15"/>
                  </a:cxn>
                  <a:cxn ang="0">
                    <a:pos x="14" y="13"/>
                  </a:cxn>
                  <a:cxn ang="0">
                    <a:pos x="15" y="11"/>
                  </a:cxn>
                  <a:cxn ang="0">
                    <a:pos x="15" y="8"/>
                  </a:cxn>
                </a:cxnLst>
                <a:rect l="0" t="0" r="r" b="b"/>
                <a:pathLst>
                  <a:path w="15" h="15">
                    <a:moveTo>
                      <a:pt x="15" y="8"/>
                    </a:moveTo>
                    <a:lnTo>
                      <a:pt x="15" y="5"/>
                    </a:lnTo>
                    <a:lnTo>
                      <a:pt x="14" y="2"/>
                    </a:lnTo>
                    <a:lnTo>
                      <a:pt x="11" y="1"/>
                    </a:lnTo>
                    <a:lnTo>
                      <a:pt x="9" y="0"/>
                    </a:lnTo>
                    <a:lnTo>
                      <a:pt x="7" y="0"/>
                    </a:lnTo>
                    <a:lnTo>
                      <a:pt x="4" y="1"/>
                    </a:lnTo>
                    <a:lnTo>
                      <a:pt x="2" y="2"/>
                    </a:lnTo>
                    <a:lnTo>
                      <a:pt x="1" y="5"/>
                    </a:lnTo>
                    <a:lnTo>
                      <a:pt x="0" y="8"/>
                    </a:lnTo>
                    <a:lnTo>
                      <a:pt x="1" y="11"/>
                    </a:lnTo>
                    <a:lnTo>
                      <a:pt x="2" y="13"/>
                    </a:lnTo>
                    <a:lnTo>
                      <a:pt x="4" y="15"/>
                    </a:lnTo>
                    <a:lnTo>
                      <a:pt x="7" y="15"/>
                    </a:lnTo>
                    <a:lnTo>
                      <a:pt x="9" y="15"/>
                    </a:lnTo>
                    <a:lnTo>
                      <a:pt x="11" y="15"/>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662" name="Freeform 590"/>
              <p:cNvSpPr>
                <a:spLocks/>
              </p:cNvSpPr>
              <p:nvPr/>
            </p:nvSpPr>
            <p:spPr bwMode="auto">
              <a:xfrm>
                <a:off x="5237" y="1735"/>
                <a:ext cx="14" cy="14"/>
              </a:xfrm>
              <a:custGeom>
                <a:avLst/>
                <a:gdLst/>
                <a:ahLst/>
                <a:cxnLst>
                  <a:cxn ang="0">
                    <a:pos x="14" y="7"/>
                  </a:cxn>
                  <a:cxn ang="0">
                    <a:pos x="14" y="0"/>
                  </a:cxn>
                  <a:cxn ang="0">
                    <a:pos x="14" y="0"/>
                  </a:cxn>
                  <a:cxn ang="0">
                    <a:pos x="14" y="0"/>
                  </a:cxn>
                  <a:cxn ang="0">
                    <a:pos x="7" y="0"/>
                  </a:cxn>
                  <a:cxn ang="0">
                    <a:pos x="7" y="0"/>
                  </a:cxn>
                  <a:cxn ang="0">
                    <a:pos x="7" y="0"/>
                  </a:cxn>
                  <a:cxn ang="0">
                    <a:pos x="0" y="0"/>
                  </a:cxn>
                  <a:cxn ang="0">
                    <a:pos x="0" y="0"/>
                  </a:cxn>
                  <a:cxn ang="0">
                    <a:pos x="0" y="7"/>
                  </a:cxn>
                  <a:cxn ang="0">
                    <a:pos x="0" y="7"/>
                  </a:cxn>
                  <a:cxn ang="0">
                    <a:pos x="0" y="7"/>
                  </a:cxn>
                  <a:cxn ang="0">
                    <a:pos x="7" y="14"/>
                  </a:cxn>
                  <a:cxn ang="0">
                    <a:pos x="7" y="14"/>
                  </a:cxn>
                  <a:cxn ang="0">
                    <a:pos x="7" y="14"/>
                  </a:cxn>
                  <a:cxn ang="0">
                    <a:pos x="14" y="14"/>
                  </a:cxn>
                  <a:cxn ang="0">
                    <a:pos x="14" y="7"/>
                  </a:cxn>
                  <a:cxn ang="0">
                    <a:pos x="14" y="7"/>
                  </a:cxn>
                  <a:cxn ang="0">
                    <a:pos x="14" y="7"/>
                  </a:cxn>
                </a:cxnLst>
                <a:rect l="0" t="0" r="r" b="b"/>
                <a:pathLst>
                  <a:path w="14" h="14">
                    <a:moveTo>
                      <a:pt x="14" y="7"/>
                    </a:moveTo>
                    <a:lnTo>
                      <a:pt x="14" y="0"/>
                    </a:lnTo>
                    <a:lnTo>
                      <a:pt x="14" y="0"/>
                    </a:lnTo>
                    <a:lnTo>
                      <a:pt x="14" y="0"/>
                    </a:lnTo>
                    <a:lnTo>
                      <a:pt x="7" y="0"/>
                    </a:lnTo>
                    <a:lnTo>
                      <a:pt x="7" y="0"/>
                    </a:lnTo>
                    <a:lnTo>
                      <a:pt x="7" y="0"/>
                    </a:lnTo>
                    <a:lnTo>
                      <a:pt x="0" y="0"/>
                    </a:lnTo>
                    <a:lnTo>
                      <a:pt x="0" y="0"/>
                    </a:lnTo>
                    <a:lnTo>
                      <a:pt x="0" y="7"/>
                    </a:lnTo>
                    <a:lnTo>
                      <a:pt x="0" y="7"/>
                    </a:lnTo>
                    <a:lnTo>
                      <a:pt x="0" y="7"/>
                    </a:lnTo>
                    <a:lnTo>
                      <a:pt x="7" y="14"/>
                    </a:lnTo>
                    <a:lnTo>
                      <a:pt x="7" y="14"/>
                    </a:lnTo>
                    <a:lnTo>
                      <a:pt x="7" y="14"/>
                    </a:lnTo>
                    <a:lnTo>
                      <a:pt x="14" y="14"/>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663" name="Freeform 591"/>
              <p:cNvSpPr>
                <a:spLocks/>
              </p:cNvSpPr>
              <p:nvPr/>
            </p:nvSpPr>
            <p:spPr bwMode="auto">
              <a:xfrm>
                <a:off x="5237" y="1743"/>
                <a:ext cx="15" cy="16"/>
              </a:xfrm>
              <a:custGeom>
                <a:avLst/>
                <a:gdLst/>
                <a:ahLst/>
                <a:cxnLst>
                  <a:cxn ang="0">
                    <a:pos x="15" y="8"/>
                  </a:cxn>
                  <a:cxn ang="0">
                    <a:pos x="15" y="5"/>
                  </a:cxn>
                  <a:cxn ang="0">
                    <a:pos x="14" y="3"/>
                  </a:cxn>
                  <a:cxn ang="0">
                    <a:pos x="11" y="1"/>
                  </a:cxn>
                  <a:cxn ang="0">
                    <a:pos x="9" y="0"/>
                  </a:cxn>
                  <a:cxn ang="0">
                    <a:pos x="7" y="0"/>
                  </a:cxn>
                  <a:cxn ang="0">
                    <a:pos x="4" y="1"/>
                  </a:cxn>
                  <a:cxn ang="0">
                    <a:pos x="2" y="3"/>
                  </a:cxn>
                  <a:cxn ang="0">
                    <a:pos x="1" y="5"/>
                  </a:cxn>
                  <a:cxn ang="0">
                    <a:pos x="0" y="8"/>
                  </a:cxn>
                  <a:cxn ang="0">
                    <a:pos x="1" y="11"/>
                  </a:cxn>
                  <a:cxn ang="0">
                    <a:pos x="2" y="13"/>
                  </a:cxn>
                  <a:cxn ang="0">
                    <a:pos x="4" y="15"/>
                  </a:cxn>
                  <a:cxn ang="0">
                    <a:pos x="7" y="16"/>
                  </a:cxn>
                  <a:cxn ang="0">
                    <a:pos x="9" y="16"/>
                  </a:cxn>
                  <a:cxn ang="0">
                    <a:pos x="11" y="15"/>
                  </a:cxn>
                  <a:cxn ang="0">
                    <a:pos x="14" y="13"/>
                  </a:cxn>
                  <a:cxn ang="0">
                    <a:pos x="15" y="11"/>
                  </a:cxn>
                  <a:cxn ang="0">
                    <a:pos x="15" y="8"/>
                  </a:cxn>
                </a:cxnLst>
                <a:rect l="0" t="0" r="r" b="b"/>
                <a:pathLst>
                  <a:path w="15" h="16">
                    <a:moveTo>
                      <a:pt x="15" y="8"/>
                    </a:moveTo>
                    <a:lnTo>
                      <a:pt x="15" y="5"/>
                    </a:lnTo>
                    <a:lnTo>
                      <a:pt x="14" y="3"/>
                    </a:lnTo>
                    <a:lnTo>
                      <a:pt x="11" y="1"/>
                    </a:lnTo>
                    <a:lnTo>
                      <a:pt x="9" y="0"/>
                    </a:lnTo>
                    <a:lnTo>
                      <a:pt x="7" y="0"/>
                    </a:lnTo>
                    <a:lnTo>
                      <a:pt x="4" y="1"/>
                    </a:lnTo>
                    <a:lnTo>
                      <a:pt x="2" y="3"/>
                    </a:lnTo>
                    <a:lnTo>
                      <a:pt x="1" y="5"/>
                    </a:lnTo>
                    <a:lnTo>
                      <a:pt x="0" y="8"/>
                    </a:lnTo>
                    <a:lnTo>
                      <a:pt x="1" y="11"/>
                    </a:lnTo>
                    <a:lnTo>
                      <a:pt x="2" y="13"/>
                    </a:lnTo>
                    <a:lnTo>
                      <a:pt x="4" y="15"/>
                    </a:lnTo>
                    <a:lnTo>
                      <a:pt x="7" y="16"/>
                    </a:lnTo>
                    <a:lnTo>
                      <a:pt x="9" y="16"/>
                    </a:lnTo>
                    <a:lnTo>
                      <a:pt x="11" y="15"/>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664" name="Freeform 592"/>
              <p:cNvSpPr>
                <a:spLocks/>
              </p:cNvSpPr>
              <p:nvPr/>
            </p:nvSpPr>
            <p:spPr bwMode="auto">
              <a:xfrm>
                <a:off x="5237" y="1742"/>
                <a:ext cx="14" cy="14"/>
              </a:xfrm>
              <a:custGeom>
                <a:avLst/>
                <a:gdLst/>
                <a:ahLst/>
                <a:cxnLst>
                  <a:cxn ang="0">
                    <a:pos x="14" y="7"/>
                  </a:cxn>
                  <a:cxn ang="0">
                    <a:pos x="14" y="7"/>
                  </a:cxn>
                  <a:cxn ang="0">
                    <a:pos x="14" y="7"/>
                  </a:cxn>
                  <a:cxn ang="0">
                    <a:pos x="14" y="0"/>
                  </a:cxn>
                  <a:cxn ang="0">
                    <a:pos x="7" y="0"/>
                  </a:cxn>
                  <a:cxn ang="0">
                    <a:pos x="7" y="0"/>
                  </a:cxn>
                  <a:cxn ang="0">
                    <a:pos x="7" y="0"/>
                  </a:cxn>
                  <a:cxn ang="0">
                    <a:pos x="0" y="7"/>
                  </a:cxn>
                  <a:cxn ang="0">
                    <a:pos x="0" y="7"/>
                  </a:cxn>
                  <a:cxn ang="0">
                    <a:pos x="0" y="7"/>
                  </a:cxn>
                  <a:cxn ang="0">
                    <a:pos x="0" y="14"/>
                  </a:cxn>
                  <a:cxn ang="0">
                    <a:pos x="0" y="14"/>
                  </a:cxn>
                  <a:cxn ang="0">
                    <a:pos x="7" y="14"/>
                  </a:cxn>
                  <a:cxn ang="0">
                    <a:pos x="7" y="14"/>
                  </a:cxn>
                  <a:cxn ang="0">
                    <a:pos x="7" y="14"/>
                  </a:cxn>
                  <a:cxn ang="0">
                    <a:pos x="14" y="14"/>
                  </a:cxn>
                  <a:cxn ang="0">
                    <a:pos x="14" y="14"/>
                  </a:cxn>
                  <a:cxn ang="0">
                    <a:pos x="14" y="14"/>
                  </a:cxn>
                  <a:cxn ang="0">
                    <a:pos x="14" y="7"/>
                  </a:cxn>
                </a:cxnLst>
                <a:rect l="0" t="0" r="r" b="b"/>
                <a:pathLst>
                  <a:path w="14" h="14">
                    <a:moveTo>
                      <a:pt x="14" y="7"/>
                    </a:moveTo>
                    <a:lnTo>
                      <a:pt x="14" y="7"/>
                    </a:lnTo>
                    <a:lnTo>
                      <a:pt x="14" y="7"/>
                    </a:lnTo>
                    <a:lnTo>
                      <a:pt x="14" y="0"/>
                    </a:lnTo>
                    <a:lnTo>
                      <a:pt x="7" y="0"/>
                    </a:lnTo>
                    <a:lnTo>
                      <a:pt x="7" y="0"/>
                    </a:lnTo>
                    <a:lnTo>
                      <a:pt x="7" y="0"/>
                    </a:lnTo>
                    <a:lnTo>
                      <a:pt x="0" y="7"/>
                    </a:lnTo>
                    <a:lnTo>
                      <a:pt x="0" y="7"/>
                    </a:lnTo>
                    <a:lnTo>
                      <a:pt x="0" y="7"/>
                    </a:lnTo>
                    <a:lnTo>
                      <a:pt x="0" y="14"/>
                    </a:lnTo>
                    <a:lnTo>
                      <a:pt x="0" y="14"/>
                    </a:lnTo>
                    <a:lnTo>
                      <a:pt x="7" y="14"/>
                    </a:lnTo>
                    <a:lnTo>
                      <a:pt x="7" y="14"/>
                    </a:lnTo>
                    <a:lnTo>
                      <a:pt x="7" y="14"/>
                    </a:lnTo>
                    <a:lnTo>
                      <a:pt x="14"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665" name="Freeform 593"/>
              <p:cNvSpPr>
                <a:spLocks/>
              </p:cNvSpPr>
              <p:nvPr/>
            </p:nvSpPr>
            <p:spPr bwMode="auto">
              <a:xfrm>
                <a:off x="5237" y="1740"/>
                <a:ext cx="15" cy="16"/>
              </a:xfrm>
              <a:custGeom>
                <a:avLst/>
                <a:gdLst/>
                <a:ahLst/>
                <a:cxnLst>
                  <a:cxn ang="0">
                    <a:pos x="15" y="8"/>
                  </a:cxn>
                  <a:cxn ang="0">
                    <a:pos x="15" y="5"/>
                  </a:cxn>
                  <a:cxn ang="0">
                    <a:pos x="14" y="3"/>
                  </a:cxn>
                  <a:cxn ang="0">
                    <a:pos x="11" y="1"/>
                  </a:cxn>
                  <a:cxn ang="0">
                    <a:pos x="9" y="0"/>
                  </a:cxn>
                  <a:cxn ang="0">
                    <a:pos x="7" y="0"/>
                  </a:cxn>
                  <a:cxn ang="0">
                    <a:pos x="4" y="1"/>
                  </a:cxn>
                  <a:cxn ang="0">
                    <a:pos x="2" y="3"/>
                  </a:cxn>
                  <a:cxn ang="0">
                    <a:pos x="1" y="5"/>
                  </a:cxn>
                  <a:cxn ang="0">
                    <a:pos x="0" y="8"/>
                  </a:cxn>
                  <a:cxn ang="0">
                    <a:pos x="1" y="11"/>
                  </a:cxn>
                  <a:cxn ang="0">
                    <a:pos x="2" y="14"/>
                  </a:cxn>
                  <a:cxn ang="0">
                    <a:pos x="4" y="15"/>
                  </a:cxn>
                  <a:cxn ang="0">
                    <a:pos x="7" y="16"/>
                  </a:cxn>
                  <a:cxn ang="0">
                    <a:pos x="9" y="16"/>
                  </a:cxn>
                  <a:cxn ang="0">
                    <a:pos x="11" y="15"/>
                  </a:cxn>
                  <a:cxn ang="0">
                    <a:pos x="14" y="14"/>
                  </a:cxn>
                  <a:cxn ang="0">
                    <a:pos x="15" y="11"/>
                  </a:cxn>
                  <a:cxn ang="0">
                    <a:pos x="15" y="8"/>
                  </a:cxn>
                </a:cxnLst>
                <a:rect l="0" t="0" r="r" b="b"/>
                <a:pathLst>
                  <a:path w="15" h="16">
                    <a:moveTo>
                      <a:pt x="15" y="8"/>
                    </a:moveTo>
                    <a:lnTo>
                      <a:pt x="15" y="5"/>
                    </a:lnTo>
                    <a:lnTo>
                      <a:pt x="14" y="3"/>
                    </a:lnTo>
                    <a:lnTo>
                      <a:pt x="11" y="1"/>
                    </a:lnTo>
                    <a:lnTo>
                      <a:pt x="9" y="0"/>
                    </a:lnTo>
                    <a:lnTo>
                      <a:pt x="7" y="0"/>
                    </a:lnTo>
                    <a:lnTo>
                      <a:pt x="4" y="1"/>
                    </a:lnTo>
                    <a:lnTo>
                      <a:pt x="2" y="3"/>
                    </a:lnTo>
                    <a:lnTo>
                      <a:pt x="1" y="5"/>
                    </a:lnTo>
                    <a:lnTo>
                      <a:pt x="0" y="8"/>
                    </a:lnTo>
                    <a:lnTo>
                      <a:pt x="1" y="11"/>
                    </a:lnTo>
                    <a:lnTo>
                      <a:pt x="2" y="14"/>
                    </a:lnTo>
                    <a:lnTo>
                      <a:pt x="4" y="15"/>
                    </a:lnTo>
                    <a:lnTo>
                      <a:pt x="7" y="16"/>
                    </a:lnTo>
                    <a:lnTo>
                      <a:pt x="9" y="16"/>
                    </a:lnTo>
                    <a:lnTo>
                      <a:pt x="11" y="15"/>
                    </a:lnTo>
                    <a:lnTo>
                      <a:pt x="14"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666" name="Freeform 594"/>
              <p:cNvSpPr>
                <a:spLocks/>
              </p:cNvSpPr>
              <p:nvPr/>
            </p:nvSpPr>
            <p:spPr bwMode="auto">
              <a:xfrm>
                <a:off x="5237" y="1742"/>
                <a:ext cx="14" cy="14"/>
              </a:xfrm>
              <a:custGeom>
                <a:avLst/>
                <a:gdLst/>
                <a:ahLst/>
                <a:cxnLst>
                  <a:cxn ang="0">
                    <a:pos x="14" y="7"/>
                  </a:cxn>
                  <a:cxn ang="0">
                    <a:pos x="14" y="0"/>
                  </a:cxn>
                  <a:cxn ang="0">
                    <a:pos x="14" y="0"/>
                  </a:cxn>
                  <a:cxn ang="0">
                    <a:pos x="14" y="0"/>
                  </a:cxn>
                  <a:cxn ang="0">
                    <a:pos x="7" y="0"/>
                  </a:cxn>
                  <a:cxn ang="0">
                    <a:pos x="7" y="0"/>
                  </a:cxn>
                  <a:cxn ang="0">
                    <a:pos x="7" y="0"/>
                  </a:cxn>
                  <a:cxn ang="0">
                    <a:pos x="0" y="0"/>
                  </a:cxn>
                  <a:cxn ang="0">
                    <a:pos x="0" y="0"/>
                  </a:cxn>
                  <a:cxn ang="0">
                    <a:pos x="0" y="7"/>
                  </a:cxn>
                  <a:cxn ang="0">
                    <a:pos x="0" y="7"/>
                  </a:cxn>
                  <a:cxn ang="0">
                    <a:pos x="0" y="14"/>
                  </a:cxn>
                  <a:cxn ang="0">
                    <a:pos x="7" y="14"/>
                  </a:cxn>
                  <a:cxn ang="0">
                    <a:pos x="7" y="14"/>
                  </a:cxn>
                  <a:cxn ang="0">
                    <a:pos x="7" y="14"/>
                  </a:cxn>
                  <a:cxn ang="0">
                    <a:pos x="14" y="14"/>
                  </a:cxn>
                  <a:cxn ang="0">
                    <a:pos x="14" y="14"/>
                  </a:cxn>
                  <a:cxn ang="0">
                    <a:pos x="14" y="7"/>
                  </a:cxn>
                  <a:cxn ang="0">
                    <a:pos x="14" y="7"/>
                  </a:cxn>
                </a:cxnLst>
                <a:rect l="0" t="0" r="r" b="b"/>
                <a:pathLst>
                  <a:path w="14" h="14">
                    <a:moveTo>
                      <a:pt x="14" y="7"/>
                    </a:moveTo>
                    <a:lnTo>
                      <a:pt x="14" y="0"/>
                    </a:lnTo>
                    <a:lnTo>
                      <a:pt x="14" y="0"/>
                    </a:lnTo>
                    <a:lnTo>
                      <a:pt x="14" y="0"/>
                    </a:lnTo>
                    <a:lnTo>
                      <a:pt x="7" y="0"/>
                    </a:lnTo>
                    <a:lnTo>
                      <a:pt x="7" y="0"/>
                    </a:lnTo>
                    <a:lnTo>
                      <a:pt x="7" y="0"/>
                    </a:lnTo>
                    <a:lnTo>
                      <a:pt x="0" y="0"/>
                    </a:lnTo>
                    <a:lnTo>
                      <a:pt x="0" y="0"/>
                    </a:lnTo>
                    <a:lnTo>
                      <a:pt x="0" y="7"/>
                    </a:lnTo>
                    <a:lnTo>
                      <a:pt x="0" y="7"/>
                    </a:lnTo>
                    <a:lnTo>
                      <a:pt x="0" y="14"/>
                    </a:lnTo>
                    <a:lnTo>
                      <a:pt x="7" y="14"/>
                    </a:lnTo>
                    <a:lnTo>
                      <a:pt x="7" y="14"/>
                    </a:lnTo>
                    <a:lnTo>
                      <a:pt x="7" y="14"/>
                    </a:lnTo>
                    <a:lnTo>
                      <a:pt x="14"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667" name="Freeform 595"/>
              <p:cNvSpPr>
                <a:spLocks/>
              </p:cNvSpPr>
              <p:nvPr/>
            </p:nvSpPr>
            <p:spPr bwMode="auto">
              <a:xfrm>
                <a:off x="5236" y="1734"/>
                <a:ext cx="15" cy="16"/>
              </a:xfrm>
              <a:custGeom>
                <a:avLst/>
                <a:gdLst/>
                <a:ahLst/>
                <a:cxnLst>
                  <a:cxn ang="0">
                    <a:pos x="15" y="7"/>
                  </a:cxn>
                  <a:cxn ang="0">
                    <a:pos x="15" y="5"/>
                  </a:cxn>
                  <a:cxn ang="0">
                    <a:pos x="14" y="3"/>
                  </a:cxn>
                  <a:cxn ang="0">
                    <a:pos x="12" y="0"/>
                  </a:cxn>
                  <a:cxn ang="0">
                    <a:pos x="10" y="0"/>
                  </a:cxn>
                  <a:cxn ang="0">
                    <a:pos x="7" y="0"/>
                  </a:cxn>
                  <a:cxn ang="0">
                    <a:pos x="4" y="0"/>
                  </a:cxn>
                  <a:cxn ang="0">
                    <a:pos x="2" y="3"/>
                  </a:cxn>
                  <a:cxn ang="0">
                    <a:pos x="1" y="5"/>
                  </a:cxn>
                  <a:cxn ang="0">
                    <a:pos x="0" y="7"/>
                  </a:cxn>
                  <a:cxn ang="0">
                    <a:pos x="1" y="11"/>
                  </a:cxn>
                  <a:cxn ang="0">
                    <a:pos x="2" y="13"/>
                  </a:cxn>
                  <a:cxn ang="0">
                    <a:pos x="4" y="14"/>
                  </a:cxn>
                  <a:cxn ang="0">
                    <a:pos x="7" y="16"/>
                  </a:cxn>
                  <a:cxn ang="0">
                    <a:pos x="10" y="16"/>
                  </a:cxn>
                  <a:cxn ang="0">
                    <a:pos x="12" y="14"/>
                  </a:cxn>
                  <a:cxn ang="0">
                    <a:pos x="14" y="13"/>
                  </a:cxn>
                  <a:cxn ang="0">
                    <a:pos x="15" y="11"/>
                  </a:cxn>
                  <a:cxn ang="0">
                    <a:pos x="15" y="7"/>
                  </a:cxn>
                </a:cxnLst>
                <a:rect l="0" t="0" r="r" b="b"/>
                <a:pathLst>
                  <a:path w="15" h="16">
                    <a:moveTo>
                      <a:pt x="15" y="7"/>
                    </a:moveTo>
                    <a:lnTo>
                      <a:pt x="15" y="5"/>
                    </a:lnTo>
                    <a:lnTo>
                      <a:pt x="14" y="3"/>
                    </a:lnTo>
                    <a:lnTo>
                      <a:pt x="12" y="0"/>
                    </a:lnTo>
                    <a:lnTo>
                      <a:pt x="10" y="0"/>
                    </a:lnTo>
                    <a:lnTo>
                      <a:pt x="7" y="0"/>
                    </a:lnTo>
                    <a:lnTo>
                      <a:pt x="4" y="0"/>
                    </a:lnTo>
                    <a:lnTo>
                      <a:pt x="2" y="3"/>
                    </a:lnTo>
                    <a:lnTo>
                      <a:pt x="1" y="5"/>
                    </a:lnTo>
                    <a:lnTo>
                      <a:pt x="0" y="7"/>
                    </a:lnTo>
                    <a:lnTo>
                      <a:pt x="1" y="11"/>
                    </a:lnTo>
                    <a:lnTo>
                      <a:pt x="2" y="13"/>
                    </a:lnTo>
                    <a:lnTo>
                      <a:pt x="4" y="14"/>
                    </a:lnTo>
                    <a:lnTo>
                      <a:pt x="7" y="16"/>
                    </a:lnTo>
                    <a:lnTo>
                      <a:pt x="10" y="16"/>
                    </a:lnTo>
                    <a:lnTo>
                      <a:pt x="12" y="14"/>
                    </a:lnTo>
                    <a:lnTo>
                      <a:pt x="14" y="13"/>
                    </a:lnTo>
                    <a:lnTo>
                      <a:pt x="15" y="11"/>
                    </a:lnTo>
                    <a:lnTo>
                      <a:pt x="15" y="7"/>
                    </a:lnTo>
                    <a:close/>
                  </a:path>
                </a:pathLst>
              </a:custGeom>
              <a:solidFill>
                <a:srgbClr val="FFFF00"/>
              </a:solidFill>
              <a:ln w="9525">
                <a:noFill/>
                <a:round/>
                <a:headEnd/>
                <a:tailEnd/>
              </a:ln>
            </p:spPr>
            <p:txBody>
              <a:bodyPr/>
              <a:lstStyle/>
              <a:p>
                <a:endParaRPr lang="en-US" dirty="0"/>
              </a:p>
            </p:txBody>
          </p:sp>
          <p:sp>
            <p:nvSpPr>
              <p:cNvPr id="643668" name="Freeform 596"/>
              <p:cNvSpPr>
                <a:spLocks/>
              </p:cNvSpPr>
              <p:nvPr/>
            </p:nvSpPr>
            <p:spPr bwMode="auto">
              <a:xfrm>
                <a:off x="5237" y="1735"/>
                <a:ext cx="14" cy="14"/>
              </a:xfrm>
              <a:custGeom>
                <a:avLst/>
                <a:gdLst/>
                <a:ahLst/>
                <a:cxnLst>
                  <a:cxn ang="0">
                    <a:pos x="14" y="7"/>
                  </a:cxn>
                  <a:cxn ang="0">
                    <a:pos x="14" y="7"/>
                  </a:cxn>
                  <a:cxn ang="0">
                    <a:pos x="14" y="0"/>
                  </a:cxn>
                  <a:cxn ang="0">
                    <a:pos x="14" y="0"/>
                  </a:cxn>
                  <a:cxn ang="0">
                    <a:pos x="7" y="0"/>
                  </a:cxn>
                  <a:cxn ang="0">
                    <a:pos x="7" y="0"/>
                  </a:cxn>
                  <a:cxn ang="0">
                    <a:pos x="0" y="0"/>
                  </a:cxn>
                  <a:cxn ang="0">
                    <a:pos x="0" y="0"/>
                  </a:cxn>
                  <a:cxn ang="0">
                    <a:pos x="0" y="7"/>
                  </a:cxn>
                  <a:cxn ang="0">
                    <a:pos x="0" y="7"/>
                  </a:cxn>
                  <a:cxn ang="0">
                    <a:pos x="0" y="7"/>
                  </a:cxn>
                  <a:cxn ang="0">
                    <a:pos x="0" y="14"/>
                  </a:cxn>
                  <a:cxn ang="0">
                    <a:pos x="0" y="14"/>
                  </a:cxn>
                  <a:cxn ang="0">
                    <a:pos x="7" y="14"/>
                  </a:cxn>
                  <a:cxn ang="0">
                    <a:pos x="7" y="14"/>
                  </a:cxn>
                  <a:cxn ang="0">
                    <a:pos x="14" y="14"/>
                  </a:cxn>
                  <a:cxn ang="0">
                    <a:pos x="14" y="14"/>
                  </a:cxn>
                  <a:cxn ang="0">
                    <a:pos x="14" y="7"/>
                  </a:cxn>
                  <a:cxn ang="0">
                    <a:pos x="14" y="7"/>
                  </a:cxn>
                </a:cxnLst>
                <a:rect l="0" t="0" r="r" b="b"/>
                <a:pathLst>
                  <a:path w="14" h="14">
                    <a:moveTo>
                      <a:pt x="14" y="7"/>
                    </a:moveTo>
                    <a:lnTo>
                      <a:pt x="14" y="7"/>
                    </a:lnTo>
                    <a:lnTo>
                      <a:pt x="14" y="0"/>
                    </a:lnTo>
                    <a:lnTo>
                      <a:pt x="14" y="0"/>
                    </a:lnTo>
                    <a:lnTo>
                      <a:pt x="7" y="0"/>
                    </a:lnTo>
                    <a:lnTo>
                      <a:pt x="7" y="0"/>
                    </a:lnTo>
                    <a:lnTo>
                      <a:pt x="0" y="0"/>
                    </a:lnTo>
                    <a:lnTo>
                      <a:pt x="0" y="0"/>
                    </a:lnTo>
                    <a:lnTo>
                      <a:pt x="0" y="7"/>
                    </a:lnTo>
                    <a:lnTo>
                      <a:pt x="0" y="7"/>
                    </a:lnTo>
                    <a:lnTo>
                      <a:pt x="0" y="7"/>
                    </a:lnTo>
                    <a:lnTo>
                      <a:pt x="0" y="14"/>
                    </a:lnTo>
                    <a:lnTo>
                      <a:pt x="0" y="14"/>
                    </a:lnTo>
                    <a:lnTo>
                      <a:pt x="7" y="14"/>
                    </a:lnTo>
                    <a:lnTo>
                      <a:pt x="7" y="14"/>
                    </a:lnTo>
                    <a:lnTo>
                      <a:pt x="14"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669" name="Freeform 597"/>
              <p:cNvSpPr>
                <a:spLocks/>
              </p:cNvSpPr>
              <p:nvPr/>
            </p:nvSpPr>
            <p:spPr bwMode="auto">
              <a:xfrm>
                <a:off x="5235" y="1744"/>
                <a:ext cx="16" cy="16"/>
              </a:xfrm>
              <a:custGeom>
                <a:avLst/>
                <a:gdLst/>
                <a:ahLst/>
                <a:cxnLst>
                  <a:cxn ang="0">
                    <a:pos x="16" y="7"/>
                  </a:cxn>
                  <a:cxn ang="0">
                    <a:pos x="15" y="5"/>
                  </a:cxn>
                  <a:cxn ang="0">
                    <a:pos x="14" y="3"/>
                  </a:cxn>
                  <a:cxn ang="0">
                    <a:pos x="12" y="1"/>
                  </a:cxn>
                  <a:cxn ang="0">
                    <a:pos x="10" y="0"/>
                  </a:cxn>
                  <a:cxn ang="0">
                    <a:pos x="7" y="0"/>
                  </a:cxn>
                  <a:cxn ang="0">
                    <a:pos x="4" y="1"/>
                  </a:cxn>
                  <a:cxn ang="0">
                    <a:pos x="2" y="3"/>
                  </a:cxn>
                  <a:cxn ang="0">
                    <a:pos x="1" y="5"/>
                  </a:cxn>
                  <a:cxn ang="0">
                    <a:pos x="0" y="7"/>
                  </a:cxn>
                  <a:cxn ang="0">
                    <a:pos x="1" y="11"/>
                  </a:cxn>
                  <a:cxn ang="0">
                    <a:pos x="2" y="13"/>
                  </a:cxn>
                  <a:cxn ang="0">
                    <a:pos x="4" y="14"/>
                  </a:cxn>
                  <a:cxn ang="0">
                    <a:pos x="7" y="16"/>
                  </a:cxn>
                  <a:cxn ang="0">
                    <a:pos x="10" y="16"/>
                  </a:cxn>
                  <a:cxn ang="0">
                    <a:pos x="12" y="14"/>
                  </a:cxn>
                  <a:cxn ang="0">
                    <a:pos x="14" y="13"/>
                  </a:cxn>
                  <a:cxn ang="0">
                    <a:pos x="15" y="11"/>
                  </a:cxn>
                  <a:cxn ang="0">
                    <a:pos x="16" y="7"/>
                  </a:cxn>
                </a:cxnLst>
                <a:rect l="0" t="0" r="r" b="b"/>
                <a:pathLst>
                  <a:path w="16" h="16">
                    <a:moveTo>
                      <a:pt x="16" y="7"/>
                    </a:moveTo>
                    <a:lnTo>
                      <a:pt x="15" y="5"/>
                    </a:lnTo>
                    <a:lnTo>
                      <a:pt x="14" y="3"/>
                    </a:lnTo>
                    <a:lnTo>
                      <a:pt x="12" y="1"/>
                    </a:lnTo>
                    <a:lnTo>
                      <a:pt x="10" y="0"/>
                    </a:lnTo>
                    <a:lnTo>
                      <a:pt x="7" y="0"/>
                    </a:lnTo>
                    <a:lnTo>
                      <a:pt x="4" y="1"/>
                    </a:lnTo>
                    <a:lnTo>
                      <a:pt x="2" y="3"/>
                    </a:lnTo>
                    <a:lnTo>
                      <a:pt x="1" y="5"/>
                    </a:lnTo>
                    <a:lnTo>
                      <a:pt x="0" y="7"/>
                    </a:lnTo>
                    <a:lnTo>
                      <a:pt x="1" y="11"/>
                    </a:lnTo>
                    <a:lnTo>
                      <a:pt x="2" y="13"/>
                    </a:lnTo>
                    <a:lnTo>
                      <a:pt x="4" y="14"/>
                    </a:lnTo>
                    <a:lnTo>
                      <a:pt x="7" y="16"/>
                    </a:lnTo>
                    <a:lnTo>
                      <a:pt x="10" y="16"/>
                    </a:lnTo>
                    <a:lnTo>
                      <a:pt x="12" y="14"/>
                    </a:lnTo>
                    <a:lnTo>
                      <a:pt x="14" y="13"/>
                    </a:lnTo>
                    <a:lnTo>
                      <a:pt x="15" y="11"/>
                    </a:lnTo>
                    <a:lnTo>
                      <a:pt x="16" y="7"/>
                    </a:lnTo>
                    <a:close/>
                  </a:path>
                </a:pathLst>
              </a:custGeom>
              <a:solidFill>
                <a:srgbClr val="FFFF00"/>
              </a:solidFill>
              <a:ln w="9525">
                <a:noFill/>
                <a:round/>
                <a:headEnd/>
                <a:tailEnd/>
              </a:ln>
            </p:spPr>
            <p:txBody>
              <a:bodyPr/>
              <a:lstStyle/>
              <a:p>
                <a:endParaRPr lang="en-US" dirty="0"/>
              </a:p>
            </p:txBody>
          </p:sp>
          <p:sp>
            <p:nvSpPr>
              <p:cNvPr id="643670" name="Freeform 598"/>
              <p:cNvSpPr>
                <a:spLocks/>
              </p:cNvSpPr>
              <p:nvPr/>
            </p:nvSpPr>
            <p:spPr bwMode="auto">
              <a:xfrm>
                <a:off x="5237" y="1742"/>
                <a:ext cx="14" cy="14"/>
              </a:xfrm>
              <a:custGeom>
                <a:avLst/>
                <a:gdLst/>
                <a:ahLst/>
                <a:cxnLst>
                  <a:cxn ang="0">
                    <a:pos x="14" y="7"/>
                  </a:cxn>
                  <a:cxn ang="0">
                    <a:pos x="14" y="7"/>
                  </a:cxn>
                  <a:cxn ang="0">
                    <a:pos x="14" y="7"/>
                  </a:cxn>
                  <a:cxn ang="0">
                    <a:pos x="7" y="0"/>
                  </a:cxn>
                  <a:cxn ang="0">
                    <a:pos x="7" y="0"/>
                  </a:cxn>
                  <a:cxn ang="0">
                    <a:pos x="7" y="0"/>
                  </a:cxn>
                  <a:cxn ang="0">
                    <a:pos x="0" y="0"/>
                  </a:cxn>
                  <a:cxn ang="0">
                    <a:pos x="0" y="7"/>
                  </a:cxn>
                  <a:cxn ang="0">
                    <a:pos x="0" y="7"/>
                  </a:cxn>
                  <a:cxn ang="0">
                    <a:pos x="0" y="7"/>
                  </a:cxn>
                  <a:cxn ang="0">
                    <a:pos x="0" y="14"/>
                  </a:cxn>
                  <a:cxn ang="0">
                    <a:pos x="0" y="14"/>
                  </a:cxn>
                  <a:cxn ang="0">
                    <a:pos x="0" y="14"/>
                  </a:cxn>
                  <a:cxn ang="0">
                    <a:pos x="7" y="14"/>
                  </a:cxn>
                  <a:cxn ang="0">
                    <a:pos x="7" y="14"/>
                  </a:cxn>
                  <a:cxn ang="0">
                    <a:pos x="7" y="14"/>
                  </a:cxn>
                  <a:cxn ang="0">
                    <a:pos x="14" y="14"/>
                  </a:cxn>
                  <a:cxn ang="0">
                    <a:pos x="14" y="14"/>
                  </a:cxn>
                  <a:cxn ang="0">
                    <a:pos x="14" y="7"/>
                  </a:cxn>
                </a:cxnLst>
                <a:rect l="0" t="0" r="r" b="b"/>
                <a:pathLst>
                  <a:path w="14" h="14">
                    <a:moveTo>
                      <a:pt x="14" y="7"/>
                    </a:moveTo>
                    <a:lnTo>
                      <a:pt x="14" y="7"/>
                    </a:lnTo>
                    <a:lnTo>
                      <a:pt x="14" y="7"/>
                    </a:lnTo>
                    <a:lnTo>
                      <a:pt x="7" y="0"/>
                    </a:lnTo>
                    <a:lnTo>
                      <a:pt x="7" y="0"/>
                    </a:lnTo>
                    <a:lnTo>
                      <a:pt x="7" y="0"/>
                    </a:lnTo>
                    <a:lnTo>
                      <a:pt x="0" y="0"/>
                    </a:lnTo>
                    <a:lnTo>
                      <a:pt x="0" y="7"/>
                    </a:lnTo>
                    <a:lnTo>
                      <a:pt x="0" y="7"/>
                    </a:lnTo>
                    <a:lnTo>
                      <a:pt x="0" y="7"/>
                    </a:lnTo>
                    <a:lnTo>
                      <a:pt x="0" y="14"/>
                    </a:lnTo>
                    <a:lnTo>
                      <a:pt x="0" y="14"/>
                    </a:lnTo>
                    <a:lnTo>
                      <a:pt x="0" y="14"/>
                    </a:lnTo>
                    <a:lnTo>
                      <a:pt x="7" y="14"/>
                    </a:lnTo>
                    <a:lnTo>
                      <a:pt x="7" y="14"/>
                    </a:lnTo>
                    <a:lnTo>
                      <a:pt x="7"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671" name="Freeform 599"/>
              <p:cNvSpPr>
                <a:spLocks/>
              </p:cNvSpPr>
              <p:nvPr/>
            </p:nvSpPr>
            <p:spPr bwMode="auto">
              <a:xfrm>
                <a:off x="5239" y="1741"/>
                <a:ext cx="16" cy="17"/>
              </a:xfrm>
              <a:custGeom>
                <a:avLst/>
                <a:gdLst/>
                <a:ahLst/>
                <a:cxnLst>
                  <a:cxn ang="0">
                    <a:pos x="16" y="9"/>
                  </a:cxn>
                  <a:cxn ang="0">
                    <a:pos x="15" y="6"/>
                  </a:cxn>
                  <a:cxn ang="0">
                    <a:pos x="13" y="4"/>
                  </a:cxn>
                  <a:cxn ang="0">
                    <a:pos x="12" y="2"/>
                  </a:cxn>
                  <a:cxn ang="0">
                    <a:pos x="9" y="0"/>
                  </a:cxn>
                  <a:cxn ang="0">
                    <a:pos x="7" y="0"/>
                  </a:cxn>
                  <a:cxn ang="0">
                    <a:pos x="4" y="2"/>
                  </a:cxn>
                  <a:cxn ang="0">
                    <a:pos x="2" y="4"/>
                  </a:cxn>
                  <a:cxn ang="0">
                    <a:pos x="0" y="6"/>
                  </a:cxn>
                  <a:cxn ang="0">
                    <a:pos x="0" y="9"/>
                  </a:cxn>
                  <a:cxn ang="0">
                    <a:pos x="0" y="11"/>
                  </a:cxn>
                  <a:cxn ang="0">
                    <a:pos x="2" y="14"/>
                  </a:cxn>
                  <a:cxn ang="0">
                    <a:pos x="4" y="15"/>
                  </a:cxn>
                  <a:cxn ang="0">
                    <a:pos x="7" y="17"/>
                  </a:cxn>
                  <a:cxn ang="0">
                    <a:pos x="9" y="17"/>
                  </a:cxn>
                  <a:cxn ang="0">
                    <a:pos x="12" y="15"/>
                  </a:cxn>
                  <a:cxn ang="0">
                    <a:pos x="13" y="14"/>
                  </a:cxn>
                  <a:cxn ang="0">
                    <a:pos x="15" y="11"/>
                  </a:cxn>
                  <a:cxn ang="0">
                    <a:pos x="16" y="9"/>
                  </a:cxn>
                </a:cxnLst>
                <a:rect l="0" t="0" r="r" b="b"/>
                <a:pathLst>
                  <a:path w="16" h="17">
                    <a:moveTo>
                      <a:pt x="16" y="9"/>
                    </a:moveTo>
                    <a:lnTo>
                      <a:pt x="15" y="6"/>
                    </a:lnTo>
                    <a:lnTo>
                      <a:pt x="13" y="4"/>
                    </a:lnTo>
                    <a:lnTo>
                      <a:pt x="12" y="2"/>
                    </a:lnTo>
                    <a:lnTo>
                      <a:pt x="9" y="0"/>
                    </a:lnTo>
                    <a:lnTo>
                      <a:pt x="7" y="0"/>
                    </a:lnTo>
                    <a:lnTo>
                      <a:pt x="4" y="2"/>
                    </a:lnTo>
                    <a:lnTo>
                      <a:pt x="2" y="4"/>
                    </a:lnTo>
                    <a:lnTo>
                      <a:pt x="0" y="6"/>
                    </a:lnTo>
                    <a:lnTo>
                      <a:pt x="0" y="9"/>
                    </a:lnTo>
                    <a:lnTo>
                      <a:pt x="0" y="11"/>
                    </a:lnTo>
                    <a:lnTo>
                      <a:pt x="2" y="14"/>
                    </a:lnTo>
                    <a:lnTo>
                      <a:pt x="4" y="15"/>
                    </a:lnTo>
                    <a:lnTo>
                      <a:pt x="7" y="17"/>
                    </a:lnTo>
                    <a:lnTo>
                      <a:pt x="9" y="17"/>
                    </a:lnTo>
                    <a:lnTo>
                      <a:pt x="12" y="15"/>
                    </a:lnTo>
                    <a:lnTo>
                      <a:pt x="13" y="14"/>
                    </a:lnTo>
                    <a:lnTo>
                      <a:pt x="15" y="11"/>
                    </a:lnTo>
                    <a:lnTo>
                      <a:pt x="16" y="9"/>
                    </a:lnTo>
                    <a:close/>
                  </a:path>
                </a:pathLst>
              </a:custGeom>
              <a:solidFill>
                <a:srgbClr val="FFFF00"/>
              </a:solidFill>
              <a:ln w="9525">
                <a:noFill/>
                <a:round/>
                <a:headEnd/>
                <a:tailEnd/>
              </a:ln>
            </p:spPr>
            <p:txBody>
              <a:bodyPr/>
              <a:lstStyle/>
              <a:p>
                <a:endParaRPr lang="en-US" dirty="0"/>
              </a:p>
            </p:txBody>
          </p:sp>
          <p:sp>
            <p:nvSpPr>
              <p:cNvPr id="643672" name="Freeform 600"/>
              <p:cNvSpPr>
                <a:spLocks/>
              </p:cNvSpPr>
              <p:nvPr/>
            </p:nvSpPr>
            <p:spPr bwMode="auto">
              <a:xfrm>
                <a:off x="5237" y="1742"/>
                <a:ext cx="14" cy="14"/>
              </a:xfrm>
              <a:custGeom>
                <a:avLst/>
                <a:gdLst/>
                <a:ahLst/>
                <a:cxnLst>
                  <a:cxn ang="0">
                    <a:pos x="14" y="7"/>
                  </a:cxn>
                  <a:cxn ang="0">
                    <a:pos x="14" y="7"/>
                  </a:cxn>
                  <a:cxn ang="0">
                    <a:pos x="14" y="0"/>
                  </a:cxn>
                  <a:cxn ang="0">
                    <a:pos x="14" y="0"/>
                  </a:cxn>
                  <a:cxn ang="0">
                    <a:pos x="14" y="0"/>
                  </a:cxn>
                  <a:cxn ang="0">
                    <a:pos x="7" y="0"/>
                  </a:cxn>
                  <a:cxn ang="0">
                    <a:pos x="7" y="0"/>
                  </a:cxn>
                  <a:cxn ang="0">
                    <a:pos x="7" y="0"/>
                  </a:cxn>
                  <a:cxn ang="0">
                    <a:pos x="0" y="7"/>
                  </a:cxn>
                  <a:cxn ang="0">
                    <a:pos x="0" y="7"/>
                  </a:cxn>
                  <a:cxn ang="0">
                    <a:pos x="0" y="7"/>
                  </a:cxn>
                  <a:cxn ang="0">
                    <a:pos x="7" y="14"/>
                  </a:cxn>
                  <a:cxn ang="0">
                    <a:pos x="7" y="14"/>
                  </a:cxn>
                  <a:cxn ang="0">
                    <a:pos x="7" y="14"/>
                  </a:cxn>
                  <a:cxn ang="0">
                    <a:pos x="14" y="14"/>
                  </a:cxn>
                  <a:cxn ang="0">
                    <a:pos x="14" y="14"/>
                  </a:cxn>
                  <a:cxn ang="0">
                    <a:pos x="14" y="14"/>
                  </a:cxn>
                  <a:cxn ang="0">
                    <a:pos x="14" y="7"/>
                  </a:cxn>
                  <a:cxn ang="0">
                    <a:pos x="14" y="7"/>
                  </a:cxn>
                </a:cxnLst>
                <a:rect l="0" t="0" r="r" b="b"/>
                <a:pathLst>
                  <a:path w="14" h="14">
                    <a:moveTo>
                      <a:pt x="14" y="7"/>
                    </a:moveTo>
                    <a:lnTo>
                      <a:pt x="14" y="7"/>
                    </a:lnTo>
                    <a:lnTo>
                      <a:pt x="14" y="0"/>
                    </a:lnTo>
                    <a:lnTo>
                      <a:pt x="14" y="0"/>
                    </a:lnTo>
                    <a:lnTo>
                      <a:pt x="14" y="0"/>
                    </a:lnTo>
                    <a:lnTo>
                      <a:pt x="7" y="0"/>
                    </a:lnTo>
                    <a:lnTo>
                      <a:pt x="7" y="0"/>
                    </a:lnTo>
                    <a:lnTo>
                      <a:pt x="7" y="0"/>
                    </a:lnTo>
                    <a:lnTo>
                      <a:pt x="0" y="7"/>
                    </a:lnTo>
                    <a:lnTo>
                      <a:pt x="0" y="7"/>
                    </a:lnTo>
                    <a:lnTo>
                      <a:pt x="0" y="7"/>
                    </a:lnTo>
                    <a:lnTo>
                      <a:pt x="7" y="14"/>
                    </a:lnTo>
                    <a:lnTo>
                      <a:pt x="7" y="14"/>
                    </a:lnTo>
                    <a:lnTo>
                      <a:pt x="7" y="14"/>
                    </a:lnTo>
                    <a:lnTo>
                      <a:pt x="14" y="14"/>
                    </a:lnTo>
                    <a:lnTo>
                      <a:pt x="14"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673" name="Freeform 601"/>
              <p:cNvSpPr>
                <a:spLocks/>
              </p:cNvSpPr>
              <p:nvPr/>
            </p:nvSpPr>
            <p:spPr bwMode="auto">
              <a:xfrm>
                <a:off x="5252" y="1737"/>
                <a:ext cx="16" cy="17"/>
              </a:xfrm>
              <a:custGeom>
                <a:avLst/>
                <a:gdLst/>
                <a:ahLst/>
                <a:cxnLst>
                  <a:cxn ang="0">
                    <a:pos x="16" y="8"/>
                  </a:cxn>
                  <a:cxn ang="0">
                    <a:pos x="16" y="6"/>
                  </a:cxn>
                  <a:cxn ang="0">
                    <a:pos x="14" y="3"/>
                  </a:cxn>
                  <a:cxn ang="0">
                    <a:pos x="12" y="1"/>
                  </a:cxn>
                  <a:cxn ang="0">
                    <a:pos x="10" y="0"/>
                  </a:cxn>
                  <a:cxn ang="0">
                    <a:pos x="7" y="0"/>
                  </a:cxn>
                  <a:cxn ang="0">
                    <a:pos x="4" y="1"/>
                  </a:cxn>
                  <a:cxn ang="0">
                    <a:pos x="3" y="3"/>
                  </a:cxn>
                  <a:cxn ang="0">
                    <a:pos x="0" y="6"/>
                  </a:cxn>
                  <a:cxn ang="0">
                    <a:pos x="0" y="8"/>
                  </a:cxn>
                  <a:cxn ang="0">
                    <a:pos x="0" y="11"/>
                  </a:cxn>
                  <a:cxn ang="0">
                    <a:pos x="3" y="13"/>
                  </a:cxn>
                  <a:cxn ang="0">
                    <a:pos x="4" y="15"/>
                  </a:cxn>
                  <a:cxn ang="0">
                    <a:pos x="7" y="17"/>
                  </a:cxn>
                  <a:cxn ang="0">
                    <a:pos x="10" y="17"/>
                  </a:cxn>
                  <a:cxn ang="0">
                    <a:pos x="12" y="15"/>
                  </a:cxn>
                  <a:cxn ang="0">
                    <a:pos x="14" y="13"/>
                  </a:cxn>
                  <a:cxn ang="0">
                    <a:pos x="16" y="11"/>
                  </a:cxn>
                  <a:cxn ang="0">
                    <a:pos x="16" y="8"/>
                  </a:cxn>
                </a:cxnLst>
                <a:rect l="0" t="0" r="r" b="b"/>
                <a:pathLst>
                  <a:path w="16" h="17">
                    <a:moveTo>
                      <a:pt x="16" y="8"/>
                    </a:moveTo>
                    <a:lnTo>
                      <a:pt x="16" y="6"/>
                    </a:lnTo>
                    <a:lnTo>
                      <a:pt x="14" y="3"/>
                    </a:lnTo>
                    <a:lnTo>
                      <a:pt x="12" y="1"/>
                    </a:lnTo>
                    <a:lnTo>
                      <a:pt x="10" y="0"/>
                    </a:lnTo>
                    <a:lnTo>
                      <a:pt x="7" y="0"/>
                    </a:lnTo>
                    <a:lnTo>
                      <a:pt x="4" y="1"/>
                    </a:lnTo>
                    <a:lnTo>
                      <a:pt x="3" y="3"/>
                    </a:lnTo>
                    <a:lnTo>
                      <a:pt x="0" y="6"/>
                    </a:lnTo>
                    <a:lnTo>
                      <a:pt x="0" y="8"/>
                    </a:lnTo>
                    <a:lnTo>
                      <a:pt x="0" y="11"/>
                    </a:lnTo>
                    <a:lnTo>
                      <a:pt x="3" y="13"/>
                    </a:lnTo>
                    <a:lnTo>
                      <a:pt x="4" y="15"/>
                    </a:lnTo>
                    <a:lnTo>
                      <a:pt x="7" y="17"/>
                    </a:lnTo>
                    <a:lnTo>
                      <a:pt x="10" y="17"/>
                    </a:lnTo>
                    <a:lnTo>
                      <a:pt x="12" y="15"/>
                    </a:lnTo>
                    <a:lnTo>
                      <a:pt x="14"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674" name="Freeform 602"/>
              <p:cNvSpPr>
                <a:spLocks/>
              </p:cNvSpPr>
              <p:nvPr/>
            </p:nvSpPr>
            <p:spPr bwMode="auto">
              <a:xfrm>
                <a:off x="5251" y="1735"/>
                <a:ext cx="15" cy="21"/>
              </a:xfrm>
              <a:custGeom>
                <a:avLst/>
                <a:gdLst/>
                <a:ahLst/>
                <a:cxnLst>
                  <a:cxn ang="0">
                    <a:pos x="15" y="7"/>
                  </a:cxn>
                  <a:cxn ang="0">
                    <a:pos x="15" y="7"/>
                  </a:cxn>
                  <a:cxn ang="0">
                    <a:pos x="15" y="7"/>
                  </a:cxn>
                  <a:cxn ang="0">
                    <a:pos x="15" y="7"/>
                  </a:cxn>
                  <a:cxn ang="0">
                    <a:pos x="8" y="0"/>
                  </a:cxn>
                  <a:cxn ang="0">
                    <a:pos x="8" y="0"/>
                  </a:cxn>
                  <a:cxn ang="0">
                    <a:pos x="8" y="7"/>
                  </a:cxn>
                  <a:cxn ang="0">
                    <a:pos x="0" y="7"/>
                  </a:cxn>
                  <a:cxn ang="0">
                    <a:pos x="0" y="7"/>
                  </a:cxn>
                  <a:cxn ang="0">
                    <a:pos x="0" y="7"/>
                  </a:cxn>
                  <a:cxn ang="0">
                    <a:pos x="0" y="14"/>
                  </a:cxn>
                  <a:cxn ang="0">
                    <a:pos x="0" y="14"/>
                  </a:cxn>
                  <a:cxn ang="0">
                    <a:pos x="8" y="14"/>
                  </a:cxn>
                  <a:cxn ang="0">
                    <a:pos x="8" y="21"/>
                  </a:cxn>
                  <a:cxn ang="0">
                    <a:pos x="8" y="21"/>
                  </a:cxn>
                  <a:cxn ang="0">
                    <a:pos x="15" y="14"/>
                  </a:cxn>
                  <a:cxn ang="0">
                    <a:pos x="15" y="14"/>
                  </a:cxn>
                  <a:cxn ang="0">
                    <a:pos x="15" y="14"/>
                  </a:cxn>
                  <a:cxn ang="0">
                    <a:pos x="15" y="7"/>
                  </a:cxn>
                </a:cxnLst>
                <a:rect l="0" t="0" r="r" b="b"/>
                <a:pathLst>
                  <a:path w="15" h="21">
                    <a:moveTo>
                      <a:pt x="15" y="7"/>
                    </a:moveTo>
                    <a:lnTo>
                      <a:pt x="15" y="7"/>
                    </a:lnTo>
                    <a:lnTo>
                      <a:pt x="15" y="7"/>
                    </a:lnTo>
                    <a:lnTo>
                      <a:pt x="15" y="7"/>
                    </a:lnTo>
                    <a:lnTo>
                      <a:pt x="8" y="0"/>
                    </a:lnTo>
                    <a:lnTo>
                      <a:pt x="8" y="0"/>
                    </a:lnTo>
                    <a:lnTo>
                      <a:pt x="8" y="7"/>
                    </a:lnTo>
                    <a:lnTo>
                      <a:pt x="0" y="7"/>
                    </a:lnTo>
                    <a:lnTo>
                      <a:pt x="0" y="7"/>
                    </a:lnTo>
                    <a:lnTo>
                      <a:pt x="0" y="7"/>
                    </a:lnTo>
                    <a:lnTo>
                      <a:pt x="0" y="14"/>
                    </a:lnTo>
                    <a:lnTo>
                      <a:pt x="0" y="14"/>
                    </a:lnTo>
                    <a:lnTo>
                      <a:pt x="8" y="14"/>
                    </a:lnTo>
                    <a:lnTo>
                      <a:pt x="8" y="21"/>
                    </a:lnTo>
                    <a:lnTo>
                      <a:pt x="8" y="21"/>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675" name="Freeform 603"/>
              <p:cNvSpPr>
                <a:spLocks/>
              </p:cNvSpPr>
              <p:nvPr/>
            </p:nvSpPr>
            <p:spPr bwMode="auto">
              <a:xfrm>
                <a:off x="5248" y="1741"/>
                <a:ext cx="15" cy="17"/>
              </a:xfrm>
              <a:custGeom>
                <a:avLst/>
                <a:gdLst/>
                <a:ahLst/>
                <a:cxnLst>
                  <a:cxn ang="0">
                    <a:pos x="15" y="9"/>
                  </a:cxn>
                  <a:cxn ang="0">
                    <a:pos x="15" y="6"/>
                  </a:cxn>
                  <a:cxn ang="0">
                    <a:pos x="13" y="4"/>
                  </a:cxn>
                  <a:cxn ang="0">
                    <a:pos x="12" y="2"/>
                  </a:cxn>
                  <a:cxn ang="0">
                    <a:pos x="9" y="0"/>
                  </a:cxn>
                  <a:cxn ang="0">
                    <a:pos x="6" y="0"/>
                  </a:cxn>
                  <a:cxn ang="0">
                    <a:pos x="3" y="2"/>
                  </a:cxn>
                  <a:cxn ang="0">
                    <a:pos x="2" y="4"/>
                  </a:cxn>
                  <a:cxn ang="0">
                    <a:pos x="0" y="6"/>
                  </a:cxn>
                  <a:cxn ang="0">
                    <a:pos x="0" y="9"/>
                  </a:cxn>
                  <a:cxn ang="0">
                    <a:pos x="0" y="11"/>
                  </a:cxn>
                  <a:cxn ang="0">
                    <a:pos x="2" y="14"/>
                  </a:cxn>
                  <a:cxn ang="0">
                    <a:pos x="3" y="15"/>
                  </a:cxn>
                  <a:cxn ang="0">
                    <a:pos x="6" y="17"/>
                  </a:cxn>
                  <a:cxn ang="0">
                    <a:pos x="9" y="17"/>
                  </a:cxn>
                  <a:cxn ang="0">
                    <a:pos x="12" y="15"/>
                  </a:cxn>
                  <a:cxn ang="0">
                    <a:pos x="13" y="14"/>
                  </a:cxn>
                  <a:cxn ang="0">
                    <a:pos x="15" y="11"/>
                  </a:cxn>
                  <a:cxn ang="0">
                    <a:pos x="15" y="9"/>
                  </a:cxn>
                </a:cxnLst>
                <a:rect l="0" t="0" r="r" b="b"/>
                <a:pathLst>
                  <a:path w="15" h="17">
                    <a:moveTo>
                      <a:pt x="15" y="9"/>
                    </a:moveTo>
                    <a:lnTo>
                      <a:pt x="15" y="6"/>
                    </a:lnTo>
                    <a:lnTo>
                      <a:pt x="13" y="4"/>
                    </a:lnTo>
                    <a:lnTo>
                      <a:pt x="12" y="2"/>
                    </a:lnTo>
                    <a:lnTo>
                      <a:pt x="9" y="0"/>
                    </a:lnTo>
                    <a:lnTo>
                      <a:pt x="6" y="0"/>
                    </a:lnTo>
                    <a:lnTo>
                      <a:pt x="3" y="2"/>
                    </a:lnTo>
                    <a:lnTo>
                      <a:pt x="2" y="4"/>
                    </a:lnTo>
                    <a:lnTo>
                      <a:pt x="0" y="6"/>
                    </a:lnTo>
                    <a:lnTo>
                      <a:pt x="0" y="9"/>
                    </a:lnTo>
                    <a:lnTo>
                      <a:pt x="0" y="11"/>
                    </a:lnTo>
                    <a:lnTo>
                      <a:pt x="2" y="14"/>
                    </a:lnTo>
                    <a:lnTo>
                      <a:pt x="3" y="15"/>
                    </a:lnTo>
                    <a:lnTo>
                      <a:pt x="6" y="17"/>
                    </a:lnTo>
                    <a:lnTo>
                      <a:pt x="9" y="17"/>
                    </a:lnTo>
                    <a:lnTo>
                      <a:pt x="12" y="15"/>
                    </a:lnTo>
                    <a:lnTo>
                      <a:pt x="13" y="14"/>
                    </a:lnTo>
                    <a:lnTo>
                      <a:pt x="15" y="11"/>
                    </a:lnTo>
                    <a:lnTo>
                      <a:pt x="15" y="9"/>
                    </a:lnTo>
                    <a:close/>
                  </a:path>
                </a:pathLst>
              </a:custGeom>
              <a:solidFill>
                <a:srgbClr val="FFFF00"/>
              </a:solidFill>
              <a:ln w="9525">
                <a:noFill/>
                <a:round/>
                <a:headEnd/>
                <a:tailEnd/>
              </a:ln>
            </p:spPr>
            <p:txBody>
              <a:bodyPr/>
              <a:lstStyle/>
              <a:p>
                <a:endParaRPr lang="en-US" dirty="0"/>
              </a:p>
            </p:txBody>
          </p:sp>
        </p:grpSp>
        <p:sp>
          <p:nvSpPr>
            <p:cNvPr id="643676" name="Freeform 604"/>
            <p:cNvSpPr>
              <a:spLocks/>
            </p:cNvSpPr>
            <p:nvPr/>
          </p:nvSpPr>
          <p:spPr bwMode="auto">
            <a:xfrm>
              <a:off x="5251" y="1742"/>
              <a:ext cx="15" cy="14"/>
            </a:xfrm>
            <a:custGeom>
              <a:avLst/>
              <a:gdLst/>
              <a:ahLst/>
              <a:cxnLst>
                <a:cxn ang="0">
                  <a:pos x="15" y="7"/>
                </a:cxn>
                <a:cxn ang="0">
                  <a:pos x="15" y="7"/>
                </a:cxn>
                <a:cxn ang="0">
                  <a:pos x="8" y="0"/>
                </a:cxn>
                <a:cxn ang="0">
                  <a:pos x="8" y="0"/>
                </a:cxn>
                <a:cxn ang="0">
                  <a:pos x="8" y="0"/>
                </a:cxn>
                <a:cxn ang="0">
                  <a:pos x="0" y="0"/>
                </a:cxn>
                <a:cxn ang="0">
                  <a:pos x="0" y="0"/>
                </a:cxn>
                <a:cxn ang="0">
                  <a:pos x="0" y="0"/>
                </a:cxn>
                <a:cxn ang="0">
                  <a:pos x="0" y="7"/>
                </a:cxn>
                <a:cxn ang="0">
                  <a:pos x="0" y="7"/>
                </a:cxn>
                <a:cxn ang="0">
                  <a:pos x="0" y="7"/>
                </a:cxn>
                <a:cxn ang="0">
                  <a:pos x="0" y="14"/>
                </a:cxn>
                <a:cxn ang="0">
                  <a:pos x="0" y="14"/>
                </a:cxn>
                <a:cxn ang="0">
                  <a:pos x="0" y="14"/>
                </a:cxn>
                <a:cxn ang="0">
                  <a:pos x="8" y="14"/>
                </a:cxn>
                <a:cxn ang="0">
                  <a:pos x="8" y="14"/>
                </a:cxn>
                <a:cxn ang="0">
                  <a:pos x="8" y="14"/>
                </a:cxn>
                <a:cxn ang="0">
                  <a:pos x="15" y="7"/>
                </a:cxn>
                <a:cxn ang="0">
                  <a:pos x="15" y="7"/>
                </a:cxn>
              </a:cxnLst>
              <a:rect l="0" t="0" r="r" b="b"/>
              <a:pathLst>
                <a:path w="15" h="14">
                  <a:moveTo>
                    <a:pt x="15" y="7"/>
                  </a:moveTo>
                  <a:lnTo>
                    <a:pt x="15" y="7"/>
                  </a:lnTo>
                  <a:lnTo>
                    <a:pt x="8" y="0"/>
                  </a:lnTo>
                  <a:lnTo>
                    <a:pt x="8" y="0"/>
                  </a:lnTo>
                  <a:lnTo>
                    <a:pt x="8" y="0"/>
                  </a:lnTo>
                  <a:lnTo>
                    <a:pt x="0" y="0"/>
                  </a:lnTo>
                  <a:lnTo>
                    <a:pt x="0" y="0"/>
                  </a:lnTo>
                  <a:lnTo>
                    <a:pt x="0" y="0"/>
                  </a:lnTo>
                  <a:lnTo>
                    <a:pt x="0" y="7"/>
                  </a:lnTo>
                  <a:lnTo>
                    <a:pt x="0" y="7"/>
                  </a:lnTo>
                  <a:lnTo>
                    <a:pt x="0" y="7"/>
                  </a:lnTo>
                  <a:lnTo>
                    <a:pt x="0" y="14"/>
                  </a:lnTo>
                  <a:lnTo>
                    <a:pt x="0" y="14"/>
                  </a:lnTo>
                  <a:lnTo>
                    <a:pt x="0" y="14"/>
                  </a:lnTo>
                  <a:lnTo>
                    <a:pt x="8" y="14"/>
                  </a:lnTo>
                  <a:lnTo>
                    <a:pt x="8" y="14"/>
                  </a:lnTo>
                  <a:lnTo>
                    <a:pt x="8" y="14"/>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677" name="Freeform 605"/>
            <p:cNvSpPr>
              <a:spLocks/>
            </p:cNvSpPr>
            <p:nvPr/>
          </p:nvSpPr>
          <p:spPr bwMode="auto">
            <a:xfrm>
              <a:off x="5211" y="1688"/>
              <a:ext cx="16" cy="16"/>
            </a:xfrm>
            <a:custGeom>
              <a:avLst/>
              <a:gdLst/>
              <a:ahLst/>
              <a:cxnLst>
                <a:cxn ang="0">
                  <a:pos x="16" y="8"/>
                </a:cxn>
                <a:cxn ang="0">
                  <a:pos x="15" y="6"/>
                </a:cxn>
                <a:cxn ang="0">
                  <a:pos x="13" y="4"/>
                </a:cxn>
                <a:cxn ang="0">
                  <a:pos x="11" y="1"/>
                </a:cxn>
                <a:cxn ang="0">
                  <a:pos x="9" y="0"/>
                </a:cxn>
                <a:cxn ang="0">
                  <a:pos x="5" y="0"/>
                </a:cxn>
                <a:cxn ang="0">
                  <a:pos x="3" y="1"/>
                </a:cxn>
                <a:cxn ang="0">
                  <a:pos x="1" y="4"/>
                </a:cxn>
                <a:cxn ang="0">
                  <a:pos x="0" y="6"/>
                </a:cxn>
                <a:cxn ang="0">
                  <a:pos x="0" y="8"/>
                </a:cxn>
                <a:cxn ang="0">
                  <a:pos x="0" y="10"/>
                </a:cxn>
                <a:cxn ang="0">
                  <a:pos x="1" y="13"/>
                </a:cxn>
                <a:cxn ang="0">
                  <a:pos x="3" y="15"/>
                </a:cxn>
                <a:cxn ang="0">
                  <a:pos x="5" y="16"/>
                </a:cxn>
                <a:cxn ang="0">
                  <a:pos x="9" y="16"/>
                </a:cxn>
                <a:cxn ang="0">
                  <a:pos x="11" y="15"/>
                </a:cxn>
                <a:cxn ang="0">
                  <a:pos x="13" y="13"/>
                </a:cxn>
                <a:cxn ang="0">
                  <a:pos x="15" y="10"/>
                </a:cxn>
                <a:cxn ang="0">
                  <a:pos x="16" y="8"/>
                </a:cxn>
              </a:cxnLst>
              <a:rect l="0" t="0" r="r" b="b"/>
              <a:pathLst>
                <a:path w="16" h="16">
                  <a:moveTo>
                    <a:pt x="16" y="8"/>
                  </a:moveTo>
                  <a:lnTo>
                    <a:pt x="15" y="6"/>
                  </a:lnTo>
                  <a:lnTo>
                    <a:pt x="13" y="4"/>
                  </a:lnTo>
                  <a:lnTo>
                    <a:pt x="11" y="1"/>
                  </a:lnTo>
                  <a:lnTo>
                    <a:pt x="9" y="0"/>
                  </a:lnTo>
                  <a:lnTo>
                    <a:pt x="5" y="0"/>
                  </a:lnTo>
                  <a:lnTo>
                    <a:pt x="3" y="1"/>
                  </a:lnTo>
                  <a:lnTo>
                    <a:pt x="1" y="4"/>
                  </a:lnTo>
                  <a:lnTo>
                    <a:pt x="0" y="6"/>
                  </a:lnTo>
                  <a:lnTo>
                    <a:pt x="0" y="8"/>
                  </a:lnTo>
                  <a:lnTo>
                    <a:pt x="0" y="10"/>
                  </a:lnTo>
                  <a:lnTo>
                    <a:pt x="1" y="13"/>
                  </a:lnTo>
                  <a:lnTo>
                    <a:pt x="3" y="15"/>
                  </a:lnTo>
                  <a:lnTo>
                    <a:pt x="5" y="16"/>
                  </a:lnTo>
                  <a:lnTo>
                    <a:pt x="9" y="16"/>
                  </a:lnTo>
                  <a:lnTo>
                    <a:pt x="11" y="15"/>
                  </a:lnTo>
                  <a:lnTo>
                    <a:pt x="13"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678" name="Freeform 606"/>
            <p:cNvSpPr>
              <a:spLocks/>
            </p:cNvSpPr>
            <p:nvPr/>
          </p:nvSpPr>
          <p:spPr bwMode="auto">
            <a:xfrm>
              <a:off x="5208" y="1691"/>
              <a:ext cx="22" cy="15"/>
            </a:xfrm>
            <a:custGeom>
              <a:avLst/>
              <a:gdLst/>
              <a:ahLst/>
              <a:cxnLst>
                <a:cxn ang="0">
                  <a:pos x="22" y="7"/>
                </a:cxn>
                <a:cxn ang="0">
                  <a:pos x="22" y="0"/>
                </a:cxn>
                <a:cxn ang="0">
                  <a:pos x="14" y="0"/>
                </a:cxn>
                <a:cxn ang="0">
                  <a:pos x="14" y="0"/>
                </a:cxn>
                <a:cxn ang="0">
                  <a:pos x="14" y="0"/>
                </a:cxn>
                <a:cxn ang="0">
                  <a:pos x="7" y="0"/>
                </a:cxn>
                <a:cxn ang="0">
                  <a:pos x="7" y="0"/>
                </a:cxn>
                <a:cxn ang="0">
                  <a:pos x="7" y="0"/>
                </a:cxn>
                <a:cxn ang="0">
                  <a:pos x="0" y="0"/>
                </a:cxn>
                <a:cxn ang="0">
                  <a:pos x="0" y="7"/>
                </a:cxn>
                <a:cxn ang="0">
                  <a:pos x="0" y="7"/>
                </a:cxn>
                <a:cxn ang="0">
                  <a:pos x="7" y="7"/>
                </a:cxn>
                <a:cxn ang="0">
                  <a:pos x="7" y="15"/>
                </a:cxn>
                <a:cxn ang="0">
                  <a:pos x="7" y="15"/>
                </a:cxn>
                <a:cxn ang="0">
                  <a:pos x="14" y="15"/>
                </a:cxn>
                <a:cxn ang="0">
                  <a:pos x="14" y="15"/>
                </a:cxn>
                <a:cxn ang="0">
                  <a:pos x="14" y="7"/>
                </a:cxn>
                <a:cxn ang="0">
                  <a:pos x="22" y="7"/>
                </a:cxn>
                <a:cxn ang="0">
                  <a:pos x="22" y="7"/>
                </a:cxn>
              </a:cxnLst>
              <a:rect l="0" t="0" r="r" b="b"/>
              <a:pathLst>
                <a:path w="22" h="15">
                  <a:moveTo>
                    <a:pt x="22" y="7"/>
                  </a:moveTo>
                  <a:lnTo>
                    <a:pt x="22" y="0"/>
                  </a:lnTo>
                  <a:lnTo>
                    <a:pt x="14" y="0"/>
                  </a:lnTo>
                  <a:lnTo>
                    <a:pt x="14" y="0"/>
                  </a:lnTo>
                  <a:lnTo>
                    <a:pt x="14" y="0"/>
                  </a:lnTo>
                  <a:lnTo>
                    <a:pt x="7" y="0"/>
                  </a:lnTo>
                  <a:lnTo>
                    <a:pt x="7" y="0"/>
                  </a:lnTo>
                  <a:lnTo>
                    <a:pt x="7" y="0"/>
                  </a:lnTo>
                  <a:lnTo>
                    <a:pt x="0" y="0"/>
                  </a:lnTo>
                  <a:lnTo>
                    <a:pt x="0" y="7"/>
                  </a:lnTo>
                  <a:lnTo>
                    <a:pt x="0" y="7"/>
                  </a:lnTo>
                  <a:lnTo>
                    <a:pt x="7" y="7"/>
                  </a:lnTo>
                  <a:lnTo>
                    <a:pt x="7" y="15"/>
                  </a:lnTo>
                  <a:lnTo>
                    <a:pt x="7" y="15"/>
                  </a:lnTo>
                  <a:lnTo>
                    <a:pt x="14" y="15"/>
                  </a:lnTo>
                  <a:lnTo>
                    <a:pt x="14" y="15"/>
                  </a:lnTo>
                  <a:lnTo>
                    <a:pt x="14" y="7"/>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679" name="Freeform 607"/>
            <p:cNvSpPr>
              <a:spLocks/>
            </p:cNvSpPr>
            <p:nvPr/>
          </p:nvSpPr>
          <p:spPr bwMode="auto">
            <a:xfrm>
              <a:off x="5299" y="1695"/>
              <a:ext cx="16" cy="16"/>
            </a:xfrm>
            <a:custGeom>
              <a:avLst/>
              <a:gdLst/>
              <a:ahLst/>
              <a:cxnLst>
                <a:cxn ang="0">
                  <a:pos x="16" y="8"/>
                </a:cxn>
                <a:cxn ang="0">
                  <a:pos x="15" y="5"/>
                </a:cxn>
                <a:cxn ang="0">
                  <a:pos x="14" y="2"/>
                </a:cxn>
                <a:cxn ang="0">
                  <a:pos x="12" y="1"/>
                </a:cxn>
                <a:cxn ang="0">
                  <a:pos x="9" y="0"/>
                </a:cxn>
                <a:cxn ang="0">
                  <a:pos x="7" y="0"/>
                </a:cxn>
                <a:cxn ang="0">
                  <a:pos x="5" y="1"/>
                </a:cxn>
                <a:cxn ang="0">
                  <a:pos x="2" y="2"/>
                </a:cxn>
                <a:cxn ang="0">
                  <a:pos x="1" y="5"/>
                </a:cxn>
                <a:cxn ang="0">
                  <a:pos x="0" y="8"/>
                </a:cxn>
                <a:cxn ang="0">
                  <a:pos x="1" y="10"/>
                </a:cxn>
                <a:cxn ang="0">
                  <a:pos x="2" y="13"/>
                </a:cxn>
                <a:cxn ang="0">
                  <a:pos x="5" y="15"/>
                </a:cxn>
                <a:cxn ang="0">
                  <a:pos x="7" y="16"/>
                </a:cxn>
                <a:cxn ang="0">
                  <a:pos x="9" y="16"/>
                </a:cxn>
                <a:cxn ang="0">
                  <a:pos x="12" y="15"/>
                </a:cxn>
                <a:cxn ang="0">
                  <a:pos x="14" y="13"/>
                </a:cxn>
                <a:cxn ang="0">
                  <a:pos x="15" y="10"/>
                </a:cxn>
                <a:cxn ang="0">
                  <a:pos x="16" y="8"/>
                </a:cxn>
              </a:cxnLst>
              <a:rect l="0" t="0" r="r" b="b"/>
              <a:pathLst>
                <a:path w="16" h="16">
                  <a:moveTo>
                    <a:pt x="16" y="8"/>
                  </a:moveTo>
                  <a:lnTo>
                    <a:pt x="15" y="5"/>
                  </a:lnTo>
                  <a:lnTo>
                    <a:pt x="14" y="2"/>
                  </a:lnTo>
                  <a:lnTo>
                    <a:pt x="12" y="1"/>
                  </a:lnTo>
                  <a:lnTo>
                    <a:pt x="9" y="0"/>
                  </a:lnTo>
                  <a:lnTo>
                    <a:pt x="7" y="0"/>
                  </a:lnTo>
                  <a:lnTo>
                    <a:pt x="5" y="1"/>
                  </a:lnTo>
                  <a:lnTo>
                    <a:pt x="2" y="2"/>
                  </a:lnTo>
                  <a:lnTo>
                    <a:pt x="1" y="5"/>
                  </a:lnTo>
                  <a:lnTo>
                    <a:pt x="0" y="8"/>
                  </a:lnTo>
                  <a:lnTo>
                    <a:pt x="1" y="10"/>
                  </a:lnTo>
                  <a:lnTo>
                    <a:pt x="2" y="13"/>
                  </a:lnTo>
                  <a:lnTo>
                    <a:pt x="5" y="15"/>
                  </a:lnTo>
                  <a:lnTo>
                    <a:pt x="7" y="16"/>
                  </a:lnTo>
                  <a:lnTo>
                    <a:pt x="9" y="16"/>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680" name="Freeform 608"/>
            <p:cNvSpPr>
              <a:spLocks/>
            </p:cNvSpPr>
            <p:nvPr/>
          </p:nvSpPr>
          <p:spPr bwMode="auto">
            <a:xfrm>
              <a:off x="5302" y="1698"/>
              <a:ext cx="15" cy="15"/>
            </a:xfrm>
            <a:custGeom>
              <a:avLst/>
              <a:gdLst/>
              <a:ahLst/>
              <a:cxnLst>
                <a:cxn ang="0">
                  <a:pos x="15" y="8"/>
                </a:cxn>
                <a:cxn ang="0">
                  <a:pos x="15" y="0"/>
                </a:cxn>
                <a:cxn ang="0">
                  <a:pos x="8" y="0"/>
                </a:cxn>
                <a:cxn ang="0">
                  <a:pos x="8" y="0"/>
                </a:cxn>
                <a:cxn ang="0">
                  <a:pos x="8" y="0"/>
                </a:cxn>
                <a:cxn ang="0">
                  <a:pos x="0" y="0"/>
                </a:cxn>
                <a:cxn ang="0">
                  <a:pos x="0" y="0"/>
                </a:cxn>
                <a:cxn ang="0">
                  <a:pos x="0" y="0"/>
                </a:cxn>
                <a:cxn ang="0">
                  <a:pos x="0" y="0"/>
                </a:cxn>
                <a:cxn ang="0">
                  <a:pos x="0" y="8"/>
                </a:cxn>
                <a:cxn ang="0">
                  <a:pos x="0" y="8"/>
                </a:cxn>
                <a:cxn ang="0">
                  <a:pos x="0" y="8"/>
                </a:cxn>
                <a:cxn ang="0">
                  <a:pos x="0" y="15"/>
                </a:cxn>
                <a:cxn ang="0">
                  <a:pos x="0" y="15"/>
                </a:cxn>
                <a:cxn ang="0">
                  <a:pos x="8" y="15"/>
                </a:cxn>
                <a:cxn ang="0">
                  <a:pos x="8" y="15"/>
                </a:cxn>
                <a:cxn ang="0">
                  <a:pos x="8" y="8"/>
                </a:cxn>
                <a:cxn ang="0">
                  <a:pos x="15" y="8"/>
                </a:cxn>
                <a:cxn ang="0">
                  <a:pos x="15" y="8"/>
                </a:cxn>
              </a:cxnLst>
              <a:rect l="0" t="0" r="r" b="b"/>
              <a:pathLst>
                <a:path w="15" h="15">
                  <a:moveTo>
                    <a:pt x="15" y="8"/>
                  </a:moveTo>
                  <a:lnTo>
                    <a:pt x="15" y="0"/>
                  </a:lnTo>
                  <a:lnTo>
                    <a:pt x="8" y="0"/>
                  </a:lnTo>
                  <a:lnTo>
                    <a:pt x="8" y="0"/>
                  </a:lnTo>
                  <a:lnTo>
                    <a:pt x="8" y="0"/>
                  </a:lnTo>
                  <a:lnTo>
                    <a:pt x="0" y="0"/>
                  </a:lnTo>
                  <a:lnTo>
                    <a:pt x="0" y="0"/>
                  </a:lnTo>
                  <a:lnTo>
                    <a:pt x="0" y="0"/>
                  </a:lnTo>
                  <a:lnTo>
                    <a:pt x="0" y="0"/>
                  </a:lnTo>
                  <a:lnTo>
                    <a:pt x="0" y="8"/>
                  </a:lnTo>
                  <a:lnTo>
                    <a:pt x="0" y="8"/>
                  </a:lnTo>
                  <a:lnTo>
                    <a:pt x="0" y="8"/>
                  </a:lnTo>
                  <a:lnTo>
                    <a:pt x="0" y="15"/>
                  </a:lnTo>
                  <a:lnTo>
                    <a:pt x="0" y="15"/>
                  </a:lnTo>
                  <a:lnTo>
                    <a:pt x="8" y="15"/>
                  </a:lnTo>
                  <a:lnTo>
                    <a:pt x="8" y="15"/>
                  </a:lnTo>
                  <a:lnTo>
                    <a:pt x="8" y="8"/>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681" name="Freeform 609"/>
            <p:cNvSpPr>
              <a:spLocks/>
            </p:cNvSpPr>
            <p:nvPr/>
          </p:nvSpPr>
          <p:spPr bwMode="auto">
            <a:xfrm>
              <a:off x="5317" y="1726"/>
              <a:ext cx="15" cy="15"/>
            </a:xfrm>
            <a:custGeom>
              <a:avLst/>
              <a:gdLst/>
              <a:ahLst/>
              <a:cxnLst>
                <a:cxn ang="0">
                  <a:pos x="15" y="7"/>
                </a:cxn>
                <a:cxn ang="0">
                  <a:pos x="15" y="5"/>
                </a:cxn>
                <a:cxn ang="0">
                  <a:pos x="13" y="3"/>
                </a:cxn>
                <a:cxn ang="0">
                  <a:pos x="11" y="1"/>
                </a:cxn>
                <a:cxn ang="0">
                  <a:pos x="9" y="0"/>
                </a:cxn>
                <a:cxn ang="0">
                  <a:pos x="6" y="0"/>
                </a:cxn>
                <a:cxn ang="0">
                  <a:pos x="3" y="1"/>
                </a:cxn>
                <a:cxn ang="0">
                  <a:pos x="1" y="3"/>
                </a:cxn>
                <a:cxn ang="0">
                  <a:pos x="0" y="5"/>
                </a:cxn>
                <a:cxn ang="0">
                  <a:pos x="0" y="7"/>
                </a:cxn>
                <a:cxn ang="0">
                  <a:pos x="0" y="10"/>
                </a:cxn>
                <a:cxn ang="0">
                  <a:pos x="1" y="12"/>
                </a:cxn>
                <a:cxn ang="0">
                  <a:pos x="3" y="14"/>
                </a:cxn>
                <a:cxn ang="0">
                  <a:pos x="6" y="15"/>
                </a:cxn>
                <a:cxn ang="0">
                  <a:pos x="9" y="15"/>
                </a:cxn>
                <a:cxn ang="0">
                  <a:pos x="11" y="14"/>
                </a:cxn>
                <a:cxn ang="0">
                  <a:pos x="13" y="12"/>
                </a:cxn>
                <a:cxn ang="0">
                  <a:pos x="15" y="10"/>
                </a:cxn>
                <a:cxn ang="0">
                  <a:pos x="15" y="7"/>
                </a:cxn>
              </a:cxnLst>
              <a:rect l="0" t="0" r="r" b="b"/>
              <a:pathLst>
                <a:path w="15" h="15">
                  <a:moveTo>
                    <a:pt x="15" y="7"/>
                  </a:moveTo>
                  <a:lnTo>
                    <a:pt x="15" y="5"/>
                  </a:lnTo>
                  <a:lnTo>
                    <a:pt x="13" y="3"/>
                  </a:lnTo>
                  <a:lnTo>
                    <a:pt x="11" y="1"/>
                  </a:lnTo>
                  <a:lnTo>
                    <a:pt x="9" y="0"/>
                  </a:lnTo>
                  <a:lnTo>
                    <a:pt x="6" y="0"/>
                  </a:lnTo>
                  <a:lnTo>
                    <a:pt x="3" y="1"/>
                  </a:lnTo>
                  <a:lnTo>
                    <a:pt x="1" y="3"/>
                  </a:lnTo>
                  <a:lnTo>
                    <a:pt x="0" y="5"/>
                  </a:lnTo>
                  <a:lnTo>
                    <a:pt x="0" y="7"/>
                  </a:lnTo>
                  <a:lnTo>
                    <a:pt x="0" y="10"/>
                  </a:lnTo>
                  <a:lnTo>
                    <a:pt x="1" y="12"/>
                  </a:lnTo>
                  <a:lnTo>
                    <a:pt x="3" y="14"/>
                  </a:lnTo>
                  <a:lnTo>
                    <a:pt x="6" y="15"/>
                  </a:lnTo>
                  <a:lnTo>
                    <a:pt x="9" y="15"/>
                  </a:lnTo>
                  <a:lnTo>
                    <a:pt x="11" y="14"/>
                  </a:lnTo>
                  <a:lnTo>
                    <a:pt x="13" y="12"/>
                  </a:lnTo>
                  <a:lnTo>
                    <a:pt x="15" y="10"/>
                  </a:lnTo>
                  <a:lnTo>
                    <a:pt x="15" y="7"/>
                  </a:lnTo>
                  <a:close/>
                </a:path>
              </a:pathLst>
            </a:custGeom>
            <a:solidFill>
              <a:srgbClr val="FFFF00"/>
            </a:solidFill>
            <a:ln w="9525">
              <a:noFill/>
              <a:round/>
              <a:headEnd/>
              <a:tailEnd/>
            </a:ln>
          </p:spPr>
          <p:txBody>
            <a:bodyPr/>
            <a:lstStyle/>
            <a:p>
              <a:endParaRPr lang="en-US" dirty="0"/>
            </a:p>
          </p:txBody>
        </p:sp>
        <p:sp>
          <p:nvSpPr>
            <p:cNvPr id="643682" name="Freeform 610"/>
            <p:cNvSpPr>
              <a:spLocks/>
            </p:cNvSpPr>
            <p:nvPr/>
          </p:nvSpPr>
          <p:spPr bwMode="auto">
            <a:xfrm>
              <a:off x="5317" y="1727"/>
              <a:ext cx="14" cy="15"/>
            </a:xfrm>
            <a:custGeom>
              <a:avLst/>
              <a:gdLst/>
              <a:ahLst/>
              <a:cxnLst>
                <a:cxn ang="0">
                  <a:pos x="14" y="8"/>
                </a:cxn>
                <a:cxn ang="0">
                  <a:pos x="14" y="0"/>
                </a:cxn>
                <a:cxn ang="0">
                  <a:pos x="14" y="0"/>
                </a:cxn>
                <a:cxn ang="0">
                  <a:pos x="14" y="0"/>
                </a:cxn>
                <a:cxn ang="0">
                  <a:pos x="7" y="0"/>
                </a:cxn>
                <a:cxn ang="0">
                  <a:pos x="7" y="0"/>
                </a:cxn>
                <a:cxn ang="0">
                  <a:pos x="0" y="0"/>
                </a:cxn>
                <a:cxn ang="0">
                  <a:pos x="0" y="0"/>
                </a:cxn>
                <a:cxn ang="0">
                  <a:pos x="0" y="0"/>
                </a:cxn>
                <a:cxn ang="0">
                  <a:pos x="0" y="8"/>
                </a:cxn>
                <a:cxn ang="0">
                  <a:pos x="0" y="8"/>
                </a:cxn>
                <a:cxn ang="0">
                  <a:pos x="0" y="15"/>
                </a:cxn>
                <a:cxn ang="0">
                  <a:pos x="0" y="15"/>
                </a:cxn>
                <a:cxn ang="0">
                  <a:pos x="7" y="15"/>
                </a:cxn>
                <a:cxn ang="0">
                  <a:pos x="7" y="15"/>
                </a:cxn>
                <a:cxn ang="0">
                  <a:pos x="14" y="15"/>
                </a:cxn>
                <a:cxn ang="0">
                  <a:pos x="14" y="15"/>
                </a:cxn>
                <a:cxn ang="0">
                  <a:pos x="14" y="8"/>
                </a:cxn>
                <a:cxn ang="0">
                  <a:pos x="14" y="8"/>
                </a:cxn>
              </a:cxnLst>
              <a:rect l="0" t="0" r="r" b="b"/>
              <a:pathLst>
                <a:path w="14" h="15">
                  <a:moveTo>
                    <a:pt x="14" y="8"/>
                  </a:moveTo>
                  <a:lnTo>
                    <a:pt x="14" y="0"/>
                  </a:lnTo>
                  <a:lnTo>
                    <a:pt x="14" y="0"/>
                  </a:lnTo>
                  <a:lnTo>
                    <a:pt x="14" y="0"/>
                  </a:lnTo>
                  <a:lnTo>
                    <a:pt x="7" y="0"/>
                  </a:lnTo>
                  <a:lnTo>
                    <a:pt x="7" y="0"/>
                  </a:lnTo>
                  <a:lnTo>
                    <a:pt x="0" y="0"/>
                  </a:lnTo>
                  <a:lnTo>
                    <a:pt x="0" y="0"/>
                  </a:lnTo>
                  <a:lnTo>
                    <a:pt x="0" y="0"/>
                  </a:lnTo>
                  <a:lnTo>
                    <a:pt x="0" y="8"/>
                  </a:lnTo>
                  <a:lnTo>
                    <a:pt x="0" y="8"/>
                  </a:lnTo>
                  <a:lnTo>
                    <a:pt x="0" y="15"/>
                  </a:lnTo>
                  <a:lnTo>
                    <a:pt x="0" y="15"/>
                  </a:lnTo>
                  <a:lnTo>
                    <a:pt x="7" y="15"/>
                  </a:lnTo>
                  <a:lnTo>
                    <a:pt x="7" y="15"/>
                  </a:lnTo>
                  <a:lnTo>
                    <a:pt x="14" y="15"/>
                  </a:lnTo>
                  <a:lnTo>
                    <a:pt x="14" y="15"/>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683" name="Freeform 611"/>
            <p:cNvSpPr>
              <a:spLocks/>
            </p:cNvSpPr>
            <p:nvPr/>
          </p:nvSpPr>
          <p:spPr bwMode="auto">
            <a:xfrm>
              <a:off x="5232" y="1702"/>
              <a:ext cx="15" cy="16"/>
            </a:xfrm>
            <a:custGeom>
              <a:avLst/>
              <a:gdLst/>
              <a:ahLst/>
              <a:cxnLst>
                <a:cxn ang="0">
                  <a:pos x="15" y="8"/>
                </a:cxn>
                <a:cxn ang="0">
                  <a:pos x="15" y="6"/>
                </a:cxn>
                <a:cxn ang="0">
                  <a:pos x="14" y="3"/>
                </a:cxn>
                <a:cxn ang="0">
                  <a:pos x="12" y="1"/>
                </a:cxn>
                <a:cxn ang="0">
                  <a:pos x="9" y="0"/>
                </a:cxn>
                <a:cxn ang="0">
                  <a:pos x="6" y="0"/>
                </a:cxn>
                <a:cxn ang="0">
                  <a:pos x="4" y="1"/>
                </a:cxn>
                <a:cxn ang="0">
                  <a:pos x="2" y="3"/>
                </a:cxn>
                <a:cxn ang="0">
                  <a:pos x="0" y="6"/>
                </a:cxn>
                <a:cxn ang="0">
                  <a:pos x="0" y="8"/>
                </a:cxn>
                <a:cxn ang="0">
                  <a:pos x="0" y="11"/>
                </a:cxn>
                <a:cxn ang="0">
                  <a:pos x="2" y="13"/>
                </a:cxn>
                <a:cxn ang="0">
                  <a:pos x="4" y="14"/>
                </a:cxn>
                <a:cxn ang="0">
                  <a:pos x="6" y="16"/>
                </a:cxn>
                <a:cxn ang="0">
                  <a:pos x="9" y="16"/>
                </a:cxn>
                <a:cxn ang="0">
                  <a:pos x="12" y="14"/>
                </a:cxn>
                <a:cxn ang="0">
                  <a:pos x="14" y="13"/>
                </a:cxn>
                <a:cxn ang="0">
                  <a:pos x="15" y="11"/>
                </a:cxn>
                <a:cxn ang="0">
                  <a:pos x="15" y="8"/>
                </a:cxn>
              </a:cxnLst>
              <a:rect l="0" t="0" r="r" b="b"/>
              <a:pathLst>
                <a:path w="15" h="16">
                  <a:moveTo>
                    <a:pt x="15" y="8"/>
                  </a:moveTo>
                  <a:lnTo>
                    <a:pt x="15" y="6"/>
                  </a:lnTo>
                  <a:lnTo>
                    <a:pt x="14" y="3"/>
                  </a:lnTo>
                  <a:lnTo>
                    <a:pt x="12" y="1"/>
                  </a:lnTo>
                  <a:lnTo>
                    <a:pt x="9" y="0"/>
                  </a:lnTo>
                  <a:lnTo>
                    <a:pt x="6" y="0"/>
                  </a:lnTo>
                  <a:lnTo>
                    <a:pt x="4" y="1"/>
                  </a:lnTo>
                  <a:lnTo>
                    <a:pt x="2" y="3"/>
                  </a:lnTo>
                  <a:lnTo>
                    <a:pt x="0" y="6"/>
                  </a:lnTo>
                  <a:lnTo>
                    <a:pt x="0" y="8"/>
                  </a:lnTo>
                  <a:lnTo>
                    <a:pt x="0" y="11"/>
                  </a:lnTo>
                  <a:lnTo>
                    <a:pt x="2" y="13"/>
                  </a:lnTo>
                  <a:lnTo>
                    <a:pt x="4" y="14"/>
                  </a:lnTo>
                  <a:lnTo>
                    <a:pt x="6" y="16"/>
                  </a:lnTo>
                  <a:lnTo>
                    <a:pt x="9" y="16"/>
                  </a:lnTo>
                  <a:lnTo>
                    <a:pt x="12" y="14"/>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684" name="Freeform 612"/>
            <p:cNvSpPr>
              <a:spLocks/>
            </p:cNvSpPr>
            <p:nvPr/>
          </p:nvSpPr>
          <p:spPr bwMode="auto">
            <a:xfrm>
              <a:off x="5230" y="1706"/>
              <a:ext cx="14" cy="14"/>
            </a:xfrm>
            <a:custGeom>
              <a:avLst/>
              <a:gdLst/>
              <a:ahLst/>
              <a:cxnLst>
                <a:cxn ang="0">
                  <a:pos x="14" y="7"/>
                </a:cxn>
                <a:cxn ang="0">
                  <a:pos x="14" y="0"/>
                </a:cxn>
                <a:cxn ang="0">
                  <a:pos x="14" y="0"/>
                </a:cxn>
                <a:cxn ang="0">
                  <a:pos x="14" y="0"/>
                </a:cxn>
                <a:cxn ang="0">
                  <a:pos x="14" y="0"/>
                </a:cxn>
                <a:cxn ang="0">
                  <a:pos x="7" y="0"/>
                </a:cxn>
                <a:cxn ang="0">
                  <a:pos x="7" y="0"/>
                </a:cxn>
                <a:cxn ang="0">
                  <a:pos x="7" y="0"/>
                </a:cxn>
                <a:cxn ang="0">
                  <a:pos x="0" y="0"/>
                </a:cxn>
                <a:cxn ang="0">
                  <a:pos x="0" y="7"/>
                </a:cxn>
                <a:cxn ang="0">
                  <a:pos x="0" y="7"/>
                </a:cxn>
                <a:cxn ang="0">
                  <a:pos x="7" y="7"/>
                </a:cxn>
                <a:cxn ang="0">
                  <a:pos x="7" y="7"/>
                </a:cxn>
                <a:cxn ang="0">
                  <a:pos x="7" y="14"/>
                </a:cxn>
                <a:cxn ang="0">
                  <a:pos x="14" y="14"/>
                </a:cxn>
                <a:cxn ang="0">
                  <a:pos x="14" y="7"/>
                </a:cxn>
                <a:cxn ang="0">
                  <a:pos x="14" y="7"/>
                </a:cxn>
                <a:cxn ang="0">
                  <a:pos x="14" y="7"/>
                </a:cxn>
                <a:cxn ang="0">
                  <a:pos x="14" y="7"/>
                </a:cxn>
              </a:cxnLst>
              <a:rect l="0" t="0" r="r" b="b"/>
              <a:pathLst>
                <a:path w="14" h="14">
                  <a:moveTo>
                    <a:pt x="14" y="7"/>
                  </a:moveTo>
                  <a:lnTo>
                    <a:pt x="14" y="0"/>
                  </a:lnTo>
                  <a:lnTo>
                    <a:pt x="14" y="0"/>
                  </a:lnTo>
                  <a:lnTo>
                    <a:pt x="14" y="0"/>
                  </a:lnTo>
                  <a:lnTo>
                    <a:pt x="14" y="0"/>
                  </a:lnTo>
                  <a:lnTo>
                    <a:pt x="7" y="0"/>
                  </a:lnTo>
                  <a:lnTo>
                    <a:pt x="7" y="0"/>
                  </a:lnTo>
                  <a:lnTo>
                    <a:pt x="7" y="0"/>
                  </a:lnTo>
                  <a:lnTo>
                    <a:pt x="0" y="0"/>
                  </a:lnTo>
                  <a:lnTo>
                    <a:pt x="0" y="7"/>
                  </a:lnTo>
                  <a:lnTo>
                    <a:pt x="0" y="7"/>
                  </a:lnTo>
                  <a:lnTo>
                    <a:pt x="7" y="7"/>
                  </a:lnTo>
                  <a:lnTo>
                    <a:pt x="7" y="7"/>
                  </a:lnTo>
                  <a:lnTo>
                    <a:pt x="7" y="14"/>
                  </a:lnTo>
                  <a:lnTo>
                    <a:pt x="14" y="14"/>
                  </a:lnTo>
                  <a:lnTo>
                    <a:pt x="14" y="7"/>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685" name="Freeform 613"/>
            <p:cNvSpPr>
              <a:spLocks/>
            </p:cNvSpPr>
            <p:nvPr/>
          </p:nvSpPr>
          <p:spPr bwMode="auto">
            <a:xfrm>
              <a:off x="5229" y="1698"/>
              <a:ext cx="16" cy="17"/>
            </a:xfrm>
            <a:custGeom>
              <a:avLst/>
              <a:gdLst/>
              <a:ahLst/>
              <a:cxnLst>
                <a:cxn ang="0">
                  <a:pos x="16" y="9"/>
                </a:cxn>
                <a:cxn ang="0">
                  <a:pos x="16" y="6"/>
                </a:cxn>
                <a:cxn ang="0">
                  <a:pos x="14" y="4"/>
                </a:cxn>
                <a:cxn ang="0">
                  <a:pos x="12" y="2"/>
                </a:cxn>
                <a:cxn ang="0">
                  <a:pos x="9" y="0"/>
                </a:cxn>
                <a:cxn ang="0">
                  <a:pos x="6" y="0"/>
                </a:cxn>
                <a:cxn ang="0">
                  <a:pos x="4" y="2"/>
                </a:cxn>
                <a:cxn ang="0">
                  <a:pos x="2" y="4"/>
                </a:cxn>
                <a:cxn ang="0">
                  <a:pos x="0" y="6"/>
                </a:cxn>
                <a:cxn ang="0">
                  <a:pos x="0" y="9"/>
                </a:cxn>
                <a:cxn ang="0">
                  <a:pos x="0" y="12"/>
                </a:cxn>
                <a:cxn ang="0">
                  <a:pos x="2" y="14"/>
                </a:cxn>
                <a:cxn ang="0">
                  <a:pos x="4" y="16"/>
                </a:cxn>
                <a:cxn ang="0">
                  <a:pos x="6" y="17"/>
                </a:cxn>
                <a:cxn ang="0">
                  <a:pos x="9" y="17"/>
                </a:cxn>
                <a:cxn ang="0">
                  <a:pos x="12" y="16"/>
                </a:cxn>
                <a:cxn ang="0">
                  <a:pos x="14" y="14"/>
                </a:cxn>
                <a:cxn ang="0">
                  <a:pos x="16" y="12"/>
                </a:cxn>
                <a:cxn ang="0">
                  <a:pos x="16" y="9"/>
                </a:cxn>
              </a:cxnLst>
              <a:rect l="0" t="0" r="r" b="b"/>
              <a:pathLst>
                <a:path w="16" h="17">
                  <a:moveTo>
                    <a:pt x="16" y="9"/>
                  </a:moveTo>
                  <a:lnTo>
                    <a:pt x="16" y="6"/>
                  </a:lnTo>
                  <a:lnTo>
                    <a:pt x="14" y="4"/>
                  </a:lnTo>
                  <a:lnTo>
                    <a:pt x="12" y="2"/>
                  </a:lnTo>
                  <a:lnTo>
                    <a:pt x="9" y="0"/>
                  </a:lnTo>
                  <a:lnTo>
                    <a:pt x="6" y="0"/>
                  </a:lnTo>
                  <a:lnTo>
                    <a:pt x="4" y="2"/>
                  </a:lnTo>
                  <a:lnTo>
                    <a:pt x="2" y="4"/>
                  </a:lnTo>
                  <a:lnTo>
                    <a:pt x="0" y="6"/>
                  </a:lnTo>
                  <a:lnTo>
                    <a:pt x="0" y="9"/>
                  </a:lnTo>
                  <a:lnTo>
                    <a:pt x="0" y="12"/>
                  </a:lnTo>
                  <a:lnTo>
                    <a:pt x="2" y="14"/>
                  </a:lnTo>
                  <a:lnTo>
                    <a:pt x="4" y="16"/>
                  </a:lnTo>
                  <a:lnTo>
                    <a:pt x="6" y="17"/>
                  </a:lnTo>
                  <a:lnTo>
                    <a:pt x="9" y="17"/>
                  </a:lnTo>
                  <a:lnTo>
                    <a:pt x="12" y="16"/>
                  </a:lnTo>
                  <a:lnTo>
                    <a:pt x="14" y="14"/>
                  </a:lnTo>
                  <a:lnTo>
                    <a:pt x="16" y="12"/>
                  </a:lnTo>
                  <a:lnTo>
                    <a:pt x="16" y="9"/>
                  </a:lnTo>
                  <a:close/>
                </a:path>
              </a:pathLst>
            </a:custGeom>
            <a:solidFill>
              <a:srgbClr val="FFFF00"/>
            </a:solidFill>
            <a:ln w="9525">
              <a:noFill/>
              <a:round/>
              <a:headEnd/>
              <a:tailEnd/>
            </a:ln>
          </p:spPr>
          <p:txBody>
            <a:bodyPr/>
            <a:lstStyle/>
            <a:p>
              <a:endParaRPr lang="en-US" dirty="0"/>
            </a:p>
          </p:txBody>
        </p:sp>
        <p:sp>
          <p:nvSpPr>
            <p:cNvPr id="643686" name="Freeform 614"/>
            <p:cNvSpPr>
              <a:spLocks/>
            </p:cNvSpPr>
            <p:nvPr/>
          </p:nvSpPr>
          <p:spPr bwMode="auto">
            <a:xfrm>
              <a:off x="5230" y="1698"/>
              <a:ext cx="14" cy="15"/>
            </a:xfrm>
            <a:custGeom>
              <a:avLst/>
              <a:gdLst/>
              <a:ahLst/>
              <a:cxnLst>
                <a:cxn ang="0">
                  <a:pos x="14" y="8"/>
                </a:cxn>
                <a:cxn ang="0">
                  <a:pos x="14" y="8"/>
                </a:cxn>
                <a:cxn ang="0">
                  <a:pos x="14" y="8"/>
                </a:cxn>
                <a:cxn ang="0">
                  <a:pos x="14" y="0"/>
                </a:cxn>
                <a:cxn ang="0">
                  <a:pos x="7" y="0"/>
                </a:cxn>
                <a:cxn ang="0">
                  <a:pos x="7" y="0"/>
                </a:cxn>
                <a:cxn ang="0">
                  <a:pos x="0" y="0"/>
                </a:cxn>
                <a:cxn ang="0">
                  <a:pos x="0" y="8"/>
                </a:cxn>
                <a:cxn ang="0">
                  <a:pos x="0" y="8"/>
                </a:cxn>
                <a:cxn ang="0">
                  <a:pos x="0" y="8"/>
                </a:cxn>
                <a:cxn ang="0">
                  <a:pos x="0" y="15"/>
                </a:cxn>
                <a:cxn ang="0">
                  <a:pos x="0" y="15"/>
                </a:cxn>
                <a:cxn ang="0">
                  <a:pos x="0"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8"/>
                  </a:lnTo>
                  <a:lnTo>
                    <a:pt x="14" y="0"/>
                  </a:lnTo>
                  <a:lnTo>
                    <a:pt x="7" y="0"/>
                  </a:lnTo>
                  <a:lnTo>
                    <a:pt x="7" y="0"/>
                  </a:lnTo>
                  <a:lnTo>
                    <a:pt x="0" y="0"/>
                  </a:lnTo>
                  <a:lnTo>
                    <a:pt x="0" y="8"/>
                  </a:lnTo>
                  <a:lnTo>
                    <a:pt x="0" y="8"/>
                  </a:lnTo>
                  <a:lnTo>
                    <a:pt x="0" y="8"/>
                  </a:lnTo>
                  <a:lnTo>
                    <a:pt x="0" y="15"/>
                  </a:lnTo>
                  <a:lnTo>
                    <a:pt x="0" y="15"/>
                  </a:lnTo>
                  <a:lnTo>
                    <a:pt x="0"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687" name="Freeform 615"/>
            <p:cNvSpPr>
              <a:spLocks/>
            </p:cNvSpPr>
            <p:nvPr/>
          </p:nvSpPr>
          <p:spPr bwMode="auto">
            <a:xfrm>
              <a:off x="4535" y="1787"/>
              <a:ext cx="15" cy="16"/>
            </a:xfrm>
            <a:custGeom>
              <a:avLst/>
              <a:gdLst/>
              <a:ahLst/>
              <a:cxnLst>
                <a:cxn ang="0">
                  <a:pos x="15" y="8"/>
                </a:cxn>
                <a:cxn ang="0">
                  <a:pos x="14" y="5"/>
                </a:cxn>
                <a:cxn ang="0">
                  <a:pos x="13" y="3"/>
                </a:cxn>
                <a:cxn ang="0">
                  <a:pos x="12" y="1"/>
                </a:cxn>
                <a:cxn ang="0">
                  <a:pos x="9" y="0"/>
                </a:cxn>
                <a:cxn ang="0">
                  <a:pos x="7" y="0"/>
                </a:cxn>
                <a:cxn ang="0">
                  <a:pos x="4" y="1"/>
                </a:cxn>
                <a:cxn ang="0">
                  <a:pos x="2" y="3"/>
                </a:cxn>
                <a:cxn ang="0">
                  <a:pos x="0" y="5"/>
                </a:cxn>
                <a:cxn ang="0">
                  <a:pos x="0" y="8"/>
                </a:cxn>
                <a:cxn ang="0">
                  <a:pos x="0" y="11"/>
                </a:cxn>
                <a:cxn ang="0">
                  <a:pos x="2" y="14"/>
                </a:cxn>
                <a:cxn ang="0">
                  <a:pos x="4" y="15"/>
                </a:cxn>
                <a:cxn ang="0">
                  <a:pos x="7" y="16"/>
                </a:cxn>
                <a:cxn ang="0">
                  <a:pos x="9" y="16"/>
                </a:cxn>
                <a:cxn ang="0">
                  <a:pos x="12" y="15"/>
                </a:cxn>
                <a:cxn ang="0">
                  <a:pos x="13" y="14"/>
                </a:cxn>
                <a:cxn ang="0">
                  <a:pos x="14" y="11"/>
                </a:cxn>
                <a:cxn ang="0">
                  <a:pos x="15" y="8"/>
                </a:cxn>
              </a:cxnLst>
              <a:rect l="0" t="0" r="r" b="b"/>
              <a:pathLst>
                <a:path w="15" h="16">
                  <a:moveTo>
                    <a:pt x="15" y="8"/>
                  </a:moveTo>
                  <a:lnTo>
                    <a:pt x="14" y="5"/>
                  </a:lnTo>
                  <a:lnTo>
                    <a:pt x="13" y="3"/>
                  </a:lnTo>
                  <a:lnTo>
                    <a:pt x="12" y="1"/>
                  </a:lnTo>
                  <a:lnTo>
                    <a:pt x="9" y="0"/>
                  </a:lnTo>
                  <a:lnTo>
                    <a:pt x="7" y="0"/>
                  </a:lnTo>
                  <a:lnTo>
                    <a:pt x="4" y="1"/>
                  </a:lnTo>
                  <a:lnTo>
                    <a:pt x="2" y="3"/>
                  </a:lnTo>
                  <a:lnTo>
                    <a:pt x="0" y="5"/>
                  </a:lnTo>
                  <a:lnTo>
                    <a:pt x="0" y="8"/>
                  </a:lnTo>
                  <a:lnTo>
                    <a:pt x="0" y="11"/>
                  </a:lnTo>
                  <a:lnTo>
                    <a:pt x="2" y="14"/>
                  </a:lnTo>
                  <a:lnTo>
                    <a:pt x="4" y="15"/>
                  </a:lnTo>
                  <a:lnTo>
                    <a:pt x="7" y="16"/>
                  </a:lnTo>
                  <a:lnTo>
                    <a:pt x="9" y="16"/>
                  </a:lnTo>
                  <a:lnTo>
                    <a:pt x="12" y="15"/>
                  </a:lnTo>
                  <a:lnTo>
                    <a:pt x="13" y="14"/>
                  </a:lnTo>
                  <a:lnTo>
                    <a:pt x="14" y="11"/>
                  </a:lnTo>
                  <a:lnTo>
                    <a:pt x="15" y="8"/>
                  </a:lnTo>
                  <a:close/>
                </a:path>
              </a:pathLst>
            </a:custGeom>
            <a:solidFill>
              <a:srgbClr val="FFFF00"/>
            </a:solidFill>
            <a:ln w="9525">
              <a:noFill/>
              <a:round/>
              <a:headEnd/>
              <a:tailEnd/>
            </a:ln>
          </p:spPr>
          <p:txBody>
            <a:bodyPr/>
            <a:lstStyle/>
            <a:p>
              <a:endParaRPr lang="en-US" dirty="0"/>
            </a:p>
          </p:txBody>
        </p:sp>
        <p:sp>
          <p:nvSpPr>
            <p:cNvPr id="643688" name="Freeform 616"/>
            <p:cNvSpPr>
              <a:spLocks/>
            </p:cNvSpPr>
            <p:nvPr/>
          </p:nvSpPr>
          <p:spPr bwMode="auto">
            <a:xfrm>
              <a:off x="4538" y="1786"/>
              <a:ext cx="15" cy="14"/>
            </a:xfrm>
            <a:custGeom>
              <a:avLst/>
              <a:gdLst/>
              <a:ahLst/>
              <a:cxnLst>
                <a:cxn ang="0">
                  <a:pos x="15" y="7"/>
                </a:cxn>
                <a:cxn ang="0">
                  <a:pos x="15" y="7"/>
                </a:cxn>
                <a:cxn ang="0">
                  <a:pos x="7" y="7"/>
                </a:cxn>
                <a:cxn ang="0">
                  <a:pos x="7" y="0"/>
                </a:cxn>
                <a:cxn ang="0">
                  <a:pos x="7" y="0"/>
                </a:cxn>
                <a:cxn ang="0">
                  <a:pos x="0" y="0"/>
                </a:cxn>
                <a:cxn ang="0">
                  <a:pos x="0" y="0"/>
                </a:cxn>
                <a:cxn ang="0">
                  <a:pos x="0" y="7"/>
                </a:cxn>
                <a:cxn ang="0">
                  <a:pos x="0" y="7"/>
                </a:cxn>
                <a:cxn ang="0">
                  <a:pos x="0" y="7"/>
                </a:cxn>
                <a:cxn ang="0">
                  <a:pos x="0" y="14"/>
                </a:cxn>
                <a:cxn ang="0">
                  <a:pos x="0" y="14"/>
                </a:cxn>
                <a:cxn ang="0">
                  <a:pos x="0" y="14"/>
                </a:cxn>
                <a:cxn ang="0">
                  <a:pos x="0" y="14"/>
                </a:cxn>
                <a:cxn ang="0">
                  <a:pos x="7" y="14"/>
                </a:cxn>
                <a:cxn ang="0">
                  <a:pos x="7" y="14"/>
                </a:cxn>
                <a:cxn ang="0">
                  <a:pos x="7" y="14"/>
                </a:cxn>
                <a:cxn ang="0">
                  <a:pos x="15" y="14"/>
                </a:cxn>
                <a:cxn ang="0">
                  <a:pos x="15" y="7"/>
                </a:cxn>
              </a:cxnLst>
              <a:rect l="0" t="0" r="r" b="b"/>
              <a:pathLst>
                <a:path w="15" h="14">
                  <a:moveTo>
                    <a:pt x="15" y="7"/>
                  </a:moveTo>
                  <a:lnTo>
                    <a:pt x="15" y="7"/>
                  </a:lnTo>
                  <a:lnTo>
                    <a:pt x="7" y="7"/>
                  </a:lnTo>
                  <a:lnTo>
                    <a:pt x="7" y="0"/>
                  </a:lnTo>
                  <a:lnTo>
                    <a:pt x="7" y="0"/>
                  </a:lnTo>
                  <a:lnTo>
                    <a:pt x="0" y="0"/>
                  </a:lnTo>
                  <a:lnTo>
                    <a:pt x="0" y="0"/>
                  </a:lnTo>
                  <a:lnTo>
                    <a:pt x="0" y="7"/>
                  </a:lnTo>
                  <a:lnTo>
                    <a:pt x="0" y="7"/>
                  </a:lnTo>
                  <a:lnTo>
                    <a:pt x="0" y="7"/>
                  </a:lnTo>
                  <a:lnTo>
                    <a:pt x="0" y="14"/>
                  </a:lnTo>
                  <a:lnTo>
                    <a:pt x="0" y="14"/>
                  </a:lnTo>
                  <a:lnTo>
                    <a:pt x="0" y="14"/>
                  </a:lnTo>
                  <a:lnTo>
                    <a:pt x="0" y="14"/>
                  </a:lnTo>
                  <a:lnTo>
                    <a:pt x="7" y="14"/>
                  </a:lnTo>
                  <a:lnTo>
                    <a:pt x="7" y="14"/>
                  </a:lnTo>
                  <a:lnTo>
                    <a:pt x="7"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689" name="Freeform 617"/>
            <p:cNvSpPr>
              <a:spLocks/>
            </p:cNvSpPr>
            <p:nvPr/>
          </p:nvSpPr>
          <p:spPr bwMode="auto">
            <a:xfrm>
              <a:off x="1104" y="1067"/>
              <a:ext cx="15" cy="16"/>
            </a:xfrm>
            <a:custGeom>
              <a:avLst/>
              <a:gdLst/>
              <a:ahLst/>
              <a:cxnLst>
                <a:cxn ang="0">
                  <a:pos x="15" y="8"/>
                </a:cxn>
                <a:cxn ang="0">
                  <a:pos x="15" y="6"/>
                </a:cxn>
                <a:cxn ang="0">
                  <a:pos x="13" y="3"/>
                </a:cxn>
                <a:cxn ang="0">
                  <a:pos x="12" y="1"/>
                </a:cxn>
                <a:cxn ang="0">
                  <a:pos x="10" y="0"/>
                </a:cxn>
                <a:cxn ang="0">
                  <a:pos x="7" y="0"/>
                </a:cxn>
                <a:cxn ang="0">
                  <a:pos x="4" y="1"/>
                </a:cxn>
                <a:cxn ang="0">
                  <a:pos x="2" y="3"/>
                </a:cxn>
                <a:cxn ang="0">
                  <a:pos x="0" y="6"/>
                </a:cxn>
                <a:cxn ang="0">
                  <a:pos x="0" y="8"/>
                </a:cxn>
                <a:cxn ang="0">
                  <a:pos x="0" y="11"/>
                </a:cxn>
                <a:cxn ang="0">
                  <a:pos x="2" y="14"/>
                </a:cxn>
                <a:cxn ang="0">
                  <a:pos x="4" y="15"/>
                </a:cxn>
                <a:cxn ang="0">
                  <a:pos x="7" y="16"/>
                </a:cxn>
                <a:cxn ang="0">
                  <a:pos x="10" y="16"/>
                </a:cxn>
                <a:cxn ang="0">
                  <a:pos x="12" y="15"/>
                </a:cxn>
                <a:cxn ang="0">
                  <a:pos x="13" y="14"/>
                </a:cxn>
                <a:cxn ang="0">
                  <a:pos x="15" y="11"/>
                </a:cxn>
                <a:cxn ang="0">
                  <a:pos x="15" y="8"/>
                </a:cxn>
              </a:cxnLst>
              <a:rect l="0" t="0" r="r" b="b"/>
              <a:pathLst>
                <a:path w="15" h="16">
                  <a:moveTo>
                    <a:pt x="15" y="8"/>
                  </a:moveTo>
                  <a:lnTo>
                    <a:pt x="15" y="6"/>
                  </a:lnTo>
                  <a:lnTo>
                    <a:pt x="13" y="3"/>
                  </a:lnTo>
                  <a:lnTo>
                    <a:pt x="12" y="1"/>
                  </a:lnTo>
                  <a:lnTo>
                    <a:pt x="10" y="0"/>
                  </a:lnTo>
                  <a:lnTo>
                    <a:pt x="7" y="0"/>
                  </a:lnTo>
                  <a:lnTo>
                    <a:pt x="4" y="1"/>
                  </a:lnTo>
                  <a:lnTo>
                    <a:pt x="2" y="3"/>
                  </a:lnTo>
                  <a:lnTo>
                    <a:pt x="0" y="6"/>
                  </a:lnTo>
                  <a:lnTo>
                    <a:pt x="0" y="8"/>
                  </a:lnTo>
                  <a:lnTo>
                    <a:pt x="0" y="11"/>
                  </a:lnTo>
                  <a:lnTo>
                    <a:pt x="2" y="14"/>
                  </a:lnTo>
                  <a:lnTo>
                    <a:pt x="4" y="15"/>
                  </a:lnTo>
                  <a:lnTo>
                    <a:pt x="7" y="16"/>
                  </a:lnTo>
                  <a:lnTo>
                    <a:pt x="10" y="16"/>
                  </a:lnTo>
                  <a:lnTo>
                    <a:pt x="12" y="15"/>
                  </a:lnTo>
                  <a:lnTo>
                    <a:pt x="13"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690" name="Freeform 618"/>
            <p:cNvSpPr>
              <a:spLocks/>
            </p:cNvSpPr>
            <p:nvPr/>
          </p:nvSpPr>
          <p:spPr bwMode="auto">
            <a:xfrm>
              <a:off x="1103" y="1065"/>
              <a:ext cx="14" cy="15"/>
            </a:xfrm>
            <a:custGeom>
              <a:avLst/>
              <a:gdLst/>
              <a:ahLst/>
              <a:cxnLst>
                <a:cxn ang="0">
                  <a:pos x="14" y="7"/>
                </a:cxn>
                <a:cxn ang="0">
                  <a:pos x="14" y="7"/>
                </a:cxn>
                <a:cxn ang="0">
                  <a:pos x="14" y="7"/>
                </a:cxn>
                <a:cxn ang="0">
                  <a:pos x="14" y="0"/>
                </a:cxn>
                <a:cxn ang="0">
                  <a:pos x="7" y="0"/>
                </a:cxn>
                <a:cxn ang="0">
                  <a:pos x="7" y="0"/>
                </a:cxn>
                <a:cxn ang="0">
                  <a:pos x="7" y="0"/>
                </a:cxn>
                <a:cxn ang="0">
                  <a:pos x="0" y="7"/>
                </a:cxn>
                <a:cxn ang="0">
                  <a:pos x="0" y="7"/>
                </a:cxn>
                <a:cxn ang="0">
                  <a:pos x="0" y="7"/>
                </a:cxn>
                <a:cxn ang="0">
                  <a:pos x="0" y="15"/>
                </a:cxn>
                <a:cxn ang="0">
                  <a:pos x="0" y="15"/>
                </a:cxn>
                <a:cxn ang="0">
                  <a:pos x="7" y="15"/>
                </a:cxn>
                <a:cxn ang="0">
                  <a:pos x="7" y="15"/>
                </a:cxn>
                <a:cxn ang="0">
                  <a:pos x="7" y="15"/>
                </a:cxn>
                <a:cxn ang="0">
                  <a:pos x="14" y="15"/>
                </a:cxn>
                <a:cxn ang="0">
                  <a:pos x="14" y="15"/>
                </a:cxn>
                <a:cxn ang="0">
                  <a:pos x="14" y="15"/>
                </a:cxn>
                <a:cxn ang="0">
                  <a:pos x="14" y="7"/>
                </a:cxn>
              </a:cxnLst>
              <a:rect l="0" t="0" r="r" b="b"/>
              <a:pathLst>
                <a:path w="14" h="15">
                  <a:moveTo>
                    <a:pt x="14" y="7"/>
                  </a:moveTo>
                  <a:lnTo>
                    <a:pt x="14" y="7"/>
                  </a:lnTo>
                  <a:lnTo>
                    <a:pt x="14" y="7"/>
                  </a:lnTo>
                  <a:lnTo>
                    <a:pt x="14" y="0"/>
                  </a:lnTo>
                  <a:lnTo>
                    <a:pt x="7" y="0"/>
                  </a:lnTo>
                  <a:lnTo>
                    <a:pt x="7" y="0"/>
                  </a:lnTo>
                  <a:lnTo>
                    <a:pt x="7" y="0"/>
                  </a:lnTo>
                  <a:lnTo>
                    <a:pt x="0" y="7"/>
                  </a:lnTo>
                  <a:lnTo>
                    <a:pt x="0" y="7"/>
                  </a:lnTo>
                  <a:lnTo>
                    <a:pt x="0" y="7"/>
                  </a:lnTo>
                  <a:lnTo>
                    <a:pt x="0" y="15"/>
                  </a:lnTo>
                  <a:lnTo>
                    <a:pt x="0" y="15"/>
                  </a:lnTo>
                  <a:lnTo>
                    <a:pt x="7" y="15"/>
                  </a:lnTo>
                  <a:lnTo>
                    <a:pt x="7" y="15"/>
                  </a:lnTo>
                  <a:lnTo>
                    <a:pt x="7" y="15"/>
                  </a:lnTo>
                  <a:lnTo>
                    <a:pt x="14" y="15"/>
                  </a:lnTo>
                  <a:lnTo>
                    <a:pt x="14" y="15"/>
                  </a:lnTo>
                  <a:lnTo>
                    <a:pt x="14" y="15"/>
                  </a:lnTo>
                  <a:lnTo>
                    <a:pt x="14" y="7"/>
                  </a:lnTo>
                </a:path>
              </a:pathLst>
            </a:custGeom>
            <a:noFill/>
            <a:ln w="0" cap="sq">
              <a:solidFill>
                <a:srgbClr val="FFFF00"/>
              </a:solidFill>
              <a:prstDash val="solid"/>
              <a:miter lim="800000"/>
              <a:headEnd/>
              <a:tailEnd/>
            </a:ln>
          </p:spPr>
          <p:txBody>
            <a:bodyPr/>
            <a:lstStyle/>
            <a:p>
              <a:endParaRPr lang="en-US" dirty="0"/>
            </a:p>
          </p:txBody>
        </p:sp>
        <p:sp>
          <p:nvSpPr>
            <p:cNvPr id="643691" name="Freeform 619"/>
            <p:cNvSpPr>
              <a:spLocks/>
            </p:cNvSpPr>
            <p:nvPr/>
          </p:nvSpPr>
          <p:spPr bwMode="auto">
            <a:xfrm>
              <a:off x="5155" y="1869"/>
              <a:ext cx="15" cy="17"/>
            </a:xfrm>
            <a:custGeom>
              <a:avLst/>
              <a:gdLst/>
              <a:ahLst/>
              <a:cxnLst>
                <a:cxn ang="0">
                  <a:pos x="15" y="9"/>
                </a:cxn>
                <a:cxn ang="0">
                  <a:pos x="15" y="6"/>
                </a:cxn>
                <a:cxn ang="0">
                  <a:pos x="13" y="3"/>
                </a:cxn>
                <a:cxn ang="0">
                  <a:pos x="11" y="2"/>
                </a:cxn>
                <a:cxn ang="0">
                  <a:pos x="9" y="0"/>
                </a:cxn>
                <a:cxn ang="0">
                  <a:pos x="6" y="0"/>
                </a:cxn>
                <a:cxn ang="0">
                  <a:pos x="3" y="2"/>
                </a:cxn>
                <a:cxn ang="0">
                  <a:pos x="1" y="3"/>
                </a:cxn>
                <a:cxn ang="0">
                  <a:pos x="0" y="6"/>
                </a:cxn>
                <a:cxn ang="0">
                  <a:pos x="0" y="9"/>
                </a:cxn>
                <a:cxn ang="0">
                  <a:pos x="0" y="12"/>
                </a:cxn>
                <a:cxn ang="0">
                  <a:pos x="1" y="14"/>
                </a:cxn>
                <a:cxn ang="0">
                  <a:pos x="3" y="16"/>
                </a:cxn>
                <a:cxn ang="0">
                  <a:pos x="6" y="17"/>
                </a:cxn>
                <a:cxn ang="0">
                  <a:pos x="9" y="17"/>
                </a:cxn>
                <a:cxn ang="0">
                  <a:pos x="11" y="16"/>
                </a:cxn>
                <a:cxn ang="0">
                  <a:pos x="13" y="14"/>
                </a:cxn>
                <a:cxn ang="0">
                  <a:pos x="15" y="12"/>
                </a:cxn>
                <a:cxn ang="0">
                  <a:pos x="15" y="9"/>
                </a:cxn>
              </a:cxnLst>
              <a:rect l="0" t="0" r="r" b="b"/>
              <a:pathLst>
                <a:path w="15" h="17">
                  <a:moveTo>
                    <a:pt x="15" y="9"/>
                  </a:moveTo>
                  <a:lnTo>
                    <a:pt x="15" y="6"/>
                  </a:lnTo>
                  <a:lnTo>
                    <a:pt x="13" y="3"/>
                  </a:lnTo>
                  <a:lnTo>
                    <a:pt x="11" y="2"/>
                  </a:lnTo>
                  <a:lnTo>
                    <a:pt x="9" y="0"/>
                  </a:lnTo>
                  <a:lnTo>
                    <a:pt x="6" y="0"/>
                  </a:lnTo>
                  <a:lnTo>
                    <a:pt x="3" y="2"/>
                  </a:lnTo>
                  <a:lnTo>
                    <a:pt x="1" y="3"/>
                  </a:lnTo>
                  <a:lnTo>
                    <a:pt x="0" y="6"/>
                  </a:lnTo>
                  <a:lnTo>
                    <a:pt x="0" y="9"/>
                  </a:lnTo>
                  <a:lnTo>
                    <a:pt x="0" y="12"/>
                  </a:lnTo>
                  <a:lnTo>
                    <a:pt x="1" y="14"/>
                  </a:lnTo>
                  <a:lnTo>
                    <a:pt x="3" y="16"/>
                  </a:lnTo>
                  <a:lnTo>
                    <a:pt x="6" y="17"/>
                  </a:lnTo>
                  <a:lnTo>
                    <a:pt x="9" y="17"/>
                  </a:lnTo>
                  <a:lnTo>
                    <a:pt x="11" y="16"/>
                  </a:lnTo>
                  <a:lnTo>
                    <a:pt x="13" y="14"/>
                  </a:lnTo>
                  <a:lnTo>
                    <a:pt x="15" y="12"/>
                  </a:lnTo>
                  <a:lnTo>
                    <a:pt x="15" y="9"/>
                  </a:lnTo>
                  <a:close/>
                </a:path>
              </a:pathLst>
            </a:custGeom>
            <a:solidFill>
              <a:srgbClr val="FFFF00"/>
            </a:solidFill>
            <a:ln w="9525">
              <a:noFill/>
              <a:round/>
              <a:headEnd/>
              <a:tailEnd/>
            </a:ln>
          </p:spPr>
          <p:txBody>
            <a:bodyPr/>
            <a:lstStyle/>
            <a:p>
              <a:endParaRPr lang="en-US" dirty="0"/>
            </a:p>
          </p:txBody>
        </p:sp>
        <p:sp>
          <p:nvSpPr>
            <p:cNvPr id="643692" name="Freeform 620"/>
            <p:cNvSpPr>
              <a:spLocks/>
            </p:cNvSpPr>
            <p:nvPr/>
          </p:nvSpPr>
          <p:spPr bwMode="auto">
            <a:xfrm>
              <a:off x="5157" y="1873"/>
              <a:ext cx="14" cy="15"/>
            </a:xfrm>
            <a:custGeom>
              <a:avLst/>
              <a:gdLst/>
              <a:ahLst/>
              <a:cxnLst>
                <a:cxn ang="0">
                  <a:pos x="14" y="7"/>
                </a:cxn>
                <a:cxn ang="0">
                  <a:pos x="14" y="0"/>
                </a:cxn>
                <a:cxn ang="0">
                  <a:pos x="14" y="0"/>
                </a:cxn>
                <a:cxn ang="0">
                  <a:pos x="7" y="0"/>
                </a:cxn>
                <a:cxn ang="0">
                  <a:pos x="7" y="0"/>
                </a:cxn>
                <a:cxn ang="0">
                  <a:pos x="7" y="0"/>
                </a:cxn>
                <a:cxn ang="0">
                  <a:pos x="0" y="0"/>
                </a:cxn>
                <a:cxn ang="0">
                  <a:pos x="0" y="0"/>
                </a:cxn>
                <a:cxn ang="0">
                  <a:pos x="0" y="0"/>
                </a:cxn>
                <a:cxn ang="0">
                  <a:pos x="0" y="7"/>
                </a:cxn>
                <a:cxn ang="0">
                  <a:pos x="0" y="7"/>
                </a:cxn>
                <a:cxn ang="0">
                  <a:pos x="0" y="7"/>
                </a:cxn>
                <a:cxn ang="0">
                  <a:pos x="0" y="15"/>
                </a:cxn>
                <a:cxn ang="0">
                  <a:pos x="7" y="15"/>
                </a:cxn>
                <a:cxn ang="0">
                  <a:pos x="7" y="15"/>
                </a:cxn>
                <a:cxn ang="0">
                  <a:pos x="7" y="15"/>
                </a:cxn>
                <a:cxn ang="0">
                  <a:pos x="14" y="7"/>
                </a:cxn>
                <a:cxn ang="0">
                  <a:pos x="14" y="7"/>
                </a:cxn>
                <a:cxn ang="0">
                  <a:pos x="14" y="7"/>
                </a:cxn>
              </a:cxnLst>
              <a:rect l="0" t="0" r="r" b="b"/>
              <a:pathLst>
                <a:path w="14" h="15">
                  <a:moveTo>
                    <a:pt x="14" y="7"/>
                  </a:moveTo>
                  <a:lnTo>
                    <a:pt x="14" y="0"/>
                  </a:lnTo>
                  <a:lnTo>
                    <a:pt x="14" y="0"/>
                  </a:lnTo>
                  <a:lnTo>
                    <a:pt x="7" y="0"/>
                  </a:lnTo>
                  <a:lnTo>
                    <a:pt x="7" y="0"/>
                  </a:lnTo>
                  <a:lnTo>
                    <a:pt x="7" y="0"/>
                  </a:lnTo>
                  <a:lnTo>
                    <a:pt x="0" y="0"/>
                  </a:lnTo>
                  <a:lnTo>
                    <a:pt x="0" y="0"/>
                  </a:lnTo>
                  <a:lnTo>
                    <a:pt x="0" y="0"/>
                  </a:lnTo>
                  <a:lnTo>
                    <a:pt x="0" y="7"/>
                  </a:lnTo>
                  <a:lnTo>
                    <a:pt x="0" y="7"/>
                  </a:lnTo>
                  <a:lnTo>
                    <a:pt x="0" y="7"/>
                  </a:lnTo>
                  <a:lnTo>
                    <a:pt x="0" y="15"/>
                  </a:lnTo>
                  <a:lnTo>
                    <a:pt x="7" y="15"/>
                  </a:lnTo>
                  <a:lnTo>
                    <a:pt x="7" y="15"/>
                  </a:lnTo>
                  <a:lnTo>
                    <a:pt x="7" y="15"/>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693" name="Freeform 621"/>
            <p:cNvSpPr>
              <a:spLocks/>
            </p:cNvSpPr>
            <p:nvPr/>
          </p:nvSpPr>
          <p:spPr bwMode="auto">
            <a:xfrm>
              <a:off x="5147" y="1858"/>
              <a:ext cx="15" cy="16"/>
            </a:xfrm>
            <a:custGeom>
              <a:avLst/>
              <a:gdLst/>
              <a:ahLst/>
              <a:cxnLst>
                <a:cxn ang="0">
                  <a:pos x="15" y="9"/>
                </a:cxn>
                <a:cxn ang="0">
                  <a:pos x="15" y="6"/>
                </a:cxn>
                <a:cxn ang="0">
                  <a:pos x="14" y="3"/>
                </a:cxn>
                <a:cxn ang="0">
                  <a:pos x="12" y="2"/>
                </a:cxn>
                <a:cxn ang="0">
                  <a:pos x="9" y="0"/>
                </a:cxn>
                <a:cxn ang="0">
                  <a:pos x="6" y="0"/>
                </a:cxn>
                <a:cxn ang="0">
                  <a:pos x="4" y="2"/>
                </a:cxn>
                <a:cxn ang="0">
                  <a:pos x="2" y="3"/>
                </a:cxn>
                <a:cxn ang="0">
                  <a:pos x="0" y="6"/>
                </a:cxn>
                <a:cxn ang="0">
                  <a:pos x="0" y="9"/>
                </a:cxn>
                <a:cxn ang="0">
                  <a:pos x="0" y="11"/>
                </a:cxn>
                <a:cxn ang="0">
                  <a:pos x="2" y="13"/>
                </a:cxn>
                <a:cxn ang="0">
                  <a:pos x="4" y="15"/>
                </a:cxn>
                <a:cxn ang="0">
                  <a:pos x="6" y="16"/>
                </a:cxn>
                <a:cxn ang="0">
                  <a:pos x="9" y="16"/>
                </a:cxn>
                <a:cxn ang="0">
                  <a:pos x="12" y="15"/>
                </a:cxn>
                <a:cxn ang="0">
                  <a:pos x="14" y="13"/>
                </a:cxn>
                <a:cxn ang="0">
                  <a:pos x="15" y="11"/>
                </a:cxn>
                <a:cxn ang="0">
                  <a:pos x="15" y="9"/>
                </a:cxn>
              </a:cxnLst>
              <a:rect l="0" t="0" r="r" b="b"/>
              <a:pathLst>
                <a:path w="15" h="16">
                  <a:moveTo>
                    <a:pt x="15" y="9"/>
                  </a:moveTo>
                  <a:lnTo>
                    <a:pt x="15" y="6"/>
                  </a:lnTo>
                  <a:lnTo>
                    <a:pt x="14" y="3"/>
                  </a:lnTo>
                  <a:lnTo>
                    <a:pt x="12" y="2"/>
                  </a:lnTo>
                  <a:lnTo>
                    <a:pt x="9" y="0"/>
                  </a:lnTo>
                  <a:lnTo>
                    <a:pt x="6" y="0"/>
                  </a:lnTo>
                  <a:lnTo>
                    <a:pt x="4" y="2"/>
                  </a:lnTo>
                  <a:lnTo>
                    <a:pt x="2" y="3"/>
                  </a:lnTo>
                  <a:lnTo>
                    <a:pt x="0" y="6"/>
                  </a:lnTo>
                  <a:lnTo>
                    <a:pt x="0" y="9"/>
                  </a:lnTo>
                  <a:lnTo>
                    <a:pt x="0" y="11"/>
                  </a:lnTo>
                  <a:lnTo>
                    <a:pt x="2" y="13"/>
                  </a:lnTo>
                  <a:lnTo>
                    <a:pt x="4" y="15"/>
                  </a:lnTo>
                  <a:lnTo>
                    <a:pt x="6" y="16"/>
                  </a:lnTo>
                  <a:lnTo>
                    <a:pt x="9" y="16"/>
                  </a:lnTo>
                  <a:lnTo>
                    <a:pt x="12" y="15"/>
                  </a:lnTo>
                  <a:lnTo>
                    <a:pt x="14" y="13"/>
                  </a:lnTo>
                  <a:lnTo>
                    <a:pt x="15" y="11"/>
                  </a:lnTo>
                  <a:lnTo>
                    <a:pt x="15" y="9"/>
                  </a:lnTo>
                  <a:close/>
                </a:path>
              </a:pathLst>
            </a:custGeom>
            <a:solidFill>
              <a:srgbClr val="FFFF00"/>
            </a:solidFill>
            <a:ln w="9525">
              <a:noFill/>
              <a:round/>
              <a:headEnd/>
              <a:tailEnd/>
            </a:ln>
          </p:spPr>
          <p:txBody>
            <a:bodyPr/>
            <a:lstStyle/>
            <a:p>
              <a:endParaRPr lang="en-US" dirty="0"/>
            </a:p>
          </p:txBody>
        </p:sp>
        <p:sp>
          <p:nvSpPr>
            <p:cNvPr id="643694" name="Freeform 622"/>
            <p:cNvSpPr>
              <a:spLocks/>
            </p:cNvSpPr>
            <p:nvPr/>
          </p:nvSpPr>
          <p:spPr bwMode="auto">
            <a:xfrm>
              <a:off x="5150" y="1858"/>
              <a:ext cx="14" cy="15"/>
            </a:xfrm>
            <a:custGeom>
              <a:avLst/>
              <a:gdLst/>
              <a:ahLst/>
              <a:cxnLst>
                <a:cxn ang="0">
                  <a:pos x="14" y="8"/>
                </a:cxn>
                <a:cxn ang="0">
                  <a:pos x="14" y="8"/>
                </a:cxn>
                <a:cxn ang="0">
                  <a:pos x="14" y="0"/>
                </a:cxn>
                <a:cxn ang="0">
                  <a:pos x="7" y="0"/>
                </a:cxn>
                <a:cxn ang="0">
                  <a:pos x="7" y="0"/>
                </a:cxn>
                <a:cxn ang="0">
                  <a:pos x="7" y="0"/>
                </a:cxn>
                <a:cxn ang="0">
                  <a:pos x="0" y="0"/>
                </a:cxn>
                <a:cxn ang="0">
                  <a:pos x="0" y="0"/>
                </a:cxn>
                <a:cxn ang="0">
                  <a:pos x="0" y="8"/>
                </a:cxn>
                <a:cxn ang="0">
                  <a:pos x="0" y="8"/>
                </a:cxn>
                <a:cxn ang="0">
                  <a:pos x="0" y="8"/>
                </a:cxn>
                <a:cxn ang="0">
                  <a:pos x="0" y="15"/>
                </a:cxn>
                <a:cxn ang="0">
                  <a:pos x="0" y="15"/>
                </a:cxn>
                <a:cxn ang="0">
                  <a:pos x="7" y="15"/>
                </a:cxn>
                <a:cxn ang="0">
                  <a:pos x="7" y="15"/>
                </a:cxn>
                <a:cxn ang="0">
                  <a:pos x="7" y="15"/>
                </a:cxn>
                <a:cxn ang="0">
                  <a:pos x="14" y="15"/>
                </a:cxn>
                <a:cxn ang="0">
                  <a:pos x="14" y="8"/>
                </a:cxn>
                <a:cxn ang="0">
                  <a:pos x="14" y="8"/>
                </a:cxn>
              </a:cxnLst>
              <a:rect l="0" t="0" r="r" b="b"/>
              <a:pathLst>
                <a:path w="14" h="15">
                  <a:moveTo>
                    <a:pt x="14" y="8"/>
                  </a:moveTo>
                  <a:lnTo>
                    <a:pt x="14" y="8"/>
                  </a:lnTo>
                  <a:lnTo>
                    <a:pt x="14" y="0"/>
                  </a:lnTo>
                  <a:lnTo>
                    <a:pt x="7" y="0"/>
                  </a:lnTo>
                  <a:lnTo>
                    <a:pt x="7" y="0"/>
                  </a:lnTo>
                  <a:lnTo>
                    <a:pt x="7" y="0"/>
                  </a:lnTo>
                  <a:lnTo>
                    <a:pt x="0" y="0"/>
                  </a:lnTo>
                  <a:lnTo>
                    <a:pt x="0" y="0"/>
                  </a:lnTo>
                  <a:lnTo>
                    <a:pt x="0" y="8"/>
                  </a:lnTo>
                  <a:lnTo>
                    <a:pt x="0" y="8"/>
                  </a:lnTo>
                  <a:lnTo>
                    <a:pt x="0" y="8"/>
                  </a:lnTo>
                  <a:lnTo>
                    <a:pt x="0" y="15"/>
                  </a:lnTo>
                  <a:lnTo>
                    <a:pt x="0" y="15"/>
                  </a:lnTo>
                  <a:lnTo>
                    <a:pt x="7" y="15"/>
                  </a:lnTo>
                  <a:lnTo>
                    <a:pt x="7" y="15"/>
                  </a:lnTo>
                  <a:lnTo>
                    <a:pt x="7" y="15"/>
                  </a:lnTo>
                  <a:lnTo>
                    <a:pt x="14" y="15"/>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695" name="Freeform 623"/>
            <p:cNvSpPr>
              <a:spLocks/>
            </p:cNvSpPr>
            <p:nvPr/>
          </p:nvSpPr>
          <p:spPr bwMode="auto">
            <a:xfrm>
              <a:off x="5156" y="1865"/>
              <a:ext cx="15" cy="15"/>
            </a:xfrm>
            <a:custGeom>
              <a:avLst/>
              <a:gdLst/>
              <a:ahLst/>
              <a:cxnLst>
                <a:cxn ang="0">
                  <a:pos x="15" y="7"/>
                </a:cxn>
                <a:cxn ang="0">
                  <a:pos x="15" y="4"/>
                </a:cxn>
                <a:cxn ang="0">
                  <a:pos x="14" y="2"/>
                </a:cxn>
                <a:cxn ang="0">
                  <a:pos x="11" y="0"/>
                </a:cxn>
                <a:cxn ang="0">
                  <a:pos x="9" y="0"/>
                </a:cxn>
                <a:cxn ang="0">
                  <a:pos x="6" y="0"/>
                </a:cxn>
                <a:cxn ang="0">
                  <a:pos x="4" y="0"/>
                </a:cxn>
                <a:cxn ang="0">
                  <a:pos x="1" y="2"/>
                </a:cxn>
                <a:cxn ang="0">
                  <a:pos x="0" y="4"/>
                </a:cxn>
                <a:cxn ang="0">
                  <a:pos x="0" y="7"/>
                </a:cxn>
                <a:cxn ang="0">
                  <a:pos x="0" y="10"/>
                </a:cxn>
                <a:cxn ang="0">
                  <a:pos x="1" y="13"/>
                </a:cxn>
                <a:cxn ang="0">
                  <a:pos x="4" y="15"/>
                </a:cxn>
                <a:cxn ang="0">
                  <a:pos x="6" y="15"/>
                </a:cxn>
                <a:cxn ang="0">
                  <a:pos x="9" y="15"/>
                </a:cxn>
                <a:cxn ang="0">
                  <a:pos x="11" y="15"/>
                </a:cxn>
                <a:cxn ang="0">
                  <a:pos x="14" y="13"/>
                </a:cxn>
                <a:cxn ang="0">
                  <a:pos x="15" y="10"/>
                </a:cxn>
                <a:cxn ang="0">
                  <a:pos x="15" y="7"/>
                </a:cxn>
              </a:cxnLst>
              <a:rect l="0" t="0" r="r" b="b"/>
              <a:pathLst>
                <a:path w="15" h="15">
                  <a:moveTo>
                    <a:pt x="15" y="7"/>
                  </a:moveTo>
                  <a:lnTo>
                    <a:pt x="15" y="4"/>
                  </a:lnTo>
                  <a:lnTo>
                    <a:pt x="14" y="2"/>
                  </a:lnTo>
                  <a:lnTo>
                    <a:pt x="11" y="0"/>
                  </a:lnTo>
                  <a:lnTo>
                    <a:pt x="9" y="0"/>
                  </a:lnTo>
                  <a:lnTo>
                    <a:pt x="6" y="0"/>
                  </a:lnTo>
                  <a:lnTo>
                    <a:pt x="4" y="0"/>
                  </a:lnTo>
                  <a:lnTo>
                    <a:pt x="1" y="2"/>
                  </a:lnTo>
                  <a:lnTo>
                    <a:pt x="0" y="4"/>
                  </a:lnTo>
                  <a:lnTo>
                    <a:pt x="0" y="7"/>
                  </a:lnTo>
                  <a:lnTo>
                    <a:pt x="0" y="10"/>
                  </a:lnTo>
                  <a:lnTo>
                    <a:pt x="1" y="13"/>
                  </a:lnTo>
                  <a:lnTo>
                    <a:pt x="4" y="15"/>
                  </a:lnTo>
                  <a:lnTo>
                    <a:pt x="6" y="15"/>
                  </a:lnTo>
                  <a:lnTo>
                    <a:pt x="9" y="15"/>
                  </a:lnTo>
                  <a:lnTo>
                    <a:pt x="11" y="15"/>
                  </a:lnTo>
                  <a:lnTo>
                    <a:pt x="14"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696" name="Freeform 624"/>
            <p:cNvSpPr>
              <a:spLocks/>
            </p:cNvSpPr>
            <p:nvPr/>
          </p:nvSpPr>
          <p:spPr bwMode="auto">
            <a:xfrm>
              <a:off x="5157" y="1866"/>
              <a:ext cx="14" cy="14"/>
            </a:xfrm>
            <a:custGeom>
              <a:avLst/>
              <a:gdLst/>
              <a:ahLst/>
              <a:cxnLst>
                <a:cxn ang="0">
                  <a:pos x="14" y="7"/>
                </a:cxn>
                <a:cxn ang="0">
                  <a:pos x="14" y="7"/>
                </a:cxn>
                <a:cxn ang="0">
                  <a:pos x="14" y="0"/>
                </a:cxn>
                <a:cxn ang="0">
                  <a:pos x="7" y="0"/>
                </a:cxn>
                <a:cxn ang="0">
                  <a:pos x="7" y="0"/>
                </a:cxn>
                <a:cxn ang="0">
                  <a:pos x="7" y="0"/>
                </a:cxn>
                <a:cxn ang="0">
                  <a:pos x="0" y="0"/>
                </a:cxn>
                <a:cxn ang="0">
                  <a:pos x="0" y="0"/>
                </a:cxn>
                <a:cxn ang="0">
                  <a:pos x="0" y="7"/>
                </a:cxn>
                <a:cxn ang="0">
                  <a:pos x="0" y="7"/>
                </a:cxn>
                <a:cxn ang="0">
                  <a:pos x="0" y="7"/>
                </a:cxn>
                <a:cxn ang="0">
                  <a:pos x="0" y="14"/>
                </a:cxn>
                <a:cxn ang="0">
                  <a:pos x="0" y="14"/>
                </a:cxn>
                <a:cxn ang="0">
                  <a:pos x="7" y="14"/>
                </a:cxn>
                <a:cxn ang="0">
                  <a:pos x="7" y="14"/>
                </a:cxn>
                <a:cxn ang="0">
                  <a:pos x="7" y="14"/>
                </a:cxn>
                <a:cxn ang="0">
                  <a:pos x="14" y="14"/>
                </a:cxn>
                <a:cxn ang="0">
                  <a:pos x="14" y="7"/>
                </a:cxn>
                <a:cxn ang="0">
                  <a:pos x="14" y="7"/>
                </a:cxn>
              </a:cxnLst>
              <a:rect l="0" t="0" r="r" b="b"/>
              <a:pathLst>
                <a:path w="14" h="14">
                  <a:moveTo>
                    <a:pt x="14" y="7"/>
                  </a:moveTo>
                  <a:lnTo>
                    <a:pt x="14" y="7"/>
                  </a:lnTo>
                  <a:lnTo>
                    <a:pt x="14" y="0"/>
                  </a:lnTo>
                  <a:lnTo>
                    <a:pt x="7" y="0"/>
                  </a:lnTo>
                  <a:lnTo>
                    <a:pt x="7" y="0"/>
                  </a:lnTo>
                  <a:lnTo>
                    <a:pt x="7" y="0"/>
                  </a:lnTo>
                  <a:lnTo>
                    <a:pt x="0" y="0"/>
                  </a:lnTo>
                  <a:lnTo>
                    <a:pt x="0" y="0"/>
                  </a:lnTo>
                  <a:lnTo>
                    <a:pt x="0" y="7"/>
                  </a:lnTo>
                  <a:lnTo>
                    <a:pt x="0" y="7"/>
                  </a:lnTo>
                  <a:lnTo>
                    <a:pt x="0" y="7"/>
                  </a:lnTo>
                  <a:lnTo>
                    <a:pt x="0" y="14"/>
                  </a:lnTo>
                  <a:lnTo>
                    <a:pt x="0" y="14"/>
                  </a:lnTo>
                  <a:lnTo>
                    <a:pt x="7" y="14"/>
                  </a:lnTo>
                  <a:lnTo>
                    <a:pt x="7" y="14"/>
                  </a:lnTo>
                  <a:lnTo>
                    <a:pt x="7"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697" name="Freeform 625"/>
            <p:cNvSpPr>
              <a:spLocks/>
            </p:cNvSpPr>
            <p:nvPr/>
          </p:nvSpPr>
          <p:spPr bwMode="auto">
            <a:xfrm>
              <a:off x="5149" y="1862"/>
              <a:ext cx="16" cy="16"/>
            </a:xfrm>
            <a:custGeom>
              <a:avLst/>
              <a:gdLst/>
              <a:ahLst/>
              <a:cxnLst>
                <a:cxn ang="0">
                  <a:pos x="16" y="8"/>
                </a:cxn>
                <a:cxn ang="0">
                  <a:pos x="15" y="5"/>
                </a:cxn>
                <a:cxn ang="0">
                  <a:pos x="14" y="3"/>
                </a:cxn>
                <a:cxn ang="0">
                  <a:pos x="12" y="2"/>
                </a:cxn>
                <a:cxn ang="0">
                  <a:pos x="9" y="0"/>
                </a:cxn>
                <a:cxn ang="0">
                  <a:pos x="6" y="0"/>
                </a:cxn>
                <a:cxn ang="0">
                  <a:pos x="3" y="2"/>
                </a:cxn>
                <a:cxn ang="0">
                  <a:pos x="2" y="3"/>
                </a:cxn>
                <a:cxn ang="0">
                  <a:pos x="0" y="5"/>
                </a:cxn>
                <a:cxn ang="0">
                  <a:pos x="0" y="8"/>
                </a:cxn>
                <a:cxn ang="0">
                  <a:pos x="0" y="10"/>
                </a:cxn>
                <a:cxn ang="0">
                  <a:pos x="2" y="13"/>
                </a:cxn>
                <a:cxn ang="0">
                  <a:pos x="3" y="15"/>
                </a:cxn>
                <a:cxn ang="0">
                  <a:pos x="6" y="16"/>
                </a:cxn>
                <a:cxn ang="0">
                  <a:pos x="9" y="16"/>
                </a:cxn>
                <a:cxn ang="0">
                  <a:pos x="12" y="15"/>
                </a:cxn>
                <a:cxn ang="0">
                  <a:pos x="14" y="13"/>
                </a:cxn>
                <a:cxn ang="0">
                  <a:pos x="15" y="10"/>
                </a:cxn>
                <a:cxn ang="0">
                  <a:pos x="16" y="8"/>
                </a:cxn>
              </a:cxnLst>
              <a:rect l="0" t="0" r="r" b="b"/>
              <a:pathLst>
                <a:path w="16" h="16">
                  <a:moveTo>
                    <a:pt x="16" y="8"/>
                  </a:moveTo>
                  <a:lnTo>
                    <a:pt x="15" y="5"/>
                  </a:lnTo>
                  <a:lnTo>
                    <a:pt x="14" y="3"/>
                  </a:lnTo>
                  <a:lnTo>
                    <a:pt x="12" y="2"/>
                  </a:lnTo>
                  <a:lnTo>
                    <a:pt x="9" y="0"/>
                  </a:lnTo>
                  <a:lnTo>
                    <a:pt x="6" y="0"/>
                  </a:lnTo>
                  <a:lnTo>
                    <a:pt x="3" y="2"/>
                  </a:lnTo>
                  <a:lnTo>
                    <a:pt x="2" y="3"/>
                  </a:lnTo>
                  <a:lnTo>
                    <a:pt x="0" y="5"/>
                  </a:lnTo>
                  <a:lnTo>
                    <a:pt x="0" y="8"/>
                  </a:lnTo>
                  <a:lnTo>
                    <a:pt x="0" y="10"/>
                  </a:lnTo>
                  <a:lnTo>
                    <a:pt x="2" y="13"/>
                  </a:lnTo>
                  <a:lnTo>
                    <a:pt x="3" y="15"/>
                  </a:lnTo>
                  <a:lnTo>
                    <a:pt x="6" y="16"/>
                  </a:lnTo>
                  <a:lnTo>
                    <a:pt x="9" y="16"/>
                  </a:lnTo>
                  <a:lnTo>
                    <a:pt x="12" y="15"/>
                  </a:lnTo>
                  <a:lnTo>
                    <a:pt x="14" y="13"/>
                  </a:lnTo>
                  <a:lnTo>
                    <a:pt x="15" y="10"/>
                  </a:lnTo>
                  <a:lnTo>
                    <a:pt x="16" y="8"/>
                  </a:lnTo>
                  <a:close/>
                </a:path>
              </a:pathLst>
            </a:custGeom>
            <a:solidFill>
              <a:srgbClr val="FFFF00"/>
            </a:solidFill>
            <a:ln w="9525">
              <a:noFill/>
              <a:round/>
              <a:headEnd/>
              <a:tailEnd/>
            </a:ln>
          </p:spPr>
          <p:txBody>
            <a:bodyPr/>
            <a:lstStyle/>
            <a:p>
              <a:endParaRPr lang="en-US" dirty="0"/>
            </a:p>
          </p:txBody>
        </p:sp>
        <p:sp>
          <p:nvSpPr>
            <p:cNvPr id="643698" name="Freeform 626"/>
            <p:cNvSpPr>
              <a:spLocks/>
            </p:cNvSpPr>
            <p:nvPr/>
          </p:nvSpPr>
          <p:spPr bwMode="auto">
            <a:xfrm>
              <a:off x="5150" y="1858"/>
              <a:ext cx="14" cy="22"/>
            </a:xfrm>
            <a:custGeom>
              <a:avLst/>
              <a:gdLst/>
              <a:ahLst/>
              <a:cxnLst>
                <a:cxn ang="0">
                  <a:pos x="14" y="15"/>
                </a:cxn>
                <a:cxn ang="0">
                  <a:pos x="14" y="8"/>
                </a:cxn>
                <a:cxn ang="0">
                  <a:pos x="14" y="8"/>
                </a:cxn>
                <a:cxn ang="0">
                  <a:pos x="14" y="8"/>
                </a:cxn>
                <a:cxn ang="0">
                  <a:pos x="7" y="0"/>
                </a:cxn>
                <a:cxn ang="0">
                  <a:pos x="7" y="0"/>
                </a:cxn>
                <a:cxn ang="0">
                  <a:pos x="0" y="8"/>
                </a:cxn>
                <a:cxn ang="0">
                  <a:pos x="0" y="8"/>
                </a:cxn>
                <a:cxn ang="0">
                  <a:pos x="0" y="8"/>
                </a:cxn>
                <a:cxn ang="0">
                  <a:pos x="0" y="15"/>
                </a:cxn>
                <a:cxn ang="0">
                  <a:pos x="0" y="15"/>
                </a:cxn>
                <a:cxn ang="0">
                  <a:pos x="0" y="15"/>
                </a:cxn>
                <a:cxn ang="0">
                  <a:pos x="0" y="22"/>
                </a:cxn>
                <a:cxn ang="0">
                  <a:pos x="7" y="22"/>
                </a:cxn>
                <a:cxn ang="0">
                  <a:pos x="7" y="22"/>
                </a:cxn>
                <a:cxn ang="0">
                  <a:pos x="14" y="22"/>
                </a:cxn>
                <a:cxn ang="0">
                  <a:pos x="14" y="15"/>
                </a:cxn>
                <a:cxn ang="0">
                  <a:pos x="14" y="15"/>
                </a:cxn>
                <a:cxn ang="0">
                  <a:pos x="14" y="15"/>
                </a:cxn>
              </a:cxnLst>
              <a:rect l="0" t="0" r="r" b="b"/>
              <a:pathLst>
                <a:path w="14" h="22">
                  <a:moveTo>
                    <a:pt x="14" y="15"/>
                  </a:moveTo>
                  <a:lnTo>
                    <a:pt x="14" y="8"/>
                  </a:lnTo>
                  <a:lnTo>
                    <a:pt x="14" y="8"/>
                  </a:lnTo>
                  <a:lnTo>
                    <a:pt x="14" y="8"/>
                  </a:lnTo>
                  <a:lnTo>
                    <a:pt x="7" y="0"/>
                  </a:lnTo>
                  <a:lnTo>
                    <a:pt x="7" y="0"/>
                  </a:lnTo>
                  <a:lnTo>
                    <a:pt x="0" y="8"/>
                  </a:lnTo>
                  <a:lnTo>
                    <a:pt x="0" y="8"/>
                  </a:lnTo>
                  <a:lnTo>
                    <a:pt x="0" y="8"/>
                  </a:lnTo>
                  <a:lnTo>
                    <a:pt x="0" y="15"/>
                  </a:lnTo>
                  <a:lnTo>
                    <a:pt x="0" y="15"/>
                  </a:lnTo>
                  <a:lnTo>
                    <a:pt x="0" y="15"/>
                  </a:lnTo>
                  <a:lnTo>
                    <a:pt x="0" y="22"/>
                  </a:lnTo>
                  <a:lnTo>
                    <a:pt x="7" y="22"/>
                  </a:lnTo>
                  <a:lnTo>
                    <a:pt x="7" y="22"/>
                  </a:lnTo>
                  <a:lnTo>
                    <a:pt x="14" y="22"/>
                  </a:lnTo>
                  <a:lnTo>
                    <a:pt x="14" y="15"/>
                  </a:lnTo>
                  <a:lnTo>
                    <a:pt x="14" y="15"/>
                  </a:lnTo>
                  <a:lnTo>
                    <a:pt x="14" y="15"/>
                  </a:lnTo>
                </a:path>
              </a:pathLst>
            </a:custGeom>
            <a:noFill/>
            <a:ln w="0" cap="sq">
              <a:solidFill>
                <a:srgbClr val="FFFF00"/>
              </a:solidFill>
              <a:prstDash val="solid"/>
              <a:miter lim="800000"/>
              <a:headEnd/>
              <a:tailEnd/>
            </a:ln>
          </p:spPr>
          <p:txBody>
            <a:bodyPr/>
            <a:lstStyle/>
            <a:p>
              <a:endParaRPr lang="en-US" dirty="0"/>
            </a:p>
          </p:txBody>
        </p:sp>
        <p:sp>
          <p:nvSpPr>
            <p:cNvPr id="643699" name="Freeform 627"/>
            <p:cNvSpPr>
              <a:spLocks/>
            </p:cNvSpPr>
            <p:nvPr/>
          </p:nvSpPr>
          <p:spPr bwMode="auto">
            <a:xfrm>
              <a:off x="5146" y="1851"/>
              <a:ext cx="15" cy="16"/>
            </a:xfrm>
            <a:custGeom>
              <a:avLst/>
              <a:gdLst/>
              <a:ahLst/>
              <a:cxnLst>
                <a:cxn ang="0">
                  <a:pos x="15" y="7"/>
                </a:cxn>
                <a:cxn ang="0">
                  <a:pos x="15" y="5"/>
                </a:cxn>
                <a:cxn ang="0">
                  <a:pos x="13" y="2"/>
                </a:cxn>
                <a:cxn ang="0">
                  <a:pos x="11" y="1"/>
                </a:cxn>
                <a:cxn ang="0">
                  <a:pos x="9" y="0"/>
                </a:cxn>
                <a:cxn ang="0">
                  <a:pos x="5" y="0"/>
                </a:cxn>
                <a:cxn ang="0">
                  <a:pos x="3" y="1"/>
                </a:cxn>
                <a:cxn ang="0">
                  <a:pos x="1" y="2"/>
                </a:cxn>
                <a:cxn ang="0">
                  <a:pos x="0" y="5"/>
                </a:cxn>
                <a:cxn ang="0">
                  <a:pos x="0" y="7"/>
                </a:cxn>
                <a:cxn ang="0">
                  <a:pos x="0" y="10"/>
                </a:cxn>
                <a:cxn ang="0">
                  <a:pos x="1" y="13"/>
                </a:cxn>
                <a:cxn ang="0">
                  <a:pos x="3" y="15"/>
                </a:cxn>
                <a:cxn ang="0">
                  <a:pos x="5" y="16"/>
                </a:cxn>
                <a:cxn ang="0">
                  <a:pos x="9" y="16"/>
                </a:cxn>
                <a:cxn ang="0">
                  <a:pos x="11" y="15"/>
                </a:cxn>
                <a:cxn ang="0">
                  <a:pos x="13" y="13"/>
                </a:cxn>
                <a:cxn ang="0">
                  <a:pos x="15" y="10"/>
                </a:cxn>
                <a:cxn ang="0">
                  <a:pos x="15" y="7"/>
                </a:cxn>
              </a:cxnLst>
              <a:rect l="0" t="0" r="r" b="b"/>
              <a:pathLst>
                <a:path w="15" h="16">
                  <a:moveTo>
                    <a:pt x="15" y="7"/>
                  </a:moveTo>
                  <a:lnTo>
                    <a:pt x="15" y="5"/>
                  </a:lnTo>
                  <a:lnTo>
                    <a:pt x="13" y="2"/>
                  </a:lnTo>
                  <a:lnTo>
                    <a:pt x="11" y="1"/>
                  </a:lnTo>
                  <a:lnTo>
                    <a:pt x="9" y="0"/>
                  </a:lnTo>
                  <a:lnTo>
                    <a:pt x="5" y="0"/>
                  </a:lnTo>
                  <a:lnTo>
                    <a:pt x="3" y="1"/>
                  </a:lnTo>
                  <a:lnTo>
                    <a:pt x="1" y="2"/>
                  </a:lnTo>
                  <a:lnTo>
                    <a:pt x="0" y="5"/>
                  </a:lnTo>
                  <a:lnTo>
                    <a:pt x="0" y="7"/>
                  </a:lnTo>
                  <a:lnTo>
                    <a:pt x="0" y="10"/>
                  </a:lnTo>
                  <a:lnTo>
                    <a:pt x="1" y="13"/>
                  </a:lnTo>
                  <a:lnTo>
                    <a:pt x="3" y="15"/>
                  </a:lnTo>
                  <a:lnTo>
                    <a:pt x="5" y="16"/>
                  </a:lnTo>
                  <a:lnTo>
                    <a:pt x="9" y="16"/>
                  </a:lnTo>
                  <a:lnTo>
                    <a:pt x="11" y="15"/>
                  </a:lnTo>
                  <a:lnTo>
                    <a:pt x="13"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700" name="Freeform 628"/>
            <p:cNvSpPr>
              <a:spLocks/>
            </p:cNvSpPr>
            <p:nvPr/>
          </p:nvSpPr>
          <p:spPr bwMode="auto">
            <a:xfrm>
              <a:off x="5142" y="1851"/>
              <a:ext cx="22" cy="15"/>
            </a:xfrm>
            <a:custGeom>
              <a:avLst/>
              <a:gdLst/>
              <a:ahLst/>
              <a:cxnLst>
                <a:cxn ang="0">
                  <a:pos x="22" y="7"/>
                </a:cxn>
                <a:cxn ang="0">
                  <a:pos x="22" y="7"/>
                </a:cxn>
                <a:cxn ang="0">
                  <a:pos x="15" y="0"/>
                </a:cxn>
                <a:cxn ang="0">
                  <a:pos x="15" y="0"/>
                </a:cxn>
                <a:cxn ang="0">
                  <a:pos x="15" y="0"/>
                </a:cxn>
                <a:cxn ang="0">
                  <a:pos x="8" y="0"/>
                </a:cxn>
                <a:cxn ang="0">
                  <a:pos x="8" y="0"/>
                </a:cxn>
                <a:cxn ang="0">
                  <a:pos x="8" y="0"/>
                </a:cxn>
                <a:cxn ang="0">
                  <a:pos x="0" y="7"/>
                </a:cxn>
                <a:cxn ang="0">
                  <a:pos x="0" y="7"/>
                </a:cxn>
                <a:cxn ang="0">
                  <a:pos x="0" y="7"/>
                </a:cxn>
                <a:cxn ang="0">
                  <a:pos x="8" y="15"/>
                </a:cxn>
                <a:cxn ang="0">
                  <a:pos x="8" y="15"/>
                </a:cxn>
                <a:cxn ang="0">
                  <a:pos x="8" y="15"/>
                </a:cxn>
                <a:cxn ang="0">
                  <a:pos x="15" y="15"/>
                </a:cxn>
                <a:cxn ang="0">
                  <a:pos x="15" y="15"/>
                </a:cxn>
                <a:cxn ang="0">
                  <a:pos x="15" y="15"/>
                </a:cxn>
                <a:cxn ang="0">
                  <a:pos x="22" y="7"/>
                </a:cxn>
                <a:cxn ang="0">
                  <a:pos x="22" y="7"/>
                </a:cxn>
              </a:cxnLst>
              <a:rect l="0" t="0" r="r" b="b"/>
              <a:pathLst>
                <a:path w="22" h="15">
                  <a:moveTo>
                    <a:pt x="22" y="7"/>
                  </a:moveTo>
                  <a:lnTo>
                    <a:pt x="22" y="7"/>
                  </a:lnTo>
                  <a:lnTo>
                    <a:pt x="15" y="0"/>
                  </a:lnTo>
                  <a:lnTo>
                    <a:pt x="15" y="0"/>
                  </a:lnTo>
                  <a:lnTo>
                    <a:pt x="15" y="0"/>
                  </a:lnTo>
                  <a:lnTo>
                    <a:pt x="8" y="0"/>
                  </a:lnTo>
                  <a:lnTo>
                    <a:pt x="8" y="0"/>
                  </a:lnTo>
                  <a:lnTo>
                    <a:pt x="8" y="0"/>
                  </a:lnTo>
                  <a:lnTo>
                    <a:pt x="0" y="7"/>
                  </a:lnTo>
                  <a:lnTo>
                    <a:pt x="0" y="7"/>
                  </a:lnTo>
                  <a:lnTo>
                    <a:pt x="0" y="7"/>
                  </a:lnTo>
                  <a:lnTo>
                    <a:pt x="8" y="15"/>
                  </a:lnTo>
                  <a:lnTo>
                    <a:pt x="8" y="15"/>
                  </a:lnTo>
                  <a:lnTo>
                    <a:pt x="8" y="15"/>
                  </a:lnTo>
                  <a:lnTo>
                    <a:pt x="15" y="15"/>
                  </a:lnTo>
                  <a:lnTo>
                    <a:pt x="15" y="15"/>
                  </a:lnTo>
                  <a:lnTo>
                    <a:pt x="15" y="15"/>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701" name="Freeform 629"/>
            <p:cNvSpPr>
              <a:spLocks/>
            </p:cNvSpPr>
            <p:nvPr/>
          </p:nvSpPr>
          <p:spPr bwMode="auto">
            <a:xfrm>
              <a:off x="3017" y="3343"/>
              <a:ext cx="16" cy="17"/>
            </a:xfrm>
            <a:custGeom>
              <a:avLst/>
              <a:gdLst/>
              <a:ahLst/>
              <a:cxnLst>
                <a:cxn ang="0">
                  <a:pos x="16" y="8"/>
                </a:cxn>
                <a:cxn ang="0">
                  <a:pos x="16" y="5"/>
                </a:cxn>
                <a:cxn ang="0">
                  <a:pos x="14" y="3"/>
                </a:cxn>
                <a:cxn ang="0">
                  <a:pos x="12" y="1"/>
                </a:cxn>
                <a:cxn ang="0">
                  <a:pos x="9" y="0"/>
                </a:cxn>
                <a:cxn ang="0">
                  <a:pos x="6" y="0"/>
                </a:cxn>
                <a:cxn ang="0">
                  <a:pos x="4" y="1"/>
                </a:cxn>
                <a:cxn ang="0">
                  <a:pos x="2" y="3"/>
                </a:cxn>
                <a:cxn ang="0">
                  <a:pos x="1" y="5"/>
                </a:cxn>
                <a:cxn ang="0">
                  <a:pos x="0" y="8"/>
                </a:cxn>
                <a:cxn ang="0">
                  <a:pos x="1" y="11"/>
                </a:cxn>
                <a:cxn ang="0">
                  <a:pos x="2" y="13"/>
                </a:cxn>
                <a:cxn ang="0">
                  <a:pos x="4" y="15"/>
                </a:cxn>
                <a:cxn ang="0">
                  <a:pos x="6" y="17"/>
                </a:cxn>
                <a:cxn ang="0">
                  <a:pos x="9" y="17"/>
                </a:cxn>
                <a:cxn ang="0">
                  <a:pos x="12" y="15"/>
                </a:cxn>
                <a:cxn ang="0">
                  <a:pos x="14" y="13"/>
                </a:cxn>
                <a:cxn ang="0">
                  <a:pos x="16" y="11"/>
                </a:cxn>
                <a:cxn ang="0">
                  <a:pos x="16" y="8"/>
                </a:cxn>
              </a:cxnLst>
              <a:rect l="0" t="0" r="r" b="b"/>
              <a:pathLst>
                <a:path w="16" h="17">
                  <a:moveTo>
                    <a:pt x="16" y="8"/>
                  </a:moveTo>
                  <a:lnTo>
                    <a:pt x="16" y="5"/>
                  </a:lnTo>
                  <a:lnTo>
                    <a:pt x="14" y="3"/>
                  </a:lnTo>
                  <a:lnTo>
                    <a:pt x="12" y="1"/>
                  </a:lnTo>
                  <a:lnTo>
                    <a:pt x="9" y="0"/>
                  </a:lnTo>
                  <a:lnTo>
                    <a:pt x="6" y="0"/>
                  </a:lnTo>
                  <a:lnTo>
                    <a:pt x="4" y="1"/>
                  </a:lnTo>
                  <a:lnTo>
                    <a:pt x="2" y="3"/>
                  </a:lnTo>
                  <a:lnTo>
                    <a:pt x="1" y="5"/>
                  </a:lnTo>
                  <a:lnTo>
                    <a:pt x="0" y="8"/>
                  </a:lnTo>
                  <a:lnTo>
                    <a:pt x="1" y="11"/>
                  </a:lnTo>
                  <a:lnTo>
                    <a:pt x="2" y="13"/>
                  </a:lnTo>
                  <a:lnTo>
                    <a:pt x="4" y="15"/>
                  </a:lnTo>
                  <a:lnTo>
                    <a:pt x="6" y="17"/>
                  </a:lnTo>
                  <a:lnTo>
                    <a:pt x="9" y="17"/>
                  </a:lnTo>
                  <a:lnTo>
                    <a:pt x="12" y="15"/>
                  </a:lnTo>
                  <a:lnTo>
                    <a:pt x="14"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702" name="Freeform 630"/>
            <p:cNvSpPr>
              <a:spLocks/>
            </p:cNvSpPr>
            <p:nvPr/>
          </p:nvSpPr>
          <p:spPr bwMode="auto">
            <a:xfrm>
              <a:off x="3017" y="3343"/>
              <a:ext cx="15" cy="15"/>
            </a:xfrm>
            <a:custGeom>
              <a:avLst/>
              <a:gdLst/>
              <a:ahLst/>
              <a:cxnLst>
                <a:cxn ang="0">
                  <a:pos x="15" y="8"/>
                </a:cxn>
                <a:cxn ang="0">
                  <a:pos x="15" y="8"/>
                </a:cxn>
                <a:cxn ang="0">
                  <a:pos x="15" y="0"/>
                </a:cxn>
                <a:cxn ang="0">
                  <a:pos x="15" y="0"/>
                </a:cxn>
                <a:cxn ang="0">
                  <a:pos x="7" y="0"/>
                </a:cxn>
                <a:cxn ang="0">
                  <a:pos x="7" y="0"/>
                </a:cxn>
                <a:cxn ang="0">
                  <a:pos x="7" y="0"/>
                </a:cxn>
                <a:cxn ang="0">
                  <a:pos x="0" y="0"/>
                </a:cxn>
                <a:cxn ang="0">
                  <a:pos x="0" y="8"/>
                </a:cxn>
                <a:cxn ang="0">
                  <a:pos x="0" y="8"/>
                </a:cxn>
                <a:cxn ang="0">
                  <a:pos x="0" y="8"/>
                </a:cxn>
                <a:cxn ang="0">
                  <a:pos x="0" y="15"/>
                </a:cxn>
                <a:cxn ang="0">
                  <a:pos x="7" y="15"/>
                </a:cxn>
                <a:cxn ang="0">
                  <a:pos x="7" y="15"/>
                </a:cxn>
                <a:cxn ang="0">
                  <a:pos x="7" y="15"/>
                </a:cxn>
                <a:cxn ang="0">
                  <a:pos x="15" y="15"/>
                </a:cxn>
                <a:cxn ang="0">
                  <a:pos x="15" y="15"/>
                </a:cxn>
                <a:cxn ang="0">
                  <a:pos x="15" y="8"/>
                </a:cxn>
                <a:cxn ang="0">
                  <a:pos x="15" y="8"/>
                </a:cxn>
              </a:cxnLst>
              <a:rect l="0" t="0" r="r" b="b"/>
              <a:pathLst>
                <a:path w="15" h="15">
                  <a:moveTo>
                    <a:pt x="15" y="8"/>
                  </a:moveTo>
                  <a:lnTo>
                    <a:pt x="15" y="8"/>
                  </a:lnTo>
                  <a:lnTo>
                    <a:pt x="15" y="0"/>
                  </a:lnTo>
                  <a:lnTo>
                    <a:pt x="15" y="0"/>
                  </a:lnTo>
                  <a:lnTo>
                    <a:pt x="7" y="0"/>
                  </a:lnTo>
                  <a:lnTo>
                    <a:pt x="7" y="0"/>
                  </a:lnTo>
                  <a:lnTo>
                    <a:pt x="7" y="0"/>
                  </a:lnTo>
                  <a:lnTo>
                    <a:pt x="0" y="0"/>
                  </a:lnTo>
                  <a:lnTo>
                    <a:pt x="0" y="8"/>
                  </a:lnTo>
                  <a:lnTo>
                    <a:pt x="0" y="8"/>
                  </a:lnTo>
                  <a:lnTo>
                    <a:pt x="0" y="8"/>
                  </a:lnTo>
                  <a:lnTo>
                    <a:pt x="0" y="15"/>
                  </a:lnTo>
                  <a:lnTo>
                    <a:pt x="7" y="15"/>
                  </a:lnTo>
                  <a:lnTo>
                    <a:pt x="7" y="15"/>
                  </a:lnTo>
                  <a:lnTo>
                    <a:pt x="7" y="15"/>
                  </a:lnTo>
                  <a:lnTo>
                    <a:pt x="15" y="15"/>
                  </a:lnTo>
                  <a:lnTo>
                    <a:pt x="15" y="15"/>
                  </a:lnTo>
                  <a:lnTo>
                    <a:pt x="15" y="8"/>
                  </a:lnTo>
                  <a:lnTo>
                    <a:pt x="15" y="8"/>
                  </a:lnTo>
                </a:path>
              </a:pathLst>
            </a:custGeom>
            <a:noFill/>
            <a:ln w="0" cap="sq">
              <a:solidFill>
                <a:srgbClr val="FFFF00"/>
              </a:solidFill>
              <a:prstDash val="solid"/>
              <a:miter lim="800000"/>
              <a:headEnd/>
              <a:tailEnd/>
            </a:ln>
          </p:spPr>
          <p:txBody>
            <a:bodyPr/>
            <a:lstStyle/>
            <a:p>
              <a:endParaRPr lang="en-US" dirty="0"/>
            </a:p>
          </p:txBody>
        </p:sp>
        <p:sp>
          <p:nvSpPr>
            <p:cNvPr id="643703" name="Freeform 631"/>
            <p:cNvSpPr>
              <a:spLocks/>
            </p:cNvSpPr>
            <p:nvPr/>
          </p:nvSpPr>
          <p:spPr bwMode="auto">
            <a:xfrm>
              <a:off x="3202" y="2947"/>
              <a:ext cx="16" cy="16"/>
            </a:xfrm>
            <a:custGeom>
              <a:avLst/>
              <a:gdLst/>
              <a:ahLst/>
              <a:cxnLst>
                <a:cxn ang="0">
                  <a:pos x="16" y="8"/>
                </a:cxn>
                <a:cxn ang="0">
                  <a:pos x="16" y="5"/>
                </a:cxn>
                <a:cxn ang="0">
                  <a:pos x="14" y="3"/>
                </a:cxn>
                <a:cxn ang="0">
                  <a:pos x="12" y="1"/>
                </a:cxn>
                <a:cxn ang="0">
                  <a:pos x="9" y="0"/>
                </a:cxn>
                <a:cxn ang="0">
                  <a:pos x="7" y="0"/>
                </a:cxn>
                <a:cxn ang="0">
                  <a:pos x="4" y="1"/>
                </a:cxn>
                <a:cxn ang="0">
                  <a:pos x="2" y="3"/>
                </a:cxn>
                <a:cxn ang="0">
                  <a:pos x="1" y="5"/>
                </a:cxn>
                <a:cxn ang="0">
                  <a:pos x="0" y="8"/>
                </a:cxn>
                <a:cxn ang="0">
                  <a:pos x="1" y="11"/>
                </a:cxn>
                <a:cxn ang="0">
                  <a:pos x="2" y="13"/>
                </a:cxn>
                <a:cxn ang="0">
                  <a:pos x="4" y="14"/>
                </a:cxn>
                <a:cxn ang="0">
                  <a:pos x="7" y="16"/>
                </a:cxn>
                <a:cxn ang="0">
                  <a:pos x="9" y="16"/>
                </a:cxn>
                <a:cxn ang="0">
                  <a:pos x="12" y="14"/>
                </a:cxn>
                <a:cxn ang="0">
                  <a:pos x="14" y="13"/>
                </a:cxn>
                <a:cxn ang="0">
                  <a:pos x="16" y="11"/>
                </a:cxn>
                <a:cxn ang="0">
                  <a:pos x="16" y="8"/>
                </a:cxn>
              </a:cxnLst>
              <a:rect l="0" t="0" r="r" b="b"/>
              <a:pathLst>
                <a:path w="16" h="16">
                  <a:moveTo>
                    <a:pt x="16" y="8"/>
                  </a:moveTo>
                  <a:lnTo>
                    <a:pt x="16" y="5"/>
                  </a:lnTo>
                  <a:lnTo>
                    <a:pt x="14" y="3"/>
                  </a:lnTo>
                  <a:lnTo>
                    <a:pt x="12" y="1"/>
                  </a:lnTo>
                  <a:lnTo>
                    <a:pt x="9" y="0"/>
                  </a:lnTo>
                  <a:lnTo>
                    <a:pt x="7" y="0"/>
                  </a:lnTo>
                  <a:lnTo>
                    <a:pt x="4" y="1"/>
                  </a:lnTo>
                  <a:lnTo>
                    <a:pt x="2" y="3"/>
                  </a:lnTo>
                  <a:lnTo>
                    <a:pt x="1" y="5"/>
                  </a:lnTo>
                  <a:lnTo>
                    <a:pt x="0" y="8"/>
                  </a:lnTo>
                  <a:lnTo>
                    <a:pt x="1" y="11"/>
                  </a:lnTo>
                  <a:lnTo>
                    <a:pt x="2" y="13"/>
                  </a:lnTo>
                  <a:lnTo>
                    <a:pt x="4" y="14"/>
                  </a:lnTo>
                  <a:lnTo>
                    <a:pt x="7" y="16"/>
                  </a:lnTo>
                  <a:lnTo>
                    <a:pt x="9" y="16"/>
                  </a:lnTo>
                  <a:lnTo>
                    <a:pt x="12" y="14"/>
                  </a:lnTo>
                  <a:lnTo>
                    <a:pt x="14" y="13"/>
                  </a:lnTo>
                  <a:lnTo>
                    <a:pt x="16" y="11"/>
                  </a:lnTo>
                  <a:lnTo>
                    <a:pt x="16" y="8"/>
                  </a:lnTo>
                  <a:close/>
                </a:path>
              </a:pathLst>
            </a:custGeom>
            <a:solidFill>
              <a:srgbClr val="FFFF00"/>
            </a:solidFill>
            <a:ln w="9525">
              <a:noFill/>
              <a:round/>
              <a:headEnd/>
              <a:tailEnd/>
            </a:ln>
          </p:spPr>
          <p:txBody>
            <a:bodyPr/>
            <a:lstStyle/>
            <a:p>
              <a:endParaRPr lang="en-US" dirty="0"/>
            </a:p>
          </p:txBody>
        </p:sp>
        <p:sp>
          <p:nvSpPr>
            <p:cNvPr id="643704" name="Freeform 632"/>
            <p:cNvSpPr>
              <a:spLocks/>
            </p:cNvSpPr>
            <p:nvPr/>
          </p:nvSpPr>
          <p:spPr bwMode="auto">
            <a:xfrm>
              <a:off x="3199" y="2950"/>
              <a:ext cx="22" cy="15"/>
            </a:xfrm>
            <a:custGeom>
              <a:avLst/>
              <a:gdLst/>
              <a:ahLst/>
              <a:cxnLst>
                <a:cxn ang="0">
                  <a:pos x="22" y="7"/>
                </a:cxn>
                <a:cxn ang="0">
                  <a:pos x="22" y="0"/>
                </a:cxn>
                <a:cxn ang="0">
                  <a:pos x="15" y="0"/>
                </a:cxn>
                <a:cxn ang="0">
                  <a:pos x="15" y="0"/>
                </a:cxn>
                <a:cxn ang="0">
                  <a:pos x="15" y="0"/>
                </a:cxn>
                <a:cxn ang="0">
                  <a:pos x="7" y="0"/>
                </a:cxn>
                <a:cxn ang="0">
                  <a:pos x="7" y="0"/>
                </a:cxn>
                <a:cxn ang="0">
                  <a:pos x="7" y="0"/>
                </a:cxn>
                <a:cxn ang="0">
                  <a:pos x="7" y="0"/>
                </a:cxn>
                <a:cxn ang="0">
                  <a:pos x="0" y="7"/>
                </a:cxn>
                <a:cxn ang="0">
                  <a:pos x="7" y="7"/>
                </a:cxn>
                <a:cxn ang="0">
                  <a:pos x="7" y="7"/>
                </a:cxn>
                <a:cxn ang="0">
                  <a:pos x="7" y="15"/>
                </a:cxn>
                <a:cxn ang="0">
                  <a:pos x="7" y="15"/>
                </a:cxn>
                <a:cxn ang="0">
                  <a:pos x="15" y="15"/>
                </a:cxn>
                <a:cxn ang="0">
                  <a:pos x="15" y="15"/>
                </a:cxn>
                <a:cxn ang="0">
                  <a:pos x="15" y="7"/>
                </a:cxn>
                <a:cxn ang="0">
                  <a:pos x="22" y="7"/>
                </a:cxn>
                <a:cxn ang="0">
                  <a:pos x="22" y="7"/>
                </a:cxn>
              </a:cxnLst>
              <a:rect l="0" t="0" r="r" b="b"/>
              <a:pathLst>
                <a:path w="22" h="15">
                  <a:moveTo>
                    <a:pt x="22" y="7"/>
                  </a:moveTo>
                  <a:lnTo>
                    <a:pt x="22" y="0"/>
                  </a:lnTo>
                  <a:lnTo>
                    <a:pt x="15" y="0"/>
                  </a:lnTo>
                  <a:lnTo>
                    <a:pt x="15" y="0"/>
                  </a:lnTo>
                  <a:lnTo>
                    <a:pt x="15" y="0"/>
                  </a:lnTo>
                  <a:lnTo>
                    <a:pt x="7" y="0"/>
                  </a:lnTo>
                  <a:lnTo>
                    <a:pt x="7" y="0"/>
                  </a:lnTo>
                  <a:lnTo>
                    <a:pt x="7" y="0"/>
                  </a:lnTo>
                  <a:lnTo>
                    <a:pt x="7" y="0"/>
                  </a:lnTo>
                  <a:lnTo>
                    <a:pt x="0" y="7"/>
                  </a:lnTo>
                  <a:lnTo>
                    <a:pt x="7" y="7"/>
                  </a:lnTo>
                  <a:lnTo>
                    <a:pt x="7" y="7"/>
                  </a:lnTo>
                  <a:lnTo>
                    <a:pt x="7" y="15"/>
                  </a:lnTo>
                  <a:lnTo>
                    <a:pt x="7" y="15"/>
                  </a:lnTo>
                  <a:lnTo>
                    <a:pt x="15" y="15"/>
                  </a:lnTo>
                  <a:lnTo>
                    <a:pt x="15" y="15"/>
                  </a:lnTo>
                  <a:lnTo>
                    <a:pt x="15" y="7"/>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705" name="Freeform 633"/>
            <p:cNvSpPr>
              <a:spLocks/>
            </p:cNvSpPr>
            <p:nvPr/>
          </p:nvSpPr>
          <p:spPr bwMode="auto">
            <a:xfrm>
              <a:off x="3207" y="2967"/>
              <a:ext cx="16" cy="15"/>
            </a:xfrm>
            <a:custGeom>
              <a:avLst/>
              <a:gdLst/>
              <a:ahLst/>
              <a:cxnLst>
                <a:cxn ang="0">
                  <a:pos x="16" y="8"/>
                </a:cxn>
                <a:cxn ang="0">
                  <a:pos x="16" y="5"/>
                </a:cxn>
                <a:cxn ang="0">
                  <a:pos x="14" y="2"/>
                </a:cxn>
                <a:cxn ang="0">
                  <a:pos x="12" y="0"/>
                </a:cxn>
                <a:cxn ang="0">
                  <a:pos x="10" y="0"/>
                </a:cxn>
                <a:cxn ang="0">
                  <a:pos x="7" y="0"/>
                </a:cxn>
                <a:cxn ang="0">
                  <a:pos x="4" y="0"/>
                </a:cxn>
                <a:cxn ang="0">
                  <a:pos x="3" y="2"/>
                </a:cxn>
                <a:cxn ang="0">
                  <a:pos x="1" y="5"/>
                </a:cxn>
                <a:cxn ang="0">
                  <a:pos x="0" y="8"/>
                </a:cxn>
                <a:cxn ang="0">
                  <a:pos x="1" y="10"/>
                </a:cxn>
                <a:cxn ang="0">
                  <a:pos x="3" y="12"/>
                </a:cxn>
                <a:cxn ang="0">
                  <a:pos x="4" y="15"/>
                </a:cxn>
                <a:cxn ang="0">
                  <a:pos x="7" y="15"/>
                </a:cxn>
                <a:cxn ang="0">
                  <a:pos x="10" y="15"/>
                </a:cxn>
                <a:cxn ang="0">
                  <a:pos x="12" y="15"/>
                </a:cxn>
                <a:cxn ang="0">
                  <a:pos x="14" y="12"/>
                </a:cxn>
                <a:cxn ang="0">
                  <a:pos x="16" y="10"/>
                </a:cxn>
                <a:cxn ang="0">
                  <a:pos x="16" y="8"/>
                </a:cxn>
              </a:cxnLst>
              <a:rect l="0" t="0" r="r" b="b"/>
              <a:pathLst>
                <a:path w="16" h="15">
                  <a:moveTo>
                    <a:pt x="16" y="8"/>
                  </a:moveTo>
                  <a:lnTo>
                    <a:pt x="16" y="5"/>
                  </a:lnTo>
                  <a:lnTo>
                    <a:pt x="14" y="2"/>
                  </a:lnTo>
                  <a:lnTo>
                    <a:pt x="12" y="0"/>
                  </a:lnTo>
                  <a:lnTo>
                    <a:pt x="10" y="0"/>
                  </a:lnTo>
                  <a:lnTo>
                    <a:pt x="7" y="0"/>
                  </a:lnTo>
                  <a:lnTo>
                    <a:pt x="4" y="0"/>
                  </a:lnTo>
                  <a:lnTo>
                    <a:pt x="3" y="2"/>
                  </a:lnTo>
                  <a:lnTo>
                    <a:pt x="1" y="5"/>
                  </a:lnTo>
                  <a:lnTo>
                    <a:pt x="0" y="8"/>
                  </a:lnTo>
                  <a:lnTo>
                    <a:pt x="1" y="10"/>
                  </a:lnTo>
                  <a:lnTo>
                    <a:pt x="3" y="12"/>
                  </a:lnTo>
                  <a:lnTo>
                    <a:pt x="4" y="15"/>
                  </a:lnTo>
                  <a:lnTo>
                    <a:pt x="7" y="15"/>
                  </a:lnTo>
                  <a:lnTo>
                    <a:pt x="10" y="15"/>
                  </a:lnTo>
                  <a:lnTo>
                    <a:pt x="12" y="15"/>
                  </a:lnTo>
                  <a:lnTo>
                    <a:pt x="14" y="12"/>
                  </a:lnTo>
                  <a:lnTo>
                    <a:pt x="16" y="10"/>
                  </a:lnTo>
                  <a:lnTo>
                    <a:pt x="16" y="8"/>
                  </a:lnTo>
                  <a:close/>
                </a:path>
              </a:pathLst>
            </a:custGeom>
            <a:solidFill>
              <a:srgbClr val="FFFF00"/>
            </a:solidFill>
            <a:ln w="9525">
              <a:noFill/>
              <a:round/>
              <a:headEnd/>
              <a:tailEnd/>
            </a:ln>
          </p:spPr>
          <p:txBody>
            <a:bodyPr/>
            <a:lstStyle/>
            <a:p>
              <a:endParaRPr lang="en-US" dirty="0"/>
            </a:p>
          </p:txBody>
        </p:sp>
        <p:sp>
          <p:nvSpPr>
            <p:cNvPr id="643706" name="Freeform 634"/>
            <p:cNvSpPr>
              <a:spLocks/>
            </p:cNvSpPr>
            <p:nvPr/>
          </p:nvSpPr>
          <p:spPr bwMode="auto">
            <a:xfrm>
              <a:off x="3206" y="2965"/>
              <a:ext cx="15" cy="14"/>
            </a:xfrm>
            <a:custGeom>
              <a:avLst/>
              <a:gdLst/>
              <a:ahLst/>
              <a:cxnLst>
                <a:cxn ang="0">
                  <a:pos x="15" y="7"/>
                </a:cxn>
                <a:cxn ang="0">
                  <a:pos x="15" y="7"/>
                </a:cxn>
                <a:cxn ang="0">
                  <a:pos x="15" y="7"/>
                </a:cxn>
                <a:cxn ang="0">
                  <a:pos x="15" y="0"/>
                </a:cxn>
                <a:cxn ang="0">
                  <a:pos x="8" y="0"/>
                </a:cxn>
                <a:cxn ang="0">
                  <a:pos x="8" y="0"/>
                </a:cxn>
                <a:cxn ang="0">
                  <a:pos x="8" y="0"/>
                </a:cxn>
                <a:cxn ang="0">
                  <a:pos x="0" y="7"/>
                </a:cxn>
                <a:cxn ang="0">
                  <a:pos x="0" y="7"/>
                </a:cxn>
                <a:cxn ang="0">
                  <a:pos x="0" y="7"/>
                </a:cxn>
                <a:cxn ang="0">
                  <a:pos x="0" y="14"/>
                </a:cxn>
                <a:cxn ang="0">
                  <a:pos x="0" y="14"/>
                </a:cxn>
                <a:cxn ang="0">
                  <a:pos x="8" y="14"/>
                </a:cxn>
                <a:cxn ang="0">
                  <a:pos x="8" y="14"/>
                </a:cxn>
                <a:cxn ang="0">
                  <a:pos x="8" y="14"/>
                </a:cxn>
                <a:cxn ang="0">
                  <a:pos x="15" y="14"/>
                </a:cxn>
                <a:cxn ang="0">
                  <a:pos x="15" y="14"/>
                </a:cxn>
                <a:cxn ang="0">
                  <a:pos x="15" y="14"/>
                </a:cxn>
                <a:cxn ang="0">
                  <a:pos x="15" y="7"/>
                </a:cxn>
              </a:cxnLst>
              <a:rect l="0" t="0" r="r" b="b"/>
              <a:pathLst>
                <a:path w="15" h="14">
                  <a:moveTo>
                    <a:pt x="15" y="7"/>
                  </a:moveTo>
                  <a:lnTo>
                    <a:pt x="15" y="7"/>
                  </a:lnTo>
                  <a:lnTo>
                    <a:pt x="15" y="7"/>
                  </a:lnTo>
                  <a:lnTo>
                    <a:pt x="15" y="0"/>
                  </a:lnTo>
                  <a:lnTo>
                    <a:pt x="8" y="0"/>
                  </a:lnTo>
                  <a:lnTo>
                    <a:pt x="8" y="0"/>
                  </a:lnTo>
                  <a:lnTo>
                    <a:pt x="8" y="0"/>
                  </a:lnTo>
                  <a:lnTo>
                    <a:pt x="0" y="7"/>
                  </a:lnTo>
                  <a:lnTo>
                    <a:pt x="0" y="7"/>
                  </a:lnTo>
                  <a:lnTo>
                    <a:pt x="0" y="7"/>
                  </a:lnTo>
                  <a:lnTo>
                    <a:pt x="0" y="14"/>
                  </a:lnTo>
                  <a:lnTo>
                    <a:pt x="0" y="14"/>
                  </a:lnTo>
                  <a:lnTo>
                    <a:pt x="8" y="14"/>
                  </a:lnTo>
                  <a:lnTo>
                    <a:pt x="8" y="14"/>
                  </a:lnTo>
                  <a:lnTo>
                    <a:pt x="8" y="14"/>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707" name="Freeform 635"/>
            <p:cNvSpPr>
              <a:spLocks/>
            </p:cNvSpPr>
            <p:nvPr/>
          </p:nvSpPr>
          <p:spPr bwMode="auto">
            <a:xfrm>
              <a:off x="3188" y="2964"/>
              <a:ext cx="15" cy="15"/>
            </a:xfrm>
            <a:custGeom>
              <a:avLst/>
              <a:gdLst/>
              <a:ahLst/>
              <a:cxnLst>
                <a:cxn ang="0">
                  <a:pos x="15" y="8"/>
                </a:cxn>
                <a:cxn ang="0">
                  <a:pos x="15" y="4"/>
                </a:cxn>
                <a:cxn ang="0">
                  <a:pos x="14" y="2"/>
                </a:cxn>
                <a:cxn ang="0">
                  <a:pos x="12" y="0"/>
                </a:cxn>
                <a:cxn ang="0">
                  <a:pos x="10" y="0"/>
                </a:cxn>
                <a:cxn ang="0">
                  <a:pos x="7" y="0"/>
                </a:cxn>
                <a:cxn ang="0">
                  <a:pos x="4" y="0"/>
                </a:cxn>
                <a:cxn ang="0">
                  <a:pos x="1" y="2"/>
                </a:cxn>
                <a:cxn ang="0">
                  <a:pos x="0" y="4"/>
                </a:cxn>
                <a:cxn ang="0">
                  <a:pos x="0" y="8"/>
                </a:cxn>
                <a:cxn ang="0">
                  <a:pos x="0" y="10"/>
                </a:cxn>
                <a:cxn ang="0">
                  <a:pos x="1" y="12"/>
                </a:cxn>
                <a:cxn ang="0">
                  <a:pos x="4" y="14"/>
                </a:cxn>
                <a:cxn ang="0">
                  <a:pos x="7" y="15"/>
                </a:cxn>
                <a:cxn ang="0">
                  <a:pos x="10" y="15"/>
                </a:cxn>
                <a:cxn ang="0">
                  <a:pos x="12" y="14"/>
                </a:cxn>
                <a:cxn ang="0">
                  <a:pos x="14" y="12"/>
                </a:cxn>
                <a:cxn ang="0">
                  <a:pos x="15" y="10"/>
                </a:cxn>
                <a:cxn ang="0">
                  <a:pos x="15" y="8"/>
                </a:cxn>
              </a:cxnLst>
              <a:rect l="0" t="0" r="r" b="b"/>
              <a:pathLst>
                <a:path w="15" h="15">
                  <a:moveTo>
                    <a:pt x="15" y="8"/>
                  </a:moveTo>
                  <a:lnTo>
                    <a:pt x="15" y="4"/>
                  </a:lnTo>
                  <a:lnTo>
                    <a:pt x="14" y="2"/>
                  </a:lnTo>
                  <a:lnTo>
                    <a:pt x="12" y="0"/>
                  </a:lnTo>
                  <a:lnTo>
                    <a:pt x="10" y="0"/>
                  </a:lnTo>
                  <a:lnTo>
                    <a:pt x="7" y="0"/>
                  </a:lnTo>
                  <a:lnTo>
                    <a:pt x="4" y="0"/>
                  </a:lnTo>
                  <a:lnTo>
                    <a:pt x="1" y="2"/>
                  </a:lnTo>
                  <a:lnTo>
                    <a:pt x="0" y="4"/>
                  </a:lnTo>
                  <a:lnTo>
                    <a:pt x="0" y="8"/>
                  </a:lnTo>
                  <a:lnTo>
                    <a:pt x="0" y="10"/>
                  </a:lnTo>
                  <a:lnTo>
                    <a:pt x="1" y="12"/>
                  </a:lnTo>
                  <a:lnTo>
                    <a:pt x="4" y="14"/>
                  </a:lnTo>
                  <a:lnTo>
                    <a:pt x="7" y="15"/>
                  </a:lnTo>
                  <a:lnTo>
                    <a:pt x="10" y="15"/>
                  </a:lnTo>
                  <a:lnTo>
                    <a:pt x="12" y="14"/>
                  </a:lnTo>
                  <a:lnTo>
                    <a:pt x="14" y="12"/>
                  </a:lnTo>
                  <a:lnTo>
                    <a:pt x="15" y="10"/>
                  </a:lnTo>
                  <a:lnTo>
                    <a:pt x="15" y="8"/>
                  </a:lnTo>
                  <a:close/>
                </a:path>
              </a:pathLst>
            </a:custGeom>
            <a:solidFill>
              <a:srgbClr val="FFFF00"/>
            </a:solidFill>
            <a:ln w="9525">
              <a:noFill/>
              <a:round/>
              <a:headEnd/>
              <a:tailEnd/>
            </a:ln>
          </p:spPr>
          <p:txBody>
            <a:bodyPr/>
            <a:lstStyle/>
            <a:p>
              <a:endParaRPr lang="en-US" dirty="0"/>
            </a:p>
          </p:txBody>
        </p:sp>
        <p:sp>
          <p:nvSpPr>
            <p:cNvPr id="643708" name="Freeform 636"/>
            <p:cNvSpPr>
              <a:spLocks/>
            </p:cNvSpPr>
            <p:nvPr/>
          </p:nvSpPr>
          <p:spPr bwMode="auto">
            <a:xfrm>
              <a:off x="3184" y="2965"/>
              <a:ext cx="22" cy="14"/>
            </a:xfrm>
            <a:custGeom>
              <a:avLst/>
              <a:gdLst/>
              <a:ahLst/>
              <a:cxnLst>
                <a:cxn ang="0">
                  <a:pos x="22" y="7"/>
                </a:cxn>
                <a:cxn ang="0">
                  <a:pos x="22" y="0"/>
                </a:cxn>
                <a:cxn ang="0">
                  <a:pos x="15" y="0"/>
                </a:cxn>
                <a:cxn ang="0">
                  <a:pos x="15" y="0"/>
                </a:cxn>
                <a:cxn ang="0">
                  <a:pos x="15" y="0"/>
                </a:cxn>
                <a:cxn ang="0">
                  <a:pos x="8" y="0"/>
                </a:cxn>
                <a:cxn ang="0">
                  <a:pos x="8" y="0"/>
                </a:cxn>
                <a:cxn ang="0">
                  <a:pos x="8" y="0"/>
                </a:cxn>
                <a:cxn ang="0">
                  <a:pos x="8" y="0"/>
                </a:cxn>
                <a:cxn ang="0">
                  <a:pos x="0" y="7"/>
                </a:cxn>
                <a:cxn ang="0">
                  <a:pos x="8" y="7"/>
                </a:cxn>
                <a:cxn ang="0">
                  <a:pos x="8" y="14"/>
                </a:cxn>
                <a:cxn ang="0">
                  <a:pos x="8" y="14"/>
                </a:cxn>
                <a:cxn ang="0">
                  <a:pos x="8" y="14"/>
                </a:cxn>
                <a:cxn ang="0">
                  <a:pos x="15" y="14"/>
                </a:cxn>
                <a:cxn ang="0">
                  <a:pos x="15" y="14"/>
                </a:cxn>
                <a:cxn ang="0">
                  <a:pos x="15" y="14"/>
                </a:cxn>
                <a:cxn ang="0">
                  <a:pos x="22" y="7"/>
                </a:cxn>
                <a:cxn ang="0">
                  <a:pos x="22" y="7"/>
                </a:cxn>
              </a:cxnLst>
              <a:rect l="0" t="0" r="r" b="b"/>
              <a:pathLst>
                <a:path w="22" h="14">
                  <a:moveTo>
                    <a:pt x="22" y="7"/>
                  </a:moveTo>
                  <a:lnTo>
                    <a:pt x="22" y="0"/>
                  </a:lnTo>
                  <a:lnTo>
                    <a:pt x="15" y="0"/>
                  </a:lnTo>
                  <a:lnTo>
                    <a:pt x="15" y="0"/>
                  </a:lnTo>
                  <a:lnTo>
                    <a:pt x="15" y="0"/>
                  </a:lnTo>
                  <a:lnTo>
                    <a:pt x="8" y="0"/>
                  </a:lnTo>
                  <a:lnTo>
                    <a:pt x="8" y="0"/>
                  </a:lnTo>
                  <a:lnTo>
                    <a:pt x="8" y="0"/>
                  </a:lnTo>
                  <a:lnTo>
                    <a:pt x="8" y="0"/>
                  </a:lnTo>
                  <a:lnTo>
                    <a:pt x="0" y="7"/>
                  </a:lnTo>
                  <a:lnTo>
                    <a:pt x="8" y="7"/>
                  </a:lnTo>
                  <a:lnTo>
                    <a:pt x="8" y="14"/>
                  </a:lnTo>
                  <a:lnTo>
                    <a:pt x="8" y="14"/>
                  </a:lnTo>
                  <a:lnTo>
                    <a:pt x="8" y="14"/>
                  </a:lnTo>
                  <a:lnTo>
                    <a:pt x="15" y="14"/>
                  </a:lnTo>
                  <a:lnTo>
                    <a:pt x="15" y="14"/>
                  </a:lnTo>
                  <a:lnTo>
                    <a:pt x="15" y="14"/>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709" name="Freeform 637"/>
            <p:cNvSpPr>
              <a:spLocks/>
            </p:cNvSpPr>
            <p:nvPr/>
          </p:nvSpPr>
          <p:spPr bwMode="auto">
            <a:xfrm>
              <a:off x="3200" y="2943"/>
              <a:ext cx="16" cy="16"/>
            </a:xfrm>
            <a:custGeom>
              <a:avLst/>
              <a:gdLst/>
              <a:ahLst/>
              <a:cxnLst>
                <a:cxn ang="0">
                  <a:pos x="16" y="9"/>
                </a:cxn>
                <a:cxn ang="0">
                  <a:pos x="15" y="6"/>
                </a:cxn>
                <a:cxn ang="0">
                  <a:pos x="14" y="3"/>
                </a:cxn>
                <a:cxn ang="0">
                  <a:pos x="12" y="2"/>
                </a:cxn>
                <a:cxn ang="0">
                  <a:pos x="10" y="0"/>
                </a:cxn>
                <a:cxn ang="0">
                  <a:pos x="6" y="0"/>
                </a:cxn>
                <a:cxn ang="0">
                  <a:pos x="4" y="2"/>
                </a:cxn>
                <a:cxn ang="0">
                  <a:pos x="2" y="3"/>
                </a:cxn>
                <a:cxn ang="0">
                  <a:pos x="1" y="6"/>
                </a:cxn>
                <a:cxn ang="0">
                  <a:pos x="0" y="9"/>
                </a:cxn>
                <a:cxn ang="0">
                  <a:pos x="1" y="11"/>
                </a:cxn>
                <a:cxn ang="0">
                  <a:pos x="2" y="14"/>
                </a:cxn>
                <a:cxn ang="0">
                  <a:pos x="4" y="15"/>
                </a:cxn>
                <a:cxn ang="0">
                  <a:pos x="6" y="16"/>
                </a:cxn>
                <a:cxn ang="0">
                  <a:pos x="10" y="16"/>
                </a:cxn>
                <a:cxn ang="0">
                  <a:pos x="12" y="15"/>
                </a:cxn>
                <a:cxn ang="0">
                  <a:pos x="14" y="14"/>
                </a:cxn>
                <a:cxn ang="0">
                  <a:pos x="15" y="11"/>
                </a:cxn>
                <a:cxn ang="0">
                  <a:pos x="16" y="9"/>
                </a:cxn>
              </a:cxnLst>
              <a:rect l="0" t="0" r="r" b="b"/>
              <a:pathLst>
                <a:path w="16" h="16">
                  <a:moveTo>
                    <a:pt x="16" y="9"/>
                  </a:moveTo>
                  <a:lnTo>
                    <a:pt x="15" y="6"/>
                  </a:lnTo>
                  <a:lnTo>
                    <a:pt x="14" y="3"/>
                  </a:lnTo>
                  <a:lnTo>
                    <a:pt x="12" y="2"/>
                  </a:lnTo>
                  <a:lnTo>
                    <a:pt x="10" y="0"/>
                  </a:lnTo>
                  <a:lnTo>
                    <a:pt x="6" y="0"/>
                  </a:lnTo>
                  <a:lnTo>
                    <a:pt x="4" y="2"/>
                  </a:lnTo>
                  <a:lnTo>
                    <a:pt x="2" y="3"/>
                  </a:lnTo>
                  <a:lnTo>
                    <a:pt x="1" y="6"/>
                  </a:lnTo>
                  <a:lnTo>
                    <a:pt x="0" y="9"/>
                  </a:lnTo>
                  <a:lnTo>
                    <a:pt x="1" y="11"/>
                  </a:lnTo>
                  <a:lnTo>
                    <a:pt x="2" y="14"/>
                  </a:lnTo>
                  <a:lnTo>
                    <a:pt x="4" y="15"/>
                  </a:lnTo>
                  <a:lnTo>
                    <a:pt x="6" y="16"/>
                  </a:lnTo>
                  <a:lnTo>
                    <a:pt x="10" y="16"/>
                  </a:lnTo>
                  <a:lnTo>
                    <a:pt x="12" y="15"/>
                  </a:lnTo>
                  <a:lnTo>
                    <a:pt x="14" y="14"/>
                  </a:lnTo>
                  <a:lnTo>
                    <a:pt x="15" y="11"/>
                  </a:lnTo>
                  <a:lnTo>
                    <a:pt x="16" y="9"/>
                  </a:lnTo>
                  <a:close/>
                </a:path>
              </a:pathLst>
            </a:custGeom>
            <a:solidFill>
              <a:srgbClr val="FFFF00"/>
            </a:solidFill>
            <a:ln w="9525">
              <a:noFill/>
              <a:round/>
              <a:headEnd/>
              <a:tailEnd/>
            </a:ln>
          </p:spPr>
          <p:txBody>
            <a:bodyPr/>
            <a:lstStyle/>
            <a:p>
              <a:endParaRPr lang="en-US" dirty="0"/>
            </a:p>
          </p:txBody>
        </p:sp>
        <p:sp>
          <p:nvSpPr>
            <p:cNvPr id="643710" name="Freeform 638"/>
            <p:cNvSpPr>
              <a:spLocks/>
            </p:cNvSpPr>
            <p:nvPr/>
          </p:nvSpPr>
          <p:spPr bwMode="auto">
            <a:xfrm>
              <a:off x="3199" y="2943"/>
              <a:ext cx="15" cy="14"/>
            </a:xfrm>
            <a:custGeom>
              <a:avLst/>
              <a:gdLst/>
              <a:ahLst/>
              <a:cxnLst>
                <a:cxn ang="0">
                  <a:pos x="15" y="7"/>
                </a:cxn>
                <a:cxn ang="0">
                  <a:pos x="15" y="7"/>
                </a:cxn>
                <a:cxn ang="0">
                  <a:pos x="15" y="0"/>
                </a:cxn>
                <a:cxn ang="0">
                  <a:pos x="15" y="0"/>
                </a:cxn>
                <a:cxn ang="0">
                  <a:pos x="7" y="0"/>
                </a:cxn>
                <a:cxn ang="0">
                  <a:pos x="7" y="0"/>
                </a:cxn>
                <a:cxn ang="0">
                  <a:pos x="7" y="0"/>
                </a:cxn>
                <a:cxn ang="0">
                  <a:pos x="0" y="0"/>
                </a:cxn>
                <a:cxn ang="0">
                  <a:pos x="0" y="7"/>
                </a:cxn>
                <a:cxn ang="0">
                  <a:pos x="0" y="7"/>
                </a:cxn>
                <a:cxn ang="0">
                  <a:pos x="0" y="14"/>
                </a:cxn>
                <a:cxn ang="0">
                  <a:pos x="0" y="14"/>
                </a:cxn>
                <a:cxn ang="0">
                  <a:pos x="7" y="14"/>
                </a:cxn>
                <a:cxn ang="0">
                  <a:pos x="7" y="14"/>
                </a:cxn>
                <a:cxn ang="0">
                  <a:pos x="7" y="14"/>
                </a:cxn>
                <a:cxn ang="0">
                  <a:pos x="15" y="14"/>
                </a:cxn>
                <a:cxn ang="0">
                  <a:pos x="15" y="14"/>
                </a:cxn>
                <a:cxn ang="0">
                  <a:pos x="15" y="14"/>
                </a:cxn>
                <a:cxn ang="0">
                  <a:pos x="15" y="7"/>
                </a:cxn>
              </a:cxnLst>
              <a:rect l="0" t="0" r="r" b="b"/>
              <a:pathLst>
                <a:path w="15" h="14">
                  <a:moveTo>
                    <a:pt x="15" y="7"/>
                  </a:moveTo>
                  <a:lnTo>
                    <a:pt x="15" y="7"/>
                  </a:lnTo>
                  <a:lnTo>
                    <a:pt x="15" y="0"/>
                  </a:lnTo>
                  <a:lnTo>
                    <a:pt x="15" y="0"/>
                  </a:lnTo>
                  <a:lnTo>
                    <a:pt x="7" y="0"/>
                  </a:lnTo>
                  <a:lnTo>
                    <a:pt x="7" y="0"/>
                  </a:lnTo>
                  <a:lnTo>
                    <a:pt x="7" y="0"/>
                  </a:lnTo>
                  <a:lnTo>
                    <a:pt x="0" y="0"/>
                  </a:lnTo>
                  <a:lnTo>
                    <a:pt x="0" y="7"/>
                  </a:lnTo>
                  <a:lnTo>
                    <a:pt x="0" y="7"/>
                  </a:lnTo>
                  <a:lnTo>
                    <a:pt x="0" y="14"/>
                  </a:lnTo>
                  <a:lnTo>
                    <a:pt x="0" y="14"/>
                  </a:lnTo>
                  <a:lnTo>
                    <a:pt x="7" y="14"/>
                  </a:lnTo>
                  <a:lnTo>
                    <a:pt x="7" y="14"/>
                  </a:lnTo>
                  <a:lnTo>
                    <a:pt x="7" y="14"/>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711" name="Freeform 639"/>
            <p:cNvSpPr>
              <a:spLocks/>
            </p:cNvSpPr>
            <p:nvPr/>
          </p:nvSpPr>
          <p:spPr bwMode="auto">
            <a:xfrm>
              <a:off x="3301" y="3308"/>
              <a:ext cx="16" cy="15"/>
            </a:xfrm>
            <a:custGeom>
              <a:avLst/>
              <a:gdLst/>
              <a:ahLst/>
              <a:cxnLst>
                <a:cxn ang="0">
                  <a:pos x="16" y="7"/>
                </a:cxn>
                <a:cxn ang="0">
                  <a:pos x="15" y="5"/>
                </a:cxn>
                <a:cxn ang="0">
                  <a:pos x="14" y="2"/>
                </a:cxn>
                <a:cxn ang="0">
                  <a:pos x="12" y="1"/>
                </a:cxn>
                <a:cxn ang="0">
                  <a:pos x="9" y="0"/>
                </a:cxn>
                <a:cxn ang="0">
                  <a:pos x="6" y="0"/>
                </a:cxn>
                <a:cxn ang="0">
                  <a:pos x="4" y="1"/>
                </a:cxn>
                <a:cxn ang="0">
                  <a:pos x="1" y="2"/>
                </a:cxn>
                <a:cxn ang="0">
                  <a:pos x="0" y="5"/>
                </a:cxn>
                <a:cxn ang="0">
                  <a:pos x="0" y="7"/>
                </a:cxn>
                <a:cxn ang="0">
                  <a:pos x="0" y="10"/>
                </a:cxn>
                <a:cxn ang="0">
                  <a:pos x="1" y="13"/>
                </a:cxn>
                <a:cxn ang="0">
                  <a:pos x="4" y="14"/>
                </a:cxn>
                <a:cxn ang="0">
                  <a:pos x="6" y="15"/>
                </a:cxn>
                <a:cxn ang="0">
                  <a:pos x="9" y="15"/>
                </a:cxn>
                <a:cxn ang="0">
                  <a:pos x="12" y="14"/>
                </a:cxn>
                <a:cxn ang="0">
                  <a:pos x="14" y="13"/>
                </a:cxn>
                <a:cxn ang="0">
                  <a:pos x="15" y="10"/>
                </a:cxn>
                <a:cxn ang="0">
                  <a:pos x="16" y="7"/>
                </a:cxn>
              </a:cxnLst>
              <a:rect l="0" t="0" r="r" b="b"/>
              <a:pathLst>
                <a:path w="16" h="15">
                  <a:moveTo>
                    <a:pt x="16" y="7"/>
                  </a:moveTo>
                  <a:lnTo>
                    <a:pt x="15" y="5"/>
                  </a:lnTo>
                  <a:lnTo>
                    <a:pt x="14" y="2"/>
                  </a:lnTo>
                  <a:lnTo>
                    <a:pt x="12" y="1"/>
                  </a:lnTo>
                  <a:lnTo>
                    <a:pt x="9" y="0"/>
                  </a:lnTo>
                  <a:lnTo>
                    <a:pt x="6" y="0"/>
                  </a:lnTo>
                  <a:lnTo>
                    <a:pt x="4" y="1"/>
                  </a:lnTo>
                  <a:lnTo>
                    <a:pt x="1" y="2"/>
                  </a:lnTo>
                  <a:lnTo>
                    <a:pt x="0" y="5"/>
                  </a:lnTo>
                  <a:lnTo>
                    <a:pt x="0" y="7"/>
                  </a:lnTo>
                  <a:lnTo>
                    <a:pt x="0" y="10"/>
                  </a:lnTo>
                  <a:lnTo>
                    <a:pt x="1" y="13"/>
                  </a:lnTo>
                  <a:lnTo>
                    <a:pt x="4" y="14"/>
                  </a:lnTo>
                  <a:lnTo>
                    <a:pt x="6" y="15"/>
                  </a:lnTo>
                  <a:lnTo>
                    <a:pt x="9" y="15"/>
                  </a:lnTo>
                  <a:lnTo>
                    <a:pt x="12" y="14"/>
                  </a:lnTo>
                  <a:lnTo>
                    <a:pt x="14" y="13"/>
                  </a:lnTo>
                  <a:lnTo>
                    <a:pt x="15" y="10"/>
                  </a:lnTo>
                  <a:lnTo>
                    <a:pt x="16" y="7"/>
                  </a:lnTo>
                  <a:close/>
                </a:path>
              </a:pathLst>
            </a:custGeom>
            <a:solidFill>
              <a:srgbClr val="FFFF00"/>
            </a:solidFill>
            <a:ln w="9525">
              <a:noFill/>
              <a:round/>
              <a:headEnd/>
              <a:tailEnd/>
            </a:ln>
          </p:spPr>
          <p:txBody>
            <a:bodyPr/>
            <a:lstStyle/>
            <a:p>
              <a:endParaRPr lang="en-US" dirty="0"/>
            </a:p>
          </p:txBody>
        </p:sp>
        <p:sp>
          <p:nvSpPr>
            <p:cNvPr id="643712" name="Freeform 640"/>
            <p:cNvSpPr>
              <a:spLocks/>
            </p:cNvSpPr>
            <p:nvPr/>
          </p:nvSpPr>
          <p:spPr bwMode="auto">
            <a:xfrm>
              <a:off x="3301" y="3307"/>
              <a:ext cx="14" cy="14"/>
            </a:xfrm>
            <a:custGeom>
              <a:avLst/>
              <a:gdLst/>
              <a:ahLst/>
              <a:cxnLst>
                <a:cxn ang="0">
                  <a:pos x="14" y="7"/>
                </a:cxn>
                <a:cxn ang="0">
                  <a:pos x="14" y="7"/>
                </a:cxn>
                <a:cxn ang="0">
                  <a:pos x="14" y="0"/>
                </a:cxn>
                <a:cxn ang="0">
                  <a:pos x="14" y="0"/>
                </a:cxn>
                <a:cxn ang="0">
                  <a:pos x="7" y="0"/>
                </a:cxn>
                <a:cxn ang="0">
                  <a:pos x="7" y="0"/>
                </a:cxn>
                <a:cxn ang="0">
                  <a:pos x="7" y="0"/>
                </a:cxn>
                <a:cxn ang="0">
                  <a:pos x="0" y="0"/>
                </a:cxn>
                <a:cxn ang="0">
                  <a:pos x="0" y="7"/>
                </a:cxn>
                <a:cxn ang="0">
                  <a:pos x="0" y="7"/>
                </a:cxn>
                <a:cxn ang="0">
                  <a:pos x="0" y="14"/>
                </a:cxn>
                <a:cxn ang="0">
                  <a:pos x="0" y="14"/>
                </a:cxn>
                <a:cxn ang="0">
                  <a:pos x="7" y="14"/>
                </a:cxn>
                <a:cxn ang="0">
                  <a:pos x="7" y="14"/>
                </a:cxn>
                <a:cxn ang="0">
                  <a:pos x="7" y="14"/>
                </a:cxn>
                <a:cxn ang="0">
                  <a:pos x="14" y="14"/>
                </a:cxn>
                <a:cxn ang="0">
                  <a:pos x="14" y="14"/>
                </a:cxn>
                <a:cxn ang="0">
                  <a:pos x="14" y="14"/>
                </a:cxn>
                <a:cxn ang="0">
                  <a:pos x="14" y="7"/>
                </a:cxn>
              </a:cxnLst>
              <a:rect l="0" t="0" r="r" b="b"/>
              <a:pathLst>
                <a:path w="14" h="14">
                  <a:moveTo>
                    <a:pt x="14" y="7"/>
                  </a:moveTo>
                  <a:lnTo>
                    <a:pt x="14" y="7"/>
                  </a:lnTo>
                  <a:lnTo>
                    <a:pt x="14" y="0"/>
                  </a:lnTo>
                  <a:lnTo>
                    <a:pt x="14" y="0"/>
                  </a:lnTo>
                  <a:lnTo>
                    <a:pt x="7" y="0"/>
                  </a:lnTo>
                  <a:lnTo>
                    <a:pt x="7" y="0"/>
                  </a:lnTo>
                  <a:lnTo>
                    <a:pt x="7" y="0"/>
                  </a:lnTo>
                  <a:lnTo>
                    <a:pt x="0" y="0"/>
                  </a:lnTo>
                  <a:lnTo>
                    <a:pt x="0" y="7"/>
                  </a:lnTo>
                  <a:lnTo>
                    <a:pt x="0" y="7"/>
                  </a:lnTo>
                  <a:lnTo>
                    <a:pt x="0" y="14"/>
                  </a:lnTo>
                  <a:lnTo>
                    <a:pt x="0" y="14"/>
                  </a:lnTo>
                  <a:lnTo>
                    <a:pt x="7" y="14"/>
                  </a:lnTo>
                  <a:lnTo>
                    <a:pt x="7" y="14"/>
                  </a:lnTo>
                  <a:lnTo>
                    <a:pt x="7" y="14"/>
                  </a:lnTo>
                  <a:lnTo>
                    <a:pt x="14" y="14"/>
                  </a:lnTo>
                  <a:lnTo>
                    <a:pt x="14" y="14"/>
                  </a:lnTo>
                  <a:lnTo>
                    <a:pt x="14" y="14"/>
                  </a:lnTo>
                  <a:lnTo>
                    <a:pt x="14" y="7"/>
                  </a:lnTo>
                </a:path>
              </a:pathLst>
            </a:custGeom>
            <a:noFill/>
            <a:ln w="0" cap="sq">
              <a:solidFill>
                <a:srgbClr val="FFFF00"/>
              </a:solidFill>
              <a:prstDash val="solid"/>
              <a:miter lim="800000"/>
              <a:headEnd/>
              <a:tailEnd/>
            </a:ln>
          </p:spPr>
          <p:txBody>
            <a:bodyPr/>
            <a:lstStyle/>
            <a:p>
              <a:endParaRPr lang="en-US" dirty="0"/>
            </a:p>
          </p:txBody>
        </p:sp>
        <p:sp>
          <p:nvSpPr>
            <p:cNvPr id="643713" name="Freeform 641"/>
            <p:cNvSpPr>
              <a:spLocks/>
            </p:cNvSpPr>
            <p:nvPr/>
          </p:nvSpPr>
          <p:spPr bwMode="auto">
            <a:xfrm>
              <a:off x="3365" y="3276"/>
              <a:ext cx="15" cy="15"/>
            </a:xfrm>
            <a:custGeom>
              <a:avLst/>
              <a:gdLst/>
              <a:ahLst/>
              <a:cxnLst>
                <a:cxn ang="0">
                  <a:pos x="15" y="8"/>
                </a:cxn>
                <a:cxn ang="0">
                  <a:pos x="15" y="4"/>
                </a:cxn>
                <a:cxn ang="0">
                  <a:pos x="13" y="2"/>
                </a:cxn>
                <a:cxn ang="0">
                  <a:pos x="11" y="1"/>
                </a:cxn>
                <a:cxn ang="0">
                  <a:pos x="9" y="0"/>
                </a:cxn>
                <a:cxn ang="0">
                  <a:pos x="6" y="0"/>
                </a:cxn>
                <a:cxn ang="0">
                  <a:pos x="4" y="1"/>
                </a:cxn>
                <a:cxn ang="0">
                  <a:pos x="2" y="2"/>
                </a:cxn>
                <a:cxn ang="0">
                  <a:pos x="0" y="4"/>
                </a:cxn>
                <a:cxn ang="0">
                  <a:pos x="0" y="8"/>
                </a:cxn>
                <a:cxn ang="0">
                  <a:pos x="0" y="10"/>
                </a:cxn>
                <a:cxn ang="0">
                  <a:pos x="2" y="12"/>
                </a:cxn>
                <a:cxn ang="0">
                  <a:pos x="4" y="15"/>
                </a:cxn>
                <a:cxn ang="0">
                  <a:pos x="6" y="15"/>
                </a:cxn>
                <a:cxn ang="0">
                  <a:pos x="9" y="15"/>
                </a:cxn>
                <a:cxn ang="0">
                  <a:pos x="11" y="15"/>
                </a:cxn>
                <a:cxn ang="0">
                  <a:pos x="13" y="12"/>
                </a:cxn>
                <a:cxn ang="0">
                  <a:pos x="15" y="10"/>
                </a:cxn>
                <a:cxn ang="0">
                  <a:pos x="15" y="8"/>
                </a:cxn>
              </a:cxnLst>
              <a:rect l="0" t="0" r="r" b="b"/>
              <a:pathLst>
                <a:path w="15" h="15">
                  <a:moveTo>
                    <a:pt x="15" y="8"/>
                  </a:moveTo>
                  <a:lnTo>
                    <a:pt x="15" y="4"/>
                  </a:lnTo>
                  <a:lnTo>
                    <a:pt x="13" y="2"/>
                  </a:lnTo>
                  <a:lnTo>
                    <a:pt x="11" y="1"/>
                  </a:lnTo>
                  <a:lnTo>
                    <a:pt x="9" y="0"/>
                  </a:lnTo>
                  <a:lnTo>
                    <a:pt x="6" y="0"/>
                  </a:lnTo>
                  <a:lnTo>
                    <a:pt x="4" y="1"/>
                  </a:lnTo>
                  <a:lnTo>
                    <a:pt x="2" y="2"/>
                  </a:lnTo>
                  <a:lnTo>
                    <a:pt x="0" y="4"/>
                  </a:lnTo>
                  <a:lnTo>
                    <a:pt x="0" y="8"/>
                  </a:lnTo>
                  <a:lnTo>
                    <a:pt x="0" y="10"/>
                  </a:lnTo>
                  <a:lnTo>
                    <a:pt x="2" y="12"/>
                  </a:lnTo>
                  <a:lnTo>
                    <a:pt x="4" y="15"/>
                  </a:lnTo>
                  <a:lnTo>
                    <a:pt x="6" y="15"/>
                  </a:lnTo>
                  <a:lnTo>
                    <a:pt x="9" y="15"/>
                  </a:lnTo>
                  <a:lnTo>
                    <a:pt x="11" y="15"/>
                  </a:lnTo>
                  <a:lnTo>
                    <a:pt x="13" y="12"/>
                  </a:lnTo>
                  <a:lnTo>
                    <a:pt x="15" y="10"/>
                  </a:lnTo>
                  <a:lnTo>
                    <a:pt x="15" y="8"/>
                  </a:lnTo>
                  <a:close/>
                </a:path>
              </a:pathLst>
            </a:custGeom>
            <a:solidFill>
              <a:srgbClr val="FFFF00"/>
            </a:solidFill>
            <a:ln w="9525">
              <a:noFill/>
              <a:round/>
              <a:headEnd/>
              <a:tailEnd/>
            </a:ln>
          </p:spPr>
          <p:txBody>
            <a:bodyPr/>
            <a:lstStyle/>
            <a:p>
              <a:endParaRPr lang="en-US" dirty="0"/>
            </a:p>
          </p:txBody>
        </p:sp>
        <p:sp>
          <p:nvSpPr>
            <p:cNvPr id="643714" name="Freeform 642"/>
            <p:cNvSpPr>
              <a:spLocks/>
            </p:cNvSpPr>
            <p:nvPr/>
          </p:nvSpPr>
          <p:spPr bwMode="auto">
            <a:xfrm>
              <a:off x="3366" y="3278"/>
              <a:ext cx="15" cy="14"/>
            </a:xfrm>
            <a:custGeom>
              <a:avLst/>
              <a:gdLst/>
              <a:ahLst/>
              <a:cxnLst>
                <a:cxn ang="0">
                  <a:pos x="15" y="7"/>
                </a:cxn>
                <a:cxn ang="0">
                  <a:pos x="15" y="0"/>
                </a:cxn>
                <a:cxn ang="0">
                  <a:pos x="15" y="0"/>
                </a:cxn>
                <a:cxn ang="0">
                  <a:pos x="8" y="0"/>
                </a:cxn>
                <a:cxn ang="0">
                  <a:pos x="8" y="0"/>
                </a:cxn>
                <a:cxn ang="0">
                  <a:pos x="8" y="0"/>
                </a:cxn>
                <a:cxn ang="0">
                  <a:pos x="0" y="0"/>
                </a:cxn>
                <a:cxn ang="0">
                  <a:pos x="0" y="0"/>
                </a:cxn>
                <a:cxn ang="0">
                  <a:pos x="0" y="0"/>
                </a:cxn>
                <a:cxn ang="0">
                  <a:pos x="0" y="7"/>
                </a:cxn>
                <a:cxn ang="0">
                  <a:pos x="0" y="7"/>
                </a:cxn>
                <a:cxn ang="0">
                  <a:pos x="0" y="7"/>
                </a:cxn>
                <a:cxn ang="0">
                  <a:pos x="0" y="14"/>
                </a:cxn>
                <a:cxn ang="0">
                  <a:pos x="8" y="14"/>
                </a:cxn>
                <a:cxn ang="0">
                  <a:pos x="8" y="14"/>
                </a:cxn>
                <a:cxn ang="0">
                  <a:pos x="8" y="14"/>
                </a:cxn>
                <a:cxn ang="0">
                  <a:pos x="15" y="7"/>
                </a:cxn>
                <a:cxn ang="0">
                  <a:pos x="15" y="7"/>
                </a:cxn>
                <a:cxn ang="0">
                  <a:pos x="15" y="7"/>
                </a:cxn>
              </a:cxnLst>
              <a:rect l="0" t="0" r="r" b="b"/>
              <a:pathLst>
                <a:path w="15" h="14">
                  <a:moveTo>
                    <a:pt x="15" y="7"/>
                  </a:moveTo>
                  <a:lnTo>
                    <a:pt x="15" y="0"/>
                  </a:lnTo>
                  <a:lnTo>
                    <a:pt x="15" y="0"/>
                  </a:lnTo>
                  <a:lnTo>
                    <a:pt x="8" y="0"/>
                  </a:lnTo>
                  <a:lnTo>
                    <a:pt x="8" y="0"/>
                  </a:lnTo>
                  <a:lnTo>
                    <a:pt x="8" y="0"/>
                  </a:lnTo>
                  <a:lnTo>
                    <a:pt x="0" y="0"/>
                  </a:lnTo>
                  <a:lnTo>
                    <a:pt x="0" y="0"/>
                  </a:lnTo>
                  <a:lnTo>
                    <a:pt x="0" y="0"/>
                  </a:lnTo>
                  <a:lnTo>
                    <a:pt x="0" y="7"/>
                  </a:lnTo>
                  <a:lnTo>
                    <a:pt x="0" y="7"/>
                  </a:lnTo>
                  <a:lnTo>
                    <a:pt x="0" y="7"/>
                  </a:lnTo>
                  <a:lnTo>
                    <a:pt x="0" y="14"/>
                  </a:lnTo>
                  <a:lnTo>
                    <a:pt x="8" y="14"/>
                  </a:lnTo>
                  <a:lnTo>
                    <a:pt x="8" y="14"/>
                  </a:lnTo>
                  <a:lnTo>
                    <a:pt x="8"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715" name="Freeform 643"/>
            <p:cNvSpPr>
              <a:spLocks/>
            </p:cNvSpPr>
            <p:nvPr/>
          </p:nvSpPr>
          <p:spPr bwMode="auto">
            <a:xfrm>
              <a:off x="3332" y="3329"/>
              <a:ext cx="16" cy="17"/>
            </a:xfrm>
            <a:custGeom>
              <a:avLst/>
              <a:gdLst/>
              <a:ahLst/>
              <a:cxnLst>
                <a:cxn ang="0">
                  <a:pos x="16" y="9"/>
                </a:cxn>
                <a:cxn ang="0">
                  <a:pos x="15" y="6"/>
                </a:cxn>
                <a:cxn ang="0">
                  <a:pos x="14" y="3"/>
                </a:cxn>
                <a:cxn ang="0">
                  <a:pos x="11" y="2"/>
                </a:cxn>
                <a:cxn ang="0">
                  <a:pos x="9" y="0"/>
                </a:cxn>
                <a:cxn ang="0">
                  <a:pos x="6" y="0"/>
                </a:cxn>
                <a:cxn ang="0">
                  <a:pos x="4" y="2"/>
                </a:cxn>
                <a:cxn ang="0">
                  <a:pos x="2" y="3"/>
                </a:cxn>
                <a:cxn ang="0">
                  <a:pos x="1" y="6"/>
                </a:cxn>
                <a:cxn ang="0">
                  <a:pos x="0" y="9"/>
                </a:cxn>
                <a:cxn ang="0">
                  <a:pos x="1" y="11"/>
                </a:cxn>
                <a:cxn ang="0">
                  <a:pos x="2" y="14"/>
                </a:cxn>
                <a:cxn ang="0">
                  <a:pos x="4" y="15"/>
                </a:cxn>
                <a:cxn ang="0">
                  <a:pos x="6" y="17"/>
                </a:cxn>
                <a:cxn ang="0">
                  <a:pos x="9" y="17"/>
                </a:cxn>
                <a:cxn ang="0">
                  <a:pos x="11" y="15"/>
                </a:cxn>
                <a:cxn ang="0">
                  <a:pos x="14" y="14"/>
                </a:cxn>
                <a:cxn ang="0">
                  <a:pos x="15" y="11"/>
                </a:cxn>
                <a:cxn ang="0">
                  <a:pos x="16" y="9"/>
                </a:cxn>
              </a:cxnLst>
              <a:rect l="0" t="0" r="r" b="b"/>
              <a:pathLst>
                <a:path w="16" h="17">
                  <a:moveTo>
                    <a:pt x="16" y="9"/>
                  </a:moveTo>
                  <a:lnTo>
                    <a:pt x="15" y="6"/>
                  </a:lnTo>
                  <a:lnTo>
                    <a:pt x="14" y="3"/>
                  </a:lnTo>
                  <a:lnTo>
                    <a:pt x="11" y="2"/>
                  </a:lnTo>
                  <a:lnTo>
                    <a:pt x="9" y="0"/>
                  </a:lnTo>
                  <a:lnTo>
                    <a:pt x="6" y="0"/>
                  </a:lnTo>
                  <a:lnTo>
                    <a:pt x="4" y="2"/>
                  </a:lnTo>
                  <a:lnTo>
                    <a:pt x="2" y="3"/>
                  </a:lnTo>
                  <a:lnTo>
                    <a:pt x="1" y="6"/>
                  </a:lnTo>
                  <a:lnTo>
                    <a:pt x="0" y="9"/>
                  </a:lnTo>
                  <a:lnTo>
                    <a:pt x="1" y="11"/>
                  </a:lnTo>
                  <a:lnTo>
                    <a:pt x="2" y="14"/>
                  </a:lnTo>
                  <a:lnTo>
                    <a:pt x="4" y="15"/>
                  </a:lnTo>
                  <a:lnTo>
                    <a:pt x="6" y="17"/>
                  </a:lnTo>
                  <a:lnTo>
                    <a:pt x="9" y="17"/>
                  </a:lnTo>
                  <a:lnTo>
                    <a:pt x="11" y="15"/>
                  </a:lnTo>
                  <a:lnTo>
                    <a:pt x="14" y="14"/>
                  </a:lnTo>
                  <a:lnTo>
                    <a:pt x="15" y="11"/>
                  </a:lnTo>
                  <a:lnTo>
                    <a:pt x="16" y="9"/>
                  </a:lnTo>
                  <a:close/>
                </a:path>
              </a:pathLst>
            </a:custGeom>
            <a:solidFill>
              <a:srgbClr val="FFFF00"/>
            </a:solidFill>
            <a:ln w="9525">
              <a:noFill/>
              <a:round/>
              <a:headEnd/>
              <a:tailEnd/>
            </a:ln>
          </p:spPr>
          <p:txBody>
            <a:bodyPr/>
            <a:lstStyle/>
            <a:p>
              <a:endParaRPr lang="en-US" dirty="0"/>
            </a:p>
          </p:txBody>
        </p:sp>
        <p:sp>
          <p:nvSpPr>
            <p:cNvPr id="643716" name="Freeform 644"/>
            <p:cNvSpPr>
              <a:spLocks/>
            </p:cNvSpPr>
            <p:nvPr/>
          </p:nvSpPr>
          <p:spPr bwMode="auto">
            <a:xfrm>
              <a:off x="3330" y="3329"/>
              <a:ext cx="15" cy="14"/>
            </a:xfrm>
            <a:custGeom>
              <a:avLst/>
              <a:gdLst/>
              <a:ahLst/>
              <a:cxnLst>
                <a:cxn ang="0">
                  <a:pos x="15" y="7"/>
                </a:cxn>
                <a:cxn ang="0">
                  <a:pos x="15" y="7"/>
                </a:cxn>
                <a:cxn ang="0">
                  <a:pos x="15" y="0"/>
                </a:cxn>
                <a:cxn ang="0">
                  <a:pos x="15" y="0"/>
                </a:cxn>
                <a:cxn ang="0">
                  <a:pos x="7" y="0"/>
                </a:cxn>
                <a:cxn ang="0">
                  <a:pos x="7" y="0"/>
                </a:cxn>
                <a:cxn ang="0">
                  <a:pos x="7" y="0"/>
                </a:cxn>
                <a:cxn ang="0">
                  <a:pos x="7" y="0"/>
                </a:cxn>
                <a:cxn ang="0">
                  <a:pos x="0" y="7"/>
                </a:cxn>
                <a:cxn ang="0">
                  <a:pos x="0" y="7"/>
                </a:cxn>
                <a:cxn ang="0">
                  <a:pos x="0" y="14"/>
                </a:cxn>
                <a:cxn ang="0">
                  <a:pos x="7" y="14"/>
                </a:cxn>
                <a:cxn ang="0">
                  <a:pos x="7" y="14"/>
                </a:cxn>
                <a:cxn ang="0">
                  <a:pos x="7" y="14"/>
                </a:cxn>
                <a:cxn ang="0">
                  <a:pos x="7" y="14"/>
                </a:cxn>
                <a:cxn ang="0">
                  <a:pos x="15" y="14"/>
                </a:cxn>
                <a:cxn ang="0">
                  <a:pos x="15" y="14"/>
                </a:cxn>
                <a:cxn ang="0">
                  <a:pos x="15" y="14"/>
                </a:cxn>
                <a:cxn ang="0">
                  <a:pos x="15" y="7"/>
                </a:cxn>
              </a:cxnLst>
              <a:rect l="0" t="0" r="r" b="b"/>
              <a:pathLst>
                <a:path w="15" h="14">
                  <a:moveTo>
                    <a:pt x="15" y="7"/>
                  </a:moveTo>
                  <a:lnTo>
                    <a:pt x="15" y="7"/>
                  </a:lnTo>
                  <a:lnTo>
                    <a:pt x="15" y="0"/>
                  </a:lnTo>
                  <a:lnTo>
                    <a:pt x="15" y="0"/>
                  </a:lnTo>
                  <a:lnTo>
                    <a:pt x="7" y="0"/>
                  </a:lnTo>
                  <a:lnTo>
                    <a:pt x="7" y="0"/>
                  </a:lnTo>
                  <a:lnTo>
                    <a:pt x="7" y="0"/>
                  </a:lnTo>
                  <a:lnTo>
                    <a:pt x="7" y="0"/>
                  </a:lnTo>
                  <a:lnTo>
                    <a:pt x="0" y="7"/>
                  </a:lnTo>
                  <a:lnTo>
                    <a:pt x="0" y="7"/>
                  </a:lnTo>
                  <a:lnTo>
                    <a:pt x="0" y="14"/>
                  </a:lnTo>
                  <a:lnTo>
                    <a:pt x="7" y="14"/>
                  </a:lnTo>
                  <a:lnTo>
                    <a:pt x="7" y="14"/>
                  </a:lnTo>
                  <a:lnTo>
                    <a:pt x="7" y="14"/>
                  </a:lnTo>
                  <a:lnTo>
                    <a:pt x="7" y="14"/>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717" name="Freeform 645"/>
            <p:cNvSpPr>
              <a:spLocks/>
            </p:cNvSpPr>
            <p:nvPr/>
          </p:nvSpPr>
          <p:spPr bwMode="auto">
            <a:xfrm>
              <a:off x="3366" y="3274"/>
              <a:ext cx="16" cy="17"/>
            </a:xfrm>
            <a:custGeom>
              <a:avLst/>
              <a:gdLst/>
              <a:ahLst/>
              <a:cxnLst>
                <a:cxn ang="0">
                  <a:pos x="16" y="8"/>
                </a:cxn>
                <a:cxn ang="0">
                  <a:pos x="15" y="6"/>
                </a:cxn>
                <a:cxn ang="0">
                  <a:pos x="13" y="3"/>
                </a:cxn>
                <a:cxn ang="0">
                  <a:pos x="11" y="2"/>
                </a:cxn>
                <a:cxn ang="0">
                  <a:pos x="8" y="0"/>
                </a:cxn>
                <a:cxn ang="0">
                  <a:pos x="6" y="0"/>
                </a:cxn>
                <a:cxn ang="0">
                  <a:pos x="3" y="2"/>
                </a:cxn>
                <a:cxn ang="0">
                  <a:pos x="2" y="3"/>
                </a:cxn>
                <a:cxn ang="0">
                  <a:pos x="1" y="6"/>
                </a:cxn>
                <a:cxn ang="0">
                  <a:pos x="0" y="8"/>
                </a:cxn>
                <a:cxn ang="0">
                  <a:pos x="1" y="11"/>
                </a:cxn>
                <a:cxn ang="0">
                  <a:pos x="2" y="13"/>
                </a:cxn>
                <a:cxn ang="0">
                  <a:pos x="3" y="15"/>
                </a:cxn>
                <a:cxn ang="0">
                  <a:pos x="6" y="17"/>
                </a:cxn>
                <a:cxn ang="0">
                  <a:pos x="8" y="17"/>
                </a:cxn>
                <a:cxn ang="0">
                  <a:pos x="11" y="15"/>
                </a:cxn>
                <a:cxn ang="0">
                  <a:pos x="13" y="13"/>
                </a:cxn>
                <a:cxn ang="0">
                  <a:pos x="15" y="11"/>
                </a:cxn>
                <a:cxn ang="0">
                  <a:pos x="16" y="8"/>
                </a:cxn>
              </a:cxnLst>
              <a:rect l="0" t="0" r="r" b="b"/>
              <a:pathLst>
                <a:path w="16" h="17">
                  <a:moveTo>
                    <a:pt x="16" y="8"/>
                  </a:moveTo>
                  <a:lnTo>
                    <a:pt x="15" y="6"/>
                  </a:lnTo>
                  <a:lnTo>
                    <a:pt x="13" y="3"/>
                  </a:lnTo>
                  <a:lnTo>
                    <a:pt x="11" y="2"/>
                  </a:lnTo>
                  <a:lnTo>
                    <a:pt x="8" y="0"/>
                  </a:lnTo>
                  <a:lnTo>
                    <a:pt x="6" y="0"/>
                  </a:lnTo>
                  <a:lnTo>
                    <a:pt x="3" y="2"/>
                  </a:lnTo>
                  <a:lnTo>
                    <a:pt x="2" y="3"/>
                  </a:lnTo>
                  <a:lnTo>
                    <a:pt x="1" y="6"/>
                  </a:lnTo>
                  <a:lnTo>
                    <a:pt x="0" y="8"/>
                  </a:lnTo>
                  <a:lnTo>
                    <a:pt x="1" y="11"/>
                  </a:lnTo>
                  <a:lnTo>
                    <a:pt x="2" y="13"/>
                  </a:lnTo>
                  <a:lnTo>
                    <a:pt x="3" y="15"/>
                  </a:lnTo>
                  <a:lnTo>
                    <a:pt x="6" y="17"/>
                  </a:lnTo>
                  <a:lnTo>
                    <a:pt x="8" y="17"/>
                  </a:lnTo>
                  <a:lnTo>
                    <a:pt x="11" y="15"/>
                  </a:lnTo>
                  <a:lnTo>
                    <a:pt x="13"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718" name="Freeform 646"/>
            <p:cNvSpPr>
              <a:spLocks/>
            </p:cNvSpPr>
            <p:nvPr/>
          </p:nvSpPr>
          <p:spPr bwMode="auto">
            <a:xfrm>
              <a:off x="3366" y="3278"/>
              <a:ext cx="15" cy="14"/>
            </a:xfrm>
            <a:custGeom>
              <a:avLst/>
              <a:gdLst/>
              <a:ahLst/>
              <a:cxnLst>
                <a:cxn ang="0">
                  <a:pos x="15" y="7"/>
                </a:cxn>
                <a:cxn ang="0">
                  <a:pos x="15" y="0"/>
                </a:cxn>
                <a:cxn ang="0">
                  <a:pos x="15" y="0"/>
                </a:cxn>
                <a:cxn ang="0">
                  <a:pos x="8" y="0"/>
                </a:cxn>
                <a:cxn ang="0">
                  <a:pos x="8" y="0"/>
                </a:cxn>
                <a:cxn ang="0">
                  <a:pos x="8" y="0"/>
                </a:cxn>
                <a:cxn ang="0">
                  <a:pos x="0" y="0"/>
                </a:cxn>
                <a:cxn ang="0">
                  <a:pos x="0" y="0"/>
                </a:cxn>
                <a:cxn ang="0">
                  <a:pos x="0" y="0"/>
                </a:cxn>
                <a:cxn ang="0">
                  <a:pos x="0" y="7"/>
                </a:cxn>
                <a:cxn ang="0">
                  <a:pos x="0" y="7"/>
                </a:cxn>
                <a:cxn ang="0">
                  <a:pos x="0" y="7"/>
                </a:cxn>
                <a:cxn ang="0">
                  <a:pos x="0" y="14"/>
                </a:cxn>
                <a:cxn ang="0">
                  <a:pos x="8" y="14"/>
                </a:cxn>
                <a:cxn ang="0">
                  <a:pos x="8" y="14"/>
                </a:cxn>
                <a:cxn ang="0">
                  <a:pos x="8" y="14"/>
                </a:cxn>
                <a:cxn ang="0">
                  <a:pos x="15" y="7"/>
                </a:cxn>
                <a:cxn ang="0">
                  <a:pos x="15" y="7"/>
                </a:cxn>
                <a:cxn ang="0">
                  <a:pos x="15" y="7"/>
                </a:cxn>
              </a:cxnLst>
              <a:rect l="0" t="0" r="r" b="b"/>
              <a:pathLst>
                <a:path w="15" h="14">
                  <a:moveTo>
                    <a:pt x="15" y="7"/>
                  </a:moveTo>
                  <a:lnTo>
                    <a:pt x="15" y="0"/>
                  </a:lnTo>
                  <a:lnTo>
                    <a:pt x="15" y="0"/>
                  </a:lnTo>
                  <a:lnTo>
                    <a:pt x="8" y="0"/>
                  </a:lnTo>
                  <a:lnTo>
                    <a:pt x="8" y="0"/>
                  </a:lnTo>
                  <a:lnTo>
                    <a:pt x="8" y="0"/>
                  </a:lnTo>
                  <a:lnTo>
                    <a:pt x="0" y="0"/>
                  </a:lnTo>
                  <a:lnTo>
                    <a:pt x="0" y="0"/>
                  </a:lnTo>
                  <a:lnTo>
                    <a:pt x="0" y="0"/>
                  </a:lnTo>
                  <a:lnTo>
                    <a:pt x="0" y="7"/>
                  </a:lnTo>
                  <a:lnTo>
                    <a:pt x="0" y="7"/>
                  </a:lnTo>
                  <a:lnTo>
                    <a:pt x="0" y="7"/>
                  </a:lnTo>
                  <a:lnTo>
                    <a:pt x="0" y="14"/>
                  </a:lnTo>
                  <a:lnTo>
                    <a:pt x="8" y="14"/>
                  </a:lnTo>
                  <a:lnTo>
                    <a:pt x="8" y="14"/>
                  </a:lnTo>
                  <a:lnTo>
                    <a:pt x="8" y="14"/>
                  </a:lnTo>
                  <a:lnTo>
                    <a:pt x="15" y="7"/>
                  </a:lnTo>
                  <a:lnTo>
                    <a:pt x="15" y="7"/>
                  </a:lnTo>
                  <a:lnTo>
                    <a:pt x="15" y="7"/>
                  </a:lnTo>
                </a:path>
              </a:pathLst>
            </a:custGeom>
            <a:noFill/>
            <a:ln w="0" cap="sq">
              <a:solidFill>
                <a:srgbClr val="FFFF00"/>
              </a:solidFill>
              <a:prstDash val="solid"/>
              <a:miter lim="800000"/>
              <a:headEnd/>
              <a:tailEnd/>
            </a:ln>
          </p:spPr>
          <p:txBody>
            <a:bodyPr/>
            <a:lstStyle/>
            <a:p>
              <a:endParaRPr lang="en-US" dirty="0"/>
            </a:p>
          </p:txBody>
        </p:sp>
        <p:sp>
          <p:nvSpPr>
            <p:cNvPr id="643719" name="Freeform 647"/>
            <p:cNvSpPr>
              <a:spLocks/>
            </p:cNvSpPr>
            <p:nvPr/>
          </p:nvSpPr>
          <p:spPr bwMode="auto">
            <a:xfrm>
              <a:off x="3371" y="3311"/>
              <a:ext cx="15" cy="16"/>
            </a:xfrm>
            <a:custGeom>
              <a:avLst/>
              <a:gdLst/>
              <a:ahLst/>
              <a:cxnLst>
                <a:cxn ang="0">
                  <a:pos x="15" y="8"/>
                </a:cxn>
                <a:cxn ang="0">
                  <a:pos x="15" y="5"/>
                </a:cxn>
                <a:cxn ang="0">
                  <a:pos x="14" y="3"/>
                </a:cxn>
                <a:cxn ang="0">
                  <a:pos x="11" y="1"/>
                </a:cxn>
                <a:cxn ang="0">
                  <a:pos x="9" y="0"/>
                </a:cxn>
                <a:cxn ang="0">
                  <a:pos x="5" y="0"/>
                </a:cxn>
                <a:cxn ang="0">
                  <a:pos x="3" y="1"/>
                </a:cxn>
                <a:cxn ang="0">
                  <a:pos x="1" y="3"/>
                </a:cxn>
                <a:cxn ang="0">
                  <a:pos x="0" y="5"/>
                </a:cxn>
                <a:cxn ang="0">
                  <a:pos x="0" y="8"/>
                </a:cxn>
                <a:cxn ang="0">
                  <a:pos x="0" y="10"/>
                </a:cxn>
                <a:cxn ang="0">
                  <a:pos x="1" y="13"/>
                </a:cxn>
                <a:cxn ang="0">
                  <a:pos x="3" y="15"/>
                </a:cxn>
                <a:cxn ang="0">
                  <a:pos x="5" y="16"/>
                </a:cxn>
                <a:cxn ang="0">
                  <a:pos x="9" y="16"/>
                </a:cxn>
                <a:cxn ang="0">
                  <a:pos x="11" y="15"/>
                </a:cxn>
                <a:cxn ang="0">
                  <a:pos x="14" y="13"/>
                </a:cxn>
                <a:cxn ang="0">
                  <a:pos x="15" y="10"/>
                </a:cxn>
                <a:cxn ang="0">
                  <a:pos x="15" y="8"/>
                </a:cxn>
              </a:cxnLst>
              <a:rect l="0" t="0" r="r" b="b"/>
              <a:pathLst>
                <a:path w="15" h="16">
                  <a:moveTo>
                    <a:pt x="15" y="8"/>
                  </a:moveTo>
                  <a:lnTo>
                    <a:pt x="15" y="5"/>
                  </a:lnTo>
                  <a:lnTo>
                    <a:pt x="14" y="3"/>
                  </a:lnTo>
                  <a:lnTo>
                    <a:pt x="11" y="1"/>
                  </a:lnTo>
                  <a:lnTo>
                    <a:pt x="9" y="0"/>
                  </a:lnTo>
                  <a:lnTo>
                    <a:pt x="5" y="0"/>
                  </a:lnTo>
                  <a:lnTo>
                    <a:pt x="3" y="1"/>
                  </a:lnTo>
                  <a:lnTo>
                    <a:pt x="1" y="3"/>
                  </a:lnTo>
                  <a:lnTo>
                    <a:pt x="0" y="5"/>
                  </a:lnTo>
                  <a:lnTo>
                    <a:pt x="0" y="8"/>
                  </a:lnTo>
                  <a:lnTo>
                    <a:pt x="0" y="10"/>
                  </a:lnTo>
                  <a:lnTo>
                    <a:pt x="1" y="13"/>
                  </a:lnTo>
                  <a:lnTo>
                    <a:pt x="3" y="15"/>
                  </a:lnTo>
                  <a:lnTo>
                    <a:pt x="5" y="16"/>
                  </a:lnTo>
                  <a:lnTo>
                    <a:pt x="9" y="16"/>
                  </a:lnTo>
                  <a:lnTo>
                    <a:pt x="11" y="15"/>
                  </a:lnTo>
                  <a:lnTo>
                    <a:pt x="14" y="13"/>
                  </a:lnTo>
                  <a:lnTo>
                    <a:pt x="15" y="10"/>
                  </a:lnTo>
                  <a:lnTo>
                    <a:pt x="15" y="8"/>
                  </a:lnTo>
                  <a:close/>
                </a:path>
              </a:pathLst>
            </a:custGeom>
            <a:solidFill>
              <a:srgbClr val="FFFF00"/>
            </a:solidFill>
            <a:ln w="9525">
              <a:noFill/>
              <a:round/>
              <a:headEnd/>
              <a:tailEnd/>
            </a:ln>
          </p:spPr>
          <p:txBody>
            <a:bodyPr/>
            <a:lstStyle/>
            <a:p>
              <a:endParaRPr lang="en-US" dirty="0"/>
            </a:p>
          </p:txBody>
        </p:sp>
        <p:sp>
          <p:nvSpPr>
            <p:cNvPr id="643720" name="Freeform 648"/>
            <p:cNvSpPr>
              <a:spLocks/>
            </p:cNvSpPr>
            <p:nvPr/>
          </p:nvSpPr>
          <p:spPr bwMode="auto">
            <a:xfrm>
              <a:off x="3374" y="3314"/>
              <a:ext cx="14" cy="15"/>
            </a:xfrm>
            <a:custGeom>
              <a:avLst/>
              <a:gdLst/>
              <a:ahLst/>
              <a:cxnLst>
                <a:cxn ang="0">
                  <a:pos x="14" y="7"/>
                </a:cxn>
                <a:cxn ang="0">
                  <a:pos x="14" y="0"/>
                </a:cxn>
                <a:cxn ang="0">
                  <a:pos x="14" y="0"/>
                </a:cxn>
                <a:cxn ang="0">
                  <a:pos x="7" y="0"/>
                </a:cxn>
                <a:cxn ang="0">
                  <a:pos x="7" y="0"/>
                </a:cxn>
                <a:cxn ang="0">
                  <a:pos x="0" y="0"/>
                </a:cxn>
                <a:cxn ang="0">
                  <a:pos x="0" y="0"/>
                </a:cxn>
                <a:cxn ang="0">
                  <a:pos x="0" y="0"/>
                </a:cxn>
                <a:cxn ang="0">
                  <a:pos x="0" y="0"/>
                </a:cxn>
                <a:cxn ang="0">
                  <a:pos x="0" y="7"/>
                </a:cxn>
                <a:cxn ang="0">
                  <a:pos x="0" y="7"/>
                </a:cxn>
                <a:cxn ang="0">
                  <a:pos x="0" y="7"/>
                </a:cxn>
                <a:cxn ang="0">
                  <a:pos x="0" y="15"/>
                </a:cxn>
                <a:cxn ang="0">
                  <a:pos x="0" y="15"/>
                </a:cxn>
                <a:cxn ang="0">
                  <a:pos x="7" y="15"/>
                </a:cxn>
                <a:cxn ang="0">
                  <a:pos x="7" y="15"/>
                </a:cxn>
                <a:cxn ang="0">
                  <a:pos x="14" y="7"/>
                </a:cxn>
                <a:cxn ang="0">
                  <a:pos x="14" y="7"/>
                </a:cxn>
                <a:cxn ang="0">
                  <a:pos x="14" y="7"/>
                </a:cxn>
              </a:cxnLst>
              <a:rect l="0" t="0" r="r" b="b"/>
              <a:pathLst>
                <a:path w="14" h="15">
                  <a:moveTo>
                    <a:pt x="14" y="7"/>
                  </a:moveTo>
                  <a:lnTo>
                    <a:pt x="14" y="0"/>
                  </a:lnTo>
                  <a:lnTo>
                    <a:pt x="14" y="0"/>
                  </a:lnTo>
                  <a:lnTo>
                    <a:pt x="7" y="0"/>
                  </a:lnTo>
                  <a:lnTo>
                    <a:pt x="7" y="0"/>
                  </a:lnTo>
                  <a:lnTo>
                    <a:pt x="0" y="0"/>
                  </a:lnTo>
                  <a:lnTo>
                    <a:pt x="0" y="0"/>
                  </a:lnTo>
                  <a:lnTo>
                    <a:pt x="0" y="0"/>
                  </a:lnTo>
                  <a:lnTo>
                    <a:pt x="0" y="0"/>
                  </a:lnTo>
                  <a:lnTo>
                    <a:pt x="0" y="7"/>
                  </a:lnTo>
                  <a:lnTo>
                    <a:pt x="0" y="7"/>
                  </a:lnTo>
                  <a:lnTo>
                    <a:pt x="0" y="7"/>
                  </a:lnTo>
                  <a:lnTo>
                    <a:pt x="0" y="15"/>
                  </a:lnTo>
                  <a:lnTo>
                    <a:pt x="0" y="15"/>
                  </a:lnTo>
                  <a:lnTo>
                    <a:pt x="7" y="15"/>
                  </a:lnTo>
                  <a:lnTo>
                    <a:pt x="7" y="15"/>
                  </a:lnTo>
                  <a:lnTo>
                    <a:pt x="14"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721" name="Freeform 649"/>
            <p:cNvSpPr>
              <a:spLocks/>
            </p:cNvSpPr>
            <p:nvPr/>
          </p:nvSpPr>
          <p:spPr bwMode="auto">
            <a:xfrm>
              <a:off x="3294" y="3318"/>
              <a:ext cx="15" cy="15"/>
            </a:xfrm>
            <a:custGeom>
              <a:avLst/>
              <a:gdLst/>
              <a:ahLst/>
              <a:cxnLst>
                <a:cxn ang="0">
                  <a:pos x="15" y="9"/>
                </a:cxn>
                <a:cxn ang="0">
                  <a:pos x="15" y="5"/>
                </a:cxn>
                <a:cxn ang="0">
                  <a:pos x="13" y="3"/>
                </a:cxn>
                <a:cxn ang="0">
                  <a:pos x="11" y="1"/>
                </a:cxn>
                <a:cxn ang="0">
                  <a:pos x="9" y="0"/>
                </a:cxn>
                <a:cxn ang="0">
                  <a:pos x="6" y="0"/>
                </a:cxn>
                <a:cxn ang="0">
                  <a:pos x="4" y="1"/>
                </a:cxn>
                <a:cxn ang="0">
                  <a:pos x="2" y="3"/>
                </a:cxn>
                <a:cxn ang="0">
                  <a:pos x="0" y="5"/>
                </a:cxn>
                <a:cxn ang="0">
                  <a:pos x="0" y="9"/>
                </a:cxn>
                <a:cxn ang="0">
                  <a:pos x="0" y="11"/>
                </a:cxn>
                <a:cxn ang="0">
                  <a:pos x="2" y="13"/>
                </a:cxn>
                <a:cxn ang="0">
                  <a:pos x="4" y="15"/>
                </a:cxn>
                <a:cxn ang="0">
                  <a:pos x="6" y="15"/>
                </a:cxn>
                <a:cxn ang="0">
                  <a:pos x="9" y="15"/>
                </a:cxn>
                <a:cxn ang="0">
                  <a:pos x="11" y="15"/>
                </a:cxn>
                <a:cxn ang="0">
                  <a:pos x="13" y="13"/>
                </a:cxn>
                <a:cxn ang="0">
                  <a:pos x="15" y="11"/>
                </a:cxn>
                <a:cxn ang="0">
                  <a:pos x="15" y="9"/>
                </a:cxn>
              </a:cxnLst>
              <a:rect l="0" t="0" r="r" b="b"/>
              <a:pathLst>
                <a:path w="15" h="15">
                  <a:moveTo>
                    <a:pt x="15" y="9"/>
                  </a:moveTo>
                  <a:lnTo>
                    <a:pt x="15" y="5"/>
                  </a:lnTo>
                  <a:lnTo>
                    <a:pt x="13" y="3"/>
                  </a:lnTo>
                  <a:lnTo>
                    <a:pt x="11" y="1"/>
                  </a:lnTo>
                  <a:lnTo>
                    <a:pt x="9" y="0"/>
                  </a:lnTo>
                  <a:lnTo>
                    <a:pt x="6" y="0"/>
                  </a:lnTo>
                  <a:lnTo>
                    <a:pt x="4" y="1"/>
                  </a:lnTo>
                  <a:lnTo>
                    <a:pt x="2" y="3"/>
                  </a:lnTo>
                  <a:lnTo>
                    <a:pt x="0" y="5"/>
                  </a:lnTo>
                  <a:lnTo>
                    <a:pt x="0" y="9"/>
                  </a:lnTo>
                  <a:lnTo>
                    <a:pt x="0" y="11"/>
                  </a:lnTo>
                  <a:lnTo>
                    <a:pt x="2" y="13"/>
                  </a:lnTo>
                  <a:lnTo>
                    <a:pt x="4" y="15"/>
                  </a:lnTo>
                  <a:lnTo>
                    <a:pt x="6" y="15"/>
                  </a:lnTo>
                  <a:lnTo>
                    <a:pt x="9" y="15"/>
                  </a:lnTo>
                  <a:lnTo>
                    <a:pt x="11" y="15"/>
                  </a:lnTo>
                  <a:lnTo>
                    <a:pt x="13" y="13"/>
                  </a:lnTo>
                  <a:lnTo>
                    <a:pt x="15" y="11"/>
                  </a:lnTo>
                  <a:lnTo>
                    <a:pt x="15" y="9"/>
                  </a:lnTo>
                  <a:close/>
                </a:path>
              </a:pathLst>
            </a:custGeom>
            <a:solidFill>
              <a:srgbClr val="FFFF00"/>
            </a:solidFill>
            <a:ln w="9525">
              <a:noFill/>
              <a:round/>
              <a:headEnd/>
              <a:tailEnd/>
            </a:ln>
          </p:spPr>
          <p:txBody>
            <a:bodyPr/>
            <a:lstStyle/>
            <a:p>
              <a:endParaRPr lang="en-US" dirty="0"/>
            </a:p>
          </p:txBody>
        </p:sp>
        <p:sp>
          <p:nvSpPr>
            <p:cNvPr id="643722" name="Freeform 650"/>
            <p:cNvSpPr>
              <a:spLocks/>
            </p:cNvSpPr>
            <p:nvPr/>
          </p:nvSpPr>
          <p:spPr bwMode="auto">
            <a:xfrm>
              <a:off x="3294" y="3321"/>
              <a:ext cx="14" cy="15"/>
            </a:xfrm>
            <a:custGeom>
              <a:avLst/>
              <a:gdLst/>
              <a:ahLst/>
              <a:cxnLst>
                <a:cxn ang="0">
                  <a:pos x="14" y="8"/>
                </a:cxn>
                <a:cxn ang="0">
                  <a:pos x="14" y="0"/>
                </a:cxn>
                <a:cxn ang="0">
                  <a:pos x="14" y="0"/>
                </a:cxn>
                <a:cxn ang="0">
                  <a:pos x="14" y="0"/>
                </a:cxn>
                <a:cxn ang="0">
                  <a:pos x="7" y="0"/>
                </a:cxn>
                <a:cxn ang="0">
                  <a:pos x="7" y="0"/>
                </a:cxn>
                <a:cxn ang="0">
                  <a:pos x="7" y="0"/>
                </a:cxn>
                <a:cxn ang="0">
                  <a:pos x="0" y="0"/>
                </a:cxn>
                <a:cxn ang="0">
                  <a:pos x="0" y="0"/>
                </a:cxn>
                <a:cxn ang="0">
                  <a:pos x="0" y="8"/>
                </a:cxn>
                <a:cxn ang="0">
                  <a:pos x="0" y="8"/>
                </a:cxn>
                <a:cxn ang="0">
                  <a:pos x="0" y="8"/>
                </a:cxn>
                <a:cxn ang="0">
                  <a:pos x="7" y="15"/>
                </a:cxn>
                <a:cxn ang="0">
                  <a:pos x="7" y="15"/>
                </a:cxn>
                <a:cxn ang="0">
                  <a:pos x="7" y="15"/>
                </a:cxn>
                <a:cxn ang="0">
                  <a:pos x="14" y="15"/>
                </a:cxn>
                <a:cxn ang="0">
                  <a:pos x="14" y="8"/>
                </a:cxn>
                <a:cxn ang="0">
                  <a:pos x="14" y="8"/>
                </a:cxn>
                <a:cxn ang="0">
                  <a:pos x="14" y="8"/>
                </a:cxn>
              </a:cxnLst>
              <a:rect l="0" t="0" r="r" b="b"/>
              <a:pathLst>
                <a:path w="14" h="15">
                  <a:moveTo>
                    <a:pt x="14" y="8"/>
                  </a:moveTo>
                  <a:lnTo>
                    <a:pt x="14" y="0"/>
                  </a:lnTo>
                  <a:lnTo>
                    <a:pt x="14" y="0"/>
                  </a:lnTo>
                  <a:lnTo>
                    <a:pt x="14" y="0"/>
                  </a:lnTo>
                  <a:lnTo>
                    <a:pt x="7" y="0"/>
                  </a:lnTo>
                  <a:lnTo>
                    <a:pt x="7" y="0"/>
                  </a:lnTo>
                  <a:lnTo>
                    <a:pt x="7" y="0"/>
                  </a:lnTo>
                  <a:lnTo>
                    <a:pt x="0" y="0"/>
                  </a:lnTo>
                  <a:lnTo>
                    <a:pt x="0" y="0"/>
                  </a:lnTo>
                  <a:lnTo>
                    <a:pt x="0" y="8"/>
                  </a:lnTo>
                  <a:lnTo>
                    <a:pt x="0" y="8"/>
                  </a:lnTo>
                  <a:lnTo>
                    <a:pt x="0" y="8"/>
                  </a:lnTo>
                  <a:lnTo>
                    <a:pt x="7" y="15"/>
                  </a:lnTo>
                  <a:lnTo>
                    <a:pt x="7" y="15"/>
                  </a:lnTo>
                  <a:lnTo>
                    <a:pt x="7" y="15"/>
                  </a:lnTo>
                  <a:lnTo>
                    <a:pt x="14" y="15"/>
                  </a:lnTo>
                  <a:lnTo>
                    <a:pt x="14" y="8"/>
                  </a:lnTo>
                  <a:lnTo>
                    <a:pt x="14" y="8"/>
                  </a:lnTo>
                  <a:lnTo>
                    <a:pt x="14" y="8"/>
                  </a:lnTo>
                </a:path>
              </a:pathLst>
            </a:custGeom>
            <a:noFill/>
            <a:ln w="0" cap="sq">
              <a:solidFill>
                <a:srgbClr val="FFFF00"/>
              </a:solidFill>
              <a:prstDash val="solid"/>
              <a:miter lim="800000"/>
              <a:headEnd/>
              <a:tailEnd/>
            </a:ln>
          </p:spPr>
          <p:txBody>
            <a:bodyPr/>
            <a:lstStyle/>
            <a:p>
              <a:endParaRPr lang="en-US" dirty="0"/>
            </a:p>
          </p:txBody>
        </p:sp>
        <p:sp>
          <p:nvSpPr>
            <p:cNvPr id="643723" name="Freeform 651"/>
            <p:cNvSpPr>
              <a:spLocks/>
            </p:cNvSpPr>
            <p:nvPr/>
          </p:nvSpPr>
          <p:spPr bwMode="auto">
            <a:xfrm>
              <a:off x="3349" y="3325"/>
              <a:ext cx="15" cy="17"/>
            </a:xfrm>
            <a:custGeom>
              <a:avLst/>
              <a:gdLst/>
              <a:ahLst/>
              <a:cxnLst>
                <a:cxn ang="0">
                  <a:pos x="15" y="8"/>
                </a:cxn>
                <a:cxn ang="0">
                  <a:pos x="14" y="6"/>
                </a:cxn>
                <a:cxn ang="0">
                  <a:pos x="13" y="3"/>
                </a:cxn>
                <a:cxn ang="0">
                  <a:pos x="11" y="2"/>
                </a:cxn>
                <a:cxn ang="0">
                  <a:pos x="9" y="0"/>
                </a:cxn>
                <a:cxn ang="0">
                  <a:pos x="6" y="0"/>
                </a:cxn>
                <a:cxn ang="0">
                  <a:pos x="4" y="2"/>
                </a:cxn>
                <a:cxn ang="0">
                  <a:pos x="1" y="3"/>
                </a:cxn>
                <a:cxn ang="0">
                  <a:pos x="0" y="6"/>
                </a:cxn>
                <a:cxn ang="0">
                  <a:pos x="0" y="8"/>
                </a:cxn>
                <a:cxn ang="0">
                  <a:pos x="0" y="11"/>
                </a:cxn>
                <a:cxn ang="0">
                  <a:pos x="1" y="13"/>
                </a:cxn>
                <a:cxn ang="0">
                  <a:pos x="4" y="15"/>
                </a:cxn>
                <a:cxn ang="0">
                  <a:pos x="6" y="17"/>
                </a:cxn>
                <a:cxn ang="0">
                  <a:pos x="9" y="17"/>
                </a:cxn>
                <a:cxn ang="0">
                  <a:pos x="11" y="15"/>
                </a:cxn>
                <a:cxn ang="0">
                  <a:pos x="13" y="13"/>
                </a:cxn>
                <a:cxn ang="0">
                  <a:pos x="14" y="11"/>
                </a:cxn>
                <a:cxn ang="0">
                  <a:pos x="15" y="8"/>
                </a:cxn>
              </a:cxnLst>
              <a:rect l="0" t="0" r="r" b="b"/>
              <a:pathLst>
                <a:path w="15" h="17">
                  <a:moveTo>
                    <a:pt x="15" y="8"/>
                  </a:moveTo>
                  <a:lnTo>
                    <a:pt x="14" y="6"/>
                  </a:lnTo>
                  <a:lnTo>
                    <a:pt x="13" y="3"/>
                  </a:lnTo>
                  <a:lnTo>
                    <a:pt x="11" y="2"/>
                  </a:lnTo>
                  <a:lnTo>
                    <a:pt x="9" y="0"/>
                  </a:lnTo>
                  <a:lnTo>
                    <a:pt x="6" y="0"/>
                  </a:lnTo>
                  <a:lnTo>
                    <a:pt x="4" y="2"/>
                  </a:lnTo>
                  <a:lnTo>
                    <a:pt x="1" y="3"/>
                  </a:lnTo>
                  <a:lnTo>
                    <a:pt x="0" y="6"/>
                  </a:lnTo>
                  <a:lnTo>
                    <a:pt x="0" y="8"/>
                  </a:lnTo>
                  <a:lnTo>
                    <a:pt x="0" y="11"/>
                  </a:lnTo>
                  <a:lnTo>
                    <a:pt x="1" y="13"/>
                  </a:lnTo>
                  <a:lnTo>
                    <a:pt x="4" y="15"/>
                  </a:lnTo>
                  <a:lnTo>
                    <a:pt x="6" y="17"/>
                  </a:lnTo>
                  <a:lnTo>
                    <a:pt x="9" y="17"/>
                  </a:lnTo>
                  <a:lnTo>
                    <a:pt x="11" y="15"/>
                  </a:lnTo>
                  <a:lnTo>
                    <a:pt x="13" y="13"/>
                  </a:lnTo>
                  <a:lnTo>
                    <a:pt x="14" y="11"/>
                  </a:lnTo>
                  <a:lnTo>
                    <a:pt x="15" y="8"/>
                  </a:lnTo>
                  <a:close/>
                </a:path>
              </a:pathLst>
            </a:custGeom>
            <a:solidFill>
              <a:srgbClr val="FFFF00"/>
            </a:solidFill>
            <a:ln w="9525">
              <a:noFill/>
              <a:round/>
              <a:headEnd/>
              <a:tailEnd/>
            </a:ln>
          </p:spPr>
          <p:txBody>
            <a:bodyPr/>
            <a:lstStyle/>
            <a:p>
              <a:endParaRPr lang="en-US" dirty="0"/>
            </a:p>
          </p:txBody>
        </p:sp>
        <p:sp>
          <p:nvSpPr>
            <p:cNvPr id="643724" name="Freeform 652"/>
            <p:cNvSpPr>
              <a:spLocks/>
            </p:cNvSpPr>
            <p:nvPr/>
          </p:nvSpPr>
          <p:spPr bwMode="auto">
            <a:xfrm>
              <a:off x="3352" y="3329"/>
              <a:ext cx="14" cy="14"/>
            </a:xfrm>
            <a:custGeom>
              <a:avLst/>
              <a:gdLst/>
              <a:ahLst/>
              <a:cxnLst>
                <a:cxn ang="0">
                  <a:pos x="14" y="7"/>
                </a:cxn>
                <a:cxn ang="0">
                  <a:pos x="14" y="0"/>
                </a:cxn>
                <a:cxn ang="0">
                  <a:pos x="7" y="0"/>
                </a:cxn>
                <a:cxn ang="0">
                  <a:pos x="7" y="0"/>
                </a:cxn>
                <a:cxn ang="0">
                  <a:pos x="7" y="0"/>
                </a:cxn>
                <a:cxn ang="0">
                  <a:pos x="0" y="0"/>
                </a:cxn>
                <a:cxn ang="0">
                  <a:pos x="0" y="0"/>
                </a:cxn>
                <a:cxn ang="0">
                  <a:pos x="0" y="0"/>
                </a:cxn>
                <a:cxn ang="0">
                  <a:pos x="0" y="0"/>
                </a:cxn>
                <a:cxn ang="0">
                  <a:pos x="0" y="7"/>
                </a:cxn>
                <a:cxn ang="0">
                  <a:pos x="0" y="7"/>
                </a:cxn>
                <a:cxn ang="0">
                  <a:pos x="0" y="7"/>
                </a:cxn>
                <a:cxn ang="0">
                  <a:pos x="0" y="14"/>
                </a:cxn>
                <a:cxn ang="0">
                  <a:pos x="0" y="14"/>
                </a:cxn>
                <a:cxn ang="0">
                  <a:pos x="7" y="14"/>
                </a:cxn>
                <a:cxn ang="0">
                  <a:pos x="7" y="14"/>
                </a:cxn>
                <a:cxn ang="0">
                  <a:pos x="7" y="7"/>
                </a:cxn>
                <a:cxn ang="0">
                  <a:pos x="14" y="7"/>
                </a:cxn>
                <a:cxn ang="0">
                  <a:pos x="14" y="7"/>
                </a:cxn>
              </a:cxnLst>
              <a:rect l="0" t="0" r="r" b="b"/>
              <a:pathLst>
                <a:path w="14" h="14">
                  <a:moveTo>
                    <a:pt x="14" y="7"/>
                  </a:moveTo>
                  <a:lnTo>
                    <a:pt x="14" y="0"/>
                  </a:lnTo>
                  <a:lnTo>
                    <a:pt x="7" y="0"/>
                  </a:lnTo>
                  <a:lnTo>
                    <a:pt x="7" y="0"/>
                  </a:lnTo>
                  <a:lnTo>
                    <a:pt x="7" y="0"/>
                  </a:lnTo>
                  <a:lnTo>
                    <a:pt x="0" y="0"/>
                  </a:lnTo>
                  <a:lnTo>
                    <a:pt x="0" y="0"/>
                  </a:lnTo>
                  <a:lnTo>
                    <a:pt x="0" y="0"/>
                  </a:lnTo>
                  <a:lnTo>
                    <a:pt x="0" y="0"/>
                  </a:lnTo>
                  <a:lnTo>
                    <a:pt x="0" y="7"/>
                  </a:lnTo>
                  <a:lnTo>
                    <a:pt x="0" y="7"/>
                  </a:lnTo>
                  <a:lnTo>
                    <a:pt x="0" y="7"/>
                  </a:lnTo>
                  <a:lnTo>
                    <a:pt x="0" y="14"/>
                  </a:lnTo>
                  <a:lnTo>
                    <a:pt x="0" y="14"/>
                  </a:lnTo>
                  <a:lnTo>
                    <a:pt x="7" y="14"/>
                  </a:lnTo>
                  <a:lnTo>
                    <a:pt x="7" y="14"/>
                  </a:lnTo>
                  <a:lnTo>
                    <a:pt x="7" y="7"/>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725" name="Freeform 653"/>
            <p:cNvSpPr>
              <a:spLocks/>
            </p:cNvSpPr>
            <p:nvPr/>
          </p:nvSpPr>
          <p:spPr bwMode="auto">
            <a:xfrm>
              <a:off x="3374" y="3328"/>
              <a:ext cx="15" cy="16"/>
            </a:xfrm>
            <a:custGeom>
              <a:avLst/>
              <a:gdLst/>
              <a:ahLst/>
              <a:cxnLst>
                <a:cxn ang="0">
                  <a:pos x="15" y="8"/>
                </a:cxn>
                <a:cxn ang="0">
                  <a:pos x="15" y="5"/>
                </a:cxn>
                <a:cxn ang="0">
                  <a:pos x="13" y="3"/>
                </a:cxn>
                <a:cxn ang="0">
                  <a:pos x="12" y="1"/>
                </a:cxn>
                <a:cxn ang="0">
                  <a:pos x="9" y="0"/>
                </a:cxn>
                <a:cxn ang="0">
                  <a:pos x="6" y="0"/>
                </a:cxn>
                <a:cxn ang="0">
                  <a:pos x="4" y="1"/>
                </a:cxn>
                <a:cxn ang="0">
                  <a:pos x="2" y="3"/>
                </a:cxn>
                <a:cxn ang="0">
                  <a:pos x="0" y="5"/>
                </a:cxn>
                <a:cxn ang="0">
                  <a:pos x="0" y="8"/>
                </a:cxn>
                <a:cxn ang="0">
                  <a:pos x="0" y="11"/>
                </a:cxn>
                <a:cxn ang="0">
                  <a:pos x="2" y="14"/>
                </a:cxn>
                <a:cxn ang="0">
                  <a:pos x="4" y="15"/>
                </a:cxn>
                <a:cxn ang="0">
                  <a:pos x="6" y="16"/>
                </a:cxn>
                <a:cxn ang="0">
                  <a:pos x="9" y="16"/>
                </a:cxn>
                <a:cxn ang="0">
                  <a:pos x="12" y="15"/>
                </a:cxn>
                <a:cxn ang="0">
                  <a:pos x="13" y="14"/>
                </a:cxn>
                <a:cxn ang="0">
                  <a:pos x="15" y="11"/>
                </a:cxn>
                <a:cxn ang="0">
                  <a:pos x="15" y="8"/>
                </a:cxn>
              </a:cxnLst>
              <a:rect l="0" t="0" r="r" b="b"/>
              <a:pathLst>
                <a:path w="15" h="16">
                  <a:moveTo>
                    <a:pt x="15" y="8"/>
                  </a:moveTo>
                  <a:lnTo>
                    <a:pt x="15" y="5"/>
                  </a:lnTo>
                  <a:lnTo>
                    <a:pt x="13" y="3"/>
                  </a:lnTo>
                  <a:lnTo>
                    <a:pt x="12" y="1"/>
                  </a:lnTo>
                  <a:lnTo>
                    <a:pt x="9" y="0"/>
                  </a:lnTo>
                  <a:lnTo>
                    <a:pt x="6" y="0"/>
                  </a:lnTo>
                  <a:lnTo>
                    <a:pt x="4" y="1"/>
                  </a:lnTo>
                  <a:lnTo>
                    <a:pt x="2" y="3"/>
                  </a:lnTo>
                  <a:lnTo>
                    <a:pt x="0" y="5"/>
                  </a:lnTo>
                  <a:lnTo>
                    <a:pt x="0" y="8"/>
                  </a:lnTo>
                  <a:lnTo>
                    <a:pt x="0" y="11"/>
                  </a:lnTo>
                  <a:lnTo>
                    <a:pt x="2" y="14"/>
                  </a:lnTo>
                  <a:lnTo>
                    <a:pt x="4" y="15"/>
                  </a:lnTo>
                  <a:lnTo>
                    <a:pt x="6" y="16"/>
                  </a:lnTo>
                  <a:lnTo>
                    <a:pt x="9" y="16"/>
                  </a:lnTo>
                  <a:lnTo>
                    <a:pt x="12" y="15"/>
                  </a:lnTo>
                  <a:lnTo>
                    <a:pt x="13" y="14"/>
                  </a:lnTo>
                  <a:lnTo>
                    <a:pt x="15" y="11"/>
                  </a:lnTo>
                  <a:lnTo>
                    <a:pt x="15" y="8"/>
                  </a:lnTo>
                  <a:close/>
                </a:path>
              </a:pathLst>
            </a:custGeom>
            <a:solidFill>
              <a:srgbClr val="FFFF00"/>
            </a:solidFill>
            <a:ln w="9525">
              <a:noFill/>
              <a:round/>
              <a:headEnd/>
              <a:tailEnd/>
            </a:ln>
          </p:spPr>
          <p:txBody>
            <a:bodyPr/>
            <a:lstStyle/>
            <a:p>
              <a:endParaRPr lang="en-US" dirty="0"/>
            </a:p>
          </p:txBody>
        </p:sp>
        <p:sp>
          <p:nvSpPr>
            <p:cNvPr id="643726" name="Freeform 654"/>
            <p:cNvSpPr>
              <a:spLocks/>
            </p:cNvSpPr>
            <p:nvPr/>
          </p:nvSpPr>
          <p:spPr bwMode="auto">
            <a:xfrm>
              <a:off x="3374" y="3329"/>
              <a:ext cx="14" cy="14"/>
            </a:xfrm>
            <a:custGeom>
              <a:avLst/>
              <a:gdLst/>
              <a:ahLst/>
              <a:cxnLst>
                <a:cxn ang="0">
                  <a:pos x="14" y="7"/>
                </a:cxn>
                <a:cxn ang="0">
                  <a:pos x="14" y="7"/>
                </a:cxn>
                <a:cxn ang="0">
                  <a:pos x="14" y="0"/>
                </a:cxn>
                <a:cxn ang="0">
                  <a:pos x="14" y="0"/>
                </a:cxn>
                <a:cxn ang="0">
                  <a:pos x="7" y="0"/>
                </a:cxn>
                <a:cxn ang="0">
                  <a:pos x="7" y="0"/>
                </a:cxn>
                <a:cxn ang="0">
                  <a:pos x="7" y="0"/>
                </a:cxn>
                <a:cxn ang="0">
                  <a:pos x="0" y="0"/>
                </a:cxn>
                <a:cxn ang="0">
                  <a:pos x="0" y="7"/>
                </a:cxn>
                <a:cxn ang="0">
                  <a:pos x="0" y="7"/>
                </a:cxn>
                <a:cxn ang="0">
                  <a:pos x="0" y="7"/>
                </a:cxn>
                <a:cxn ang="0">
                  <a:pos x="0" y="14"/>
                </a:cxn>
                <a:cxn ang="0">
                  <a:pos x="7" y="14"/>
                </a:cxn>
                <a:cxn ang="0">
                  <a:pos x="7" y="14"/>
                </a:cxn>
                <a:cxn ang="0">
                  <a:pos x="7" y="14"/>
                </a:cxn>
                <a:cxn ang="0">
                  <a:pos x="14" y="14"/>
                </a:cxn>
                <a:cxn ang="0">
                  <a:pos x="14" y="14"/>
                </a:cxn>
                <a:cxn ang="0">
                  <a:pos x="14" y="7"/>
                </a:cxn>
                <a:cxn ang="0">
                  <a:pos x="14" y="7"/>
                </a:cxn>
              </a:cxnLst>
              <a:rect l="0" t="0" r="r" b="b"/>
              <a:pathLst>
                <a:path w="14" h="14">
                  <a:moveTo>
                    <a:pt x="14" y="7"/>
                  </a:moveTo>
                  <a:lnTo>
                    <a:pt x="14" y="7"/>
                  </a:lnTo>
                  <a:lnTo>
                    <a:pt x="14" y="0"/>
                  </a:lnTo>
                  <a:lnTo>
                    <a:pt x="14" y="0"/>
                  </a:lnTo>
                  <a:lnTo>
                    <a:pt x="7" y="0"/>
                  </a:lnTo>
                  <a:lnTo>
                    <a:pt x="7" y="0"/>
                  </a:lnTo>
                  <a:lnTo>
                    <a:pt x="7" y="0"/>
                  </a:lnTo>
                  <a:lnTo>
                    <a:pt x="0" y="0"/>
                  </a:lnTo>
                  <a:lnTo>
                    <a:pt x="0" y="7"/>
                  </a:lnTo>
                  <a:lnTo>
                    <a:pt x="0" y="7"/>
                  </a:lnTo>
                  <a:lnTo>
                    <a:pt x="0" y="7"/>
                  </a:lnTo>
                  <a:lnTo>
                    <a:pt x="0" y="14"/>
                  </a:lnTo>
                  <a:lnTo>
                    <a:pt x="7" y="14"/>
                  </a:lnTo>
                  <a:lnTo>
                    <a:pt x="7" y="14"/>
                  </a:lnTo>
                  <a:lnTo>
                    <a:pt x="7" y="14"/>
                  </a:lnTo>
                  <a:lnTo>
                    <a:pt x="14"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727" name="Freeform 655"/>
            <p:cNvSpPr>
              <a:spLocks/>
            </p:cNvSpPr>
            <p:nvPr/>
          </p:nvSpPr>
          <p:spPr bwMode="auto">
            <a:xfrm>
              <a:off x="3380" y="3339"/>
              <a:ext cx="15" cy="15"/>
            </a:xfrm>
            <a:custGeom>
              <a:avLst/>
              <a:gdLst/>
              <a:ahLst/>
              <a:cxnLst>
                <a:cxn ang="0">
                  <a:pos x="15" y="8"/>
                </a:cxn>
                <a:cxn ang="0">
                  <a:pos x="15" y="5"/>
                </a:cxn>
                <a:cxn ang="0">
                  <a:pos x="13" y="3"/>
                </a:cxn>
                <a:cxn ang="0">
                  <a:pos x="11" y="1"/>
                </a:cxn>
                <a:cxn ang="0">
                  <a:pos x="9" y="0"/>
                </a:cxn>
                <a:cxn ang="0">
                  <a:pos x="6" y="0"/>
                </a:cxn>
                <a:cxn ang="0">
                  <a:pos x="4" y="1"/>
                </a:cxn>
                <a:cxn ang="0">
                  <a:pos x="2" y="3"/>
                </a:cxn>
                <a:cxn ang="0">
                  <a:pos x="0" y="5"/>
                </a:cxn>
                <a:cxn ang="0">
                  <a:pos x="0" y="8"/>
                </a:cxn>
                <a:cxn ang="0">
                  <a:pos x="0" y="10"/>
                </a:cxn>
                <a:cxn ang="0">
                  <a:pos x="2" y="12"/>
                </a:cxn>
                <a:cxn ang="0">
                  <a:pos x="4" y="15"/>
                </a:cxn>
                <a:cxn ang="0">
                  <a:pos x="6" y="15"/>
                </a:cxn>
                <a:cxn ang="0">
                  <a:pos x="9" y="15"/>
                </a:cxn>
                <a:cxn ang="0">
                  <a:pos x="11" y="15"/>
                </a:cxn>
                <a:cxn ang="0">
                  <a:pos x="13" y="12"/>
                </a:cxn>
                <a:cxn ang="0">
                  <a:pos x="15" y="10"/>
                </a:cxn>
                <a:cxn ang="0">
                  <a:pos x="15" y="8"/>
                </a:cxn>
              </a:cxnLst>
              <a:rect l="0" t="0" r="r" b="b"/>
              <a:pathLst>
                <a:path w="15" h="15">
                  <a:moveTo>
                    <a:pt x="15" y="8"/>
                  </a:moveTo>
                  <a:lnTo>
                    <a:pt x="15" y="5"/>
                  </a:lnTo>
                  <a:lnTo>
                    <a:pt x="13" y="3"/>
                  </a:lnTo>
                  <a:lnTo>
                    <a:pt x="11" y="1"/>
                  </a:lnTo>
                  <a:lnTo>
                    <a:pt x="9" y="0"/>
                  </a:lnTo>
                  <a:lnTo>
                    <a:pt x="6" y="0"/>
                  </a:lnTo>
                  <a:lnTo>
                    <a:pt x="4" y="1"/>
                  </a:lnTo>
                  <a:lnTo>
                    <a:pt x="2" y="3"/>
                  </a:lnTo>
                  <a:lnTo>
                    <a:pt x="0" y="5"/>
                  </a:lnTo>
                  <a:lnTo>
                    <a:pt x="0" y="8"/>
                  </a:lnTo>
                  <a:lnTo>
                    <a:pt x="0" y="10"/>
                  </a:lnTo>
                  <a:lnTo>
                    <a:pt x="2" y="12"/>
                  </a:lnTo>
                  <a:lnTo>
                    <a:pt x="4" y="15"/>
                  </a:lnTo>
                  <a:lnTo>
                    <a:pt x="6" y="15"/>
                  </a:lnTo>
                  <a:lnTo>
                    <a:pt x="9" y="15"/>
                  </a:lnTo>
                  <a:lnTo>
                    <a:pt x="11" y="15"/>
                  </a:lnTo>
                  <a:lnTo>
                    <a:pt x="13" y="12"/>
                  </a:lnTo>
                  <a:lnTo>
                    <a:pt x="15" y="10"/>
                  </a:lnTo>
                  <a:lnTo>
                    <a:pt x="15" y="8"/>
                  </a:lnTo>
                  <a:close/>
                </a:path>
              </a:pathLst>
            </a:custGeom>
            <a:solidFill>
              <a:srgbClr val="FFFF00"/>
            </a:solidFill>
            <a:ln w="9525">
              <a:noFill/>
              <a:round/>
              <a:headEnd/>
              <a:tailEnd/>
            </a:ln>
          </p:spPr>
          <p:txBody>
            <a:bodyPr/>
            <a:lstStyle/>
            <a:p>
              <a:endParaRPr lang="en-US" dirty="0"/>
            </a:p>
          </p:txBody>
        </p:sp>
        <p:sp>
          <p:nvSpPr>
            <p:cNvPr id="643728" name="Freeform 656"/>
            <p:cNvSpPr>
              <a:spLocks/>
            </p:cNvSpPr>
            <p:nvPr/>
          </p:nvSpPr>
          <p:spPr bwMode="auto">
            <a:xfrm>
              <a:off x="3381" y="3336"/>
              <a:ext cx="14" cy="22"/>
            </a:xfrm>
            <a:custGeom>
              <a:avLst/>
              <a:gdLst/>
              <a:ahLst/>
              <a:cxnLst>
                <a:cxn ang="0">
                  <a:pos x="14" y="7"/>
                </a:cxn>
                <a:cxn ang="0">
                  <a:pos x="14" y="7"/>
                </a:cxn>
                <a:cxn ang="0">
                  <a:pos x="14" y="7"/>
                </a:cxn>
                <a:cxn ang="0">
                  <a:pos x="7" y="7"/>
                </a:cxn>
                <a:cxn ang="0">
                  <a:pos x="7" y="0"/>
                </a:cxn>
                <a:cxn ang="0">
                  <a:pos x="7" y="0"/>
                </a:cxn>
                <a:cxn ang="0">
                  <a:pos x="0" y="7"/>
                </a:cxn>
                <a:cxn ang="0">
                  <a:pos x="0" y="7"/>
                </a:cxn>
                <a:cxn ang="0">
                  <a:pos x="0" y="7"/>
                </a:cxn>
                <a:cxn ang="0">
                  <a:pos x="0" y="7"/>
                </a:cxn>
                <a:cxn ang="0">
                  <a:pos x="0" y="15"/>
                </a:cxn>
                <a:cxn ang="0">
                  <a:pos x="0" y="15"/>
                </a:cxn>
                <a:cxn ang="0">
                  <a:pos x="0" y="15"/>
                </a:cxn>
                <a:cxn ang="0">
                  <a:pos x="7" y="22"/>
                </a:cxn>
                <a:cxn ang="0">
                  <a:pos x="7" y="22"/>
                </a:cxn>
                <a:cxn ang="0">
                  <a:pos x="7" y="15"/>
                </a:cxn>
                <a:cxn ang="0">
                  <a:pos x="14" y="15"/>
                </a:cxn>
                <a:cxn ang="0">
                  <a:pos x="14" y="15"/>
                </a:cxn>
                <a:cxn ang="0">
                  <a:pos x="14" y="7"/>
                </a:cxn>
              </a:cxnLst>
              <a:rect l="0" t="0" r="r" b="b"/>
              <a:pathLst>
                <a:path w="14" h="22">
                  <a:moveTo>
                    <a:pt x="14" y="7"/>
                  </a:moveTo>
                  <a:lnTo>
                    <a:pt x="14" y="7"/>
                  </a:lnTo>
                  <a:lnTo>
                    <a:pt x="14" y="7"/>
                  </a:lnTo>
                  <a:lnTo>
                    <a:pt x="7" y="7"/>
                  </a:lnTo>
                  <a:lnTo>
                    <a:pt x="7" y="0"/>
                  </a:lnTo>
                  <a:lnTo>
                    <a:pt x="7" y="0"/>
                  </a:lnTo>
                  <a:lnTo>
                    <a:pt x="0" y="7"/>
                  </a:lnTo>
                  <a:lnTo>
                    <a:pt x="0" y="7"/>
                  </a:lnTo>
                  <a:lnTo>
                    <a:pt x="0" y="7"/>
                  </a:lnTo>
                  <a:lnTo>
                    <a:pt x="0" y="7"/>
                  </a:lnTo>
                  <a:lnTo>
                    <a:pt x="0" y="15"/>
                  </a:lnTo>
                  <a:lnTo>
                    <a:pt x="0" y="15"/>
                  </a:lnTo>
                  <a:lnTo>
                    <a:pt x="0" y="15"/>
                  </a:lnTo>
                  <a:lnTo>
                    <a:pt x="7" y="22"/>
                  </a:lnTo>
                  <a:lnTo>
                    <a:pt x="7" y="22"/>
                  </a:lnTo>
                  <a:lnTo>
                    <a:pt x="7" y="15"/>
                  </a:lnTo>
                  <a:lnTo>
                    <a:pt x="14" y="15"/>
                  </a:lnTo>
                  <a:lnTo>
                    <a:pt x="14" y="15"/>
                  </a:lnTo>
                  <a:lnTo>
                    <a:pt x="14" y="7"/>
                  </a:lnTo>
                </a:path>
              </a:pathLst>
            </a:custGeom>
            <a:noFill/>
            <a:ln w="0" cap="sq">
              <a:solidFill>
                <a:srgbClr val="FFFF00"/>
              </a:solidFill>
              <a:prstDash val="solid"/>
              <a:miter lim="800000"/>
              <a:headEnd/>
              <a:tailEnd/>
            </a:ln>
          </p:spPr>
          <p:txBody>
            <a:bodyPr/>
            <a:lstStyle/>
            <a:p>
              <a:endParaRPr lang="en-US" dirty="0"/>
            </a:p>
          </p:txBody>
        </p:sp>
        <p:sp>
          <p:nvSpPr>
            <p:cNvPr id="643729" name="Freeform 657"/>
            <p:cNvSpPr>
              <a:spLocks/>
            </p:cNvSpPr>
            <p:nvPr/>
          </p:nvSpPr>
          <p:spPr bwMode="auto">
            <a:xfrm>
              <a:off x="3131" y="3242"/>
              <a:ext cx="15" cy="16"/>
            </a:xfrm>
            <a:custGeom>
              <a:avLst/>
              <a:gdLst/>
              <a:ahLst/>
              <a:cxnLst>
                <a:cxn ang="0">
                  <a:pos x="15" y="7"/>
                </a:cxn>
                <a:cxn ang="0">
                  <a:pos x="15" y="5"/>
                </a:cxn>
                <a:cxn ang="0">
                  <a:pos x="13" y="2"/>
                </a:cxn>
                <a:cxn ang="0">
                  <a:pos x="11" y="0"/>
                </a:cxn>
                <a:cxn ang="0">
                  <a:pos x="8" y="0"/>
                </a:cxn>
                <a:cxn ang="0">
                  <a:pos x="6" y="0"/>
                </a:cxn>
                <a:cxn ang="0">
                  <a:pos x="3" y="0"/>
                </a:cxn>
                <a:cxn ang="0">
                  <a:pos x="2" y="2"/>
                </a:cxn>
                <a:cxn ang="0">
                  <a:pos x="1" y="5"/>
                </a:cxn>
                <a:cxn ang="0">
                  <a:pos x="0" y="7"/>
                </a:cxn>
                <a:cxn ang="0">
                  <a:pos x="1" y="10"/>
                </a:cxn>
                <a:cxn ang="0">
                  <a:pos x="2" y="12"/>
                </a:cxn>
                <a:cxn ang="0">
                  <a:pos x="3" y="14"/>
                </a:cxn>
                <a:cxn ang="0">
                  <a:pos x="6" y="16"/>
                </a:cxn>
                <a:cxn ang="0">
                  <a:pos x="8" y="16"/>
                </a:cxn>
                <a:cxn ang="0">
                  <a:pos x="11" y="14"/>
                </a:cxn>
                <a:cxn ang="0">
                  <a:pos x="13" y="12"/>
                </a:cxn>
                <a:cxn ang="0">
                  <a:pos x="15" y="10"/>
                </a:cxn>
                <a:cxn ang="0">
                  <a:pos x="15" y="7"/>
                </a:cxn>
              </a:cxnLst>
              <a:rect l="0" t="0" r="r" b="b"/>
              <a:pathLst>
                <a:path w="15" h="16">
                  <a:moveTo>
                    <a:pt x="15" y="7"/>
                  </a:moveTo>
                  <a:lnTo>
                    <a:pt x="15" y="5"/>
                  </a:lnTo>
                  <a:lnTo>
                    <a:pt x="13" y="2"/>
                  </a:lnTo>
                  <a:lnTo>
                    <a:pt x="11" y="0"/>
                  </a:lnTo>
                  <a:lnTo>
                    <a:pt x="8" y="0"/>
                  </a:lnTo>
                  <a:lnTo>
                    <a:pt x="6" y="0"/>
                  </a:lnTo>
                  <a:lnTo>
                    <a:pt x="3" y="0"/>
                  </a:lnTo>
                  <a:lnTo>
                    <a:pt x="2" y="2"/>
                  </a:lnTo>
                  <a:lnTo>
                    <a:pt x="1" y="5"/>
                  </a:lnTo>
                  <a:lnTo>
                    <a:pt x="0" y="7"/>
                  </a:lnTo>
                  <a:lnTo>
                    <a:pt x="1" y="10"/>
                  </a:lnTo>
                  <a:lnTo>
                    <a:pt x="2" y="12"/>
                  </a:lnTo>
                  <a:lnTo>
                    <a:pt x="3" y="14"/>
                  </a:lnTo>
                  <a:lnTo>
                    <a:pt x="6" y="16"/>
                  </a:lnTo>
                  <a:lnTo>
                    <a:pt x="8" y="16"/>
                  </a:lnTo>
                  <a:lnTo>
                    <a:pt x="11" y="14"/>
                  </a:lnTo>
                  <a:lnTo>
                    <a:pt x="13" y="12"/>
                  </a:lnTo>
                  <a:lnTo>
                    <a:pt x="15" y="10"/>
                  </a:lnTo>
                  <a:lnTo>
                    <a:pt x="15" y="7"/>
                  </a:lnTo>
                  <a:close/>
                </a:path>
              </a:pathLst>
            </a:custGeom>
            <a:solidFill>
              <a:srgbClr val="FFFF00"/>
            </a:solidFill>
            <a:ln w="9525">
              <a:noFill/>
              <a:round/>
              <a:headEnd/>
              <a:tailEnd/>
            </a:ln>
          </p:spPr>
          <p:txBody>
            <a:bodyPr/>
            <a:lstStyle/>
            <a:p>
              <a:endParaRPr lang="en-US" dirty="0"/>
            </a:p>
          </p:txBody>
        </p:sp>
        <p:sp>
          <p:nvSpPr>
            <p:cNvPr id="643730" name="Freeform 658"/>
            <p:cNvSpPr>
              <a:spLocks/>
            </p:cNvSpPr>
            <p:nvPr/>
          </p:nvSpPr>
          <p:spPr bwMode="auto">
            <a:xfrm>
              <a:off x="3133" y="3241"/>
              <a:ext cx="15" cy="15"/>
            </a:xfrm>
            <a:custGeom>
              <a:avLst/>
              <a:gdLst/>
              <a:ahLst/>
              <a:cxnLst>
                <a:cxn ang="0">
                  <a:pos x="15" y="8"/>
                </a:cxn>
                <a:cxn ang="0">
                  <a:pos x="15" y="8"/>
                </a:cxn>
                <a:cxn ang="0">
                  <a:pos x="8" y="0"/>
                </a:cxn>
                <a:cxn ang="0">
                  <a:pos x="8" y="0"/>
                </a:cxn>
                <a:cxn ang="0">
                  <a:pos x="8" y="0"/>
                </a:cxn>
                <a:cxn ang="0">
                  <a:pos x="8" y="0"/>
                </a:cxn>
                <a:cxn ang="0">
                  <a:pos x="0" y="0"/>
                </a:cxn>
                <a:cxn ang="0">
                  <a:pos x="0" y="0"/>
                </a:cxn>
                <a:cxn ang="0">
                  <a:pos x="0" y="8"/>
                </a:cxn>
                <a:cxn ang="0">
                  <a:pos x="0" y="8"/>
                </a:cxn>
                <a:cxn ang="0">
                  <a:pos x="0" y="15"/>
                </a:cxn>
                <a:cxn ang="0">
                  <a:pos x="0" y="15"/>
                </a:cxn>
                <a:cxn ang="0">
                  <a:pos x="0" y="15"/>
                </a:cxn>
                <a:cxn ang="0">
                  <a:pos x="8" y="15"/>
                </a:cxn>
                <a:cxn ang="0">
                  <a:pos x="8" y="15"/>
                </a:cxn>
                <a:cxn ang="0">
                  <a:pos x="8" y="15"/>
                </a:cxn>
                <a:cxn ang="0">
                  <a:pos x="8" y="15"/>
                </a:cxn>
                <a:cxn ang="0">
                  <a:pos x="15" y="15"/>
                </a:cxn>
                <a:cxn ang="0">
                  <a:pos x="15" y="8"/>
                </a:cxn>
              </a:cxnLst>
              <a:rect l="0" t="0" r="r" b="b"/>
              <a:pathLst>
                <a:path w="15" h="15">
                  <a:moveTo>
                    <a:pt x="15" y="8"/>
                  </a:moveTo>
                  <a:lnTo>
                    <a:pt x="15" y="8"/>
                  </a:lnTo>
                  <a:lnTo>
                    <a:pt x="8" y="0"/>
                  </a:lnTo>
                  <a:lnTo>
                    <a:pt x="8" y="0"/>
                  </a:lnTo>
                  <a:lnTo>
                    <a:pt x="8" y="0"/>
                  </a:lnTo>
                  <a:lnTo>
                    <a:pt x="8" y="0"/>
                  </a:lnTo>
                  <a:lnTo>
                    <a:pt x="0" y="0"/>
                  </a:lnTo>
                  <a:lnTo>
                    <a:pt x="0" y="0"/>
                  </a:lnTo>
                  <a:lnTo>
                    <a:pt x="0" y="8"/>
                  </a:lnTo>
                  <a:lnTo>
                    <a:pt x="0" y="8"/>
                  </a:lnTo>
                  <a:lnTo>
                    <a:pt x="0" y="15"/>
                  </a:lnTo>
                  <a:lnTo>
                    <a:pt x="0" y="15"/>
                  </a:lnTo>
                  <a:lnTo>
                    <a:pt x="0" y="15"/>
                  </a:lnTo>
                  <a:lnTo>
                    <a:pt x="8" y="15"/>
                  </a:lnTo>
                  <a:lnTo>
                    <a:pt x="8" y="15"/>
                  </a:lnTo>
                  <a:lnTo>
                    <a:pt x="8" y="15"/>
                  </a:lnTo>
                  <a:lnTo>
                    <a:pt x="8" y="15"/>
                  </a:lnTo>
                  <a:lnTo>
                    <a:pt x="15" y="15"/>
                  </a:lnTo>
                  <a:lnTo>
                    <a:pt x="15" y="8"/>
                  </a:lnTo>
                </a:path>
              </a:pathLst>
            </a:custGeom>
            <a:noFill/>
            <a:ln w="0" cap="sq">
              <a:solidFill>
                <a:srgbClr val="FFFF00"/>
              </a:solidFill>
              <a:prstDash val="solid"/>
              <a:miter lim="800000"/>
              <a:headEnd/>
              <a:tailEnd/>
            </a:ln>
          </p:spPr>
          <p:txBody>
            <a:bodyPr/>
            <a:lstStyle/>
            <a:p>
              <a:endParaRPr lang="en-US" dirty="0"/>
            </a:p>
          </p:txBody>
        </p:sp>
        <p:sp>
          <p:nvSpPr>
            <p:cNvPr id="643731" name="Freeform 659"/>
            <p:cNvSpPr>
              <a:spLocks/>
            </p:cNvSpPr>
            <p:nvPr/>
          </p:nvSpPr>
          <p:spPr bwMode="auto">
            <a:xfrm>
              <a:off x="5008" y="2027"/>
              <a:ext cx="16" cy="16"/>
            </a:xfrm>
            <a:custGeom>
              <a:avLst/>
              <a:gdLst/>
              <a:ahLst/>
              <a:cxnLst>
                <a:cxn ang="0">
                  <a:pos x="16" y="9"/>
                </a:cxn>
                <a:cxn ang="0">
                  <a:pos x="15" y="5"/>
                </a:cxn>
                <a:cxn ang="0">
                  <a:pos x="14" y="3"/>
                </a:cxn>
                <a:cxn ang="0">
                  <a:pos x="12" y="1"/>
                </a:cxn>
                <a:cxn ang="0">
                  <a:pos x="9" y="0"/>
                </a:cxn>
                <a:cxn ang="0">
                  <a:pos x="7" y="0"/>
                </a:cxn>
                <a:cxn ang="0">
                  <a:pos x="4" y="1"/>
                </a:cxn>
                <a:cxn ang="0">
                  <a:pos x="2" y="3"/>
                </a:cxn>
                <a:cxn ang="0">
                  <a:pos x="1" y="5"/>
                </a:cxn>
                <a:cxn ang="0">
                  <a:pos x="0" y="9"/>
                </a:cxn>
                <a:cxn ang="0">
                  <a:pos x="1" y="11"/>
                </a:cxn>
                <a:cxn ang="0">
                  <a:pos x="2" y="13"/>
                </a:cxn>
                <a:cxn ang="0">
                  <a:pos x="4" y="15"/>
                </a:cxn>
                <a:cxn ang="0">
                  <a:pos x="7" y="16"/>
                </a:cxn>
                <a:cxn ang="0">
                  <a:pos x="9" y="16"/>
                </a:cxn>
                <a:cxn ang="0">
                  <a:pos x="12" y="15"/>
                </a:cxn>
                <a:cxn ang="0">
                  <a:pos x="14" y="13"/>
                </a:cxn>
                <a:cxn ang="0">
                  <a:pos x="15" y="11"/>
                </a:cxn>
                <a:cxn ang="0">
                  <a:pos x="16" y="9"/>
                </a:cxn>
              </a:cxnLst>
              <a:rect l="0" t="0" r="r" b="b"/>
              <a:pathLst>
                <a:path w="16" h="16">
                  <a:moveTo>
                    <a:pt x="16" y="9"/>
                  </a:moveTo>
                  <a:lnTo>
                    <a:pt x="15" y="5"/>
                  </a:lnTo>
                  <a:lnTo>
                    <a:pt x="14" y="3"/>
                  </a:lnTo>
                  <a:lnTo>
                    <a:pt x="12" y="1"/>
                  </a:lnTo>
                  <a:lnTo>
                    <a:pt x="9" y="0"/>
                  </a:lnTo>
                  <a:lnTo>
                    <a:pt x="7" y="0"/>
                  </a:lnTo>
                  <a:lnTo>
                    <a:pt x="4" y="1"/>
                  </a:lnTo>
                  <a:lnTo>
                    <a:pt x="2" y="3"/>
                  </a:lnTo>
                  <a:lnTo>
                    <a:pt x="1" y="5"/>
                  </a:lnTo>
                  <a:lnTo>
                    <a:pt x="0" y="9"/>
                  </a:lnTo>
                  <a:lnTo>
                    <a:pt x="1" y="11"/>
                  </a:lnTo>
                  <a:lnTo>
                    <a:pt x="2" y="13"/>
                  </a:lnTo>
                  <a:lnTo>
                    <a:pt x="4" y="15"/>
                  </a:lnTo>
                  <a:lnTo>
                    <a:pt x="7" y="16"/>
                  </a:lnTo>
                  <a:lnTo>
                    <a:pt x="9" y="16"/>
                  </a:lnTo>
                  <a:lnTo>
                    <a:pt x="12" y="15"/>
                  </a:lnTo>
                  <a:lnTo>
                    <a:pt x="14" y="13"/>
                  </a:lnTo>
                  <a:lnTo>
                    <a:pt x="15" y="11"/>
                  </a:lnTo>
                  <a:lnTo>
                    <a:pt x="16" y="9"/>
                  </a:lnTo>
                  <a:close/>
                </a:path>
              </a:pathLst>
            </a:custGeom>
            <a:solidFill>
              <a:srgbClr val="FFFF00"/>
            </a:solidFill>
            <a:ln w="9525">
              <a:noFill/>
              <a:round/>
              <a:headEnd/>
              <a:tailEnd/>
            </a:ln>
          </p:spPr>
          <p:txBody>
            <a:bodyPr/>
            <a:lstStyle/>
            <a:p>
              <a:endParaRPr lang="en-US" dirty="0"/>
            </a:p>
          </p:txBody>
        </p:sp>
        <p:sp>
          <p:nvSpPr>
            <p:cNvPr id="643732" name="Freeform 660"/>
            <p:cNvSpPr>
              <a:spLocks/>
            </p:cNvSpPr>
            <p:nvPr/>
          </p:nvSpPr>
          <p:spPr bwMode="auto">
            <a:xfrm>
              <a:off x="5011" y="2026"/>
              <a:ext cx="15" cy="14"/>
            </a:xfrm>
            <a:custGeom>
              <a:avLst/>
              <a:gdLst/>
              <a:ahLst/>
              <a:cxnLst>
                <a:cxn ang="0">
                  <a:pos x="15" y="7"/>
                </a:cxn>
                <a:cxn ang="0">
                  <a:pos x="15" y="7"/>
                </a:cxn>
                <a:cxn ang="0">
                  <a:pos x="8" y="7"/>
                </a:cxn>
                <a:cxn ang="0">
                  <a:pos x="8" y="0"/>
                </a:cxn>
                <a:cxn ang="0">
                  <a:pos x="8" y="0"/>
                </a:cxn>
                <a:cxn ang="0">
                  <a:pos x="0" y="0"/>
                </a:cxn>
                <a:cxn ang="0">
                  <a:pos x="0" y="0"/>
                </a:cxn>
                <a:cxn ang="0">
                  <a:pos x="0" y="7"/>
                </a:cxn>
                <a:cxn ang="0">
                  <a:pos x="0" y="7"/>
                </a:cxn>
                <a:cxn ang="0">
                  <a:pos x="0" y="7"/>
                </a:cxn>
                <a:cxn ang="0">
                  <a:pos x="0" y="14"/>
                </a:cxn>
                <a:cxn ang="0">
                  <a:pos x="0" y="14"/>
                </a:cxn>
                <a:cxn ang="0">
                  <a:pos x="0" y="14"/>
                </a:cxn>
                <a:cxn ang="0">
                  <a:pos x="0" y="14"/>
                </a:cxn>
                <a:cxn ang="0">
                  <a:pos x="8" y="14"/>
                </a:cxn>
                <a:cxn ang="0">
                  <a:pos x="8" y="14"/>
                </a:cxn>
                <a:cxn ang="0">
                  <a:pos x="8" y="14"/>
                </a:cxn>
                <a:cxn ang="0">
                  <a:pos x="15" y="14"/>
                </a:cxn>
                <a:cxn ang="0">
                  <a:pos x="15" y="7"/>
                </a:cxn>
              </a:cxnLst>
              <a:rect l="0" t="0" r="r" b="b"/>
              <a:pathLst>
                <a:path w="15" h="14">
                  <a:moveTo>
                    <a:pt x="15" y="7"/>
                  </a:moveTo>
                  <a:lnTo>
                    <a:pt x="15" y="7"/>
                  </a:lnTo>
                  <a:lnTo>
                    <a:pt x="8" y="7"/>
                  </a:lnTo>
                  <a:lnTo>
                    <a:pt x="8" y="0"/>
                  </a:lnTo>
                  <a:lnTo>
                    <a:pt x="8" y="0"/>
                  </a:lnTo>
                  <a:lnTo>
                    <a:pt x="0" y="0"/>
                  </a:lnTo>
                  <a:lnTo>
                    <a:pt x="0" y="0"/>
                  </a:lnTo>
                  <a:lnTo>
                    <a:pt x="0" y="7"/>
                  </a:lnTo>
                  <a:lnTo>
                    <a:pt x="0" y="7"/>
                  </a:lnTo>
                  <a:lnTo>
                    <a:pt x="0" y="7"/>
                  </a:lnTo>
                  <a:lnTo>
                    <a:pt x="0" y="14"/>
                  </a:lnTo>
                  <a:lnTo>
                    <a:pt x="0" y="14"/>
                  </a:lnTo>
                  <a:lnTo>
                    <a:pt x="0" y="14"/>
                  </a:lnTo>
                  <a:lnTo>
                    <a:pt x="0" y="14"/>
                  </a:lnTo>
                  <a:lnTo>
                    <a:pt x="8" y="14"/>
                  </a:lnTo>
                  <a:lnTo>
                    <a:pt x="8" y="14"/>
                  </a:lnTo>
                  <a:lnTo>
                    <a:pt x="8"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733" name="Freeform 661"/>
            <p:cNvSpPr>
              <a:spLocks/>
            </p:cNvSpPr>
            <p:nvPr/>
          </p:nvSpPr>
          <p:spPr bwMode="auto">
            <a:xfrm>
              <a:off x="1202" y="883"/>
              <a:ext cx="16" cy="15"/>
            </a:xfrm>
            <a:custGeom>
              <a:avLst/>
              <a:gdLst/>
              <a:ahLst/>
              <a:cxnLst>
                <a:cxn ang="0">
                  <a:pos x="16" y="8"/>
                </a:cxn>
                <a:cxn ang="0">
                  <a:pos x="16" y="5"/>
                </a:cxn>
                <a:cxn ang="0">
                  <a:pos x="14" y="3"/>
                </a:cxn>
                <a:cxn ang="0">
                  <a:pos x="12" y="2"/>
                </a:cxn>
                <a:cxn ang="0">
                  <a:pos x="10" y="0"/>
                </a:cxn>
                <a:cxn ang="0">
                  <a:pos x="7" y="0"/>
                </a:cxn>
                <a:cxn ang="0">
                  <a:pos x="4" y="2"/>
                </a:cxn>
                <a:cxn ang="0">
                  <a:pos x="2" y="3"/>
                </a:cxn>
                <a:cxn ang="0">
                  <a:pos x="1" y="5"/>
                </a:cxn>
                <a:cxn ang="0">
                  <a:pos x="0" y="8"/>
                </a:cxn>
                <a:cxn ang="0">
                  <a:pos x="1" y="10"/>
                </a:cxn>
                <a:cxn ang="0">
                  <a:pos x="2" y="13"/>
                </a:cxn>
                <a:cxn ang="0">
                  <a:pos x="4" y="15"/>
                </a:cxn>
                <a:cxn ang="0">
                  <a:pos x="7" y="15"/>
                </a:cxn>
                <a:cxn ang="0">
                  <a:pos x="10" y="15"/>
                </a:cxn>
                <a:cxn ang="0">
                  <a:pos x="12" y="15"/>
                </a:cxn>
                <a:cxn ang="0">
                  <a:pos x="14" y="13"/>
                </a:cxn>
                <a:cxn ang="0">
                  <a:pos x="16" y="10"/>
                </a:cxn>
                <a:cxn ang="0">
                  <a:pos x="16" y="8"/>
                </a:cxn>
              </a:cxnLst>
              <a:rect l="0" t="0" r="r" b="b"/>
              <a:pathLst>
                <a:path w="16" h="15">
                  <a:moveTo>
                    <a:pt x="16" y="8"/>
                  </a:moveTo>
                  <a:lnTo>
                    <a:pt x="16" y="5"/>
                  </a:lnTo>
                  <a:lnTo>
                    <a:pt x="14" y="3"/>
                  </a:lnTo>
                  <a:lnTo>
                    <a:pt x="12" y="2"/>
                  </a:lnTo>
                  <a:lnTo>
                    <a:pt x="10" y="0"/>
                  </a:lnTo>
                  <a:lnTo>
                    <a:pt x="7" y="0"/>
                  </a:lnTo>
                  <a:lnTo>
                    <a:pt x="4" y="2"/>
                  </a:lnTo>
                  <a:lnTo>
                    <a:pt x="2" y="3"/>
                  </a:lnTo>
                  <a:lnTo>
                    <a:pt x="1" y="5"/>
                  </a:lnTo>
                  <a:lnTo>
                    <a:pt x="0" y="8"/>
                  </a:lnTo>
                  <a:lnTo>
                    <a:pt x="1" y="10"/>
                  </a:lnTo>
                  <a:lnTo>
                    <a:pt x="2" y="13"/>
                  </a:lnTo>
                  <a:lnTo>
                    <a:pt x="4" y="15"/>
                  </a:lnTo>
                  <a:lnTo>
                    <a:pt x="7" y="15"/>
                  </a:lnTo>
                  <a:lnTo>
                    <a:pt x="10" y="15"/>
                  </a:lnTo>
                  <a:lnTo>
                    <a:pt x="12" y="15"/>
                  </a:lnTo>
                  <a:lnTo>
                    <a:pt x="14" y="13"/>
                  </a:lnTo>
                  <a:lnTo>
                    <a:pt x="16" y="10"/>
                  </a:lnTo>
                  <a:lnTo>
                    <a:pt x="16" y="8"/>
                  </a:lnTo>
                  <a:close/>
                </a:path>
              </a:pathLst>
            </a:custGeom>
            <a:solidFill>
              <a:srgbClr val="FFFF00"/>
            </a:solidFill>
            <a:ln w="9525">
              <a:noFill/>
              <a:round/>
              <a:headEnd/>
              <a:tailEnd/>
            </a:ln>
          </p:spPr>
          <p:txBody>
            <a:bodyPr/>
            <a:lstStyle/>
            <a:p>
              <a:endParaRPr lang="en-US" dirty="0"/>
            </a:p>
          </p:txBody>
        </p:sp>
        <p:sp>
          <p:nvSpPr>
            <p:cNvPr id="643734" name="Freeform 662"/>
            <p:cNvSpPr>
              <a:spLocks/>
            </p:cNvSpPr>
            <p:nvPr/>
          </p:nvSpPr>
          <p:spPr bwMode="auto">
            <a:xfrm>
              <a:off x="1205" y="883"/>
              <a:ext cx="14" cy="15"/>
            </a:xfrm>
            <a:custGeom>
              <a:avLst/>
              <a:gdLst/>
              <a:ahLst/>
              <a:cxnLst>
                <a:cxn ang="0">
                  <a:pos x="14" y="7"/>
                </a:cxn>
                <a:cxn ang="0">
                  <a:pos x="14" y="7"/>
                </a:cxn>
                <a:cxn ang="0">
                  <a:pos x="14" y="0"/>
                </a:cxn>
                <a:cxn ang="0">
                  <a:pos x="7" y="0"/>
                </a:cxn>
                <a:cxn ang="0">
                  <a:pos x="7" y="0"/>
                </a:cxn>
                <a:cxn ang="0">
                  <a:pos x="7" y="0"/>
                </a:cxn>
                <a:cxn ang="0">
                  <a:pos x="0" y="0"/>
                </a:cxn>
                <a:cxn ang="0">
                  <a:pos x="0" y="0"/>
                </a:cxn>
                <a:cxn ang="0">
                  <a:pos x="0" y="7"/>
                </a:cxn>
                <a:cxn ang="0">
                  <a:pos x="0" y="7"/>
                </a:cxn>
                <a:cxn ang="0">
                  <a:pos x="0" y="7"/>
                </a:cxn>
                <a:cxn ang="0">
                  <a:pos x="0" y="15"/>
                </a:cxn>
                <a:cxn ang="0">
                  <a:pos x="0" y="15"/>
                </a:cxn>
                <a:cxn ang="0">
                  <a:pos x="7" y="15"/>
                </a:cxn>
                <a:cxn ang="0">
                  <a:pos x="7" y="15"/>
                </a:cxn>
                <a:cxn ang="0">
                  <a:pos x="7" y="15"/>
                </a:cxn>
                <a:cxn ang="0">
                  <a:pos x="14" y="15"/>
                </a:cxn>
                <a:cxn ang="0">
                  <a:pos x="14" y="7"/>
                </a:cxn>
                <a:cxn ang="0">
                  <a:pos x="14" y="7"/>
                </a:cxn>
              </a:cxnLst>
              <a:rect l="0" t="0" r="r" b="b"/>
              <a:pathLst>
                <a:path w="14" h="15">
                  <a:moveTo>
                    <a:pt x="14" y="7"/>
                  </a:moveTo>
                  <a:lnTo>
                    <a:pt x="14" y="7"/>
                  </a:lnTo>
                  <a:lnTo>
                    <a:pt x="14" y="0"/>
                  </a:lnTo>
                  <a:lnTo>
                    <a:pt x="7" y="0"/>
                  </a:lnTo>
                  <a:lnTo>
                    <a:pt x="7" y="0"/>
                  </a:lnTo>
                  <a:lnTo>
                    <a:pt x="7" y="0"/>
                  </a:lnTo>
                  <a:lnTo>
                    <a:pt x="0" y="0"/>
                  </a:lnTo>
                  <a:lnTo>
                    <a:pt x="0" y="0"/>
                  </a:lnTo>
                  <a:lnTo>
                    <a:pt x="0" y="7"/>
                  </a:lnTo>
                  <a:lnTo>
                    <a:pt x="0" y="7"/>
                  </a:lnTo>
                  <a:lnTo>
                    <a:pt x="0" y="7"/>
                  </a:lnTo>
                  <a:lnTo>
                    <a:pt x="0" y="15"/>
                  </a:lnTo>
                  <a:lnTo>
                    <a:pt x="0" y="15"/>
                  </a:lnTo>
                  <a:lnTo>
                    <a:pt x="7" y="15"/>
                  </a:lnTo>
                  <a:lnTo>
                    <a:pt x="7" y="15"/>
                  </a:lnTo>
                  <a:lnTo>
                    <a:pt x="7" y="15"/>
                  </a:lnTo>
                  <a:lnTo>
                    <a:pt x="14" y="15"/>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735" name="Freeform 663"/>
            <p:cNvSpPr>
              <a:spLocks/>
            </p:cNvSpPr>
            <p:nvPr/>
          </p:nvSpPr>
          <p:spPr bwMode="auto">
            <a:xfrm>
              <a:off x="1236" y="853"/>
              <a:ext cx="15" cy="16"/>
            </a:xfrm>
            <a:custGeom>
              <a:avLst/>
              <a:gdLst/>
              <a:ahLst/>
              <a:cxnLst>
                <a:cxn ang="0">
                  <a:pos x="15" y="7"/>
                </a:cxn>
                <a:cxn ang="0">
                  <a:pos x="15" y="5"/>
                </a:cxn>
                <a:cxn ang="0">
                  <a:pos x="14" y="3"/>
                </a:cxn>
                <a:cxn ang="0">
                  <a:pos x="12" y="1"/>
                </a:cxn>
                <a:cxn ang="0">
                  <a:pos x="10" y="0"/>
                </a:cxn>
                <a:cxn ang="0">
                  <a:pos x="6" y="0"/>
                </a:cxn>
                <a:cxn ang="0">
                  <a:pos x="4" y="1"/>
                </a:cxn>
                <a:cxn ang="0">
                  <a:pos x="1" y="3"/>
                </a:cxn>
                <a:cxn ang="0">
                  <a:pos x="0" y="5"/>
                </a:cxn>
                <a:cxn ang="0">
                  <a:pos x="0" y="7"/>
                </a:cxn>
                <a:cxn ang="0">
                  <a:pos x="0" y="10"/>
                </a:cxn>
                <a:cxn ang="0">
                  <a:pos x="1" y="13"/>
                </a:cxn>
                <a:cxn ang="0">
                  <a:pos x="4" y="15"/>
                </a:cxn>
                <a:cxn ang="0">
                  <a:pos x="6" y="16"/>
                </a:cxn>
                <a:cxn ang="0">
                  <a:pos x="10" y="16"/>
                </a:cxn>
                <a:cxn ang="0">
                  <a:pos x="12" y="15"/>
                </a:cxn>
                <a:cxn ang="0">
                  <a:pos x="14" y="13"/>
                </a:cxn>
                <a:cxn ang="0">
                  <a:pos x="15" y="10"/>
                </a:cxn>
                <a:cxn ang="0">
                  <a:pos x="15" y="7"/>
                </a:cxn>
              </a:cxnLst>
              <a:rect l="0" t="0" r="r" b="b"/>
              <a:pathLst>
                <a:path w="15" h="16">
                  <a:moveTo>
                    <a:pt x="15" y="7"/>
                  </a:moveTo>
                  <a:lnTo>
                    <a:pt x="15" y="5"/>
                  </a:lnTo>
                  <a:lnTo>
                    <a:pt x="14" y="3"/>
                  </a:lnTo>
                  <a:lnTo>
                    <a:pt x="12" y="1"/>
                  </a:lnTo>
                  <a:lnTo>
                    <a:pt x="10" y="0"/>
                  </a:lnTo>
                  <a:lnTo>
                    <a:pt x="6" y="0"/>
                  </a:lnTo>
                  <a:lnTo>
                    <a:pt x="4" y="1"/>
                  </a:lnTo>
                  <a:lnTo>
                    <a:pt x="1" y="3"/>
                  </a:lnTo>
                  <a:lnTo>
                    <a:pt x="0" y="5"/>
                  </a:lnTo>
                  <a:lnTo>
                    <a:pt x="0" y="7"/>
                  </a:lnTo>
                  <a:lnTo>
                    <a:pt x="0" y="10"/>
                  </a:lnTo>
                  <a:lnTo>
                    <a:pt x="1" y="13"/>
                  </a:lnTo>
                  <a:lnTo>
                    <a:pt x="4" y="15"/>
                  </a:lnTo>
                  <a:lnTo>
                    <a:pt x="6" y="16"/>
                  </a:lnTo>
                  <a:lnTo>
                    <a:pt x="10" y="16"/>
                  </a:lnTo>
                  <a:lnTo>
                    <a:pt x="12" y="15"/>
                  </a:lnTo>
                  <a:lnTo>
                    <a:pt x="14" y="13"/>
                  </a:lnTo>
                  <a:lnTo>
                    <a:pt x="15" y="10"/>
                  </a:lnTo>
                  <a:lnTo>
                    <a:pt x="15" y="7"/>
                  </a:lnTo>
                  <a:close/>
                </a:path>
              </a:pathLst>
            </a:custGeom>
            <a:solidFill>
              <a:srgbClr val="FFFF00"/>
            </a:solidFill>
            <a:ln w="9525">
              <a:noFill/>
              <a:round/>
              <a:headEnd/>
              <a:tailEnd/>
            </a:ln>
          </p:spPr>
          <p:txBody>
            <a:bodyPr/>
            <a:lstStyle/>
            <a:p>
              <a:endParaRPr lang="en-US" dirty="0"/>
            </a:p>
          </p:txBody>
        </p:sp>
        <p:sp>
          <p:nvSpPr>
            <p:cNvPr id="643736" name="Freeform 664"/>
            <p:cNvSpPr>
              <a:spLocks/>
            </p:cNvSpPr>
            <p:nvPr/>
          </p:nvSpPr>
          <p:spPr bwMode="auto">
            <a:xfrm>
              <a:off x="1234" y="854"/>
              <a:ext cx="14" cy="14"/>
            </a:xfrm>
            <a:custGeom>
              <a:avLst/>
              <a:gdLst/>
              <a:ahLst/>
              <a:cxnLst>
                <a:cxn ang="0">
                  <a:pos x="14" y="7"/>
                </a:cxn>
                <a:cxn ang="0">
                  <a:pos x="14" y="7"/>
                </a:cxn>
                <a:cxn ang="0">
                  <a:pos x="14" y="0"/>
                </a:cxn>
                <a:cxn ang="0">
                  <a:pos x="14" y="0"/>
                </a:cxn>
                <a:cxn ang="0">
                  <a:pos x="14" y="0"/>
                </a:cxn>
                <a:cxn ang="0">
                  <a:pos x="7" y="0"/>
                </a:cxn>
                <a:cxn ang="0">
                  <a:pos x="7" y="0"/>
                </a:cxn>
                <a:cxn ang="0">
                  <a:pos x="0" y="0"/>
                </a:cxn>
                <a:cxn ang="0">
                  <a:pos x="0" y="7"/>
                </a:cxn>
                <a:cxn ang="0">
                  <a:pos x="0" y="7"/>
                </a:cxn>
                <a:cxn ang="0">
                  <a:pos x="0" y="7"/>
                </a:cxn>
                <a:cxn ang="0">
                  <a:pos x="0" y="14"/>
                </a:cxn>
                <a:cxn ang="0">
                  <a:pos x="7" y="14"/>
                </a:cxn>
                <a:cxn ang="0">
                  <a:pos x="7" y="14"/>
                </a:cxn>
                <a:cxn ang="0">
                  <a:pos x="14" y="14"/>
                </a:cxn>
                <a:cxn ang="0">
                  <a:pos x="14" y="14"/>
                </a:cxn>
                <a:cxn ang="0">
                  <a:pos x="14" y="14"/>
                </a:cxn>
                <a:cxn ang="0">
                  <a:pos x="14" y="7"/>
                </a:cxn>
                <a:cxn ang="0">
                  <a:pos x="14" y="7"/>
                </a:cxn>
              </a:cxnLst>
              <a:rect l="0" t="0" r="r" b="b"/>
              <a:pathLst>
                <a:path w="14" h="14">
                  <a:moveTo>
                    <a:pt x="14" y="7"/>
                  </a:moveTo>
                  <a:lnTo>
                    <a:pt x="14" y="7"/>
                  </a:lnTo>
                  <a:lnTo>
                    <a:pt x="14" y="0"/>
                  </a:lnTo>
                  <a:lnTo>
                    <a:pt x="14" y="0"/>
                  </a:lnTo>
                  <a:lnTo>
                    <a:pt x="14" y="0"/>
                  </a:lnTo>
                  <a:lnTo>
                    <a:pt x="7" y="0"/>
                  </a:lnTo>
                  <a:lnTo>
                    <a:pt x="7" y="0"/>
                  </a:lnTo>
                  <a:lnTo>
                    <a:pt x="0" y="0"/>
                  </a:lnTo>
                  <a:lnTo>
                    <a:pt x="0" y="7"/>
                  </a:lnTo>
                  <a:lnTo>
                    <a:pt x="0" y="7"/>
                  </a:lnTo>
                  <a:lnTo>
                    <a:pt x="0" y="7"/>
                  </a:lnTo>
                  <a:lnTo>
                    <a:pt x="0" y="14"/>
                  </a:lnTo>
                  <a:lnTo>
                    <a:pt x="7" y="14"/>
                  </a:lnTo>
                  <a:lnTo>
                    <a:pt x="7" y="14"/>
                  </a:lnTo>
                  <a:lnTo>
                    <a:pt x="14" y="14"/>
                  </a:lnTo>
                  <a:lnTo>
                    <a:pt x="14"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737" name="Freeform 665"/>
            <p:cNvSpPr>
              <a:spLocks/>
            </p:cNvSpPr>
            <p:nvPr/>
          </p:nvSpPr>
          <p:spPr bwMode="auto">
            <a:xfrm>
              <a:off x="1252" y="823"/>
              <a:ext cx="16" cy="17"/>
            </a:xfrm>
            <a:custGeom>
              <a:avLst/>
              <a:gdLst/>
              <a:ahLst/>
              <a:cxnLst>
                <a:cxn ang="0">
                  <a:pos x="16" y="9"/>
                </a:cxn>
                <a:cxn ang="0">
                  <a:pos x="15" y="6"/>
                </a:cxn>
                <a:cxn ang="0">
                  <a:pos x="14" y="3"/>
                </a:cxn>
                <a:cxn ang="0">
                  <a:pos x="12" y="2"/>
                </a:cxn>
                <a:cxn ang="0">
                  <a:pos x="9" y="0"/>
                </a:cxn>
                <a:cxn ang="0">
                  <a:pos x="7" y="0"/>
                </a:cxn>
                <a:cxn ang="0">
                  <a:pos x="4" y="2"/>
                </a:cxn>
                <a:cxn ang="0">
                  <a:pos x="2" y="3"/>
                </a:cxn>
                <a:cxn ang="0">
                  <a:pos x="0" y="6"/>
                </a:cxn>
                <a:cxn ang="0">
                  <a:pos x="0" y="9"/>
                </a:cxn>
                <a:cxn ang="0">
                  <a:pos x="0" y="11"/>
                </a:cxn>
                <a:cxn ang="0">
                  <a:pos x="2" y="14"/>
                </a:cxn>
                <a:cxn ang="0">
                  <a:pos x="4" y="15"/>
                </a:cxn>
                <a:cxn ang="0">
                  <a:pos x="7" y="17"/>
                </a:cxn>
                <a:cxn ang="0">
                  <a:pos x="9" y="17"/>
                </a:cxn>
                <a:cxn ang="0">
                  <a:pos x="12" y="15"/>
                </a:cxn>
                <a:cxn ang="0">
                  <a:pos x="14" y="14"/>
                </a:cxn>
                <a:cxn ang="0">
                  <a:pos x="15" y="11"/>
                </a:cxn>
                <a:cxn ang="0">
                  <a:pos x="16" y="9"/>
                </a:cxn>
              </a:cxnLst>
              <a:rect l="0" t="0" r="r" b="b"/>
              <a:pathLst>
                <a:path w="16" h="17">
                  <a:moveTo>
                    <a:pt x="16" y="9"/>
                  </a:moveTo>
                  <a:lnTo>
                    <a:pt x="15" y="6"/>
                  </a:lnTo>
                  <a:lnTo>
                    <a:pt x="14" y="3"/>
                  </a:lnTo>
                  <a:lnTo>
                    <a:pt x="12" y="2"/>
                  </a:lnTo>
                  <a:lnTo>
                    <a:pt x="9" y="0"/>
                  </a:lnTo>
                  <a:lnTo>
                    <a:pt x="7" y="0"/>
                  </a:lnTo>
                  <a:lnTo>
                    <a:pt x="4" y="2"/>
                  </a:lnTo>
                  <a:lnTo>
                    <a:pt x="2" y="3"/>
                  </a:lnTo>
                  <a:lnTo>
                    <a:pt x="0" y="6"/>
                  </a:lnTo>
                  <a:lnTo>
                    <a:pt x="0" y="9"/>
                  </a:lnTo>
                  <a:lnTo>
                    <a:pt x="0" y="11"/>
                  </a:lnTo>
                  <a:lnTo>
                    <a:pt x="2" y="14"/>
                  </a:lnTo>
                  <a:lnTo>
                    <a:pt x="4" y="15"/>
                  </a:lnTo>
                  <a:lnTo>
                    <a:pt x="7" y="17"/>
                  </a:lnTo>
                  <a:lnTo>
                    <a:pt x="9" y="17"/>
                  </a:lnTo>
                  <a:lnTo>
                    <a:pt x="12" y="15"/>
                  </a:lnTo>
                  <a:lnTo>
                    <a:pt x="14" y="14"/>
                  </a:lnTo>
                  <a:lnTo>
                    <a:pt x="15" y="11"/>
                  </a:lnTo>
                  <a:lnTo>
                    <a:pt x="16" y="9"/>
                  </a:lnTo>
                  <a:close/>
                </a:path>
              </a:pathLst>
            </a:custGeom>
            <a:solidFill>
              <a:srgbClr val="FFFF00"/>
            </a:solidFill>
            <a:ln w="9525">
              <a:noFill/>
              <a:round/>
              <a:headEnd/>
              <a:tailEnd/>
            </a:ln>
          </p:spPr>
          <p:txBody>
            <a:bodyPr/>
            <a:lstStyle/>
            <a:p>
              <a:endParaRPr lang="en-US" dirty="0"/>
            </a:p>
          </p:txBody>
        </p:sp>
        <p:sp>
          <p:nvSpPr>
            <p:cNvPr id="643738" name="Freeform 666"/>
            <p:cNvSpPr>
              <a:spLocks/>
            </p:cNvSpPr>
            <p:nvPr/>
          </p:nvSpPr>
          <p:spPr bwMode="auto">
            <a:xfrm>
              <a:off x="1248" y="825"/>
              <a:ext cx="22" cy="14"/>
            </a:xfrm>
            <a:custGeom>
              <a:avLst/>
              <a:gdLst/>
              <a:ahLst/>
              <a:cxnLst>
                <a:cxn ang="0">
                  <a:pos x="22" y="7"/>
                </a:cxn>
                <a:cxn ang="0">
                  <a:pos x="22" y="7"/>
                </a:cxn>
                <a:cxn ang="0">
                  <a:pos x="15" y="0"/>
                </a:cxn>
                <a:cxn ang="0">
                  <a:pos x="15" y="0"/>
                </a:cxn>
                <a:cxn ang="0">
                  <a:pos x="15" y="0"/>
                </a:cxn>
                <a:cxn ang="0">
                  <a:pos x="8" y="0"/>
                </a:cxn>
                <a:cxn ang="0">
                  <a:pos x="8" y="0"/>
                </a:cxn>
                <a:cxn ang="0">
                  <a:pos x="8" y="0"/>
                </a:cxn>
                <a:cxn ang="0">
                  <a:pos x="8" y="7"/>
                </a:cxn>
                <a:cxn ang="0">
                  <a:pos x="0" y="7"/>
                </a:cxn>
                <a:cxn ang="0">
                  <a:pos x="8" y="7"/>
                </a:cxn>
                <a:cxn ang="0">
                  <a:pos x="8" y="14"/>
                </a:cxn>
                <a:cxn ang="0">
                  <a:pos x="8" y="14"/>
                </a:cxn>
                <a:cxn ang="0">
                  <a:pos x="8" y="14"/>
                </a:cxn>
                <a:cxn ang="0">
                  <a:pos x="15" y="14"/>
                </a:cxn>
                <a:cxn ang="0">
                  <a:pos x="15" y="14"/>
                </a:cxn>
                <a:cxn ang="0">
                  <a:pos x="15" y="14"/>
                </a:cxn>
                <a:cxn ang="0">
                  <a:pos x="22" y="7"/>
                </a:cxn>
                <a:cxn ang="0">
                  <a:pos x="22" y="7"/>
                </a:cxn>
              </a:cxnLst>
              <a:rect l="0" t="0" r="r" b="b"/>
              <a:pathLst>
                <a:path w="22" h="14">
                  <a:moveTo>
                    <a:pt x="22" y="7"/>
                  </a:moveTo>
                  <a:lnTo>
                    <a:pt x="22" y="7"/>
                  </a:lnTo>
                  <a:lnTo>
                    <a:pt x="15" y="0"/>
                  </a:lnTo>
                  <a:lnTo>
                    <a:pt x="15" y="0"/>
                  </a:lnTo>
                  <a:lnTo>
                    <a:pt x="15" y="0"/>
                  </a:lnTo>
                  <a:lnTo>
                    <a:pt x="8" y="0"/>
                  </a:lnTo>
                  <a:lnTo>
                    <a:pt x="8" y="0"/>
                  </a:lnTo>
                  <a:lnTo>
                    <a:pt x="8" y="0"/>
                  </a:lnTo>
                  <a:lnTo>
                    <a:pt x="8" y="7"/>
                  </a:lnTo>
                  <a:lnTo>
                    <a:pt x="0" y="7"/>
                  </a:lnTo>
                  <a:lnTo>
                    <a:pt x="8" y="7"/>
                  </a:lnTo>
                  <a:lnTo>
                    <a:pt x="8" y="14"/>
                  </a:lnTo>
                  <a:lnTo>
                    <a:pt x="8" y="14"/>
                  </a:lnTo>
                  <a:lnTo>
                    <a:pt x="8" y="14"/>
                  </a:lnTo>
                  <a:lnTo>
                    <a:pt x="15" y="14"/>
                  </a:lnTo>
                  <a:lnTo>
                    <a:pt x="15" y="14"/>
                  </a:lnTo>
                  <a:lnTo>
                    <a:pt x="15" y="14"/>
                  </a:lnTo>
                  <a:lnTo>
                    <a:pt x="22" y="7"/>
                  </a:lnTo>
                  <a:lnTo>
                    <a:pt x="22" y="7"/>
                  </a:lnTo>
                </a:path>
              </a:pathLst>
            </a:custGeom>
            <a:noFill/>
            <a:ln w="0" cap="sq">
              <a:solidFill>
                <a:srgbClr val="FFFF00"/>
              </a:solidFill>
              <a:prstDash val="solid"/>
              <a:miter lim="800000"/>
              <a:headEnd/>
              <a:tailEnd/>
            </a:ln>
          </p:spPr>
          <p:txBody>
            <a:bodyPr/>
            <a:lstStyle/>
            <a:p>
              <a:endParaRPr lang="en-US" dirty="0"/>
            </a:p>
          </p:txBody>
        </p:sp>
        <p:sp>
          <p:nvSpPr>
            <p:cNvPr id="643739" name="Freeform 667"/>
            <p:cNvSpPr>
              <a:spLocks/>
            </p:cNvSpPr>
            <p:nvPr/>
          </p:nvSpPr>
          <p:spPr bwMode="auto">
            <a:xfrm>
              <a:off x="4132" y="3612"/>
              <a:ext cx="15" cy="15"/>
            </a:xfrm>
            <a:custGeom>
              <a:avLst/>
              <a:gdLst/>
              <a:ahLst/>
              <a:cxnLst>
                <a:cxn ang="0">
                  <a:pos x="15" y="8"/>
                </a:cxn>
                <a:cxn ang="0">
                  <a:pos x="15" y="5"/>
                </a:cxn>
                <a:cxn ang="0">
                  <a:pos x="14" y="3"/>
                </a:cxn>
                <a:cxn ang="0">
                  <a:pos x="11" y="0"/>
                </a:cxn>
                <a:cxn ang="0">
                  <a:pos x="9" y="0"/>
                </a:cxn>
                <a:cxn ang="0">
                  <a:pos x="7" y="0"/>
                </a:cxn>
                <a:cxn ang="0">
                  <a:pos x="5" y="0"/>
                </a:cxn>
                <a:cxn ang="0">
                  <a:pos x="2" y="3"/>
                </a:cxn>
                <a:cxn ang="0">
                  <a:pos x="0" y="5"/>
                </a:cxn>
                <a:cxn ang="0">
                  <a:pos x="0" y="8"/>
                </a:cxn>
                <a:cxn ang="0">
                  <a:pos x="0" y="11"/>
                </a:cxn>
                <a:cxn ang="0">
                  <a:pos x="2" y="13"/>
                </a:cxn>
                <a:cxn ang="0">
                  <a:pos x="5" y="14"/>
                </a:cxn>
                <a:cxn ang="0">
                  <a:pos x="7" y="15"/>
                </a:cxn>
                <a:cxn ang="0">
                  <a:pos x="9" y="15"/>
                </a:cxn>
                <a:cxn ang="0">
                  <a:pos x="11" y="14"/>
                </a:cxn>
                <a:cxn ang="0">
                  <a:pos x="14" y="13"/>
                </a:cxn>
                <a:cxn ang="0">
                  <a:pos x="15" y="11"/>
                </a:cxn>
                <a:cxn ang="0">
                  <a:pos x="15" y="8"/>
                </a:cxn>
              </a:cxnLst>
              <a:rect l="0" t="0" r="r" b="b"/>
              <a:pathLst>
                <a:path w="15" h="15">
                  <a:moveTo>
                    <a:pt x="15" y="8"/>
                  </a:moveTo>
                  <a:lnTo>
                    <a:pt x="15" y="5"/>
                  </a:lnTo>
                  <a:lnTo>
                    <a:pt x="14" y="3"/>
                  </a:lnTo>
                  <a:lnTo>
                    <a:pt x="11" y="0"/>
                  </a:lnTo>
                  <a:lnTo>
                    <a:pt x="9" y="0"/>
                  </a:lnTo>
                  <a:lnTo>
                    <a:pt x="7" y="0"/>
                  </a:lnTo>
                  <a:lnTo>
                    <a:pt x="5" y="0"/>
                  </a:lnTo>
                  <a:lnTo>
                    <a:pt x="2" y="3"/>
                  </a:lnTo>
                  <a:lnTo>
                    <a:pt x="0" y="5"/>
                  </a:lnTo>
                  <a:lnTo>
                    <a:pt x="0" y="8"/>
                  </a:lnTo>
                  <a:lnTo>
                    <a:pt x="0" y="11"/>
                  </a:lnTo>
                  <a:lnTo>
                    <a:pt x="2" y="13"/>
                  </a:lnTo>
                  <a:lnTo>
                    <a:pt x="5" y="14"/>
                  </a:lnTo>
                  <a:lnTo>
                    <a:pt x="7" y="15"/>
                  </a:lnTo>
                  <a:lnTo>
                    <a:pt x="9" y="15"/>
                  </a:lnTo>
                  <a:lnTo>
                    <a:pt x="11" y="14"/>
                  </a:lnTo>
                  <a:lnTo>
                    <a:pt x="14" y="13"/>
                  </a:lnTo>
                  <a:lnTo>
                    <a:pt x="15" y="11"/>
                  </a:lnTo>
                  <a:lnTo>
                    <a:pt x="15" y="8"/>
                  </a:lnTo>
                  <a:close/>
                </a:path>
              </a:pathLst>
            </a:custGeom>
            <a:solidFill>
              <a:srgbClr val="FFFF00"/>
            </a:solidFill>
            <a:ln w="9525">
              <a:noFill/>
              <a:round/>
              <a:headEnd/>
              <a:tailEnd/>
            </a:ln>
          </p:spPr>
          <p:txBody>
            <a:bodyPr/>
            <a:lstStyle/>
            <a:p>
              <a:endParaRPr lang="en-US" dirty="0"/>
            </a:p>
          </p:txBody>
        </p:sp>
        <p:sp>
          <p:nvSpPr>
            <p:cNvPr id="643740" name="Freeform 668"/>
            <p:cNvSpPr>
              <a:spLocks/>
            </p:cNvSpPr>
            <p:nvPr/>
          </p:nvSpPr>
          <p:spPr bwMode="auto">
            <a:xfrm>
              <a:off x="4131" y="3613"/>
              <a:ext cx="14" cy="14"/>
            </a:xfrm>
            <a:custGeom>
              <a:avLst/>
              <a:gdLst/>
              <a:ahLst/>
              <a:cxnLst>
                <a:cxn ang="0">
                  <a:pos x="14" y="7"/>
                </a:cxn>
                <a:cxn ang="0">
                  <a:pos x="14" y="7"/>
                </a:cxn>
                <a:cxn ang="0">
                  <a:pos x="14" y="0"/>
                </a:cxn>
                <a:cxn ang="0">
                  <a:pos x="14" y="0"/>
                </a:cxn>
                <a:cxn ang="0">
                  <a:pos x="7" y="0"/>
                </a:cxn>
                <a:cxn ang="0">
                  <a:pos x="7" y="0"/>
                </a:cxn>
                <a:cxn ang="0">
                  <a:pos x="7" y="0"/>
                </a:cxn>
                <a:cxn ang="0">
                  <a:pos x="7" y="0"/>
                </a:cxn>
                <a:cxn ang="0">
                  <a:pos x="0" y="7"/>
                </a:cxn>
                <a:cxn ang="0">
                  <a:pos x="0" y="7"/>
                </a:cxn>
                <a:cxn ang="0">
                  <a:pos x="0" y="7"/>
                </a:cxn>
                <a:cxn ang="0">
                  <a:pos x="7" y="14"/>
                </a:cxn>
                <a:cxn ang="0">
                  <a:pos x="7" y="14"/>
                </a:cxn>
                <a:cxn ang="0">
                  <a:pos x="7" y="14"/>
                </a:cxn>
                <a:cxn ang="0">
                  <a:pos x="7" y="14"/>
                </a:cxn>
                <a:cxn ang="0">
                  <a:pos x="14" y="14"/>
                </a:cxn>
                <a:cxn ang="0">
                  <a:pos x="14" y="14"/>
                </a:cxn>
                <a:cxn ang="0">
                  <a:pos x="14" y="7"/>
                </a:cxn>
                <a:cxn ang="0">
                  <a:pos x="14" y="7"/>
                </a:cxn>
              </a:cxnLst>
              <a:rect l="0" t="0" r="r" b="b"/>
              <a:pathLst>
                <a:path w="14" h="14">
                  <a:moveTo>
                    <a:pt x="14" y="7"/>
                  </a:moveTo>
                  <a:lnTo>
                    <a:pt x="14" y="7"/>
                  </a:lnTo>
                  <a:lnTo>
                    <a:pt x="14" y="0"/>
                  </a:lnTo>
                  <a:lnTo>
                    <a:pt x="14" y="0"/>
                  </a:lnTo>
                  <a:lnTo>
                    <a:pt x="7" y="0"/>
                  </a:lnTo>
                  <a:lnTo>
                    <a:pt x="7" y="0"/>
                  </a:lnTo>
                  <a:lnTo>
                    <a:pt x="7" y="0"/>
                  </a:lnTo>
                  <a:lnTo>
                    <a:pt x="7" y="0"/>
                  </a:lnTo>
                  <a:lnTo>
                    <a:pt x="0" y="7"/>
                  </a:lnTo>
                  <a:lnTo>
                    <a:pt x="0" y="7"/>
                  </a:lnTo>
                  <a:lnTo>
                    <a:pt x="0" y="7"/>
                  </a:lnTo>
                  <a:lnTo>
                    <a:pt x="7" y="14"/>
                  </a:lnTo>
                  <a:lnTo>
                    <a:pt x="7" y="14"/>
                  </a:lnTo>
                  <a:lnTo>
                    <a:pt x="7" y="14"/>
                  </a:lnTo>
                  <a:lnTo>
                    <a:pt x="7" y="14"/>
                  </a:lnTo>
                  <a:lnTo>
                    <a:pt x="14" y="14"/>
                  </a:lnTo>
                  <a:lnTo>
                    <a:pt x="14" y="14"/>
                  </a:lnTo>
                  <a:lnTo>
                    <a:pt x="14" y="7"/>
                  </a:lnTo>
                  <a:lnTo>
                    <a:pt x="14" y="7"/>
                  </a:lnTo>
                </a:path>
              </a:pathLst>
            </a:custGeom>
            <a:noFill/>
            <a:ln w="0" cap="sq">
              <a:solidFill>
                <a:srgbClr val="FFFF00"/>
              </a:solidFill>
              <a:prstDash val="solid"/>
              <a:miter lim="800000"/>
              <a:headEnd/>
              <a:tailEnd/>
            </a:ln>
          </p:spPr>
          <p:txBody>
            <a:bodyPr/>
            <a:lstStyle/>
            <a:p>
              <a:endParaRPr lang="en-US" dirty="0"/>
            </a:p>
          </p:txBody>
        </p:sp>
        <p:sp>
          <p:nvSpPr>
            <p:cNvPr id="643741" name="Freeform 669"/>
            <p:cNvSpPr>
              <a:spLocks/>
            </p:cNvSpPr>
            <p:nvPr/>
          </p:nvSpPr>
          <p:spPr bwMode="auto">
            <a:xfrm>
              <a:off x="3998" y="3556"/>
              <a:ext cx="16" cy="16"/>
            </a:xfrm>
            <a:custGeom>
              <a:avLst/>
              <a:gdLst/>
              <a:ahLst/>
              <a:cxnLst>
                <a:cxn ang="0">
                  <a:pos x="16" y="8"/>
                </a:cxn>
                <a:cxn ang="0">
                  <a:pos x="15" y="5"/>
                </a:cxn>
                <a:cxn ang="0">
                  <a:pos x="14" y="2"/>
                </a:cxn>
                <a:cxn ang="0">
                  <a:pos x="13" y="1"/>
                </a:cxn>
                <a:cxn ang="0">
                  <a:pos x="10" y="0"/>
                </a:cxn>
                <a:cxn ang="0">
                  <a:pos x="8" y="0"/>
                </a:cxn>
                <a:cxn ang="0">
                  <a:pos x="5" y="1"/>
                </a:cxn>
                <a:cxn ang="0">
                  <a:pos x="3" y="2"/>
                </a:cxn>
                <a:cxn ang="0">
                  <a:pos x="1" y="5"/>
                </a:cxn>
                <a:cxn ang="0">
                  <a:pos x="0" y="8"/>
                </a:cxn>
                <a:cxn ang="0">
                  <a:pos x="1" y="11"/>
                </a:cxn>
                <a:cxn ang="0">
                  <a:pos x="3" y="13"/>
                </a:cxn>
                <a:cxn ang="0">
                  <a:pos x="5" y="15"/>
                </a:cxn>
                <a:cxn ang="0">
                  <a:pos x="8" y="16"/>
                </a:cxn>
                <a:cxn ang="0">
                  <a:pos x="10" y="16"/>
                </a:cxn>
                <a:cxn ang="0">
                  <a:pos x="13" y="15"/>
                </a:cxn>
                <a:cxn ang="0">
                  <a:pos x="14" y="13"/>
                </a:cxn>
                <a:cxn ang="0">
                  <a:pos x="15" y="11"/>
                </a:cxn>
                <a:cxn ang="0">
                  <a:pos x="16" y="8"/>
                </a:cxn>
              </a:cxnLst>
              <a:rect l="0" t="0" r="r" b="b"/>
              <a:pathLst>
                <a:path w="16" h="16">
                  <a:moveTo>
                    <a:pt x="16" y="8"/>
                  </a:moveTo>
                  <a:lnTo>
                    <a:pt x="15" y="5"/>
                  </a:lnTo>
                  <a:lnTo>
                    <a:pt x="14" y="2"/>
                  </a:lnTo>
                  <a:lnTo>
                    <a:pt x="13" y="1"/>
                  </a:lnTo>
                  <a:lnTo>
                    <a:pt x="10" y="0"/>
                  </a:lnTo>
                  <a:lnTo>
                    <a:pt x="8" y="0"/>
                  </a:lnTo>
                  <a:lnTo>
                    <a:pt x="5" y="1"/>
                  </a:lnTo>
                  <a:lnTo>
                    <a:pt x="3" y="2"/>
                  </a:lnTo>
                  <a:lnTo>
                    <a:pt x="1" y="5"/>
                  </a:lnTo>
                  <a:lnTo>
                    <a:pt x="0" y="8"/>
                  </a:lnTo>
                  <a:lnTo>
                    <a:pt x="1" y="11"/>
                  </a:lnTo>
                  <a:lnTo>
                    <a:pt x="3" y="13"/>
                  </a:lnTo>
                  <a:lnTo>
                    <a:pt x="5" y="15"/>
                  </a:lnTo>
                  <a:lnTo>
                    <a:pt x="8" y="16"/>
                  </a:lnTo>
                  <a:lnTo>
                    <a:pt x="10" y="16"/>
                  </a:lnTo>
                  <a:lnTo>
                    <a:pt x="13" y="15"/>
                  </a:lnTo>
                  <a:lnTo>
                    <a:pt x="14" y="13"/>
                  </a:lnTo>
                  <a:lnTo>
                    <a:pt x="15" y="11"/>
                  </a:lnTo>
                  <a:lnTo>
                    <a:pt x="16" y="8"/>
                  </a:lnTo>
                  <a:close/>
                </a:path>
              </a:pathLst>
            </a:custGeom>
            <a:solidFill>
              <a:srgbClr val="FFFF00"/>
            </a:solidFill>
            <a:ln w="9525">
              <a:noFill/>
              <a:round/>
              <a:headEnd/>
              <a:tailEnd/>
            </a:ln>
          </p:spPr>
          <p:txBody>
            <a:bodyPr/>
            <a:lstStyle/>
            <a:p>
              <a:endParaRPr lang="en-US" dirty="0"/>
            </a:p>
          </p:txBody>
        </p:sp>
        <p:sp>
          <p:nvSpPr>
            <p:cNvPr id="643742" name="Freeform 670"/>
            <p:cNvSpPr>
              <a:spLocks/>
            </p:cNvSpPr>
            <p:nvPr/>
          </p:nvSpPr>
          <p:spPr bwMode="auto">
            <a:xfrm>
              <a:off x="4000" y="3554"/>
              <a:ext cx="14" cy="15"/>
            </a:xfrm>
            <a:custGeom>
              <a:avLst/>
              <a:gdLst/>
              <a:ahLst/>
              <a:cxnLst>
                <a:cxn ang="0">
                  <a:pos x="14" y="8"/>
                </a:cxn>
                <a:cxn ang="0">
                  <a:pos x="14" y="8"/>
                </a:cxn>
                <a:cxn ang="0">
                  <a:pos x="14" y="8"/>
                </a:cxn>
                <a:cxn ang="0">
                  <a:pos x="14" y="0"/>
                </a:cxn>
                <a:cxn ang="0">
                  <a:pos x="7" y="0"/>
                </a:cxn>
                <a:cxn ang="0">
                  <a:pos x="7" y="0"/>
                </a:cxn>
                <a:cxn ang="0">
                  <a:pos x="0" y="0"/>
                </a:cxn>
                <a:cxn ang="0">
                  <a:pos x="0" y="8"/>
                </a:cxn>
                <a:cxn ang="0">
                  <a:pos x="0" y="8"/>
                </a:cxn>
                <a:cxn ang="0">
                  <a:pos x="0" y="8"/>
                </a:cxn>
                <a:cxn ang="0">
                  <a:pos x="0" y="15"/>
                </a:cxn>
                <a:cxn ang="0">
                  <a:pos x="0" y="15"/>
                </a:cxn>
                <a:cxn ang="0">
                  <a:pos x="0" y="15"/>
                </a:cxn>
                <a:cxn ang="0">
                  <a:pos x="7" y="15"/>
                </a:cxn>
                <a:cxn ang="0">
                  <a:pos x="7" y="15"/>
                </a:cxn>
                <a:cxn ang="0">
                  <a:pos x="14" y="15"/>
                </a:cxn>
                <a:cxn ang="0">
                  <a:pos x="14" y="15"/>
                </a:cxn>
                <a:cxn ang="0">
                  <a:pos x="14" y="15"/>
                </a:cxn>
                <a:cxn ang="0">
                  <a:pos x="14" y="8"/>
                </a:cxn>
              </a:cxnLst>
              <a:rect l="0" t="0" r="r" b="b"/>
              <a:pathLst>
                <a:path w="14" h="15">
                  <a:moveTo>
                    <a:pt x="14" y="8"/>
                  </a:moveTo>
                  <a:lnTo>
                    <a:pt x="14" y="8"/>
                  </a:lnTo>
                  <a:lnTo>
                    <a:pt x="14" y="8"/>
                  </a:lnTo>
                  <a:lnTo>
                    <a:pt x="14" y="0"/>
                  </a:lnTo>
                  <a:lnTo>
                    <a:pt x="7" y="0"/>
                  </a:lnTo>
                  <a:lnTo>
                    <a:pt x="7" y="0"/>
                  </a:lnTo>
                  <a:lnTo>
                    <a:pt x="0" y="0"/>
                  </a:lnTo>
                  <a:lnTo>
                    <a:pt x="0" y="8"/>
                  </a:lnTo>
                  <a:lnTo>
                    <a:pt x="0" y="8"/>
                  </a:lnTo>
                  <a:lnTo>
                    <a:pt x="0" y="8"/>
                  </a:lnTo>
                  <a:lnTo>
                    <a:pt x="0" y="15"/>
                  </a:lnTo>
                  <a:lnTo>
                    <a:pt x="0" y="15"/>
                  </a:lnTo>
                  <a:lnTo>
                    <a:pt x="0" y="15"/>
                  </a:lnTo>
                  <a:lnTo>
                    <a:pt x="7" y="15"/>
                  </a:lnTo>
                  <a:lnTo>
                    <a:pt x="7" y="15"/>
                  </a:lnTo>
                  <a:lnTo>
                    <a:pt x="14" y="15"/>
                  </a:lnTo>
                  <a:lnTo>
                    <a:pt x="14" y="15"/>
                  </a:lnTo>
                  <a:lnTo>
                    <a:pt x="14" y="15"/>
                  </a:lnTo>
                  <a:lnTo>
                    <a:pt x="14" y="8"/>
                  </a:lnTo>
                </a:path>
              </a:pathLst>
            </a:custGeom>
            <a:noFill/>
            <a:ln w="0" cap="sq">
              <a:solidFill>
                <a:srgbClr val="FFFF00"/>
              </a:solidFill>
              <a:prstDash val="solid"/>
              <a:miter lim="800000"/>
              <a:headEnd/>
              <a:tailEnd/>
            </a:ln>
          </p:spPr>
          <p:txBody>
            <a:bodyPr/>
            <a:lstStyle/>
            <a:p>
              <a:endParaRPr lang="en-US" dirty="0"/>
            </a:p>
          </p:txBody>
        </p:sp>
        <p:sp>
          <p:nvSpPr>
            <p:cNvPr id="643743" name="Freeform 671"/>
            <p:cNvSpPr>
              <a:spLocks/>
            </p:cNvSpPr>
            <p:nvPr/>
          </p:nvSpPr>
          <p:spPr bwMode="auto">
            <a:xfrm>
              <a:off x="4015" y="3673"/>
              <a:ext cx="15" cy="15"/>
            </a:xfrm>
            <a:custGeom>
              <a:avLst/>
              <a:gdLst/>
              <a:ahLst/>
              <a:cxnLst>
                <a:cxn ang="0">
                  <a:pos x="15" y="7"/>
                </a:cxn>
                <a:cxn ang="0">
                  <a:pos x="15" y="4"/>
                </a:cxn>
                <a:cxn ang="0">
                  <a:pos x="13" y="2"/>
                </a:cxn>
                <a:cxn ang="0">
                  <a:pos x="11" y="1"/>
                </a:cxn>
                <a:cxn ang="0">
                  <a:pos x="9" y="0"/>
                </a:cxn>
                <a:cxn ang="0">
                  <a:pos x="6" y="0"/>
                </a:cxn>
                <a:cxn ang="0">
                  <a:pos x="4" y="1"/>
                </a:cxn>
                <a:cxn ang="0">
                  <a:pos x="2" y="2"/>
                </a:cxn>
                <a:cxn ang="0">
                  <a:pos x="0" y="4"/>
                </a:cxn>
                <a:cxn ang="0">
                  <a:pos x="0" y="7"/>
                </a:cxn>
                <a:cxn ang="0">
                  <a:pos x="0" y="9"/>
                </a:cxn>
                <a:cxn ang="0">
                  <a:pos x="2" y="13"/>
                </a:cxn>
                <a:cxn ang="0">
                  <a:pos x="4" y="15"/>
                </a:cxn>
                <a:cxn ang="0">
                  <a:pos x="6" y="15"/>
                </a:cxn>
                <a:cxn ang="0">
                  <a:pos x="9" y="15"/>
                </a:cxn>
                <a:cxn ang="0">
                  <a:pos x="11" y="15"/>
                </a:cxn>
                <a:cxn ang="0">
                  <a:pos x="13" y="13"/>
                </a:cxn>
                <a:cxn ang="0">
                  <a:pos x="15" y="9"/>
                </a:cxn>
                <a:cxn ang="0">
                  <a:pos x="15" y="7"/>
                </a:cxn>
              </a:cxnLst>
              <a:rect l="0" t="0" r="r" b="b"/>
              <a:pathLst>
                <a:path w="15" h="15">
                  <a:moveTo>
                    <a:pt x="15" y="7"/>
                  </a:moveTo>
                  <a:lnTo>
                    <a:pt x="15" y="4"/>
                  </a:lnTo>
                  <a:lnTo>
                    <a:pt x="13" y="2"/>
                  </a:lnTo>
                  <a:lnTo>
                    <a:pt x="11" y="1"/>
                  </a:lnTo>
                  <a:lnTo>
                    <a:pt x="9" y="0"/>
                  </a:lnTo>
                  <a:lnTo>
                    <a:pt x="6" y="0"/>
                  </a:lnTo>
                  <a:lnTo>
                    <a:pt x="4" y="1"/>
                  </a:lnTo>
                  <a:lnTo>
                    <a:pt x="2" y="2"/>
                  </a:lnTo>
                  <a:lnTo>
                    <a:pt x="0" y="4"/>
                  </a:lnTo>
                  <a:lnTo>
                    <a:pt x="0" y="7"/>
                  </a:lnTo>
                  <a:lnTo>
                    <a:pt x="0" y="9"/>
                  </a:lnTo>
                  <a:lnTo>
                    <a:pt x="2" y="13"/>
                  </a:lnTo>
                  <a:lnTo>
                    <a:pt x="4" y="15"/>
                  </a:lnTo>
                  <a:lnTo>
                    <a:pt x="6" y="15"/>
                  </a:lnTo>
                  <a:lnTo>
                    <a:pt x="9" y="15"/>
                  </a:lnTo>
                  <a:lnTo>
                    <a:pt x="11" y="15"/>
                  </a:lnTo>
                  <a:lnTo>
                    <a:pt x="13" y="13"/>
                  </a:lnTo>
                  <a:lnTo>
                    <a:pt x="15" y="9"/>
                  </a:lnTo>
                  <a:lnTo>
                    <a:pt x="15" y="7"/>
                  </a:lnTo>
                  <a:close/>
                </a:path>
              </a:pathLst>
            </a:custGeom>
            <a:solidFill>
              <a:srgbClr val="FFFF00"/>
            </a:solidFill>
            <a:ln w="9525">
              <a:noFill/>
              <a:round/>
              <a:headEnd/>
              <a:tailEnd/>
            </a:ln>
          </p:spPr>
          <p:txBody>
            <a:bodyPr/>
            <a:lstStyle/>
            <a:p>
              <a:endParaRPr lang="en-US" dirty="0"/>
            </a:p>
          </p:txBody>
        </p:sp>
        <p:sp>
          <p:nvSpPr>
            <p:cNvPr id="643744" name="Freeform 672"/>
            <p:cNvSpPr>
              <a:spLocks/>
            </p:cNvSpPr>
            <p:nvPr/>
          </p:nvSpPr>
          <p:spPr bwMode="auto">
            <a:xfrm>
              <a:off x="4014" y="3671"/>
              <a:ext cx="15" cy="14"/>
            </a:xfrm>
            <a:custGeom>
              <a:avLst/>
              <a:gdLst/>
              <a:ahLst/>
              <a:cxnLst>
                <a:cxn ang="0">
                  <a:pos x="15" y="7"/>
                </a:cxn>
                <a:cxn ang="0">
                  <a:pos x="15" y="7"/>
                </a:cxn>
                <a:cxn ang="0">
                  <a:pos x="15" y="7"/>
                </a:cxn>
                <a:cxn ang="0">
                  <a:pos x="15" y="0"/>
                </a:cxn>
                <a:cxn ang="0">
                  <a:pos x="7" y="0"/>
                </a:cxn>
                <a:cxn ang="0">
                  <a:pos x="7" y="0"/>
                </a:cxn>
                <a:cxn ang="0">
                  <a:pos x="7" y="0"/>
                </a:cxn>
                <a:cxn ang="0">
                  <a:pos x="0" y="7"/>
                </a:cxn>
                <a:cxn ang="0">
                  <a:pos x="0" y="7"/>
                </a:cxn>
                <a:cxn ang="0">
                  <a:pos x="0" y="7"/>
                </a:cxn>
                <a:cxn ang="0">
                  <a:pos x="0" y="14"/>
                </a:cxn>
                <a:cxn ang="0">
                  <a:pos x="0" y="14"/>
                </a:cxn>
                <a:cxn ang="0">
                  <a:pos x="7" y="14"/>
                </a:cxn>
                <a:cxn ang="0">
                  <a:pos x="7" y="14"/>
                </a:cxn>
                <a:cxn ang="0">
                  <a:pos x="7" y="14"/>
                </a:cxn>
                <a:cxn ang="0">
                  <a:pos x="15" y="14"/>
                </a:cxn>
                <a:cxn ang="0">
                  <a:pos x="15" y="14"/>
                </a:cxn>
                <a:cxn ang="0">
                  <a:pos x="15" y="14"/>
                </a:cxn>
                <a:cxn ang="0">
                  <a:pos x="15" y="7"/>
                </a:cxn>
              </a:cxnLst>
              <a:rect l="0" t="0" r="r" b="b"/>
              <a:pathLst>
                <a:path w="15" h="14">
                  <a:moveTo>
                    <a:pt x="15" y="7"/>
                  </a:moveTo>
                  <a:lnTo>
                    <a:pt x="15" y="7"/>
                  </a:lnTo>
                  <a:lnTo>
                    <a:pt x="15" y="7"/>
                  </a:lnTo>
                  <a:lnTo>
                    <a:pt x="15" y="0"/>
                  </a:lnTo>
                  <a:lnTo>
                    <a:pt x="7" y="0"/>
                  </a:lnTo>
                  <a:lnTo>
                    <a:pt x="7" y="0"/>
                  </a:lnTo>
                  <a:lnTo>
                    <a:pt x="7" y="0"/>
                  </a:lnTo>
                  <a:lnTo>
                    <a:pt x="0" y="7"/>
                  </a:lnTo>
                  <a:lnTo>
                    <a:pt x="0" y="7"/>
                  </a:lnTo>
                  <a:lnTo>
                    <a:pt x="0" y="7"/>
                  </a:lnTo>
                  <a:lnTo>
                    <a:pt x="0" y="14"/>
                  </a:lnTo>
                  <a:lnTo>
                    <a:pt x="0" y="14"/>
                  </a:lnTo>
                  <a:lnTo>
                    <a:pt x="7" y="14"/>
                  </a:lnTo>
                  <a:lnTo>
                    <a:pt x="7" y="14"/>
                  </a:lnTo>
                  <a:lnTo>
                    <a:pt x="7" y="14"/>
                  </a:lnTo>
                  <a:lnTo>
                    <a:pt x="15" y="14"/>
                  </a:lnTo>
                  <a:lnTo>
                    <a:pt x="15" y="14"/>
                  </a:lnTo>
                  <a:lnTo>
                    <a:pt x="15" y="14"/>
                  </a:lnTo>
                  <a:lnTo>
                    <a:pt x="15" y="7"/>
                  </a:lnTo>
                </a:path>
              </a:pathLst>
            </a:custGeom>
            <a:noFill/>
            <a:ln w="0" cap="sq">
              <a:solidFill>
                <a:srgbClr val="FFFF00"/>
              </a:solidFill>
              <a:prstDash val="solid"/>
              <a:miter lim="800000"/>
              <a:headEnd/>
              <a:tailEnd/>
            </a:ln>
          </p:spPr>
          <p:txBody>
            <a:bodyPr/>
            <a:lstStyle/>
            <a:p>
              <a:endParaRPr lang="en-US" dirty="0"/>
            </a:p>
          </p:txBody>
        </p:sp>
        <p:sp>
          <p:nvSpPr>
            <p:cNvPr id="643745" name="Freeform 673"/>
            <p:cNvSpPr>
              <a:spLocks/>
            </p:cNvSpPr>
            <p:nvPr/>
          </p:nvSpPr>
          <p:spPr bwMode="auto">
            <a:xfrm>
              <a:off x="3976" y="3633"/>
              <a:ext cx="15" cy="16"/>
            </a:xfrm>
            <a:custGeom>
              <a:avLst/>
              <a:gdLst/>
              <a:ahLst/>
              <a:cxnLst>
                <a:cxn ang="0">
                  <a:pos x="15" y="8"/>
                </a:cxn>
                <a:cxn ang="0">
                  <a:pos x="15" y="5"/>
                </a:cxn>
                <a:cxn ang="0">
                  <a:pos x="14" y="3"/>
                </a:cxn>
                <a:cxn ang="0">
                  <a:pos x="12" y="1"/>
                </a:cxn>
                <a:cxn ang="0">
                  <a:pos x="9" y="0"/>
                </a:cxn>
                <a:cxn ang="0">
                  <a:pos x="6" y="0"/>
                </a:cxn>
                <a:cxn ang="0">
                  <a:pos x="4" y="1"/>
                </a:cxn>
                <a:cxn ang="0">
                  <a:pos x="1" y="3"/>
                </a:cxn>
                <a:cxn ang="0">
                  <a:pos x="0" y="5"/>
                </a:cxn>
                <a:cxn ang="0">
                  <a:pos x="0" y="8"/>
                </a:cxn>
                <a:cxn ang="0">
                  <a:pos x="0" y="10"/>
                </a:cxn>
                <a:cxn ang="0">
                  <a:pos x="1" y="12"/>
                </a:cxn>
                <a:cxn ang="0">
                  <a:pos x="4" y="14"/>
                </a:cxn>
                <a:cxn ang="0">
                  <a:pos x="6" y="16"/>
                </a:cxn>
                <a:cxn ang="0">
                  <a:pos x="9" y="16"/>
                </a:cxn>
                <a:cxn ang="0">
                  <a:pos x="12" y="14"/>
                </a:cxn>
                <a:cxn ang="0">
                  <a:pos x="14" y="12"/>
                </a:cxn>
                <a:cxn ang="0">
                  <a:pos x="15" y="10"/>
                </a:cxn>
                <a:cxn ang="0">
                  <a:pos x="15" y="8"/>
                </a:cxn>
              </a:cxnLst>
              <a:rect l="0" t="0" r="r" b="b"/>
              <a:pathLst>
                <a:path w="15" h="16">
                  <a:moveTo>
                    <a:pt x="15" y="8"/>
                  </a:moveTo>
                  <a:lnTo>
                    <a:pt x="15" y="5"/>
                  </a:lnTo>
                  <a:lnTo>
                    <a:pt x="14" y="3"/>
                  </a:lnTo>
                  <a:lnTo>
                    <a:pt x="12" y="1"/>
                  </a:lnTo>
                  <a:lnTo>
                    <a:pt x="9" y="0"/>
                  </a:lnTo>
                  <a:lnTo>
                    <a:pt x="6" y="0"/>
                  </a:lnTo>
                  <a:lnTo>
                    <a:pt x="4" y="1"/>
                  </a:lnTo>
                  <a:lnTo>
                    <a:pt x="1" y="3"/>
                  </a:lnTo>
                  <a:lnTo>
                    <a:pt x="0" y="5"/>
                  </a:lnTo>
                  <a:lnTo>
                    <a:pt x="0" y="8"/>
                  </a:lnTo>
                  <a:lnTo>
                    <a:pt x="0" y="10"/>
                  </a:lnTo>
                  <a:lnTo>
                    <a:pt x="1" y="12"/>
                  </a:lnTo>
                  <a:lnTo>
                    <a:pt x="4" y="14"/>
                  </a:lnTo>
                  <a:lnTo>
                    <a:pt x="6" y="16"/>
                  </a:lnTo>
                  <a:lnTo>
                    <a:pt x="9" y="16"/>
                  </a:lnTo>
                  <a:lnTo>
                    <a:pt x="12" y="14"/>
                  </a:lnTo>
                  <a:lnTo>
                    <a:pt x="14" y="12"/>
                  </a:lnTo>
                  <a:lnTo>
                    <a:pt x="15" y="10"/>
                  </a:lnTo>
                  <a:lnTo>
                    <a:pt x="15" y="8"/>
                  </a:lnTo>
                  <a:close/>
                </a:path>
              </a:pathLst>
            </a:custGeom>
            <a:solidFill>
              <a:srgbClr val="FFFF00"/>
            </a:solidFill>
            <a:ln w="9525">
              <a:noFill/>
              <a:round/>
              <a:headEnd/>
              <a:tailEnd/>
            </a:ln>
          </p:spPr>
          <p:txBody>
            <a:bodyPr/>
            <a:lstStyle/>
            <a:p>
              <a:endParaRPr lang="en-US" dirty="0"/>
            </a:p>
          </p:txBody>
        </p:sp>
        <p:sp>
          <p:nvSpPr>
            <p:cNvPr id="643746" name="Freeform 674"/>
            <p:cNvSpPr>
              <a:spLocks/>
            </p:cNvSpPr>
            <p:nvPr/>
          </p:nvSpPr>
          <p:spPr bwMode="auto">
            <a:xfrm>
              <a:off x="3978" y="3634"/>
              <a:ext cx="14" cy="15"/>
            </a:xfrm>
            <a:custGeom>
              <a:avLst/>
              <a:gdLst/>
              <a:ahLst/>
              <a:cxnLst>
                <a:cxn ang="0">
                  <a:pos x="14" y="8"/>
                </a:cxn>
                <a:cxn ang="0">
                  <a:pos x="14" y="8"/>
                </a:cxn>
                <a:cxn ang="0">
                  <a:pos x="14" y="0"/>
                </a:cxn>
                <a:cxn ang="0">
                  <a:pos x="7" y="0"/>
                </a:cxn>
                <a:cxn ang="0">
                  <a:pos x="7" y="0"/>
                </a:cxn>
                <a:cxn ang="0">
                  <a:pos x="7" y="0"/>
                </a:cxn>
                <a:cxn ang="0">
                  <a:pos x="0" y="0"/>
                </a:cxn>
                <a:cxn ang="0">
                  <a:pos x="0" y="0"/>
                </a:cxn>
                <a:cxn ang="0">
                  <a:pos x="0" y="8"/>
                </a:cxn>
                <a:cxn ang="0">
                  <a:pos x="0" y="8"/>
                </a:cxn>
                <a:cxn ang="0">
                  <a:pos x="0" y="8"/>
                </a:cxn>
                <a:cxn ang="0">
                  <a:pos x="0" y="8"/>
                </a:cxn>
                <a:cxn ang="0">
                  <a:pos x="0" y="15"/>
                </a:cxn>
                <a:cxn ang="0">
                  <a:pos x="7" y="15"/>
                </a:cxn>
                <a:cxn ang="0">
                  <a:pos x="7" y="15"/>
                </a:cxn>
                <a:cxn ang="0">
                  <a:pos x="7" y="15"/>
                </a:cxn>
                <a:cxn ang="0">
                  <a:pos x="14" y="8"/>
                </a:cxn>
                <a:cxn ang="0">
                  <a:pos x="14" y="8"/>
                </a:cxn>
                <a:cxn ang="0">
                  <a:pos x="14" y="8"/>
                </a:cxn>
              </a:cxnLst>
              <a:rect l="0" t="0" r="r" b="b"/>
              <a:pathLst>
                <a:path w="14" h="15">
                  <a:moveTo>
                    <a:pt x="14" y="8"/>
                  </a:moveTo>
                  <a:lnTo>
                    <a:pt x="14" y="8"/>
                  </a:lnTo>
                  <a:lnTo>
                    <a:pt x="14" y="0"/>
                  </a:lnTo>
                  <a:lnTo>
                    <a:pt x="7" y="0"/>
                  </a:lnTo>
                  <a:lnTo>
                    <a:pt x="7" y="0"/>
                  </a:lnTo>
                  <a:lnTo>
                    <a:pt x="7" y="0"/>
                  </a:lnTo>
                  <a:lnTo>
                    <a:pt x="0" y="0"/>
                  </a:lnTo>
                  <a:lnTo>
                    <a:pt x="0" y="0"/>
                  </a:lnTo>
                  <a:lnTo>
                    <a:pt x="0" y="8"/>
                  </a:lnTo>
                  <a:lnTo>
                    <a:pt x="0" y="8"/>
                  </a:lnTo>
                  <a:lnTo>
                    <a:pt x="0" y="8"/>
                  </a:lnTo>
                  <a:lnTo>
                    <a:pt x="0" y="8"/>
                  </a:lnTo>
                  <a:lnTo>
                    <a:pt x="0" y="15"/>
                  </a:lnTo>
                  <a:lnTo>
                    <a:pt x="7" y="15"/>
                  </a:lnTo>
                  <a:lnTo>
                    <a:pt x="7" y="15"/>
                  </a:lnTo>
                  <a:lnTo>
                    <a:pt x="7" y="15"/>
                  </a:lnTo>
                  <a:lnTo>
                    <a:pt x="14" y="8"/>
                  </a:lnTo>
                  <a:lnTo>
                    <a:pt x="14" y="8"/>
                  </a:lnTo>
                  <a:lnTo>
                    <a:pt x="14" y="8"/>
                  </a:lnTo>
                </a:path>
              </a:pathLst>
            </a:custGeom>
            <a:noFill/>
            <a:ln w="0" cap="sq">
              <a:solidFill>
                <a:srgbClr val="FFFF00"/>
              </a:solidFill>
              <a:prstDash val="solid"/>
              <a:miter lim="800000"/>
              <a:headEnd/>
              <a:tailEnd/>
            </a:ln>
          </p:spPr>
          <p:txBody>
            <a:bodyPr/>
            <a:lstStyle/>
            <a:p>
              <a:endParaRPr lang="en-US" dirty="0"/>
            </a:p>
          </p:txBody>
        </p:sp>
      </p:grpSp>
      <p:grpSp>
        <p:nvGrpSpPr>
          <p:cNvPr id="643747" name="Group 675"/>
          <p:cNvGrpSpPr>
            <a:grpSpLocks/>
          </p:cNvGrpSpPr>
          <p:nvPr/>
        </p:nvGrpSpPr>
        <p:grpSpPr bwMode="auto">
          <a:xfrm>
            <a:off x="8331200" y="6248400"/>
            <a:ext cx="422275" cy="222250"/>
            <a:chOff x="2446" y="1926"/>
            <a:chExt cx="872" cy="460"/>
          </a:xfrm>
        </p:grpSpPr>
        <p:sp>
          <p:nvSpPr>
            <p:cNvPr id="643748" name="Freeform 676"/>
            <p:cNvSpPr>
              <a:spLocks noEditPoints="1"/>
            </p:cNvSpPr>
            <p:nvPr/>
          </p:nvSpPr>
          <p:spPr bwMode="auto">
            <a:xfrm>
              <a:off x="2467" y="2288"/>
              <a:ext cx="843" cy="98"/>
            </a:xfrm>
            <a:custGeom>
              <a:avLst/>
              <a:gdLst/>
              <a:ahLst/>
              <a:cxnLst>
                <a:cxn ang="0">
                  <a:pos x="8" y="36"/>
                </a:cxn>
                <a:cxn ang="0">
                  <a:pos x="11" y="33"/>
                </a:cxn>
                <a:cxn ang="0">
                  <a:pos x="27" y="12"/>
                </a:cxn>
                <a:cxn ang="0">
                  <a:pos x="93" y="37"/>
                </a:cxn>
                <a:cxn ang="0">
                  <a:pos x="162" y="1"/>
                </a:cxn>
                <a:cxn ang="0">
                  <a:pos x="192" y="37"/>
                </a:cxn>
                <a:cxn ang="0">
                  <a:pos x="194" y="17"/>
                </a:cxn>
                <a:cxn ang="0">
                  <a:pos x="188" y="5"/>
                </a:cxn>
                <a:cxn ang="0">
                  <a:pos x="223" y="1"/>
                </a:cxn>
                <a:cxn ang="0">
                  <a:pos x="223" y="23"/>
                </a:cxn>
                <a:cxn ang="0">
                  <a:pos x="201" y="25"/>
                </a:cxn>
                <a:cxn ang="0">
                  <a:pos x="229" y="33"/>
                </a:cxn>
                <a:cxn ang="0">
                  <a:pos x="209" y="6"/>
                </a:cxn>
                <a:cxn ang="0">
                  <a:pos x="256" y="1"/>
                </a:cxn>
                <a:cxn ang="0">
                  <a:pos x="289" y="13"/>
                </a:cxn>
                <a:cxn ang="0">
                  <a:pos x="305" y="0"/>
                </a:cxn>
                <a:cxn ang="0">
                  <a:pos x="316" y="29"/>
                </a:cxn>
                <a:cxn ang="0">
                  <a:pos x="354" y="37"/>
                </a:cxn>
                <a:cxn ang="0">
                  <a:pos x="350" y="17"/>
                </a:cxn>
                <a:cxn ang="0">
                  <a:pos x="345" y="6"/>
                </a:cxn>
                <a:cxn ang="0">
                  <a:pos x="407" y="25"/>
                </a:cxn>
                <a:cxn ang="0">
                  <a:pos x="403" y="19"/>
                </a:cxn>
                <a:cxn ang="0">
                  <a:pos x="446" y="1"/>
                </a:cxn>
                <a:cxn ang="0">
                  <a:pos x="446" y="23"/>
                </a:cxn>
                <a:cxn ang="0">
                  <a:pos x="425" y="25"/>
                </a:cxn>
                <a:cxn ang="0">
                  <a:pos x="452" y="33"/>
                </a:cxn>
                <a:cxn ang="0">
                  <a:pos x="433" y="6"/>
                </a:cxn>
                <a:cxn ang="0">
                  <a:pos x="486" y="5"/>
                </a:cxn>
                <a:cxn ang="0">
                  <a:pos x="550" y="8"/>
                </a:cxn>
                <a:cxn ang="0">
                  <a:pos x="532" y="19"/>
                </a:cxn>
                <a:cxn ang="0">
                  <a:pos x="529" y="31"/>
                </a:cxn>
                <a:cxn ang="0">
                  <a:pos x="542" y="38"/>
                </a:cxn>
                <a:cxn ang="0">
                  <a:pos x="529" y="11"/>
                </a:cxn>
                <a:cxn ang="0">
                  <a:pos x="582" y="20"/>
                </a:cxn>
                <a:cxn ang="0">
                  <a:pos x="612" y="5"/>
                </a:cxn>
                <a:cxn ang="0">
                  <a:pos x="634" y="27"/>
                </a:cxn>
                <a:cxn ang="0">
                  <a:pos x="622" y="4"/>
                </a:cxn>
                <a:cxn ang="0">
                  <a:pos x="653" y="31"/>
                </a:cxn>
                <a:cxn ang="0">
                  <a:pos x="678" y="19"/>
                </a:cxn>
                <a:cxn ang="0">
                  <a:pos x="652" y="37"/>
                </a:cxn>
                <a:cxn ang="0">
                  <a:pos x="706" y="30"/>
                </a:cxn>
                <a:cxn ang="0">
                  <a:pos x="771" y="31"/>
                </a:cxn>
                <a:cxn ang="0">
                  <a:pos x="773" y="20"/>
                </a:cxn>
                <a:cxn ang="0">
                  <a:pos x="753" y="21"/>
                </a:cxn>
                <a:cxn ang="0">
                  <a:pos x="810" y="22"/>
                </a:cxn>
                <a:cxn ang="0">
                  <a:pos x="795" y="4"/>
                </a:cxn>
                <a:cxn ang="0">
                  <a:pos x="784" y="6"/>
                </a:cxn>
                <a:cxn ang="0">
                  <a:pos x="820" y="1"/>
                </a:cxn>
                <a:cxn ang="0">
                  <a:pos x="242" y="60"/>
                </a:cxn>
                <a:cxn ang="0">
                  <a:pos x="299" y="67"/>
                </a:cxn>
                <a:cxn ang="0">
                  <a:pos x="292" y="90"/>
                </a:cxn>
                <a:cxn ang="0">
                  <a:pos x="344" y="77"/>
                </a:cxn>
                <a:cxn ang="0">
                  <a:pos x="328" y="60"/>
                </a:cxn>
                <a:cxn ang="0">
                  <a:pos x="390" y="97"/>
                </a:cxn>
                <a:cxn ang="0">
                  <a:pos x="387" y="76"/>
                </a:cxn>
                <a:cxn ang="0">
                  <a:pos x="381" y="65"/>
                </a:cxn>
                <a:cxn ang="0">
                  <a:pos x="422" y="64"/>
                </a:cxn>
                <a:cxn ang="0">
                  <a:pos x="487" y="64"/>
                </a:cxn>
                <a:cxn ang="0">
                  <a:pos x="542" y="64"/>
                </a:cxn>
                <a:cxn ang="0">
                  <a:pos x="577" y="89"/>
                </a:cxn>
                <a:cxn ang="0">
                  <a:pos x="604" y="75"/>
                </a:cxn>
                <a:cxn ang="0">
                  <a:pos x="582" y="97"/>
                </a:cxn>
              </a:cxnLst>
              <a:rect l="0" t="0" r="r" b="b"/>
              <a:pathLst>
                <a:path w="843" h="98">
                  <a:moveTo>
                    <a:pt x="31" y="12"/>
                  </a:moveTo>
                  <a:lnTo>
                    <a:pt x="31" y="9"/>
                  </a:lnTo>
                  <a:lnTo>
                    <a:pt x="30" y="7"/>
                  </a:lnTo>
                  <a:lnTo>
                    <a:pt x="29" y="5"/>
                  </a:lnTo>
                  <a:lnTo>
                    <a:pt x="27" y="3"/>
                  </a:lnTo>
                  <a:lnTo>
                    <a:pt x="25" y="2"/>
                  </a:lnTo>
                  <a:lnTo>
                    <a:pt x="23" y="1"/>
                  </a:lnTo>
                  <a:lnTo>
                    <a:pt x="20" y="0"/>
                  </a:lnTo>
                  <a:lnTo>
                    <a:pt x="17" y="0"/>
                  </a:lnTo>
                  <a:lnTo>
                    <a:pt x="13" y="0"/>
                  </a:lnTo>
                  <a:lnTo>
                    <a:pt x="10" y="1"/>
                  </a:lnTo>
                  <a:lnTo>
                    <a:pt x="7" y="3"/>
                  </a:lnTo>
                  <a:lnTo>
                    <a:pt x="5" y="5"/>
                  </a:lnTo>
                  <a:lnTo>
                    <a:pt x="3" y="8"/>
                  </a:lnTo>
                  <a:lnTo>
                    <a:pt x="1" y="11"/>
                  </a:lnTo>
                  <a:lnTo>
                    <a:pt x="1" y="15"/>
                  </a:lnTo>
                  <a:lnTo>
                    <a:pt x="0" y="19"/>
                  </a:lnTo>
                  <a:lnTo>
                    <a:pt x="1" y="24"/>
                  </a:lnTo>
                  <a:lnTo>
                    <a:pt x="2" y="28"/>
                  </a:lnTo>
                  <a:lnTo>
                    <a:pt x="3" y="31"/>
                  </a:lnTo>
                  <a:lnTo>
                    <a:pt x="5" y="34"/>
                  </a:lnTo>
                  <a:lnTo>
                    <a:pt x="8" y="36"/>
                  </a:lnTo>
                  <a:lnTo>
                    <a:pt x="10" y="38"/>
                  </a:lnTo>
                  <a:lnTo>
                    <a:pt x="13" y="38"/>
                  </a:lnTo>
                  <a:lnTo>
                    <a:pt x="16" y="39"/>
                  </a:lnTo>
                  <a:lnTo>
                    <a:pt x="18" y="39"/>
                  </a:lnTo>
                  <a:lnTo>
                    <a:pt x="20" y="38"/>
                  </a:lnTo>
                  <a:lnTo>
                    <a:pt x="22" y="38"/>
                  </a:lnTo>
                  <a:lnTo>
                    <a:pt x="24" y="37"/>
                  </a:lnTo>
                  <a:lnTo>
                    <a:pt x="27" y="35"/>
                  </a:lnTo>
                  <a:lnTo>
                    <a:pt x="29" y="32"/>
                  </a:lnTo>
                  <a:lnTo>
                    <a:pt x="31" y="29"/>
                  </a:lnTo>
                  <a:lnTo>
                    <a:pt x="32" y="24"/>
                  </a:lnTo>
                  <a:lnTo>
                    <a:pt x="27" y="24"/>
                  </a:lnTo>
                  <a:lnTo>
                    <a:pt x="26" y="27"/>
                  </a:lnTo>
                  <a:lnTo>
                    <a:pt x="25" y="29"/>
                  </a:lnTo>
                  <a:lnTo>
                    <a:pt x="24" y="31"/>
                  </a:lnTo>
                  <a:lnTo>
                    <a:pt x="23" y="32"/>
                  </a:lnTo>
                  <a:lnTo>
                    <a:pt x="21" y="33"/>
                  </a:lnTo>
                  <a:lnTo>
                    <a:pt x="20" y="34"/>
                  </a:lnTo>
                  <a:lnTo>
                    <a:pt x="18" y="34"/>
                  </a:lnTo>
                  <a:lnTo>
                    <a:pt x="17" y="34"/>
                  </a:lnTo>
                  <a:lnTo>
                    <a:pt x="14" y="34"/>
                  </a:lnTo>
                  <a:lnTo>
                    <a:pt x="11" y="33"/>
                  </a:lnTo>
                  <a:lnTo>
                    <a:pt x="9" y="31"/>
                  </a:lnTo>
                  <a:lnTo>
                    <a:pt x="8" y="29"/>
                  </a:lnTo>
                  <a:lnTo>
                    <a:pt x="6" y="27"/>
                  </a:lnTo>
                  <a:lnTo>
                    <a:pt x="6" y="25"/>
                  </a:lnTo>
                  <a:lnTo>
                    <a:pt x="5" y="22"/>
                  </a:lnTo>
                  <a:lnTo>
                    <a:pt x="5" y="19"/>
                  </a:lnTo>
                  <a:lnTo>
                    <a:pt x="5" y="15"/>
                  </a:lnTo>
                  <a:lnTo>
                    <a:pt x="6" y="12"/>
                  </a:lnTo>
                  <a:lnTo>
                    <a:pt x="7" y="10"/>
                  </a:lnTo>
                  <a:lnTo>
                    <a:pt x="8" y="8"/>
                  </a:lnTo>
                  <a:lnTo>
                    <a:pt x="10" y="6"/>
                  </a:lnTo>
                  <a:lnTo>
                    <a:pt x="12" y="5"/>
                  </a:lnTo>
                  <a:lnTo>
                    <a:pt x="14" y="4"/>
                  </a:lnTo>
                  <a:lnTo>
                    <a:pt x="17" y="4"/>
                  </a:lnTo>
                  <a:lnTo>
                    <a:pt x="18" y="4"/>
                  </a:lnTo>
                  <a:lnTo>
                    <a:pt x="20" y="4"/>
                  </a:lnTo>
                  <a:lnTo>
                    <a:pt x="21" y="5"/>
                  </a:lnTo>
                  <a:lnTo>
                    <a:pt x="23" y="5"/>
                  </a:lnTo>
                  <a:lnTo>
                    <a:pt x="24" y="6"/>
                  </a:lnTo>
                  <a:lnTo>
                    <a:pt x="25" y="8"/>
                  </a:lnTo>
                  <a:lnTo>
                    <a:pt x="26" y="9"/>
                  </a:lnTo>
                  <a:lnTo>
                    <a:pt x="27" y="12"/>
                  </a:lnTo>
                  <a:lnTo>
                    <a:pt x="31" y="12"/>
                  </a:lnTo>
                  <a:close/>
                  <a:moveTo>
                    <a:pt x="64" y="33"/>
                  </a:moveTo>
                  <a:lnTo>
                    <a:pt x="42" y="33"/>
                  </a:lnTo>
                  <a:lnTo>
                    <a:pt x="42" y="20"/>
                  </a:lnTo>
                  <a:lnTo>
                    <a:pt x="62" y="20"/>
                  </a:lnTo>
                  <a:lnTo>
                    <a:pt x="62" y="16"/>
                  </a:lnTo>
                  <a:lnTo>
                    <a:pt x="42" y="16"/>
                  </a:lnTo>
                  <a:lnTo>
                    <a:pt x="42" y="5"/>
                  </a:lnTo>
                  <a:lnTo>
                    <a:pt x="64" y="5"/>
                  </a:lnTo>
                  <a:lnTo>
                    <a:pt x="64" y="1"/>
                  </a:lnTo>
                  <a:lnTo>
                    <a:pt x="38" y="1"/>
                  </a:lnTo>
                  <a:lnTo>
                    <a:pt x="38" y="37"/>
                  </a:lnTo>
                  <a:lnTo>
                    <a:pt x="64" y="37"/>
                  </a:lnTo>
                  <a:lnTo>
                    <a:pt x="64" y="33"/>
                  </a:lnTo>
                  <a:close/>
                  <a:moveTo>
                    <a:pt x="94" y="30"/>
                  </a:moveTo>
                  <a:lnTo>
                    <a:pt x="93" y="30"/>
                  </a:lnTo>
                  <a:lnTo>
                    <a:pt x="75" y="1"/>
                  </a:lnTo>
                  <a:lnTo>
                    <a:pt x="70" y="1"/>
                  </a:lnTo>
                  <a:lnTo>
                    <a:pt x="70" y="37"/>
                  </a:lnTo>
                  <a:lnTo>
                    <a:pt x="74" y="37"/>
                  </a:lnTo>
                  <a:lnTo>
                    <a:pt x="74" y="8"/>
                  </a:lnTo>
                  <a:lnTo>
                    <a:pt x="93" y="37"/>
                  </a:lnTo>
                  <a:lnTo>
                    <a:pt x="98" y="37"/>
                  </a:lnTo>
                  <a:lnTo>
                    <a:pt x="98" y="1"/>
                  </a:lnTo>
                  <a:lnTo>
                    <a:pt x="94" y="1"/>
                  </a:lnTo>
                  <a:lnTo>
                    <a:pt x="94" y="30"/>
                  </a:lnTo>
                  <a:close/>
                  <a:moveTo>
                    <a:pt x="102" y="5"/>
                  </a:moveTo>
                  <a:lnTo>
                    <a:pt x="114" y="5"/>
                  </a:lnTo>
                  <a:lnTo>
                    <a:pt x="114" y="37"/>
                  </a:lnTo>
                  <a:lnTo>
                    <a:pt x="119" y="37"/>
                  </a:lnTo>
                  <a:lnTo>
                    <a:pt x="119" y="5"/>
                  </a:lnTo>
                  <a:lnTo>
                    <a:pt x="131" y="5"/>
                  </a:lnTo>
                  <a:lnTo>
                    <a:pt x="131" y="1"/>
                  </a:lnTo>
                  <a:lnTo>
                    <a:pt x="102" y="1"/>
                  </a:lnTo>
                  <a:lnTo>
                    <a:pt x="102" y="5"/>
                  </a:lnTo>
                  <a:close/>
                  <a:moveTo>
                    <a:pt x="162" y="33"/>
                  </a:moveTo>
                  <a:lnTo>
                    <a:pt x="140" y="33"/>
                  </a:lnTo>
                  <a:lnTo>
                    <a:pt x="140" y="20"/>
                  </a:lnTo>
                  <a:lnTo>
                    <a:pt x="160" y="20"/>
                  </a:lnTo>
                  <a:lnTo>
                    <a:pt x="160" y="16"/>
                  </a:lnTo>
                  <a:lnTo>
                    <a:pt x="140" y="16"/>
                  </a:lnTo>
                  <a:lnTo>
                    <a:pt x="140" y="5"/>
                  </a:lnTo>
                  <a:lnTo>
                    <a:pt x="162" y="5"/>
                  </a:lnTo>
                  <a:lnTo>
                    <a:pt x="162" y="1"/>
                  </a:lnTo>
                  <a:lnTo>
                    <a:pt x="135" y="1"/>
                  </a:lnTo>
                  <a:lnTo>
                    <a:pt x="135" y="37"/>
                  </a:lnTo>
                  <a:lnTo>
                    <a:pt x="162" y="37"/>
                  </a:lnTo>
                  <a:lnTo>
                    <a:pt x="162" y="33"/>
                  </a:lnTo>
                  <a:close/>
                  <a:moveTo>
                    <a:pt x="173" y="21"/>
                  </a:moveTo>
                  <a:lnTo>
                    <a:pt x="185" y="21"/>
                  </a:lnTo>
                  <a:lnTo>
                    <a:pt x="187" y="22"/>
                  </a:lnTo>
                  <a:lnTo>
                    <a:pt x="188" y="22"/>
                  </a:lnTo>
                  <a:lnTo>
                    <a:pt x="189" y="23"/>
                  </a:lnTo>
                  <a:lnTo>
                    <a:pt x="190" y="24"/>
                  </a:lnTo>
                  <a:lnTo>
                    <a:pt x="191" y="25"/>
                  </a:lnTo>
                  <a:lnTo>
                    <a:pt x="191" y="26"/>
                  </a:lnTo>
                  <a:lnTo>
                    <a:pt x="191" y="27"/>
                  </a:lnTo>
                  <a:lnTo>
                    <a:pt x="191" y="28"/>
                  </a:lnTo>
                  <a:lnTo>
                    <a:pt x="191" y="29"/>
                  </a:lnTo>
                  <a:lnTo>
                    <a:pt x="191" y="30"/>
                  </a:lnTo>
                  <a:lnTo>
                    <a:pt x="191" y="31"/>
                  </a:lnTo>
                  <a:lnTo>
                    <a:pt x="191" y="32"/>
                  </a:lnTo>
                  <a:lnTo>
                    <a:pt x="191" y="34"/>
                  </a:lnTo>
                  <a:lnTo>
                    <a:pt x="191" y="35"/>
                  </a:lnTo>
                  <a:lnTo>
                    <a:pt x="192" y="36"/>
                  </a:lnTo>
                  <a:lnTo>
                    <a:pt x="192" y="37"/>
                  </a:lnTo>
                  <a:lnTo>
                    <a:pt x="198" y="37"/>
                  </a:lnTo>
                  <a:lnTo>
                    <a:pt x="198" y="36"/>
                  </a:lnTo>
                  <a:lnTo>
                    <a:pt x="198" y="36"/>
                  </a:lnTo>
                  <a:lnTo>
                    <a:pt x="197" y="36"/>
                  </a:lnTo>
                  <a:lnTo>
                    <a:pt x="197" y="36"/>
                  </a:lnTo>
                  <a:lnTo>
                    <a:pt x="196" y="35"/>
                  </a:lnTo>
                  <a:lnTo>
                    <a:pt x="196" y="35"/>
                  </a:lnTo>
                  <a:lnTo>
                    <a:pt x="196" y="34"/>
                  </a:lnTo>
                  <a:lnTo>
                    <a:pt x="196" y="34"/>
                  </a:lnTo>
                  <a:lnTo>
                    <a:pt x="196" y="33"/>
                  </a:lnTo>
                  <a:lnTo>
                    <a:pt x="196" y="26"/>
                  </a:lnTo>
                  <a:lnTo>
                    <a:pt x="196" y="24"/>
                  </a:lnTo>
                  <a:lnTo>
                    <a:pt x="195" y="23"/>
                  </a:lnTo>
                  <a:lnTo>
                    <a:pt x="195" y="22"/>
                  </a:lnTo>
                  <a:lnTo>
                    <a:pt x="194" y="21"/>
                  </a:lnTo>
                  <a:lnTo>
                    <a:pt x="194" y="20"/>
                  </a:lnTo>
                  <a:lnTo>
                    <a:pt x="193" y="20"/>
                  </a:lnTo>
                  <a:lnTo>
                    <a:pt x="192" y="20"/>
                  </a:lnTo>
                  <a:lnTo>
                    <a:pt x="192" y="19"/>
                  </a:lnTo>
                  <a:lnTo>
                    <a:pt x="192" y="19"/>
                  </a:lnTo>
                  <a:lnTo>
                    <a:pt x="193" y="18"/>
                  </a:lnTo>
                  <a:lnTo>
                    <a:pt x="194" y="17"/>
                  </a:lnTo>
                  <a:lnTo>
                    <a:pt x="195" y="17"/>
                  </a:lnTo>
                  <a:lnTo>
                    <a:pt x="196" y="15"/>
                  </a:lnTo>
                  <a:lnTo>
                    <a:pt x="196" y="14"/>
                  </a:lnTo>
                  <a:lnTo>
                    <a:pt x="197" y="12"/>
                  </a:lnTo>
                  <a:lnTo>
                    <a:pt x="197" y="10"/>
                  </a:lnTo>
                  <a:lnTo>
                    <a:pt x="196" y="8"/>
                  </a:lnTo>
                  <a:lnTo>
                    <a:pt x="196" y="6"/>
                  </a:lnTo>
                  <a:lnTo>
                    <a:pt x="194" y="4"/>
                  </a:lnTo>
                  <a:lnTo>
                    <a:pt x="193" y="3"/>
                  </a:lnTo>
                  <a:lnTo>
                    <a:pt x="191" y="2"/>
                  </a:lnTo>
                  <a:lnTo>
                    <a:pt x="189" y="1"/>
                  </a:lnTo>
                  <a:lnTo>
                    <a:pt x="187" y="1"/>
                  </a:lnTo>
                  <a:lnTo>
                    <a:pt x="185" y="1"/>
                  </a:lnTo>
                  <a:lnTo>
                    <a:pt x="168" y="1"/>
                  </a:lnTo>
                  <a:lnTo>
                    <a:pt x="168" y="37"/>
                  </a:lnTo>
                  <a:lnTo>
                    <a:pt x="173" y="37"/>
                  </a:lnTo>
                  <a:lnTo>
                    <a:pt x="173" y="21"/>
                  </a:lnTo>
                  <a:close/>
                  <a:moveTo>
                    <a:pt x="173" y="5"/>
                  </a:moveTo>
                  <a:lnTo>
                    <a:pt x="185" y="5"/>
                  </a:lnTo>
                  <a:lnTo>
                    <a:pt x="186" y="5"/>
                  </a:lnTo>
                  <a:lnTo>
                    <a:pt x="187" y="5"/>
                  </a:lnTo>
                  <a:lnTo>
                    <a:pt x="188" y="5"/>
                  </a:lnTo>
                  <a:lnTo>
                    <a:pt x="189" y="6"/>
                  </a:lnTo>
                  <a:lnTo>
                    <a:pt x="190" y="7"/>
                  </a:lnTo>
                  <a:lnTo>
                    <a:pt x="191" y="8"/>
                  </a:lnTo>
                  <a:lnTo>
                    <a:pt x="191" y="9"/>
                  </a:lnTo>
                  <a:lnTo>
                    <a:pt x="192" y="11"/>
                  </a:lnTo>
                  <a:lnTo>
                    <a:pt x="191" y="13"/>
                  </a:lnTo>
                  <a:lnTo>
                    <a:pt x="191" y="14"/>
                  </a:lnTo>
                  <a:lnTo>
                    <a:pt x="190" y="15"/>
                  </a:lnTo>
                  <a:lnTo>
                    <a:pt x="189" y="16"/>
                  </a:lnTo>
                  <a:lnTo>
                    <a:pt x="188" y="17"/>
                  </a:lnTo>
                  <a:lnTo>
                    <a:pt x="187" y="17"/>
                  </a:lnTo>
                  <a:lnTo>
                    <a:pt x="185" y="17"/>
                  </a:lnTo>
                  <a:lnTo>
                    <a:pt x="184" y="18"/>
                  </a:lnTo>
                  <a:lnTo>
                    <a:pt x="173" y="18"/>
                  </a:lnTo>
                  <a:lnTo>
                    <a:pt x="173" y="5"/>
                  </a:lnTo>
                  <a:close/>
                  <a:moveTo>
                    <a:pt x="229" y="11"/>
                  </a:moveTo>
                  <a:lnTo>
                    <a:pt x="229" y="10"/>
                  </a:lnTo>
                  <a:lnTo>
                    <a:pt x="229" y="8"/>
                  </a:lnTo>
                  <a:lnTo>
                    <a:pt x="228" y="6"/>
                  </a:lnTo>
                  <a:lnTo>
                    <a:pt x="227" y="4"/>
                  </a:lnTo>
                  <a:lnTo>
                    <a:pt x="225" y="2"/>
                  </a:lnTo>
                  <a:lnTo>
                    <a:pt x="223" y="1"/>
                  </a:lnTo>
                  <a:lnTo>
                    <a:pt x="219" y="0"/>
                  </a:lnTo>
                  <a:lnTo>
                    <a:pt x="215" y="0"/>
                  </a:lnTo>
                  <a:lnTo>
                    <a:pt x="212" y="0"/>
                  </a:lnTo>
                  <a:lnTo>
                    <a:pt x="209" y="1"/>
                  </a:lnTo>
                  <a:lnTo>
                    <a:pt x="207" y="2"/>
                  </a:lnTo>
                  <a:lnTo>
                    <a:pt x="206" y="3"/>
                  </a:lnTo>
                  <a:lnTo>
                    <a:pt x="204" y="5"/>
                  </a:lnTo>
                  <a:lnTo>
                    <a:pt x="204" y="7"/>
                  </a:lnTo>
                  <a:lnTo>
                    <a:pt x="203" y="9"/>
                  </a:lnTo>
                  <a:lnTo>
                    <a:pt x="203" y="11"/>
                  </a:lnTo>
                  <a:lnTo>
                    <a:pt x="203" y="13"/>
                  </a:lnTo>
                  <a:lnTo>
                    <a:pt x="204" y="15"/>
                  </a:lnTo>
                  <a:lnTo>
                    <a:pt x="205" y="16"/>
                  </a:lnTo>
                  <a:lnTo>
                    <a:pt x="206" y="17"/>
                  </a:lnTo>
                  <a:lnTo>
                    <a:pt x="207" y="18"/>
                  </a:lnTo>
                  <a:lnTo>
                    <a:pt x="208" y="19"/>
                  </a:lnTo>
                  <a:lnTo>
                    <a:pt x="209" y="19"/>
                  </a:lnTo>
                  <a:lnTo>
                    <a:pt x="210" y="19"/>
                  </a:lnTo>
                  <a:lnTo>
                    <a:pt x="218" y="21"/>
                  </a:lnTo>
                  <a:lnTo>
                    <a:pt x="220" y="22"/>
                  </a:lnTo>
                  <a:lnTo>
                    <a:pt x="222" y="22"/>
                  </a:lnTo>
                  <a:lnTo>
                    <a:pt x="223" y="23"/>
                  </a:lnTo>
                  <a:lnTo>
                    <a:pt x="224" y="24"/>
                  </a:lnTo>
                  <a:lnTo>
                    <a:pt x="225" y="24"/>
                  </a:lnTo>
                  <a:lnTo>
                    <a:pt x="225" y="25"/>
                  </a:lnTo>
                  <a:lnTo>
                    <a:pt x="225" y="26"/>
                  </a:lnTo>
                  <a:lnTo>
                    <a:pt x="226" y="28"/>
                  </a:lnTo>
                  <a:lnTo>
                    <a:pt x="225" y="29"/>
                  </a:lnTo>
                  <a:lnTo>
                    <a:pt x="225" y="31"/>
                  </a:lnTo>
                  <a:lnTo>
                    <a:pt x="223" y="32"/>
                  </a:lnTo>
                  <a:lnTo>
                    <a:pt x="222" y="33"/>
                  </a:lnTo>
                  <a:lnTo>
                    <a:pt x="221" y="33"/>
                  </a:lnTo>
                  <a:lnTo>
                    <a:pt x="219" y="34"/>
                  </a:lnTo>
                  <a:lnTo>
                    <a:pt x="217" y="34"/>
                  </a:lnTo>
                  <a:lnTo>
                    <a:pt x="216" y="34"/>
                  </a:lnTo>
                  <a:lnTo>
                    <a:pt x="214" y="34"/>
                  </a:lnTo>
                  <a:lnTo>
                    <a:pt x="213" y="34"/>
                  </a:lnTo>
                  <a:lnTo>
                    <a:pt x="211" y="33"/>
                  </a:lnTo>
                  <a:lnTo>
                    <a:pt x="209" y="32"/>
                  </a:lnTo>
                  <a:lnTo>
                    <a:pt x="208" y="31"/>
                  </a:lnTo>
                  <a:lnTo>
                    <a:pt x="207" y="29"/>
                  </a:lnTo>
                  <a:lnTo>
                    <a:pt x="206" y="28"/>
                  </a:lnTo>
                  <a:lnTo>
                    <a:pt x="206" y="25"/>
                  </a:lnTo>
                  <a:lnTo>
                    <a:pt x="201" y="25"/>
                  </a:lnTo>
                  <a:lnTo>
                    <a:pt x="201" y="27"/>
                  </a:lnTo>
                  <a:lnTo>
                    <a:pt x="202" y="28"/>
                  </a:lnTo>
                  <a:lnTo>
                    <a:pt x="202" y="29"/>
                  </a:lnTo>
                  <a:lnTo>
                    <a:pt x="202" y="30"/>
                  </a:lnTo>
                  <a:lnTo>
                    <a:pt x="203" y="32"/>
                  </a:lnTo>
                  <a:lnTo>
                    <a:pt x="203" y="33"/>
                  </a:lnTo>
                  <a:lnTo>
                    <a:pt x="204" y="34"/>
                  </a:lnTo>
                  <a:lnTo>
                    <a:pt x="205" y="35"/>
                  </a:lnTo>
                  <a:lnTo>
                    <a:pt x="206" y="35"/>
                  </a:lnTo>
                  <a:lnTo>
                    <a:pt x="207" y="36"/>
                  </a:lnTo>
                  <a:lnTo>
                    <a:pt x="208" y="37"/>
                  </a:lnTo>
                  <a:lnTo>
                    <a:pt x="209" y="37"/>
                  </a:lnTo>
                  <a:lnTo>
                    <a:pt x="210" y="38"/>
                  </a:lnTo>
                  <a:lnTo>
                    <a:pt x="212" y="38"/>
                  </a:lnTo>
                  <a:lnTo>
                    <a:pt x="214" y="39"/>
                  </a:lnTo>
                  <a:lnTo>
                    <a:pt x="216" y="39"/>
                  </a:lnTo>
                  <a:lnTo>
                    <a:pt x="218" y="39"/>
                  </a:lnTo>
                  <a:lnTo>
                    <a:pt x="221" y="38"/>
                  </a:lnTo>
                  <a:lnTo>
                    <a:pt x="223" y="37"/>
                  </a:lnTo>
                  <a:lnTo>
                    <a:pt x="225" y="36"/>
                  </a:lnTo>
                  <a:lnTo>
                    <a:pt x="227" y="35"/>
                  </a:lnTo>
                  <a:lnTo>
                    <a:pt x="229" y="33"/>
                  </a:lnTo>
                  <a:lnTo>
                    <a:pt x="230" y="30"/>
                  </a:lnTo>
                  <a:lnTo>
                    <a:pt x="230" y="27"/>
                  </a:lnTo>
                  <a:lnTo>
                    <a:pt x="230" y="25"/>
                  </a:lnTo>
                  <a:lnTo>
                    <a:pt x="230" y="23"/>
                  </a:lnTo>
                  <a:lnTo>
                    <a:pt x="229" y="22"/>
                  </a:lnTo>
                  <a:lnTo>
                    <a:pt x="228" y="21"/>
                  </a:lnTo>
                  <a:lnTo>
                    <a:pt x="227" y="19"/>
                  </a:lnTo>
                  <a:lnTo>
                    <a:pt x="225" y="19"/>
                  </a:lnTo>
                  <a:lnTo>
                    <a:pt x="223" y="18"/>
                  </a:lnTo>
                  <a:lnTo>
                    <a:pt x="222" y="18"/>
                  </a:lnTo>
                  <a:lnTo>
                    <a:pt x="212" y="15"/>
                  </a:lnTo>
                  <a:lnTo>
                    <a:pt x="211" y="15"/>
                  </a:lnTo>
                  <a:lnTo>
                    <a:pt x="210" y="15"/>
                  </a:lnTo>
                  <a:lnTo>
                    <a:pt x="209" y="14"/>
                  </a:lnTo>
                  <a:lnTo>
                    <a:pt x="209" y="14"/>
                  </a:lnTo>
                  <a:lnTo>
                    <a:pt x="208" y="13"/>
                  </a:lnTo>
                  <a:lnTo>
                    <a:pt x="208" y="12"/>
                  </a:lnTo>
                  <a:lnTo>
                    <a:pt x="208" y="11"/>
                  </a:lnTo>
                  <a:lnTo>
                    <a:pt x="208" y="10"/>
                  </a:lnTo>
                  <a:lnTo>
                    <a:pt x="208" y="8"/>
                  </a:lnTo>
                  <a:lnTo>
                    <a:pt x="208" y="7"/>
                  </a:lnTo>
                  <a:lnTo>
                    <a:pt x="209" y="6"/>
                  </a:lnTo>
                  <a:lnTo>
                    <a:pt x="211" y="5"/>
                  </a:lnTo>
                  <a:lnTo>
                    <a:pt x="212" y="5"/>
                  </a:lnTo>
                  <a:lnTo>
                    <a:pt x="213" y="4"/>
                  </a:lnTo>
                  <a:lnTo>
                    <a:pt x="214" y="4"/>
                  </a:lnTo>
                  <a:lnTo>
                    <a:pt x="216" y="4"/>
                  </a:lnTo>
                  <a:lnTo>
                    <a:pt x="217" y="4"/>
                  </a:lnTo>
                  <a:lnTo>
                    <a:pt x="219" y="4"/>
                  </a:lnTo>
                  <a:lnTo>
                    <a:pt x="220" y="5"/>
                  </a:lnTo>
                  <a:lnTo>
                    <a:pt x="222" y="5"/>
                  </a:lnTo>
                  <a:lnTo>
                    <a:pt x="223" y="6"/>
                  </a:lnTo>
                  <a:lnTo>
                    <a:pt x="224" y="8"/>
                  </a:lnTo>
                  <a:lnTo>
                    <a:pt x="224" y="9"/>
                  </a:lnTo>
                  <a:lnTo>
                    <a:pt x="225" y="11"/>
                  </a:lnTo>
                  <a:lnTo>
                    <a:pt x="229" y="11"/>
                  </a:lnTo>
                  <a:close/>
                  <a:moveTo>
                    <a:pt x="260" y="20"/>
                  </a:moveTo>
                  <a:lnTo>
                    <a:pt x="278" y="20"/>
                  </a:lnTo>
                  <a:lnTo>
                    <a:pt x="278" y="16"/>
                  </a:lnTo>
                  <a:lnTo>
                    <a:pt x="260" y="16"/>
                  </a:lnTo>
                  <a:lnTo>
                    <a:pt x="260" y="5"/>
                  </a:lnTo>
                  <a:lnTo>
                    <a:pt x="281" y="5"/>
                  </a:lnTo>
                  <a:lnTo>
                    <a:pt x="281" y="1"/>
                  </a:lnTo>
                  <a:lnTo>
                    <a:pt x="256" y="1"/>
                  </a:lnTo>
                  <a:lnTo>
                    <a:pt x="256" y="37"/>
                  </a:lnTo>
                  <a:lnTo>
                    <a:pt x="260" y="37"/>
                  </a:lnTo>
                  <a:lnTo>
                    <a:pt x="260" y="20"/>
                  </a:lnTo>
                  <a:close/>
                  <a:moveTo>
                    <a:pt x="313" y="19"/>
                  </a:moveTo>
                  <a:lnTo>
                    <a:pt x="313" y="22"/>
                  </a:lnTo>
                  <a:lnTo>
                    <a:pt x="313" y="25"/>
                  </a:lnTo>
                  <a:lnTo>
                    <a:pt x="311" y="28"/>
                  </a:lnTo>
                  <a:lnTo>
                    <a:pt x="310" y="30"/>
                  </a:lnTo>
                  <a:lnTo>
                    <a:pt x="308" y="31"/>
                  </a:lnTo>
                  <a:lnTo>
                    <a:pt x="306" y="33"/>
                  </a:lnTo>
                  <a:lnTo>
                    <a:pt x="303" y="34"/>
                  </a:lnTo>
                  <a:lnTo>
                    <a:pt x="301" y="34"/>
                  </a:lnTo>
                  <a:lnTo>
                    <a:pt x="298" y="34"/>
                  </a:lnTo>
                  <a:lnTo>
                    <a:pt x="296" y="33"/>
                  </a:lnTo>
                  <a:lnTo>
                    <a:pt x="293" y="31"/>
                  </a:lnTo>
                  <a:lnTo>
                    <a:pt x="292" y="30"/>
                  </a:lnTo>
                  <a:lnTo>
                    <a:pt x="290" y="28"/>
                  </a:lnTo>
                  <a:lnTo>
                    <a:pt x="289" y="25"/>
                  </a:lnTo>
                  <a:lnTo>
                    <a:pt x="289" y="22"/>
                  </a:lnTo>
                  <a:lnTo>
                    <a:pt x="288" y="19"/>
                  </a:lnTo>
                  <a:lnTo>
                    <a:pt x="289" y="16"/>
                  </a:lnTo>
                  <a:lnTo>
                    <a:pt x="289" y="13"/>
                  </a:lnTo>
                  <a:lnTo>
                    <a:pt x="290" y="10"/>
                  </a:lnTo>
                  <a:lnTo>
                    <a:pt x="292" y="8"/>
                  </a:lnTo>
                  <a:lnTo>
                    <a:pt x="293" y="6"/>
                  </a:lnTo>
                  <a:lnTo>
                    <a:pt x="296" y="5"/>
                  </a:lnTo>
                  <a:lnTo>
                    <a:pt x="298" y="4"/>
                  </a:lnTo>
                  <a:lnTo>
                    <a:pt x="301" y="4"/>
                  </a:lnTo>
                  <a:lnTo>
                    <a:pt x="303" y="4"/>
                  </a:lnTo>
                  <a:lnTo>
                    <a:pt x="306" y="5"/>
                  </a:lnTo>
                  <a:lnTo>
                    <a:pt x="308" y="6"/>
                  </a:lnTo>
                  <a:lnTo>
                    <a:pt x="310" y="8"/>
                  </a:lnTo>
                  <a:lnTo>
                    <a:pt x="311" y="10"/>
                  </a:lnTo>
                  <a:lnTo>
                    <a:pt x="313" y="13"/>
                  </a:lnTo>
                  <a:lnTo>
                    <a:pt x="313" y="16"/>
                  </a:lnTo>
                  <a:lnTo>
                    <a:pt x="313" y="19"/>
                  </a:lnTo>
                  <a:close/>
                  <a:moveTo>
                    <a:pt x="318" y="19"/>
                  </a:moveTo>
                  <a:lnTo>
                    <a:pt x="318" y="16"/>
                  </a:lnTo>
                  <a:lnTo>
                    <a:pt x="317" y="13"/>
                  </a:lnTo>
                  <a:lnTo>
                    <a:pt x="316" y="10"/>
                  </a:lnTo>
                  <a:lnTo>
                    <a:pt x="315" y="6"/>
                  </a:lnTo>
                  <a:lnTo>
                    <a:pt x="312" y="4"/>
                  </a:lnTo>
                  <a:lnTo>
                    <a:pt x="309" y="2"/>
                  </a:lnTo>
                  <a:lnTo>
                    <a:pt x="305" y="0"/>
                  </a:lnTo>
                  <a:lnTo>
                    <a:pt x="301" y="0"/>
                  </a:lnTo>
                  <a:lnTo>
                    <a:pt x="296" y="0"/>
                  </a:lnTo>
                  <a:lnTo>
                    <a:pt x="292" y="2"/>
                  </a:lnTo>
                  <a:lnTo>
                    <a:pt x="289" y="4"/>
                  </a:lnTo>
                  <a:lnTo>
                    <a:pt x="287" y="6"/>
                  </a:lnTo>
                  <a:lnTo>
                    <a:pt x="285" y="10"/>
                  </a:lnTo>
                  <a:lnTo>
                    <a:pt x="284" y="13"/>
                  </a:lnTo>
                  <a:lnTo>
                    <a:pt x="283" y="16"/>
                  </a:lnTo>
                  <a:lnTo>
                    <a:pt x="283" y="19"/>
                  </a:lnTo>
                  <a:lnTo>
                    <a:pt x="283" y="22"/>
                  </a:lnTo>
                  <a:lnTo>
                    <a:pt x="284" y="25"/>
                  </a:lnTo>
                  <a:lnTo>
                    <a:pt x="285" y="29"/>
                  </a:lnTo>
                  <a:lnTo>
                    <a:pt x="287" y="32"/>
                  </a:lnTo>
                  <a:lnTo>
                    <a:pt x="289" y="35"/>
                  </a:lnTo>
                  <a:lnTo>
                    <a:pt x="292" y="37"/>
                  </a:lnTo>
                  <a:lnTo>
                    <a:pt x="296" y="38"/>
                  </a:lnTo>
                  <a:lnTo>
                    <a:pt x="301" y="39"/>
                  </a:lnTo>
                  <a:lnTo>
                    <a:pt x="305" y="38"/>
                  </a:lnTo>
                  <a:lnTo>
                    <a:pt x="309" y="37"/>
                  </a:lnTo>
                  <a:lnTo>
                    <a:pt x="312" y="35"/>
                  </a:lnTo>
                  <a:lnTo>
                    <a:pt x="315" y="32"/>
                  </a:lnTo>
                  <a:lnTo>
                    <a:pt x="316" y="29"/>
                  </a:lnTo>
                  <a:lnTo>
                    <a:pt x="317" y="25"/>
                  </a:lnTo>
                  <a:lnTo>
                    <a:pt x="318" y="22"/>
                  </a:lnTo>
                  <a:lnTo>
                    <a:pt x="318" y="19"/>
                  </a:lnTo>
                  <a:close/>
                  <a:moveTo>
                    <a:pt x="329" y="21"/>
                  </a:moveTo>
                  <a:lnTo>
                    <a:pt x="340" y="21"/>
                  </a:lnTo>
                  <a:lnTo>
                    <a:pt x="342" y="22"/>
                  </a:lnTo>
                  <a:lnTo>
                    <a:pt x="344" y="22"/>
                  </a:lnTo>
                  <a:lnTo>
                    <a:pt x="345" y="23"/>
                  </a:lnTo>
                  <a:lnTo>
                    <a:pt x="346" y="24"/>
                  </a:lnTo>
                  <a:lnTo>
                    <a:pt x="346" y="25"/>
                  </a:lnTo>
                  <a:lnTo>
                    <a:pt x="346" y="26"/>
                  </a:lnTo>
                  <a:lnTo>
                    <a:pt x="346" y="27"/>
                  </a:lnTo>
                  <a:lnTo>
                    <a:pt x="346" y="28"/>
                  </a:lnTo>
                  <a:lnTo>
                    <a:pt x="346" y="29"/>
                  </a:lnTo>
                  <a:lnTo>
                    <a:pt x="346" y="30"/>
                  </a:lnTo>
                  <a:lnTo>
                    <a:pt x="347" y="31"/>
                  </a:lnTo>
                  <a:lnTo>
                    <a:pt x="347" y="32"/>
                  </a:lnTo>
                  <a:lnTo>
                    <a:pt x="347" y="34"/>
                  </a:lnTo>
                  <a:lnTo>
                    <a:pt x="347" y="35"/>
                  </a:lnTo>
                  <a:lnTo>
                    <a:pt x="347" y="36"/>
                  </a:lnTo>
                  <a:lnTo>
                    <a:pt x="347" y="37"/>
                  </a:lnTo>
                  <a:lnTo>
                    <a:pt x="354" y="37"/>
                  </a:lnTo>
                  <a:lnTo>
                    <a:pt x="354" y="36"/>
                  </a:lnTo>
                  <a:lnTo>
                    <a:pt x="353" y="36"/>
                  </a:lnTo>
                  <a:lnTo>
                    <a:pt x="352" y="36"/>
                  </a:lnTo>
                  <a:lnTo>
                    <a:pt x="352" y="36"/>
                  </a:lnTo>
                  <a:lnTo>
                    <a:pt x="352" y="35"/>
                  </a:lnTo>
                  <a:lnTo>
                    <a:pt x="352" y="35"/>
                  </a:lnTo>
                  <a:lnTo>
                    <a:pt x="352" y="34"/>
                  </a:lnTo>
                  <a:lnTo>
                    <a:pt x="352" y="34"/>
                  </a:lnTo>
                  <a:lnTo>
                    <a:pt x="352" y="33"/>
                  </a:lnTo>
                  <a:lnTo>
                    <a:pt x="351" y="26"/>
                  </a:lnTo>
                  <a:lnTo>
                    <a:pt x="351" y="24"/>
                  </a:lnTo>
                  <a:lnTo>
                    <a:pt x="351" y="23"/>
                  </a:lnTo>
                  <a:lnTo>
                    <a:pt x="350" y="22"/>
                  </a:lnTo>
                  <a:lnTo>
                    <a:pt x="350" y="21"/>
                  </a:lnTo>
                  <a:lnTo>
                    <a:pt x="349" y="20"/>
                  </a:lnTo>
                  <a:lnTo>
                    <a:pt x="348" y="20"/>
                  </a:lnTo>
                  <a:lnTo>
                    <a:pt x="348" y="20"/>
                  </a:lnTo>
                  <a:lnTo>
                    <a:pt x="347" y="19"/>
                  </a:lnTo>
                  <a:lnTo>
                    <a:pt x="348" y="19"/>
                  </a:lnTo>
                  <a:lnTo>
                    <a:pt x="349" y="18"/>
                  </a:lnTo>
                  <a:lnTo>
                    <a:pt x="350" y="17"/>
                  </a:lnTo>
                  <a:lnTo>
                    <a:pt x="350" y="17"/>
                  </a:lnTo>
                  <a:lnTo>
                    <a:pt x="351" y="15"/>
                  </a:lnTo>
                  <a:lnTo>
                    <a:pt x="352" y="14"/>
                  </a:lnTo>
                  <a:lnTo>
                    <a:pt x="352" y="12"/>
                  </a:lnTo>
                  <a:lnTo>
                    <a:pt x="352" y="10"/>
                  </a:lnTo>
                  <a:lnTo>
                    <a:pt x="352" y="8"/>
                  </a:lnTo>
                  <a:lnTo>
                    <a:pt x="351" y="6"/>
                  </a:lnTo>
                  <a:lnTo>
                    <a:pt x="350" y="4"/>
                  </a:lnTo>
                  <a:lnTo>
                    <a:pt x="348" y="3"/>
                  </a:lnTo>
                  <a:lnTo>
                    <a:pt x="347" y="2"/>
                  </a:lnTo>
                  <a:lnTo>
                    <a:pt x="345" y="1"/>
                  </a:lnTo>
                  <a:lnTo>
                    <a:pt x="342" y="1"/>
                  </a:lnTo>
                  <a:lnTo>
                    <a:pt x="340" y="1"/>
                  </a:lnTo>
                  <a:lnTo>
                    <a:pt x="323" y="1"/>
                  </a:lnTo>
                  <a:lnTo>
                    <a:pt x="323" y="37"/>
                  </a:lnTo>
                  <a:lnTo>
                    <a:pt x="329" y="37"/>
                  </a:lnTo>
                  <a:lnTo>
                    <a:pt x="329" y="21"/>
                  </a:lnTo>
                  <a:close/>
                  <a:moveTo>
                    <a:pt x="329" y="5"/>
                  </a:moveTo>
                  <a:lnTo>
                    <a:pt x="340" y="5"/>
                  </a:lnTo>
                  <a:lnTo>
                    <a:pt x="341" y="5"/>
                  </a:lnTo>
                  <a:lnTo>
                    <a:pt x="342" y="5"/>
                  </a:lnTo>
                  <a:lnTo>
                    <a:pt x="343" y="5"/>
                  </a:lnTo>
                  <a:lnTo>
                    <a:pt x="345" y="6"/>
                  </a:lnTo>
                  <a:lnTo>
                    <a:pt x="345" y="7"/>
                  </a:lnTo>
                  <a:lnTo>
                    <a:pt x="346" y="8"/>
                  </a:lnTo>
                  <a:lnTo>
                    <a:pt x="347" y="9"/>
                  </a:lnTo>
                  <a:lnTo>
                    <a:pt x="347" y="11"/>
                  </a:lnTo>
                  <a:lnTo>
                    <a:pt x="347" y="13"/>
                  </a:lnTo>
                  <a:lnTo>
                    <a:pt x="346" y="14"/>
                  </a:lnTo>
                  <a:lnTo>
                    <a:pt x="346" y="15"/>
                  </a:lnTo>
                  <a:lnTo>
                    <a:pt x="345" y="16"/>
                  </a:lnTo>
                  <a:lnTo>
                    <a:pt x="343" y="17"/>
                  </a:lnTo>
                  <a:lnTo>
                    <a:pt x="342" y="17"/>
                  </a:lnTo>
                  <a:lnTo>
                    <a:pt x="341" y="17"/>
                  </a:lnTo>
                  <a:lnTo>
                    <a:pt x="339" y="18"/>
                  </a:lnTo>
                  <a:lnTo>
                    <a:pt x="329" y="18"/>
                  </a:lnTo>
                  <a:lnTo>
                    <a:pt x="329" y="5"/>
                  </a:lnTo>
                  <a:close/>
                  <a:moveTo>
                    <a:pt x="379" y="37"/>
                  </a:moveTo>
                  <a:lnTo>
                    <a:pt x="393" y="37"/>
                  </a:lnTo>
                  <a:lnTo>
                    <a:pt x="397" y="37"/>
                  </a:lnTo>
                  <a:lnTo>
                    <a:pt x="400" y="36"/>
                  </a:lnTo>
                  <a:lnTo>
                    <a:pt x="403" y="34"/>
                  </a:lnTo>
                  <a:lnTo>
                    <a:pt x="405" y="31"/>
                  </a:lnTo>
                  <a:lnTo>
                    <a:pt x="406" y="28"/>
                  </a:lnTo>
                  <a:lnTo>
                    <a:pt x="407" y="25"/>
                  </a:lnTo>
                  <a:lnTo>
                    <a:pt x="408" y="22"/>
                  </a:lnTo>
                  <a:lnTo>
                    <a:pt x="408" y="19"/>
                  </a:lnTo>
                  <a:lnTo>
                    <a:pt x="408" y="15"/>
                  </a:lnTo>
                  <a:lnTo>
                    <a:pt x="407" y="11"/>
                  </a:lnTo>
                  <a:lnTo>
                    <a:pt x="406" y="8"/>
                  </a:lnTo>
                  <a:lnTo>
                    <a:pt x="404" y="6"/>
                  </a:lnTo>
                  <a:lnTo>
                    <a:pt x="402" y="4"/>
                  </a:lnTo>
                  <a:lnTo>
                    <a:pt x="399" y="2"/>
                  </a:lnTo>
                  <a:lnTo>
                    <a:pt x="396" y="1"/>
                  </a:lnTo>
                  <a:lnTo>
                    <a:pt x="393" y="1"/>
                  </a:lnTo>
                  <a:lnTo>
                    <a:pt x="379" y="1"/>
                  </a:lnTo>
                  <a:lnTo>
                    <a:pt x="379" y="37"/>
                  </a:lnTo>
                  <a:close/>
                  <a:moveTo>
                    <a:pt x="383" y="5"/>
                  </a:moveTo>
                  <a:lnTo>
                    <a:pt x="392" y="5"/>
                  </a:lnTo>
                  <a:lnTo>
                    <a:pt x="395" y="5"/>
                  </a:lnTo>
                  <a:lnTo>
                    <a:pt x="397" y="6"/>
                  </a:lnTo>
                  <a:lnTo>
                    <a:pt x="399" y="7"/>
                  </a:lnTo>
                  <a:lnTo>
                    <a:pt x="400" y="8"/>
                  </a:lnTo>
                  <a:lnTo>
                    <a:pt x="401" y="10"/>
                  </a:lnTo>
                  <a:lnTo>
                    <a:pt x="402" y="13"/>
                  </a:lnTo>
                  <a:lnTo>
                    <a:pt x="403" y="16"/>
                  </a:lnTo>
                  <a:lnTo>
                    <a:pt x="403" y="19"/>
                  </a:lnTo>
                  <a:lnTo>
                    <a:pt x="403" y="22"/>
                  </a:lnTo>
                  <a:lnTo>
                    <a:pt x="402" y="25"/>
                  </a:lnTo>
                  <a:lnTo>
                    <a:pt x="401" y="27"/>
                  </a:lnTo>
                  <a:lnTo>
                    <a:pt x="400" y="29"/>
                  </a:lnTo>
                  <a:lnTo>
                    <a:pt x="399" y="31"/>
                  </a:lnTo>
                  <a:lnTo>
                    <a:pt x="397" y="32"/>
                  </a:lnTo>
                  <a:lnTo>
                    <a:pt x="395" y="33"/>
                  </a:lnTo>
                  <a:lnTo>
                    <a:pt x="393" y="33"/>
                  </a:lnTo>
                  <a:lnTo>
                    <a:pt x="383" y="33"/>
                  </a:lnTo>
                  <a:lnTo>
                    <a:pt x="383" y="5"/>
                  </a:lnTo>
                  <a:close/>
                  <a:moveTo>
                    <a:pt x="419" y="1"/>
                  </a:moveTo>
                  <a:lnTo>
                    <a:pt x="414" y="1"/>
                  </a:lnTo>
                  <a:lnTo>
                    <a:pt x="414" y="37"/>
                  </a:lnTo>
                  <a:lnTo>
                    <a:pt x="419" y="37"/>
                  </a:lnTo>
                  <a:lnTo>
                    <a:pt x="419" y="1"/>
                  </a:lnTo>
                  <a:close/>
                  <a:moveTo>
                    <a:pt x="453" y="11"/>
                  </a:moveTo>
                  <a:lnTo>
                    <a:pt x="453" y="10"/>
                  </a:lnTo>
                  <a:lnTo>
                    <a:pt x="452" y="8"/>
                  </a:lnTo>
                  <a:lnTo>
                    <a:pt x="451" y="6"/>
                  </a:lnTo>
                  <a:lnTo>
                    <a:pt x="450" y="4"/>
                  </a:lnTo>
                  <a:lnTo>
                    <a:pt x="449" y="2"/>
                  </a:lnTo>
                  <a:lnTo>
                    <a:pt x="446" y="1"/>
                  </a:lnTo>
                  <a:lnTo>
                    <a:pt x="443" y="0"/>
                  </a:lnTo>
                  <a:lnTo>
                    <a:pt x="439" y="0"/>
                  </a:lnTo>
                  <a:lnTo>
                    <a:pt x="435" y="0"/>
                  </a:lnTo>
                  <a:lnTo>
                    <a:pt x="433" y="1"/>
                  </a:lnTo>
                  <a:lnTo>
                    <a:pt x="431" y="2"/>
                  </a:lnTo>
                  <a:lnTo>
                    <a:pt x="429" y="3"/>
                  </a:lnTo>
                  <a:lnTo>
                    <a:pt x="428" y="5"/>
                  </a:lnTo>
                  <a:lnTo>
                    <a:pt x="427" y="7"/>
                  </a:lnTo>
                  <a:lnTo>
                    <a:pt x="426" y="9"/>
                  </a:lnTo>
                  <a:lnTo>
                    <a:pt x="426" y="11"/>
                  </a:lnTo>
                  <a:lnTo>
                    <a:pt x="427" y="13"/>
                  </a:lnTo>
                  <a:lnTo>
                    <a:pt x="427" y="15"/>
                  </a:lnTo>
                  <a:lnTo>
                    <a:pt x="428" y="16"/>
                  </a:lnTo>
                  <a:lnTo>
                    <a:pt x="429" y="17"/>
                  </a:lnTo>
                  <a:lnTo>
                    <a:pt x="430" y="18"/>
                  </a:lnTo>
                  <a:lnTo>
                    <a:pt x="432" y="19"/>
                  </a:lnTo>
                  <a:lnTo>
                    <a:pt x="433" y="19"/>
                  </a:lnTo>
                  <a:lnTo>
                    <a:pt x="434" y="19"/>
                  </a:lnTo>
                  <a:lnTo>
                    <a:pt x="441" y="21"/>
                  </a:lnTo>
                  <a:lnTo>
                    <a:pt x="443" y="22"/>
                  </a:lnTo>
                  <a:lnTo>
                    <a:pt x="445" y="22"/>
                  </a:lnTo>
                  <a:lnTo>
                    <a:pt x="446" y="23"/>
                  </a:lnTo>
                  <a:lnTo>
                    <a:pt x="447" y="24"/>
                  </a:lnTo>
                  <a:lnTo>
                    <a:pt x="448" y="24"/>
                  </a:lnTo>
                  <a:lnTo>
                    <a:pt x="449" y="25"/>
                  </a:lnTo>
                  <a:lnTo>
                    <a:pt x="449" y="26"/>
                  </a:lnTo>
                  <a:lnTo>
                    <a:pt x="449" y="28"/>
                  </a:lnTo>
                  <a:lnTo>
                    <a:pt x="449" y="29"/>
                  </a:lnTo>
                  <a:lnTo>
                    <a:pt x="448" y="31"/>
                  </a:lnTo>
                  <a:lnTo>
                    <a:pt x="447" y="32"/>
                  </a:lnTo>
                  <a:lnTo>
                    <a:pt x="445" y="33"/>
                  </a:lnTo>
                  <a:lnTo>
                    <a:pt x="444" y="33"/>
                  </a:lnTo>
                  <a:lnTo>
                    <a:pt x="442" y="34"/>
                  </a:lnTo>
                  <a:lnTo>
                    <a:pt x="441" y="34"/>
                  </a:lnTo>
                  <a:lnTo>
                    <a:pt x="440" y="34"/>
                  </a:lnTo>
                  <a:lnTo>
                    <a:pt x="438" y="34"/>
                  </a:lnTo>
                  <a:lnTo>
                    <a:pt x="436" y="34"/>
                  </a:lnTo>
                  <a:lnTo>
                    <a:pt x="434" y="33"/>
                  </a:lnTo>
                  <a:lnTo>
                    <a:pt x="433" y="32"/>
                  </a:lnTo>
                  <a:lnTo>
                    <a:pt x="431" y="31"/>
                  </a:lnTo>
                  <a:lnTo>
                    <a:pt x="430" y="29"/>
                  </a:lnTo>
                  <a:lnTo>
                    <a:pt x="430" y="28"/>
                  </a:lnTo>
                  <a:lnTo>
                    <a:pt x="430" y="25"/>
                  </a:lnTo>
                  <a:lnTo>
                    <a:pt x="425" y="25"/>
                  </a:lnTo>
                  <a:lnTo>
                    <a:pt x="425" y="27"/>
                  </a:lnTo>
                  <a:lnTo>
                    <a:pt x="425" y="28"/>
                  </a:lnTo>
                  <a:lnTo>
                    <a:pt x="425" y="29"/>
                  </a:lnTo>
                  <a:lnTo>
                    <a:pt x="426" y="30"/>
                  </a:lnTo>
                  <a:lnTo>
                    <a:pt x="426" y="32"/>
                  </a:lnTo>
                  <a:lnTo>
                    <a:pt x="427" y="33"/>
                  </a:lnTo>
                  <a:lnTo>
                    <a:pt x="428" y="34"/>
                  </a:lnTo>
                  <a:lnTo>
                    <a:pt x="429" y="35"/>
                  </a:lnTo>
                  <a:lnTo>
                    <a:pt x="429" y="35"/>
                  </a:lnTo>
                  <a:lnTo>
                    <a:pt x="430" y="36"/>
                  </a:lnTo>
                  <a:lnTo>
                    <a:pt x="431" y="37"/>
                  </a:lnTo>
                  <a:lnTo>
                    <a:pt x="432" y="37"/>
                  </a:lnTo>
                  <a:lnTo>
                    <a:pt x="434" y="38"/>
                  </a:lnTo>
                  <a:lnTo>
                    <a:pt x="435" y="38"/>
                  </a:lnTo>
                  <a:lnTo>
                    <a:pt x="437" y="39"/>
                  </a:lnTo>
                  <a:lnTo>
                    <a:pt x="440" y="39"/>
                  </a:lnTo>
                  <a:lnTo>
                    <a:pt x="442" y="39"/>
                  </a:lnTo>
                  <a:lnTo>
                    <a:pt x="444" y="38"/>
                  </a:lnTo>
                  <a:lnTo>
                    <a:pt x="447" y="37"/>
                  </a:lnTo>
                  <a:lnTo>
                    <a:pt x="449" y="36"/>
                  </a:lnTo>
                  <a:lnTo>
                    <a:pt x="451" y="35"/>
                  </a:lnTo>
                  <a:lnTo>
                    <a:pt x="452" y="33"/>
                  </a:lnTo>
                  <a:lnTo>
                    <a:pt x="453" y="30"/>
                  </a:lnTo>
                  <a:lnTo>
                    <a:pt x="454" y="27"/>
                  </a:lnTo>
                  <a:lnTo>
                    <a:pt x="454" y="25"/>
                  </a:lnTo>
                  <a:lnTo>
                    <a:pt x="453" y="23"/>
                  </a:lnTo>
                  <a:lnTo>
                    <a:pt x="452" y="22"/>
                  </a:lnTo>
                  <a:lnTo>
                    <a:pt x="451" y="21"/>
                  </a:lnTo>
                  <a:lnTo>
                    <a:pt x="450" y="19"/>
                  </a:lnTo>
                  <a:lnTo>
                    <a:pt x="448" y="19"/>
                  </a:lnTo>
                  <a:lnTo>
                    <a:pt x="447" y="18"/>
                  </a:lnTo>
                  <a:lnTo>
                    <a:pt x="445" y="18"/>
                  </a:lnTo>
                  <a:lnTo>
                    <a:pt x="435" y="15"/>
                  </a:lnTo>
                  <a:lnTo>
                    <a:pt x="434" y="15"/>
                  </a:lnTo>
                  <a:lnTo>
                    <a:pt x="434" y="15"/>
                  </a:lnTo>
                  <a:lnTo>
                    <a:pt x="433" y="14"/>
                  </a:lnTo>
                  <a:lnTo>
                    <a:pt x="432" y="14"/>
                  </a:lnTo>
                  <a:lnTo>
                    <a:pt x="432" y="13"/>
                  </a:lnTo>
                  <a:lnTo>
                    <a:pt x="431" y="12"/>
                  </a:lnTo>
                  <a:lnTo>
                    <a:pt x="431" y="11"/>
                  </a:lnTo>
                  <a:lnTo>
                    <a:pt x="431" y="10"/>
                  </a:lnTo>
                  <a:lnTo>
                    <a:pt x="431" y="8"/>
                  </a:lnTo>
                  <a:lnTo>
                    <a:pt x="432" y="7"/>
                  </a:lnTo>
                  <a:lnTo>
                    <a:pt x="433" y="6"/>
                  </a:lnTo>
                  <a:lnTo>
                    <a:pt x="434" y="5"/>
                  </a:lnTo>
                  <a:lnTo>
                    <a:pt x="435" y="5"/>
                  </a:lnTo>
                  <a:lnTo>
                    <a:pt x="437" y="4"/>
                  </a:lnTo>
                  <a:lnTo>
                    <a:pt x="438" y="4"/>
                  </a:lnTo>
                  <a:lnTo>
                    <a:pt x="439" y="4"/>
                  </a:lnTo>
                  <a:lnTo>
                    <a:pt x="441" y="4"/>
                  </a:lnTo>
                  <a:lnTo>
                    <a:pt x="442" y="4"/>
                  </a:lnTo>
                  <a:lnTo>
                    <a:pt x="444" y="5"/>
                  </a:lnTo>
                  <a:lnTo>
                    <a:pt x="445" y="5"/>
                  </a:lnTo>
                  <a:lnTo>
                    <a:pt x="446" y="6"/>
                  </a:lnTo>
                  <a:lnTo>
                    <a:pt x="447" y="8"/>
                  </a:lnTo>
                  <a:lnTo>
                    <a:pt x="448" y="9"/>
                  </a:lnTo>
                  <a:lnTo>
                    <a:pt x="448" y="11"/>
                  </a:lnTo>
                  <a:lnTo>
                    <a:pt x="453" y="11"/>
                  </a:lnTo>
                  <a:close/>
                  <a:moveTo>
                    <a:pt x="486" y="33"/>
                  </a:moveTo>
                  <a:lnTo>
                    <a:pt x="464" y="33"/>
                  </a:lnTo>
                  <a:lnTo>
                    <a:pt x="464" y="20"/>
                  </a:lnTo>
                  <a:lnTo>
                    <a:pt x="484" y="20"/>
                  </a:lnTo>
                  <a:lnTo>
                    <a:pt x="484" y="16"/>
                  </a:lnTo>
                  <a:lnTo>
                    <a:pt x="464" y="16"/>
                  </a:lnTo>
                  <a:lnTo>
                    <a:pt x="464" y="5"/>
                  </a:lnTo>
                  <a:lnTo>
                    <a:pt x="486" y="5"/>
                  </a:lnTo>
                  <a:lnTo>
                    <a:pt x="486" y="1"/>
                  </a:lnTo>
                  <a:lnTo>
                    <a:pt x="459" y="1"/>
                  </a:lnTo>
                  <a:lnTo>
                    <a:pt x="459" y="37"/>
                  </a:lnTo>
                  <a:lnTo>
                    <a:pt x="486" y="37"/>
                  </a:lnTo>
                  <a:lnTo>
                    <a:pt x="486" y="33"/>
                  </a:lnTo>
                  <a:close/>
                  <a:moveTo>
                    <a:pt x="512" y="27"/>
                  </a:moveTo>
                  <a:lnTo>
                    <a:pt x="515" y="37"/>
                  </a:lnTo>
                  <a:lnTo>
                    <a:pt x="520" y="37"/>
                  </a:lnTo>
                  <a:lnTo>
                    <a:pt x="508" y="1"/>
                  </a:lnTo>
                  <a:lnTo>
                    <a:pt x="502" y="1"/>
                  </a:lnTo>
                  <a:lnTo>
                    <a:pt x="488" y="37"/>
                  </a:lnTo>
                  <a:lnTo>
                    <a:pt x="493" y="37"/>
                  </a:lnTo>
                  <a:lnTo>
                    <a:pt x="497" y="27"/>
                  </a:lnTo>
                  <a:lnTo>
                    <a:pt x="512" y="27"/>
                  </a:lnTo>
                  <a:close/>
                  <a:moveTo>
                    <a:pt x="499" y="22"/>
                  </a:moveTo>
                  <a:lnTo>
                    <a:pt x="504" y="6"/>
                  </a:lnTo>
                  <a:lnTo>
                    <a:pt x="505" y="6"/>
                  </a:lnTo>
                  <a:lnTo>
                    <a:pt x="510" y="22"/>
                  </a:lnTo>
                  <a:lnTo>
                    <a:pt x="499" y="22"/>
                  </a:lnTo>
                  <a:close/>
                  <a:moveTo>
                    <a:pt x="551" y="11"/>
                  </a:moveTo>
                  <a:lnTo>
                    <a:pt x="550" y="10"/>
                  </a:lnTo>
                  <a:lnTo>
                    <a:pt x="550" y="8"/>
                  </a:lnTo>
                  <a:lnTo>
                    <a:pt x="549" y="6"/>
                  </a:lnTo>
                  <a:lnTo>
                    <a:pt x="548" y="4"/>
                  </a:lnTo>
                  <a:lnTo>
                    <a:pt x="546" y="2"/>
                  </a:lnTo>
                  <a:lnTo>
                    <a:pt x="544" y="1"/>
                  </a:lnTo>
                  <a:lnTo>
                    <a:pt x="541" y="0"/>
                  </a:lnTo>
                  <a:lnTo>
                    <a:pt x="536" y="0"/>
                  </a:lnTo>
                  <a:lnTo>
                    <a:pt x="533" y="0"/>
                  </a:lnTo>
                  <a:lnTo>
                    <a:pt x="531" y="1"/>
                  </a:lnTo>
                  <a:lnTo>
                    <a:pt x="529" y="2"/>
                  </a:lnTo>
                  <a:lnTo>
                    <a:pt x="527" y="3"/>
                  </a:lnTo>
                  <a:lnTo>
                    <a:pt x="526" y="5"/>
                  </a:lnTo>
                  <a:lnTo>
                    <a:pt x="525" y="7"/>
                  </a:lnTo>
                  <a:lnTo>
                    <a:pt x="524" y="9"/>
                  </a:lnTo>
                  <a:lnTo>
                    <a:pt x="524" y="11"/>
                  </a:lnTo>
                  <a:lnTo>
                    <a:pt x="524" y="13"/>
                  </a:lnTo>
                  <a:lnTo>
                    <a:pt x="525" y="15"/>
                  </a:lnTo>
                  <a:lnTo>
                    <a:pt x="526" y="16"/>
                  </a:lnTo>
                  <a:lnTo>
                    <a:pt x="527" y="17"/>
                  </a:lnTo>
                  <a:lnTo>
                    <a:pt x="528" y="18"/>
                  </a:lnTo>
                  <a:lnTo>
                    <a:pt x="529" y="19"/>
                  </a:lnTo>
                  <a:lnTo>
                    <a:pt x="531" y="19"/>
                  </a:lnTo>
                  <a:lnTo>
                    <a:pt x="532" y="19"/>
                  </a:lnTo>
                  <a:lnTo>
                    <a:pt x="539" y="21"/>
                  </a:lnTo>
                  <a:lnTo>
                    <a:pt x="541" y="22"/>
                  </a:lnTo>
                  <a:lnTo>
                    <a:pt x="543" y="22"/>
                  </a:lnTo>
                  <a:lnTo>
                    <a:pt x="544" y="23"/>
                  </a:lnTo>
                  <a:lnTo>
                    <a:pt x="545" y="24"/>
                  </a:lnTo>
                  <a:lnTo>
                    <a:pt x="546" y="24"/>
                  </a:lnTo>
                  <a:lnTo>
                    <a:pt x="546" y="25"/>
                  </a:lnTo>
                  <a:lnTo>
                    <a:pt x="547" y="26"/>
                  </a:lnTo>
                  <a:lnTo>
                    <a:pt x="547" y="28"/>
                  </a:lnTo>
                  <a:lnTo>
                    <a:pt x="546" y="29"/>
                  </a:lnTo>
                  <a:lnTo>
                    <a:pt x="546" y="31"/>
                  </a:lnTo>
                  <a:lnTo>
                    <a:pt x="545" y="32"/>
                  </a:lnTo>
                  <a:lnTo>
                    <a:pt x="543" y="33"/>
                  </a:lnTo>
                  <a:lnTo>
                    <a:pt x="542" y="33"/>
                  </a:lnTo>
                  <a:lnTo>
                    <a:pt x="540" y="34"/>
                  </a:lnTo>
                  <a:lnTo>
                    <a:pt x="539" y="34"/>
                  </a:lnTo>
                  <a:lnTo>
                    <a:pt x="537" y="34"/>
                  </a:lnTo>
                  <a:lnTo>
                    <a:pt x="535" y="34"/>
                  </a:lnTo>
                  <a:lnTo>
                    <a:pt x="534" y="34"/>
                  </a:lnTo>
                  <a:lnTo>
                    <a:pt x="532" y="33"/>
                  </a:lnTo>
                  <a:lnTo>
                    <a:pt x="531" y="32"/>
                  </a:lnTo>
                  <a:lnTo>
                    <a:pt x="529" y="31"/>
                  </a:lnTo>
                  <a:lnTo>
                    <a:pt x="528" y="29"/>
                  </a:lnTo>
                  <a:lnTo>
                    <a:pt x="528" y="28"/>
                  </a:lnTo>
                  <a:lnTo>
                    <a:pt x="527" y="25"/>
                  </a:lnTo>
                  <a:lnTo>
                    <a:pt x="523" y="25"/>
                  </a:lnTo>
                  <a:lnTo>
                    <a:pt x="523" y="27"/>
                  </a:lnTo>
                  <a:lnTo>
                    <a:pt x="523" y="28"/>
                  </a:lnTo>
                  <a:lnTo>
                    <a:pt x="523" y="29"/>
                  </a:lnTo>
                  <a:lnTo>
                    <a:pt x="523" y="30"/>
                  </a:lnTo>
                  <a:lnTo>
                    <a:pt x="524" y="32"/>
                  </a:lnTo>
                  <a:lnTo>
                    <a:pt x="524" y="33"/>
                  </a:lnTo>
                  <a:lnTo>
                    <a:pt x="525" y="34"/>
                  </a:lnTo>
                  <a:lnTo>
                    <a:pt x="526" y="35"/>
                  </a:lnTo>
                  <a:lnTo>
                    <a:pt x="527" y="35"/>
                  </a:lnTo>
                  <a:lnTo>
                    <a:pt x="528" y="36"/>
                  </a:lnTo>
                  <a:lnTo>
                    <a:pt x="529" y="37"/>
                  </a:lnTo>
                  <a:lnTo>
                    <a:pt x="530" y="37"/>
                  </a:lnTo>
                  <a:lnTo>
                    <a:pt x="531" y="38"/>
                  </a:lnTo>
                  <a:lnTo>
                    <a:pt x="533" y="38"/>
                  </a:lnTo>
                  <a:lnTo>
                    <a:pt x="535" y="39"/>
                  </a:lnTo>
                  <a:lnTo>
                    <a:pt x="537" y="39"/>
                  </a:lnTo>
                  <a:lnTo>
                    <a:pt x="540" y="39"/>
                  </a:lnTo>
                  <a:lnTo>
                    <a:pt x="542" y="38"/>
                  </a:lnTo>
                  <a:lnTo>
                    <a:pt x="544" y="37"/>
                  </a:lnTo>
                  <a:lnTo>
                    <a:pt x="547" y="36"/>
                  </a:lnTo>
                  <a:lnTo>
                    <a:pt x="549" y="35"/>
                  </a:lnTo>
                  <a:lnTo>
                    <a:pt x="550" y="33"/>
                  </a:lnTo>
                  <a:lnTo>
                    <a:pt x="551" y="30"/>
                  </a:lnTo>
                  <a:lnTo>
                    <a:pt x="551" y="27"/>
                  </a:lnTo>
                  <a:lnTo>
                    <a:pt x="551" y="25"/>
                  </a:lnTo>
                  <a:lnTo>
                    <a:pt x="551" y="23"/>
                  </a:lnTo>
                  <a:lnTo>
                    <a:pt x="550" y="22"/>
                  </a:lnTo>
                  <a:lnTo>
                    <a:pt x="549" y="21"/>
                  </a:lnTo>
                  <a:lnTo>
                    <a:pt x="548" y="19"/>
                  </a:lnTo>
                  <a:lnTo>
                    <a:pt x="546" y="19"/>
                  </a:lnTo>
                  <a:lnTo>
                    <a:pt x="545" y="18"/>
                  </a:lnTo>
                  <a:lnTo>
                    <a:pt x="543" y="18"/>
                  </a:lnTo>
                  <a:lnTo>
                    <a:pt x="533" y="15"/>
                  </a:lnTo>
                  <a:lnTo>
                    <a:pt x="532" y="15"/>
                  </a:lnTo>
                  <a:lnTo>
                    <a:pt x="531" y="15"/>
                  </a:lnTo>
                  <a:lnTo>
                    <a:pt x="531" y="14"/>
                  </a:lnTo>
                  <a:lnTo>
                    <a:pt x="530" y="14"/>
                  </a:lnTo>
                  <a:lnTo>
                    <a:pt x="530" y="13"/>
                  </a:lnTo>
                  <a:lnTo>
                    <a:pt x="529" y="12"/>
                  </a:lnTo>
                  <a:lnTo>
                    <a:pt x="529" y="11"/>
                  </a:lnTo>
                  <a:lnTo>
                    <a:pt x="529" y="10"/>
                  </a:lnTo>
                  <a:lnTo>
                    <a:pt x="529" y="8"/>
                  </a:lnTo>
                  <a:lnTo>
                    <a:pt x="530" y="7"/>
                  </a:lnTo>
                  <a:lnTo>
                    <a:pt x="531" y="6"/>
                  </a:lnTo>
                  <a:lnTo>
                    <a:pt x="532" y="5"/>
                  </a:lnTo>
                  <a:lnTo>
                    <a:pt x="533" y="5"/>
                  </a:lnTo>
                  <a:lnTo>
                    <a:pt x="534" y="4"/>
                  </a:lnTo>
                  <a:lnTo>
                    <a:pt x="536" y="4"/>
                  </a:lnTo>
                  <a:lnTo>
                    <a:pt x="537" y="4"/>
                  </a:lnTo>
                  <a:lnTo>
                    <a:pt x="538" y="4"/>
                  </a:lnTo>
                  <a:lnTo>
                    <a:pt x="540" y="4"/>
                  </a:lnTo>
                  <a:lnTo>
                    <a:pt x="541" y="5"/>
                  </a:lnTo>
                  <a:lnTo>
                    <a:pt x="543" y="5"/>
                  </a:lnTo>
                  <a:lnTo>
                    <a:pt x="544" y="6"/>
                  </a:lnTo>
                  <a:lnTo>
                    <a:pt x="545" y="8"/>
                  </a:lnTo>
                  <a:lnTo>
                    <a:pt x="545" y="9"/>
                  </a:lnTo>
                  <a:lnTo>
                    <a:pt x="546" y="11"/>
                  </a:lnTo>
                  <a:lnTo>
                    <a:pt x="551" y="11"/>
                  </a:lnTo>
                  <a:close/>
                  <a:moveTo>
                    <a:pt x="584" y="33"/>
                  </a:moveTo>
                  <a:lnTo>
                    <a:pt x="562" y="33"/>
                  </a:lnTo>
                  <a:lnTo>
                    <a:pt x="562" y="20"/>
                  </a:lnTo>
                  <a:lnTo>
                    <a:pt x="582" y="20"/>
                  </a:lnTo>
                  <a:lnTo>
                    <a:pt x="582" y="16"/>
                  </a:lnTo>
                  <a:lnTo>
                    <a:pt x="562" y="16"/>
                  </a:lnTo>
                  <a:lnTo>
                    <a:pt x="562" y="5"/>
                  </a:lnTo>
                  <a:lnTo>
                    <a:pt x="584" y="5"/>
                  </a:lnTo>
                  <a:lnTo>
                    <a:pt x="584" y="1"/>
                  </a:lnTo>
                  <a:lnTo>
                    <a:pt x="557" y="1"/>
                  </a:lnTo>
                  <a:lnTo>
                    <a:pt x="557" y="37"/>
                  </a:lnTo>
                  <a:lnTo>
                    <a:pt x="584" y="37"/>
                  </a:lnTo>
                  <a:lnTo>
                    <a:pt x="584" y="33"/>
                  </a:lnTo>
                  <a:close/>
                  <a:moveTo>
                    <a:pt x="639" y="12"/>
                  </a:moveTo>
                  <a:lnTo>
                    <a:pt x="638" y="9"/>
                  </a:lnTo>
                  <a:lnTo>
                    <a:pt x="638" y="7"/>
                  </a:lnTo>
                  <a:lnTo>
                    <a:pt x="636" y="5"/>
                  </a:lnTo>
                  <a:lnTo>
                    <a:pt x="635" y="3"/>
                  </a:lnTo>
                  <a:lnTo>
                    <a:pt x="633" y="2"/>
                  </a:lnTo>
                  <a:lnTo>
                    <a:pt x="630" y="1"/>
                  </a:lnTo>
                  <a:lnTo>
                    <a:pt x="628" y="0"/>
                  </a:lnTo>
                  <a:lnTo>
                    <a:pt x="624" y="0"/>
                  </a:lnTo>
                  <a:lnTo>
                    <a:pt x="620" y="0"/>
                  </a:lnTo>
                  <a:lnTo>
                    <a:pt x="617" y="1"/>
                  </a:lnTo>
                  <a:lnTo>
                    <a:pt x="614" y="3"/>
                  </a:lnTo>
                  <a:lnTo>
                    <a:pt x="612" y="5"/>
                  </a:lnTo>
                  <a:lnTo>
                    <a:pt x="610" y="8"/>
                  </a:lnTo>
                  <a:lnTo>
                    <a:pt x="609" y="11"/>
                  </a:lnTo>
                  <a:lnTo>
                    <a:pt x="608" y="15"/>
                  </a:lnTo>
                  <a:lnTo>
                    <a:pt x="608" y="19"/>
                  </a:lnTo>
                  <a:lnTo>
                    <a:pt x="608" y="24"/>
                  </a:lnTo>
                  <a:lnTo>
                    <a:pt x="609" y="28"/>
                  </a:lnTo>
                  <a:lnTo>
                    <a:pt x="611" y="31"/>
                  </a:lnTo>
                  <a:lnTo>
                    <a:pt x="613" y="34"/>
                  </a:lnTo>
                  <a:lnTo>
                    <a:pt x="615" y="36"/>
                  </a:lnTo>
                  <a:lnTo>
                    <a:pt x="618" y="38"/>
                  </a:lnTo>
                  <a:lnTo>
                    <a:pt x="621" y="38"/>
                  </a:lnTo>
                  <a:lnTo>
                    <a:pt x="624" y="39"/>
                  </a:lnTo>
                  <a:lnTo>
                    <a:pt x="625" y="39"/>
                  </a:lnTo>
                  <a:lnTo>
                    <a:pt x="627" y="38"/>
                  </a:lnTo>
                  <a:lnTo>
                    <a:pt x="629" y="38"/>
                  </a:lnTo>
                  <a:lnTo>
                    <a:pt x="632" y="37"/>
                  </a:lnTo>
                  <a:lnTo>
                    <a:pt x="634" y="35"/>
                  </a:lnTo>
                  <a:lnTo>
                    <a:pt x="636" y="32"/>
                  </a:lnTo>
                  <a:lnTo>
                    <a:pt x="638" y="29"/>
                  </a:lnTo>
                  <a:lnTo>
                    <a:pt x="639" y="24"/>
                  </a:lnTo>
                  <a:lnTo>
                    <a:pt x="635" y="24"/>
                  </a:lnTo>
                  <a:lnTo>
                    <a:pt x="634" y="27"/>
                  </a:lnTo>
                  <a:lnTo>
                    <a:pt x="633" y="29"/>
                  </a:lnTo>
                  <a:lnTo>
                    <a:pt x="632" y="31"/>
                  </a:lnTo>
                  <a:lnTo>
                    <a:pt x="630" y="32"/>
                  </a:lnTo>
                  <a:lnTo>
                    <a:pt x="629" y="33"/>
                  </a:lnTo>
                  <a:lnTo>
                    <a:pt x="627" y="34"/>
                  </a:lnTo>
                  <a:lnTo>
                    <a:pt x="626" y="34"/>
                  </a:lnTo>
                  <a:lnTo>
                    <a:pt x="624" y="34"/>
                  </a:lnTo>
                  <a:lnTo>
                    <a:pt x="621" y="34"/>
                  </a:lnTo>
                  <a:lnTo>
                    <a:pt x="619" y="33"/>
                  </a:lnTo>
                  <a:lnTo>
                    <a:pt x="617" y="31"/>
                  </a:lnTo>
                  <a:lnTo>
                    <a:pt x="615" y="29"/>
                  </a:lnTo>
                  <a:lnTo>
                    <a:pt x="614" y="27"/>
                  </a:lnTo>
                  <a:lnTo>
                    <a:pt x="613" y="25"/>
                  </a:lnTo>
                  <a:lnTo>
                    <a:pt x="613" y="22"/>
                  </a:lnTo>
                  <a:lnTo>
                    <a:pt x="612" y="19"/>
                  </a:lnTo>
                  <a:lnTo>
                    <a:pt x="613" y="15"/>
                  </a:lnTo>
                  <a:lnTo>
                    <a:pt x="613" y="12"/>
                  </a:lnTo>
                  <a:lnTo>
                    <a:pt x="614" y="10"/>
                  </a:lnTo>
                  <a:lnTo>
                    <a:pt x="616" y="8"/>
                  </a:lnTo>
                  <a:lnTo>
                    <a:pt x="618" y="6"/>
                  </a:lnTo>
                  <a:lnTo>
                    <a:pt x="620" y="5"/>
                  </a:lnTo>
                  <a:lnTo>
                    <a:pt x="622" y="4"/>
                  </a:lnTo>
                  <a:lnTo>
                    <a:pt x="624" y="4"/>
                  </a:lnTo>
                  <a:lnTo>
                    <a:pt x="626" y="4"/>
                  </a:lnTo>
                  <a:lnTo>
                    <a:pt x="627" y="4"/>
                  </a:lnTo>
                  <a:lnTo>
                    <a:pt x="629" y="5"/>
                  </a:lnTo>
                  <a:lnTo>
                    <a:pt x="630" y="5"/>
                  </a:lnTo>
                  <a:lnTo>
                    <a:pt x="631" y="6"/>
                  </a:lnTo>
                  <a:lnTo>
                    <a:pt x="633" y="8"/>
                  </a:lnTo>
                  <a:lnTo>
                    <a:pt x="634" y="9"/>
                  </a:lnTo>
                  <a:lnTo>
                    <a:pt x="634" y="12"/>
                  </a:lnTo>
                  <a:lnTo>
                    <a:pt x="639" y="12"/>
                  </a:lnTo>
                  <a:close/>
                  <a:moveTo>
                    <a:pt x="673" y="19"/>
                  </a:moveTo>
                  <a:lnTo>
                    <a:pt x="673" y="22"/>
                  </a:lnTo>
                  <a:lnTo>
                    <a:pt x="672" y="25"/>
                  </a:lnTo>
                  <a:lnTo>
                    <a:pt x="671" y="28"/>
                  </a:lnTo>
                  <a:lnTo>
                    <a:pt x="669" y="30"/>
                  </a:lnTo>
                  <a:lnTo>
                    <a:pt x="668" y="31"/>
                  </a:lnTo>
                  <a:lnTo>
                    <a:pt x="665" y="33"/>
                  </a:lnTo>
                  <a:lnTo>
                    <a:pt x="663" y="34"/>
                  </a:lnTo>
                  <a:lnTo>
                    <a:pt x="660" y="34"/>
                  </a:lnTo>
                  <a:lnTo>
                    <a:pt x="657" y="34"/>
                  </a:lnTo>
                  <a:lnTo>
                    <a:pt x="655" y="33"/>
                  </a:lnTo>
                  <a:lnTo>
                    <a:pt x="653" y="31"/>
                  </a:lnTo>
                  <a:lnTo>
                    <a:pt x="651" y="30"/>
                  </a:lnTo>
                  <a:lnTo>
                    <a:pt x="650" y="28"/>
                  </a:lnTo>
                  <a:lnTo>
                    <a:pt x="649" y="25"/>
                  </a:lnTo>
                  <a:lnTo>
                    <a:pt x="648" y="22"/>
                  </a:lnTo>
                  <a:lnTo>
                    <a:pt x="648" y="19"/>
                  </a:lnTo>
                  <a:lnTo>
                    <a:pt x="648" y="16"/>
                  </a:lnTo>
                  <a:lnTo>
                    <a:pt x="649" y="13"/>
                  </a:lnTo>
                  <a:lnTo>
                    <a:pt x="650" y="10"/>
                  </a:lnTo>
                  <a:lnTo>
                    <a:pt x="651" y="8"/>
                  </a:lnTo>
                  <a:lnTo>
                    <a:pt x="653" y="6"/>
                  </a:lnTo>
                  <a:lnTo>
                    <a:pt x="655" y="5"/>
                  </a:lnTo>
                  <a:lnTo>
                    <a:pt x="657" y="4"/>
                  </a:lnTo>
                  <a:lnTo>
                    <a:pt x="660" y="4"/>
                  </a:lnTo>
                  <a:lnTo>
                    <a:pt x="663" y="4"/>
                  </a:lnTo>
                  <a:lnTo>
                    <a:pt x="665" y="5"/>
                  </a:lnTo>
                  <a:lnTo>
                    <a:pt x="668" y="6"/>
                  </a:lnTo>
                  <a:lnTo>
                    <a:pt x="669" y="8"/>
                  </a:lnTo>
                  <a:lnTo>
                    <a:pt x="671" y="10"/>
                  </a:lnTo>
                  <a:lnTo>
                    <a:pt x="672" y="13"/>
                  </a:lnTo>
                  <a:lnTo>
                    <a:pt x="673" y="16"/>
                  </a:lnTo>
                  <a:lnTo>
                    <a:pt x="673" y="19"/>
                  </a:lnTo>
                  <a:close/>
                  <a:moveTo>
                    <a:pt x="678" y="19"/>
                  </a:moveTo>
                  <a:lnTo>
                    <a:pt x="677" y="16"/>
                  </a:lnTo>
                  <a:lnTo>
                    <a:pt x="677" y="13"/>
                  </a:lnTo>
                  <a:lnTo>
                    <a:pt x="676" y="10"/>
                  </a:lnTo>
                  <a:lnTo>
                    <a:pt x="674" y="6"/>
                  </a:lnTo>
                  <a:lnTo>
                    <a:pt x="672" y="4"/>
                  </a:lnTo>
                  <a:lnTo>
                    <a:pt x="669" y="2"/>
                  </a:lnTo>
                  <a:lnTo>
                    <a:pt x="665" y="0"/>
                  </a:lnTo>
                  <a:lnTo>
                    <a:pt x="660" y="0"/>
                  </a:lnTo>
                  <a:lnTo>
                    <a:pt x="656" y="0"/>
                  </a:lnTo>
                  <a:lnTo>
                    <a:pt x="652" y="2"/>
                  </a:lnTo>
                  <a:lnTo>
                    <a:pt x="649" y="4"/>
                  </a:lnTo>
                  <a:lnTo>
                    <a:pt x="646" y="6"/>
                  </a:lnTo>
                  <a:lnTo>
                    <a:pt x="645" y="10"/>
                  </a:lnTo>
                  <a:lnTo>
                    <a:pt x="643" y="13"/>
                  </a:lnTo>
                  <a:lnTo>
                    <a:pt x="643" y="16"/>
                  </a:lnTo>
                  <a:lnTo>
                    <a:pt x="643" y="19"/>
                  </a:lnTo>
                  <a:lnTo>
                    <a:pt x="643" y="22"/>
                  </a:lnTo>
                  <a:lnTo>
                    <a:pt x="643" y="25"/>
                  </a:lnTo>
                  <a:lnTo>
                    <a:pt x="645" y="29"/>
                  </a:lnTo>
                  <a:lnTo>
                    <a:pt x="646" y="32"/>
                  </a:lnTo>
                  <a:lnTo>
                    <a:pt x="649" y="35"/>
                  </a:lnTo>
                  <a:lnTo>
                    <a:pt x="652" y="37"/>
                  </a:lnTo>
                  <a:lnTo>
                    <a:pt x="656" y="38"/>
                  </a:lnTo>
                  <a:lnTo>
                    <a:pt x="660" y="39"/>
                  </a:lnTo>
                  <a:lnTo>
                    <a:pt x="665" y="38"/>
                  </a:lnTo>
                  <a:lnTo>
                    <a:pt x="669" y="37"/>
                  </a:lnTo>
                  <a:lnTo>
                    <a:pt x="672" y="35"/>
                  </a:lnTo>
                  <a:lnTo>
                    <a:pt x="674" y="32"/>
                  </a:lnTo>
                  <a:lnTo>
                    <a:pt x="676" y="29"/>
                  </a:lnTo>
                  <a:lnTo>
                    <a:pt x="677" y="25"/>
                  </a:lnTo>
                  <a:lnTo>
                    <a:pt x="677" y="22"/>
                  </a:lnTo>
                  <a:lnTo>
                    <a:pt x="678" y="19"/>
                  </a:lnTo>
                  <a:close/>
                  <a:moveTo>
                    <a:pt x="706" y="30"/>
                  </a:moveTo>
                  <a:lnTo>
                    <a:pt x="706" y="30"/>
                  </a:lnTo>
                  <a:lnTo>
                    <a:pt x="688" y="1"/>
                  </a:lnTo>
                  <a:lnTo>
                    <a:pt x="682" y="1"/>
                  </a:lnTo>
                  <a:lnTo>
                    <a:pt x="682" y="37"/>
                  </a:lnTo>
                  <a:lnTo>
                    <a:pt x="687" y="37"/>
                  </a:lnTo>
                  <a:lnTo>
                    <a:pt x="687" y="8"/>
                  </a:lnTo>
                  <a:lnTo>
                    <a:pt x="705" y="37"/>
                  </a:lnTo>
                  <a:lnTo>
                    <a:pt x="711" y="37"/>
                  </a:lnTo>
                  <a:lnTo>
                    <a:pt x="711" y="1"/>
                  </a:lnTo>
                  <a:lnTo>
                    <a:pt x="706" y="1"/>
                  </a:lnTo>
                  <a:lnTo>
                    <a:pt x="706" y="30"/>
                  </a:lnTo>
                  <a:close/>
                  <a:moveTo>
                    <a:pt x="714" y="5"/>
                  </a:moveTo>
                  <a:lnTo>
                    <a:pt x="727" y="5"/>
                  </a:lnTo>
                  <a:lnTo>
                    <a:pt x="727" y="37"/>
                  </a:lnTo>
                  <a:lnTo>
                    <a:pt x="732" y="37"/>
                  </a:lnTo>
                  <a:lnTo>
                    <a:pt x="732" y="5"/>
                  </a:lnTo>
                  <a:lnTo>
                    <a:pt x="744" y="5"/>
                  </a:lnTo>
                  <a:lnTo>
                    <a:pt x="744" y="1"/>
                  </a:lnTo>
                  <a:lnTo>
                    <a:pt x="714" y="1"/>
                  </a:lnTo>
                  <a:lnTo>
                    <a:pt x="714" y="5"/>
                  </a:lnTo>
                  <a:close/>
                  <a:moveTo>
                    <a:pt x="753" y="21"/>
                  </a:moveTo>
                  <a:lnTo>
                    <a:pt x="765" y="21"/>
                  </a:lnTo>
                  <a:lnTo>
                    <a:pt x="767" y="22"/>
                  </a:lnTo>
                  <a:lnTo>
                    <a:pt x="768" y="22"/>
                  </a:lnTo>
                  <a:lnTo>
                    <a:pt x="769" y="23"/>
                  </a:lnTo>
                  <a:lnTo>
                    <a:pt x="770" y="24"/>
                  </a:lnTo>
                  <a:lnTo>
                    <a:pt x="771" y="25"/>
                  </a:lnTo>
                  <a:lnTo>
                    <a:pt x="771" y="26"/>
                  </a:lnTo>
                  <a:lnTo>
                    <a:pt x="771" y="27"/>
                  </a:lnTo>
                  <a:lnTo>
                    <a:pt x="771" y="28"/>
                  </a:lnTo>
                  <a:lnTo>
                    <a:pt x="771" y="29"/>
                  </a:lnTo>
                  <a:lnTo>
                    <a:pt x="771" y="30"/>
                  </a:lnTo>
                  <a:lnTo>
                    <a:pt x="771" y="31"/>
                  </a:lnTo>
                  <a:lnTo>
                    <a:pt x="771" y="32"/>
                  </a:lnTo>
                  <a:lnTo>
                    <a:pt x="771" y="34"/>
                  </a:lnTo>
                  <a:lnTo>
                    <a:pt x="771" y="35"/>
                  </a:lnTo>
                  <a:lnTo>
                    <a:pt x="772" y="36"/>
                  </a:lnTo>
                  <a:lnTo>
                    <a:pt x="772" y="37"/>
                  </a:lnTo>
                  <a:lnTo>
                    <a:pt x="778" y="37"/>
                  </a:lnTo>
                  <a:lnTo>
                    <a:pt x="778" y="36"/>
                  </a:lnTo>
                  <a:lnTo>
                    <a:pt x="778" y="36"/>
                  </a:lnTo>
                  <a:lnTo>
                    <a:pt x="777" y="36"/>
                  </a:lnTo>
                  <a:lnTo>
                    <a:pt x="777" y="36"/>
                  </a:lnTo>
                  <a:lnTo>
                    <a:pt x="777" y="35"/>
                  </a:lnTo>
                  <a:lnTo>
                    <a:pt x="776" y="35"/>
                  </a:lnTo>
                  <a:lnTo>
                    <a:pt x="776" y="34"/>
                  </a:lnTo>
                  <a:lnTo>
                    <a:pt x="776" y="34"/>
                  </a:lnTo>
                  <a:lnTo>
                    <a:pt x="776" y="33"/>
                  </a:lnTo>
                  <a:lnTo>
                    <a:pt x="776" y="26"/>
                  </a:lnTo>
                  <a:lnTo>
                    <a:pt x="776" y="24"/>
                  </a:lnTo>
                  <a:lnTo>
                    <a:pt x="775" y="23"/>
                  </a:lnTo>
                  <a:lnTo>
                    <a:pt x="775" y="22"/>
                  </a:lnTo>
                  <a:lnTo>
                    <a:pt x="774" y="21"/>
                  </a:lnTo>
                  <a:lnTo>
                    <a:pt x="774" y="20"/>
                  </a:lnTo>
                  <a:lnTo>
                    <a:pt x="773" y="20"/>
                  </a:lnTo>
                  <a:lnTo>
                    <a:pt x="772" y="20"/>
                  </a:lnTo>
                  <a:lnTo>
                    <a:pt x="772" y="19"/>
                  </a:lnTo>
                  <a:lnTo>
                    <a:pt x="772" y="19"/>
                  </a:lnTo>
                  <a:lnTo>
                    <a:pt x="773" y="18"/>
                  </a:lnTo>
                  <a:lnTo>
                    <a:pt x="774" y="17"/>
                  </a:lnTo>
                  <a:lnTo>
                    <a:pt x="775" y="17"/>
                  </a:lnTo>
                  <a:lnTo>
                    <a:pt x="776" y="15"/>
                  </a:lnTo>
                  <a:lnTo>
                    <a:pt x="776" y="14"/>
                  </a:lnTo>
                  <a:lnTo>
                    <a:pt x="777" y="12"/>
                  </a:lnTo>
                  <a:lnTo>
                    <a:pt x="777" y="10"/>
                  </a:lnTo>
                  <a:lnTo>
                    <a:pt x="776" y="8"/>
                  </a:lnTo>
                  <a:lnTo>
                    <a:pt x="776" y="6"/>
                  </a:lnTo>
                  <a:lnTo>
                    <a:pt x="775" y="4"/>
                  </a:lnTo>
                  <a:lnTo>
                    <a:pt x="773" y="3"/>
                  </a:lnTo>
                  <a:lnTo>
                    <a:pt x="771" y="2"/>
                  </a:lnTo>
                  <a:lnTo>
                    <a:pt x="769" y="1"/>
                  </a:lnTo>
                  <a:lnTo>
                    <a:pt x="767" y="1"/>
                  </a:lnTo>
                  <a:lnTo>
                    <a:pt x="765" y="1"/>
                  </a:lnTo>
                  <a:lnTo>
                    <a:pt x="748" y="1"/>
                  </a:lnTo>
                  <a:lnTo>
                    <a:pt x="748" y="37"/>
                  </a:lnTo>
                  <a:lnTo>
                    <a:pt x="753" y="37"/>
                  </a:lnTo>
                  <a:lnTo>
                    <a:pt x="753" y="21"/>
                  </a:lnTo>
                  <a:close/>
                  <a:moveTo>
                    <a:pt x="753" y="5"/>
                  </a:moveTo>
                  <a:lnTo>
                    <a:pt x="765" y="5"/>
                  </a:lnTo>
                  <a:lnTo>
                    <a:pt x="766" y="5"/>
                  </a:lnTo>
                  <a:lnTo>
                    <a:pt x="767" y="5"/>
                  </a:lnTo>
                  <a:lnTo>
                    <a:pt x="768" y="5"/>
                  </a:lnTo>
                  <a:lnTo>
                    <a:pt x="769" y="6"/>
                  </a:lnTo>
                  <a:lnTo>
                    <a:pt x="770" y="7"/>
                  </a:lnTo>
                  <a:lnTo>
                    <a:pt x="771" y="8"/>
                  </a:lnTo>
                  <a:lnTo>
                    <a:pt x="771" y="9"/>
                  </a:lnTo>
                  <a:lnTo>
                    <a:pt x="772" y="11"/>
                  </a:lnTo>
                  <a:lnTo>
                    <a:pt x="771" y="13"/>
                  </a:lnTo>
                  <a:lnTo>
                    <a:pt x="771" y="14"/>
                  </a:lnTo>
                  <a:lnTo>
                    <a:pt x="770" y="15"/>
                  </a:lnTo>
                  <a:lnTo>
                    <a:pt x="769" y="16"/>
                  </a:lnTo>
                  <a:lnTo>
                    <a:pt x="768" y="17"/>
                  </a:lnTo>
                  <a:lnTo>
                    <a:pt x="767" y="17"/>
                  </a:lnTo>
                  <a:lnTo>
                    <a:pt x="765" y="17"/>
                  </a:lnTo>
                  <a:lnTo>
                    <a:pt x="764" y="18"/>
                  </a:lnTo>
                  <a:lnTo>
                    <a:pt x="753" y="18"/>
                  </a:lnTo>
                  <a:lnTo>
                    <a:pt x="753" y="5"/>
                  </a:lnTo>
                  <a:close/>
                  <a:moveTo>
                    <a:pt x="810" y="19"/>
                  </a:moveTo>
                  <a:lnTo>
                    <a:pt x="810" y="22"/>
                  </a:lnTo>
                  <a:lnTo>
                    <a:pt x="809" y="25"/>
                  </a:lnTo>
                  <a:lnTo>
                    <a:pt x="808" y="28"/>
                  </a:lnTo>
                  <a:lnTo>
                    <a:pt x="807" y="30"/>
                  </a:lnTo>
                  <a:lnTo>
                    <a:pt x="805" y="31"/>
                  </a:lnTo>
                  <a:lnTo>
                    <a:pt x="803" y="33"/>
                  </a:lnTo>
                  <a:lnTo>
                    <a:pt x="800" y="34"/>
                  </a:lnTo>
                  <a:lnTo>
                    <a:pt x="798" y="34"/>
                  </a:lnTo>
                  <a:lnTo>
                    <a:pt x="795" y="34"/>
                  </a:lnTo>
                  <a:lnTo>
                    <a:pt x="792" y="33"/>
                  </a:lnTo>
                  <a:lnTo>
                    <a:pt x="790" y="31"/>
                  </a:lnTo>
                  <a:lnTo>
                    <a:pt x="789" y="30"/>
                  </a:lnTo>
                  <a:lnTo>
                    <a:pt x="787" y="28"/>
                  </a:lnTo>
                  <a:lnTo>
                    <a:pt x="786" y="25"/>
                  </a:lnTo>
                  <a:lnTo>
                    <a:pt x="785" y="22"/>
                  </a:lnTo>
                  <a:lnTo>
                    <a:pt x="785" y="19"/>
                  </a:lnTo>
                  <a:lnTo>
                    <a:pt x="785" y="16"/>
                  </a:lnTo>
                  <a:lnTo>
                    <a:pt x="786" y="13"/>
                  </a:lnTo>
                  <a:lnTo>
                    <a:pt x="787" y="10"/>
                  </a:lnTo>
                  <a:lnTo>
                    <a:pt x="789" y="8"/>
                  </a:lnTo>
                  <a:lnTo>
                    <a:pt x="790" y="6"/>
                  </a:lnTo>
                  <a:lnTo>
                    <a:pt x="792" y="5"/>
                  </a:lnTo>
                  <a:lnTo>
                    <a:pt x="795" y="4"/>
                  </a:lnTo>
                  <a:lnTo>
                    <a:pt x="798" y="4"/>
                  </a:lnTo>
                  <a:lnTo>
                    <a:pt x="800" y="4"/>
                  </a:lnTo>
                  <a:lnTo>
                    <a:pt x="803" y="5"/>
                  </a:lnTo>
                  <a:lnTo>
                    <a:pt x="805" y="6"/>
                  </a:lnTo>
                  <a:lnTo>
                    <a:pt x="807" y="8"/>
                  </a:lnTo>
                  <a:lnTo>
                    <a:pt x="808" y="10"/>
                  </a:lnTo>
                  <a:lnTo>
                    <a:pt x="809" y="13"/>
                  </a:lnTo>
                  <a:lnTo>
                    <a:pt x="810" y="16"/>
                  </a:lnTo>
                  <a:lnTo>
                    <a:pt x="810" y="19"/>
                  </a:lnTo>
                  <a:close/>
                  <a:moveTo>
                    <a:pt x="815" y="19"/>
                  </a:moveTo>
                  <a:lnTo>
                    <a:pt x="815" y="16"/>
                  </a:lnTo>
                  <a:lnTo>
                    <a:pt x="814" y="13"/>
                  </a:lnTo>
                  <a:lnTo>
                    <a:pt x="813" y="10"/>
                  </a:lnTo>
                  <a:lnTo>
                    <a:pt x="811" y="6"/>
                  </a:lnTo>
                  <a:lnTo>
                    <a:pt x="809" y="4"/>
                  </a:lnTo>
                  <a:lnTo>
                    <a:pt x="806" y="2"/>
                  </a:lnTo>
                  <a:lnTo>
                    <a:pt x="802" y="0"/>
                  </a:lnTo>
                  <a:lnTo>
                    <a:pt x="798" y="0"/>
                  </a:lnTo>
                  <a:lnTo>
                    <a:pt x="793" y="0"/>
                  </a:lnTo>
                  <a:lnTo>
                    <a:pt x="789" y="2"/>
                  </a:lnTo>
                  <a:lnTo>
                    <a:pt x="786" y="4"/>
                  </a:lnTo>
                  <a:lnTo>
                    <a:pt x="784" y="6"/>
                  </a:lnTo>
                  <a:lnTo>
                    <a:pt x="782" y="10"/>
                  </a:lnTo>
                  <a:lnTo>
                    <a:pt x="781" y="13"/>
                  </a:lnTo>
                  <a:lnTo>
                    <a:pt x="780" y="16"/>
                  </a:lnTo>
                  <a:lnTo>
                    <a:pt x="780" y="19"/>
                  </a:lnTo>
                  <a:lnTo>
                    <a:pt x="780" y="22"/>
                  </a:lnTo>
                  <a:lnTo>
                    <a:pt x="781" y="25"/>
                  </a:lnTo>
                  <a:lnTo>
                    <a:pt x="782" y="29"/>
                  </a:lnTo>
                  <a:lnTo>
                    <a:pt x="784" y="32"/>
                  </a:lnTo>
                  <a:lnTo>
                    <a:pt x="786" y="35"/>
                  </a:lnTo>
                  <a:lnTo>
                    <a:pt x="789" y="37"/>
                  </a:lnTo>
                  <a:lnTo>
                    <a:pt x="793" y="38"/>
                  </a:lnTo>
                  <a:lnTo>
                    <a:pt x="798" y="39"/>
                  </a:lnTo>
                  <a:lnTo>
                    <a:pt x="802" y="38"/>
                  </a:lnTo>
                  <a:lnTo>
                    <a:pt x="806" y="37"/>
                  </a:lnTo>
                  <a:lnTo>
                    <a:pt x="809" y="35"/>
                  </a:lnTo>
                  <a:lnTo>
                    <a:pt x="811" y="32"/>
                  </a:lnTo>
                  <a:lnTo>
                    <a:pt x="813" y="29"/>
                  </a:lnTo>
                  <a:lnTo>
                    <a:pt x="814" y="25"/>
                  </a:lnTo>
                  <a:lnTo>
                    <a:pt x="815" y="22"/>
                  </a:lnTo>
                  <a:lnTo>
                    <a:pt x="815" y="19"/>
                  </a:lnTo>
                  <a:close/>
                  <a:moveTo>
                    <a:pt x="824" y="1"/>
                  </a:moveTo>
                  <a:lnTo>
                    <a:pt x="820" y="1"/>
                  </a:lnTo>
                  <a:lnTo>
                    <a:pt x="820" y="37"/>
                  </a:lnTo>
                  <a:lnTo>
                    <a:pt x="843" y="37"/>
                  </a:lnTo>
                  <a:lnTo>
                    <a:pt x="843" y="33"/>
                  </a:lnTo>
                  <a:lnTo>
                    <a:pt x="824" y="33"/>
                  </a:lnTo>
                  <a:lnTo>
                    <a:pt x="824" y="1"/>
                  </a:lnTo>
                  <a:close/>
                  <a:moveTo>
                    <a:pt x="224" y="86"/>
                  </a:moveTo>
                  <a:lnTo>
                    <a:pt x="227" y="97"/>
                  </a:lnTo>
                  <a:lnTo>
                    <a:pt x="233" y="97"/>
                  </a:lnTo>
                  <a:lnTo>
                    <a:pt x="220" y="60"/>
                  </a:lnTo>
                  <a:lnTo>
                    <a:pt x="214" y="60"/>
                  </a:lnTo>
                  <a:lnTo>
                    <a:pt x="201" y="97"/>
                  </a:lnTo>
                  <a:lnTo>
                    <a:pt x="206" y="97"/>
                  </a:lnTo>
                  <a:lnTo>
                    <a:pt x="209" y="86"/>
                  </a:lnTo>
                  <a:lnTo>
                    <a:pt x="224" y="86"/>
                  </a:lnTo>
                  <a:close/>
                  <a:moveTo>
                    <a:pt x="211" y="82"/>
                  </a:moveTo>
                  <a:lnTo>
                    <a:pt x="217" y="65"/>
                  </a:lnTo>
                  <a:lnTo>
                    <a:pt x="217" y="65"/>
                  </a:lnTo>
                  <a:lnTo>
                    <a:pt x="222" y="82"/>
                  </a:lnTo>
                  <a:lnTo>
                    <a:pt x="211" y="82"/>
                  </a:lnTo>
                  <a:close/>
                  <a:moveTo>
                    <a:pt x="260" y="89"/>
                  </a:moveTo>
                  <a:lnTo>
                    <a:pt x="260" y="89"/>
                  </a:lnTo>
                  <a:lnTo>
                    <a:pt x="242" y="60"/>
                  </a:lnTo>
                  <a:lnTo>
                    <a:pt x="236" y="60"/>
                  </a:lnTo>
                  <a:lnTo>
                    <a:pt x="236" y="97"/>
                  </a:lnTo>
                  <a:lnTo>
                    <a:pt x="241" y="97"/>
                  </a:lnTo>
                  <a:lnTo>
                    <a:pt x="241" y="67"/>
                  </a:lnTo>
                  <a:lnTo>
                    <a:pt x="260" y="97"/>
                  </a:lnTo>
                  <a:lnTo>
                    <a:pt x="265" y="97"/>
                  </a:lnTo>
                  <a:lnTo>
                    <a:pt x="265" y="60"/>
                  </a:lnTo>
                  <a:lnTo>
                    <a:pt x="260" y="60"/>
                  </a:lnTo>
                  <a:lnTo>
                    <a:pt x="260" y="89"/>
                  </a:lnTo>
                  <a:close/>
                  <a:moveTo>
                    <a:pt x="272" y="97"/>
                  </a:moveTo>
                  <a:lnTo>
                    <a:pt x="286" y="97"/>
                  </a:lnTo>
                  <a:lnTo>
                    <a:pt x="291" y="96"/>
                  </a:lnTo>
                  <a:lnTo>
                    <a:pt x="294" y="95"/>
                  </a:lnTo>
                  <a:lnTo>
                    <a:pt x="296" y="93"/>
                  </a:lnTo>
                  <a:lnTo>
                    <a:pt x="298" y="90"/>
                  </a:lnTo>
                  <a:lnTo>
                    <a:pt x="300" y="87"/>
                  </a:lnTo>
                  <a:lnTo>
                    <a:pt x="301" y="84"/>
                  </a:lnTo>
                  <a:lnTo>
                    <a:pt x="301" y="81"/>
                  </a:lnTo>
                  <a:lnTo>
                    <a:pt x="302" y="78"/>
                  </a:lnTo>
                  <a:lnTo>
                    <a:pt x="301" y="74"/>
                  </a:lnTo>
                  <a:lnTo>
                    <a:pt x="301" y="71"/>
                  </a:lnTo>
                  <a:lnTo>
                    <a:pt x="299" y="67"/>
                  </a:lnTo>
                  <a:lnTo>
                    <a:pt x="298" y="65"/>
                  </a:lnTo>
                  <a:lnTo>
                    <a:pt x="295" y="63"/>
                  </a:lnTo>
                  <a:lnTo>
                    <a:pt x="293" y="61"/>
                  </a:lnTo>
                  <a:lnTo>
                    <a:pt x="290" y="60"/>
                  </a:lnTo>
                  <a:lnTo>
                    <a:pt x="286" y="60"/>
                  </a:lnTo>
                  <a:lnTo>
                    <a:pt x="272" y="60"/>
                  </a:lnTo>
                  <a:lnTo>
                    <a:pt x="272" y="97"/>
                  </a:lnTo>
                  <a:close/>
                  <a:moveTo>
                    <a:pt x="277" y="64"/>
                  </a:moveTo>
                  <a:lnTo>
                    <a:pt x="286" y="64"/>
                  </a:lnTo>
                  <a:lnTo>
                    <a:pt x="288" y="64"/>
                  </a:lnTo>
                  <a:lnTo>
                    <a:pt x="290" y="65"/>
                  </a:lnTo>
                  <a:lnTo>
                    <a:pt x="292" y="66"/>
                  </a:lnTo>
                  <a:lnTo>
                    <a:pt x="294" y="68"/>
                  </a:lnTo>
                  <a:lnTo>
                    <a:pt x="295" y="70"/>
                  </a:lnTo>
                  <a:lnTo>
                    <a:pt x="296" y="72"/>
                  </a:lnTo>
                  <a:lnTo>
                    <a:pt x="297" y="75"/>
                  </a:lnTo>
                  <a:lnTo>
                    <a:pt x="297" y="78"/>
                  </a:lnTo>
                  <a:lnTo>
                    <a:pt x="297" y="81"/>
                  </a:lnTo>
                  <a:lnTo>
                    <a:pt x="296" y="84"/>
                  </a:lnTo>
                  <a:lnTo>
                    <a:pt x="295" y="87"/>
                  </a:lnTo>
                  <a:lnTo>
                    <a:pt x="294" y="89"/>
                  </a:lnTo>
                  <a:lnTo>
                    <a:pt x="292" y="90"/>
                  </a:lnTo>
                  <a:lnTo>
                    <a:pt x="291" y="91"/>
                  </a:lnTo>
                  <a:lnTo>
                    <a:pt x="289" y="92"/>
                  </a:lnTo>
                  <a:lnTo>
                    <a:pt x="286" y="92"/>
                  </a:lnTo>
                  <a:lnTo>
                    <a:pt x="277" y="92"/>
                  </a:lnTo>
                  <a:lnTo>
                    <a:pt x="277" y="64"/>
                  </a:lnTo>
                  <a:close/>
                  <a:moveTo>
                    <a:pt x="332" y="64"/>
                  </a:moveTo>
                  <a:lnTo>
                    <a:pt x="342" y="64"/>
                  </a:lnTo>
                  <a:lnTo>
                    <a:pt x="344" y="64"/>
                  </a:lnTo>
                  <a:lnTo>
                    <a:pt x="345" y="65"/>
                  </a:lnTo>
                  <a:lnTo>
                    <a:pt x="346" y="65"/>
                  </a:lnTo>
                  <a:lnTo>
                    <a:pt x="347" y="66"/>
                  </a:lnTo>
                  <a:lnTo>
                    <a:pt x="348" y="66"/>
                  </a:lnTo>
                  <a:lnTo>
                    <a:pt x="349" y="67"/>
                  </a:lnTo>
                  <a:lnTo>
                    <a:pt x="349" y="69"/>
                  </a:lnTo>
                  <a:lnTo>
                    <a:pt x="349" y="70"/>
                  </a:lnTo>
                  <a:lnTo>
                    <a:pt x="349" y="72"/>
                  </a:lnTo>
                  <a:lnTo>
                    <a:pt x="349" y="73"/>
                  </a:lnTo>
                  <a:lnTo>
                    <a:pt x="348" y="75"/>
                  </a:lnTo>
                  <a:lnTo>
                    <a:pt x="347" y="75"/>
                  </a:lnTo>
                  <a:lnTo>
                    <a:pt x="346" y="76"/>
                  </a:lnTo>
                  <a:lnTo>
                    <a:pt x="345" y="77"/>
                  </a:lnTo>
                  <a:lnTo>
                    <a:pt x="344" y="77"/>
                  </a:lnTo>
                  <a:lnTo>
                    <a:pt x="342" y="77"/>
                  </a:lnTo>
                  <a:lnTo>
                    <a:pt x="332" y="77"/>
                  </a:lnTo>
                  <a:lnTo>
                    <a:pt x="332" y="64"/>
                  </a:lnTo>
                  <a:close/>
                  <a:moveTo>
                    <a:pt x="332" y="81"/>
                  </a:moveTo>
                  <a:lnTo>
                    <a:pt x="344" y="81"/>
                  </a:lnTo>
                  <a:lnTo>
                    <a:pt x="346" y="81"/>
                  </a:lnTo>
                  <a:lnTo>
                    <a:pt x="349" y="80"/>
                  </a:lnTo>
                  <a:lnTo>
                    <a:pt x="351" y="79"/>
                  </a:lnTo>
                  <a:lnTo>
                    <a:pt x="352" y="78"/>
                  </a:lnTo>
                  <a:lnTo>
                    <a:pt x="353" y="76"/>
                  </a:lnTo>
                  <a:lnTo>
                    <a:pt x="354" y="74"/>
                  </a:lnTo>
                  <a:lnTo>
                    <a:pt x="354" y="72"/>
                  </a:lnTo>
                  <a:lnTo>
                    <a:pt x="354" y="70"/>
                  </a:lnTo>
                  <a:lnTo>
                    <a:pt x="354" y="68"/>
                  </a:lnTo>
                  <a:lnTo>
                    <a:pt x="354" y="66"/>
                  </a:lnTo>
                  <a:lnTo>
                    <a:pt x="353" y="64"/>
                  </a:lnTo>
                  <a:lnTo>
                    <a:pt x="352" y="63"/>
                  </a:lnTo>
                  <a:lnTo>
                    <a:pt x="350" y="62"/>
                  </a:lnTo>
                  <a:lnTo>
                    <a:pt x="348" y="61"/>
                  </a:lnTo>
                  <a:lnTo>
                    <a:pt x="346" y="60"/>
                  </a:lnTo>
                  <a:lnTo>
                    <a:pt x="344" y="60"/>
                  </a:lnTo>
                  <a:lnTo>
                    <a:pt x="328" y="60"/>
                  </a:lnTo>
                  <a:lnTo>
                    <a:pt x="328" y="97"/>
                  </a:lnTo>
                  <a:lnTo>
                    <a:pt x="332" y="97"/>
                  </a:lnTo>
                  <a:lnTo>
                    <a:pt x="332" y="81"/>
                  </a:lnTo>
                  <a:close/>
                  <a:moveTo>
                    <a:pt x="365" y="81"/>
                  </a:moveTo>
                  <a:lnTo>
                    <a:pt x="377" y="81"/>
                  </a:lnTo>
                  <a:lnTo>
                    <a:pt x="379" y="81"/>
                  </a:lnTo>
                  <a:lnTo>
                    <a:pt x="381" y="81"/>
                  </a:lnTo>
                  <a:lnTo>
                    <a:pt x="382" y="82"/>
                  </a:lnTo>
                  <a:lnTo>
                    <a:pt x="382" y="83"/>
                  </a:lnTo>
                  <a:lnTo>
                    <a:pt x="383" y="84"/>
                  </a:lnTo>
                  <a:lnTo>
                    <a:pt x="383" y="85"/>
                  </a:lnTo>
                  <a:lnTo>
                    <a:pt x="383" y="86"/>
                  </a:lnTo>
                  <a:lnTo>
                    <a:pt x="383" y="87"/>
                  </a:lnTo>
                  <a:lnTo>
                    <a:pt x="383" y="88"/>
                  </a:lnTo>
                  <a:lnTo>
                    <a:pt x="383" y="89"/>
                  </a:lnTo>
                  <a:lnTo>
                    <a:pt x="383" y="90"/>
                  </a:lnTo>
                  <a:lnTo>
                    <a:pt x="383" y="92"/>
                  </a:lnTo>
                  <a:lnTo>
                    <a:pt x="384" y="93"/>
                  </a:lnTo>
                  <a:lnTo>
                    <a:pt x="384" y="94"/>
                  </a:lnTo>
                  <a:lnTo>
                    <a:pt x="384" y="96"/>
                  </a:lnTo>
                  <a:lnTo>
                    <a:pt x="384" y="97"/>
                  </a:lnTo>
                  <a:lnTo>
                    <a:pt x="390" y="97"/>
                  </a:lnTo>
                  <a:lnTo>
                    <a:pt x="390" y="96"/>
                  </a:lnTo>
                  <a:lnTo>
                    <a:pt x="390" y="95"/>
                  </a:lnTo>
                  <a:lnTo>
                    <a:pt x="389" y="95"/>
                  </a:lnTo>
                  <a:lnTo>
                    <a:pt x="389" y="95"/>
                  </a:lnTo>
                  <a:lnTo>
                    <a:pt x="389" y="94"/>
                  </a:lnTo>
                  <a:lnTo>
                    <a:pt x="389" y="94"/>
                  </a:lnTo>
                  <a:lnTo>
                    <a:pt x="389" y="94"/>
                  </a:lnTo>
                  <a:lnTo>
                    <a:pt x="389" y="93"/>
                  </a:lnTo>
                  <a:lnTo>
                    <a:pt x="388" y="92"/>
                  </a:lnTo>
                  <a:lnTo>
                    <a:pt x="388" y="85"/>
                  </a:lnTo>
                  <a:lnTo>
                    <a:pt x="388" y="84"/>
                  </a:lnTo>
                  <a:lnTo>
                    <a:pt x="388" y="82"/>
                  </a:lnTo>
                  <a:lnTo>
                    <a:pt x="387" y="81"/>
                  </a:lnTo>
                  <a:lnTo>
                    <a:pt x="387" y="80"/>
                  </a:lnTo>
                  <a:lnTo>
                    <a:pt x="386" y="80"/>
                  </a:lnTo>
                  <a:lnTo>
                    <a:pt x="385" y="79"/>
                  </a:lnTo>
                  <a:lnTo>
                    <a:pt x="384" y="79"/>
                  </a:lnTo>
                  <a:lnTo>
                    <a:pt x="384" y="79"/>
                  </a:lnTo>
                  <a:lnTo>
                    <a:pt x="385" y="78"/>
                  </a:lnTo>
                  <a:lnTo>
                    <a:pt x="386" y="78"/>
                  </a:lnTo>
                  <a:lnTo>
                    <a:pt x="386" y="77"/>
                  </a:lnTo>
                  <a:lnTo>
                    <a:pt x="387" y="76"/>
                  </a:lnTo>
                  <a:lnTo>
                    <a:pt x="388" y="75"/>
                  </a:lnTo>
                  <a:lnTo>
                    <a:pt x="388" y="73"/>
                  </a:lnTo>
                  <a:lnTo>
                    <a:pt x="389" y="72"/>
                  </a:lnTo>
                  <a:lnTo>
                    <a:pt x="389" y="70"/>
                  </a:lnTo>
                  <a:lnTo>
                    <a:pt x="389" y="67"/>
                  </a:lnTo>
                  <a:lnTo>
                    <a:pt x="388" y="65"/>
                  </a:lnTo>
                  <a:lnTo>
                    <a:pt x="387" y="63"/>
                  </a:lnTo>
                  <a:lnTo>
                    <a:pt x="385" y="62"/>
                  </a:lnTo>
                  <a:lnTo>
                    <a:pt x="383" y="61"/>
                  </a:lnTo>
                  <a:lnTo>
                    <a:pt x="381" y="60"/>
                  </a:lnTo>
                  <a:lnTo>
                    <a:pt x="379" y="60"/>
                  </a:lnTo>
                  <a:lnTo>
                    <a:pt x="377" y="60"/>
                  </a:lnTo>
                  <a:lnTo>
                    <a:pt x="360" y="60"/>
                  </a:lnTo>
                  <a:lnTo>
                    <a:pt x="360" y="97"/>
                  </a:lnTo>
                  <a:lnTo>
                    <a:pt x="365" y="97"/>
                  </a:lnTo>
                  <a:lnTo>
                    <a:pt x="365" y="81"/>
                  </a:lnTo>
                  <a:close/>
                  <a:moveTo>
                    <a:pt x="365" y="64"/>
                  </a:moveTo>
                  <a:lnTo>
                    <a:pt x="377" y="64"/>
                  </a:lnTo>
                  <a:lnTo>
                    <a:pt x="378" y="64"/>
                  </a:lnTo>
                  <a:lnTo>
                    <a:pt x="379" y="64"/>
                  </a:lnTo>
                  <a:lnTo>
                    <a:pt x="380" y="65"/>
                  </a:lnTo>
                  <a:lnTo>
                    <a:pt x="381" y="65"/>
                  </a:lnTo>
                  <a:lnTo>
                    <a:pt x="382" y="66"/>
                  </a:lnTo>
                  <a:lnTo>
                    <a:pt x="383" y="67"/>
                  </a:lnTo>
                  <a:lnTo>
                    <a:pt x="384" y="68"/>
                  </a:lnTo>
                  <a:lnTo>
                    <a:pt x="384" y="70"/>
                  </a:lnTo>
                  <a:lnTo>
                    <a:pt x="384" y="72"/>
                  </a:lnTo>
                  <a:lnTo>
                    <a:pt x="383" y="74"/>
                  </a:lnTo>
                  <a:lnTo>
                    <a:pt x="382" y="75"/>
                  </a:lnTo>
                  <a:lnTo>
                    <a:pt x="381" y="76"/>
                  </a:lnTo>
                  <a:lnTo>
                    <a:pt x="380" y="76"/>
                  </a:lnTo>
                  <a:lnTo>
                    <a:pt x="379" y="77"/>
                  </a:lnTo>
                  <a:lnTo>
                    <a:pt x="378" y="77"/>
                  </a:lnTo>
                  <a:lnTo>
                    <a:pt x="376" y="77"/>
                  </a:lnTo>
                  <a:lnTo>
                    <a:pt x="365" y="77"/>
                  </a:lnTo>
                  <a:lnTo>
                    <a:pt x="365" y="64"/>
                  </a:lnTo>
                  <a:close/>
                  <a:moveTo>
                    <a:pt x="422" y="92"/>
                  </a:moveTo>
                  <a:lnTo>
                    <a:pt x="400" y="92"/>
                  </a:lnTo>
                  <a:lnTo>
                    <a:pt x="400" y="80"/>
                  </a:lnTo>
                  <a:lnTo>
                    <a:pt x="420" y="80"/>
                  </a:lnTo>
                  <a:lnTo>
                    <a:pt x="420" y="75"/>
                  </a:lnTo>
                  <a:lnTo>
                    <a:pt x="400" y="75"/>
                  </a:lnTo>
                  <a:lnTo>
                    <a:pt x="400" y="64"/>
                  </a:lnTo>
                  <a:lnTo>
                    <a:pt x="422" y="64"/>
                  </a:lnTo>
                  <a:lnTo>
                    <a:pt x="422" y="60"/>
                  </a:lnTo>
                  <a:lnTo>
                    <a:pt x="396" y="60"/>
                  </a:lnTo>
                  <a:lnTo>
                    <a:pt x="396" y="97"/>
                  </a:lnTo>
                  <a:lnTo>
                    <a:pt x="422" y="97"/>
                  </a:lnTo>
                  <a:lnTo>
                    <a:pt x="422" y="92"/>
                  </a:lnTo>
                  <a:close/>
                  <a:moveTo>
                    <a:pt x="441" y="91"/>
                  </a:moveTo>
                  <a:lnTo>
                    <a:pt x="440" y="91"/>
                  </a:lnTo>
                  <a:lnTo>
                    <a:pt x="431" y="60"/>
                  </a:lnTo>
                  <a:lnTo>
                    <a:pt x="425" y="60"/>
                  </a:lnTo>
                  <a:lnTo>
                    <a:pt x="438" y="97"/>
                  </a:lnTo>
                  <a:lnTo>
                    <a:pt x="443" y="97"/>
                  </a:lnTo>
                  <a:lnTo>
                    <a:pt x="457" y="60"/>
                  </a:lnTo>
                  <a:lnTo>
                    <a:pt x="451" y="60"/>
                  </a:lnTo>
                  <a:lnTo>
                    <a:pt x="441" y="91"/>
                  </a:lnTo>
                  <a:close/>
                  <a:moveTo>
                    <a:pt x="487" y="92"/>
                  </a:moveTo>
                  <a:lnTo>
                    <a:pt x="465" y="92"/>
                  </a:lnTo>
                  <a:lnTo>
                    <a:pt x="465" y="80"/>
                  </a:lnTo>
                  <a:lnTo>
                    <a:pt x="485" y="80"/>
                  </a:lnTo>
                  <a:lnTo>
                    <a:pt x="485" y="75"/>
                  </a:lnTo>
                  <a:lnTo>
                    <a:pt x="465" y="75"/>
                  </a:lnTo>
                  <a:lnTo>
                    <a:pt x="465" y="64"/>
                  </a:lnTo>
                  <a:lnTo>
                    <a:pt x="487" y="64"/>
                  </a:lnTo>
                  <a:lnTo>
                    <a:pt x="487" y="60"/>
                  </a:lnTo>
                  <a:lnTo>
                    <a:pt x="461" y="60"/>
                  </a:lnTo>
                  <a:lnTo>
                    <a:pt x="461" y="97"/>
                  </a:lnTo>
                  <a:lnTo>
                    <a:pt x="487" y="97"/>
                  </a:lnTo>
                  <a:lnTo>
                    <a:pt x="487" y="92"/>
                  </a:lnTo>
                  <a:close/>
                  <a:moveTo>
                    <a:pt x="517" y="89"/>
                  </a:moveTo>
                  <a:lnTo>
                    <a:pt x="517" y="89"/>
                  </a:lnTo>
                  <a:lnTo>
                    <a:pt x="499" y="60"/>
                  </a:lnTo>
                  <a:lnTo>
                    <a:pt x="493" y="60"/>
                  </a:lnTo>
                  <a:lnTo>
                    <a:pt x="493" y="97"/>
                  </a:lnTo>
                  <a:lnTo>
                    <a:pt x="498" y="97"/>
                  </a:lnTo>
                  <a:lnTo>
                    <a:pt x="498" y="67"/>
                  </a:lnTo>
                  <a:lnTo>
                    <a:pt x="516" y="97"/>
                  </a:lnTo>
                  <a:lnTo>
                    <a:pt x="521" y="97"/>
                  </a:lnTo>
                  <a:lnTo>
                    <a:pt x="521" y="60"/>
                  </a:lnTo>
                  <a:lnTo>
                    <a:pt x="517" y="60"/>
                  </a:lnTo>
                  <a:lnTo>
                    <a:pt x="517" y="89"/>
                  </a:lnTo>
                  <a:close/>
                  <a:moveTo>
                    <a:pt x="525" y="64"/>
                  </a:moveTo>
                  <a:lnTo>
                    <a:pt x="537" y="64"/>
                  </a:lnTo>
                  <a:lnTo>
                    <a:pt x="537" y="97"/>
                  </a:lnTo>
                  <a:lnTo>
                    <a:pt x="542" y="97"/>
                  </a:lnTo>
                  <a:lnTo>
                    <a:pt x="542" y="64"/>
                  </a:lnTo>
                  <a:lnTo>
                    <a:pt x="554" y="64"/>
                  </a:lnTo>
                  <a:lnTo>
                    <a:pt x="554" y="60"/>
                  </a:lnTo>
                  <a:lnTo>
                    <a:pt x="525" y="60"/>
                  </a:lnTo>
                  <a:lnTo>
                    <a:pt x="525" y="64"/>
                  </a:lnTo>
                  <a:close/>
                  <a:moveTo>
                    <a:pt x="564" y="60"/>
                  </a:moveTo>
                  <a:lnTo>
                    <a:pt x="559" y="60"/>
                  </a:lnTo>
                  <a:lnTo>
                    <a:pt x="559" y="97"/>
                  </a:lnTo>
                  <a:lnTo>
                    <a:pt x="564" y="97"/>
                  </a:lnTo>
                  <a:lnTo>
                    <a:pt x="564" y="60"/>
                  </a:lnTo>
                  <a:close/>
                  <a:moveTo>
                    <a:pt x="599" y="78"/>
                  </a:moveTo>
                  <a:lnTo>
                    <a:pt x="599" y="81"/>
                  </a:lnTo>
                  <a:lnTo>
                    <a:pt x="598" y="84"/>
                  </a:lnTo>
                  <a:lnTo>
                    <a:pt x="597" y="87"/>
                  </a:lnTo>
                  <a:lnTo>
                    <a:pt x="596" y="89"/>
                  </a:lnTo>
                  <a:lnTo>
                    <a:pt x="594" y="91"/>
                  </a:lnTo>
                  <a:lnTo>
                    <a:pt x="592" y="92"/>
                  </a:lnTo>
                  <a:lnTo>
                    <a:pt x="589" y="93"/>
                  </a:lnTo>
                  <a:lnTo>
                    <a:pt x="586" y="93"/>
                  </a:lnTo>
                  <a:lnTo>
                    <a:pt x="584" y="93"/>
                  </a:lnTo>
                  <a:lnTo>
                    <a:pt x="581" y="92"/>
                  </a:lnTo>
                  <a:lnTo>
                    <a:pt x="579" y="91"/>
                  </a:lnTo>
                  <a:lnTo>
                    <a:pt x="577" y="89"/>
                  </a:lnTo>
                  <a:lnTo>
                    <a:pt x="576" y="87"/>
                  </a:lnTo>
                  <a:lnTo>
                    <a:pt x="575" y="84"/>
                  </a:lnTo>
                  <a:lnTo>
                    <a:pt x="574" y="81"/>
                  </a:lnTo>
                  <a:lnTo>
                    <a:pt x="574" y="78"/>
                  </a:lnTo>
                  <a:lnTo>
                    <a:pt x="574" y="75"/>
                  </a:lnTo>
                  <a:lnTo>
                    <a:pt x="575" y="72"/>
                  </a:lnTo>
                  <a:lnTo>
                    <a:pt x="576" y="70"/>
                  </a:lnTo>
                  <a:lnTo>
                    <a:pt x="577" y="68"/>
                  </a:lnTo>
                  <a:lnTo>
                    <a:pt x="579" y="66"/>
                  </a:lnTo>
                  <a:lnTo>
                    <a:pt x="581" y="64"/>
                  </a:lnTo>
                  <a:lnTo>
                    <a:pt x="584" y="64"/>
                  </a:lnTo>
                  <a:lnTo>
                    <a:pt x="586" y="63"/>
                  </a:lnTo>
                  <a:lnTo>
                    <a:pt x="589" y="64"/>
                  </a:lnTo>
                  <a:lnTo>
                    <a:pt x="592" y="64"/>
                  </a:lnTo>
                  <a:lnTo>
                    <a:pt x="594" y="66"/>
                  </a:lnTo>
                  <a:lnTo>
                    <a:pt x="596" y="68"/>
                  </a:lnTo>
                  <a:lnTo>
                    <a:pt x="597" y="70"/>
                  </a:lnTo>
                  <a:lnTo>
                    <a:pt x="598" y="72"/>
                  </a:lnTo>
                  <a:lnTo>
                    <a:pt x="599" y="75"/>
                  </a:lnTo>
                  <a:lnTo>
                    <a:pt x="599" y="78"/>
                  </a:lnTo>
                  <a:close/>
                  <a:moveTo>
                    <a:pt x="604" y="78"/>
                  </a:moveTo>
                  <a:lnTo>
                    <a:pt x="604" y="75"/>
                  </a:lnTo>
                  <a:lnTo>
                    <a:pt x="603" y="72"/>
                  </a:lnTo>
                  <a:lnTo>
                    <a:pt x="602" y="69"/>
                  </a:lnTo>
                  <a:lnTo>
                    <a:pt x="600" y="66"/>
                  </a:lnTo>
                  <a:lnTo>
                    <a:pt x="598" y="63"/>
                  </a:lnTo>
                  <a:lnTo>
                    <a:pt x="595" y="61"/>
                  </a:lnTo>
                  <a:lnTo>
                    <a:pt x="591" y="60"/>
                  </a:lnTo>
                  <a:lnTo>
                    <a:pt x="586" y="59"/>
                  </a:lnTo>
                  <a:lnTo>
                    <a:pt x="582" y="60"/>
                  </a:lnTo>
                  <a:lnTo>
                    <a:pt x="578" y="61"/>
                  </a:lnTo>
                  <a:lnTo>
                    <a:pt x="575" y="63"/>
                  </a:lnTo>
                  <a:lnTo>
                    <a:pt x="573" y="66"/>
                  </a:lnTo>
                  <a:lnTo>
                    <a:pt x="571" y="69"/>
                  </a:lnTo>
                  <a:lnTo>
                    <a:pt x="570" y="72"/>
                  </a:lnTo>
                  <a:lnTo>
                    <a:pt x="569" y="75"/>
                  </a:lnTo>
                  <a:lnTo>
                    <a:pt x="569" y="78"/>
                  </a:lnTo>
                  <a:lnTo>
                    <a:pt x="569" y="81"/>
                  </a:lnTo>
                  <a:lnTo>
                    <a:pt x="570" y="85"/>
                  </a:lnTo>
                  <a:lnTo>
                    <a:pt x="571" y="88"/>
                  </a:lnTo>
                  <a:lnTo>
                    <a:pt x="573" y="91"/>
                  </a:lnTo>
                  <a:lnTo>
                    <a:pt x="575" y="94"/>
                  </a:lnTo>
                  <a:lnTo>
                    <a:pt x="578" y="96"/>
                  </a:lnTo>
                  <a:lnTo>
                    <a:pt x="582" y="97"/>
                  </a:lnTo>
                  <a:lnTo>
                    <a:pt x="586" y="98"/>
                  </a:lnTo>
                  <a:lnTo>
                    <a:pt x="591" y="97"/>
                  </a:lnTo>
                  <a:lnTo>
                    <a:pt x="595" y="96"/>
                  </a:lnTo>
                  <a:lnTo>
                    <a:pt x="598" y="94"/>
                  </a:lnTo>
                  <a:lnTo>
                    <a:pt x="600" y="91"/>
                  </a:lnTo>
                  <a:lnTo>
                    <a:pt x="602" y="88"/>
                  </a:lnTo>
                  <a:lnTo>
                    <a:pt x="603" y="85"/>
                  </a:lnTo>
                  <a:lnTo>
                    <a:pt x="604" y="81"/>
                  </a:lnTo>
                  <a:lnTo>
                    <a:pt x="604" y="78"/>
                  </a:lnTo>
                  <a:close/>
                  <a:moveTo>
                    <a:pt x="633" y="89"/>
                  </a:moveTo>
                  <a:lnTo>
                    <a:pt x="632" y="89"/>
                  </a:lnTo>
                  <a:lnTo>
                    <a:pt x="614" y="60"/>
                  </a:lnTo>
                  <a:lnTo>
                    <a:pt x="609" y="60"/>
                  </a:lnTo>
                  <a:lnTo>
                    <a:pt x="609" y="97"/>
                  </a:lnTo>
                  <a:lnTo>
                    <a:pt x="613" y="97"/>
                  </a:lnTo>
                  <a:lnTo>
                    <a:pt x="613" y="67"/>
                  </a:lnTo>
                  <a:lnTo>
                    <a:pt x="632" y="97"/>
                  </a:lnTo>
                  <a:lnTo>
                    <a:pt x="637" y="97"/>
                  </a:lnTo>
                  <a:lnTo>
                    <a:pt x="637" y="60"/>
                  </a:lnTo>
                  <a:lnTo>
                    <a:pt x="633" y="60"/>
                  </a:lnTo>
                  <a:lnTo>
                    <a:pt x="633" y="89"/>
                  </a:lnTo>
                  <a:close/>
                </a:path>
              </a:pathLst>
            </a:custGeom>
            <a:solidFill>
              <a:schemeClr val="bg1"/>
            </a:solidFill>
            <a:ln w="9525">
              <a:noFill/>
              <a:round/>
              <a:headEnd/>
              <a:tailEnd/>
            </a:ln>
          </p:spPr>
          <p:txBody>
            <a:bodyPr/>
            <a:lstStyle/>
            <a:p>
              <a:endParaRPr lang="en-US" dirty="0"/>
            </a:p>
          </p:txBody>
        </p:sp>
        <p:sp>
          <p:nvSpPr>
            <p:cNvPr id="643749" name="Freeform 677"/>
            <p:cNvSpPr>
              <a:spLocks noEditPoints="1"/>
            </p:cNvSpPr>
            <p:nvPr/>
          </p:nvSpPr>
          <p:spPr bwMode="auto">
            <a:xfrm>
              <a:off x="2731" y="1926"/>
              <a:ext cx="587" cy="339"/>
            </a:xfrm>
            <a:custGeom>
              <a:avLst/>
              <a:gdLst/>
              <a:ahLst/>
              <a:cxnLst>
                <a:cxn ang="0">
                  <a:pos x="306" y="121"/>
                </a:cxn>
                <a:cxn ang="0">
                  <a:pos x="314" y="97"/>
                </a:cxn>
                <a:cxn ang="0">
                  <a:pos x="335" y="62"/>
                </a:cxn>
                <a:cxn ang="0">
                  <a:pos x="368" y="31"/>
                </a:cxn>
                <a:cxn ang="0">
                  <a:pos x="410" y="10"/>
                </a:cxn>
                <a:cxn ang="0">
                  <a:pos x="459" y="1"/>
                </a:cxn>
                <a:cxn ang="0">
                  <a:pos x="503" y="2"/>
                </a:cxn>
                <a:cxn ang="0">
                  <a:pos x="549" y="11"/>
                </a:cxn>
                <a:cxn ang="0">
                  <a:pos x="537" y="58"/>
                </a:cxn>
                <a:cxn ang="0">
                  <a:pos x="490" y="44"/>
                </a:cxn>
                <a:cxn ang="0">
                  <a:pos x="442" y="46"/>
                </a:cxn>
                <a:cxn ang="0">
                  <a:pos x="401" y="64"/>
                </a:cxn>
                <a:cxn ang="0">
                  <a:pos x="372" y="98"/>
                </a:cxn>
                <a:cxn ang="0">
                  <a:pos x="357" y="141"/>
                </a:cxn>
                <a:cxn ang="0">
                  <a:pos x="356" y="182"/>
                </a:cxn>
                <a:cxn ang="0">
                  <a:pos x="364" y="216"/>
                </a:cxn>
                <a:cxn ang="0">
                  <a:pos x="379" y="246"/>
                </a:cxn>
                <a:cxn ang="0">
                  <a:pos x="401" y="271"/>
                </a:cxn>
                <a:cxn ang="0">
                  <a:pos x="431" y="290"/>
                </a:cxn>
                <a:cxn ang="0">
                  <a:pos x="466" y="299"/>
                </a:cxn>
                <a:cxn ang="0">
                  <a:pos x="509" y="298"/>
                </a:cxn>
                <a:cxn ang="0">
                  <a:pos x="559" y="282"/>
                </a:cxn>
                <a:cxn ang="0">
                  <a:pos x="561" y="325"/>
                </a:cxn>
                <a:cxn ang="0">
                  <a:pos x="539" y="332"/>
                </a:cxn>
                <a:cxn ang="0">
                  <a:pos x="519" y="337"/>
                </a:cxn>
                <a:cxn ang="0">
                  <a:pos x="500" y="339"/>
                </a:cxn>
                <a:cxn ang="0">
                  <a:pos x="479" y="339"/>
                </a:cxn>
                <a:cxn ang="0">
                  <a:pos x="413" y="329"/>
                </a:cxn>
                <a:cxn ang="0">
                  <a:pos x="356" y="300"/>
                </a:cxn>
                <a:cxn ang="0">
                  <a:pos x="319" y="258"/>
                </a:cxn>
                <a:cxn ang="0">
                  <a:pos x="301" y="199"/>
                </a:cxn>
                <a:cxn ang="0">
                  <a:pos x="293" y="226"/>
                </a:cxn>
                <a:cxn ang="0">
                  <a:pos x="281" y="251"/>
                </a:cxn>
                <a:cxn ang="0">
                  <a:pos x="255" y="283"/>
                </a:cxn>
                <a:cxn ang="0">
                  <a:pos x="219" y="309"/>
                </a:cxn>
                <a:cxn ang="0">
                  <a:pos x="172" y="325"/>
                </a:cxn>
                <a:cxn ang="0">
                  <a:pos x="116" y="331"/>
                </a:cxn>
                <a:cxn ang="0">
                  <a:pos x="10" y="322"/>
                </a:cxn>
                <a:cxn ang="0">
                  <a:pos x="21" y="298"/>
                </a:cxn>
                <a:cxn ang="0">
                  <a:pos x="22" y="58"/>
                </a:cxn>
                <a:cxn ang="0">
                  <a:pos x="17" y="28"/>
                </a:cxn>
                <a:cxn ang="0">
                  <a:pos x="0" y="13"/>
                </a:cxn>
                <a:cxn ang="0">
                  <a:pos x="151" y="13"/>
                </a:cxn>
                <a:cxn ang="0">
                  <a:pos x="201" y="24"/>
                </a:cxn>
                <a:cxn ang="0">
                  <a:pos x="243" y="46"/>
                </a:cxn>
                <a:cxn ang="0">
                  <a:pos x="274" y="75"/>
                </a:cxn>
                <a:cxn ang="0">
                  <a:pos x="291" y="103"/>
                </a:cxn>
                <a:cxn ang="0">
                  <a:pos x="299" y="128"/>
                </a:cxn>
                <a:cxn ang="0">
                  <a:pos x="76" y="293"/>
                </a:cxn>
                <a:cxn ang="0">
                  <a:pos x="92" y="295"/>
                </a:cxn>
                <a:cxn ang="0">
                  <a:pos x="121" y="296"/>
                </a:cxn>
                <a:cxn ang="0">
                  <a:pos x="171" y="285"/>
                </a:cxn>
                <a:cxn ang="0">
                  <a:pos x="214" y="261"/>
                </a:cxn>
                <a:cxn ang="0">
                  <a:pos x="241" y="223"/>
                </a:cxn>
                <a:cxn ang="0">
                  <a:pos x="249" y="172"/>
                </a:cxn>
                <a:cxn ang="0">
                  <a:pos x="243" y="128"/>
                </a:cxn>
                <a:cxn ang="0">
                  <a:pos x="227" y="94"/>
                </a:cxn>
                <a:cxn ang="0">
                  <a:pos x="204" y="70"/>
                </a:cxn>
                <a:cxn ang="0">
                  <a:pos x="176" y="56"/>
                </a:cxn>
                <a:cxn ang="0">
                  <a:pos x="144" y="49"/>
                </a:cxn>
                <a:cxn ang="0">
                  <a:pos x="113" y="47"/>
                </a:cxn>
                <a:cxn ang="0">
                  <a:pos x="92" y="49"/>
                </a:cxn>
                <a:cxn ang="0">
                  <a:pos x="73" y="292"/>
                </a:cxn>
              </a:cxnLst>
              <a:rect l="0" t="0" r="r" b="b"/>
              <a:pathLst>
                <a:path w="587" h="339">
                  <a:moveTo>
                    <a:pt x="302" y="141"/>
                  </a:moveTo>
                  <a:lnTo>
                    <a:pt x="303" y="134"/>
                  </a:lnTo>
                  <a:lnTo>
                    <a:pt x="304" y="127"/>
                  </a:lnTo>
                  <a:lnTo>
                    <a:pt x="306" y="121"/>
                  </a:lnTo>
                  <a:lnTo>
                    <a:pt x="307" y="114"/>
                  </a:lnTo>
                  <a:lnTo>
                    <a:pt x="309" y="108"/>
                  </a:lnTo>
                  <a:lnTo>
                    <a:pt x="311" y="102"/>
                  </a:lnTo>
                  <a:lnTo>
                    <a:pt x="314" y="97"/>
                  </a:lnTo>
                  <a:lnTo>
                    <a:pt x="316" y="91"/>
                  </a:lnTo>
                  <a:lnTo>
                    <a:pt x="322" y="81"/>
                  </a:lnTo>
                  <a:lnTo>
                    <a:pt x="328" y="71"/>
                  </a:lnTo>
                  <a:lnTo>
                    <a:pt x="335" y="62"/>
                  </a:lnTo>
                  <a:lnTo>
                    <a:pt x="342" y="53"/>
                  </a:lnTo>
                  <a:lnTo>
                    <a:pt x="350" y="45"/>
                  </a:lnTo>
                  <a:lnTo>
                    <a:pt x="359" y="38"/>
                  </a:lnTo>
                  <a:lnTo>
                    <a:pt x="368" y="31"/>
                  </a:lnTo>
                  <a:lnTo>
                    <a:pt x="378" y="25"/>
                  </a:lnTo>
                  <a:lnTo>
                    <a:pt x="388" y="19"/>
                  </a:lnTo>
                  <a:lnTo>
                    <a:pt x="399" y="14"/>
                  </a:lnTo>
                  <a:lnTo>
                    <a:pt x="410" y="10"/>
                  </a:lnTo>
                  <a:lnTo>
                    <a:pt x="421" y="7"/>
                  </a:lnTo>
                  <a:lnTo>
                    <a:pt x="434" y="4"/>
                  </a:lnTo>
                  <a:lnTo>
                    <a:pt x="446" y="2"/>
                  </a:lnTo>
                  <a:lnTo>
                    <a:pt x="459" y="1"/>
                  </a:lnTo>
                  <a:lnTo>
                    <a:pt x="473" y="0"/>
                  </a:lnTo>
                  <a:lnTo>
                    <a:pt x="483" y="1"/>
                  </a:lnTo>
                  <a:lnTo>
                    <a:pt x="493" y="1"/>
                  </a:lnTo>
                  <a:lnTo>
                    <a:pt x="503" y="2"/>
                  </a:lnTo>
                  <a:lnTo>
                    <a:pt x="514" y="4"/>
                  </a:lnTo>
                  <a:lnTo>
                    <a:pt x="526" y="6"/>
                  </a:lnTo>
                  <a:lnTo>
                    <a:pt x="537" y="9"/>
                  </a:lnTo>
                  <a:lnTo>
                    <a:pt x="549" y="11"/>
                  </a:lnTo>
                  <a:lnTo>
                    <a:pt x="561" y="15"/>
                  </a:lnTo>
                  <a:lnTo>
                    <a:pt x="561" y="70"/>
                  </a:lnTo>
                  <a:lnTo>
                    <a:pt x="549" y="64"/>
                  </a:lnTo>
                  <a:lnTo>
                    <a:pt x="537" y="58"/>
                  </a:lnTo>
                  <a:lnTo>
                    <a:pt x="526" y="53"/>
                  </a:lnTo>
                  <a:lnTo>
                    <a:pt x="514" y="49"/>
                  </a:lnTo>
                  <a:lnTo>
                    <a:pt x="502" y="46"/>
                  </a:lnTo>
                  <a:lnTo>
                    <a:pt x="490" y="44"/>
                  </a:lnTo>
                  <a:lnTo>
                    <a:pt x="478" y="43"/>
                  </a:lnTo>
                  <a:lnTo>
                    <a:pt x="466" y="43"/>
                  </a:lnTo>
                  <a:lnTo>
                    <a:pt x="454" y="44"/>
                  </a:lnTo>
                  <a:lnTo>
                    <a:pt x="442" y="46"/>
                  </a:lnTo>
                  <a:lnTo>
                    <a:pt x="430" y="49"/>
                  </a:lnTo>
                  <a:lnTo>
                    <a:pt x="420" y="53"/>
                  </a:lnTo>
                  <a:lnTo>
                    <a:pt x="410" y="58"/>
                  </a:lnTo>
                  <a:lnTo>
                    <a:pt x="401" y="64"/>
                  </a:lnTo>
                  <a:lnTo>
                    <a:pt x="392" y="71"/>
                  </a:lnTo>
                  <a:lnTo>
                    <a:pt x="385" y="80"/>
                  </a:lnTo>
                  <a:lnTo>
                    <a:pt x="378" y="89"/>
                  </a:lnTo>
                  <a:lnTo>
                    <a:pt x="372" y="98"/>
                  </a:lnTo>
                  <a:lnTo>
                    <a:pt x="367" y="108"/>
                  </a:lnTo>
                  <a:lnTo>
                    <a:pt x="363" y="118"/>
                  </a:lnTo>
                  <a:lnTo>
                    <a:pt x="359" y="129"/>
                  </a:lnTo>
                  <a:lnTo>
                    <a:pt x="357" y="141"/>
                  </a:lnTo>
                  <a:lnTo>
                    <a:pt x="355" y="152"/>
                  </a:lnTo>
                  <a:lnTo>
                    <a:pt x="355" y="165"/>
                  </a:lnTo>
                  <a:lnTo>
                    <a:pt x="355" y="174"/>
                  </a:lnTo>
                  <a:lnTo>
                    <a:pt x="356" y="182"/>
                  </a:lnTo>
                  <a:lnTo>
                    <a:pt x="357" y="191"/>
                  </a:lnTo>
                  <a:lnTo>
                    <a:pt x="359" y="200"/>
                  </a:lnTo>
                  <a:lnTo>
                    <a:pt x="361" y="208"/>
                  </a:lnTo>
                  <a:lnTo>
                    <a:pt x="364" y="216"/>
                  </a:lnTo>
                  <a:lnTo>
                    <a:pt x="367" y="224"/>
                  </a:lnTo>
                  <a:lnTo>
                    <a:pt x="371" y="232"/>
                  </a:lnTo>
                  <a:lnTo>
                    <a:pt x="375" y="239"/>
                  </a:lnTo>
                  <a:lnTo>
                    <a:pt x="379" y="246"/>
                  </a:lnTo>
                  <a:lnTo>
                    <a:pt x="384" y="253"/>
                  </a:lnTo>
                  <a:lnTo>
                    <a:pt x="389" y="260"/>
                  </a:lnTo>
                  <a:lnTo>
                    <a:pt x="395" y="266"/>
                  </a:lnTo>
                  <a:lnTo>
                    <a:pt x="401" y="271"/>
                  </a:lnTo>
                  <a:lnTo>
                    <a:pt x="408" y="277"/>
                  </a:lnTo>
                  <a:lnTo>
                    <a:pt x="415" y="282"/>
                  </a:lnTo>
                  <a:lnTo>
                    <a:pt x="423" y="286"/>
                  </a:lnTo>
                  <a:lnTo>
                    <a:pt x="431" y="290"/>
                  </a:lnTo>
                  <a:lnTo>
                    <a:pt x="439" y="293"/>
                  </a:lnTo>
                  <a:lnTo>
                    <a:pt x="447" y="296"/>
                  </a:lnTo>
                  <a:lnTo>
                    <a:pt x="456" y="298"/>
                  </a:lnTo>
                  <a:lnTo>
                    <a:pt x="466" y="299"/>
                  </a:lnTo>
                  <a:lnTo>
                    <a:pt x="475" y="300"/>
                  </a:lnTo>
                  <a:lnTo>
                    <a:pt x="485" y="300"/>
                  </a:lnTo>
                  <a:lnTo>
                    <a:pt x="497" y="299"/>
                  </a:lnTo>
                  <a:lnTo>
                    <a:pt x="509" y="298"/>
                  </a:lnTo>
                  <a:lnTo>
                    <a:pt x="521" y="295"/>
                  </a:lnTo>
                  <a:lnTo>
                    <a:pt x="534" y="291"/>
                  </a:lnTo>
                  <a:lnTo>
                    <a:pt x="546" y="287"/>
                  </a:lnTo>
                  <a:lnTo>
                    <a:pt x="559" y="282"/>
                  </a:lnTo>
                  <a:lnTo>
                    <a:pt x="572" y="276"/>
                  </a:lnTo>
                  <a:lnTo>
                    <a:pt x="585" y="269"/>
                  </a:lnTo>
                  <a:lnTo>
                    <a:pt x="587" y="269"/>
                  </a:lnTo>
                  <a:lnTo>
                    <a:pt x="561" y="325"/>
                  </a:lnTo>
                  <a:lnTo>
                    <a:pt x="555" y="327"/>
                  </a:lnTo>
                  <a:lnTo>
                    <a:pt x="550" y="329"/>
                  </a:lnTo>
                  <a:lnTo>
                    <a:pt x="545" y="331"/>
                  </a:lnTo>
                  <a:lnTo>
                    <a:pt x="539" y="332"/>
                  </a:lnTo>
                  <a:lnTo>
                    <a:pt x="534" y="334"/>
                  </a:lnTo>
                  <a:lnTo>
                    <a:pt x="529" y="335"/>
                  </a:lnTo>
                  <a:lnTo>
                    <a:pt x="524" y="336"/>
                  </a:lnTo>
                  <a:lnTo>
                    <a:pt x="519" y="337"/>
                  </a:lnTo>
                  <a:lnTo>
                    <a:pt x="515" y="337"/>
                  </a:lnTo>
                  <a:lnTo>
                    <a:pt x="510" y="338"/>
                  </a:lnTo>
                  <a:lnTo>
                    <a:pt x="505" y="338"/>
                  </a:lnTo>
                  <a:lnTo>
                    <a:pt x="500" y="339"/>
                  </a:lnTo>
                  <a:lnTo>
                    <a:pt x="495" y="339"/>
                  </a:lnTo>
                  <a:lnTo>
                    <a:pt x="490" y="339"/>
                  </a:lnTo>
                  <a:lnTo>
                    <a:pt x="484" y="339"/>
                  </a:lnTo>
                  <a:lnTo>
                    <a:pt x="479" y="339"/>
                  </a:lnTo>
                  <a:lnTo>
                    <a:pt x="462" y="338"/>
                  </a:lnTo>
                  <a:lnTo>
                    <a:pt x="445" y="336"/>
                  </a:lnTo>
                  <a:lnTo>
                    <a:pt x="429" y="333"/>
                  </a:lnTo>
                  <a:lnTo>
                    <a:pt x="413" y="329"/>
                  </a:lnTo>
                  <a:lnTo>
                    <a:pt x="398" y="323"/>
                  </a:lnTo>
                  <a:lnTo>
                    <a:pt x="384" y="317"/>
                  </a:lnTo>
                  <a:lnTo>
                    <a:pt x="370" y="309"/>
                  </a:lnTo>
                  <a:lnTo>
                    <a:pt x="356" y="300"/>
                  </a:lnTo>
                  <a:lnTo>
                    <a:pt x="345" y="291"/>
                  </a:lnTo>
                  <a:lnTo>
                    <a:pt x="335" y="281"/>
                  </a:lnTo>
                  <a:lnTo>
                    <a:pt x="326" y="270"/>
                  </a:lnTo>
                  <a:lnTo>
                    <a:pt x="319" y="258"/>
                  </a:lnTo>
                  <a:lnTo>
                    <a:pt x="312" y="245"/>
                  </a:lnTo>
                  <a:lnTo>
                    <a:pt x="307" y="231"/>
                  </a:lnTo>
                  <a:lnTo>
                    <a:pt x="303" y="215"/>
                  </a:lnTo>
                  <a:lnTo>
                    <a:pt x="301" y="199"/>
                  </a:lnTo>
                  <a:lnTo>
                    <a:pt x="299" y="206"/>
                  </a:lnTo>
                  <a:lnTo>
                    <a:pt x="298" y="213"/>
                  </a:lnTo>
                  <a:lnTo>
                    <a:pt x="296" y="219"/>
                  </a:lnTo>
                  <a:lnTo>
                    <a:pt x="293" y="226"/>
                  </a:lnTo>
                  <a:lnTo>
                    <a:pt x="291" y="232"/>
                  </a:lnTo>
                  <a:lnTo>
                    <a:pt x="288" y="238"/>
                  </a:lnTo>
                  <a:lnTo>
                    <a:pt x="285" y="245"/>
                  </a:lnTo>
                  <a:lnTo>
                    <a:pt x="281" y="251"/>
                  </a:lnTo>
                  <a:lnTo>
                    <a:pt x="276" y="260"/>
                  </a:lnTo>
                  <a:lnTo>
                    <a:pt x="270" y="268"/>
                  </a:lnTo>
                  <a:lnTo>
                    <a:pt x="263" y="276"/>
                  </a:lnTo>
                  <a:lnTo>
                    <a:pt x="255" y="283"/>
                  </a:lnTo>
                  <a:lnTo>
                    <a:pt x="247" y="290"/>
                  </a:lnTo>
                  <a:lnTo>
                    <a:pt x="239" y="297"/>
                  </a:lnTo>
                  <a:lnTo>
                    <a:pt x="229" y="303"/>
                  </a:lnTo>
                  <a:lnTo>
                    <a:pt x="219" y="309"/>
                  </a:lnTo>
                  <a:lnTo>
                    <a:pt x="208" y="314"/>
                  </a:lnTo>
                  <a:lnTo>
                    <a:pt x="197" y="318"/>
                  </a:lnTo>
                  <a:lnTo>
                    <a:pt x="185" y="322"/>
                  </a:lnTo>
                  <a:lnTo>
                    <a:pt x="172" y="325"/>
                  </a:lnTo>
                  <a:lnTo>
                    <a:pt x="159" y="328"/>
                  </a:lnTo>
                  <a:lnTo>
                    <a:pt x="145" y="330"/>
                  </a:lnTo>
                  <a:lnTo>
                    <a:pt x="131" y="331"/>
                  </a:lnTo>
                  <a:lnTo>
                    <a:pt x="116" y="331"/>
                  </a:lnTo>
                  <a:lnTo>
                    <a:pt x="0" y="331"/>
                  </a:lnTo>
                  <a:lnTo>
                    <a:pt x="0" y="329"/>
                  </a:lnTo>
                  <a:lnTo>
                    <a:pt x="5" y="326"/>
                  </a:lnTo>
                  <a:lnTo>
                    <a:pt x="10" y="322"/>
                  </a:lnTo>
                  <a:lnTo>
                    <a:pt x="13" y="317"/>
                  </a:lnTo>
                  <a:lnTo>
                    <a:pt x="17" y="311"/>
                  </a:lnTo>
                  <a:lnTo>
                    <a:pt x="19" y="305"/>
                  </a:lnTo>
                  <a:lnTo>
                    <a:pt x="21" y="298"/>
                  </a:lnTo>
                  <a:lnTo>
                    <a:pt x="22" y="291"/>
                  </a:lnTo>
                  <a:lnTo>
                    <a:pt x="22" y="282"/>
                  </a:lnTo>
                  <a:lnTo>
                    <a:pt x="22" y="282"/>
                  </a:lnTo>
                  <a:lnTo>
                    <a:pt x="22" y="58"/>
                  </a:lnTo>
                  <a:lnTo>
                    <a:pt x="22" y="49"/>
                  </a:lnTo>
                  <a:lnTo>
                    <a:pt x="21" y="41"/>
                  </a:lnTo>
                  <a:lnTo>
                    <a:pt x="19" y="34"/>
                  </a:lnTo>
                  <a:lnTo>
                    <a:pt x="17" y="28"/>
                  </a:lnTo>
                  <a:lnTo>
                    <a:pt x="13" y="23"/>
                  </a:lnTo>
                  <a:lnTo>
                    <a:pt x="10" y="19"/>
                  </a:lnTo>
                  <a:lnTo>
                    <a:pt x="5" y="16"/>
                  </a:lnTo>
                  <a:lnTo>
                    <a:pt x="0" y="13"/>
                  </a:lnTo>
                  <a:lnTo>
                    <a:pt x="0" y="12"/>
                  </a:lnTo>
                  <a:lnTo>
                    <a:pt x="122" y="12"/>
                  </a:lnTo>
                  <a:lnTo>
                    <a:pt x="137" y="12"/>
                  </a:lnTo>
                  <a:lnTo>
                    <a:pt x="151" y="13"/>
                  </a:lnTo>
                  <a:lnTo>
                    <a:pt x="164" y="15"/>
                  </a:lnTo>
                  <a:lnTo>
                    <a:pt x="177" y="17"/>
                  </a:lnTo>
                  <a:lnTo>
                    <a:pt x="189" y="21"/>
                  </a:lnTo>
                  <a:lnTo>
                    <a:pt x="201" y="24"/>
                  </a:lnTo>
                  <a:lnTo>
                    <a:pt x="212" y="29"/>
                  </a:lnTo>
                  <a:lnTo>
                    <a:pt x="223" y="34"/>
                  </a:lnTo>
                  <a:lnTo>
                    <a:pt x="233" y="39"/>
                  </a:lnTo>
                  <a:lnTo>
                    <a:pt x="243" y="46"/>
                  </a:lnTo>
                  <a:lnTo>
                    <a:pt x="252" y="52"/>
                  </a:lnTo>
                  <a:lnTo>
                    <a:pt x="260" y="59"/>
                  </a:lnTo>
                  <a:lnTo>
                    <a:pt x="267" y="67"/>
                  </a:lnTo>
                  <a:lnTo>
                    <a:pt x="274" y="75"/>
                  </a:lnTo>
                  <a:lnTo>
                    <a:pt x="280" y="83"/>
                  </a:lnTo>
                  <a:lnTo>
                    <a:pt x="285" y="92"/>
                  </a:lnTo>
                  <a:lnTo>
                    <a:pt x="288" y="98"/>
                  </a:lnTo>
                  <a:lnTo>
                    <a:pt x="291" y="103"/>
                  </a:lnTo>
                  <a:lnTo>
                    <a:pt x="293" y="109"/>
                  </a:lnTo>
                  <a:lnTo>
                    <a:pt x="295" y="116"/>
                  </a:lnTo>
                  <a:lnTo>
                    <a:pt x="297" y="122"/>
                  </a:lnTo>
                  <a:lnTo>
                    <a:pt x="299" y="128"/>
                  </a:lnTo>
                  <a:lnTo>
                    <a:pt x="300" y="135"/>
                  </a:lnTo>
                  <a:lnTo>
                    <a:pt x="302" y="141"/>
                  </a:lnTo>
                  <a:close/>
                  <a:moveTo>
                    <a:pt x="73" y="292"/>
                  </a:moveTo>
                  <a:lnTo>
                    <a:pt x="76" y="293"/>
                  </a:lnTo>
                  <a:lnTo>
                    <a:pt x="79" y="293"/>
                  </a:lnTo>
                  <a:lnTo>
                    <a:pt x="83" y="294"/>
                  </a:lnTo>
                  <a:lnTo>
                    <a:pt x="87" y="294"/>
                  </a:lnTo>
                  <a:lnTo>
                    <a:pt x="92" y="295"/>
                  </a:lnTo>
                  <a:lnTo>
                    <a:pt x="97" y="295"/>
                  </a:lnTo>
                  <a:lnTo>
                    <a:pt x="102" y="296"/>
                  </a:lnTo>
                  <a:lnTo>
                    <a:pt x="108" y="296"/>
                  </a:lnTo>
                  <a:lnTo>
                    <a:pt x="121" y="296"/>
                  </a:lnTo>
                  <a:lnTo>
                    <a:pt x="135" y="294"/>
                  </a:lnTo>
                  <a:lnTo>
                    <a:pt x="147" y="292"/>
                  </a:lnTo>
                  <a:lnTo>
                    <a:pt x="160" y="289"/>
                  </a:lnTo>
                  <a:lnTo>
                    <a:pt x="171" y="285"/>
                  </a:lnTo>
                  <a:lnTo>
                    <a:pt x="183" y="280"/>
                  </a:lnTo>
                  <a:lnTo>
                    <a:pt x="194" y="275"/>
                  </a:lnTo>
                  <a:lnTo>
                    <a:pt x="204" y="269"/>
                  </a:lnTo>
                  <a:lnTo>
                    <a:pt x="214" y="261"/>
                  </a:lnTo>
                  <a:lnTo>
                    <a:pt x="223" y="253"/>
                  </a:lnTo>
                  <a:lnTo>
                    <a:pt x="230" y="244"/>
                  </a:lnTo>
                  <a:lnTo>
                    <a:pt x="236" y="234"/>
                  </a:lnTo>
                  <a:lnTo>
                    <a:pt x="241" y="223"/>
                  </a:lnTo>
                  <a:lnTo>
                    <a:pt x="245" y="211"/>
                  </a:lnTo>
                  <a:lnTo>
                    <a:pt x="247" y="199"/>
                  </a:lnTo>
                  <a:lnTo>
                    <a:pt x="248" y="185"/>
                  </a:lnTo>
                  <a:lnTo>
                    <a:pt x="249" y="172"/>
                  </a:lnTo>
                  <a:lnTo>
                    <a:pt x="248" y="160"/>
                  </a:lnTo>
                  <a:lnTo>
                    <a:pt x="247" y="149"/>
                  </a:lnTo>
                  <a:lnTo>
                    <a:pt x="245" y="138"/>
                  </a:lnTo>
                  <a:lnTo>
                    <a:pt x="243" y="128"/>
                  </a:lnTo>
                  <a:lnTo>
                    <a:pt x="240" y="118"/>
                  </a:lnTo>
                  <a:lnTo>
                    <a:pt x="236" y="110"/>
                  </a:lnTo>
                  <a:lnTo>
                    <a:pt x="232" y="101"/>
                  </a:lnTo>
                  <a:lnTo>
                    <a:pt x="227" y="94"/>
                  </a:lnTo>
                  <a:lnTo>
                    <a:pt x="222" y="87"/>
                  </a:lnTo>
                  <a:lnTo>
                    <a:pt x="216" y="81"/>
                  </a:lnTo>
                  <a:lnTo>
                    <a:pt x="210" y="76"/>
                  </a:lnTo>
                  <a:lnTo>
                    <a:pt x="204" y="70"/>
                  </a:lnTo>
                  <a:lnTo>
                    <a:pt x="197" y="66"/>
                  </a:lnTo>
                  <a:lnTo>
                    <a:pt x="190" y="62"/>
                  </a:lnTo>
                  <a:lnTo>
                    <a:pt x="183" y="59"/>
                  </a:lnTo>
                  <a:lnTo>
                    <a:pt x="176" y="56"/>
                  </a:lnTo>
                  <a:lnTo>
                    <a:pt x="168" y="54"/>
                  </a:lnTo>
                  <a:lnTo>
                    <a:pt x="160" y="52"/>
                  </a:lnTo>
                  <a:lnTo>
                    <a:pt x="152" y="50"/>
                  </a:lnTo>
                  <a:lnTo>
                    <a:pt x="144" y="49"/>
                  </a:lnTo>
                  <a:lnTo>
                    <a:pt x="136" y="48"/>
                  </a:lnTo>
                  <a:lnTo>
                    <a:pt x="127" y="47"/>
                  </a:lnTo>
                  <a:lnTo>
                    <a:pt x="118" y="47"/>
                  </a:lnTo>
                  <a:lnTo>
                    <a:pt x="113" y="47"/>
                  </a:lnTo>
                  <a:lnTo>
                    <a:pt x="108" y="47"/>
                  </a:lnTo>
                  <a:lnTo>
                    <a:pt x="103" y="48"/>
                  </a:lnTo>
                  <a:lnTo>
                    <a:pt x="98" y="49"/>
                  </a:lnTo>
                  <a:lnTo>
                    <a:pt x="92" y="49"/>
                  </a:lnTo>
                  <a:lnTo>
                    <a:pt x="86" y="50"/>
                  </a:lnTo>
                  <a:lnTo>
                    <a:pt x="80" y="51"/>
                  </a:lnTo>
                  <a:lnTo>
                    <a:pt x="73" y="52"/>
                  </a:lnTo>
                  <a:lnTo>
                    <a:pt x="73" y="292"/>
                  </a:lnTo>
                  <a:close/>
                </a:path>
              </a:pathLst>
            </a:custGeom>
            <a:solidFill>
              <a:schemeClr val="bg1"/>
            </a:solidFill>
            <a:ln w="9525">
              <a:noFill/>
              <a:round/>
              <a:headEnd/>
              <a:tailEnd/>
            </a:ln>
          </p:spPr>
          <p:txBody>
            <a:bodyPr/>
            <a:lstStyle/>
            <a:p>
              <a:endParaRPr lang="en-US" dirty="0"/>
            </a:p>
          </p:txBody>
        </p:sp>
        <p:sp>
          <p:nvSpPr>
            <p:cNvPr id="643750" name="Freeform 678"/>
            <p:cNvSpPr>
              <a:spLocks/>
            </p:cNvSpPr>
            <p:nvPr/>
          </p:nvSpPr>
          <p:spPr bwMode="auto">
            <a:xfrm>
              <a:off x="2446" y="1926"/>
              <a:ext cx="288" cy="339"/>
            </a:xfrm>
            <a:custGeom>
              <a:avLst/>
              <a:gdLst/>
              <a:ahLst/>
              <a:cxnLst>
                <a:cxn ang="0">
                  <a:pos x="0" y="172"/>
                </a:cxn>
                <a:cxn ang="0">
                  <a:pos x="1" y="148"/>
                </a:cxn>
                <a:cxn ang="0">
                  <a:pos x="5" y="124"/>
                </a:cxn>
                <a:cxn ang="0">
                  <a:pos x="12" y="102"/>
                </a:cxn>
                <a:cxn ang="0">
                  <a:pos x="23" y="81"/>
                </a:cxn>
                <a:cxn ang="0">
                  <a:pos x="36" y="62"/>
                </a:cxn>
                <a:cxn ang="0">
                  <a:pos x="51" y="45"/>
                </a:cxn>
                <a:cxn ang="0">
                  <a:pos x="69" y="31"/>
                </a:cxn>
                <a:cxn ang="0">
                  <a:pos x="89" y="19"/>
                </a:cxn>
                <a:cxn ang="0">
                  <a:pos x="110" y="10"/>
                </a:cxn>
                <a:cxn ang="0">
                  <a:pos x="134" y="4"/>
                </a:cxn>
                <a:cxn ang="0">
                  <a:pos x="160" y="1"/>
                </a:cxn>
                <a:cxn ang="0">
                  <a:pos x="183" y="1"/>
                </a:cxn>
                <a:cxn ang="0">
                  <a:pos x="204" y="2"/>
                </a:cxn>
                <a:cxn ang="0">
                  <a:pos x="226" y="6"/>
                </a:cxn>
                <a:cxn ang="0">
                  <a:pos x="250" y="11"/>
                </a:cxn>
                <a:cxn ang="0">
                  <a:pos x="262" y="70"/>
                </a:cxn>
                <a:cxn ang="0">
                  <a:pos x="238" y="58"/>
                </a:cxn>
                <a:cxn ang="0">
                  <a:pos x="214" y="49"/>
                </a:cxn>
                <a:cxn ang="0">
                  <a:pos x="191" y="44"/>
                </a:cxn>
                <a:cxn ang="0">
                  <a:pos x="167" y="43"/>
                </a:cxn>
                <a:cxn ang="0">
                  <a:pos x="142" y="46"/>
                </a:cxn>
                <a:cxn ang="0">
                  <a:pos x="120" y="53"/>
                </a:cxn>
                <a:cxn ang="0">
                  <a:pos x="101" y="64"/>
                </a:cxn>
                <a:cxn ang="0">
                  <a:pos x="85" y="80"/>
                </a:cxn>
                <a:cxn ang="0">
                  <a:pos x="73" y="98"/>
                </a:cxn>
                <a:cxn ang="0">
                  <a:pos x="63" y="118"/>
                </a:cxn>
                <a:cxn ang="0">
                  <a:pos x="57" y="141"/>
                </a:cxn>
                <a:cxn ang="0">
                  <a:pos x="55" y="165"/>
                </a:cxn>
                <a:cxn ang="0">
                  <a:pos x="57" y="182"/>
                </a:cxn>
                <a:cxn ang="0">
                  <a:pos x="60" y="200"/>
                </a:cxn>
                <a:cxn ang="0">
                  <a:pos x="65" y="216"/>
                </a:cxn>
                <a:cxn ang="0">
                  <a:pos x="71" y="232"/>
                </a:cxn>
                <a:cxn ang="0">
                  <a:pos x="80" y="246"/>
                </a:cxn>
                <a:cxn ang="0">
                  <a:pos x="90" y="260"/>
                </a:cxn>
                <a:cxn ang="0">
                  <a:pos x="102" y="271"/>
                </a:cxn>
                <a:cxn ang="0">
                  <a:pos x="116" y="282"/>
                </a:cxn>
                <a:cxn ang="0">
                  <a:pos x="131" y="290"/>
                </a:cxn>
                <a:cxn ang="0">
                  <a:pos x="148" y="296"/>
                </a:cxn>
                <a:cxn ang="0">
                  <a:pos x="166" y="299"/>
                </a:cxn>
                <a:cxn ang="0">
                  <a:pos x="186" y="300"/>
                </a:cxn>
                <a:cxn ang="0">
                  <a:pos x="210" y="298"/>
                </a:cxn>
                <a:cxn ang="0">
                  <a:pos x="234" y="291"/>
                </a:cxn>
                <a:cxn ang="0">
                  <a:pos x="260" y="282"/>
                </a:cxn>
                <a:cxn ang="0">
                  <a:pos x="286" y="269"/>
                </a:cxn>
                <a:cxn ang="0">
                  <a:pos x="262" y="325"/>
                </a:cxn>
                <a:cxn ang="0">
                  <a:pos x="251" y="329"/>
                </a:cxn>
                <a:cxn ang="0">
                  <a:pos x="240" y="332"/>
                </a:cxn>
                <a:cxn ang="0">
                  <a:pos x="230" y="335"/>
                </a:cxn>
                <a:cxn ang="0">
                  <a:pos x="220" y="337"/>
                </a:cxn>
                <a:cxn ang="0">
                  <a:pos x="210" y="338"/>
                </a:cxn>
                <a:cxn ang="0">
                  <a:pos x="201" y="339"/>
                </a:cxn>
                <a:cxn ang="0">
                  <a:pos x="190" y="339"/>
                </a:cxn>
                <a:cxn ang="0">
                  <a:pos x="180" y="339"/>
                </a:cxn>
                <a:cxn ang="0">
                  <a:pos x="146" y="336"/>
                </a:cxn>
                <a:cxn ang="0">
                  <a:pos x="114" y="329"/>
                </a:cxn>
                <a:cxn ang="0">
                  <a:pos x="84" y="317"/>
                </a:cxn>
                <a:cxn ang="0">
                  <a:pos x="57" y="300"/>
                </a:cxn>
                <a:cxn ang="0">
                  <a:pos x="34" y="279"/>
                </a:cxn>
                <a:cxn ang="0">
                  <a:pos x="17" y="252"/>
                </a:cxn>
                <a:cxn ang="0">
                  <a:pos x="5" y="221"/>
                </a:cxn>
                <a:cxn ang="0">
                  <a:pos x="0" y="185"/>
                </a:cxn>
              </a:cxnLst>
              <a:rect l="0" t="0" r="r" b="b"/>
              <a:pathLst>
                <a:path w="288" h="339">
                  <a:moveTo>
                    <a:pt x="0" y="185"/>
                  </a:moveTo>
                  <a:lnTo>
                    <a:pt x="0" y="172"/>
                  </a:lnTo>
                  <a:lnTo>
                    <a:pt x="0" y="160"/>
                  </a:lnTo>
                  <a:lnTo>
                    <a:pt x="1" y="148"/>
                  </a:lnTo>
                  <a:lnTo>
                    <a:pt x="3" y="136"/>
                  </a:lnTo>
                  <a:lnTo>
                    <a:pt x="5" y="124"/>
                  </a:lnTo>
                  <a:lnTo>
                    <a:pt x="8" y="113"/>
                  </a:lnTo>
                  <a:lnTo>
                    <a:pt x="12" y="102"/>
                  </a:lnTo>
                  <a:lnTo>
                    <a:pt x="17" y="91"/>
                  </a:lnTo>
                  <a:lnTo>
                    <a:pt x="23" y="81"/>
                  </a:lnTo>
                  <a:lnTo>
                    <a:pt x="29" y="71"/>
                  </a:lnTo>
                  <a:lnTo>
                    <a:pt x="36" y="62"/>
                  </a:lnTo>
                  <a:lnTo>
                    <a:pt x="43" y="53"/>
                  </a:lnTo>
                  <a:lnTo>
                    <a:pt x="51" y="45"/>
                  </a:lnTo>
                  <a:lnTo>
                    <a:pt x="59" y="38"/>
                  </a:lnTo>
                  <a:lnTo>
                    <a:pt x="69" y="31"/>
                  </a:lnTo>
                  <a:lnTo>
                    <a:pt x="78" y="25"/>
                  </a:lnTo>
                  <a:lnTo>
                    <a:pt x="89" y="19"/>
                  </a:lnTo>
                  <a:lnTo>
                    <a:pt x="99" y="14"/>
                  </a:lnTo>
                  <a:lnTo>
                    <a:pt x="110" y="10"/>
                  </a:lnTo>
                  <a:lnTo>
                    <a:pt x="122" y="7"/>
                  </a:lnTo>
                  <a:lnTo>
                    <a:pt x="134" y="4"/>
                  </a:lnTo>
                  <a:lnTo>
                    <a:pt x="147" y="2"/>
                  </a:lnTo>
                  <a:lnTo>
                    <a:pt x="160" y="1"/>
                  </a:lnTo>
                  <a:lnTo>
                    <a:pt x="173" y="0"/>
                  </a:lnTo>
                  <a:lnTo>
                    <a:pt x="183" y="1"/>
                  </a:lnTo>
                  <a:lnTo>
                    <a:pt x="194" y="1"/>
                  </a:lnTo>
                  <a:lnTo>
                    <a:pt x="204" y="2"/>
                  </a:lnTo>
                  <a:lnTo>
                    <a:pt x="215" y="4"/>
                  </a:lnTo>
                  <a:lnTo>
                    <a:pt x="226" y="6"/>
                  </a:lnTo>
                  <a:lnTo>
                    <a:pt x="238" y="9"/>
                  </a:lnTo>
                  <a:lnTo>
                    <a:pt x="250" y="11"/>
                  </a:lnTo>
                  <a:lnTo>
                    <a:pt x="262" y="15"/>
                  </a:lnTo>
                  <a:lnTo>
                    <a:pt x="262" y="70"/>
                  </a:lnTo>
                  <a:lnTo>
                    <a:pt x="250" y="64"/>
                  </a:lnTo>
                  <a:lnTo>
                    <a:pt x="238" y="58"/>
                  </a:lnTo>
                  <a:lnTo>
                    <a:pt x="226" y="53"/>
                  </a:lnTo>
                  <a:lnTo>
                    <a:pt x="214" y="49"/>
                  </a:lnTo>
                  <a:lnTo>
                    <a:pt x="203" y="46"/>
                  </a:lnTo>
                  <a:lnTo>
                    <a:pt x="191" y="44"/>
                  </a:lnTo>
                  <a:lnTo>
                    <a:pt x="179" y="43"/>
                  </a:lnTo>
                  <a:lnTo>
                    <a:pt x="167" y="43"/>
                  </a:lnTo>
                  <a:lnTo>
                    <a:pt x="154" y="44"/>
                  </a:lnTo>
                  <a:lnTo>
                    <a:pt x="142" y="46"/>
                  </a:lnTo>
                  <a:lnTo>
                    <a:pt x="131" y="49"/>
                  </a:lnTo>
                  <a:lnTo>
                    <a:pt x="120" y="53"/>
                  </a:lnTo>
                  <a:lnTo>
                    <a:pt x="111" y="58"/>
                  </a:lnTo>
                  <a:lnTo>
                    <a:pt x="101" y="64"/>
                  </a:lnTo>
                  <a:lnTo>
                    <a:pt x="93" y="71"/>
                  </a:lnTo>
                  <a:lnTo>
                    <a:pt x="85" y="80"/>
                  </a:lnTo>
                  <a:lnTo>
                    <a:pt x="79" y="89"/>
                  </a:lnTo>
                  <a:lnTo>
                    <a:pt x="73" y="98"/>
                  </a:lnTo>
                  <a:lnTo>
                    <a:pt x="68" y="108"/>
                  </a:lnTo>
                  <a:lnTo>
                    <a:pt x="63" y="118"/>
                  </a:lnTo>
                  <a:lnTo>
                    <a:pt x="60" y="129"/>
                  </a:lnTo>
                  <a:lnTo>
                    <a:pt x="57" y="141"/>
                  </a:lnTo>
                  <a:lnTo>
                    <a:pt x="56" y="152"/>
                  </a:lnTo>
                  <a:lnTo>
                    <a:pt x="55" y="165"/>
                  </a:lnTo>
                  <a:lnTo>
                    <a:pt x="56" y="174"/>
                  </a:lnTo>
                  <a:lnTo>
                    <a:pt x="57" y="182"/>
                  </a:lnTo>
                  <a:lnTo>
                    <a:pt x="58" y="191"/>
                  </a:lnTo>
                  <a:lnTo>
                    <a:pt x="60" y="200"/>
                  </a:lnTo>
                  <a:lnTo>
                    <a:pt x="62" y="208"/>
                  </a:lnTo>
                  <a:lnTo>
                    <a:pt x="65" y="216"/>
                  </a:lnTo>
                  <a:lnTo>
                    <a:pt x="68" y="224"/>
                  </a:lnTo>
                  <a:lnTo>
                    <a:pt x="71" y="232"/>
                  </a:lnTo>
                  <a:lnTo>
                    <a:pt x="75" y="239"/>
                  </a:lnTo>
                  <a:lnTo>
                    <a:pt x="80" y="246"/>
                  </a:lnTo>
                  <a:lnTo>
                    <a:pt x="85" y="253"/>
                  </a:lnTo>
                  <a:lnTo>
                    <a:pt x="90" y="260"/>
                  </a:lnTo>
                  <a:lnTo>
                    <a:pt x="96" y="266"/>
                  </a:lnTo>
                  <a:lnTo>
                    <a:pt x="102" y="271"/>
                  </a:lnTo>
                  <a:lnTo>
                    <a:pt x="109" y="277"/>
                  </a:lnTo>
                  <a:lnTo>
                    <a:pt x="116" y="282"/>
                  </a:lnTo>
                  <a:lnTo>
                    <a:pt x="123" y="286"/>
                  </a:lnTo>
                  <a:lnTo>
                    <a:pt x="131" y="290"/>
                  </a:lnTo>
                  <a:lnTo>
                    <a:pt x="140" y="293"/>
                  </a:lnTo>
                  <a:lnTo>
                    <a:pt x="148" y="296"/>
                  </a:lnTo>
                  <a:lnTo>
                    <a:pt x="157" y="298"/>
                  </a:lnTo>
                  <a:lnTo>
                    <a:pt x="166" y="299"/>
                  </a:lnTo>
                  <a:lnTo>
                    <a:pt x="176" y="300"/>
                  </a:lnTo>
                  <a:lnTo>
                    <a:pt x="186" y="300"/>
                  </a:lnTo>
                  <a:lnTo>
                    <a:pt x="198" y="299"/>
                  </a:lnTo>
                  <a:lnTo>
                    <a:pt x="210" y="298"/>
                  </a:lnTo>
                  <a:lnTo>
                    <a:pt x="222" y="295"/>
                  </a:lnTo>
                  <a:lnTo>
                    <a:pt x="234" y="291"/>
                  </a:lnTo>
                  <a:lnTo>
                    <a:pt x="247" y="287"/>
                  </a:lnTo>
                  <a:lnTo>
                    <a:pt x="260" y="282"/>
                  </a:lnTo>
                  <a:lnTo>
                    <a:pt x="273" y="276"/>
                  </a:lnTo>
                  <a:lnTo>
                    <a:pt x="286" y="269"/>
                  </a:lnTo>
                  <a:lnTo>
                    <a:pt x="288" y="269"/>
                  </a:lnTo>
                  <a:lnTo>
                    <a:pt x="262" y="325"/>
                  </a:lnTo>
                  <a:lnTo>
                    <a:pt x="256" y="327"/>
                  </a:lnTo>
                  <a:lnTo>
                    <a:pt x="251" y="329"/>
                  </a:lnTo>
                  <a:lnTo>
                    <a:pt x="245" y="331"/>
                  </a:lnTo>
                  <a:lnTo>
                    <a:pt x="240" y="332"/>
                  </a:lnTo>
                  <a:lnTo>
                    <a:pt x="235" y="334"/>
                  </a:lnTo>
                  <a:lnTo>
                    <a:pt x="230" y="335"/>
                  </a:lnTo>
                  <a:lnTo>
                    <a:pt x="225" y="336"/>
                  </a:lnTo>
                  <a:lnTo>
                    <a:pt x="220" y="337"/>
                  </a:lnTo>
                  <a:lnTo>
                    <a:pt x="215" y="337"/>
                  </a:lnTo>
                  <a:lnTo>
                    <a:pt x="210" y="338"/>
                  </a:lnTo>
                  <a:lnTo>
                    <a:pt x="206" y="338"/>
                  </a:lnTo>
                  <a:lnTo>
                    <a:pt x="201" y="339"/>
                  </a:lnTo>
                  <a:lnTo>
                    <a:pt x="196" y="339"/>
                  </a:lnTo>
                  <a:lnTo>
                    <a:pt x="190" y="339"/>
                  </a:lnTo>
                  <a:lnTo>
                    <a:pt x="185" y="339"/>
                  </a:lnTo>
                  <a:lnTo>
                    <a:pt x="180" y="339"/>
                  </a:lnTo>
                  <a:lnTo>
                    <a:pt x="163" y="338"/>
                  </a:lnTo>
                  <a:lnTo>
                    <a:pt x="146" y="336"/>
                  </a:lnTo>
                  <a:lnTo>
                    <a:pt x="129" y="333"/>
                  </a:lnTo>
                  <a:lnTo>
                    <a:pt x="114" y="329"/>
                  </a:lnTo>
                  <a:lnTo>
                    <a:pt x="99" y="323"/>
                  </a:lnTo>
                  <a:lnTo>
                    <a:pt x="84" y="317"/>
                  </a:lnTo>
                  <a:lnTo>
                    <a:pt x="70" y="309"/>
                  </a:lnTo>
                  <a:lnTo>
                    <a:pt x="57" y="300"/>
                  </a:lnTo>
                  <a:lnTo>
                    <a:pt x="45" y="290"/>
                  </a:lnTo>
                  <a:lnTo>
                    <a:pt x="34" y="279"/>
                  </a:lnTo>
                  <a:lnTo>
                    <a:pt x="25" y="266"/>
                  </a:lnTo>
                  <a:lnTo>
                    <a:pt x="17" y="252"/>
                  </a:lnTo>
                  <a:lnTo>
                    <a:pt x="10" y="237"/>
                  </a:lnTo>
                  <a:lnTo>
                    <a:pt x="5" y="221"/>
                  </a:lnTo>
                  <a:lnTo>
                    <a:pt x="2" y="204"/>
                  </a:lnTo>
                  <a:lnTo>
                    <a:pt x="0" y="185"/>
                  </a:lnTo>
                  <a:lnTo>
                    <a:pt x="0" y="185"/>
                  </a:lnTo>
                  <a:close/>
                </a:path>
              </a:pathLst>
            </a:custGeom>
            <a:solidFill>
              <a:schemeClr val="bg1"/>
            </a:solidFill>
            <a:ln w="9525">
              <a:noFill/>
              <a:round/>
              <a:headEnd/>
              <a:tailEnd/>
            </a:ln>
          </p:spPr>
          <p:txBody>
            <a:bodyPr/>
            <a:lstStyle/>
            <a:p>
              <a:endParaRPr lang="en-US" dirty="0"/>
            </a:p>
          </p:txBody>
        </p:sp>
      </p:grpSp>
      <p:sp>
        <p:nvSpPr>
          <p:cNvPr id="643751" name="Text Box 679"/>
          <p:cNvSpPr txBox="1">
            <a:spLocks noChangeArrowheads="1"/>
          </p:cNvSpPr>
          <p:nvPr/>
        </p:nvSpPr>
        <p:spPr bwMode="auto">
          <a:xfrm>
            <a:off x="1295400" y="0"/>
            <a:ext cx="6781800" cy="461665"/>
          </a:xfrm>
          <a:prstGeom prst="rect">
            <a:avLst/>
          </a:prstGeom>
          <a:noFill/>
          <a:ln w="9525" algn="ctr">
            <a:noFill/>
            <a:miter lim="800000"/>
            <a:headEnd/>
            <a:tailEnd/>
          </a:ln>
          <a:effectLst/>
        </p:spPr>
        <p:txBody>
          <a:bodyPr>
            <a:spAutoFit/>
          </a:bodyPr>
          <a:lstStyle/>
          <a:p>
            <a:pPr marL="342900" indent="-342900" algn="ctr">
              <a:spcBef>
                <a:spcPct val="50000"/>
              </a:spcBef>
              <a:buClr>
                <a:srgbClr val="FFFF00"/>
              </a:buClr>
            </a:pPr>
            <a:r>
              <a:rPr lang="en-US" sz="2400" i="1" dirty="0">
                <a:solidFill>
                  <a:schemeClr val="bg1"/>
                </a:solidFill>
              </a:rPr>
              <a:t>Spot Map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Rectangle 2"/>
          <p:cNvSpPr>
            <a:spLocks noGrp="1" noChangeArrowheads="1"/>
          </p:cNvSpPr>
          <p:nvPr>
            <p:ph type="ctrTitle"/>
          </p:nvPr>
        </p:nvSpPr>
        <p:spPr>
          <a:xfrm>
            <a:off x="152400" y="1196975"/>
            <a:ext cx="8839200" cy="1470025"/>
          </a:xfrm>
        </p:spPr>
        <p:txBody>
          <a:bodyPr/>
          <a:lstStyle/>
          <a:p>
            <a:r>
              <a:rPr lang="en-US" sz="3500" dirty="0"/>
              <a:t>Elevated Fall-Related Mortality Rates </a:t>
            </a:r>
            <a:r>
              <a:rPr lang="en-US" sz="3500" dirty="0" smtClean="0"/>
              <a:t/>
            </a:r>
            <a:br>
              <a:rPr lang="en-US" sz="3500" dirty="0" smtClean="0"/>
            </a:br>
            <a:r>
              <a:rPr lang="en-US" sz="3500" dirty="0" smtClean="0"/>
              <a:t>— New </a:t>
            </a:r>
            <a:r>
              <a:rPr lang="en-US" sz="3500" dirty="0"/>
              <a:t>Mexico, 1999–2004</a:t>
            </a:r>
          </a:p>
        </p:txBody>
      </p:sp>
      <p:sp>
        <p:nvSpPr>
          <p:cNvPr id="819203" name="Rectangle 3"/>
          <p:cNvSpPr>
            <a:spLocks noGrp="1" noChangeArrowheads="1"/>
          </p:cNvSpPr>
          <p:nvPr>
            <p:ph type="subTitle" idx="1"/>
          </p:nvPr>
        </p:nvSpPr>
        <p:spPr>
          <a:xfrm>
            <a:off x="685800" y="3657600"/>
            <a:ext cx="7848600" cy="1752600"/>
          </a:xfrm>
        </p:spPr>
        <p:txBody>
          <a:bodyPr/>
          <a:lstStyle/>
          <a:p>
            <a:r>
              <a:rPr lang="en-US" dirty="0"/>
              <a:t>Aaron M. Wendelboe, PhD</a:t>
            </a:r>
          </a:p>
          <a:p>
            <a:r>
              <a:rPr lang="en-US" dirty="0"/>
              <a:t>New Mexico Department of Health</a:t>
            </a:r>
          </a:p>
          <a:p>
            <a:r>
              <a:rPr lang="en-US" dirty="0"/>
              <a:t>OWCD, CDD, EIS Field Assignments Branch</a:t>
            </a:r>
          </a:p>
        </p:txBody>
      </p:sp>
      <p:pic>
        <p:nvPicPr>
          <p:cNvPr id="819204" name="Picture 4" descr="cdclogo_ag_2color"/>
          <p:cNvPicPr>
            <a:picLocks noChangeAspect="1" noChangeArrowheads="1"/>
          </p:cNvPicPr>
          <p:nvPr/>
        </p:nvPicPr>
        <p:blipFill>
          <a:blip r:embed="rId3" cstate="print"/>
          <a:srcRect r="4762"/>
          <a:stretch>
            <a:fillRect/>
          </a:stretch>
        </p:blipFill>
        <p:spPr bwMode="auto">
          <a:xfrm>
            <a:off x="7086600" y="5443538"/>
            <a:ext cx="1676400" cy="1212850"/>
          </a:xfrm>
          <a:prstGeom prst="rect">
            <a:avLst/>
          </a:prstGeom>
          <a:noFill/>
          <a:ln w="9525">
            <a:noFill/>
            <a:miter lim="800000"/>
            <a:headEnd/>
            <a:tailEnd/>
          </a:ln>
        </p:spPr>
      </p:pic>
      <p:pic>
        <p:nvPicPr>
          <p:cNvPr id="819205" name="Picture 5" descr="Building a Healthy New Mexico, The New Mexico Department of Health logo"/>
          <p:cNvPicPr>
            <a:picLocks noChangeAspect="1" noChangeArrowheads="1"/>
          </p:cNvPicPr>
          <p:nvPr/>
        </p:nvPicPr>
        <p:blipFill>
          <a:blip r:embed="rId4" cstate="print"/>
          <a:srcRect/>
          <a:stretch>
            <a:fillRect/>
          </a:stretch>
        </p:blipFill>
        <p:spPr bwMode="auto">
          <a:xfrm>
            <a:off x="228600" y="5418138"/>
            <a:ext cx="1676400" cy="1287462"/>
          </a:xfrm>
          <a:prstGeom prst="rect">
            <a:avLst/>
          </a:prstGeom>
          <a:noFill/>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00007D"/>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04800" y="381000"/>
            <a:ext cx="8534400" cy="1143000"/>
          </a:xfrm>
          <a:noFill/>
        </p:spPr>
        <p:txBody>
          <a:bodyPr/>
          <a:lstStyle/>
          <a:p>
            <a:pPr eaLnBrk="1" hangingPunct="1"/>
            <a:r>
              <a:rPr lang="en-US" dirty="0" smtClean="0"/>
              <a:t>Annual Rate of Motor-Vehicle Collisions with Moose by County</a:t>
            </a:r>
          </a:p>
        </p:txBody>
      </p:sp>
      <p:pic>
        <p:nvPicPr>
          <p:cNvPr id="16387" name="Picture 3" descr="Maine map red"/>
          <p:cNvPicPr>
            <a:picLocks noChangeAspect="1" noChangeArrowheads="1"/>
          </p:cNvPicPr>
          <p:nvPr/>
        </p:nvPicPr>
        <p:blipFill>
          <a:blip r:embed="rId3" cstate="print"/>
          <a:srcRect l="16136" t="8047" r="14915"/>
          <a:stretch>
            <a:fillRect/>
          </a:stretch>
        </p:blipFill>
        <p:spPr bwMode="auto">
          <a:xfrm>
            <a:off x="3497483" y="1600200"/>
            <a:ext cx="3436717" cy="4876800"/>
          </a:xfrm>
          <a:prstGeom prst="rect">
            <a:avLst/>
          </a:prstGeom>
          <a:noFill/>
          <a:ln w="9525">
            <a:noFill/>
            <a:miter lim="800000"/>
            <a:headEnd/>
            <a:tailEnd/>
          </a:ln>
        </p:spPr>
      </p:pic>
      <p:grpSp>
        <p:nvGrpSpPr>
          <p:cNvPr id="2" name="Group 4"/>
          <p:cNvGrpSpPr>
            <a:grpSpLocks/>
          </p:cNvGrpSpPr>
          <p:nvPr/>
        </p:nvGrpSpPr>
        <p:grpSpPr bwMode="auto">
          <a:xfrm>
            <a:off x="1219200" y="1905000"/>
            <a:ext cx="3276600" cy="1752601"/>
            <a:chOff x="3696" y="1382"/>
            <a:chExt cx="2064" cy="1104"/>
          </a:xfrm>
        </p:grpSpPr>
        <p:sp>
          <p:nvSpPr>
            <p:cNvPr id="16395" name="Text Box 5"/>
            <p:cNvSpPr txBox="1">
              <a:spLocks noChangeArrowheads="1"/>
            </p:cNvSpPr>
            <p:nvPr/>
          </p:nvSpPr>
          <p:spPr bwMode="auto">
            <a:xfrm>
              <a:off x="3696" y="1382"/>
              <a:ext cx="2064" cy="250"/>
            </a:xfrm>
            <a:prstGeom prst="rect">
              <a:avLst/>
            </a:prstGeom>
            <a:noFill/>
            <a:ln w="9525">
              <a:noFill/>
              <a:miter lim="800000"/>
              <a:headEnd/>
              <a:tailEnd/>
            </a:ln>
          </p:spPr>
          <p:txBody>
            <a:bodyPr>
              <a:spAutoFit/>
            </a:bodyPr>
            <a:lstStyle/>
            <a:p>
              <a:pPr algn="ctr" fontAlgn="auto">
                <a:spcBef>
                  <a:spcPts val="0"/>
                </a:spcBef>
                <a:spcAft>
                  <a:spcPts val="0"/>
                </a:spcAft>
              </a:pPr>
              <a:r>
                <a:rPr lang="en-US" sz="2000" b="1" dirty="0">
                  <a:solidFill>
                    <a:srgbClr val="FFFFFF"/>
                  </a:solidFill>
                  <a:latin typeface="Calibri" pitchFamily="34" charset="0"/>
                </a:rPr>
                <a:t>Rate per 100,000 persons</a:t>
              </a:r>
            </a:p>
          </p:txBody>
        </p:sp>
        <p:sp>
          <p:nvSpPr>
            <p:cNvPr id="16396" name="Text Box 6"/>
            <p:cNvSpPr txBox="1">
              <a:spLocks noChangeArrowheads="1"/>
            </p:cNvSpPr>
            <p:nvPr/>
          </p:nvSpPr>
          <p:spPr bwMode="auto">
            <a:xfrm>
              <a:off x="4464" y="1731"/>
              <a:ext cx="1056" cy="755"/>
            </a:xfrm>
            <a:prstGeom prst="rect">
              <a:avLst/>
            </a:prstGeom>
            <a:noFill/>
            <a:ln w="9525">
              <a:noFill/>
              <a:miter lim="800000"/>
              <a:headEnd/>
              <a:tailEnd/>
            </a:ln>
          </p:spPr>
          <p:txBody>
            <a:bodyPr>
              <a:spAutoFit/>
            </a:bodyPr>
            <a:lstStyle/>
            <a:p>
              <a:pPr marL="457200" indent="-457200" fontAlgn="auto">
                <a:lnSpc>
                  <a:spcPct val="70000"/>
                </a:lnSpc>
                <a:spcBef>
                  <a:spcPts val="0"/>
                </a:spcBef>
                <a:spcAft>
                  <a:spcPts val="600"/>
                </a:spcAft>
              </a:pPr>
              <a:r>
                <a:rPr lang="en-US" sz="2000" b="1" dirty="0" smtClean="0">
                  <a:solidFill>
                    <a:srgbClr val="FFFFFF"/>
                  </a:solidFill>
                  <a:latin typeface="Calibri" pitchFamily="34" charset="0"/>
                </a:rPr>
                <a:t>240</a:t>
              </a:r>
              <a:r>
                <a:rPr lang="en-US" b="1" dirty="0" smtClean="0">
                  <a:solidFill>
                    <a:srgbClr val="FFFFFF"/>
                  </a:solidFill>
                  <a:latin typeface="Calibri" pitchFamily="34" charset="0"/>
                </a:rPr>
                <a:t>–</a:t>
              </a:r>
              <a:r>
                <a:rPr lang="en-US" sz="2000" b="1" dirty="0" smtClean="0">
                  <a:solidFill>
                    <a:srgbClr val="FFFFFF"/>
                  </a:solidFill>
                  <a:latin typeface="Calibri" pitchFamily="34" charset="0"/>
                </a:rPr>
                <a:t>310</a:t>
              </a:r>
              <a:endParaRPr lang="en-US" sz="2000" b="1" dirty="0">
                <a:solidFill>
                  <a:srgbClr val="FFFFFF"/>
                </a:solidFill>
                <a:latin typeface="Calibri" pitchFamily="34" charset="0"/>
              </a:endParaRPr>
            </a:p>
            <a:p>
              <a:pPr marL="457200" indent="-457200" fontAlgn="auto">
                <a:lnSpc>
                  <a:spcPct val="70000"/>
                </a:lnSpc>
                <a:spcBef>
                  <a:spcPts val="0"/>
                </a:spcBef>
                <a:spcAft>
                  <a:spcPts val="600"/>
                </a:spcAft>
              </a:pPr>
              <a:r>
                <a:rPr lang="en-US" sz="2000" b="1" dirty="0">
                  <a:solidFill>
                    <a:srgbClr val="FFFFFF"/>
                  </a:solidFill>
                  <a:latin typeface="Calibri" pitchFamily="34" charset="0"/>
                </a:rPr>
                <a:t>160</a:t>
              </a:r>
              <a:r>
                <a:rPr lang="en-US" b="1" dirty="0">
                  <a:solidFill>
                    <a:srgbClr val="FFFFFF"/>
                  </a:solidFill>
                  <a:latin typeface="Calibri" pitchFamily="34" charset="0"/>
                </a:rPr>
                <a:t>–</a:t>
              </a:r>
              <a:r>
                <a:rPr lang="en-US" sz="2000" b="1" dirty="0">
                  <a:solidFill>
                    <a:srgbClr val="FFFFFF"/>
                  </a:solidFill>
                  <a:latin typeface="Calibri" pitchFamily="34" charset="0"/>
                </a:rPr>
                <a:t>239</a:t>
              </a:r>
            </a:p>
            <a:p>
              <a:pPr marL="457200" indent="-457200" fontAlgn="auto">
                <a:lnSpc>
                  <a:spcPct val="70000"/>
                </a:lnSpc>
                <a:spcBef>
                  <a:spcPts val="0"/>
                </a:spcBef>
                <a:spcAft>
                  <a:spcPts val="600"/>
                </a:spcAft>
              </a:pPr>
              <a:r>
                <a:rPr lang="en-US" sz="2000" b="1" dirty="0">
                  <a:solidFill>
                    <a:srgbClr val="FFFFFF"/>
                  </a:solidFill>
                  <a:latin typeface="Calibri" pitchFamily="34" charset="0"/>
                </a:rPr>
                <a:t>  80</a:t>
              </a:r>
              <a:r>
                <a:rPr lang="en-US" b="1" dirty="0">
                  <a:solidFill>
                    <a:srgbClr val="FFFFFF"/>
                  </a:solidFill>
                  <a:latin typeface="Calibri" pitchFamily="34" charset="0"/>
                </a:rPr>
                <a:t>–</a:t>
              </a:r>
              <a:r>
                <a:rPr lang="en-US" sz="2000" b="1" dirty="0">
                  <a:solidFill>
                    <a:srgbClr val="FFFFFF"/>
                  </a:solidFill>
                  <a:latin typeface="Calibri" pitchFamily="34" charset="0"/>
                </a:rPr>
                <a:t>159</a:t>
              </a:r>
            </a:p>
            <a:p>
              <a:pPr marL="457200" indent="-457200" fontAlgn="auto">
                <a:lnSpc>
                  <a:spcPct val="70000"/>
                </a:lnSpc>
                <a:spcBef>
                  <a:spcPts val="0"/>
                </a:spcBef>
                <a:spcAft>
                  <a:spcPts val="600"/>
                </a:spcAft>
              </a:pPr>
              <a:r>
                <a:rPr lang="en-US" sz="2000" b="1" dirty="0">
                  <a:solidFill>
                    <a:srgbClr val="FFFFFF"/>
                  </a:solidFill>
                  <a:latin typeface="Calibri" pitchFamily="34" charset="0"/>
                </a:rPr>
                <a:t>   </a:t>
              </a:r>
              <a:r>
                <a:rPr lang="en-US" sz="2000" b="1" dirty="0" smtClean="0">
                  <a:solidFill>
                    <a:srgbClr val="FFFFFF"/>
                  </a:solidFill>
                  <a:latin typeface="Calibri" pitchFamily="34" charset="0"/>
                </a:rPr>
                <a:t>   </a:t>
              </a:r>
              <a:r>
                <a:rPr lang="en-US" sz="2000" b="1" dirty="0">
                  <a:solidFill>
                    <a:srgbClr val="FFFFFF"/>
                  </a:solidFill>
                  <a:latin typeface="Calibri" pitchFamily="34" charset="0"/>
                </a:rPr>
                <a:t>0</a:t>
              </a:r>
              <a:r>
                <a:rPr lang="en-US" b="1" dirty="0">
                  <a:solidFill>
                    <a:srgbClr val="FFFFFF"/>
                  </a:solidFill>
                  <a:latin typeface="Calibri" pitchFamily="34" charset="0"/>
                </a:rPr>
                <a:t>– </a:t>
              </a:r>
              <a:r>
                <a:rPr lang="en-US" sz="2000" b="1" dirty="0">
                  <a:solidFill>
                    <a:srgbClr val="FFFFFF"/>
                  </a:solidFill>
                  <a:latin typeface="Calibri" pitchFamily="34" charset="0"/>
                </a:rPr>
                <a:t>79</a:t>
              </a:r>
            </a:p>
          </p:txBody>
        </p:sp>
        <p:sp>
          <p:nvSpPr>
            <p:cNvPr id="16397" name="Text Box 7"/>
            <p:cNvSpPr txBox="1">
              <a:spLocks noChangeArrowheads="1"/>
            </p:cNvSpPr>
            <p:nvPr/>
          </p:nvSpPr>
          <p:spPr bwMode="auto">
            <a:xfrm>
              <a:off x="4087" y="2112"/>
              <a:ext cx="291" cy="125"/>
            </a:xfrm>
            <a:prstGeom prst="rect">
              <a:avLst/>
            </a:prstGeom>
            <a:solidFill>
              <a:srgbClr val="FFC653"/>
            </a:solidFill>
            <a:ln w="9525">
              <a:noFill/>
              <a:miter lim="800000"/>
              <a:headEnd/>
              <a:tailEnd/>
            </a:ln>
          </p:spPr>
          <p:txBody>
            <a:bodyPr vert="eaVert">
              <a:spAutoFit/>
            </a:bodyPr>
            <a:lstStyle/>
            <a:p>
              <a:pPr fontAlgn="auto">
                <a:spcBef>
                  <a:spcPts val="0"/>
                </a:spcBef>
                <a:spcAft>
                  <a:spcPts val="0"/>
                </a:spcAft>
              </a:pPr>
              <a:endParaRPr lang="en-US" sz="1800" b="0" dirty="0">
                <a:solidFill>
                  <a:srgbClr val="FFFFFF"/>
                </a:solidFill>
                <a:latin typeface="Myriad Web Pro"/>
              </a:endParaRPr>
            </a:p>
          </p:txBody>
        </p:sp>
        <p:sp>
          <p:nvSpPr>
            <p:cNvPr id="16398" name="Text Box 8"/>
            <p:cNvSpPr txBox="1">
              <a:spLocks noChangeArrowheads="1"/>
            </p:cNvSpPr>
            <p:nvPr/>
          </p:nvSpPr>
          <p:spPr bwMode="auto">
            <a:xfrm>
              <a:off x="4088" y="1920"/>
              <a:ext cx="291" cy="125"/>
            </a:xfrm>
            <a:prstGeom prst="rect">
              <a:avLst/>
            </a:prstGeom>
            <a:solidFill>
              <a:srgbClr val="FF8837"/>
            </a:solidFill>
            <a:ln w="9525">
              <a:noFill/>
              <a:miter lim="800000"/>
              <a:headEnd/>
              <a:tailEnd/>
            </a:ln>
          </p:spPr>
          <p:txBody>
            <a:bodyPr vert="eaVert">
              <a:spAutoFit/>
            </a:bodyPr>
            <a:lstStyle/>
            <a:p>
              <a:pPr fontAlgn="auto">
                <a:spcBef>
                  <a:spcPts val="0"/>
                </a:spcBef>
                <a:spcAft>
                  <a:spcPts val="0"/>
                </a:spcAft>
              </a:pPr>
              <a:endParaRPr lang="en-US" sz="1800" b="0" dirty="0">
                <a:solidFill>
                  <a:srgbClr val="FFFFFF"/>
                </a:solidFill>
                <a:latin typeface="Myriad Web Pro"/>
              </a:endParaRPr>
            </a:p>
          </p:txBody>
        </p:sp>
        <p:sp>
          <p:nvSpPr>
            <p:cNvPr id="16399" name="Text Box 9"/>
            <p:cNvSpPr txBox="1">
              <a:spLocks noChangeArrowheads="1"/>
            </p:cNvSpPr>
            <p:nvPr/>
          </p:nvSpPr>
          <p:spPr bwMode="auto">
            <a:xfrm>
              <a:off x="4088" y="1728"/>
              <a:ext cx="291" cy="125"/>
            </a:xfrm>
            <a:prstGeom prst="rect">
              <a:avLst/>
            </a:prstGeom>
            <a:solidFill>
              <a:srgbClr val="FF0000"/>
            </a:solidFill>
            <a:ln w="9525">
              <a:noFill/>
              <a:miter lim="800000"/>
              <a:headEnd/>
              <a:tailEnd/>
            </a:ln>
          </p:spPr>
          <p:txBody>
            <a:bodyPr vert="eaVert">
              <a:spAutoFit/>
            </a:bodyPr>
            <a:lstStyle/>
            <a:p>
              <a:pPr fontAlgn="auto">
                <a:spcBef>
                  <a:spcPts val="0"/>
                </a:spcBef>
                <a:spcAft>
                  <a:spcPts val="0"/>
                </a:spcAft>
              </a:pPr>
              <a:endParaRPr lang="en-US" sz="1800" b="0" dirty="0">
                <a:solidFill>
                  <a:srgbClr val="FFFFFF"/>
                </a:solidFill>
                <a:latin typeface="Myriad Web Pro"/>
              </a:endParaRPr>
            </a:p>
          </p:txBody>
        </p:sp>
        <p:sp>
          <p:nvSpPr>
            <p:cNvPr id="16400" name="Text Box 10"/>
            <p:cNvSpPr txBox="1">
              <a:spLocks noChangeArrowheads="1"/>
            </p:cNvSpPr>
            <p:nvPr/>
          </p:nvSpPr>
          <p:spPr bwMode="auto">
            <a:xfrm>
              <a:off x="4087" y="2304"/>
              <a:ext cx="291" cy="125"/>
            </a:xfrm>
            <a:prstGeom prst="rect">
              <a:avLst/>
            </a:prstGeom>
            <a:solidFill>
              <a:srgbClr val="FFFF99"/>
            </a:solidFill>
            <a:ln w="9525">
              <a:noFill/>
              <a:miter lim="800000"/>
              <a:headEnd/>
              <a:tailEnd/>
            </a:ln>
          </p:spPr>
          <p:txBody>
            <a:bodyPr vert="eaVert">
              <a:spAutoFit/>
            </a:bodyPr>
            <a:lstStyle/>
            <a:p>
              <a:pPr fontAlgn="auto">
                <a:spcBef>
                  <a:spcPts val="0"/>
                </a:spcBef>
                <a:spcAft>
                  <a:spcPts val="0"/>
                </a:spcAft>
              </a:pPr>
              <a:endParaRPr lang="en-US" sz="1800" b="0" dirty="0">
                <a:solidFill>
                  <a:srgbClr val="FFFFFF"/>
                </a:solidFill>
                <a:latin typeface="Myriad Web Pro"/>
              </a:endParaRPr>
            </a:p>
          </p:txBody>
        </p:sp>
      </p:grpSp>
      <p:sp>
        <p:nvSpPr>
          <p:cNvPr id="11" name="Text Box 679"/>
          <p:cNvSpPr txBox="1">
            <a:spLocks noChangeArrowheads="1"/>
          </p:cNvSpPr>
          <p:nvPr/>
        </p:nvSpPr>
        <p:spPr bwMode="auto">
          <a:xfrm>
            <a:off x="1295400" y="0"/>
            <a:ext cx="6781800" cy="461665"/>
          </a:xfrm>
          <a:prstGeom prst="rect">
            <a:avLst/>
          </a:prstGeom>
          <a:noFill/>
          <a:ln w="9525" algn="ctr">
            <a:noFill/>
            <a:miter lim="800000"/>
            <a:headEnd/>
            <a:tailEnd/>
          </a:ln>
          <a:effectLst/>
        </p:spPr>
        <p:txBody>
          <a:bodyPr>
            <a:spAutoFit/>
          </a:bodyPr>
          <a:lstStyle/>
          <a:p>
            <a:pPr marL="342900" indent="-342900" algn="ctr">
              <a:spcBef>
                <a:spcPct val="50000"/>
              </a:spcBef>
              <a:buClr>
                <a:srgbClr val="FFFF00"/>
              </a:buClr>
            </a:pPr>
            <a:r>
              <a:rPr lang="en-US" sz="2400" i="1" dirty="0" smtClean="0">
                <a:solidFill>
                  <a:schemeClr val="bg1"/>
                </a:solidFill>
              </a:rPr>
              <a:t>Area </a:t>
            </a:r>
            <a:r>
              <a:rPr lang="en-US" sz="2400" i="1" dirty="0">
                <a:solidFill>
                  <a:schemeClr val="bg1"/>
                </a:solidFill>
              </a:rPr>
              <a:t>Map </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8" name="Rectangle 2"/>
          <p:cNvSpPr>
            <a:spLocks noGrp="1" noChangeArrowheads="1"/>
          </p:cNvSpPr>
          <p:nvPr>
            <p:ph type="title"/>
          </p:nvPr>
        </p:nvSpPr>
        <p:spPr/>
        <p:txBody>
          <a:bodyPr/>
          <a:lstStyle/>
          <a:p>
            <a:r>
              <a:rPr lang="en-US" dirty="0"/>
              <a:t>Choose Colors Carefully </a:t>
            </a:r>
            <a:br>
              <a:rPr lang="en-US" dirty="0"/>
            </a:br>
            <a:r>
              <a:rPr lang="en-US" dirty="0"/>
              <a:t>for Maps and Charts</a:t>
            </a:r>
          </a:p>
        </p:txBody>
      </p:sp>
      <p:sp>
        <p:nvSpPr>
          <p:cNvPr id="782339" name="Rectangle 3"/>
          <p:cNvSpPr>
            <a:spLocks noGrp="1" noChangeArrowheads="1"/>
          </p:cNvSpPr>
          <p:nvPr>
            <p:ph type="body" idx="1"/>
          </p:nvPr>
        </p:nvSpPr>
        <p:spPr/>
        <p:txBody>
          <a:bodyPr/>
          <a:lstStyle/>
          <a:p>
            <a:pPr>
              <a:lnSpc>
                <a:spcPct val="90000"/>
              </a:lnSpc>
            </a:pPr>
            <a:r>
              <a:rPr lang="en-US" dirty="0"/>
              <a:t>Don’t obscure a hierarchy that does exist</a:t>
            </a:r>
          </a:p>
          <a:p>
            <a:pPr lvl="1">
              <a:lnSpc>
                <a:spcPct val="90000"/>
              </a:lnSpc>
            </a:pPr>
            <a:r>
              <a:rPr lang="en-US" dirty="0"/>
              <a:t>If hierarchy, use graded colors within a family, e.g. light blue, medium blue, dark blue</a:t>
            </a:r>
          </a:p>
          <a:p>
            <a:pPr lvl="1">
              <a:lnSpc>
                <a:spcPct val="90000"/>
              </a:lnSpc>
            </a:pPr>
            <a:r>
              <a:rPr lang="en-US" dirty="0"/>
              <a:t>Lightest = “least”, darkest = “most”</a:t>
            </a:r>
          </a:p>
          <a:p>
            <a:pPr lvl="1">
              <a:lnSpc>
                <a:spcPct val="90000"/>
              </a:lnSpc>
            </a:pPr>
            <a:endParaRPr lang="en-US" sz="1200" dirty="0"/>
          </a:p>
          <a:p>
            <a:pPr>
              <a:lnSpc>
                <a:spcPct val="90000"/>
              </a:lnSpc>
            </a:pPr>
            <a:r>
              <a:rPr lang="en-US" dirty="0"/>
              <a:t>Don’t imply a hierarchy where none exists</a:t>
            </a:r>
          </a:p>
          <a:p>
            <a:pPr lvl="1">
              <a:lnSpc>
                <a:spcPct val="90000"/>
              </a:lnSpc>
            </a:pPr>
            <a:r>
              <a:rPr lang="en-US" dirty="0"/>
              <a:t>If no hierarchy, use equally strong colors</a:t>
            </a:r>
          </a:p>
          <a:p>
            <a:pPr lvl="1">
              <a:lnSpc>
                <a:spcPct val="90000"/>
              </a:lnSpc>
            </a:pPr>
            <a:endParaRPr lang="en-US" sz="1200" dirty="0"/>
          </a:p>
          <a:p>
            <a:pPr>
              <a:lnSpc>
                <a:spcPct val="90000"/>
              </a:lnSpc>
            </a:pPr>
            <a:r>
              <a:rPr lang="en-US" dirty="0"/>
              <a:t>Avoid red-green combinations </a:t>
            </a:r>
            <a:br>
              <a:rPr lang="en-US" dirty="0"/>
            </a:br>
            <a:r>
              <a:rPr lang="en-US" dirty="0"/>
              <a:t>(color blindness)</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4034" name="Freeform 2"/>
          <p:cNvSpPr>
            <a:spLocks/>
          </p:cNvSpPr>
          <p:nvPr/>
        </p:nvSpPr>
        <p:spPr bwMode="auto">
          <a:xfrm>
            <a:off x="4519613" y="2921000"/>
            <a:ext cx="754062" cy="479425"/>
          </a:xfrm>
          <a:custGeom>
            <a:avLst/>
            <a:gdLst/>
            <a:ahLst/>
            <a:cxnLst>
              <a:cxn ang="0">
                <a:pos x="8" y="20"/>
              </a:cxn>
              <a:cxn ang="0">
                <a:pos x="0" y="90"/>
              </a:cxn>
              <a:cxn ang="0">
                <a:pos x="13" y="165"/>
              </a:cxn>
              <a:cxn ang="0">
                <a:pos x="65" y="316"/>
              </a:cxn>
              <a:cxn ang="0">
                <a:pos x="94" y="399"/>
              </a:cxn>
              <a:cxn ang="0">
                <a:pos x="428" y="381"/>
              </a:cxn>
              <a:cxn ang="0">
                <a:pos x="482" y="399"/>
              </a:cxn>
              <a:cxn ang="0">
                <a:pos x="515" y="321"/>
              </a:cxn>
              <a:cxn ang="0">
                <a:pos x="503" y="266"/>
              </a:cxn>
              <a:cxn ang="0">
                <a:pos x="559" y="254"/>
              </a:cxn>
              <a:cxn ang="0">
                <a:pos x="566" y="167"/>
              </a:cxn>
              <a:cxn ang="0">
                <a:pos x="532" y="128"/>
              </a:cxn>
              <a:cxn ang="0">
                <a:pos x="477" y="92"/>
              </a:cxn>
              <a:cxn ang="0">
                <a:pos x="489" y="38"/>
              </a:cxn>
              <a:cxn ang="0">
                <a:pos x="465" y="0"/>
              </a:cxn>
              <a:cxn ang="0">
                <a:pos x="338" y="5"/>
              </a:cxn>
              <a:cxn ang="0">
                <a:pos x="213" y="11"/>
              </a:cxn>
              <a:cxn ang="0">
                <a:pos x="8" y="20"/>
              </a:cxn>
            </a:cxnLst>
            <a:rect l="0" t="0" r="r" b="b"/>
            <a:pathLst>
              <a:path w="566" h="399">
                <a:moveTo>
                  <a:pt x="8" y="20"/>
                </a:moveTo>
                <a:lnTo>
                  <a:pt x="0" y="90"/>
                </a:lnTo>
                <a:lnTo>
                  <a:pt x="13" y="165"/>
                </a:lnTo>
                <a:lnTo>
                  <a:pt x="65" y="316"/>
                </a:lnTo>
                <a:lnTo>
                  <a:pt x="94" y="399"/>
                </a:lnTo>
                <a:lnTo>
                  <a:pt x="428" y="381"/>
                </a:lnTo>
                <a:lnTo>
                  <a:pt x="482" y="399"/>
                </a:lnTo>
                <a:lnTo>
                  <a:pt x="515" y="321"/>
                </a:lnTo>
                <a:lnTo>
                  <a:pt x="503" y="266"/>
                </a:lnTo>
                <a:lnTo>
                  <a:pt x="559" y="254"/>
                </a:lnTo>
                <a:lnTo>
                  <a:pt x="566" y="167"/>
                </a:lnTo>
                <a:lnTo>
                  <a:pt x="532" y="128"/>
                </a:lnTo>
                <a:lnTo>
                  <a:pt x="477" y="92"/>
                </a:lnTo>
                <a:lnTo>
                  <a:pt x="489" y="38"/>
                </a:lnTo>
                <a:lnTo>
                  <a:pt x="465" y="0"/>
                </a:lnTo>
                <a:lnTo>
                  <a:pt x="338" y="5"/>
                </a:lnTo>
                <a:lnTo>
                  <a:pt x="213" y="11"/>
                </a:lnTo>
                <a:lnTo>
                  <a:pt x="8" y="2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35" name="Freeform 3"/>
          <p:cNvSpPr>
            <a:spLocks/>
          </p:cNvSpPr>
          <p:nvPr/>
        </p:nvSpPr>
        <p:spPr bwMode="auto">
          <a:xfrm>
            <a:off x="7324725" y="1752600"/>
            <a:ext cx="523875" cy="725488"/>
          </a:xfrm>
          <a:custGeom>
            <a:avLst/>
            <a:gdLst/>
            <a:ahLst/>
            <a:cxnLst>
              <a:cxn ang="0">
                <a:pos x="102" y="16"/>
              </a:cxn>
              <a:cxn ang="0">
                <a:pos x="39" y="124"/>
              </a:cxn>
              <a:cxn ang="0">
                <a:pos x="66" y="167"/>
              </a:cxn>
              <a:cxn ang="0">
                <a:pos x="35" y="216"/>
              </a:cxn>
              <a:cxn ang="0">
                <a:pos x="51" y="235"/>
              </a:cxn>
              <a:cxn ang="0">
                <a:pos x="39" y="267"/>
              </a:cxn>
              <a:cxn ang="0">
                <a:pos x="37" y="323"/>
              </a:cxn>
              <a:cxn ang="0">
                <a:pos x="0" y="343"/>
              </a:cxn>
              <a:cxn ang="0">
                <a:pos x="10" y="360"/>
              </a:cxn>
              <a:cxn ang="0">
                <a:pos x="84" y="574"/>
              </a:cxn>
              <a:cxn ang="0">
                <a:pos x="149" y="603"/>
              </a:cxn>
              <a:cxn ang="0">
                <a:pos x="147" y="561"/>
              </a:cxn>
              <a:cxn ang="0">
                <a:pos x="181" y="527"/>
              </a:cxn>
              <a:cxn ang="0">
                <a:pos x="171" y="491"/>
              </a:cxn>
              <a:cxn ang="0">
                <a:pos x="253" y="451"/>
              </a:cxn>
              <a:cxn ang="0">
                <a:pos x="259" y="393"/>
              </a:cxn>
              <a:cxn ang="0">
                <a:pos x="306" y="392"/>
              </a:cxn>
              <a:cxn ang="0">
                <a:pos x="346" y="348"/>
              </a:cxn>
              <a:cxn ang="0">
                <a:pos x="392" y="320"/>
              </a:cxn>
              <a:cxn ang="0">
                <a:pos x="394" y="282"/>
              </a:cxn>
              <a:cxn ang="0">
                <a:pos x="332" y="269"/>
              </a:cxn>
              <a:cxn ang="0">
                <a:pos x="322" y="226"/>
              </a:cxn>
              <a:cxn ang="0">
                <a:pos x="260" y="217"/>
              </a:cxn>
              <a:cxn ang="0">
                <a:pos x="217" y="37"/>
              </a:cxn>
              <a:cxn ang="0">
                <a:pos x="197" y="0"/>
              </a:cxn>
              <a:cxn ang="0">
                <a:pos x="134" y="13"/>
              </a:cxn>
              <a:cxn ang="0">
                <a:pos x="122" y="30"/>
              </a:cxn>
              <a:cxn ang="0">
                <a:pos x="102" y="16"/>
              </a:cxn>
            </a:cxnLst>
            <a:rect l="0" t="0" r="r" b="b"/>
            <a:pathLst>
              <a:path w="394" h="603">
                <a:moveTo>
                  <a:pt x="102" y="16"/>
                </a:moveTo>
                <a:lnTo>
                  <a:pt x="39" y="124"/>
                </a:lnTo>
                <a:lnTo>
                  <a:pt x="66" y="167"/>
                </a:lnTo>
                <a:lnTo>
                  <a:pt x="35" y="216"/>
                </a:lnTo>
                <a:lnTo>
                  <a:pt x="51" y="235"/>
                </a:lnTo>
                <a:lnTo>
                  <a:pt x="39" y="267"/>
                </a:lnTo>
                <a:lnTo>
                  <a:pt x="37" y="323"/>
                </a:lnTo>
                <a:lnTo>
                  <a:pt x="0" y="343"/>
                </a:lnTo>
                <a:lnTo>
                  <a:pt x="10" y="360"/>
                </a:lnTo>
                <a:lnTo>
                  <a:pt x="84" y="574"/>
                </a:lnTo>
                <a:lnTo>
                  <a:pt x="149" y="603"/>
                </a:lnTo>
                <a:lnTo>
                  <a:pt x="147" y="561"/>
                </a:lnTo>
                <a:lnTo>
                  <a:pt x="181" y="527"/>
                </a:lnTo>
                <a:lnTo>
                  <a:pt x="171" y="491"/>
                </a:lnTo>
                <a:lnTo>
                  <a:pt x="253" y="451"/>
                </a:lnTo>
                <a:lnTo>
                  <a:pt x="259" y="393"/>
                </a:lnTo>
                <a:lnTo>
                  <a:pt x="306" y="392"/>
                </a:lnTo>
                <a:lnTo>
                  <a:pt x="346" y="348"/>
                </a:lnTo>
                <a:lnTo>
                  <a:pt x="392" y="320"/>
                </a:lnTo>
                <a:lnTo>
                  <a:pt x="394" y="282"/>
                </a:lnTo>
                <a:lnTo>
                  <a:pt x="332" y="269"/>
                </a:lnTo>
                <a:lnTo>
                  <a:pt x="322" y="226"/>
                </a:lnTo>
                <a:lnTo>
                  <a:pt x="260" y="217"/>
                </a:lnTo>
                <a:lnTo>
                  <a:pt x="217" y="37"/>
                </a:lnTo>
                <a:lnTo>
                  <a:pt x="197" y="0"/>
                </a:lnTo>
                <a:lnTo>
                  <a:pt x="134" y="13"/>
                </a:lnTo>
                <a:lnTo>
                  <a:pt x="122" y="30"/>
                </a:lnTo>
                <a:lnTo>
                  <a:pt x="102" y="16"/>
                </a:lnTo>
                <a:close/>
              </a:path>
            </a:pathLst>
          </a:custGeom>
          <a:solidFill>
            <a:srgbClr val="000099"/>
          </a:solidFill>
          <a:ln w="28575" cmpd="sng">
            <a:solidFill>
              <a:schemeClr val="tx1"/>
            </a:solidFill>
            <a:prstDash val="solid"/>
            <a:round/>
            <a:headEnd/>
            <a:tailEnd/>
          </a:ln>
        </p:spPr>
        <p:txBody>
          <a:bodyPr lIns="0" tIns="0" rIns="0"/>
          <a:lstStyle/>
          <a:p>
            <a:endParaRPr lang="en-US" dirty="0"/>
          </a:p>
        </p:txBody>
      </p:sp>
      <p:grpSp>
        <p:nvGrpSpPr>
          <p:cNvPr id="684036" name="Group 4"/>
          <p:cNvGrpSpPr>
            <a:grpSpLocks/>
          </p:cNvGrpSpPr>
          <p:nvPr/>
        </p:nvGrpSpPr>
        <p:grpSpPr bwMode="auto">
          <a:xfrm>
            <a:off x="2447925" y="5032375"/>
            <a:ext cx="766763" cy="534988"/>
            <a:chOff x="2398" y="2728"/>
            <a:chExt cx="718" cy="553"/>
          </a:xfrm>
        </p:grpSpPr>
        <p:grpSp>
          <p:nvGrpSpPr>
            <p:cNvPr id="684037" name="Group 5"/>
            <p:cNvGrpSpPr>
              <a:grpSpLocks/>
            </p:cNvGrpSpPr>
            <p:nvPr/>
          </p:nvGrpSpPr>
          <p:grpSpPr bwMode="auto">
            <a:xfrm>
              <a:off x="2398" y="2728"/>
              <a:ext cx="718" cy="553"/>
              <a:chOff x="2398" y="2728"/>
              <a:chExt cx="718" cy="553"/>
            </a:xfrm>
          </p:grpSpPr>
          <p:sp>
            <p:nvSpPr>
              <p:cNvPr id="684038" name="Freeform 6"/>
              <p:cNvSpPr>
                <a:spLocks/>
              </p:cNvSpPr>
              <p:nvPr/>
            </p:nvSpPr>
            <p:spPr bwMode="auto">
              <a:xfrm>
                <a:off x="2398" y="2798"/>
                <a:ext cx="54" cy="80"/>
              </a:xfrm>
              <a:custGeom>
                <a:avLst/>
                <a:gdLst/>
                <a:ahLst/>
                <a:cxnLst>
                  <a:cxn ang="0">
                    <a:pos x="0" y="80"/>
                  </a:cxn>
                  <a:cxn ang="0">
                    <a:pos x="0" y="56"/>
                  </a:cxn>
                  <a:cxn ang="0">
                    <a:pos x="31" y="0"/>
                  </a:cxn>
                  <a:cxn ang="0">
                    <a:pos x="54" y="16"/>
                  </a:cxn>
                  <a:cxn ang="0">
                    <a:pos x="28" y="80"/>
                  </a:cxn>
                  <a:cxn ang="0">
                    <a:pos x="0" y="80"/>
                  </a:cxn>
                </a:cxnLst>
                <a:rect l="0" t="0" r="r" b="b"/>
                <a:pathLst>
                  <a:path w="54" h="80">
                    <a:moveTo>
                      <a:pt x="0" y="80"/>
                    </a:moveTo>
                    <a:lnTo>
                      <a:pt x="0" y="56"/>
                    </a:lnTo>
                    <a:lnTo>
                      <a:pt x="31" y="0"/>
                    </a:lnTo>
                    <a:lnTo>
                      <a:pt x="54" y="16"/>
                    </a:lnTo>
                    <a:lnTo>
                      <a:pt x="28" y="80"/>
                    </a:lnTo>
                    <a:lnTo>
                      <a:pt x="0" y="8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39" name="Freeform 7"/>
              <p:cNvSpPr>
                <a:spLocks/>
              </p:cNvSpPr>
              <p:nvPr/>
            </p:nvSpPr>
            <p:spPr bwMode="auto">
              <a:xfrm>
                <a:off x="2476" y="2728"/>
                <a:ext cx="103" cy="101"/>
              </a:xfrm>
              <a:custGeom>
                <a:avLst/>
                <a:gdLst/>
                <a:ahLst/>
                <a:cxnLst>
                  <a:cxn ang="0">
                    <a:pos x="22" y="12"/>
                  </a:cxn>
                  <a:cxn ang="0">
                    <a:pos x="0" y="60"/>
                  </a:cxn>
                  <a:cxn ang="0">
                    <a:pos x="40" y="93"/>
                  </a:cxn>
                  <a:cxn ang="0">
                    <a:pos x="86" y="101"/>
                  </a:cxn>
                  <a:cxn ang="0">
                    <a:pos x="103" y="61"/>
                  </a:cxn>
                  <a:cxn ang="0">
                    <a:pos x="92" y="0"/>
                  </a:cxn>
                  <a:cxn ang="0">
                    <a:pos x="22" y="12"/>
                  </a:cxn>
                </a:cxnLst>
                <a:rect l="0" t="0" r="r" b="b"/>
                <a:pathLst>
                  <a:path w="103" h="101">
                    <a:moveTo>
                      <a:pt x="22" y="12"/>
                    </a:moveTo>
                    <a:lnTo>
                      <a:pt x="0" y="60"/>
                    </a:lnTo>
                    <a:lnTo>
                      <a:pt x="40" y="93"/>
                    </a:lnTo>
                    <a:lnTo>
                      <a:pt x="86" y="101"/>
                    </a:lnTo>
                    <a:lnTo>
                      <a:pt x="103" y="61"/>
                    </a:lnTo>
                    <a:lnTo>
                      <a:pt x="92" y="0"/>
                    </a:lnTo>
                    <a:lnTo>
                      <a:pt x="22" y="12"/>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40" name="Freeform 8"/>
              <p:cNvSpPr>
                <a:spLocks/>
              </p:cNvSpPr>
              <p:nvPr/>
            </p:nvSpPr>
            <p:spPr bwMode="auto">
              <a:xfrm>
                <a:off x="2573" y="2798"/>
                <a:ext cx="153" cy="113"/>
              </a:xfrm>
              <a:custGeom>
                <a:avLst/>
                <a:gdLst/>
                <a:ahLst/>
                <a:cxnLst>
                  <a:cxn ang="0">
                    <a:pos x="0" y="40"/>
                  </a:cxn>
                  <a:cxn ang="0">
                    <a:pos x="105" y="0"/>
                  </a:cxn>
                  <a:cxn ang="0">
                    <a:pos x="125" y="49"/>
                  </a:cxn>
                  <a:cxn ang="0">
                    <a:pos x="145" y="60"/>
                  </a:cxn>
                  <a:cxn ang="0">
                    <a:pos x="153" y="100"/>
                  </a:cxn>
                  <a:cxn ang="0">
                    <a:pos x="101" y="106"/>
                  </a:cxn>
                  <a:cxn ang="0">
                    <a:pos x="64" y="113"/>
                  </a:cxn>
                  <a:cxn ang="0">
                    <a:pos x="0" y="40"/>
                  </a:cxn>
                </a:cxnLst>
                <a:rect l="0" t="0" r="r" b="b"/>
                <a:pathLst>
                  <a:path w="153" h="113">
                    <a:moveTo>
                      <a:pt x="0" y="40"/>
                    </a:moveTo>
                    <a:lnTo>
                      <a:pt x="105" y="0"/>
                    </a:lnTo>
                    <a:lnTo>
                      <a:pt x="125" y="49"/>
                    </a:lnTo>
                    <a:lnTo>
                      <a:pt x="145" y="60"/>
                    </a:lnTo>
                    <a:lnTo>
                      <a:pt x="153" y="100"/>
                    </a:lnTo>
                    <a:lnTo>
                      <a:pt x="101" y="106"/>
                    </a:lnTo>
                    <a:lnTo>
                      <a:pt x="64" y="113"/>
                    </a:lnTo>
                    <a:lnTo>
                      <a:pt x="0" y="4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41" name="Freeform 9"/>
              <p:cNvSpPr>
                <a:spLocks/>
              </p:cNvSpPr>
              <p:nvPr/>
            </p:nvSpPr>
            <p:spPr bwMode="auto">
              <a:xfrm>
                <a:off x="2731" y="2884"/>
                <a:ext cx="122" cy="60"/>
              </a:xfrm>
              <a:custGeom>
                <a:avLst/>
                <a:gdLst/>
                <a:ahLst/>
                <a:cxnLst>
                  <a:cxn ang="0">
                    <a:pos x="19" y="3"/>
                  </a:cxn>
                  <a:cxn ang="0">
                    <a:pos x="0" y="56"/>
                  </a:cxn>
                  <a:cxn ang="0">
                    <a:pos x="33" y="60"/>
                  </a:cxn>
                  <a:cxn ang="0">
                    <a:pos x="53" y="47"/>
                  </a:cxn>
                  <a:cxn ang="0">
                    <a:pos x="90" y="49"/>
                  </a:cxn>
                  <a:cxn ang="0">
                    <a:pos x="122" y="25"/>
                  </a:cxn>
                  <a:cxn ang="0">
                    <a:pos x="101" y="16"/>
                  </a:cxn>
                  <a:cxn ang="0">
                    <a:pos x="85" y="0"/>
                  </a:cxn>
                  <a:cxn ang="0">
                    <a:pos x="19" y="3"/>
                  </a:cxn>
                </a:cxnLst>
                <a:rect l="0" t="0" r="r" b="b"/>
                <a:pathLst>
                  <a:path w="122" h="60">
                    <a:moveTo>
                      <a:pt x="19" y="3"/>
                    </a:moveTo>
                    <a:lnTo>
                      <a:pt x="0" y="56"/>
                    </a:lnTo>
                    <a:lnTo>
                      <a:pt x="33" y="60"/>
                    </a:lnTo>
                    <a:lnTo>
                      <a:pt x="53" y="47"/>
                    </a:lnTo>
                    <a:lnTo>
                      <a:pt x="90" y="49"/>
                    </a:lnTo>
                    <a:lnTo>
                      <a:pt x="122" y="25"/>
                    </a:lnTo>
                    <a:lnTo>
                      <a:pt x="101" y="16"/>
                    </a:lnTo>
                    <a:lnTo>
                      <a:pt x="85" y="0"/>
                    </a:lnTo>
                    <a:lnTo>
                      <a:pt x="19" y="3"/>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42" name="Freeform 10"/>
              <p:cNvSpPr>
                <a:spLocks/>
              </p:cNvSpPr>
              <p:nvPr/>
            </p:nvSpPr>
            <p:spPr bwMode="auto">
              <a:xfrm>
                <a:off x="2767" y="2969"/>
                <a:ext cx="50" cy="43"/>
              </a:xfrm>
              <a:custGeom>
                <a:avLst/>
                <a:gdLst/>
                <a:ahLst/>
                <a:cxnLst>
                  <a:cxn ang="0">
                    <a:pos x="44" y="0"/>
                  </a:cxn>
                  <a:cxn ang="0">
                    <a:pos x="0" y="3"/>
                  </a:cxn>
                  <a:cxn ang="0">
                    <a:pos x="8" y="43"/>
                  </a:cxn>
                  <a:cxn ang="0">
                    <a:pos x="50" y="33"/>
                  </a:cxn>
                  <a:cxn ang="0">
                    <a:pos x="44" y="0"/>
                  </a:cxn>
                </a:cxnLst>
                <a:rect l="0" t="0" r="r" b="b"/>
                <a:pathLst>
                  <a:path w="50" h="43">
                    <a:moveTo>
                      <a:pt x="44" y="0"/>
                    </a:moveTo>
                    <a:lnTo>
                      <a:pt x="0" y="3"/>
                    </a:lnTo>
                    <a:lnTo>
                      <a:pt x="8" y="43"/>
                    </a:lnTo>
                    <a:lnTo>
                      <a:pt x="50" y="33"/>
                    </a:lnTo>
                    <a:lnTo>
                      <a:pt x="44" y="0"/>
                    </a:lnTo>
                    <a:close/>
                  </a:path>
                </a:pathLst>
              </a:custGeom>
              <a:solidFill>
                <a:schemeClr val="accent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43" name="Freeform 11"/>
              <p:cNvSpPr>
                <a:spLocks/>
              </p:cNvSpPr>
              <p:nvPr/>
            </p:nvSpPr>
            <p:spPr bwMode="auto">
              <a:xfrm>
                <a:off x="2822" y="3016"/>
                <a:ext cx="34" cy="42"/>
              </a:xfrm>
              <a:custGeom>
                <a:avLst/>
                <a:gdLst/>
                <a:ahLst/>
                <a:cxnLst>
                  <a:cxn ang="0">
                    <a:pos x="0" y="16"/>
                  </a:cxn>
                  <a:cxn ang="0">
                    <a:pos x="34" y="0"/>
                  </a:cxn>
                  <a:cxn ang="0">
                    <a:pos x="34" y="37"/>
                  </a:cxn>
                  <a:cxn ang="0">
                    <a:pos x="11" y="42"/>
                  </a:cxn>
                  <a:cxn ang="0">
                    <a:pos x="0" y="16"/>
                  </a:cxn>
                </a:cxnLst>
                <a:rect l="0" t="0" r="r" b="b"/>
                <a:pathLst>
                  <a:path w="34" h="42">
                    <a:moveTo>
                      <a:pt x="0" y="16"/>
                    </a:moveTo>
                    <a:lnTo>
                      <a:pt x="34" y="0"/>
                    </a:lnTo>
                    <a:lnTo>
                      <a:pt x="34" y="37"/>
                    </a:lnTo>
                    <a:lnTo>
                      <a:pt x="11" y="42"/>
                    </a:lnTo>
                    <a:lnTo>
                      <a:pt x="0" y="16"/>
                    </a:lnTo>
                    <a:close/>
                  </a:path>
                </a:pathLst>
              </a:custGeom>
              <a:solidFill>
                <a:schemeClr val="accent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44" name="Freeform 12"/>
              <p:cNvSpPr>
                <a:spLocks/>
              </p:cNvSpPr>
              <p:nvPr/>
            </p:nvSpPr>
            <p:spPr bwMode="auto">
              <a:xfrm>
                <a:off x="2908" y="3036"/>
                <a:ext cx="208" cy="245"/>
              </a:xfrm>
              <a:custGeom>
                <a:avLst/>
                <a:gdLst/>
                <a:ahLst/>
                <a:cxnLst>
                  <a:cxn ang="0">
                    <a:pos x="35" y="0"/>
                  </a:cxn>
                  <a:cxn ang="0">
                    <a:pos x="0" y="93"/>
                  </a:cxn>
                  <a:cxn ang="0">
                    <a:pos x="25" y="139"/>
                  </a:cxn>
                  <a:cxn ang="0">
                    <a:pos x="25" y="223"/>
                  </a:cxn>
                  <a:cxn ang="0">
                    <a:pos x="75" y="245"/>
                  </a:cxn>
                  <a:cxn ang="0">
                    <a:pos x="97" y="197"/>
                  </a:cxn>
                  <a:cxn ang="0">
                    <a:pos x="161" y="186"/>
                  </a:cxn>
                  <a:cxn ang="0">
                    <a:pos x="208" y="132"/>
                  </a:cxn>
                  <a:cxn ang="0">
                    <a:pos x="158" y="49"/>
                  </a:cxn>
                  <a:cxn ang="0">
                    <a:pos x="35" y="0"/>
                  </a:cxn>
                </a:cxnLst>
                <a:rect l="0" t="0" r="r" b="b"/>
                <a:pathLst>
                  <a:path w="208" h="245">
                    <a:moveTo>
                      <a:pt x="35" y="0"/>
                    </a:moveTo>
                    <a:lnTo>
                      <a:pt x="0" y="93"/>
                    </a:lnTo>
                    <a:lnTo>
                      <a:pt x="25" y="139"/>
                    </a:lnTo>
                    <a:lnTo>
                      <a:pt x="25" y="223"/>
                    </a:lnTo>
                    <a:lnTo>
                      <a:pt x="75" y="245"/>
                    </a:lnTo>
                    <a:lnTo>
                      <a:pt x="97" y="197"/>
                    </a:lnTo>
                    <a:lnTo>
                      <a:pt x="161" y="186"/>
                    </a:lnTo>
                    <a:lnTo>
                      <a:pt x="208" y="132"/>
                    </a:lnTo>
                    <a:lnTo>
                      <a:pt x="158" y="49"/>
                    </a:lnTo>
                    <a:lnTo>
                      <a:pt x="35"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grpSp>
        <p:sp>
          <p:nvSpPr>
            <p:cNvPr id="684045" name="Freeform 13"/>
            <p:cNvSpPr>
              <a:spLocks/>
            </p:cNvSpPr>
            <p:nvPr/>
          </p:nvSpPr>
          <p:spPr bwMode="auto">
            <a:xfrm>
              <a:off x="2835" y="2921"/>
              <a:ext cx="114" cy="96"/>
            </a:xfrm>
            <a:custGeom>
              <a:avLst/>
              <a:gdLst/>
              <a:ahLst/>
              <a:cxnLst>
                <a:cxn ang="0">
                  <a:pos x="23" y="0"/>
                </a:cxn>
                <a:cxn ang="0">
                  <a:pos x="0" y="29"/>
                </a:cxn>
                <a:cxn ang="0">
                  <a:pos x="10" y="51"/>
                </a:cxn>
                <a:cxn ang="0">
                  <a:pos x="31" y="59"/>
                </a:cxn>
                <a:cxn ang="0">
                  <a:pos x="53" y="96"/>
                </a:cxn>
                <a:cxn ang="0">
                  <a:pos x="113" y="81"/>
                </a:cxn>
                <a:cxn ang="0">
                  <a:pos x="114" y="42"/>
                </a:cxn>
                <a:cxn ang="0">
                  <a:pos x="71" y="8"/>
                </a:cxn>
                <a:cxn ang="0">
                  <a:pos x="23" y="0"/>
                </a:cxn>
              </a:cxnLst>
              <a:rect l="0" t="0" r="r" b="b"/>
              <a:pathLst>
                <a:path w="114" h="96">
                  <a:moveTo>
                    <a:pt x="23" y="0"/>
                  </a:moveTo>
                  <a:lnTo>
                    <a:pt x="0" y="29"/>
                  </a:lnTo>
                  <a:lnTo>
                    <a:pt x="10" y="51"/>
                  </a:lnTo>
                  <a:lnTo>
                    <a:pt x="31" y="59"/>
                  </a:lnTo>
                  <a:lnTo>
                    <a:pt x="53" y="96"/>
                  </a:lnTo>
                  <a:lnTo>
                    <a:pt x="113" y="81"/>
                  </a:lnTo>
                  <a:lnTo>
                    <a:pt x="114" y="42"/>
                  </a:lnTo>
                  <a:lnTo>
                    <a:pt x="71" y="8"/>
                  </a:lnTo>
                  <a:lnTo>
                    <a:pt x="23"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grpSp>
      <p:sp>
        <p:nvSpPr>
          <p:cNvPr id="684046" name="Freeform 14"/>
          <p:cNvSpPr>
            <a:spLocks/>
          </p:cNvSpPr>
          <p:nvPr/>
        </p:nvSpPr>
        <p:spPr bwMode="auto">
          <a:xfrm rot="-155023">
            <a:off x="990600" y="4721225"/>
            <a:ext cx="1341438" cy="1185863"/>
          </a:xfrm>
          <a:custGeom>
            <a:avLst/>
            <a:gdLst/>
            <a:ahLst/>
            <a:cxnLst>
              <a:cxn ang="0">
                <a:pos x="209" y="191"/>
              </a:cxn>
              <a:cxn ang="0">
                <a:pos x="473" y="0"/>
              </a:cxn>
              <a:cxn ang="0">
                <a:pos x="599" y="34"/>
              </a:cxn>
              <a:cxn ang="0">
                <a:pos x="660" y="95"/>
              </a:cxn>
              <a:cxn ang="0">
                <a:pos x="908" y="118"/>
              </a:cxn>
              <a:cxn ang="0">
                <a:pos x="915" y="752"/>
              </a:cxn>
              <a:cxn ang="0">
                <a:pos x="996" y="771"/>
              </a:cxn>
              <a:cxn ang="0">
                <a:pos x="1033" y="847"/>
              </a:cxn>
              <a:cxn ang="0">
                <a:pos x="1091" y="821"/>
              </a:cxn>
              <a:cxn ang="0">
                <a:pos x="1210" y="993"/>
              </a:cxn>
              <a:cxn ang="0">
                <a:pos x="1312" y="1072"/>
              </a:cxn>
              <a:cxn ang="0">
                <a:pos x="1309" y="1141"/>
              </a:cxn>
              <a:cxn ang="0">
                <a:pos x="1179" y="1150"/>
              </a:cxn>
              <a:cxn ang="0">
                <a:pos x="1122" y="939"/>
              </a:cxn>
              <a:cxn ang="0">
                <a:pos x="713" y="732"/>
              </a:cxn>
              <a:cxn ang="0">
                <a:pos x="725" y="797"/>
              </a:cxn>
              <a:cxn ang="0">
                <a:pos x="632" y="882"/>
              </a:cxn>
              <a:cxn ang="0">
                <a:pos x="617" y="851"/>
              </a:cxn>
              <a:cxn ang="0">
                <a:pos x="591" y="851"/>
              </a:cxn>
              <a:cxn ang="0">
                <a:pos x="518" y="1026"/>
              </a:cxn>
              <a:cxn ang="0">
                <a:pos x="290" y="1199"/>
              </a:cxn>
              <a:cxn ang="0">
                <a:pos x="64" y="1282"/>
              </a:cxn>
              <a:cxn ang="0">
                <a:pos x="0" y="1270"/>
              </a:cxn>
              <a:cxn ang="0">
                <a:pos x="259" y="1122"/>
              </a:cxn>
              <a:cxn ang="0">
                <a:pos x="290" y="1122"/>
              </a:cxn>
              <a:cxn ang="0">
                <a:pos x="385" y="1008"/>
              </a:cxn>
              <a:cxn ang="0">
                <a:pos x="427" y="1004"/>
              </a:cxn>
              <a:cxn ang="0">
                <a:pos x="492" y="917"/>
              </a:cxn>
              <a:cxn ang="0">
                <a:pos x="469" y="878"/>
              </a:cxn>
              <a:cxn ang="0">
                <a:pos x="331" y="897"/>
              </a:cxn>
              <a:cxn ang="0">
                <a:pos x="236" y="679"/>
              </a:cxn>
              <a:cxn ang="0">
                <a:pos x="290" y="580"/>
              </a:cxn>
              <a:cxn ang="0">
                <a:pos x="377" y="546"/>
              </a:cxn>
              <a:cxn ang="0">
                <a:pos x="346" y="458"/>
              </a:cxn>
              <a:cxn ang="0">
                <a:pos x="255" y="500"/>
              </a:cxn>
              <a:cxn ang="0">
                <a:pos x="187" y="374"/>
              </a:cxn>
              <a:cxn ang="0">
                <a:pos x="262" y="344"/>
              </a:cxn>
              <a:cxn ang="0">
                <a:pos x="331" y="377"/>
              </a:cxn>
              <a:cxn ang="0">
                <a:pos x="362" y="359"/>
              </a:cxn>
              <a:cxn ang="0">
                <a:pos x="305" y="252"/>
              </a:cxn>
              <a:cxn ang="0">
                <a:pos x="205" y="244"/>
              </a:cxn>
              <a:cxn ang="0">
                <a:pos x="209" y="191"/>
              </a:cxn>
            </a:cxnLst>
            <a:rect l="0" t="0" r="r" b="b"/>
            <a:pathLst>
              <a:path w="1312" h="1282">
                <a:moveTo>
                  <a:pt x="209" y="191"/>
                </a:moveTo>
                <a:lnTo>
                  <a:pt x="473" y="0"/>
                </a:lnTo>
                <a:lnTo>
                  <a:pt x="599" y="34"/>
                </a:lnTo>
                <a:lnTo>
                  <a:pt x="660" y="95"/>
                </a:lnTo>
                <a:lnTo>
                  <a:pt x="908" y="118"/>
                </a:lnTo>
                <a:lnTo>
                  <a:pt x="915" y="752"/>
                </a:lnTo>
                <a:lnTo>
                  <a:pt x="996" y="771"/>
                </a:lnTo>
                <a:lnTo>
                  <a:pt x="1033" y="847"/>
                </a:lnTo>
                <a:lnTo>
                  <a:pt x="1091" y="821"/>
                </a:lnTo>
                <a:lnTo>
                  <a:pt x="1210" y="993"/>
                </a:lnTo>
                <a:lnTo>
                  <a:pt x="1312" y="1072"/>
                </a:lnTo>
                <a:lnTo>
                  <a:pt x="1309" y="1141"/>
                </a:lnTo>
                <a:lnTo>
                  <a:pt x="1179" y="1150"/>
                </a:lnTo>
                <a:lnTo>
                  <a:pt x="1122" y="939"/>
                </a:lnTo>
                <a:lnTo>
                  <a:pt x="713" y="732"/>
                </a:lnTo>
                <a:lnTo>
                  <a:pt x="725" y="797"/>
                </a:lnTo>
                <a:lnTo>
                  <a:pt x="632" y="882"/>
                </a:lnTo>
                <a:lnTo>
                  <a:pt x="617" y="851"/>
                </a:lnTo>
                <a:lnTo>
                  <a:pt x="591" y="851"/>
                </a:lnTo>
                <a:lnTo>
                  <a:pt x="518" y="1026"/>
                </a:lnTo>
                <a:lnTo>
                  <a:pt x="290" y="1199"/>
                </a:lnTo>
                <a:lnTo>
                  <a:pt x="64" y="1282"/>
                </a:lnTo>
                <a:lnTo>
                  <a:pt x="0" y="1270"/>
                </a:lnTo>
                <a:lnTo>
                  <a:pt x="259" y="1122"/>
                </a:lnTo>
                <a:lnTo>
                  <a:pt x="290" y="1122"/>
                </a:lnTo>
                <a:lnTo>
                  <a:pt x="385" y="1008"/>
                </a:lnTo>
                <a:lnTo>
                  <a:pt x="427" y="1004"/>
                </a:lnTo>
                <a:lnTo>
                  <a:pt x="492" y="917"/>
                </a:lnTo>
                <a:lnTo>
                  <a:pt x="469" y="878"/>
                </a:lnTo>
                <a:lnTo>
                  <a:pt x="331" y="897"/>
                </a:lnTo>
                <a:lnTo>
                  <a:pt x="236" y="679"/>
                </a:lnTo>
                <a:lnTo>
                  <a:pt x="290" y="580"/>
                </a:lnTo>
                <a:lnTo>
                  <a:pt x="377" y="546"/>
                </a:lnTo>
                <a:lnTo>
                  <a:pt x="346" y="458"/>
                </a:lnTo>
                <a:lnTo>
                  <a:pt x="255" y="500"/>
                </a:lnTo>
                <a:lnTo>
                  <a:pt x="187" y="374"/>
                </a:lnTo>
                <a:lnTo>
                  <a:pt x="262" y="344"/>
                </a:lnTo>
                <a:lnTo>
                  <a:pt x="331" y="377"/>
                </a:lnTo>
                <a:lnTo>
                  <a:pt x="362" y="359"/>
                </a:lnTo>
                <a:lnTo>
                  <a:pt x="305" y="252"/>
                </a:lnTo>
                <a:lnTo>
                  <a:pt x="205" y="244"/>
                </a:lnTo>
                <a:lnTo>
                  <a:pt x="209" y="191"/>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47" name="Freeform 15"/>
          <p:cNvSpPr>
            <a:spLocks/>
          </p:cNvSpPr>
          <p:nvPr/>
        </p:nvSpPr>
        <p:spPr bwMode="auto">
          <a:xfrm>
            <a:off x="1447800" y="1798638"/>
            <a:ext cx="830263" cy="596900"/>
          </a:xfrm>
          <a:custGeom>
            <a:avLst/>
            <a:gdLst/>
            <a:ahLst/>
            <a:cxnLst>
              <a:cxn ang="0">
                <a:pos x="112" y="0"/>
              </a:cxn>
              <a:cxn ang="0">
                <a:pos x="203" y="25"/>
              </a:cxn>
              <a:cxn ang="0">
                <a:pos x="272" y="41"/>
              </a:cxn>
              <a:cxn ang="0">
                <a:pos x="306" y="49"/>
              </a:cxn>
              <a:cxn ang="0">
                <a:pos x="341" y="54"/>
              </a:cxn>
              <a:cxn ang="0">
                <a:pos x="387" y="63"/>
              </a:cxn>
              <a:cxn ang="0">
                <a:pos x="443" y="73"/>
              </a:cxn>
              <a:cxn ang="0">
                <a:pos x="407" y="325"/>
              </a:cxn>
              <a:cxn ang="0">
                <a:pos x="235" y="289"/>
              </a:cxn>
              <a:cxn ang="0">
                <a:pos x="211" y="305"/>
              </a:cxn>
              <a:cxn ang="0">
                <a:pos x="180" y="281"/>
              </a:cxn>
              <a:cxn ang="0">
                <a:pos x="153" y="305"/>
              </a:cxn>
              <a:cxn ang="0">
                <a:pos x="128" y="284"/>
              </a:cxn>
              <a:cxn ang="0">
                <a:pos x="57" y="281"/>
              </a:cxn>
              <a:cxn ang="0">
                <a:pos x="67" y="239"/>
              </a:cxn>
              <a:cxn ang="0">
                <a:pos x="16" y="236"/>
              </a:cxn>
              <a:cxn ang="0">
                <a:pos x="11" y="212"/>
              </a:cxn>
              <a:cxn ang="0">
                <a:pos x="21" y="187"/>
              </a:cxn>
              <a:cxn ang="0">
                <a:pos x="8" y="165"/>
              </a:cxn>
              <a:cxn ang="0">
                <a:pos x="10" y="101"/>
              </a:cxn>
              <a:cxn ang="0">
                <a:pos x="0" y="53"/>
              </a:cxn>
              <a:cxn ang="0">
                <a:pos x="6" y="34"/>
              </a:cxn>
              <a:cxn ang="0">
                <a:pos x="28" y="41"/>
              </a:cxn>
              <a:cxn ang="0">
                <a:pos x="52" y="70"/>
              </a:cxn>
              <a:cxn ang="0">
                <a:pos x="96" y="76"/>
              </a:cxn>
              <a:cxn ang="0">
                <a:pos x="107" y="100"/>
              </a:cxn>
              <a:cxn ang="0">
                <a:pos x="86" y="100"/>
              </a:cxn>
              <a:cxn ang="0">
                <a:pos x="83" y="120"/>
              </a:cxn>
              <a:cxn ang="0">
                <a:pos x="96" y="122"/>
              </a:cxn>
              <a:cxn ang="0">
                <a:pos x="101" y="142"/>
              </a:cxn>
              <a:cxn ang="0">
                <a:pos x="74" y="157"/>
              </a:cxn>
              <a:cxn ang="0">
                <a:pos x="74" y="171"/>
              </a:cxn>
              <a:cxn ang="0">
                <a:pos x="104" y="171"/>
              </a:cxn>
              <a:cxn ang="0">
                <a:pos x="112" y="136"/>
              </a:cxn>
              <a:cxn ang="0">
                <a:pos x="134" y="115"/>
              </a:cxn>
              <a:cxn ang="0">
                <a:pos x="107" y="60"/>
              </a:cxn>
              <a:cxn ang="0">
                <a:pos x="124" y="43"/>
              </a:cxn>
              <a:cxn ang="0">
                <a:pos x="112" y="0"/>
              </a:cxn>
            </a:cxnLst>
            <a:rect l="0" t="0" r="r" b="b"/>
            <a:pathLst>
              <a:path w="443" h="325">
                <a:moveTo>
                  <a:pt x="112" y="0"/>
                </a:moveTo>
                <a:lnTo>
                  <a:pt x="203" y="25"/>
                </a:lnTo>
                <a:lnTo>
                  <a:pt x="272" y="41"/>
                </a:lnTo>
                <a:lnTo>
                  <a:pt x="306" y="49"/>
                </a:lnTo>
                <a:lnTo>
                  <a:pt x="341" y="54"/>
                </a:lnTo>
                <a:lnTo>
                  <a:pt x="387" y="63"/>
                </a:lnTo>
                <a:lnTo>
                  <a:pt x="443" y="73"/>
                </a:lnTo>
                <a:lnTo>
                  <a:pt x="407" y="325"/>
                </a:lnTo>
                <a:lnTo>
                  <a:pt x="235" y="289"/>
                </a:lnTo>
                <a:lnTo>
                  <a:pt x="211" y="305"/>
                </a:lnTo>
                <a:lnTo>
                  <a:pt x="180" y="281"/>
                </a:lnTo>
                <a:lnTo>
                  <a:pt x="153" y="305"/>
                </a:lnTo>
                <a:lnTo>
                  <a:pt x="128" y="284"/>
                </a:lnTo>
                <a:lnTo>
                  <a:pt x="57" y="281"/>
                </a:lnTo>
                <a:lnTo>
                  <a:pt x="67" y="239"/>
                </a:lnTo>
                <a:lnTo>
                  <a:pt x="16" y="236"/>
                </a:lnTo>
                <a:lnTo>
                  <a:pt x="11" y="212"/>
                </a:lnTo>
                <a:lnTo>
                  <a:pt x="21" y="187"/>
                </a:lnTo>
                <a:lnTo>
                  <a:pt x="8" y="165"/>
                </a:lnTo>
                <a:lnTo>
                  <a:pt x="10" y="101"/>
                </a:lnTo>
                <a:lnTo>
                  <a:pt x="0" y="53"/>
                </a:lnTo>
                <a:lnTo>
                  <a:pt x="6" y="34"/>
                </a:lnTo>
                <a:lnTo>
                  <a:pt x="28" y="41"/>
                </a:lnTo>
                <a:lnTo>
                  <a:pt x="52" y="70"/>
                </a:lnTo>
                <a:lnTo>
                  <a:pt x="96" y="76"/>
                </a:lnTo>
                <a:lnTo>
                  <a:pt x="107" y="100"/>
                </a:lnTo>
                <a:lnTo>
                  <a:pt x="86" y="100"/>
                </a:lnTo>
                <a:lnTo>
                  <a:pt x="83" y="120"/>
                </a:lnTo>
                <a:lnTo>
                  <a:pt x="96" y="122"/>
                </a:lnTo>
                <a:lnTo>
                  <a:pt x="101" y="142"/>
                </a:lnTo>
                <a:lnTo>
                  <a:pt x="74" y="157"/>
                </a:lnTo>
                <a:lnTo>
                  <a:pt x="74" y="171"/>
                </a:lnTo>
                <a:lnTo>
                  <a:pt x="104" y="171"/>
                </a:lnTo>
                <a:lnTo>
                  <a:pt x="112" y="136"/>
                </a:lnTo>
                <a:lnTo>
                  <a:pt x="134" y="115"/>
                </a:lnTo>
                <a:lnTo>
                  <a:pt x="107" y="60"/>
                </a:lnTo>
                <a:lnTo>
                  <a:pt x="124" y="43"/>
                </a:lnTo>
                <a:lnTo>
                  <a:pt x="112"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48" name="Freeform 16"/>
          <p:cNvSpPr>
            <a:spLocks/>
          </p:cNvSpPr>
          <p:nvPr/>
        </p:nvSpPr>
        <p:spPr bwMode="auto">
          <a:xfrm>
            <a:off x="1250950" y="2232025"/>
            <a:ext cx="1036638" cy="774700"/>
          </a:xfrm>
          <a:custGeom>
            <a:avLst/>
            <a:gdLst/>
            <a:ahLst/>
            <a:cxnLst>
              <a:cxn ang="0">
                <a:pos x="121" y="0"/>
              </a:cxn>
              <a:cxn ang="0">
                <a:pos x="105" y="8"/>
              </a:cxn>
              <a:cxn ang="0">
                <a:pos x="95" y="46"/>
              </a:cxn>
              <a:cxn ang="0">
                <a:pos x="85" y="77"/>
              </a:cxn>
              <a:cxn ang="0">
                <a:pos x="77" y="102"/>
              </a:cxn>
              <a:cxn ang="0">
                <a:pos x="67" y="129"/>
              </a:cxn>
              <a:cxn ang="0">
                <a:pos x="56" y="157"/>
              </a:cxn>
              <a:cxn ang="0">
                <a:pos x="41" y="187"/>
              </a:cxn>
              <a:cxn ang="0">
                <a:pos x="21" y="221"/>
              </a:cxn>
              <a:cxn ang="0">
                <a:pos x="0" y="255"/>
              </a:cxn>
              <a:cxn ang="0">
                <a:pos x="0" y="328"/>
              </a:cxn>
              <a:cxn ang="0">
                <a:pos x="310" y="392"/>
              </a:cxn>
              <a:cxn ang="0">
                <a:pos x="453" y="422"/>
              </a:cxn>
              <a:cxn ang="0">
                <a:pos x="483" y="275"/>
              </a:cxn>
              <a:cxn ang="0">
                <a:pos x="502" y="262"/>
              </a:cxn>
              <a:cxn ang="0">
                <a:pos x="485" y="230"/>
              </a:cxn>
              <a:cxn ang="0">
                <a:pos x="493" y="196"/>
              </a:cxn>
              <a:cxn ang="0">
                <a:pos x="553" y="140"/>
              </a:cxn>
              <a:cxn ang="0">
                <a:pos x="512" y="89"/>
              </a:cxn>
              <a:cxn ang="0">
                <a:pos x="340" y="53"/>
              </a:cxn>
              <a:cxn ang="0">
                <a:pos x="316" y="68"/>
              </a:cxn>
              <a:cxn ang="0">
                <a:pos x="285" y="43"/>
              </a:cxn>
              <a:cxn ang="0">
                <a:pos x="258" y="69"/>
              </a:cxn>
              <a:cxn ang="0">
                <a:pos x="232" y="43"/>
              </a:cxn>
              <a:cxn ang="0">
                <a:pos x="163" y="45"/>
              </a:cxn>
              <a:cxn ang="0">
                <a:pos x="172" y="3"/>
              </a:cxn>
              <a:cxn ang="0">
                <a:pos x="121" y="0"/>
              </a:cxn>
            </a:cxnLst>
            <a:rect l="0" t="0" r="r" b="b"/>
            <a:pathLst>
              <a:path w="553" h="422">
                <a:moveTo>
                  <a:pt x="121" y="0"/>
                </a:moveTo>
                <a:lnTo>
                  <a:pt x="105" y="8"/>
                </a:lnTo>
                <a:lnTo>
                  <a:pt x="95" y="46"/>
                </a:lnTo>
                <a:lnTo>
                  <a:pt x="85" y="77"/>
                </a:lnTo>
                <a:lnTo>
                  <a:pt x="77" y="102"/>
                </a:lnTo>
                <a:lnTo>
                  <a:pt x="67" y="129"/>
                </a:lnTo>
                <a:lnTo>
                  <a:pt x="56" y="157"/>
                </a:lnTo>
                <a:lnTo>
                  <a:pt x="41" y="187"/>
                </a:lnTo>
                <a:lnTo>
                  <a:pt x="21" y="221"/>
                </a:lnTo>
                <a:lnTo>
                  <a:pt x="0" y="255"/>
                </a:lnTo>
                <a:lnTo>
                  <a:pt x="0" y="328"/>
                </a:lnTo>
                <a:lnTo>
                  <a:pt x="310" y="392"/>
                </a:lnTo>
                <a:lnTo>
                  <a:pt x="453" y="422"/>
                </a:lnTo>
                <a:lnTo>
                  <a:pt x="483" y="275"/>
                </a:lnTo>
                <a:lnTo>
                  <a:pt x="502" y="262"/>
                </a:lnTo>
                <a:lnTo>
                  <a:pt x="485" y="230"/>
                </a:lnTo>
                <a:lnTo>
                  <a:pt x="493" y="196"/>
                </a:lnTo>
                <a:lnTo>
                  <a:pt x="553" y="140"/>
                </a:lnTo>
                <a:lnTo>
                  <a:pt x="512" y="89"/>
                </a:lnTo>
                <a:lnTo>
                  <a:pt x="340" y="53"/>
                </a:lnTo>
                <a:lnTo>
                  <a:pt x="316" y="68"/>
                </a:lnTo>
                <a:lnTo>
                  <a:pt x="285" y="43"/>
                </a:lnTo>
                <a:lnTo>
                  <a:pt x="258" y="69"/>
                </a:lnTo>
                <a:lnTo>
                  <a:pt x="232" y="43"/>
                </a:lnTo>
                <a:lnTo>
                  <a:pt x="163" y="45"/>
                </a:lnTo>
                <a:lnTo>
                  <a:pt x="172" y="3"/>
                </a:lnTo>
                <a:lnTo>
                  <a:pt x="121"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49" name="Freeform 17"/>
          <p:cNvSpPr>
            <a:spLocks/>
          </p:cNvSpPr>
          <p:nvPr/>
        </p:nvSpPr>
        <p:spPr bwMode="auto">
          <a:xfrm>
            <a:off x="1166813" y="2832100"/>
            <a:ext cx="1092200" cy="1654175"/>
          </a:xfrm>
          <a:custGeom>
            <a:avLst/>
            <a:gdLst/>
            <a:ahLst/>
            <a:cxnLst>
              <a:cxn ang="0">
                <a:pos x="45" y="0"/>
              </a:cxn>
              <a:cxn ang="0">
                <a:pos x="313" y="54"/>
              </a:cxn>
              <a:cxn ang="0">
                <a:pos x="254" y="319"/>
              </a:cxn>
              <a:cxn ang="0">
                <a:pos x="556" y="722"/>
              </a:cxn>
              <a:cxn ang="0">
                <a:pos x="583" y="773"/>
              </a:cxn>
              <a:cxn ang="0">
                <a:pos x="555" y="798"/>
              </a:cxn>
              <a:cxn ang="0">
                <a:pos x="536" y="843"/>
              </a:cxn>
              <a:cxn ang="0">
                <a:pos x="518" y="869"/>
              </a:cxn>
              <a:cxn ang="0">
                <a:pos x="537" y="893"/>
              </a:cxn>
              <a:cxn ang="0">
                <a:pos x="506" y="900"/>
              </a:cxn>
              <a:cxn ang="0">
                <a:pos x="329" y="894"/>
              </a:cxn>
              <a:cxn ang="0">
                <a:pos x="318" y="842"/>
              </a:cxn>
              <a:cxn ang="0">
                <a:pos x="287" y="803"/>
              </a:cxn>
              <a:cxn ang="0">
                <a:pos x="264" y="789"/>
              </a:cxn>
              <a:cxn ang="0">
                <a:pos x="258" y="762"/>
              </a:cxn>
              <a:cxn ang="0">
                <a:pos x="239" y="747"/>
              </a:cxn>
              <a:cxn ang="0">
                <a:pos x="221" y="728"/>
              </a:cxn>
              <a:cxn ang="0">
                <a:pos x="215" y="707"/>
              </a:cxn>
              <a:cxn ang="0">
                <a:pos x="197" y="694"/>
              </a:cxn>
              <a:cxn ang="0">
                <a:pos x="170" y="701"/>
              </a:cxn>
              <a:cxn ang="0">
                <a:pos x="139" y="690"/>
              </a:cxn>
              <a:cxn ang="0">
                <a:pos x="139" y="679"/>
              </a:cxn>
              <a:cxn ang="0">
                <a:pos x="137" y="654"/>
              </a:cxn>
              <a:cxn ang="0">
                <a:pos x="125" y="626"/>
              </a:cxn>
              <a:cxn ang="0">
                <a:pos x="124" y="604"/>
              </a:cxn>
              <a:cxn ang="0">
                <a:pos x="110" y="584"/>
              </a:cxn>
              <a:cxn ang="0">
                <a:pos x="114" y="565"/>
              </a:cxn>
              <a:cxn ang="0">
                <a:pos x="75" y="519"/>
              </a:cxn>
              <a:cxn ang="0">
                <a:pos x="75" y="493"/>
              </a:cxn>
              <a:cxn ang="0">
                <a:pos x="95" y="483"/>
              </a:cxn>
              <a:cxn ang="0">
                <a:pos x="95" y="467"/>
              </a:cxn>
              <a:cxn ang="0">
                <a:pos x="75" y="462"/>
              </a:cxn>
              <a:cxn ang="0">
                <a:pos x="66" y="437"/>
              </a:cxn>
              <a:cxn ang="0">
                <a:pos x="56" y="393"/>
              </a:cxn>
              <a:cxn ang="0">
                <a:pos x="85" y="417"/>
              </a:cxn>
              <a:cxn ang="0">
                <a:pos x="74" y="386"/>
              </a:cxn>
              <a:cxn ang="0">
                <a:pos x="95" y="386"/>
              </a:cxn>
              <a:cxn ang="0">
                <a:pos x="95" y="364"/>
              </a:cxn>
              <a:cxn ang="0">
                <a:pos x="74" y="349"/>
              </a:cxn>
              <a:cxn ang="0">
                <a:pos x="64" y="370"/>
              </a:cxn>
              <a:cxn ang="0">
                <a:pos x="45" y="362"/>
              </a:cxn>
              <a:cxn ang="0">
                <a:pos x="8" y="261"/>
              </a:cxn>
              <a:cxn ang="0">
                <a:pos x="18" y="189"/>
              </a:cxn>
              <a:cxn ang="0">
                <a:pos x="0" y="148"/>
              </a:cxn>
              <a:cxn ang="0">
                <a:pos x="9" y="117"/>
              </a:cxn>
              <a:cxn ang="0">
                <a:pos x="28" y="111"/>
              </a:cxn>
              <a:cxn ang="0">
                <a:pos x="45" y="61"/>
              </a:cxn>
              <a:cxn ang="0">
                <a:pos x="45" y="0"/>
              </a:cxn>
            </a:cxnLst>
            <a:rect l="0" t="0" r="r" b="b"/>
            <a:pathLst>
              <a:path w="583" h="900">
                <a:moveTo>
                  <a:pt x="45" y="0"/>
                </a:moveTo>
                <a:lnTo>
                  <a:pt x="313" y="54"/>
                </a:lnTo>
                <a:lnTo>
                  <a:pt x="254" y="319"/>
                </a:lnTo>
                <a:lnTo>
                  <a:pt x="556" y="722"/>
                </a:lnTo>
                <a:lnTo>
                  <a:pt x="583" y="773"/>
                </a:lnTo>
                <a:lnTo>
                  <a:pt x="555" y="798"/>
                </a:lnTo>
                <a:lnTo>
                  <a:pt x="536" y="843"/>
                </a:lnTo>
                <a:lnTo>
                  <a:pt x="518" y="869"/>
                </a:lnTo>
                <a:lnTo>
                  <a:pt x="537" y="893"/>
                </a:lnTo>
                <a:lnTo>
                  <a:pt x="506" y="900"/>
                </a:lnTo>
                <a:lnTo>
                  <a:pt x="329" y="894"/>
                </a:lnTo>
                <a:lnTo>
                  <a:pt x="318" y="842"/>
                </a:lnTo>
                <a:lnTo>
                  <a:pt x="287" y="803"/>
                </a:lnTo>
                <a:lnTo>
                  <a:pt x="264" y="789"/>
                </a:lnTo>
                <a:lnTo>
                  <a:pt x="258" y="762"/>
                </a:lnTo>
                <a:lnTo>
                  <a:pt x="239" y="747"/>
                </a:lnTo>
                <a:lnTo>
                  <a:pt x="221" y="728"/>
                </a:lnTo>
                <a:lnTo>
                  <a:pt x="215" y="707"/>
                </a:lnTo>
                <a:lnTo>
                  <a:pt x="197" y="694"/>
                </a:lnTo>
                <a:lnTo>
                  <a:pt x="170" y="701"/>
                </a:lnTo>
                <a:lnTo>
                  <a:pt x="139" y="690"/>
                </a:lnTo>
                <a:lnTo>
                  <a:pt x="139" y="679"/>
                </a:lnTo>
                <a:lnTo>
                  <a:pt x="137" y="654"/>
                </a:lnTo>
                <a:lnTo>
                  <a:pt x="125" y="626"/>
                </a:lnTo>
                <a:lnTo>
                  <a:pt x="124" y="604"/>
                </a:lnTo>
                <a:lnTo>
                  <a:pt x="110" y="584"/>
                </a:lnTo>
                <a:lnTo>
                  <a:pt x="114" y="565"/>
                </a:lnTo>
                <a:lnTo>
                  <a:pt x="75" y="519"/>
                </a:lnTo>
                <a:lnTo>
                  <a:pt x="75" y="493"/>
                </a:lnTo>
                <a:lnTo>
                  <a:pt x="95" y="483"/>
                </a:lnTo>
                <a:lnTo>
                  <a:pt x="95" y="467"/>
                </a:lnTo>
                <a:lnTo>
                  <a:pt x="75" y="462"/>
                </a:lnTo>
                <a:lnTo>
                  <a:pt x="66" y="437"/>
                </a:lnTo>
                <a:lnTo>
                  <a:pt x="56" y="393"/>
                </a:lnTo>
                <a:lnTo>
                  <a:pt x="85" y="417"/>
                </a:lnTo>
                <a:lnTo>
                  <a:pt x="74" y="386"/>
                </a:lnTo>
                <a:lnTo>
                  <a:pt x="95" y="386"/>
                </a:lnTo>
                <a:lnTo>
                  <a:pt x="95" y="364"/>
                </a:lnTo>
                <a:lnTo>
                  <a:pt x="74" y="349"/>
                </a:lnTo>
                <a:lnTo>
                  <a:pt x="64" y="370"/>
                </a:lnTo>
                <a:lnTo>
                  <a:pt x="45" y="362"/>
                </a:lnTo>
                <a:lnTo>
                  <a:pt x="8" y="261"/>
                </a:lnTo>
                <a:lnTo>
                  <a:pt x="18" y="189"/>
                </a:lnTo>
                <a:lnTo>
                  <a:pt x="0" y="148"/>
                </a:lnTo>
                <a:lnTo>
                  <a:pt x="9" y="117"/>
                </a:lnTo>
                <a:lnTo>
                  <a:pt x="28" y="111"/>
                </a:lnTo>
                <a:lnTo>
                  <a:pt x="45" y="61"/>
                </a:lnTo>
                <a:lnTo>
                  <a:pt x="45"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0" name="Freeform 18"/>
          <p:cNvSpPr>
            <a:spLocks/>
          </p:cNvSpPr>
          <p:nvPr/>
        </p:nvSpPr>
        <p:spPr bwMode="auto">
          <a:xfrm>
            <a:off x="1643063" y="2933700"/>
            <a:ext cx="825500" cy="1225550"/>
          </a:xfrm>
          <a:custGeom>
            <a:avLst/>
            <a:gdLst/>
            <a:ahLst/>
            <a:cxnLst>
              <a:cxn ang="0">
                <a:pos x="56" y="0"/>
              </a:cxn>
              <a:cxn ang="0">
                <a:pos x="0" y="264"/>
              </a:cxn>
              <a:cxn ang="0">
                <a:pos x="301" y="666"/>
              </a:cxn>
              <a:cxn ang="0">
                <a:pos x="319" y="649"/>
              </a:cxn>
              <a:cxn ang="0">
                <a:pos x="318" y="569"/>
              </a:cxn>
              <a:cxn ang="0">
                <a:pos x="355" y="575"/>
              </a:cxn>
              <a:cxn ang="0">
                <a:pos x="394" y="331"/>
              </a:cxn>
              <a:cxn ang="0">
                <a:pos x="420" y="166"/>
              </a:cxn>
              <a:cxn ang="0">
                <a:pos x="428" y="116"/>
              </a:cxn>
              <a:cxn ang="0">
                <a:pos x="441" y="71"/>
              </a:cxn>
              <a:cxn ang="0">
                <a:pos x="243" y="40"/>
              </a:cxn>
              <a:cxn ang="0">
                <a:pos x="56" y="0"/>
              </a:cxn>
            </a:cxnLst>
            <a:rect l="0" t="0" r="r" b="b"/>
            <a:pathLst>
              <a:path w="441" h="666">
                <a:moveTo>
                  <a:pt x="56" y="0"/>
                </a:moveTo>
                <a:lnTo>
                  <a:pt x="0" y="264"/>
                </a:lnTo>
                <a:lnTo>
                  <a:pt x="301" y="666"/>
                </a:lnTo>
                <a:lnTo>
                  <a:pt x="319" y="649"/>
                </a:lnTo>
                <a:lnTo>
                  <a:pt x="318" y="569"/>
                </a:lnTo>
                <a:lnTo>
                  <a:pt x="355" y="575"/>
                </a:lnTo>
                <a:lnTo>
                  <a:pt x="394" y="331"/>
                </a:lnTo>
                <a:lnTo>
                  <a:pt x="420" y="166"/>
                </a:lnTo>
                <a:lnTo>
                  <a:pt x="428" y="116"/>
                </a:lnTo>
                <a:lnTo>
                  <a:pt x="441" y="71"/>
                </a:lnTo>
                <a:lnTo>
                  <a:pt x="243" y="40"/>
                </a:lnTo>
                <a:lnTo>
                  <a:pt x="56"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1" name="Freeform 19"/>
          <p:cNvSpPr>
            <a:spLocks/>
          </p:cNvSpPr>
          <p:nvPr/>
        </p:nvSpPr>
        <p:spPr bwMode="auto">
          <a:xfrm>
            <a:off x="2098675" y="1928813"/>
            <a:ext cx="742950" cy="1182687"/>
          </a:xfrm>
          <a:custGeom>
            <a:avLst/>
            <a:gdLst/>
            <a:ahLst/>
            <a:cxnLst>
              <a:cxn ang="0">
                <a:pos x="96" y="0"/>
              </a:cxn>
              <a:cxn ang="0">
                <a:pos x="60" y="252"/>
              </a:cxn>
              <a:cxn ang="0">
                <a:pos x="97" y="305"/>
              </a:cxn>
              <a:cxn ang="0">
                <a:pos x="39" y="361"/>
              </a:cxn>
              <a:cxn ang="0">
                <a:pos x="31" y="400"/>
              </a:cxn>
              <a:cxn ang="0">
                <a:pos x="48" y="427"/>
              </a:cxn>
              <a:cxn ang="0">
                <a:pos x="31" y="441"/>
              </a:cxn>
              <a:cxn ang="0">
                <a:pos x="0" y="587"/>
              </a:cxn>
              <a:cxn ang="0">
                <a:pos x="190" y="620"/>
              </a:cxn>
              <a:cxn ang="0">
                <a:pos x="369" y="644"/>
              </a:cxn>
              <a:cxn ang="0">
                <a:pos x="388" y="511"/>
              </a:cxn>
              <a:cxn ang="0">
                <a:pos x="397" y="437"/>
              </a:cxn>
              <a:cxn ang="0">
                <a:pos x="380" y="411"/>
              </a:cxn>
              <a:cxn ang="0">
                <a:pos x="339" y="419"/>
              </a:cxn>
              <a:cxn ang="0">
                <a:pos x="285" y="425"/>
              </a:cxn>
              <a:cxn ang="0">
                <a:pos x="275" y="365"/>
              </a:cxn>
              <a:cxn ang="0">
                <a:pos x="211" y="317"/>
              </a:cxn>
              <a:cxn ang="0">
                <a:pos x="219" y="286"/>
              </a:cxn>
              <a:cxn ang="0">
                <a:pos x="226" y="231"/>
              </a:cxn>
              <a:cxn ang="0">
                <a:pos x="142" y="112"/>
              </a:cxn>
              <a:cxn ang="0">
                <a:pos x="153" y="8"/>
              </a:cxn>
              <a:cxn ang="0">
                <a:pos x="96" y="0"/>
              </a:cxn>
            </a:cxnLst>
            <a:rect l="0" t="0" r="r" b="b"/>
            <a:pathLst>
              <a:path w="397" h="644">
                <a:moveTo>
                  <a:pt x="96" y="0"/>
                </a:moveTo>
                <a:lnTo>
                  <a:pt x="60" y="252"/>
                </a:lnTo>
                <a:lnTo>
                  <a:pt x="97" y="305"/>
                </a:lnTo>
                <a:lnTo>
                  <a:pt x="39" y="361"/>
                </a:lnTo>
                <a:lnTo>
                  <a:pt x="31" y="400"/>
                </a:lnTo>
                <a:lnTo>
                  <a:pt x="48" y="427"/>
                </a:lnTo>
                <a:lnTo>
                  <a:pt x="31" y="441"/>
                </a:lnTo>
                <a:lnTo>
                  <a:pt x="0" y="587"/>
                </a:lnTo>
                <a:lnTo>
                  <a:pt x="190" y="620"/>
                </a:lnTo>
                <a:lnTo>
                  <a:pt x="369" y="644"/>
                </a:lnTo>
                <a:lnTo>
                  <a:pt x="388" y="511"/>
                </a:lnTo>
                <a:lnTo>
                  <a:pt x="397" y="437"/>
                </a:lnTo>
                <a:lnTo>
                  <a:pt x="380" y="411"/>
                </a:lnTo>
                <a:lnTo>
                  <a:pt x="339" y="419"/>
                </a:lnTo>
                <a:lnTo>
                  <a:pt x="285" y="425"/>
                </a:lnTo>
                <a:lnTo>
                  <a:pt x="275" y="365"/>
                </a:lnTo>
                <a:lnTo>
                  <a:pt x="211" y="317"/>
                </a:lnTo>
                <a:lnTo>
                  <a:pt x="219" y="286"/>
                </a:lnTo>
                <a:lnTo>
                  <a:pt x="226" y="231"/>
                </a:lnTo>
                <a:lnTo>
                  <a:pt x="142" y="112"/>
                </a:lnTo>
                <a:lnTo>
                  <a:pt x="153" y="8"/>
                </a:lnTo>
                <a:lnTo>
                  <a:pt x="96"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2" name="Freeform 20"/>
          <p:cNvSpPr>
            <a:spLocks/>
          </p:cNvSpPr>
          <p:nvPr/>
        </p:nvSpPr>
        <p:spPr bwMode="auto">
          <a:xfrm>
            <a:off x="2325688" y="3067050"/>
            <a:ext cx="692150" cy="874713"/>
          </a:xfrm>
          <a:custGeom>
            <a:avLst/>
            <a:gdLst/>
            <a:ahLst/>
            <a:cxnLst>
              <a:cxn ang="0">
                <a:pos x="69" y="0"/>
              </a:cxn>
              <a:cxn ang="0">
                <a:pos x="249" y="25"/>
              </a:cxn>
              <a:cxn ang="0">
                <a:pos x="237" y="116"/>
              </a:cxn>
              <a:cxn ang="0">
                <a:pos x="369" y="128"/>
              </a:cxn>
              <a:cxn ang="0">
                <a:pos x="333" y="476"/>
              </a:cxn>
              <a:cxn ang="0">
                <a:pos x="0" y="440"/>
              </a:cxn>
              <a:cxn ang="0">
                <a:pos x="34" y="218"/>
              </a:cxn>
              <a:cxn ang="0">
                <a:pos x="69" y="0"/>
              </a:cxn>
            </a:cxnLst>
            <a:rect l="0" t="0" r="r" b="b"/>
            <a:pathLst>
              <a:path w="369" h="476">
                <a:moveTo>
                  <a:pt x="69" y="0"/>
                </a:moveTo>
                <a:lnTo>
                  <a:pt x="249" y="25"/>
                </a:lnTo>
                <a:lnTo>
                  <a:pt x="237" y="116"/>
                </a:lnTo>
                <a:lnTo>
                  <a:pt x="369" y="128"/>
                </a:lnTo>
                <a:lnTo>
                  <a:pt x="333" y="476"/>
                </a:lnTo>
                <a:lnTo>
                  <a:pt x="0" y="440"/>
                </a:lnTo>
                <a:lnTo>
                  <a:pt x="34" y="218"/>
                </a:lnTo>
                <a:lnTo>
                  <a:pt x="69"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3" name="Freeform 21"/>
          <p:cNvSpPr>
            <a:spLocks/>
          </p:cNvSpPr>
          <p:nvPr/>
        </p:nvSpPr>
        <p:spPr bwMode="auto">
          <a:xfrm>
            <a:off x="2360613" y="1941513"/>
            <a:ext cx="1293812" cy="790575"/>
          </a:xfrm>
          <a:custGeom>
            <a:avLst/>
            <a:gdLst/>
            <a:ahLst/>
            <a:cxnLst>
              <a:cxn ang="0">
                <a:pos x="11" y="0"/>
              </a:cxn>
              <a:cxn ang="0">
                <a:pos x="147" y="17"/>
              </a:cxn>
              <a:cxn ang="0">
                <a:pos x="229" y="28"/>
              </a:cxn>
              <a:cxn ang="0">
                <a:pos x="337" y="39"/>
              </a:cxn>
              <a:cxn ang="0">
                <a:pos x="437" y="49"/>
              </a:cxn>
              <a:cxn ang="0">
                <a:pos x="610" y="62"/>
              </a:cxn>
              <a:cxn ang="0">
                <a:pos x="691" y="68"/>
              </a:cxn>
              <a:cxn ang="0">
                <a:pos x="688" y="419"/>
              </a:cxn>
              <a:cxn ang="0">
                <a:pos x="265" y="383"/>
              </a:cxn>
              <a:cxn ang="0">
                <a:pos x="256" y="430"/>
              </a:cxn>
              <a:cxn ang="0">
                <a:pos x="240" y="408"/>
              </a:cxn>
              <a:cxn ang="0">
                <a:pos x="201" y="412"/>
              </a:cxn>
              <a:cxn ang="0">
                <a:pos x="145" y="420"/>
              </a:cxn>
              <a:cxn ang="0">
                <a:pos x="135" y="359"/>
              </a:cxn>
              <a:cxn ang="0">
                <a:pos x="69" y="311"/>
              </a:cxn>
              <a:cxn ang="0">
                <a:pos x="79" y="265"/>
              </a:cxn>
              <a:cxn ang="0">
                <a:pos x="86" y="227"/>
              </a:cxn>
              <a:cxn ang="0">
                <a:pos x="0" y="107"/>
              </a:cxn>
              <a:cxn ang="0">
                <a:pos x="11" y="0"/>
              </a:cxn>
            </a:cxnLst>
            <a:rect l="0" t="0" r="r" b="b"/>
            <a:pathLst>
              <a:path w="691" h="430">
                <a:moveTo>
                  <a:pt x="11" y="0"/>
                </a:moveTo>
                <a:lnTo>
                  <a:pt x="147" y="17"/>
                </a:lnTo>
                <a:lnTo>
                  <a:pt x="229" y="28"/>
                </a:lnTo>
                <a:lnTo>
                  <a:pt x="337" y="39"/>
                </a:lnTo>
                <a:lnTo>
                  <a:pt x="437" y="49"/>
                </a:lnTo>
                <a:lnTo>
                  <a:pt x="610" y="62"/>
                </a:lnTo>
                <a:lnTo>
                  <a:pt x="691" y="68"/>
                </a:lnTo>
                <a:lnTo>
                  <a:pt x="688" y="419"/>
                </a:lnTo>
                <a:lnTo>
                  <a:pt x="265" y="383"/>
                </a:lnTo>
                <a:lnTo>
                  <a:pt x="256" y="430"/>
                </a:lnTo>
                <a:lnTo>
                  <a:pt x="240" y="408"/>
                </a:lnTo>
                <a:lnTo>
                  <a:pt x="201" y="412"/>
                </a:lnTo>
                <a:lnTo>
                  <a:pt x="145" y="420"/>
                </a:lnTo>
                <a:lnTo>
                  <a:pt x="135" y="359"/>
                </a:lnTo>
                <a:lnTo>
                  <a:pt x="69" y="311"/>
                </a:lnTo>
                <a:lnTo>
                  <a:pt x="79" y="265"/>
                </a:lnTo>
                <a:lnTo>
                  <a:pt x="86" y="227"/>
                </a:lnTo>
                <a:lnTo>
                  <a:pt x="0" y="107"/>
                </a:lnTo>
                <a:lnTo>
                  <a:pt x="11" y="0"/>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4" name="Freeform 22"/>
          <p:cNvSpPr>
            <a:spLocks/>
          </p:cNvSpPr>
          <p:nvPr/>
        </p:nvSpPr>
        <p:spPr bwMode="auto">
          <a:xfrm>
            <a:off x="2762250" y="2638425"/>
            <a:ext cx="887413" cy="712788"/>
          </a:xfrm>
          <a:custGeom>
            <a:avLst/>
            <a:gdLst/>
            <a:ahLst/>
            <a:cxnLst>
              <a:cxn ang="0">
                <a:pos x="46" y="0"/>
              </a:cxn>
              <a:cxn ang="0">
                <a:pos x="29" y="145"/>
              </a:cxn>
              <a:cxn ang="0">
                <a:pos x="0" y="352"/>
              </a:cxn>
              <a:cxn ang="0">
                <a:pos x="137" y="363"/>
              </a:cxn>
              <a:cxn ang="0">
                <a:pos x="457" y="388"/>
              </a:cxn>
              <a:cxn ang="0">
                <a:pos x="473" y="40"/>
              </a:cxn>
              <a:cxn ang="0">
                <a:pos x="46" y="0"/>
              </a:cxn>
            </a:cxnLst>
            <a:rect l="0" t="0" r="r" b="b"/>
            <a:pathLst>
              <a:path w="473" h="388">
                <a:moveTo>
                  <a:pt x="46" y="0"/>
                </a:moveTo>
                <a:lnTo>
                  <a:pt x="29" y="145"/>
                </a:lnTo>
                <a:lnTo>
                  <a:pt x="0" y="352"/>
                </a:lnTo>
                <a:lnTo>
                  <a:pt x="137" y="363"/>
                </a:lnTo>
                <a:lnTo>
                  <a:pt x="457" y="388"/>
                </a:lnTo>
                <a:lnTo>
                  <a:pt x="473" y="40"/>
                </a:lnTo>
                <a:lnTo>
                  <a:pt x="46" y="0"/>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5" name="Freeform 23"/>
          <p:cNvSpPr>
            <a:spLocks/>
          </p:cNvSpPr>
          <p:nvPr/>
        </p:nvSpPr>
        <p:spPr bwMode="auto">
          <a:xfrm>
            <a:off x="2941638" y="3302000"/>
            <a:ext cx="925512" cy="676275"/>
          </a:xfrm>
          <a:custGeom>
            <a:avLst/>
            <a:gdLst/>
            <a:ahLst/>
            <a:cxnLst>
              <a:cxn ang="0">
                <a:pos x="41" y="0"/>
              </a:cxn>
              <a:cxn ang="0">
                <a:pos x="16" y="221"/>
              </a:cxn>
              <a:cxn ang="0">
                <a:pos x="0" y="348"/>
              </a:cxn>
              <a:cxn ang="0">
                <a:pos x="247" y="360"/>
              </a:cxn>
              <a:cxn ang="0">
                <a:pos x="482" y="368"/>
              </a:cxn>
              <a:cxn ang="0">
                <a:pos x="489" y="196"/>
              </a:cxn>
              <a:cxn ang="0">
                <a:pos x="493" y="28"/>
              </a:cxn>
              <a:cxn ang="0">
                <a:pos x="359" y="25"/>
              </a:cxn>
              <a:cxn ang="0">
                <a:pos x="41" y="0"/>
              </a:cxn>
            </a:cxnLst>
            <a:rect l="0" t="0" r="r" b="b"/>
            <a:pathLst>
              <a:path w="493" h="368">
                <a:moveTo>
                  <a:pt x="41" y="0"/>
                </a:moveTo>
                <a:lnTo>
                  <a:pt x="16" y="221"/>
                </a:lnTo>
                <a:lnTo>
                  <a:pt x="0" y="348"/>
                </a:lnTo>
                <a:lnTo>
                  <a:pt x="247" y="360"/>
                </a:lnTo>
                <a:lnTo>
                  <a:pt x="482" y="368"/>
                </a:lnTo>
                <a:lnTo>
                  <a:pt x="489" y="196"/>
                </a:lnTo>
                <a:lnTo>
                  <a:pt x="493" y="28"/>
                </a:lnTo>
                <a:lnTo>
                  <a:pt x="359" y="25"/>
                </a:lnTo>
                <a:lnTo>
                  <a:pt x="41"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6" name="Freeform 24"/>
          <p:cNvSpPr>
            <a:spLocks/>
          </p:cNvSpPr>
          <p:nvPr/>
        </p:nvSpPr>
        <p:spPr bwMode="auto">
          <a:xfrm>
            <a:off x="2112963" y="3870325"/>
            <a:ext cx="838200" cy="912813"/>
          </a:xfrm>
          <a:custGeom>
            <a:avLst/>
            <a:gdLst/>
            <a:ahLst/>
            <a:cxnLst>
              <a:cxn ang="0">
                <a:pos x="113" y="0"/>
              </a:cxn>
              <a:cxn ang="0">
                <a:pos x="104" y="65"/>
              </a:cxn>
              <a:cxn ang="0">
                <a:pos x="66" y="58"/>
              </a:cxn>
              <a:cxn ang="0">
                <a:pos x="68" y="141"/>
              </a:cxn>
              <a:cxn ang="0">
                <a:pos x="50" y="157"/>
              </a:cxn>
              <a:cxn ang="0">
                <a:pos x="77" y="208"/>
              </a:cxn>
              <a:cxn ang="0">
                <a:pos x="50" y="231"/>
              </a:cxn>
              <a:cxn ang="0">
                <a:pos x="35" y="268"/>
              </a:cxn>
              <a:cxn ang="0">
                <a:pos x="13" y="304"/>
              </a:cxn>
              <a:cxn ang="0">
                <a:pos x="28" y="325"/>
              </a:cxn>
              <a:cxn ang="0">
                <a:pos x="2" y="334"/>
              </a:cxn>
              <a:cxn ang="0">
                <a:pos x="0" y="368"/>
              </a:cxn>
              <a:cxn ang="0">
                <a:pos x="251" y="495"/>
              </a:cxn>
              <a:cxn ang="0">
                <a:pos x="393" y="497"/>
              </a:cxn>
              <a:cxn ang="0">
                <a:pos x="447" y="39"/>
              </a:cxn>
              <a:cxn ang="0">
                <a:pos x="113" y="0"/>
              </a:cxn>
            </a:cxnLst>
            <a:rect l="0" t="0" r="r" b="b"/>
            <a:pathLst>
              <a:path w="447" h="497">
                <a:moveTo>
                  <a:pt x="113" y="0"/>
                </a:moveTo>
                <a:lnTo>
                  <a:pt x="104" y="65"/>
                </a:lnTo>
                <a:lnTo>
                  <a:pt x="66" y="58"/>
                </a:lnTo>
                <a:lnTo>
                  <a:pt x="68" y="141"/>
                </a:lnTo>
                <a:lnTo>
                  <a:pt x="50" y="157"/>
                </a:lnTo>
                <a:lnTo>
                  <a:pt x="77" y="208"/>
                </a:lnTo>
                <a:lnTo>
                  <a:pt x="50" y="231"/>
                </a:lnTo>
                <a:lnTo>
                  <a:pt x="35" y="268"/>
                </a:lnTo>
                <a:lnTo>
                  <a:pt x="13" y="304"/>
                </a:lnTo>
                <a:lnTo>
                  <a:pt x="28" y="325"/>
                </a:lnTo>
                <a:lnTo>
                  <a:pt x="2" y="334"/>
                </a:lnTo>
                <a:lnTo>
                  <a:pt x="0" y="368"/>
                </a:lnTo>
                <a:lnTo>
                  <a:pt x="251" y="495"/>
                </a:lnTo>
                <a:lnTo>
                  <a:pt x="393" y="497"/>
                </a:lnTo>
                <a:lnTo>
                  <a:pt x="447" y="39"/>
                </a:lnTo>
                <a:lnTo>
                  <a:pt x="113"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7" name="Freeform 25"/>
          <p:cNvSpPr>
            <a:spLocks/>
          </p:cNvSpPr>
          <p:nvPr/>
        </p:nvSpPr>
        <p:spPr bwMode="auto">
          <a:xfrm>
            <a:off x="2841625" y="3933825"/>
            <a:ext cx="890588" cy="866775"/>
          </a:xfrm>
          <a:custGeom>
            <a:avLst/>
            <a:gdLst/>
            <a:ahLst/>
            <a:cxnLst>
              <a:cxn ang="0">
                <a:pos x="58" y="0"/>
              </a:cxn>
              <a:cxn ang="0">
                <a:pos x="475" y="19"/>
              </a:cxn>
              <a:cxn ang="0">
                <a:pos x="455" y="435"/>
              </a:cxn>
              <a:cxn ang="0">
                <a:pos x="319" y="427"/>
              </a:cxn>
              <a:cxn ang="0">
                <a:pos x="192" y="424"/>
              </a:cxn>
              <a:cxn ang="0">
                <a:pos x="192" y="440"/>
              </a:cxn>
              <a:cxn ang="0">
                <a:pos x="86" y="440"/>
              </a:cxn>
              <a:cxn ang="0">
                <a:pos x="80" y="471"/>
              </a:cxn>
              <a:cxn ang="0">
                <a:pos x="0" y="461"/>
              </a:cxn>
              <a:cxn ang="0">
                <a:pos x="45" y="109"/>
              </a:cxn>
              <a:cxn ang="0">
                <a:pos x="58" y="0"/>
              </a:cxn>
            </a:cxnLst>
            <a:rect l="0" t="0" r="r" b="b"/>
            <a:pathLst>
              <a:path w="475" h="471">
                <a:moveTo>
                  <a:pt x="58" y="0"/>
                </a:moveTo>
                <a:lnTo>
                  <a:pt x="475" y="19"/>
                </a:lnTo>
                <a:lnTo>
                  <a:pt x="455" y="435"/>
                </a:lnTo>
                <a:lnTo>
                  <a:pt x="319" y="427"/>
                </a:lnTo>
                <a:lnTo>
                  <a:pt x="192" y="424"/>
                </a:lnTo>
                <a:lnTo>
                  <a:pt x="192" y="440"/>
                </a:lnTo>
                <a:lnTo>
                  <a:pt x="86" y="440"/>
                </a:lnTo>
                <a:lnTo>
                  <a:pt x="80" y="471"/>
                </a:lnTo>
                <a:lnTo>
                  <a:pt x="0" y="461"/>
                </a:lnTo>
                <a:lnTo>
                  <a:pt x="45" y="109"/>
                </a:lnTo>
                <a:lnTo>
                  <a:pt x="58" y="0"/>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8" name="Freeform 26"/>
          <p:cNvSpPr>
            <a:spLocks/>
          </p:cNvSpPr>
          <p:nvPr/>
        </p:nvSpPr>
        <p:spPr bwMode="auto">
          <a:xfrm>
            <a:off x="3195638" y="4062413"/>
            <a:ext cx="1801812" cy="1639887"/>
          </a:xfrm>
          <a:custGeom>
            <a:avLst/>
            <a:gdLst/>
            <a:ahLst/>
            <a:cxnLst>
              <a:cxn ang="0">
                <a:pos x="278" y="0"/>
              </a:cxn>
              <a:cxn ang="0">
                <a:pos x="491" y="7"/>
              </a:cxn>
              <a:cxn ang="0">
                <a:pos x="491" y="169"/>
              </a:cxn>
              <a:cxn ang="0">
                <a:pos x="600" y="214"/>
              </a:cxn>
              <a:cxn ang="0">
                <a:pos x="630" y="199"/>
              </a:cxn>
              <a:cxn ang="0">
                <a:pos x="701" y="234"/>
              </a:cxn>
              <a:cxn ang="0">
                <a:pos x="743" y="232"/>
              </a:cxn>
              <a:cxn ang="0">
                <a:pos x="825" y="197"/>
              </a:cxn>
              <a:cxn ang="0">
                <a:pos x="873" y="230"/>
              </a:cxn>
              <a:cxn ang="0">
                <a:pos x="914" y="239"/>
              </a:cxn>
              <a:cxn ang="0">
                <a:pos x="914" y="371"/>
              </a:cxn>
              <a:cxn ang="0">
                <a:pos x="962" y="453"/>
              </a:cxn>
              <a:cxn ang="0">
                <a:pos x="951" y="565"/>
              </a:cxn>
              <a:cxn ang="0">
                <a:pos x="899" y="610"/>
              </a:cxn>
              <a:cxn ang="0">
                <a:pos x="887" y="569"/>
              </a:cxn>
              <a:cxn ang="0">
                <a:pos x="873" y="588"/>
              </a:cxn>
              <a:cxn ang="0">
                <a:pos x="884" y="614"/>
              </a:cxn>
              <a:cxn ang="0">
                <a:pos x="790" y="681"/>
              </a:cxn>
              <a:cxn ang="0">
                <a:pos x="768" y="685"/>
              </a:cxn>
              <a:cxn ang="0">
                <a:pos x="719" y="718"/>
              </a:cxn>
              <a:cxn ang="0">
                <a:pos x="719" y="737"/>
              </a:cxn>
              <a:cxn ang="0">
                <a:pos x="704" y="741"/>
              </a:cxn>
              <a:cxn ang="0">
                <a:pos x="716" y="763"/>
              </a:cxn>
              <a:cxn ang="0">
                <a:pos x="689" y="797"/>
              </a:cxn>
              <a:cxn ang="0">
                <a:pos x="704" y="845"/>
              </a:cxn>
              <a:cxn ang="0">
                <a:pos x="719" y="862"/>
              </a:cxn>
              <a:cxn ang="0">
                <a:pos x="716" y="892"/>
              </a:cxn>
              <a:cxn ang="0">
                <a:pos x="678" y="892"/>
              </a:cxn>
              <a:cxn ang="0">
                <a:pos x="645" y="877"/>
              </a:cxn>
              <a:cxn ang="0">
                <a:pos x="622" y="880"/>
              </a:cxn>
              <a:cxn ang="0">
                <a:pos x="547" y="854"/>
              </a:cxn>
              <a:cxn ang="0">
                <a:pos x="514" y="752"/>
              </a:cxn>
              <a:cxn ang="0">
                <a:pos x="462" y="704"/>
              </a:cxn>
              <a:cxn ang="0">
                <a:pos x="415" y="614"/>
              </a:cxn>
              <a:cxn ang="0">
                <a:pos x="394" y="605"/>
              </a:cxn>
              <a:cxn ang="0">
                <a:pos x="369" y="583"/>
              </a:cxn>
              <a:cxn ang="0">
                <a:pos x="346" y="583"/>
              </a:cxn>
              <a:cxn ang="0">
                <a:pos x="310" y="575"/>
              </a:cxn>
              <a:cxn ang="0">
                <a:pos x="282" y="583"/>
              </a:cxn>
              <a:cxn ang="0">
                <a:pos x="264" y="628"/>
              </a:cxn>
              <a:cxn ang="0">
                <a:pos x="235" y="635"/>
              </a:cxn>
              <a:cxn ang="0">
                <a:pos x="174" y="600"/>
              </a:cxn>
              <a:cxn ang="0">
                <a:pos x="138" y="558"/>
              </a:cxn>
              <a:cxn ang="0">
                <a:pos x="132" y="507"/>
              </a:cxn>
              <a:cxn ang="0">
                <a:pos x="105" y="472"/>
              </a:cxn>
              <a:cxn ang="0">
                <a:pos x="44" y="423"/>
              </a:cxn>
              <a:cxn ang="0">
                <a:pos x="0" y="372"/>
              </a:cxn>
              <a:cxn ang="0">
                <a:pos x="0" y="351"/>
              </a:cxn>
              <a:cxn ang="0">
                <a:pos x="145" y="352"/>
              </a:cxn>
              <a:cxn ang="0">
                <a:pos x="264" y="362"/>
              </a:cxn>
              <a:cxn ang="0">
                <a:pos x="278" y="0"/>
              </a:cxn>
            </a:cxnLst>
            <a:rect l="0" t="0" r="r" b="b"/>
            <a:pathLst>
              <a:path w="962" h="892">
                <a:moveTo>
                  <a:pt x="278" y="0"/>
                </a:moveTo>
                <a:lnTo>
                  <a:pt x="491" y="7"/>
                </a:lnTo>
                <a:lnTo>
                  <a:pt x="491" y="169"/>
                </a:lnTo>
                <a:lnTo>
                  <a:pt x="600" y="214"/>
                </a:lnTo>
                <a:lnTo>
                  <a:pt x="630" y="199"/>
                </a:lnTo>
                <a:lnTo>
                  <a:pt x="701" y="234"/>
                </a:lnTo>
                <a:lnTo>
                  <a:pt x="743" y="232"/>
                </a:lnTo>
                <a:lnTo>
                  <a:pt x="825" y="197"/>
                </a:lnTo>
                <a:lnTo>
                  <a:pt x="873" y="230"/>
                </a:lnTo>
                <a:lnTo>
                  <a:pt x="914" y="239"/>
                </a:lnTo>
                <a:lnTo>
                  <a:pt x="914" y="371"/>
                </a:lnTo>
                <a:lnTo>
                  <a:pt x="962" y="453"/>
                </a:lnTo>
                <a:lnTo>
                  <a:pt x="951" y="565"/>
                </a:lnTo>
                <a:lnTo>
                  <a:pt x="899" y="610"/>
                </a:lnTo>
                <a:lnTo>
                  <a:pt x="887" y="569"/>
                </a:lnTo>
                <a:lnTo>
                  <a:pt x="873" y="588"/>
                </a:lnTo>
                <a:lnTo>
                  <a:pt x="884" y="614"/>
                </a:lnTo>
                <a:lnTo>
                  <a:pt x="790" y="681"/>
                </a:lnTo>
                <a:lnTo>
                  <a:pt x="768" y="685"/>
                </a:lnTo>
                <a:lnTo>
                  <a:pt x="719" y="718"/>
                </a:lnTo>
                <a:lnTo>
                  <a:pt x="719" y="737"/>
                </a:lnTo>
                <a:lnTo>
                  <a:pt x="704" y="741"/>
                </a:lnTo>
                <a:lnTo>
                  <a:pt x="716" y="763"/>
                </a:lnTo>
                <a:lnTo>
                  <a:pt x="689" y="797"/>
                </a:lnTo>
                <a:lnTo>
                  <a:pt x="704" y="845"/>
                </a:lnTo>
                <a:lnTo>
                  <a:pt x="719" y="862"/>
                </a:lnTo>
                <a:lnTo>
                  <a:pt x="716" y="892"/>
                </a:lnTo>
                <a:lnTo>
                  <a:pt x="678" y="892"/>
                </a:lnTo>
                <a:lnTo>
                  <a:pt x="645" y="877"/>
                </a:lnTo>
                <a:lnTo>
                  <a:pt x="622" y="880"/>
                </a:lnTo>
                <a:lnTo>
                  <a:pt x="547" y="854"/>
                </a:lnTo>
                <a:lnTo>
                  <a:pt x="514" y="752"/>
                </a:lnTo>
                <a:lnTo>
                  <a:pt x="462" y="704"/>
                </a:lnTo>
                <a:lnTo>
                  <a:pt x="415" y="614"/>
                </a:lnTo>
                <a:lnTo>
                  <a:pt x="394" y="605"/>
                </a:lnTo>
                <a:lnTo>
                  <a:pt x="369" y="583"/>
                </a:lnTo>
                <a:lnTo>
                  <a:pt x="346" y="583"/>
                </a:lnTo>
                <a:lnTo>
                  <a:pt x="310" y="575"/>
                </a:lnTo>
                <a:lnTo>
                  <a:pt x="282" y="583"/>
                </a:lnTo>
                <a:lnTo>
                  <a:pt x="264" y="628"/>
                </a:lnTo>
                <a:lnTo>
                  <a:pt x="235" y="635"/>
                </a:lnTo>
                <a:lnTo>
                  <a:pt x="174" y="600"/>
                </a:lnTo>
                <a:lnTo>
                  <a:pt x="138" y="558"/>
                </a:lnTo>
                <a:lnTo>
                  <a:pt x="132" y="507"/>
                </a:lnTo>
                <a:lnTo>
                  <a:pt x="105" y="472"/>
                </a:lnTo>
                <a:lnTo>
                  <a:pt x="44" y="423"/>
                </a:lnTo>
                <a:lnTo>
                  <a:pt x="0" y="372"/>
                </a:lnTo>
                <a:lnTo>
                  <a:pt x="0" y="351"/>
                </a:lnTo>
                <a:lnTo>
                  <a:pt x="145" y="352"/>
                </a:lnTo>
                <a:lnTo>
                  <a:pt x="264" y="362"/>
                </a:lnTo>
                <a:lnTo>
                  <a:pt x="278" y="0"/>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59" name="Freeform 27"/>
          <p:cNvSpPr>
            <a:spLocks/>
          </p:cNvSpPr>
          <p:nvPr/>
        </p:nvSpPr>
        <p:spPr bwMode="auto">
          <a:xfrm>
            <a:off x="3627438" y="2547938"/>
            <a:ext cx="914400" cy="584200"/>
          </a:xfrm>
          <a:custGeom>
            <a:avLst/>
            <a:gdLst/>
            <a:ahLst/>
            <a:cxnLst>
              <a:cxn ang="0">
                <a:pos x="9" y="0"/>
              </a:cxn>
              <a:cxn ang="0">
                <a:pos x="8" y="123"/>
              </a:cxn>
              <a:cxn ang="0">
                <a:pos x="0" y="267"/>
              </a:cxn>
              <a:cxn ang="0">
                <a:pos x="354" y="272"/>
              </a:cxn>
              <a:cxn ang="0">
                <a:pos x="391" y="292"/>
              </a:cxn>
              <a:cxn ang="0">
                <a:pos x="417" y="265"/>
              </a:cxn>
              <a:cxn ang="0">
                <a:pos x="487" y="317"/>
              </a:cxn>
              <a:cxn ang="0">
                <a:pos x="477" y="262"/>
              </a:cxn>
              <a:cxn ang="0">
                <a:pos x="483" y="220"/>
              </a:cxn>
              <a:cxn ang="0">
                <a:pos x="487" y="76"/>
              </a:cxn>
              <a:cxn ang="0">
                <a:pos x="456" y="44"/>
              </a:cxn>
              <a:cxn ang="0">
                <a:pos x="468" y="5"/>
              </a:cxn>
              <a:cxn ang="0">
                <a:pos x="237" y="3"/>
              </a:cxn>
              <a:cxn ang="0">
                <a:pos x="9" y="0"/>
              </a:cxn>
            </a:cxnLst>
            <a:rect l="0" t="0" r="r" b="b"/>
            <a:pathLst>
              <a:path w="487" h="317">
                <a:moveTo>
                  <a:pt x="9" y="0"/>
                </a:moveTo>
                <a:lnTo>
                  <a:pt x="8" y="123"/>
                </a:lnTo>
                <a:lnTo>
                  <a:pt x="0" y="267"/>
                </a:lnTo>
                <a:lnTo>
                  <a:pt x="354" y="272"/>
                </a:lnTo>
                <a:lnTo>
                  <a:pt x="391" y="292"/>
                </a:lnTo>
                <a:lnTo>
                  <a:pt x="417" y="265"/>
                </a:lnTo>
                <a:lnTo>
                  <a:pt x="487" y="317"/>
                </a:lnTo>
                <a:lnTo>
                  <a:pt x="477" y="262"/>
                </a:lnTo>
                <a:lnTo>
                  <a:pt x="483" y="220"/>
                </a:lnTo>
                <a:lnTo>
                  <a:pt x="487" y="76"/>
                </a:lnTo>
                <a:lnTo>
                  <a:pt x="456" y="44"/>
                </a:lnTo>
                <a:lnTo>
                  <a:pt x="468" y="5"/>
                </a:lnTo>
                <a:lnTo>
                  <a:pt x="237" y="3"/>
                </a:lnTo>
                <a:lnTo>
                  <a:pt x="9" y="0"/>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0" name="Freeform 28"/>
          <p:cNvSpPr>
            <a:spLocks/>
          </p:cNvSpPr>
          <p:nvPr/>
        </p:nvSpPr>
        <p:spPr bwMode="auto">
          <a:xfrm>
            <a:off x="3616325" y="3033713"/>
            <a:ext cx="1085850" cy="479425"/>
          </a:xfrm>
          <a:custGeom>
            <a:avLst/>
            <a:gdLst/>
            <a:ahLst/>
            <a:cxnLst>
              <a:cxn ang="0">
                <a:pos x="6" y="0"/>
              </a:cxn>
              <a:cxn ang="0">
                <a:pos x="0" y="173"/>
              </a:cxn>
              <a:cxn ang="0">
                <a:pos x="130" y="176"/>
              </a:cxn>
              <a:cxn ang="0">
                <a:pos x="129" y="261"/>
              </a:cxn>
              <a:cxn ang="0">
                <a:pos x="306" y="259"/>
              </a:cxn>
              <a:cxn ang="0">
                <a:pos x="464" y="256"/>
              </a:cxn>
              <a:cxn ang="0">
                <a:pos x="580" y="259"/>
              </a:cxn>
              <a:cxn ang="0">
                <a:pos x="544" y="185"/>
              </a:cxn>
              <a:cxn ang="0">
                <a:pos x="519" y="117"/>
              </a:cxn>
              <a:cxn ang="0">
                <a:pos x="492" y="46"/>
              </a:cxn>
              <a:cxn ang="0">
                <a:pos x="426" y="1"/>
              </a:cxn>
              <a:cxn ang="0">
                <a:pos x="396" y="27"/>
              </a:cxn>
              <a:cxn ang="0">
                <a:pos x="360" y="8"/>
              </a:cxn>
              <a:cxn ang="0">
                <a:pos x="201" y="3"/>
              </a:cxn>
              <a:cxn ang="0">
                <a:pos x="6" y="0"/>
              </a:cxn>
            </a:cxnLst>
            <a:rect l="0" t="0" r="r" b="b"/>
            <a:pathLst>
              <a:path w="580" h="261">
                <a:moveTo>
                  <a:pt x="6" y="0"/>
                </a:moveTo>
                <a:lnTo>
                  <a:pt x="0" y="173"/>
                </a:lnTo>
                <a:lnTo>
                  <a:pt x="130" y="176"/>
                </a:lnTo>
                <a:lnTo>
                  <a:pt x="129" y="261"/>
                </a:lnTo>
                <a:lnTo>
                  <a:pt x="306" y="259"/>
                </a:lnTo>
                <a:lnTo>
                  <a:pt x="464" y="256"/>
                </a:lnTo>
                <a:lnTo>
                  <a:pt x="580" y="259"/>
                </a:lnTo>
                <a:lnTo>
                  <a:pt x="544" y="185"/>
                </a:lnTo>
                <a:lnTo>
                  <a:pt x="519" y="117"/>
                </a:lnTo>
                <a:lnTo>
                  <a:pt x="492" y="46"/>
                </a:lnTo>
                <a:lnTo>
                  <a:pt x="426" y="1"/>
                </a:lnTo>
                <a:lnTo>
                  <a:pt x="396" y="27"/>
                </a:lnTo>
                <a:lnTo>
                  <a:pt x="360" y="8"/>
                </a:lnTo>
                <a:lnTo>
                  <a:pt x="201" y="3"/>
                </a:lnTo>
                <a:lnTo>
                  <a:pt x="6"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1" name="Freeform 29"/>
          <p:cNvSpPr>
            <a:spLocks/>
          </p:cNvSpPr>
          <p:nvPr/>
        </p:nvSpPr>
        <p:spPr bwMode="auto">
          <a:xfrm>
            <a:off x="3846513" y="3502025"/>
            <a:ext cx="957262" cy="477838"/>
          </a:xfrm>
          <a:custGeom>
            <a:avLst/>
            <a:gdLst/>
            <a:ahLst/>
            <a:cxnLst>
              <a:cxn ang="0">
                <a:pos x="5" y="2"/>
              </a:cxn>
              <a:cxn ang="0">
                <a:pos x="4" y="152"/>
              </a:cxn>
              <a:cxn ang="0">
                <a:pos x="0" y="258"/>
              </a:cxn>
              <a:cxn ang="0">
                <a:pos x="511" y="260"/>
              </a:cxn>
              <a:cxn ang="0">
                <a:pos x="501" y="124"/>
              </a:cxn>
              <a:cxn ang="0">
                <a:pos x="501" y="73"/>
              </a:cxn>
              <a:cxn ang="0">
                <a:pos x="460" y="42"/>
              </a:cxn>
              <a:cxn ang="0">
                <a:pos x="472" y="15"/>
              </a:cxn>
              <a:cxn ang="0">
                <a:pos x="455" y="0"/>
              </a:cxn>
              <a:cxn ang="0">
                <a:pos x="223" y="2"/>
              </a:cxn>
              <a:cxn ang="0">
                <a:pos x="5" y="2"/>
              </a:cxn>
            </a:cxnLst>
            <a:rect l="0" t="0" r="r" b="b"/>
            <a:pathLst>
              <a:path w="511" h="260">
                <a:moveTo>
                  <a:pt x="5" y="2"/>
                </a:moveTo>
                <a:lnTo>
                  <a:pt x="4" y="152"/>
                </a:lnTo>
                <a:lnTo>
                  <a:pt x="0" y="258"/>
                </a:lnTo>
                <a:lnTo>
                  <a:pt x="511" y="260"/>
                </a:lnTo>
                <a:lnTo>
                  <a:pt x="501" y="124"/>
                </a:lnTo>
                <a:lnTo>
                  <a:pt x="501" y="73"/>
                </a:lnTo>
                <a:lnTo>
                  <a:pt x="460" y="42"/>
                </a:lnTo>
                <a:lnTo>
                  <a:pt x="472" y="15"/>
                </a:lnTo>
                <a:lnTo>
                  <a:pt x="455" y="0"/>
                </a:lnTo>
                <a:lnTo>
                  <a:pt x="223" y="2"/>
                </a:lnTo>
                <a:lnTo>
                  <a:pt x="5" y="2"/>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2" name="Freeform 30"/>
          <p:cNvSpPr>
            <a:spLocks/>
          </p:cNvSpPr>
          <p:nvPr/>
        </p:nvSpPr>
        <p:spPr bwMode="auto">
          <a:xfrm>
            <a:off x="3717925" y="3968750"/>
            <a:ext cx="1114425" cy="525463"/>
          </a:xfrm>
          <a:custGeom>
            <a:avLst/>
            <a:gdLst/>
            <a:ahLst/>
            <a:cxnLst>
              <a:cxn ang="0">
                <a:pos x="4" y="0"/>
              </a:cxn>
              <a:cxn ang="0">
                <a:pos x="0" y="51"/>
              </a:cxn>
              <a:cxn ang="0">
                <a:pos x="212" y="58"/>
              </a:cxn>
              <a:cxn ang="0">
                <a:pos x="213" y="222"/>
              </a:cxn>
              <a:cxn ang="0">
                <a:pos x="322" y="266"/>
              </a:cxn>
              <a:cxn ang="0">
                <a:pos x="352" y="250"/>
              </a:cxn>
              <a:cxn ang="0">
                <a:pos x="420" y="286"/>
              </a:cxn>
              <a:cxn ang="0">
                <a:pos x="465" y="285"/>
              </a:cxn>
              <a:cxn ang="0">
                <a:pos x="547" y="250"/>
              </a:cxn>
              <a:cxn ang="0">
                <a:pos x="596" y="284"/>
              </a:cxn>
              <a:cxn ang="0">
                <a:pos x="596" y="107"/>
              </a:cxn>
              <a:cxn ang="0">
                <a:pos x="581" y="4"/>
              </a:cxn>
              <a:cxn ang="0">
                <a:pos x="4" y="0"/>
              </a:cxn>
            </a:cxnLst>
            <a:rect l="0" t="0" r="r" b="b"/>
            <a:pathLst>
              <a:path w="596" h="286">
                <a:moveTo>
                  <a:pt x="4" y="0"/>
                </a:moveTo>
                <a:lnTo>
                  <a:pt x="0" y="51"/>
                </a:lnTo>
                <a:lnTo>
                  <a:pt x="212" y="58"/>
                </a:lnTo>
                <a:lnTo>
                  <a:pt x="213" y="222"/>
                </a:lnTo>
                <a:lnTo>
                  <a:pt x="322" y="266"/>
                </a:lnTo>
                <a:lnTo>
                  <a:pt x="352" y="250"/>
                </a:lnTo>
                <a:lnTo>
                  <a:pt x="420" y="286"/>
                </a:lnTo>
                <a:lnTo>
                  <a:pt x="465" y="285"/>
                </a:lnTo>
                <a:lnTo>
                  <a:pt x="547" y="250"/>
                </a:lnTo>
                <a:lnTo>
                  <a:pt x="596" y="284"/>
                </a:lnTo>
                <a:lnTo>
                  <a:pt x="596" y="107"/>
                </a:lnTo>
                <a:lnTo>
                  <a:pt x="581" y="4"/>
                </a:lnTo>
                <a:lnTo>
                  <a:pt x="4" y="0"/>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3" name="Freeform 31"/>
          <p:cNvSpPr>
            <a:spLocks/>
          </p:cNvSpPr>
          <p:nvPr/>
        </p:nvSpPr>
        <p:spPr bwMode="auto">
          <a:xfrm>
            <a:off x="4813300" y="3995738"/>
            <a:ext cx="627063" cy="571500"/>
          </a:xfrm>
          <a:custGeom>
            <a:avLst/>
            <a:gdLst/>
            <a:ahLst/>
            <a:cxnLst>
              <a:cxn ang="0">
                <a:pos x="0" y="28"/>
              </a:cxn>
              <a:cxn ang="0">
                <a:pos x="132" y="12"/>
              </a:cxn>
              <a:cxn ang="0">
                <a:pos x="295" y="0"/>
              </a:cxn>
              <a:cxn ang="0">
                <a:pos x="286" y="41"/>
              </a:cxn>
              <a:cxn ang="0">
                <a:pos x="322" y="32"/>
              </a:cxn>
              <a:cxn ang="0">
                <a:pos x="335" y="59"/>
              </a:cxn>
              <a:cxn ang="0">
                <a:pos x="297" y="84"/>
              </a:cxn>
              <a:cxn ang="0">
                <a:pos x="306" y="128"/>
              </a:cxn>
              <a:cxn ang="0">
                <a:pos x="267" y="200"/>
              </a:cxn>
              <a:cxn ang="0">
                <a:pos x="239" y="245"/>
              </a:cxn>
              <a:cxn ang="0">
                <a:pos x="255" y="302"/>
              </a:cxn>
              <a:cxn ang="0">
                <a:pos x="48" y="312"/>
              </a:cxn>
              <a:cxn ang="0">
                <a:pos x="47" y="277"/>
              </a:cxn>
              <a:cxn ang="0">
                <a:pos x="6" y="270"/>
              </a:cxn>
              <a:cxn ang="0">
                <a:pos x="6" y="84"/>
              </a:cxn>
              <a:cxn ang="0">
                <a:pos x="0" y="28"/>
              </a:cxn>
            </a:cxnLst>
            <a:rect l="0" t="0" r="r" b="b"/>
            <a:pathLst>
              <a:path w="335" h="312">
                <a:moveTo>
                  <a:pt x="0" y="28"/>
                </a:moveTo>
                <a:lnTo>
                  <a:pt x="132" y="12"/>
                </a:lnTo>
                <a:lnTo>
                  <a:pt x="295" y="0"/>
                </a:lnTo>
                <a:lnTo>
                  <a:pt x="286" y="41"/>
                </a:lnTo>
                <a:lnTo>
                  <a:pt x="322" y="32"/>
                </a:lnTo>
                <a:lnTo>
                  <a:pt x="335" y="59"/>
                </a:lnTo>
                <a:lnTo>
                  <a:pt x="297" y="84"/>
                </a:lnTo>
                <a:lnTo>
                  <a:pt x="306" y="128"/>
                </a:lnTo>
                <a:lnTo>
                  <a:pt x="267" y="200"/>
                </a:lnTo>
                <a:lnTo>
                  <a:pt x="239" y="245"/>
                </a:lnTo>
                <a:lnTo>
                  <a:pt x="255" y="302"/>
                </a:lnTo>
                <a:lnTo>
                  <a:pt x="48" y="312"/>
                </a:lnTo>
                <a:lnTo>
                  <a:pt x="47" y="277"/>
                </a:lnTo>
                <a:lnTo>
                  <a:pt x="6" y="270"/>
                </a:lnTo>
                <a:lnTo>
                  <a:pt x="6" y="84"/>
                </a:lnTo>
                <a:lnTo>
                  <a:pt x="0" y="28"/>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4" name="Freeform 32"/>
          <p:cNvSpPr>
            <a:spLocks/>
          </p:cNvSpPr>
          <p:nvPr/>
        </p:nvSpPr>
        <p:spPr bwMode="auto">
          <a:xfrm>
            <a:off x="4903788" y="4548188"/>
            <a:ext cx="765175" cy="601662"/>
          </a:xfrm>
          <a:custGeom>
            <a:avLst/>
            <a:gdLst/>
            <a:ahLst/>
            <a:cxnLst>
              <a:cxn ang="0">
                <a:pos x="0" y="7"/>
              </a:cxn>
              <a:cxn ang="0">
                <a:pos x="204" y="0"/>
              </a:cxn>
              <a:cxn ang="0">
                <a:pos x="240" y="67"/>
              </a:cxn>
              <a:cxn ang="0">
                <a:pos x="209" y="147"/>
              </a:cxn>
              <a:cxn ang="0">
                <a:pos x="199" y="183"/>
              </a:cxn>
              <a:cxn ang="0">
                <a:pos x="336" y="168"/>
              </a:cxn>
              <a:cxn ang="0">
                <a:pos x="345" y="220"/>
              </a:cxn>
              <a:cxn ang="0">
                <a:pos x="304" y="215"/>
              </a:cxn>
              <a:cxn ang="0">
                <a:pos x="285" y="238"/>
              </a:cxn>
              <a:cxn ang="0">
                <a:pos x="306" y="253"/>
              </a:cxn>
              <a:cxn ang="0">
                <a:pos x="344" y="235"/>
              </a:cxn>
              <a:cxn ang="0">
                <a:pos x="345" y="260"/>
              </a:cxn>
              <a:cxn ang="0">
                <a:pos x="367" y="239"/>
              </a:cxn>
              <a:cxn ang="0">
                <a:pos x="382" y="239"/>
              </a:cxn>
              <a:cxn ang="0">
                <a:pos x="365" y="283"/>
              </a:cxn>
              <a:cxn ang="0">
                <a:pos x="399" y="290"/>
              </a:cxn>
              <a:cxn ang="0">
                <a:pos x="409" y="314"/>
              </a:cxn>
              <a:cxn ang="0">
                <a:pos x="394" y="321"/>
              </a:cxn>
              <a:cxn ang="0">
                <a:pos x="372" y="306"/>
              </a:cxn>
              <a:cxn ang="0">
                <a:pos x="333" y="295"/>
              </a:cxn>
              <a:cxn ang="0">
                <a:pos x="341" y="324"/>
              </a:cxn>
              <a:cxn ang="0">
                <a:pos x="321" y="327"/>
              </a:cxn>
              <a:cxn ang="0">
                <a:pos x="305" y="301"/>
              </a:cxn>
              <a:cxn ang="0">
                <a:pos x="295" y="317"/>
              </a:cxn>
              <a:cxn ang="0">
                <a:pos x="235" y="317"/>
              </a:cxn>
              <a:cxn ang="0">
                <a:pos x="235" y="301"/>
              </a:cxn>
              <a:cxn ang="0">
                <a:pos x="213" y="283"/>
              </a:cxn>
              <a:cxn ang="0">
                <a:pos x="168" y="280"/>
              </a:cxn>
              <a:cxn ang="0">
                <a:pos x="206" y="301"/>
              </a:cxn>
              <a:cxn ang="0">
                <a:pos x="153" y="312"/>
              </a:cxn>
              <a:cxn ang="0">
                <a:pos x="71" y="298"/>
              </a:cxn>
              <a:cxn ang="0">
                <a:pos x="40" y="301"/>
              </a:cxn>
              <a:cxn ang="0">
                <a:pos x="51" y="192"/>
              </a:cxn>
              <a:cxn ang="0">
                <a:pos x="1" y="105"/>
              </a:cxn>
              <a:cxn ang="0">
                <a:pos x="0" y="7"/>
              </a:cxn>
            </a:cxnLst>
            <a:rect l="0" t="0" r="r" b="b"/>
            <a:pathLst>
              <a:path w="409" h="327">
                <a:moveTo>
                  <a:pt x="0" y="7"/>
                </a:moveTo>
                <a:lnTo>
                  <a:pt x="204" y="0"/>
                </a:lnTo>
                <a:lnTo>
                  <a:pt x="240" y="67"/>
                </a:lnTo>
                <a:lnTo>
                  <a:pt x="209" y="147"/>
                </a:lnTo>
                <a:lnTo>
                  <a:pt x="199" y="183"/>
                </a:lnTo>
                <a:lnTo>
                  <a:pt x="336" y="168"/>
                </a:lnTo>
                <a:lnTo>
                  <a:pt x="345" y="220"/>
                </a:lnTo>
                <a:lnTo>
                  <a:pt x="304" y="215"/>
                </a:lnTo>
                <a:lnTo>
                  <a:pt x="285" y="238"/>
                </a:lnTo>
                <a:lnTo>
                  <a:pt x="306" y="253"/>
                </a:lnTo>
                <a:lnTo>
                  <a:pt x="344" y="235"/>
                </a:lnTo>
                <a:lnTo>
                  <a:pt x="345" y="260"/>
                </a:lnTo>
                <a:lnTo>
                  <a:pt x="367" y="239"/>
                </a:lnTo>
                <a:lnTo>
                  <a:pt x="382" y="239"/>
                </a:lnTo>
                <a:lnTo>
                  <a:pt x="365" y="283"/>
                </a:lnTo>
                <a:lnTo>
                  <a:pt x="399" y="290"/>
                </a:lnTo>
                <a:lnTo>
                  <a:pt x="409" y="314"/>
                </a:lnTo>
                <a:lnTo>
                  <a:pt x="394" y="321"/>
                </a:lnTo>
                <a:lnTo>
                  <a:pt x="372" y="306"/>
                </a:lnTo>
                <a:lnTo>
                  <a:pt x="333" y="295"/>
                </a:lnTo>
                <a:lnTo>
                  <a:pt x="341" y="324"/>
                </a:lnTo>
                <a:lnTo>
                  <a:pt x="321" y="327"/>
                </a:lnTo>
                <a:lnTo>
                  <a:pt x="305" y="301"/>
                </a:lnTo>
                <a:lnTo>
                  <a:pt x="295" y="317"/>
                </a:lnTo>
                <a:lnTo>
                  <a:pt x="235" y="317"/>
                </a:lnTo>
                <a:lnTo>
                  <a:pt x="235" y="301"/>
                </a:lnTo>
                <a:lnTo>
                  <a:pt x="213" y="283"/>
                </a:lnTo>
                <a:lnTo>
                  <a:pt x="168" y="280"/>
                </a:lnTo>
                <a:lnTo>
                  <a:pt x="206" y="301"/>
                </a:lnTo>
                <a:lnTo>
                  <a:pt x="153" y="312"/>
                </a:lnTo>
                <a:lnTo>
                  <a:pt x="71" y="298"/>
                </a:lnTo>
                <a:lnTo>
                  <a:pt x="40" y="301"/>
                </a:lnTo>
                <a:lnTo>
                  <a:pt x="51" y="192"/>
                </a:lnTo>
                <a:lnTo>
                  <a:pt x="1" y="105"/>
                </a:lnTo>
                <a:lnTo>
                  <a:pt x="0" y="7"/>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5" name="Freeform 33"/>
          <p:cNvSpPr>
            <a:spLocks/>
          </p:cNvSpPr>
          <p:nvPr/>
        </p:nvSpPr>
        <p:spPr bwMode="auto">
          <a:xfrm>
            <a:off x="4378325" y="2008188"/>
            <a:ext cx="854075" cy="942975"/>
          </a:xfrm>
          <a:custGeom>
            <a:avLst/>
            <a:gdLst/>
            <a:ahLst/>
            <a:cxnLst>
              <a:cxn ang="0">
                <a:pos x="0" y="40"/>
              </a:cxn>
              <a:cxn ang="0">
                <a:pos x="119" y="40"/>
              </a:cxn>
              <a:cxn ang="0">
                <a:pos x="118" y="0"/>
              </a:cxn>
              <a:cxn ang="0">
                <a:pos x="144" y="11"/>
              </a:cxn>
              <a:cxn ang="0">
                <a:pos x="149" y="42"/>
              </a:cxn>
              <a:cxn ang="0">
                <a:pos x="207" y="76"/>
              </a:cxn>
              <a:cxn ang="0">
                <a:pos x="224" y="61"/>
              </a:cxn>
              <a:cxn ang="0">
                <a:pos x="258" y="61"/>
              </a:cxn>
              <a:cxn ang="0">
                <a:pos x="284" y="91"/>
              </a:cxn>
              <a:cxn ang="0">
                <a:pos x="301" y="79"/>
              </a:cxn>
              <a:cxn ang="0">
                <a:pos x="351" y="92"/>
              </a:cxn>
              <a:cxn ang="0">
                <a:pos x="369" y="69"/>
              </a:cxn>
              <a:cxn ang="0">
                <a:pos x="400" y="87"/>
              </a:cxn>
              <a:cxn ang="0">
                <a:pos x="456" y="84"/>
              </a:cxn>
              <a:cxn ang="0">
                <a:pos x="365" y="148"/>
              </a:cxn>
              <a:cxn ang="0">
                <a:pos x="320" y="204"/>
              </a:cxn>
              <a:cxn ang="0">
                <a:pos x="329" y="285"/>
              </a:cxn>
              <a:cxn ang="0">
                <a:pos x="298" y="318"/>
              </a:cxn>
              <a:cxn ang="0">
                <a:pos x="310" y="342"/>
              </a:cxn>
              <a:cxn ang="0">
                <a:pos x="310" y="402"/>
              </a:cxn>
              <a:cxn ang="0">
                <a:pos x="341" y="402"/>
              </a:cxn>
              <a:cxn ang="0">
                <a:pos x="387" y="445"/>
              </a:cxn>
              <a:cxn ang="0">
                <a:pos x="406" y="498"/>
              </a:cxn>
              <a:cxn ang="0">
                <a:pos x="83" y="513"/>
              </a:cxn>
              <a:cxn ang="0">
                <a:pos x="85" y="371"/>
              </a:cxn>
              <a:cxn ang="0">
                <a:pos x="56" y="340"/>
              </a:cxn>
              <a:cxn ang="0">
                <a:pos x="66" y="302"/>
              </a:cxn>
              <a:cxn ang="0">
                <a:pos x="76" y="281"/>
              </a:cxn>
              <a:cxn ang="0">
                <a:pos x="56" y="183"/>
              </a:cxn>
              <a:cxn ang="0">
                <a:pos x="29" y="118"/>
              </a:cxn>
              <a:cxn ang="0">
                <a:pos x="0" y="40"/>
              </a:cxn>
            </a:cxnLst>
            <a:rect l="0" t="0" r="r" b="b"/>
            <a:pathLst>
              <a:path w="456" h="513">
                <a:moveTo>
                  <a:pt x="0" y="40"/>
                </a:moveTo>
                <a:lnTo>
                  <a:pt x="119" y="40"/>
                </a:lnTo>
                <a:lnTo>
                  <a:pt x="118" y="0"/>
                </a:lnTo>
                <a:lnTo>
                  <a:pt x="144" y="11"/>
                </a:lnTo>
                <a:lnTo>
                  <a:pt x="149" y="42"/>
                </a:lnTo>
                <a:lnTo>
                  <a:pt x="207" y="76"/>
                </a:lnTo>
                <a:lnTo>
                  <a:pt x="224" y="61"/>
                </a:lnTo>
                <a:lnTo>
                  <a:pt x="258" y="61"/>
                </a:lnTo>
                <a:lnTo>
                  <a:pt x="284" y="91"/>
                </a:lnTo>
                <a:lnTo>
                  <a:pt x="301" y="79"/>
                </a:lnTo>
                <a:lnTo>
                  <a:pt x="351" y="92"/>
                </a:lnTo>
                <a:lnTo>
                  <a:pt x="369" y="69"/>
                </a:lnTo>
                <a:lnTo>
                  <a:pt x="400" y="87"/>
                </a:lnTo>
                <a:lnTo>
                  <a:pt x="456" y="84"/>
                </a:lnTo>
                <a:lnTo>
                  <a:pt x="365" y="148"/>
                </a:lnTo>
                <a:lnTo>
                  <a:pt x="320" y="204"/>
                </a:lnTo>
                <a:lnTo>
                  <a:pt x="329" y="285"/>
                </a:lnTo>
                <a:lnTo>
                  <a:pt x="298" y="318"/>
                </a:lnTo>
                <a:lnTo>
                  <a:pt x="310" y="342"/>
                </a:lnTo>
                <a:lnTo>
                  <a:pt x="310" y="402"/>
                </a:lnTo>
                <a:lnTo>
                  <a:pt x="341" y="402"/>
                </a:lnTo>
                <a:lnTo>
                  <a:pt x="387" y="445"/>
                </a:lnTo>
                <a:lnTo>
                  <a:pt x="406" y="498"/>
                </a:lnTo>
                <a:lnTo>
                  <a:pt x="83" y="513"/>
                </a:lnTo>
                <a:lnTo>
                  <a:pt x="85" y="371"/>
                </a:lnTo>
                <a:lnTo>
                  <a:pt x="56" y="340"/>
                </a:lnTo>
                <a:lnTo>
                  <a:pt x="66" y="302"/>
                </a:lnTo>
                <a:lnTo>
                  <a:pt x="76" y="281"/>
                </a:lnTo>
                <a:lnTo>
                  <a:pt x="56" y="183"/>
                </a:lnTo>
                <a:lnTo>
                  <a:pt x="29" y="118"/>
                </a:lnTo>
                <a:lnTo>
                  <a:pt x="0" y="4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6" name="Freeform 34"/>
          <p:cNvSpPr>
            <a:spLocks/>
          </p:cNvSpPr>
          <p:nvPr/>
        </p:nvSpPr>
        <p:spPr bwMode="auto">
          <a:xfrm>
            <a:off x="4930775" y="2333625"/>
            <a:ext cx="649288" cy="742950"/>
          </a:xfrm>
          <a:custGeom>
            <a:avLst/>
            <a:gdLst/>
            <a:ahLst/>
            <a:cxnLst>
              <a:cxn ang="0">
                <a:pos x="25" y="27"/>
              </a:cxn>
              <a:cxn ang="0">
                <a:pos x="51" y="23"/>
              </a:cxn>
              <a:cxn ang="0">
                <a:pos x="75" y="23"/>
              </a:cxn>
              <a:cxn ang="0">
                <a:pos x="90" y="0"/>
              </a:cxn>
              <a:cxn ang="0">
                <a:pos x="101" y="29"/>
              </a:cxn>
              <a:cxn ang="0">
                <a:pos x="138" y="29"/>
              </a:cxn>
              <a:cxn ang="0">
                <a:pos x="158" y="57"/>
              </a:cxn>
              <a:cxn ang="0">
                <a:pos x="197" y="49"/>
              </a:cxn>
              <a:cxn ang="0">
                <a:pos x="223" y="67"/>
              </a:cxn>
              <a:cxn ang="0">
                <a:pos x="272" y="79"/>
              </a:cxn>
              <a:cxn ang="0">
                <a:pos x="280" y="100"/>
              </a:cxn>
              <a:cxn ang="0">
                <a:pos x="305" y="102"/>
              </a:cxn>
              <a:cxn ang="0">
                <a:pos x="298" y="123"/>
              </a:cxn>
              <a:cxn ang="0">
                <a:pos x="306" y="146"/>
              </a:cxn>
              <a:cxn ang="0">
                <a:pos x="290" y="176"/>
              </a:cxn>
              <a:cxn ang="0">
                <a:pos x="301" y="183"/>
              </a:cxn>
              <a:cxn ang="0">
                <a:pos x="329" y="150"/>
              </a:cxn>
              <a:cxn ang="0">
                <a:pos x="328" y="139"/>
              </a:cxn>
              <a:cxn ang="0">
                <a:pos x="339" y="134"/>
              </a:cxn>
              <a:cxn ang="0">
                <a:pos x="346" y="150"/>
              </a:cxn>
              <a:cxn ang="0">
                <a:pos x="325" y="173"/>
              </a:cxn>
              <a:cxn ang="0">
                <a:pos x="316" y="224"/>
              </a:cxn>
              <a:cxn ang="0">
                <a:pos x="316" y="310"/>
              </a:cxn>
              <a:cxn ang="0">
                <a:pos x="329" y="325"/>
              </a:cxn>
              <a:cxn ang="0">
                <a:pos x="324" y="378"/>
              </a:cxn>
              <a:cxn ang="0">
                <a:pos x="159" y="404"/>
              </a:cxn>
              <a:cxn ang="0">
                <a:pos x="118" y="379"/>
              </a:cxn>
              <a:cxn ang="0">
                <a:pos x="127" y="347"/>
              </a:cxn>
              <a:cxn ang="0">
                <a:pos x="107" y="312"/>
              </a:cxn>
              <a:cxn ang="0">
                <a:pos x="90" y="268"/>
              </a:cxn>
              <a:cxn ang="0">
                <a:pos x="44" y="225"/>
              </a:cxn>
              <a:cxn ang="0">
                <a:pos x="15" y="225"/>
              </a:cxn>
              <a:cxn ang="0">
                <a:pos x="15" y="165"/>
              </a:cxn>
              <a:cxn ang="0">
                <a:pos x="0" y="143"/>
              </a:cxn>
              <a:cxn ang="0">
                <a:pos x="32" y="108"/>
              </a:cxn>
              <a:cxn ang="0">
                <a:pos x="25" y="27"/>
              </a:cxn>
            </a:cxnLst>
            <a:rect l="0" t="0" r="r" b="b"/>
            <a:pathLst>
              <a:path w="346" h="404">
                <a:moveTo>
                  <a:pt x="25" y="27"/>
                </a:moveTo>
                <a:lnTo>
                  <a:pt x="51" y="23"/>
                </a:lnTo>
                <a:lnTo>
                  <a:pt x="75" y="23"/>
                </a:lnTo>
                <a:lnTo>
                  <a:pt x="90" y="0"/>
                </a:lnTo>
                <a:lnTo>
                  <a:pt x="101" y="29"/>
                </a:lnTo>
                <a:lnTo>
                  <a:pt x="138" y="29"/>
                </a:lnTo>
                <a:lnTo>
                  <a:pt x="158" y="57"/>
                </a:lnTo>
                <a:lnTo>
                  <a:pt x="197" y="49"/>
                </a:lnTo>
                <a:lnTo>
                  <a:pt x="223" y="67"/>
                </a:lnTo>
                <a:lnTo>
                  <a:pt x="272" y="79"/>
                </a:lnTo>
                <a:lnTo>
                  <a:pt x="280" y="100"/>
                </a:lnTo>
                <a:lnTo>
                  <a:pt x="305" y="102"/>
                </a:lnTo>
                <a:lnTo>
                  <a:pt x="298" y="123"/>
                </a:lnTo>
                <a:lnTo>
                  <a:pt x="306" y="146"/>
                </a:lnTo>
                <a:lnTo>
                  <a:pt x="290" y="176"/>
                </a:lnTo>
                <a:lnTo>
                  <a:pt x="301" y="183"/>
                </a:lnTo>
                <a:lnTo>
                  <a:pt x="329" y="150"/>
                </a:lnTo>
                <a:lnTo>
                  <a:pt x="328" y="139"/>
                </a:lnTo>
                <a:lnTo>
                  <a:pt x="339" y="134"/>
                </a:lnTo>
                <a:lnTo>
                  <a:pt x="346" y="150"/>
                </a:lnTo>
                <a:lnTo>
                  <a:pt x="325" y="173"/>
                </a:lnTo>
                <a:lnTo>
                  <a:pt x="316" y="224"/>
                </a:lnTo>
                <a:lnTo>
                  <a:pt x="316" y="310"/>
                </a:lnTo>
                <a:lnTo>
                  <a:pt x="329" y="325"/>
                </a:lnTo>
                <a:lnTo>
                  <a:pt x="324" y="378"/>
                </a:lnTo>
                <a:lnTo>
                  <a:pt x="159" y="404"/>
                </a:lnTo>
                <a:lnTo>
                  <a:pt x="118" y="379"/>
                </a:lnTo>
                <a:lnTo>
                  <a:pt x="127" y="347"/>
                </a:lnTo>
                <a:lnTo>
                  <a:pt x="107" y="312"/>
                </a:lnTo>
                <a:lnTo>
                  <a:pt x="90" y="268"/>
                </a:lnTo>
                <a:lnTo>
                  <a:pt x="44" y="225"/>
                </a:lnTo>
                <a:lnTo>
                  <a:pt x="15" y="225"/>
                </a:lnTo>
                <a:lnTo>
                  <a:pt x="15" y="165"/>
                </a:lnTo>
                <a:lnTo>
                  <a:pt x="0" y="143"/>
                </a:lnTo>
                <a:lnTo>
                  <a:pt x="32" y="108"/>
                </a:lnTo>
                <a:lnTo>
                  <a:pt x="25" y="27"/>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7" name="Freeform 35"/>
          <p:cNvSpPr>
            <a:spLocks/>
          </p:cNvSpPr>
          <p:nvPr/>
        </p:nvSpPr>
        <p:spPr bwMode="auto">
          <a:xfrm>
            <a:off x="5186363" y="2227263"/>
            <a:ext cx="696912" cy="295275"/>
          </a:xfrm>
          <a:custGeom>
            <a:avLst/>
            <a:gdLst/>
            <a:ahLst/>
            <a:cxnLst>
              <a:cxn ang="0">
                <a:pos x="0" y="89"/>
              </a:cxn>
              <a:cxn ang="0">
                <a:pos x="83" y="0"/>
              </a:cxn>
              <a:cxn ang="0">
                <a:pos x="68" y="36"/>
              </a:cxn>
              <a:cxn ang="0">
                <a:pos x="80" y="48"/>
              </a:cxn>
              <a:cxn ang="0">
                <a:pos x="106" y="33"/>
              </a:cxn>
              <a:cxn ang="0">
                <a:pos x="163" y="55"/>
              </a:cxn>
              <a:cxn ang="0">
                <a:pos x="188" y="36"/>
              </a:cxn>
              <a:cxn ang="0">
                <a:pos x="265" y="26"/>
              </a:cxn>
              <a:cxn ang="0">
                <a:pos x="280" y="49"/>
              </a:cxn>
              <a:cxn ang="0">
                <a:pos x="310" y="44"/>
              </a:cxn>
              <a:cxn ang="0">
                <a:pos x="368" y="67"/>
              </a:cxn>
              <a:cxn ang="0">
                <a:pos x="372" y="85"/>
              </a:cxn>
              <a:cxn ang="0">
                <a:pos x="309" y="100"/>
              </a:cxn>
              <a:cxn ang="0">
                <a:pos x="290" y="89"/>
              </a:cxn>
              <a:cxn ang="0">
                <a:pos x="258" y="92"/>
              </a:cxn>
              <a:cxn ang="0">
                <a:pos x="220" y="115"/>
              </a:cxn>
              <a:cxn ang="0">
                <a:pos x="203" y="116"/>
              </a:cxn>
              <a:cxn ang="0">
                <a:pos x="189" y="100"/>
              </a:cxn>
              <a:cxn ang="0">
                <a:pos x="168" y="160"/>
              </a:cxn>
              <a:cxn ang="0">
                <a:pos x="144" y="161"/>
              </a:cxn>
              <a:cxn ang="0">
                <a:pos x="134" y="137"/>
              </a:cxn>
              <a:cxn ang="0">
                <a:pos x="84" y="126"/>
              </a:cxn>
              <a:cxn ang="0">
                <a:pos x="61" y="109"/>
              </a:cxn>
              <a:cxn ang="0">
                <a:pos x="20" y="115"/>
              </a:cxn>
              <a:cxn ang="0">
                <a:pos x="0" y="89"/>
              </a:cxn>
            </a:cxnLst>
            <a:rect l="0" t="0" r="r" b="b"/>
            <a:pathLst>
              <a:path w="372" h="161">
                <a:moveTo>
                  <a:pt x="0" y="89"/>
                </a:moveTo>
                <a:lnTo>
                  <a:pt x="83" y="0"/>
                </a:lnTo>
                <a:lnTo>
                  <a:pt x="68" y="36"/>
                </a:lnTo>
                <a:lnTo>
                  <a:pt x="80" y="48"/>
                </a:lnTo>
                <a:lnTo>
                  <a:pt x="106" y="33"/>
                </a:lnTo>
                <a:lnTo>
                  <a:pt x="163" y="55"/>
                </a:lnTo>
                <a:lnTo>
                  <a:pt x="188" y="36"/>
                </a:lnTo>
                <a:lnTo>
                  <a:pt x="265" y="26"/>
                </a:lnTo>
                <a:lnTo>
                  <a:pt x="280" y="49"/>
                </a:lnTo>
                <a:lnTo>
                  <a:pt x="310" y="44"/>
                </a:lnTo>
                <a:lnTo>
                  <a:pt x="368" y="67"/>
                </a:lnTo>
                <a:lnTo>
                  <a:pt x="372" y="85"/>
                </a:lnTo>
                <a:lnTo>
                  <a:pt x="309" y="100"/>
                </a:lnTo>
                <a:lnTo>
                  <a:pt x="290" y="89"/>
                </a:lnTo>
                <a:lnTo>
                  <a:pt x="258" y="92"/>
                </a:lnTo>
                <a:lnTo>
                  <a:pt x="220" y="115"/>
                </a:lnTo>
                <a:lnTo>
                  <a:pt x="203" y="116"/>
                </a:lnTo>
                <a:lnTo>
                  <a:pt x="189" y="100"/>
                </a:lnTo>
                <a:lnTo>
                  <a:pt x="168" y="160"/>
                </a:lnTo>
                <a:lnTo>
                  <a:pt x="144" y="161"/>
                </a:lnTo>
                <a:lnTo>
                  <a:pt x="134" y="137"/>
                </a:lnTo>
                <a:lnTo>
                  <a:pt x="84" y="126"/>
                </a:lnTo>
                <a:lnTo>
                  <a:pt x="61" y="109"/>
                </a:lnTo>
                <a:lnTo>
                  <a:pt x="20" y="115"/>
                </a:lnTo>
                <a:lnTo>
                  <a:pt x="0" y="89"/>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8" name="Freeform 36"/>
          <p:cNvSpPr>
            <a:spLocks/>
          </p:cNvSpPr>
          <p:nvPr/>
        </p:nvSpPr>
        <p:spPr bwMode="auto">
          <a:xfrm>
            <a:off x="5668963" y="2435225"/>
            <a:ext cx="500062" cy="665163"/>
          </a:xfrm>
          <a:custGeom>
            <a:avLst/>
            <a:gdLst/>
            <a:ahLst/>
            <a:cxnLst>
              <a:cxn ang="0">
                <a:pos x="67" y="14"/>
              </a:cxn>
              <a:cxn ang="0">
                <a:pos x="77" y="37"/>
              </a:cxn>
              <a:cxn ang="0">
                <a:pos x="58" y="51"/>
              </a:cxn>
              <a:cxn ang="0">
                <a:pos x="57" y="108"/>
              </a:cxn>
              <a:cxn ang="0">
                <a:pos x="47" y="71"/>
              </a:cxn>
              <a:cxn ang="0">
                <a:pos x="8" y="107"/>
              </a:cxn>
              <a:cxn ang="0">
                <a:pos x="0" y="210"/>
              </a:cxn>
              <a:cxn ang="0">
                <a:pos x="24" y="261"/>
              </a:cxn>
              <a:cxn ang="0">
                <a:pos x="27" y="287"/>
              </a:cxn>
              <a:cxn ang="0">
                <a:pos x="28" y="308"/>
              </a:cxn>
              <a:cxn ang="0">
                <a:pos x="27" y="327"/>
              </a:cxn>
              <a:cxn ang="0">
                <a:pos x="22" y="361"/>
              </a:cxn>
              <a:cxn ang="0">
                <a:pos x="127" y="354"/>
              </a:cxn>
              <a:cxn ang="0">
                <a:pos x="265" y="342"/>
              </a:cxn>
              <a:cxn ang="0">
                <a:pos x="240" y="335"/>
              </a:cxn>
              <a:cxn ang="0">
                <a:pos x="226" y="316"/>
              </a:cxn>
              <a:cxn ang="0">
                <a:pos x="247" y="300"/>
              </a:cxn>
              <a:cxn ang="0">
                <a:pos x="247" y="280"/>
              </a:cxn>
              <a:cxn ang="0">
                <a:pos x="237" y="262"/>
              </a:cxn>
              <a:cxn ang="0">
                <a:pos x="247" y="250"/>
              </a:cxn>
              <a:cxn ang="0">
                <a:pos x="266" y="251"/>
              </a:cxn>
              <a:cxn ang="0">
                <a:pos x="262" y="201"/>
              </a:cxn>
              <a:cxn ang="0">
                <a:pos x="257" y="171"/>
              </a:cxn>
              <a:cxn ang="0">
                <a:pos x="246" y="153"/>
              </a:cxn>
              <a:cxn ang="0">
                <a:pos x="235" y="142"/>
              </a:cxn>
              <a:cxn ang="0">
                <a:pos x="218" y="138"/>
              </a:cxn>
              <a:cxn ang="0">
                <a:pos x="201" y="138"/>
              </a:cxn>
              <a:cxn ang="0">
                <a:pos x="184" y="161"/>
              </a:cxn>
              <a:cxn ang="0">
                <a:pos x="173" y="169"/>
              </a:cxn>
              <a:cxn ang="0">
                <a:pos x="165" y="171"/>
              </a:cxn>
              <a:cxn ang="0">
                <a:pos x="157" y="168"/>
              </a:cxn>
              <a:cxn ang="0">
                <a:pos x="154" y="156"/>
              </a:cxn>
              <a:cxn ang="0">
                <a:pos x="157" y="149"/>
              </a:cxn>
              <a:cxn ang="0">
                <a:pos x="164" y="142"/>
              </a:cxn>
              <a:cxn ang="0">
                <a:pos x="171" y="138"/>
              </a:cxn>
              <a:cxn ang="0">
                <a:pos x="179" y="137"/>
              </a:cxn>
              <a:cxn ang="0">
                <a:pos x="179" y="123"/>
              </a:cxn>
              <a:cxn ang="0">
                <a:pos x="199" y="108"/>
              </a:cxn>
              <a:cxn ang="0">
                <a:pos x="179" y="61"/>
              </a:cxn>
              <a:cxn ang="0">
                <a:pos x="179" y="38"/>
              </a:cxn>
              <a:cxn ang="0">
                <a:pos x="145" y="29"/>
              </a:cxn>
              <a:cxn ang="0">
                <a:pos x="97" y="0"/>
              </a:cxn>
              <a:cxn ang="0">
                <a:pos x="67" y="14"/>
              </a:cxn>
            </a:cxnLst>
            <a:rect l="0" t="0" r="r" b="b"/>
            <a:pathLst>
              <a:path w="266" h="361">
                <a:moveTo>
                  <a:pt x="67" y="14"/>
                </a:moveTo>
                <a:lnTo>
                  <a:pt x="77" y="37"/>
                </a:lnTo>
                <a:lnTo>
                  <a:pt x="58" y="51"/>
                </a:lnTo>
                <a:lnTo>
                  <a:pt x="57" y="108"/>
                </a:lnTo>
                <a:lnTo>
                  <a:pt x="47" y="71"/>
                </a:lnTo>
                <a:lnTo>
                  <a:pt x="8" y="107"/>
                </a:lnTo>
                <a:lnTo>
                  <a:pt x="0" y="210"/>
                </a:lnTo>
                <a:lnTo>
                  <a:pt x="24" y="261"/>
                </a:lnTo>
                <a:lnTo>
                  <a:pt x="27" y="287"/>
                </a:lnTo>
                <a:lnTo>
                  <a:pt x="28" y="308"/>
                </a:lnTo>
                <a:lnTo>
                  <a:pt x="27" y="327"/>
                </a:lnTo>
                <a:lnTo>
                  <a:pt x="22" y="361"/>
                </a:lnTo>
                <a:lnTo>
                  <a:pt x="127" y="354"/>
                </a:lnTo>
                <a:lnTo>
                  <a:pt x="265" y="342"/>
                </a:lnTo>
                <a:lnTo>
                  <a:pt x="240" y="335"/>
                </a:lnTo>
                <a:lnTo>
                  <a:pt x="226" y="316"/>
                </a:lnTo>
                <a:lnTo>
                  <a:pt x="247" y="300"/>
                </a:lnTo>
                <a:lnTo>
                  <a:pt x="247" y="280"/>
                </a:lnTo>
                <a:lnTo>
                  <a:pt x="237" y="262"/>
                </a:lnTo>
                <a:lnTo>
                  <a:pt x="247" y="250"/>
                </a:lnTo>
                <a:lnTo>
                  <a:pt x="266" y="251"/>
                </a:lnTo>
                <a:lnTo>
                  <a:pt x="262" y="201"/>
                </a:lnTo>
                <a:lnTo>
                  <a:pt x="257" y="171"/>
                </a:lnTo>
                <a:lnTo>
                  <a:pt x="246" y="153"/>
                </a:lnTo>
                <a:lnTo>
                  <a:pt x="235" y="142"/>
                </a:lnTo>
                <a:lnTo>
                  <a:pt x="218" y="138"/>
                </a:lnTo>
                <a:lnTo>
                  <a:pt x="201" y="138"/>
                </a:lnTo>
                <a:lnTo>
                  <a:pt x="184" y="161"/>
                </a:lnTo>
                <a:lnTo>
                  <a:pt x="173" y="169"/>
                </a:lnTo>
                <a:lnTo>
                  <a:pt x="165" y="171"/>
                </a:lnTo>
                <a:lnTo>
                  <a:pt x="157" y="168"/>
                </a:lnTo>
                <a:lnTo>
                  <a:pt x="154" y="156"/>
                </a:lnTo>
                <a:lnTo>
                  <a:pt x="157" y="149"/>
                </a:lnTo>
                <a:lnTo>
                  <a:pt x="164" y="142"/>
                </a:lnTo>
                <a:lnTo>
                  <a:pt x="171" y="138"/>
                </a:lnTo>
                <a:lnTo>
                  <a:pt x="179" y="137"/>
                </a:lnTo>
                <a:lnTo>
                  <a:pt x="179" y="123"/>
                </a:lnTo>
                <a:lnTo>
                  <a:pt x="199" y="108"/>
                </a:lnTo>
                <a:lnTo>
                  <a:pt x="179" y="61"/>
                </a:lnTo>
                <a:lnTo>
                  <a:pt x="179" y="38"/>
                </a:lnTo>
                <a:lnTo>
                  <a:pt x="145" y="29"/>
                </a:lnTo>
                <a:lnTo>
                  <a:pt x="97" y="0"/>
                </a:lnTo>
                <a:lnTo>
                  <a:pt x="67" y="14"/>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69" name="Freeform 37"/>
          <p:cNvSpPr>
            <a:spLocks/>
          </p:cNvSpPr>
          <p:nvPr/>
        </p:nvSpPr>
        <p:spPr bwMode="auto">
          <a:xfrm>
            <a:off x="5124450" y="3024188"/>
            <a:ext cx="541338" cy="877887"/>
          </a:xfrm>
          <a:custGeom>
            <a:avLst/>
            <a:gdLst/>
            <a:ahLst/>
            <a:cxnLst>
              <a:cxn ang="0">
                <a:pos x="54" y="27"/>
              </a:cxn>
              <a:cxn ang="0">
                <a:pos x="220" y="0"/>
              </a:cxn>
              <a:cxn ang="0">
                <a:pos x="246" y="58"/>
              </a:cxn>
              <a:cxn ang="0">
                <a:pos x="279" y="302"/>
              </a:cxn>
              <a:cxn ang="0">
                <a:pos x="289" y="335"/>
              </a:cxn>
              <a:cxn ang="0">
                <a:pos x="263" y="399"/>
              </a:cxn>
              <a:cxn ang="0">
                <a:pos x="263" y="444"/>
              </a:cxn>
              <a:cxn ang="0">
                <a:pos x="233" y="439"/>
              </a:cxn>
              <a:cxn ang="0">
                <a:pos x="235" y="477"/>
              </a:cxn>
              <a:cxn ang="0">
                <a:pos x="203" y="462"/>
              </a:cxn>
              <a:cxn ang="0">
                <a:pos x="187" y="467"/>
              </a:cxn>
              <a:cxn ang="0">
                <a:pos x="164" y="463"/>
              </a:cxn>
              <a:cxn ang="0">
                <a:pos x="146" y="406"/>
              </a:cxn>
              <a:cxn ang="0">
                <a:pos x="113" y="388"/>
              </a:cxn>
              <a:cxn ang="0">
                <a:pos x="113" y="327"/>
              </a:cxn>
              <a:cxn ang="0">
                <a:pos x="79" y="335"/>
              </a:cxn>
              <a:cxn ang="0">
                <a:pos x="60" y="290"/>
              </a:cxn>
              <a:cxn ang="0">
                <a:pos x="0" y="237"/>
              </a:cxn>
              <a:cxn ang="0">
                <a:pos x="44" y="155"/>
              </a:cxn>
              <a:cxn ang="0">
                <a:pos x="32" y="117"/>
              </a:cxn>
              <a:cxn ang="0">
                <a:pos x="75" y="109"/>
              </a:cxn>
              <a:cxn ang="0">
                <a:pos x="79" y="56"/>
              </a:cxn>
              <a:cxn ang="0">
                <a:pos x="54" y="27"/>
              </a:cxn>
            </a:cxnLst>
            <a:rect l="0" t="0" r="r" b="b"/>
            <a:pathLst>
              <a:path w="289" h="477">
                <a:moveTo>
                  <a:pt x="54" y="27"/>
                </a:moveTo>
                <a:lnTo>
                  <a:pt x="220" y="0"/>
                </a:lnTo>
                <a:lnTo>
                  <a:pt x="246" y="58"/>
                </a:lnTo>
                <a:lnTo>
                  <a:pt x="279" y="302"/>
                </a:lnTo>
                <a:lnTo>
                  <a:pt x="289" y="335"/>
                </a:lnTo>
                <a:lnTo>
                  <a:pt x="263" y="399"/>
                </a:lnTo>
                <a:lnTo>
                  <a:pt x="263" y="444"/>
                </a:lnTo>
                <a:lnTo>
                  <a:pt x="233" y="439"/>
                </a:lnTo>
                <a:lnTo>
                  <a:pt x="235" y="477"/>
                </a:lnTo>
                <a:lnTo>
                  <a:pt x="203" y="462"/>
                </a:lnTo>
                <a:lnTo>
                  <a:pt x="187" y="467"/>
                </a:lnTo>
                <a:lnTo>
                  <a:pt x="164" y="463"/>
                </a:lnTo>
                <a:lnTo>
                  <a:pt x="146" y="406"/>
                </a:lnTo>
                <a:lnTo>
                  <a:pt x="113" y="388"/>
                </a:lnTo>
                <a:lnTo>
                  <a:pt x="113" y="327"/>
                </a:lnTo>
                <a:lnTo>
                  <a:pt x="79" y="335"/>
                </a:lnTo>
                <a:lnTo>
                  <a:pt x="60" y="290"/>
                </a:lnTo>
                <a:lnTo>
                  <a:pt x="0" y="237"/>
                </a:lnTo>
                <a:lnTo>
                  <a:pt x="44" y="155"/>
                </a:lnTo>
                <a:lnTo>
                  <a:pt x="32" y="117"/>
                </a:lnTo>
                <a:lnTo>
                  <a:pt x="75" y="109"/>
                </a:lnTo>
                <a:lnTo>
                  <a:pt x="79" y="56"/>
                </a:lnTo>
                <a:lnTo>
                  <a:pt x="54" y="27"/>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0" name="Freeform 38"/>
          <p:cNvSpPr>
            <a:spLocks/>
          </p:cNvSpPr>
          <p:nvPr/>
        </p:nvSpPr>
        <p:spPr bwMode="auto">
          <a:xfrm>
            <a:off x="4643438" y="3379788"/>
            <a:ext cx="858837" cy="692150"/>
          </a:xfrm>
          <a:custGeom>
            <a:avLst/>
            <a:gdLst/>
            <a:ahLst/>
            <a:cxnLst>
              <a:cxn ang="0">
                <a:pos x="0" y="12"/>
              </a:cxn>
              <a:cxn ang="0">
                <a:pos x="200" y="0"/>
              </a:cxn>
              <a:cxn ang="0">
                <a:pos x="243" y="0"/>
              </a:cxn>
              <a:cxn ang="0">
                <a:pos x="275" y="11"/>
              </a:cxn>
              <a:cxn ang="0">
                <a:pos x="258" y="43"/>
              </a:cxn>
              <a:cxn ang="0">
                <a:pos x="316" y="97"/>
              </a:cxn>
              <a:cxn ang="0">
                <a:pos x="335" y="142"/>
              </a:cxn>
              <a:cxn ang="0">
                <a:pos x="370" y="130"/>
              </a:cxn>
              <a:cxn ang="0">
                <a:pos x="369" y="194"/>
              </a:cxn>
              <a:cxn ang="0">
                <a:pos x="403" y="213"/>
              </a:cxn>
              <a:cxn ang="0">
                <a:pos x="420" y="269"/>
              </a:cxn>
              <a:cxn ang="0">
                <a:pos x="444" y="274"/>
              </a:cxn>
              <a:cxn ang="0">
                <a:pos x="458" y="297"/>
              </a:cxn>
              <a:cxn ang="0">
                <a:pos x="427" y="330"/>
              </a:cxn>
              <a:cxn ang="0">
                <a:pos x="417" y="367"/>
              </a:cxn>
              <a:cxn ang="0">
                <a:pos x="373" y="377"/>
              </a:cxn>
              <a:cxn ang="0">
                <a:pos x="385" y="336"/>
              </a:cxn>
              <a:cxn ang="0">
                <a:pos x="213" y="351"/>
              </a:cxn>
              <a:cxn ang="0">
                <a:pos x="90" y="366"/>
              </a:cxn>
              <a:cxn ang="0">
                <a:pos x="82" y="326"/>
              </a:cxn>
              <a:cxn ang="0">
                <a:pos x="73" y="205"/>
              </a:cxn>
              <a:cxn ang="0">
                <a:pos x="72" y="139"/>
              </a:cxn>
              <a:cxn ang="0">
                <a:pos x="31" y="109"/>
              </a:cxn>
              <a:cxn ang="0">
                <a:pos x="46" y="82"/>
              </a:cxn>
              <a:cxn ang="0">
                <a:pos x="26" y="67"/>
              </a:cxn>
              <a:cxn ang="0">
                <a:pos x="0" y="12"/>
              </a:cxn>
            </a:cxnLst>
            <a:rect l="0" t="0" r="r" b="b"/>
            <a:pathLst>
              <a:path w="458" h="377">
                <a:moveTo>
                  <a:pt x="0" y="12"/>
                </a:moveTo>
                <a:lnTo>
                  <a:pt x="200" y="0"/>
                </a:lnTo>
                <a:lnTo>
                  <a:pt x="243" y="0"/>
                </a:lnTo>
                <a:lnTo>
                  <a:pt x="275" y="11"/>
                </a:lnTo>
                <a:lnTo>
                  <a:pt x="258" y="43"/>
                </a:lnTo>
                <a:lnTo>
                  <a:pt x="316" y="97"/>
                </a:lnTo>
                <a:lnTo>
                  <a:pt x="335" y="142"/>
                </a:lnTo>
                <a:lnTo>
                  <a:pt x="370" y="130"/>
                </a:lnTo>
                <a:lnTo>
                  <a:pt x="369" y="194"/>
                </a:lnTo>
                <a:lnTo>
                  <a:pt x="403" y="213"/>
                </a:lnTo>
                <a:lnTo>
                  <a:pt x="420" y="269"/>
                </a:lnTo>
                <a:lnTo>
                  <a:pt x="444" y="274"/>
                </a:lnTo>
                <a:lnTo>
                  <a:pt x="458" y="297"/>
                </a:lnTo>
                <a:lnTo>
                  <a:pt x="427" y="330"/>
                </a:lnTo>
                <a:lnTo>
                  <a:pt x="417" y="367"/>
                </a:lnTo>
                <a:lnTo>
                  <a:pt x="373" y="377"/>
                </a:lnTo>
                <a:lnTo>
                  <a:pt x="385" y="336"/>
                </a:lnTo>
                <a:lnTo>
                  <a:pt x="213" y="351"/>
                </a:lnTo>
                <a:lnTo>
                  <a:pt x="90" y="366"/>
                </a:lnTo>
                <a:lnTo>
                  <a:pt x="82" y="326"/>
                </a:lnTo>
                <a:lnTo>
                  <a:pt x="73" y="205"/>
                </a:lnTo>
                <a:lnTo>
                  <a:pt x="72" y="139"/>
                </a:lnTo>
                <a:lnTo>
                  <a:pt x="31" y="109"/>
                </a:lnTo>
                <a:lnTo>
                  <a:pt x="46" y="82"/>
                </a:lnTo>
                <a:lnTo>
                  <a:pt x="26" y="67"/>
                </a:lnTo>
                <a:lnTo>
                  <a:pt x="0" y="12"/>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1" name="Freeform 39"/>
          <p:cNvSpPr>
            <a:spLocks/>
          </p:cNvSpPr>
          <p:nvPr/>
        </p:nvSpPr>
        <p:spPr bwMode="auto">
          <a:xfrm>
            <a:off x="5584825" y="3084513"/>
            <a:ext cx="419100" cy="677862"/>
          </a:xfrm>
          <a:custGeom>
            <a:avLst/>
            <a:gdLst/>
            <a:ahLst/>
            <a:cxnLst>
              <a:cxn ang="0">
                <a:pos x="0" y="26"/>
              </a:cxn>
              <a:cxn ang="0">
                <a:pos x="26" y="40"/>
              </a:cxn>
              <a:cxn ang="0">
                <a:pos x="51" y="38"/>
              </a:cxn>
              <a:cxn ang="0">
                <a:pos x="60" y="30"/>
              </a:cxn>
              <a:cxn ang="0">
                <a:pos x="66" y="8"/>
              </a:cxn>
              <a:cxn ang="0">
                <a:pos x="174" y="0"/>
              </a:cxn>
              <a:cxn ang="0">
                <a:pos x="224" y="260"/>
              </a:cxn>
              <a:cxn ang="0">
                <a:pos x="220" y="258"/>
              </a:cxn>
              <a:cxn ang="0">
                <a:pos x="183" y="273"/>
              </a:cxn>
              <a:cxn ang="0">
                <a:pos x="157" y="343"/>
              </a:cxn>
              <a:cxn ang="0">
                <a:pos x="118" y="333"/>
              </a:cxn>
              <a:cxn ang="0">
                <a:pos x="73" y="359"/>
              </a:cxn>
              <a:cxn ang="0">
                <a:pos x="15" y="369"/>
              </a:cxn>
              <a:cxn ang="0">
                <a:pos x="41" y="300"/>
              </a:cxn>
              <a:cxn ang="0">
                <a:pos x="30" y="262"/>
              </a:cxn>
              <a:cxn ang="0">
                <a:pos x="0" y="26"/>
              </a:cxn>
            </a:cxnLst>
            <a:rect l="0" t="0" r="r" b="b"/>
            <a:pathLst>
              <a:path w="224" h="369">
                <a:moveTo>
                  <a:pt x="0" y="26"/>
                </a:moveTo>
                <a:lnTo>
                  <a:pt x="26" y="40"/>
                </a:lnTo>
                <a:lnTo>
                  <a:pt x="51" y="38"/>
                </a:lnTo>
                <a:lnTo>
                  <a:pt x="60" y="30"/>
                </a:lnTo>
                <a:lnTo>
                  <a:pt x="66" y="8"/>
                </a:lnTo>
                <a:lnTo>
                  <a:pt x="174" y="0"/>
                </a:lnTo>
                <a:lnTo>
                  <a:pt x="224" y="260"/>
                </a:lnTo>
                <a:lnTo>
                  <a:pt x="220" y="258"/>
                </a:lnTo>
                <a:lnTo>
                  <a:pt x="183" y="273"/>
                </a:lnTo>
                <a:lnTo>
                  <a:pt x="157" y="343"/>
                </a:lnTo>
                <a:lnTo>
                  <a:pt x="118" y="333"/>
                </a:lnTo>
                <a:lnTo>
                  <a:pt x="73" y="359"/>
                </a:lnTo>
                <a:lnTo>
                  <a:pt x="15" y="369"/>
                </a:lnTo>
                <a:lnTo>
                  <a:pt x="41" y="300"/>
                </a:lnTo>
                <a:lnTo>
                  <a:pt x="30" y="262"/>
                </a:lnTo>
                <a:lnTo>
                  <a:pt x="0" y="26"/>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2" name="Freeform 40"/>
          <p:cNvSpPr>
            <a:spLocks/>
          </p:cNvSpPr>
          <p:nvPr/>
        </p:nvSpPr>
        <p:spPr bwMode="auto">
          <a:xfrm>
            <a:off x="5911850" y="2947988"/>
            <a:ext cx="538163" cy="611187"/>
          </a:xfrm>
          <a:custGeom>
            <a:avLst/>
            <a:gdLst/>
            <a:ahLst/>
            <a:cxnLst>
              <a:cxn ang="0">
                <a:pos x="0" y="75"/>
              </a:cxn>
              <a:cxn ang="0">
                <a:pos x="130" y="63"/>
              </a:cxn>
              <a:cxn ang="0">
                <a:pos x="157" y="68"/>
              </a:cxn>
              <a:cxn ang="0">
                <a:pos x="218" y="39"/>
              </a:cxn>
              <a:cxn ang="0">
                <a:pos x="232" y="13"/>
              </a:cxn>
              <a:cxn ang="0">
                <a:pos x="268" y="0"/>
              </a:cxn>
              <a:cxn ang="0">
                <a:pos x="288" y="126"/>
              </a:cxn>
              <a:cxn ang="0">
                <a:pos x="273" y="140"/>
              </a:cxn>
              <a:cxn ang="0">
                <a:pos x="277" y="227"/>
              </a:cxn>
              <a:cxn ang="0">
                <a:pos x="248" y="235"/>
              </a:cxn>
              <a:cxn ang="0">
                <a:pos x="232" y="283"/>
              </a:cxn>
              <a:cxn ang="0">
                <a:pos x="209" y="277"/>
              </a:cxn>
              <a:cxn ang="0">
                <a:pos x="202" y="333"/>
              </a:cxn>
              <a:cxn ang="0">
                <a:pos x="169" y="309"/>
              </a:cxn>
              <a:cxn ang="0">
                <a:pos x="106" y="324"/>
              </a:cxn>
              <a:cxn ang="0">
                <a:pos x="79" y="303"/>
              </a:cxn>
              <a:cxn ang="0">
                <a:pos x="42" y="302"/>
              </a:cxn>
              <a:cxn ang="0">
                <a:pos x="24" y="208"/>
              </a:cxn>
              <a:cxn ang="0">
                <a:pos x="0" y="75"/>
              </a:cxn>
            </a:cxnLst>
            <a:rect l="0" t="0" r="r" b="b"/>
            <a:pathLst>
              <a:path w="288" h="333">
                <a:moveTo>
                  <a:pt x="0" y="75"/>
                </a:moveTo>
                <a:lnTo>
                  <a:pt x="130" y="63"/>
                </a:lnTo>
                <a:lnTo>
                  <a:pt x="157" y="68"/>
                </a:lnTo>
                <a:lnTo>
                  <a:pt x="218" y="39"/>
                </a:lnTo>
                <a:lnTo>
                  <a:pt x="232" y="13"/>
                </a:lnTo>
                <a:lnTo>
                  <a:pt x="268" y="0"/>
                </a:lnTo>
                <a:lnTo>
                  <a:pt x="288" y="126"/>
                </a:lnTo>
                <a:lnTo>
                  <a:pt x="273" y="140"/>
                </a:lnTo>
                <a:lnTo>
                  <a:pt x="277" y="227"/>
                </a:lnTo>
                <a:lnTo>
                  <a:pt x="248" y="235"/>
                </a:lnTo>
                <a:lnTo>
                  <a:pt x="232" y="283"/>
                </a:lnTo>
                <a:lnTo>
                  <a:pt x="209" y="277"/>
                </a:lnTo>
                <a:lnTo>
                  <a:pt x="202" y="333"/>
                </a:lnTo>
                <a:lnTo>
                  <a:pt x="169" y="309"/>
                </a:lnTo>
                <a:lnTo>
                  <a:pt x="106" y="324"/>
                </a:lnTo>
                <a:lnTo>
                  <a:pt x="79" y="303"/>
                </a:lnTo>
                <a:lnTo>
                  <a:pt x="42" y="302"/>
                </a:lnTo>
                <a:lnTo>
                  <a:pt x="24" y="208"/>
                </a:lnTo>
                <a:lnTo>
                  <a:pt x="0" y="75"/>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3" name="Freeform 41"/>
          <p:cNvSpPr>
            <a:spLocks/>
          </p:cNvSpPr>
          <p:nvPr/>
        </p:nvSpPr>
        <p:spPr bwMode="auto">
          <a:xfrm>
            <a:off x="5430838" y="3500438"/>
            <a:ext cx="949325" cy="515937"/>
          </a:xfrm>
          <a:custGeom>
            <a:avLst/>
            <a:gdLst/>
            <a:ahLst/>
            <a:cxnLst>
              <a:cxn ang="0">
                <a:pos x="0" y="281"/>
              </a:cxn>
              <a:cxn ang="0">
                <a:pos x="123" y="264"/>
              </a:cxn>
              <a:cxn ang="0">
                <a:pos x="123" y="251"/>
              </a:cxn>
              <a:cxn ang="0">
                <a:pos x="420" y="210"/>
              </a:cxn>
              <a:cxn ang="0">
                <a:pos x="425" y="189"/>
              </a:cxn>
              <a:cxn ang="0">
                <a:pos x="469" y="173"/>
              </a:cxn>
              <a:cxn ang="0">
                <a:pos x="474" y="150"/>
              </a:cxn>
              <a:cxn ang="0">
                <a:pos x="493" y="143"/>
              </a:cxn>
              <a:cxn ang="0">
                <a:pos x="506" y="109"/>
              </a:cxn>
              <a:cxn ang="0">
                <a:pos x="465" y="76"/>
              </a:cxn>
              <a:cxn ang="0">
                <a:pos x="458" y="31"/>
              </a:cxn>
              <a:cxn ang="0">
                <a:pos x="425" y="8"/>
              </a:cxn>
              <a:cxn ang="0">
                <a:pos x="359" y="21"/>
              </a:cxn>
              <a:cxn ang="0">
                <a:pos x="328" y="1"/>
              </a:cxn>
              <a:cxn ang="0">
                <a:pos x="298" y="0"/>
              </a:cxn>
              <a:cxn ang="0">
                <a:pos x="305" y="31"/>
              </a:cxn>
              <a:cxn ang="0">
                <a:pos x="264" y="47"/>
              </a:cxn>
              <a:cxn ang="0">
                <a:pos x="236" y="117"/>
              </a:cxn>
              <a:cxn ang="0">
                <a:pos x="199" y="105"/>
              </a:cxn>
              <a:cxn ang="0">
                <a:pos x="154" y="132"/>
              </a:cxn>
              <a:cxn ang="0">
                <a:pos x="97" y="142"/>
              </a:cxn>
              <a:cxn ang="0">
                <a:pos x="97" y="181"/>
              </a:cxn>
              <a:cxn ang="0">
                <a:pos x="68" y="180"/>
              </a:cxn>
              <a:cxn ang="0">
                <a:pos x="69" y="215"/>
              </a:cxn>
              <a:cxn ang="0">
                <a:pos x="39" y="201"/>
              </a:cxn>
              <a:cxn ang="0">
                <a:pos x="22" y="208"/>
              </a:cxn>
              <a:cxn ang="0">
                <a:pos x="37" y="231"/>
              </a:cxn>
              <a:cxn ang="0">
                <a:pos x="6" y="262"/>
              </a:cxn>
              <a:cxn ang="0">
                <a:pos x="0" y="281"/>
              </a:cxn>
            </a:cxnLst>
            <a:rect l="0" t="0" r="r" b="b"/>
            <a:pathLst>
              <a:path w="506" h="281">
                <a:moveTo>
                  <a:pt x="0" y="281"/>
                </a:moveTo>
                <a:lnTo>
                  <a:pt x="123" y="264"/>
                </a:lnTo>
                <a:lnTo>
                  <a:pt x="123" y="251"/>
                </a:lnTo>
                <a:lnTo>
                  <a:pt x="420" y="210"/>
                </a:lnTo>
                <a:lnTo>
                  <a:pt x="425" y="189"/>
                </a:lnTo>
                <a:lnTo>
                  <a:pt x="469" y="173"/>
                </a:lnTo>
                <a:lnTo>
                  <a:pt x="474" y="150"/>
                </a:lnTo>
                <a:lnTo>
                  <a:pt x="493" y="143"/>
                </a:lnTo>
                <a:lnTo>
                  <a:pt x="506" y="109"/>
                </a:lnTo>
                <a:lnTo>
                  <a:pt x="465" y="76"/>
                </a:lnTo>
                <a:lnTo>
                  <a:pt x="458" y="31"/>
                </a:lnTo>
                <a:lnTo>
                  <a:pt x="425" y="8"/>
                </a:lnTo>
                <a:lnTo>
                  <a:pt x="359" y="21"/>
                </a:lnTo>
                <a:lnTo>
                  <a:pt x="328" y="1"/>
                </a:lnTo>
                <a:lnTo>
                  <a:pt x="298" y="0"/>
                </a:lnTo>
                <a:lnTo>
                  <a:pt x="305" y="31"/>
                </a:lnTo>
                <a:lnTo>
                  <a:pt x="264" y="47"/>
                </a:lnTo>
                <a:lnTo>
                  <a:pt x="236" y="117"/>
                </a:lnTo>
                <a:lnTo>
                  <a:pt x="199" y="105"/>
                </a:lnTo>
                <a:lnTo>
                  <a:pt x="154" y="132"/>
                </a:lnTo>
                <a:lnTo>
                  <a:pt x="97" y="142"/>
                </a:lnTo>
                <a:lnTo>
                  <a:pt x="97" y="181"/>
                </a:lnTo>
                <a:lnTo>
                  <a:pt x="68" y="180"/>
                </a:lnTo>
                <a:lnTo>
                  <a:pt x="69" y="215"/>
                </a:lnTo>
                <a:lnTo>
                  <a:pt x="39" y="201"/>
                </a:lnTo>
                <a:lnTo>
                  <a:pt x="22" y="208"/>
                </a:lnTo>
                <a:lnTo>
                  <a:pt x="37" y="231"/>
                </a:lnTo>
                <a:lnTo>
                  <a:pt x="6" y="262"/>
                </a:lnTo>
                <a:lnTo>
                  <a:pt x="0" y="281"/>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4" name="Freeform 42"/>
          <p:cNvSpPr>
            <a:spLocks/>
          </p:cNvSpPr>
          <p:nvPr/>
        </p:nvSpPr>
        <p:spPr bwMode="auto">
          <a:xfrm>
            <a:off x="5368925" y="3832225"/>
            <a:ext cx="1093788" cy="392113"/>
          </a:xfrm>
          <a:custGeom>
            <a:avLst/>
            <a:gdLst/>
            <a:ahLst/>
            <a:cxnLst>
              <a:cxn ang="0">
                <a:pos x="35" y="98"/>
              </a:cxn>
              <a:cxn ang="0">
                <a:pos x="35" y="101"/>
              </a:cxn>
              <a:cxn ang="0">
                <a:pos x="25" y="121"/>
              </a:cxn>
              <a:cxn ang="0">
                <a:pos x="36" y="149"/>
              </a:cxn>
              <a:cxn ang="0">
                <a:pos x="0" y="172"/>
              </a:cxn>
              <a:cxn ang="0">
                <a:pos x="7" y="213"/>
              </a:cxn>
              <a:cxn ang="0">
                <a:pos x="161" y="201"/>
              </a:cxn>
              <a:cxn ang="0">
                <a:pos x="342" y="180"/>
              </a:cxn>
              <a:cxn ang="0">
                <a:pos x="433" y="164"/>
              </a:cxn>
              <a:cxn ang="0">
                <a:pos x="452" y="109"/>
              </a:cxn>
              <a:cxn ang="0">
                <a:pos x="484" y="106"/>
              </a:cxn>
              <a:cxn ang="0">
                <a:pos x="584" y="0"/>
              </a:cxn>
              <a:cxn ang="0">
                <a:pos x="454" y="27"/>
              </a:cxn>
              <a:cxn ang="0">
                <a:pos x="153" y="70"/>
              </a:cxn>
              <a:cxn ang="0">
                <a:pos x="156" y="83"/>
              </a:cxn>
              <a:cxn ang="0">
                <a:pos x="35" y="98"/>
              </a:cxn>
            </a:cxnLst>
            <a:rect l="0" t="0" r="r" b="b"/>
            <a:pathLst>
              <a:path w="584" h="213">
                <a:moveTo>
                  <a:pt x="35" y="98"/>
                </a:moveTo>
                <a:lnTo>
                  <a:pt x="35" y="101"/>
                </a:lnTo>
                <a:lnTo>
                  <a:pt x="25" y="121"/>
                </a:lnTo>
                <a:lnTo>
                  <a:pt x="36" y="149"/>
                </a:lnTo>
                <a:lnTo>
                  <a:pt x="0" y="172"/>
                </a:lnTo>
                <a:lnTo>
                  <a:pt x="7" y="213"/>
                </a:lnTo>
                <a:lnTo>
                  <a:pt x="161" y="201"/>
                </a:lnTo>
                <a:lnTo>
                  <a:pt x="342" y="180"/>
                </a:lnTo>
                <a:lnTo>
                  <a:pt x="433" y="164"/>
                </a:lnTo>
                <a:lnTo>
                  <a:pt x="452" y="109"/>
                </a:lnTo>
                <a:lnTo>
                  <a:pt x="484" y="106"/>
                </a:lnTo>
                <a:lnTo>
                  <a:pt x="584" y="0"/>
                </a:lnTo>
                <a:lnTo>
                  <a:pt x="454" y="27"/>
                </a:lnTo>
                <a:lnTo>
                  <a:pt x="153" y="70"/>
                </a:lnTo>
                <a:lnTo>
                  <a:pt x="156" y="83"/>
                </a:lnTo>
                <a:lnTo>
                  <a:pt x="35" y="98"/>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5" name="Freeform 43"/>
          <p:cNvSpPr>
            <a:spLocks/>
          </p:cNvSpPr>
          <p:nvPr/>
        </p:nvSpPr>
        <p:spPr bwMode="auto">
          <a:xfrm>
            <a:off x="5260975" y="4195763"/>
            <a:ext cx="447675" cy="765175"/>
          </a:xfrm>
          <a:custGeom>
            <a:avLst/>
            <a:gdLst/>
            <a:ahLst/>
            <a:cxnLst>
              <a:cxn ang="0">
                <a:pos x="67" y="14"/>
              </a:cxn>
              <a:cxn ang="0">
                <a:pos x="31" y="85"/>
              </a:cxn>
              <a:cxn ang="0">
                <a:pos x="0" y="131"/>
              </a:cxn>
              <a:cxn ang="0">
                <a:pos x="10" y="186"/>
              </a:cxn>
              <a:cxn ang="0">
                <a:pos x="47" y="260"/>
              </a:cxn>
              <a:cxn ang="0">
                <a:pos x="18" y="336"/>
              </a:cxn>
              <a:cxn ang="0">
                <a:pos x="6" y="376"/>
              </a:cxn>
              <a:cxn ang="0">
                <a:pos x="145" y="360"/>
              </a:cxn>
              <a:cxn ang="0">
                <a:pos x="152" y="411"/>
              </a:cxn>
              <a:cxn ang="0">
                <a:pos x="180" y="417"/>
              </a:cxn>
              <a:cxn ang="0">
                <a:pos x="188" y="391"/>
              </a:cxn>
              <a:cxn ang="0">
                <a:pos x="239" y="384"/>
              </a:cxn>
              <a:cxn ang="0">
                <a:pos x="228" y="299"/>
              </a:cxn>
              <a:cxn ang="0">
                <a:pos x="225" y="0"/>
              </a:cxn>
              <a:cxn ang="0">
                <a:pos x="67" y="14"/>
              </a:cxn>
            </a:cxnLst>
            <a:rect l="0" t="0" r="r" b="b"/>
            <a:pathLst>
              <a:path w="239" h="417">
                <a:moveTo>
                  <a:pt x="67" y="14"/>
                </a:moveTo>
                <a:lnTo>
                  <a:pt x="31" y="85"/>
                </a:lnTo>
                <a:lnTo>
                  <a:pt x="0" y="131"/>
                </a:lnTo>
                <a:lnTo>
                  <a:pt x="10" y="186"/>
                </a:lnTo>
                <a:lnTo>
                  <a:pt x="47" y="260"/>
                </a:lnTo>
                <a:lnTo>
                  <a:pt x="18" y="336"/>
                </a:lnTo>
                <a:lnTo>
                  <a:pt x="6" y="376"/>
                </a:lnTo>
                <a:lnTo>
                  <a:pt x="145" y="360"/>
                </a:lnTo>
                <a:lnTo>
                  <a:pt x="152" y="411"/>
                </a:lnTo>
                <a:lnTo>
                  <a:pt x="180" y="417"/>
                </a:lnTo>
                <a:lnTo>
                  <a:pt x="188" y="391"/>
                </a:lnTo>
                <a:lnTo>
                  <a:pt x="239" y="384"/>
                </a:lnTo>
                <a:lnTo>
                  <a:pt x="228" y="299"/>
                </a:lnTo>
                <a:lnTo>
                  <a:pt x="225" y="0"/>
                </a:lnTo>
                <a:lnTo>
                  <a:pt x="67" y="14"/>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6" name="Freeform 44"/>
          <p:cNvSpPr>
            <a:spLocks/>
          </p:cNvSpPr>
          <p:nvPr/>
        </p:nvSpPr>
        <p:spPr bwMode="auto">
          <a:xfrm>
            <a:off x="5681663" y="4159250"/>
            <a:ext cx="504825" cy="773113"/>
          </a:xfrm>
          <a:custGeom>
            <a:avLst/>
            <a:gdLst/>
            <a:ahLst/>
            <a:cxnLst>
              <a:cxn ang="0">
                <a:pos x="0" y="21"/>
              </a:cxn>
              <a:cxn ang="0">
                <a:pos x="175" y="0"/>
              </a:cxn>
              <a:cxn ang="0">
                <a:pos x="231" y="194"/>
              </a:cxn>
              <a:cxn ang="0">
                <a:pos x="270" y="226"/>
              </a:cxn>
              <a:cxn ang="0">
                <a:pos x="239" y="283"/>
              </a:cxn>
              <a:cxn ang="0">
                <a:pos x="269" y="338"/>
              </a:cxn>
              <a:cxn ang="0">
                <a:pos x="89" y="358"/>
              </a:cxn>
              <a:cxn ang="0">
                <a:pos x="97" y="405"/>
              </a:cxn>
              <a:cxn ang="0">
                <a:pos x="71" y="421"/>
              </a:cxn>
              <a:cxn ang="0">
                <a:pos x="50" y="361"/>
              </a:cxn>
              <a:cxn ang="0">
                <a:pos x="37" y="410"/>
              </a:cxn>
              <a:cxn ang="0">
                <a:pos x="15" y="405"/>
              </a:cxn>
              <a:cxn ang="0">
                <a:pos x="7" y="356"/>
              </a:cxn>
              <a:cxn ang="0">
                <a:pos x="1" y="314"/>
              </a:cxn>
              <a:cxn ang="0">
                <a:pos x="0" y="21"/>
              </a:cxn>
            </a:cxnLst>
            <a:rect l="0" t="0" r="r" b="b"/>
            <a:pathLst>
              <a:path w="270" h="421">
                <a:moveTo>
                  <a:pt x="0" y="21"/>
                </a:moveTo>
                <a:lnTo>
                  <a:pt x="175" y="0"/>
                </a:lnTo>
                <a:lnTo>
                  <a:pt x="231" y="194"/>
                </a:lnTo>
                <a:lnTo>
                  <a:pt x="270" y="226"/>
                </a:lnTo>
                <a:lnTo>
                  <a:pt x="239" y="283"/>
                </a:lnTo>
                <a:lnTo>
                  <a:pt x="269" y="338"/>
                </a:lnTo>
                <a:lnTo>
                  <a:pt x="89" y="358"/>
                </a:lnTo>
                <a:lnTo>
                  <a:pt x="97" y="405"/>
                </a:lnTo>
                <a:lnTo>
                  <a:pt x="71" y="421"/>
                </a:lnTo>
                <a:lnTo>
                  <a:pt x="50" y="361"/>
                </a:lnTo>
                <a:lnTo>
                  <a:pt x="37" y="410"/>
                </a:lnTo>
                <a:lnTo>
                  <a:pt x="15" y="405"/>
                </a:lnTo>
                <a:lnTo>
                  <a:pt x="7" y="356"/>
                </a:lnTo>
                <a:lnTo>
                  <a:pt x="1" y="314"/>
                </a:lnTo>
                <a:lnTo>
                  <a:pt x="0" y="21"/>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7" name="Freeform 45"/>
          <p:cNvSpPr>
            <a:spLocks/>
          </p:cNvSpPr>
          <p:nvPr/>
        </p:nvSpPr>
        <p:spPr bwMode="auto">
          <a:xfrm>
            <a:off x="6008688" y="4121150"/>
            <a:ext cx="700087" cy="709613"/>
          </a:xfrm>
          <a:custGeom>
            <a:avLst/>
            <a:gdLst/>
            <a:ahLst/>
            <a:cxnLst>
              <a:cxn ang="0">
                <a:pos x="0" y="24"/>
              </a:cxn>
              <a:cxn ang="0">
                <a:pos x="4" y="24"/>
              </a:cxn>
              <a:cxn ang="0">
                <a:pos x="91" y="8"/>
              </a:cxn>
              <a:cxn ang="0">
                <a:pos x="169" y="0"/>
              </a:cxn>
              <a:cxn ang="0">
                <a:pos x="157" y="20"/>
              </a:cxn>
              <a:cxn ang="0">
                <a:pos x="181" y="20"/>
              </a:cxn>
              <a:cxn ang="0">
                <a:pos x="314" y="140"/>
              </a:cxn>
              <a:cxn ang="0">
                <a:pos x="367" y="217"/>
              </a:cxn>
              <a:cxn ang="0">
                <a:pos x="374" y="269"/>
              </a:cxn>
              <a:cxn ang="0">
                <a:pos x="357" y="281"/>
              </a:cxn>
              <a:cxn ang="0">
                <a:pos x="367" y="334"/>
              </a:cxn>
              <a:cxn ang="0">
                <a:pos x="329" y="336"/>
              </a:cxn>
              <a:cxn ang="0">
                <a:pos x="329" y="381"/>
              </a:cxn>
              <a:cxn ang="0">
                <a:pos x="299" y="359"/>
              </a:cxn>
              <a:cxn ang="0">
                <a:pos x="108" y="387"/>
              </a:cxn>
              <a:cxn ang="0">
                <a:pos x="64" y="304"/>
              </a:cxn>
              <a:cxn ang="0">
                <a:pos x="95" y="247"/>
              </a:cxn>
              <a:cxn ang="0">
                <a:pos x="54" y="218"/>
              </a:cxn>
              <a:cxn ang="0">
                <a:pos x="0" y="24"/>
              </a:cxn>
            </a:cxnLst>
            <a:rect l="0" t="0" r="r" b="b"/>
            <a:pathLst>
              <a:path w="374" h="387">
                <a:moveTo>
                  <a:pt x="0" y="24"/>
                </a:moveTo>
                <a:lnTo>
                  <a:pt x="4" y="24"/>
                </a:lnTo>
                <a:lnTo>
                  <a:pt x="91" y="8"/>
                </a:lnTo>
                <a:lnTo>
                  <a:pt x="169" y="0"/>
                </a:lnTo>
                <a:lnTo>
                  <a:pt x="157" y="20"/>
                </a:lnTo>
                <a:lnTo>
                  <a:pt x="181" y="20"/>
                </a:lnTo>
                <a:lnTo>
                  <a:pt x="314" y="140"/>
                </a:lnTo>
                <a:lnTo>
                  <a:pt x="367" y="217"/>
                </a:lnTo>
                <a:lnTo>
                  <a:pt x="374" y="269"/>
                </a:lnTo>
                <a:lnTo>
                  <a:pt x="357" y="281"/>
                </a:lnTo>
                <a:lnTo>
                  <a:pt x="367" y="334"/>
                </a:lnTo>
                <a:lnTo>
                  <a:pt x="329" y="336"/>
                </a:lnTo>
                <a:lnTo>
                  <a:pt x="329" y="381"/>
                </a:lnTo>
                <a:lnTo>
                  <a:pt x="299" y="359"/>
                </a:lnTo>
                <a:lnTo>
                  <a:pt x="108" y="387"/>
                </a:lnTo>
                <a:lnTo>
                  <a:pt x="64" y="304"/>
                </a:lnTo>
                <a:lnTo>
                  <a:pt x="95" y="247"/>
                </a:lnTo>
                <a:lnTo>
                  <a:pt x="54" y="218"/>
                </a:lnTo>
                <a:lnTo>
                  <a:pt x="0" y="24"/>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8" name="Freeform 46"/>
          <p:cNvSpPr>
            <a:spLocks/>
          </p:cNvSpPr>
          <p:nvPr/>
        </p:nvSpPr>
        <p:spPr bwMode="auto">
          <a:xfrm>
            <a:off x="6302375" y="4024313"/>
            <a:ext cx="641350" cy="496887"/>
          </a:xfrm>
          <a:custGeom>
            <a:avLst/>
            <a:gdLst/>
            <a:ahLst/>
            <a:cxnLst>
              <a:cxn ang="0">
                <a:pos x="13" y="48"/>
              </a:cxn>
              <a:cxn ang="0">
                <a:pos x="40" y="22"/>
              </a:cxn>
              <a:cxn ang="0">
                <a:pos x="142" y="0"/>
              </a:cxn>
              <a:cxn ang="0">
                <a:pos x="173" y="15"/>
              </a:cxn>
              <a:cxn ang="0">
                <a:pos x="239" y="3"/>
              </a:cxn>
              <a:cxn ang="0">
                <a:pos x="293" y="42"/>
              </a:cxn>
              <a:cxn ang="0">
                <a:pos x="342" y="72"/>
              </a:cxn>
              <a:cxn ang="0">
                <a:pos x="314" y="153"/>
              </a:cxn>
              <a:cxn ang="0">
                <a:pos x="273" y="194"/>
              </a:cxn>
              <a:cxn ang="0">
                <a:pos x="228" y="206"/>
              </a:cxn>
              <a:cxn ang="0">
                <a:pos x="237" y="239"/>
              </a:cxn>
              <a:cxn ang="0">
                <a:pos x="210" y="270"/>
              </a:cxn>
              <a:cxn ang="0">
                <a:pos x="157" y="194"/>
              </a:cxn>
              <a:cxn ang="0">
                <a:pos x="23" y="72"/>
              </a:cxn>
              <a:cxn ang="0">
                <a:pos x="0" y="72"/>
              </a:cxn>
              <a:cxn ang="0">
                <a:pos x="13" y="48"/>
              </a:cxn>
            </a:cxnLst>
            <a:rect l="0" t="0" r="r" b="b"/>
            <a:pathLst>
              <a:path w="342" h="270">
                <a:moveTo>
                  <a:pt x="13" y="48"/>
                </a:moveTo>
                <a:lnTo>
                  <a:pt x="40" y="22"/>
                </a:lnTo>
                <a:lnTo>
                  <a:pt x="142" y="0"/>
                </a:lnTo>
                <a:lnTo>
                  <a:pt x="173" y="15"/>
                </a:lnTo>
                <a:lnTo>
                  <a:pt x="239" y="3"/>
                </a:lnTo>
                <a:lnTo>
                  <a:pt x="293" y="42"/>
                </a:lnTo>
                <a:lnTo>
                  <a:pt x="342" y="72"/>
                </a:lnTo>
                <a:lnTo>
                  <a:pt x="314" y="153"/>
                </a:lnTo>
                <a:lnTo>
                  <a:pt x="273" y="194"/>
                </a:lnTo>
                <a:lnTo>
                  <a:pt x="228" y="206"/>
                </a:lnTo>
                <a:lnTo>
                  <a:pt x="237" y="239"/>
                </a:lnTo>
                <a:lnTo>
                  <a:pt x="210" y="270"/>
                </a:lnTo>
                <a:lnTo>
                  <a:pt x="157" y="194"/>
                </a:lnTo>
                <a:lnTo>
                  <a:pt x="23" y="72"/>
                </a:lnTo>
                <a:lnTo>
                  <a:pt x="0" y="72"/>
                </a:lnTo>
                <a:lnTo>
                  <a:pt x="13" y="48"/>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79" name="Freeform 47"/>
          <p:cNvSpPr>
            <a:spLocks/>
          </p:cNvSpPr>
          <p:nvPr/>
        </p:nvSpPr>
        <p:spPr bwMode="auto">
          <a:xfrm>
            <a:off x="5846763" y="4733925"/>
            <a:ext cx="1196975" cy="795338"/>
          </a:xfrm>
          <a:custGeom>
            <a:avLst/>
            <a:gdLst/>
            <a:ahLst/>
            <a:cxnLst>
              <a:cxn ang="0">
                <a:pos x="0" y="42"/>
              </a:cxn>
              <a:cxn ang="0">
                <a:pos x="176" y="25"/>
              </a:cxn>
              <a:cxn ang="0">
                <a:pos x="195" y="53"/>
              </a:cxn>
              <a:cxn ang="0">
                <a:pos x="383" y="25"/>
              </a:cxn>
              <a:cxn ang="0">
                <a:pos x="415" y="48"/>
              </a:cxn>
              <a:cxn ang="0">
                <a:pos x="415" y="4"/>
              </a:cxn>
              <a:cxn ang="0">
                <a:pos x="413" y="0"/>
              </a:cxn>
              <a:cxn ang="0">
                <a:pos x="450" y="2"/>
              </a:cxn>
              <a:cxn ang="0">
                <a:pos x="490" y="70"/>
              </a:cxn>
              <a:cxn ang="0">
                <a:pos x="553" y="160"/>
              </a:cxn>
              <a:cxn ang="0">
                <a:pos x="585" y="239"/>
              </a:cxn>
              <a:cxn ang="0">
                <a:pos x="632" y="294"/>
              </a:cxn>
              <a:cxn ang="0">
                <a:pos x="639" y="373"/>
              </a:cxn>
              <a:cxn ang="0">
                <a:pos x="624" y="421"/>
              </a:cxn>
              <a:cxn ang="0">
                <a:pos x="557" y="433"/>
              </a:cxn>
              <a:cxn ang="0">
                <a:pos x="546" y="413"/>
              </a:cxn>
              <a:cxn ang="0">
                <a:pos x="499" y="385"/>
              </a:cxn>
              <a:cxn ang="0">
                <a:pos x="484" y="355"/>
              </a:cxn>
              <a:cxn ang="0">
                <a:pos x="471" y="343"/>
              </a:cxn>
              <a:cxn ang="0">
                <a:pos x="464" y="316"/>
              </a:cxn>
              <a:cxn ang="0">
                <a:pos x="453" y="324"/>
              </a:cxn>
              <a:cxn ang="0">
                <a:pos x="415" y="287"/>
              </a:cxn>
              <a:cxn ang="0">
                <a:pos x="424" y="254"/>
              </a:cxn>
              <a:cxn ang="0">
                <a:pos x="415" y="235"/>
              </a:cxn>
              <a:cxn ang="0">
                <a:pos x="404" y="241"/>
              </a:cxn>
              <a:cxn ang="0">
                <a:pos x="405" y="261"/>
              </a:cxn>
              <a:cxn ang="0">
                <a:pos x="393" y="235"/>
              </a:cxn>
              <a:cxn ang="0">
                <a:pos x="394" y="174"/>
              </a:cxn>
              <a:cxn ang="0">
                <a:pos x="370" y="138"/>
              </a:cxn>
              <a:cxn ang="0">
                <a:pos x="311" y="108"/>
              </a:cxn>
              <a:cxn ang="0">
                <a:pos x="281" y="75"/>
              </a:cxn>
              <a:cxn ang="0">
                <a:pos x="247" y="71"/>
              </a:cxn>
              <a:cxn ang="0">
                <a:pos x="233" y="92"/>
              </a:cxn>
              <a:cxn ang="0">
                <a:pos x="184" y="107"/>
              </a:cxn>
              <a:cxn ang="0">
                <a:pos x="155" y="92"/>
              </a:cxn>
              <a:cxn ang="0">
                <a:pos x="140" y="70"/>
              </a:cxn>
              <a:cxn ang="0">
                <a:pos x="47" y="89"/>
              </a:cxn>
              <a:cxn ang="0">
                <a:pos x="27" y="73"/>
              </a:cxn>
              <a:cxn ang="0">
                <a:pos x="5" y="91"/>
              </a:cxn>
              <a:cxn ang="0">
                <a:pos x="0" y="42"/>
              </a:cxn>
            </a:cxnLst>
            <a:rect l="0" t="0" r="r" b="b"/>
            <a:pathLst>
              <a:path w="639" h="433">
                <a:moveTo>
                  <a:pt x="0" y="42"/>
                </a:moveTo>
                <a:lnTo>
                  <a:pt x="176" y="25"/>
                </a:lnTo>
                <a:lnTo>
                  <a:pt x="195" y="53"/>
                </a:lnTo>
                <a:lnTo>
                  <a:pt x="383" y="25"/>
                </a:lnTo>
                <a:lnTo>
                  <a:pt x="415" y="48"/>
                </a:lnTo>
                <a:lnTo>
                  <a:pt x="415" y="4"/>
                </a:lnTo>
                <a:lnTo>
                  <a:pt x="413" y="0"/>
                </a:lnTo>
                <a:lnTo>
                  <a:pt x="450" y="2"/>
                </a:lnTo>
                <a:lnTo>
                  <a:pt x="490" y="70"/>
                </a:lnTo>
                <a:lnTo>
                  <a:pt x="553" y="160"/>
                </a:lnTo>
                <a:lnTo>
                  <a:pt x="585" y="239"/>
                </a:lnTo>
                <a:lnTo>
                  <a:pt x="632" y="294"/>
                </a:lnTo>
                <a:lnTo>
                  <a:pt x="639" y="373"/>
                </a:lnTo>
                <a:lnTo>
                  <a:pt x="624" y="421"/>
                </a:lnTo>
                <a:lnTo>
                  <a:pt x="557" y="433"/>
                </a:lnTo>
                <a:lnTo>
                  <a:pt x="546" y="413"/>
                </a:lnTo>
                <a:lnTo>
                  <a:pt x="499" y="385"/>
                </a:lnTo>
                <a:lnTo>
                  <a:pt x="484" y="355"/>
                </a:lnTo>
                <a:lnTo>
                  <a:pt x="471" y="343"/>
                </a:lnTo>
                <a:lnTo>
                  <a:pt x="464" y="316"/>
                </a:lnTo>
                <a:lnTo>
                  <a:pt x="453" y="324"/>
                </a:lnTo>
                <a:lnTo>
                  <a:pt x="415" y="287"/>
                </a:lnTo>
                <a:lnTo>
                  <a:pt x="424" y="254"/>
                </a:lnTo>
                <a:lnTo>
                  <a:pt x="415" y="235"/>
                </a:lnTo>
                <a:lnTo>
                  <a:pt x="404" y="241"/>
                </a:lnTo>
                <a:lnTo>
                  <a:pt x="405" y="261"/>
                </a:lnTo>
                <a:lnTo>
                  <a:pt x="393" y="235"/>
                </a:lnTo>
                <a:lnTo>
                  <a:pt x="394" y="174"/>
                </a:lnTo>
                <a:lnTo>
                  <a:pt x="370" y="138"/>
                </a:lnTo>
                <a:lnTo>
                  <a:pt x="311" y="108"/>
                </a:lnTo>
                <a:lnTo>
                  <a:pt x="281" y="75"/>
                </a:lnTo>
                <a:lnTo>
                  <a:pt x="247" y="71"/>
                </a:lnTo>
                <a:lnTo>
                  <a:pt x="233" y="92"/>
                </a:lnTo>
                <a:lnTo>
                  <a:pt x="184" y="107"/>
                </a:lnTo>
                <a:lnTo>
                  <a:pt x="155" y="92"/>
                </a:lnTo>
                <a:lnTo>
                  <a:pt x="140" y="70"/>
                </a:lnTo>
                <a:lnTo>
                  <a:pt x="47" y="89"/>
                </a:lnTo>
                <a:lnTo>
                  <a:pt x="27" y="73"/>
                </a:lnTo>
                <a:lnTo>
                  <a:pt x="5" y="91"/>
                </a:lnTo>
                <a:lnTo>
                  <a:pt x="0" y="42"/>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0" name="Freeform 48"/>
          <p:cNvSpPr>
            <a:spLocks/>
          </p:cNvSpPr>
          <p:nvPr/>
        </p:nvSpPr>
        <p:spPr bwMode="auto">
          <a:xfrm>
            <a:off x="6176963" y="3683000"/>
            <a:ext cx="1101725" cy="473075"/>
          </a:xfrm>
          <a:custGeom>
            <a:avLst/>
            <a:gdLst/>
            <a:ahLst/>
            <a:cxnLst>
              <a:cxn ang="0">
                <a:pos x="20" y="191"/>
              </a:cxn>
              <a:cxn ang="0">
                <a:pos x="0" y="246"/>
              </a:cxn>
              <a:cxn ang="0">
                <a:pos x="76" y="238"/>
              </a:cxn>
              <a:cxn ang="0">
                <a:pos x="106" y="213"/>
              </a:cxn>
              <a:cxn ang="0">
                <a:pos x="209" y="186"/>
              </a:cxn>
              <a:cxn ang="0">
                <a:pos x="238" y="201"/>
              </a:cxn>
              <a:cxn ang="0">
                <a:pos x="306" y="191"/>
              </a:cxn>
              <a:cxn ang="0">
                <a:pos x="306" y="194"/>
              </a:cxn>
              <a:cxn ang="0">
                <a:pos x="409" y="258"/>
              </a:cxn>
              <a:cxn ang="0">
                <a:pos x="468" y="239"/>
              </a:cxn>
              <a:cxn ang="0">
                <a:pos x="502" y="168"/>
              </a:cxn>
              <a:cxn ang="0">
                <a:pos x="560" y="148"/>
              </a:cxn>
              <a:cxn ang="0">
                <a:pos x="588" y="96"/>
              </a:cxn>
              <a:cxn ang="0">
                <a:pos x="587" y="33"/>
              </a:cxn>
              <a:cxn ang="0">
                <a:pos x="579" y="85"/>
              </a:cxn>
              <a:cxn ang="0">
                <a:pos x="547" y="130"/>
              </a:cxn>
              <a:cxn ang="0">
                <a:pos x="534" y="126"/>
              </a:cxn>
              <a:cxn ang="0">
                <a:pos x="491" y="138"/>
              </a:cxn>
              <a:cxn ang="0">
                <a:pos x="491" y="123"/>
              </a:cxn>
              <a:cxn ang="0">
                <a:pos x="534" y="109"/>
              </a:cxn>
              <a:cxn ang="0">
                <a:pos x="494" y="104"/>
              </a:cxn>
              <a:cxn ang="0">
                <a:pos x="539" y="90"/>
              </a:cxn>
              <a:cxn ang="0">
                <a:pos x="557" y="97"/>
              </a:cxn>
              <a:cxn ang="0">
                <a:pos x="565" y="48"/>
              </a:cxn>
              <a:cxn ang="0">
                <a:pos x="554" y="36"/>
              </a:cxn>
              <a:cxn ang="0">
                <a:pos x="501" y="56"/>
              </a:cxn>
              <a:cxn ang="0">
                <a:pos x="502" y="26"/>
              </a:cxn>
              <a:cxn ang="0">
                <a:pos x="524" y="34"/>
              </a:cxn>
              <a:cxn ang="0">
                <a:pos x="554" y="11"/>
              </a:cxn>
              <a:cxn ang="0">
                <a:pos x="538" y="0"/>
              </a:cxn>
              <a:cxn ang="0">
                <a:pos x="362" y="40"/>
              </a:cxn>
              <a:cxn ang="0">
                <a:pos x="147" y="84"/>
              </a:cxn>
              <a:cxn ang="0">
                <a:pos x="49" y="189"/>
              </a:cxn>
              <a:cxn ang="0">
                <a:pos x="20" y="191"/>
              </a:cxn>
            </a:cxnLst>
            <a:rect l="0" t="0" r="r" b="b"/>
            <a:pathLst>
              <a:path w="588" h="258">
                <a:moveTo>
                  <a:pt x="20" y="191"/>
                </a:moveTo>
                <a:lnTo>
                  <a:pt x="0" y="246"/>
                </a:lnTo>
                <a:lnTo>
                  <a:pt x="76" y="238"/>
                </a:lnTo>
                <a:lnTo>
                  <a:pt x="106" y="213"/>
                </a:lnTo>
                <a:lnTo>
                  <a:pt x="209" y="186"/>
                </a:lnTo>
                <a:lnTo>
                  <a:pt x="238" y="201"/>
                </a:lnTo>
                <a:lnTo>
                  <a:pt x="306" y="191"/>
                </a:lnTo>
                <a:lnTo>
                  <a:pt x="306" y="194"/>
                </a:lnTo>
                <a:lnTo>
                  <a:pt x="409" y="258"/>
                </a:lnTo>
                <a:lnTo>
                  <a:pt x="468" y="239"/>
                </a:lnTo>
                <a:lnTo>
                  <a:pt x="502" y="168"/>
                </a:lnTo>
                <a:lnTo>
                  <a:pt x="560" y="148"/>
                </a:lnTo>
                <a:lnTo>
                  <a:pt x="588" y="96"/>
                </a:lnTo>
                <a:lnTo>
                  <a:pt x="587" y="33"/>
                </a:lnTo>
                <a:lnTo>
                  <a:pt x="579" y="85"/>
                </a:lnTo>
                <a:lnTo>
                  <a:pt x="547" y="130"/>
                </a:lnTo>
                <a:lnTo>
                  <a:pt x="534" y="126"/>
                </a:lnTo>
                <a:lnTo>
                  <a:pt x="491" y="138"/>
                </a:lnTo>
                <a:lnTo>
                  <a:pt x="491" y="123"/>
                </a:lnTo>
                <a:lnTo>
                  <a:pt x="534" y="109"/>
                </a:lnTo>
                <a:lnTo>
                  <a:pt x="494" y="104"/>
                </a:lnTo>
                <a:lnTo>
                  <a:pt x="539" y="90"/>
                </a:lnTo>
                <a:lnTo>
                  <a:pt x="557" y="97"/>
                </a:lnTo>
                <a:lnTo>
                  <a:pt x="565" y="48"/>
                </a:lnTo>
                <a:lnTo>
                  <a:pt x="554" y="36"/>
                </a:lnTo>
                <a:lnTo>
                  <a:pt x="501" y="56"/>
                </a:lnTo>
                <a:lnTo>
                  <a:pt x="502" y="26"/>
                </a:lnTo>
                <a:lnTo>
                  <a:pt x="524" y="34"/>
                </a:lnTo>
                <a:lnTo>
                  <a:pt x="554" y="11"/>
                </a:lnTo>
                <a:lnTo>
                  <a:pt x="538" y="0"/>
                </a:lnTo>
                <a:lnTo>
                  <a:pt x="362" y="40"/>
                </a:lnTo>
                <a:lnTo>
                  <a:pt x="147" y="84"/>
                </a:lnTo>
                <a:lnTo>
                  <a:pt x="49" y="189"/>
                </a:lnTo>
                <a:lnTo>
                  <a:pt x="20" y="191"/>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1" name="Freeform 49"/>
          <p:cNvSpPr>
            <a:spLocks/>
          </p:cNvSpPr>
          <p:nvPr/>
        </p:nvSpPr>
        <p:spPr bwMode="auto">
          <a:xfrm>
            <a:off x="6221413" y="3290888"/>
            <a:ext cx="963612" cy="587375"/>
          </a:xfrm>
          <a:custGeom>
            <a:avLst/>
            <a:gdLst/>
            <a:ahLst/>
            <a:cxnLst>
              <a:cxn ang="0">
                <a:pos x="84" y="224"/>
              </a:cxn>
              <a:cxn ang="0">
                <a:pos x="69" y="257"/>
              </a:cxn>
              <a:cxn ang="0">
                <a:pos x="48" y="266"/>
              </a:cxn>
              <a:cxn ang="0">
                <a:pos x="47" y="287"/>
              </a:cxn>
              <a:cxn ang="0">
                <a:pos x="2" y="303"/>
              </a:cxn>
              <a:cxn ang="0">
                <a:pos x="0" y="320"/>
              </a:cxn>
              <a:cxn ang="0">
                <a:pos x="122" y="299"/>
              </a:cxn>
              <a:cxn ang="0">
                <a:pos x="343" y="253"/>
              </a:cxn>
              <a:cxn ang="0">
                <a:pos x="514" y="212"/>
              </a:cxn>
              <a:cxn ang="0">
                <a:pos x="514" y="180"/>
              </a:cxn>
              <a:cxn ang="0">
                <a:pos x="495" y="170"/>
              </a:cxn>
              <a:cxn ang="0">
                <a:pos x="480" y="186"/>
              </a:cxn>
              <a:cxn ang="0">
                <a:pos x="472" y="142"/>
              </a:cxn>
              <a:cxn ang="0">
                <a:pos x="480" y="104"/>
              </a:cxn>
              <a:cxn ang="0">
                <a:pos x="417" y="75"/>
              </a:cxn>
              <a:cxn ang="0">
                <a:pos x="373" y="82"/>
              </a:cxn>
              <a:cxn ang="0">
                <a:pos x="372" y="23"/>
              </a:cxn>
              <a:cxn ang="0">
                <a:pos x="327" y="0"/>
              </a:cxn>
              <a:cxn ang="0">
                <a:pos x="294" y="14"/>
              </a:cxn>
              <a:cxn ang="0">
                <a:pos x="271" y="70"/>
              </a:cxn>
              <a:cxn ang="0">
                <a:pos x="231" y="92"/>
              </a:cxn>
              <a:cxn ang="0">
                <a:pos x="215" y="181"/>
              </a:cxn>
              <a:cxn ang="0">
                <a:pos x="150" y="224"/>
              </a:cxn>
              <a:cxn ang="0">
                <a:pos x="98" y="242"/>
              </a:cxn>
              <a:cxn ang="0">
                <a:pos x="84" y="224"/>
              </a:cxn>
            </a:cxnLst>
            <a:rect l="0" t="0" r="r" b="b"/>
            <a:pathLst>
              <a:path w="514" h="320">
                <a:moveTo>
                  <a:pt x="84" y="224"/>
                </a:moveTo>
                <a:lnTo>
                  <a:pt x="69" y="257"/>
                </a:lnTo>
                <a:lnTo>
                  <a:pt x="48" y="266"/>
                </a:lnTo>
                <a:lnTo>
                  <a:pt x="47" y="287"/>
                </a:lnTo>
                <a:lnTo>
                  <a:pt x="2" y="303"/>
                </a:lnTo>
                <a:lnTo>
                  <a:pt x="0" y="320"/>
                </a:lnTo>
                <a:lnTo>
                  <a:pt x="122" y="299"/>
                </a:lnTo>
                <a:lnTo>
                  <a:pt x="343" y="253"/>
                </a:lnTo>
                <a:lnTo>
                  <a:pt x="514" y="212"/>
                </a:lnTo>
                <a:lnTo>
                  <a:pt x="514" y="180"/>
                </a:lnTo>
                <a:lnTo>
                  <a:pt x="495" y="170"/>
                </a:lnTo>
                <a:lnTo>
                  <a:pt x="480" y="186"/>
                </a:lnTo>
                <a:lnTo>
                  <a:pt x="472" y="142"/>
                </a:lnTo>
                <a:lnTo>
                  <a:pt x="480" y="104"/>
                </a:lnTo>
                <a:lnTo>
                  <a:pt x="417" y="75"/>
                </a:lnTo>
                <a:lnTo>
                  <a:pt x="373" y="82"/>
                </a:lnTo>
                <a:lnTo>
                  <a:pt x="372" y="23"/>
                </a:lnTo>
                <a:lnTo>
                  <a:pt x="327" y="0"/>
                </a:lnTo>
                <a:lnTo>
                  <a:pt x="294" y="14"/>
                </a:lnTo>
                <a:lnTo>
                  <a:pt x="271" y="70"/>
                </a:lnTo>
                <a:lnTo>
                  <a:pt x="231" y="92"/>
                </a:lnTo>
                <a:lnTo>
                  <a:pt x="215" y="181"/>
                </a:lnTo>
                <a:lnTo>
                  <a:pt x="150" y="224"/>
                </a:lnTo>
                <a:lnTo>
                  <a:pt x="98" y="242"/>
                </a:lnTo>
                <a:lnTo>
                  <a:pt x="84" y="224"/>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2" name="Freeform 50"/>
          <p:cNvSpPr>
            <a:spLocks/>
          </p:cNvSpPr>
          <p:nvPr/>
        </p:nvSpPr>
        <p:spPr bwMode="auto">
          <a:xfrm>
            <a:off x="6289675" y="3175000"/>
            <a:ext cx="546100" cy="560388"/>
          </a:xfrm>
          <a:custGeom>
            <a:avLst/>
            <a:gdLst/>
            <a:ahLst/>
            <a:cxnLst>
              <a:cxn ang="0">
                <a:pos x="30" y="159"/>
              </a:cxn>
              <a:cxn ang="0">
                <a:pos x="7" y="153"/>
              </a:cxn>
              <a:cxn ang="0">
                <a:pos x="0" y="201"/>
              </a:cxn>
              <a:cxn ang="0">
                <a:pos x="7" y="253"/>
              </a:cxn>
              <a:cxn ang="0">
                <a:pos x="50" y="287"/>
              </a:cxn>
              <a:cxn ang="0">
                <a:pos x="60" y="305"/>
              </a:cxn>
              <a:cxn ang="0">
                <a:pos x="113" y="287"/>
              </a:cxn>
              <a:cxn ang="0">
                <a:pos x="177" y="246"/>
              </a:cxn>
              <a:cxn ang="0">
                <a:pos x="195" y="157"/>
              </a:cxn>
              <a:cxn ang="0">
                <a:pos x="236" y="133"/>
              </a:cxn>
              <a:cxn ang="0">
                <a:pos x="259" y="78"/>
              </a:cxn>
              <a:cxn ang="0">
                <a:pos x="291" y="63"/>
              </a:cxn>
              <a:cxn ang="0">
                <a:pos x="249" y="56"/>
              </a:cxn>
              <a:cxn ang="0">
                <a:pos x="175" y="96"/>
              </a:cxn>
              <a:cxn ang="0">
                <a:pos x="164" y="57"/>
              </a:cxn>
              <a:cxn ang="0">
                <a:pos x="101" y="61"/>
              </a:cxn>
              <a:cxn ang="0">
                <a:pos x="86" y="0"/>
              </a:cxn>
              <a:cxn ang="0">
                <a:pos x="70" y="16"/>
              </a:cxn>
              <a:cxn ang="0">
                <a:pos x="75" y="103"/>
              </a:cxn>
              <a:cxn ang="0">
                <a:pos x="46" y="111"/>
              </a:cxn>
              <a:cxn ang="0">
                <a:pos x="30" y="159"/>
              </a:cxn>
            </a:cxnLst>
            <a:rect l="0" t="0" r="r" b="b"/>
            <a:pathLst>
              <a:path w="291" h="305">
                <a:moveTo>
                  <a:pt x="30" y="159"/>
                </a:moveTo>
                <a:lnTo>
                  <a:pt x="7" y="153"/>
                </a:lnTo>
                <a:lnTo>
                  <a:pt x="0" y="201"/>
                </a:lnTo>
                <a:lnTo>
                  <a:pt x="7" y="253"/>
                </a:lnTo>
                <a:lnTo>
                  <a:pt x="50" y="287"/>
                </a:lnTo>
                <a:lnTo>
                  <a:pt x="60" y="305"/>
                </a:lnTo>
                <a:lnTo>
                  <a:pt x="113" y="287"/>
                </a:lnTo>
                <a:lnTo>
                  <a:pt x="177" y="246"/>
                </a:lnTo>
                <a:lnTo>
                  <a:pt x="195" y="157"/>
                </a:lnTo>
                <a:lnTo>
                  <a:pt x="236" y="133"/>
                </a:lnTo>
                <a:lnTo>
                  <a:pt x="259" y="78"/>
                </a:lnTo>
                <a:lnTo>
                  <a:pt x="291" y="63"/>
                </a:lnTo>
                <a:lnTo>
                  <a:pt x="249" y="56"/>
                </a:lnTo>
                <a:lnTo>
                  <a:pt x="175" y="96"/>
                </a:lnTo>
                <a:lnTo>
                  <a:pt x="164" y="57"/>
                </a:lnTo>
                <a:lnTo>
                  <a:pt x="101" y="61"/>
                </a:lnTo>
                <a:lnTo>
                  <a:pt x="86" y="0"/>
                </a:lnTo>
                <a:lnTo>
                  <a:pt x="70" y="16"/>
                </a:lnTo>
                <a:lnTo>
                  <a:pt x="75" y="103"/>
                </a:lnTo>
                <a:lnTo>
                  <a:pt x="46" y="111"/>
                </a:lnTo>
                <a:lnTo>
                  <a:pt x="30" y="159"/>
                </a:lnTo>
                <a:close/>
              </a:path>
            </a:pathLst>
          </a:custGeom>
          <a:solidFill>
            <a:schemeClr val="bg1"/>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3" name="Freeform 51"/>
          <p:cNvSpPr>
            <a:spLocks/>
          </p:cNvSpPr>
          <p:nvPr/>
        </p:nvSpPr>
        <p:spPr bwMode="auto">
          <a:xfrm>
            <a:off x="6411913" y="2814638"/>
            <a:ext cx="738187" cy="476250"/>
          </a:xfrm>
          <a:custGeom>
            <a:avLst/>
            <a:gdLst/>
            <a:ahLst/>
            <a:cxnLst>
              <a:cxn ang="0">
                <a:pos x="36" y="38"/>
              </a:cxn>
              <a:cxn ang="0">
                <a:pos x="0" y="72"/>
              </a:cxn>
              <a:cxn ang="0">
                <a:pos x="20" y="198"/>
              </a:cxn>
              <a:cxn ang="0">
                <a:pos x="36" y="259"/>
              </a:cxn>
              <a:cxn ang="0">
                <a:pos x="103" y="254"/>
              </a:cxn>
              <a:cxn ang="0">
                <a:pos x="352" y="207"/>
              </a:cxn>
              <a:cxn ang="0">
                <a:pos x="369" y="199"/>
              </a:cxn>
              <a:cxn ang="0">
                <a:pos x="394" y="141"/>
              </a:cxn>
              <a:cxn ang="0">
                <a:pos x="357" y="109"/>
              </a:cxn>
              <a:cxn ang="0">
                <a:pos x="377" y="34"/>
              </a:cxn>
              <a:cxn ang="0">
                <a:pos x="348" y="26"/>
              </a:cxn>
              <a:cxn ang="0">
                <a:pos x="348" y="8"/>
              </a:cxn>
              <a:cxn ang="0">
                <a:pos x="336" y="0"/>
              </a:cxn>
              <a:cxn ang="0">
                <a:pos x="47" y="54"/>
              </a:cxn>
              <a:cxn ang="0">
                <a:pos x="36" y="38"/>
              </a:cxn>
            </a:cxnLst>
            <a:rect l="0" t="0" r="r" b="b"/>
            <a:pathLst>
              <a:path w="394" h="259">
                <a:moveTo>
                  <a:pt x="36" y="38"/>
                </a:moveTo>
                <a:lnTo>
                  <a:pt x="0" y="72"/>
                </a:lnTo>
                <a:lnTo>
                  <a:pt x="20" y="198"/>
                </a:lnTo>
                <a:lnTo>
                  <a:pt x="36" y="259"/>
                </a:lnTo>
                <a:lnTo>
                  <a:pt x="103" y="254"/>
                </a:lnTo>
                <a:lnTo>
                  <a:pt x="352" y="207"/>
                </a:lnTo>
                <a:lnTo>
                  <a:pt x="369" y="199"/>
                </a:lnTo>
                <a:lnTo>
                  <a:pt x="394" y="141"/>
                </a:lnTo>
                <a:lnTo>
                  <a:pt x="357" y="109"/>
                </a:lnTo>
                <a:lnTo>
                  <a:pt x="377" y="34"/>
                </a:lnTo>
                <a:lnTo>
                  <a:pt x="348" y="26"/>
                </a:lnTo>
                <a:lnTo>
                  <a:pt x="348" y="8"/>
                </a:lnTo>
                <a:lnTo>
                  <a:pt x="336" y="0"/>
                </a:lnTo>
                <a:lnTo>
                  <a:pt x="47" y="54"/>
                </a:lnTo>
                <a:lnTo>
                  <a:pt x="36" y="38"/>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4" name="Freeform 52"/>
          <p:cNvSpPr>
            <a:spLocks/>
          </p:cNvSpPr>
          <p:nvPr/>
        </p:nvSpPr>
        <p:spPr bwMode="auto">
          <a:xfrm>
            <a:off x="7080250" y="2870200"/>
            <a:ext cx="196850" cy="381000"/>
          </a:xfrm>
          <a:custGeom>
            <a:avLst/>
            <a:gdLst/>
            <a:ahLst/>
            <a:cxnLst>
              <a:cxn ang="0">
                <a:pos x="19" y="1"/>
              </a:cxn>
              <a:cxn ang="0">
                <a:pos x="44" y="0"/>
              </a:cxn>
              <a:cxn ang="0">
                <a:pos x="93" y="31"/>
              </a:cxn>
              <a:cxn ang="0">
                <a:pos x="86" y="56"/>
              </a:cxn>
              <a:cxn ang="0">
                <a:pos x="103" y="72"/>
              </a:cxn>
              <a:cxn ang="0">
                <a:pos x="105" y="169"/>
              </a:cxn>
              <a:cxn ang="0">
                <a:pos x="87" y="207"/>
              </a:cxn>
              <a:cxn ang="0">
                <a:pos x="67" y="193"/>
              </a:cxn>
              <a:cxn ang="0">
                <a:pos x="46" y="192"/>
              </a:cxn>
              <a:cxn ang="0">
                <a:pos x="10" y="172"/>
              </a:cxn>
              <a:cxn ang="0">
                <a:pos x="37" y="111"/>
              </a:cxn>
              <a:cxn ang="0">
                <a:pos x="0" y="79"/>
              </a:cxn>
              <a:cxn ang="0">
                <a:pos x="19" y="1"/>
              </a:cxn>
            </a:cxnLst>
            <a:rect l="0" t="0" r="r" b="b"/>
            <a:pathLst>
              <a:path w="105" h="207">
                <a:moveTo>
                  <a:pt x="19" y="1"/>
                </a:moveTo>
                <a:lnTo>
                  <a:pt x="44" y="0"/>
                </a:lnTo>
                <a:lnTo>
                  <a:pt x="93" y="31"/>
                </a:lnTo>
                <a:lnTo>
                  <a:pt x="86" y="56"/>
                </a:lnTo>
                <a:lnTo>
                  <a:pt x="103" y="72"/>
                </a:lnTo>
                <a:lnTo>
                  <a:pt x="105" y="169"/>
                </a:lnTo>
                <a:lnTo>
                  <a:pt x="87" y="207"/>
                </a:lnTo>
                <a:lnTo>
                  <a:pt x="67" y="193"/>
                </a:lnTo>
                <a:lnTo>
                  <a:pt x="46" y="192"/>
                </a:lnTo>
                <a:lnTo>
                  <a:pt x="10" y="172"/>
                </a:lnTo>
                <a:lnTo>
                  <a:pt x="37" y="111"/>
                </a:lnTo>
                <a:lnTo>
                  <a:pt x="0" y="79"/>
                </a:lnTo>
                <a:lnTo>
                  <a:pt x="19" y="1"/>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5" name="Freeform 53"/>
          <p:cNvSpPr>
            <a:spLocks/>
          </p:cNvSpPr>
          <p:nvPr/>
        </p:nvSpPr>
        <p:spPr bwMode="auto">
          <a:xfrm>
            <a:off x="6473825" y="2278063"/>
            <a:ext cx="817563" cy="654050"/>
          </a:xfrm>
          <a:custGeom>
            <a:avLst/>
            <a:gdLst/>
            <a:ahLst/>
            <a:cxnLst>
              <a:cxn ang="0">
                <a:pos x="34" y="239"/>
              </a:cxn>
              <a:cxn ang="0">
                <a:pos x="75" y="218"/>
              </a:cxn>
              <a:cxn ang="0">
                <a:pos x="131" y="213"/>
              </a:cxn>
              <a:cxn ang="0">
                <a:pos x="145" y="194"/>
              </a:cxn>
              <a:cxn ang="0">
                <a:pos x="165" y="191"/>
              </a:cxn>
              <a:cxn ang="0">
                <a:pos x="176" y="171"/>
              </a:cxn>
              <a:cxn ang="0">
                <a:pos x="195" y="164"/>
              </a:cxn>
              <a:cxn ang="0">
                <a:pos x="186" y="127"/>
              </a:cxn>
              <a:cxn ang="0">
                <a:pos x="175" y="117"/>
              </a:cxn>
              <a:cxn ang="0">
                <a:pos x="198" y="87"/>
              </a:cxn>
              <a:cxn ang="0">
                <a:pos x="213" y="87"/>
              </a:cxn>
              <a:cxn ang="0">
                <a:pos x="264" y="23"/>
              </a:cxn>
              <a:cxn ang="0">
                <a:pos x="343" y="0"/>
              </a:cxn>
              <a:cxn ang="0">
                <a:pos x="351" y="59"/>
              </a:cxn>
              <a:cxn ang="0">
                <a:pos x="355" y="57"/>
              </a:cxn>
              <a:cxn ang="0">
                <a:pos x="374" y="78"/>
              </a:cxn>
              <a:cxn ang="0">
                <a:pos x="375" y="139"/>
              </a:cxn>
              <a:cxn ang="0">
                <a:pos x="399" y="189"/>
              </a:cxn>
              <a:cxn ang="0">
                <a:pos x="407" y="254"/>
              </a:cxn>
              <a:cxn ang="0">
                <a:pos x="410" y="310"/>
              </a:cxn>
              <a:cxn ang="0">
                <a:pos x="437" y="328"/>
              </a:cxn>
              <a:cxn ang="0">
                <a:pos x="417" y="356"/>
              </a:cxn>
              <a:cxn ang="0">
                <a:pos x="366" y="323"/>
              </a:cxn>
              <a:cxn ang="0">
                <a:pos x="340" y="326"/>
              </a:cxn>
              <a:cxn ang="0">
                <a:pos x="314" y="318"/>
              </a:cxn>
              <a:cxn ang="0">
                <a:pos x="315" y="300"/>
              </a:cxn>
              <a:cxn ang="0">
                <a:pos x="299" y="294"/>
              </a:cxn>
              <a:cxn ang="0">
                <a:pos x="13" y="348"/>
              </a:cxn>
              <a:cxn ang="0">
                <a:pos x="0" y="332"/>
              </a:cxn>
              <a:cxn ang="0">
                <a:pos x="44" y="269"/>
              </a:cxn>
              <a:cxn ang="0">
                <a:pos x="34" y="239"/>
              </a:cxn>
            </a:cxnLst>
            <a:rect l="0" t="0" r="r" b="b"/>
            <a:pathLst>
              <a:path w="437" h="356">
                <a:moveTo>
                  <a:pt x="34" y="239"/>
                </a:moveTo>
                <a:lnTo>
                  <a:pt x="75" y="218"/>
                </a:lnTo>
                <a:lnTo>
                  <a:pt x="131" y="213"/>
                </a:lnTo>
                <a:lnTo>
                  <a:pt x="145" y="194"/>
                </a:lnTo>
                <a:lnTo>
                  <a:pt x="165" y="191"/>
                </a:lnTo>
                <a:lnTo>
                  <a:pt x="176" y="171"/>
                </a:lnTo>
                <a:lnTo>
                  <a:pt x="195" y="164"/>
                </a:lnTo>
                <a:lnTo>
                  <a:pt x="186" y="127"/>
                </a:lnTo>
                <a:lnTo>
                  <a:pt x="175" y="117"/>
                </a:lnTo>
                <a:lnTo>
                  <a:pt x="198" y="87"/>
                </a:lnTo>
                <a:lnTo>
                  <a:pt x="213" y="87"/>
                </a:lnTo>
                <a:lnTo>
                  <a:pt x="264" y="23"/>
                </a:lnTo>
                <a:lnTo>
                  <a:pt x="343" y="0"/>
                </a:lnTo>
                <a:lnTo>
                  <a:pt x="351" y="59"/>
                </a:lnTo>
                <a:lnTo>
                  <a:pt x="355" y="57"/>
                </a:lnTo>
                <a:lnTo>
                  <a:pt x="374" y="78"/>
                </a:lnTo>
                <a:lnTo>
                  <a:pt x="375" y="139"/>
                </a:lnTo>
                <a:lnTo>
                  <a:pt x="399" y="189"/>
                </a:lnTo>
                <a:lnTo>
                  <a:pt x="407" y="254"/>
                </a:lnTo>
                <a:lnTo>
                  <a:pt x="410" y="310"/>
                </a:lnTo>
                <a:lnTo>
                  <a:pt x="437" y="328"/>
                </a:lnTo>
                <a:lnTo>
                  <a:pt x="417" y="356"/>
                </a:lnTo>
                <a:lnTo>
                  <a:pt x="366" y="323"/>
                </a:lnTo>
                <a:lnTo>
                  <a:pt x="340" y="326"/>
                </a:lnTo>
                <a:lnTo>
                  <a:pt x="314" y="318"/>
                </a:lnTo>
                <a:lnTo>
                  <a:pt x="315" y="300"/>
                </a:lnTo>
                <a:lnTo>
                  <a:pt x="299" y="294"/>
                </a:lnTo>
                <a:lnTo>
                  <a:pt x="13" y="348"/>
                </a:lnTo>
                <a:lnTo>
                  <a:pt x="0" y="332"/>
                </a:lnTo>
                <a:lnTo>
                  <a:pt x="44" y="269"/>
                </a:lnTo>
                <a:lnTo>
                  <a:pt x="34" y="239"/>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6" name="Freeform 54"/>
          <p:cNvSpPr>
            <a:spLocks/>
          </p:cNvSpPr>
          <p:nvPr/>
        </p:nvSpPr>
        <p:spPr bwMode="auto">
          <a:xfrm>
            <a:off x="7110413" y="2241550"/>
            <a:ext cx="217487" cy="393700"/>
          </a:xfrm>
          <a:custGeom>
            <a:avLst/>
            <a:gdLst/>
            <a:ahLst/>
            <a:cxnLst>
              <a:cxn ang="0">
                <a:pos x="0" y="22"/>
              </a:cxn>
              <a:cxn ang="0">
                <a:pos x="85" y="0"/>
              </a:cxn>
              <a:cxn ang="0">
                <a:pos x="116" y="58"/>
              </a:cxn>
              <a:cxn ang="0">
                <a:pos x="100" y="73"/>
              </a:cxn>
              <a:cxn ang="0">
                <a:pos x="106" y="203"/>
              </a:cxn>
              <a:cxn ang="0">
                <a:pos x="57" y="214"/>
              </a:cxn>
              <a:cxn ang="0">
                <a:pos x="34" y="160"/>
              </a:cxn>
              <a:cxn ang="0">
                <a:pos x="33" y="97"/>
              </a:cxn>
              <a:cxn ang="0">
                <a:pos x="11" y="78"/>
              </a:cxn>
              <a:cxn ang="0">
                <a:pos x="0" y="22"/>
              </a:cxn>
            </a:cxnLst>
            <a:rect l="0" t="0" r="r" b="b"/>
            <a:pathLst>
              <a:path w="116" h="214">
                <a:moveTo>
                  <a:pt x="0" y="22"/>
                </a:moveTo>
                <a:lnTo>
                  <a:pt x="85" y="0"/>
                </a:lnTo>
                <a:lnTo>
                  <a:pt x="116" y="58"/>
                </a:lnTo>
                <a:lnTo>
                  <a:pt x="100" y="73"/>
                </a:lnTo>
                <a:lnTo>
                  <a:pt x="106" y="203"/>
                </a:lnTo>
                <a:lnTo>
                  <a:pt x="57" y="214"/>
                </a:lnTo>
                <a:lnTo>
                  <a:pt x="34" y="160"/>
                </a:lnTo>
                <a:lnTo>
                  <a:pt x="33" y="97"/>
                </a:lnTo>
                <a:lnTo>
                  <a:pt x="11" y="78"/>
                </a:lnTo>
                <a:lnTo>
                  <a:pt x="0" y="22"/>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7" name="Freeform 55"/>
          <p:cNvSpPr>
            <a:spLocks/>
          </p:cNvSpPr>
          <p:nvPr/>
        </p:nvSpPr>
        <p:spPr bwMode="auto">
          <a:xfrm>
            <a:off x="7215188" y="2547938"/>
            <a:ext cx="463550" cy="206375"/>
          </a:xfrm>
          <a:custGeom>
            <a:avLst/>
            <a:gdLst/>
            <a:ahLst/>
            <a:cxnLst>
              <a:cxn ang="0">
                <a:pos x="0" y="44"/>
              </a:cxn>
              <a:cxn ang="0">
                <a:pos x="126" y="13"/>
              </a:cxn>
              <a:cxn ang="0">
                <a:pos x="141" y="15"/>
              </a:cxn>
              <a:cxn ang="0">
                <a:pos x="156" y="0"/>
              </a:cxn>
              <a:cxn ang="0">
                <a:pos x="168" y="7"/>
              </a:cxn>
              <a:cxn ang="0">
                <a:pos x="153" y="39"/>
              </a:cxn>
              <a:cxn ang="0">
                <a:pos x="180" y="37"/>
              </a:cxn>
              <a:cxn ang="0">
                <a:pos x="195" y="62"/>
              </a:cxn>
              <a:cxn ang="0">
                <a:pos x="212" y="64"/>
              </a:cxn>
              <a:cxn ang="0">
                <a:pos x="224" y="61"/>
              </a:cxn>
              <a:cxn ang="0">
                <a:pos x="224" y="47"/>
              </a:cxn>
              <a:cxn ang="0">
                <a:pos x="203" y="29"/>
              </a:cxn>
              <a:cxn ang="0">
                <a:pos x="219" y="28"/>
              </a:cxn>
              <a:cxn ang="0">
                <a:pos x="247" y="66"/>
              </a:cxn>
              <a:cxn ang="0">
                <a:pos x="221" y="88"/>
              </a:cxn>
              <a:cxn ang="0">
                <a:pos x="191" y="77"/>
              </a:cxn>
              <a:cxn ang="0">
                <a:pos x="172" y="104"/>
              </a:cxn>
              <a:cxn ang="0">
                <a:pos x="135" y="77"/>
              </a:cxn>
              <a:cxn ang="0">
                <a:pos x="10" y="112"/>
              </a:cxn>
              <a:cxn ang="0">
                <a:pos x="0" y="44"/>
              </a:cxn>
            </a:cxnLst>
            <a:rect l="0" t="0" r="r" b="b"/>
            <a:pathLst>
              <a:path w="247" h="112">
                <a:moveTo>
                  <a:pt x="0" y="44"/>
                </a:moveTo>
                <a:lnTo>
                  <a:pt x="126" y="13"/>
                </a:lnTo>
                <a:lnTo>
                  <a:pt x="141" y="15"/>
                </a:lnTo>
                <a:lnTo>
                  <a:pt x="156" y="0"/>
                </a:lnTo>
                <a:lnTo>
                  <a:pt x="168" y="7"/>
                </a:lnTo>
                <a:lnTo>
                  <a:pt x="153" y="39"/>
                </a:lnTo>
                <a:lnTo>
                  <a:pt x="180" y="37"/>
                </a:lnTo>
                <a:lnTo>
                  <a:pt x="195" y="62"/>
                </a:lnTo>
                <a:lnTo>
                  <a:pt x="212" y="64"/>
                </a:lnTo>
                <a:lnTo>
                  <a:pt x="224" y="61"/>
                </a:lnTo>
                <a:lnTo>
                  <a:pt x="224" y="47"/>
                </a:lnTo>
                <a:lnTo>
                  <a:pt x="203" y="29"/>
                </a:lnTo>
                <a:lnTo>
                  <a:pt x="219" y="28"/>
                </a:lnTo>
                <a:lnTo>
                  <a:pt x="247" y="66"/>
                </a:lnTo>
                <a:lnTo>
                  <a:pt x="221" y="88"/>
                </a:lnTo>
                <a:lnTo>
                  <a:pt x="191" y="77"/>
                </a:lnTo>
                <a:lnTo>
                  <a:pt x="172" y="104"/>
                </a:lnTo>
                <a:lnTo>
                  <a:pt x="135" y="77"/>
                </a:lnTo>
                <a:lnTo>
                  <a:pt x="10" y="112"/>
                </a:lnTo>
                <a:lnTo>
                  <a:pt x="0" y="44"/>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8" name="Freeform 56"/>
          <p:cNvSpPr>
            <a:spLocks/>
          </p:cNvSpPr>
          <p:nvPr/>
        </p:nvSpPr>
        <p:spPr bwMode="auto">
          <a:xfrm>
            <a:off x="7232650" y="2703513"/>
            <a:ext cx="239713" cy="180975"/>
          </a:xfrm>
          <a:custGeom>
            <a:avLst/>
            <a:gdLst/>
            <a:ahLst/>
            <a:cxnLst>
              <a:cxn ang="0">
                <a:pos x="0" y="25"/>
              </a:cxn>
              <a:cxn ang="0">
                <a:pos x="98" y="0"/>
              </a:cxn>
              <a:cxn ang="0">
                <a:pos x="128" y="45"/>
              </a:cxn>
              <a:cxn ang="0">
                <a:pos x="111" y="65"/>
              </a:cxn>
              <a:cxn ang="0">
                <a:pos x="80" y="58"/>
              </a:cxn>
              <a:cxn ang="0">
                <a:pos x="31" y="99"/>
              </a:cxn>
              <a:cxn ang="0">
                <a:pos x="5" y="77"/>
              </a:cxn>
              <a:cxn ang="0">
                <a:pos x="0" y="25"/>
              </a:cxn>
            </a:cxnLst>
            <a:rect l="0" t="0" r="r" b="b"/>
            <a:pathLst>
              <a:path w="128" h="99">
                <a:moveTo>
                  <a:pt x="0" y="25"/>
                </a:moveTo>
                <a:lnTo>
                  <a:pt x="98" y="0"/>
                </a:lnTo>
                <a:lnTo>
                  <a:pt x="128" y="45"/>
                </a:lnTo>
                <a:lnTo>
                  <a:pt x="111" y="65"/>
                </a:lnTo>
                <a:lnTo>
                  <a:pt x="80" y="58"/>
                </a:lnTo>
                <a:lnTo>
                  <a:pt x="31" y="99"/>
                </a:lnTo>
                <a:lnTo>
                  <a:pt x="5" y="77"/>
                </a:lnTo>
                <a:lnTo>
                  <a:pt x="0" y="25"/>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89" name="Freeform 57"/>
          <p:cNvSpPr>
            <a:spLocks/>
          </p:cNvSpPr>
          <p:nvPr/>
        </p:nvSpPr>
        <p:spPr bwMode="auto">
          <a:xfrm>
            <a:off x="7272338" y="2825750"/>
            <a:ext cx="236537" cy="139700"/>
          </a:xfrm>
          <a:custGeom>
            <a:avLst/>
            <a:gdLst/>
            <a:ahLst/>
            <a:cxnLst>
              <a:cxn ang="0">
                <a:pos x="0" y="57"/>
              </a:cxn>
              <a:cxn ang="0">
                <a:pos x="52" y="32"/>
              </a:cxn>
              <a:cxn ang="0">
                <a:pos x="104" y="0"/>
              </a:cxn>
              <a:cxn ang="0">
                <a:pos x="112" y="2"/>
              </a:cxn>
              <a:cxn ang="0">
                <a:pos x="127" y="3"/>
              </a:cxn>
              <a:cxn ang="0">
                <a:pos x="77" y="43"/>
              </a:cxn>
              <a:cxn ang="0">
                <a:pos x="15" y="76"/>
              </a:cxn>
              <a:cxn ang="0">
                <a:pos x="0" y="57"/>
              </a:cxn>
            </a:cxnLst>
            <a:rect l="0" t="0" r="r" b="b"/>
            <a:pathLst>
              <a:path w="127" h="76">
                <a:moveTo>
                  <a:pt x="0" y="57"/>
                </a:moveTo>
                <a:lnTo>
                  <a:pt x="52" y="32"/>
                </a:lnTo>
                <a:lnTo>
                  <a:pt x="104" y="0"/>
                </a:lnTo>
                <a:lnTo>
                  <a:pt x="112" y="2"/>
                </a:lnTo>
                <a:lnTo>
                  <a:pt x="127" y="3"/>
                </a:lnTo>
                <a:lnTo>
                  <a:pt x="77" y="43"/>
                </a:lnTo>
                <a:lnTo>
                  <a:pt x="15" y="76"/>
                </a:lnTo>
                <a:lnTo>
                  <a:pt x="0" y="57"/>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90" name="Freeform 58"/>
          <p:cNvSpPr>
            <a:spLocks/>
          </p:cNvSpPr>
          <p:nvPr/>
        </p:nvSpPr>
        <p:spPr bwMode="auto">
          <a:xfrm>
            <a:off x="7269163" y="2166938"/>
            <a:ext cx="255587" cy="442912"/>
          </a:xfrm>
          <a:custGeom>
            <a:avLst/>
            <a:gdLst/>
            <a:ahLst/>
            <a:cxnLst>
              <a:cxn ang="0">
                <a:pos x="29" y="0"/>
              </a:cxn>
              <a:cxn ang="0">
                <a:pos x="0" y="42"/>
              </a:cxn>
              <a:cxn ang="0">
                <a:pos x="31" y="98"/>
              </a:cxn>
              <a:cxn ang="0">
                <a:pos x="12" y="113"/>
              </a:cxn>
              <a:cxn ang="0">
                <a:pos x="20" y="241"/>
              </a:cxn>
              <a:cxn ang="0">
                <a:pos x="96" y="223"/>
              </a:cxn>
              <a:cxn ang="0">
                <a:pos x="116" y="223"/>
              </a:cxn>
              <a:cxn ang="0">
                <a:pos x="127" y="209"/>
              </a:cxn>
              <a:cxn ang="0">
                <a:pos x="127" y="185"/>
              </a:cxn>
              <a:cxn ang="0">
                <a:pos x="136" y="170"/>
              </a:cxn>
              <a:cxn ang="0">
                <a:pos x="93" y="152"/>
              </a:cxn>
              <a:cxn ang="0">
                <a:pos x="38" y="11"/>
              </a:cxn>
              <a:cxn ang="0">
                <a:pos x="29" y="0"/>
              </a:cxn>
            </a:cxnLst>
            <a:rect l="0" t="0" r="r" b="b"/>
            <a:pathLst>
              <a:path w="136" h="241">
                <a:moveTo>
                  <a:pt x="29" y="0"/>
                </a:moveTo>
                <a:lnTo>
                  <a:pt x="0" y="42"/>
                </a:lnTo>
                <a:lnTo>
                  <a:pt x="31" y="98"/>
                </a:lnTo>
                <a:lnTo>
                  <a:pt x="12" y="113"/>
                </a:lnTo>
                <a:lnTo>
                  <a:pt x="20" y="241"/>
                </a:lnTo>
                <a:lnTo>
                  <a:pt x="96" y="223"/>
                </a:lnTo>
                <a:lnTo>
                  <a:pt x="116" y="223"/>
                </a:lnTo>
                <a:lnTo>
                  <a:pt x="127" y="209"/>
                </a:lnTo>
                <a:lnTo>
                  <a:pt x="127" y="185"/>
                </a:lnTo>
                <a:lnTo>
                  <a:pt x="136" y="170"/>
                </a:lnTo>
                <a:lnTo>
                  <a:pt x="93" y="152"/>
                </a:lnTo>
                <a:lnTo>
                  <a:pt x="38" y="11"/>
                </a:lnTo>
                <a:lnTo>
                  <a:pt x="29" y="0"/>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91" name="Freeform 59"/>
          <p:cNvSpPr>
            <a:spLocks/>
          </p:cNvSpPr>
          <p:nvPr/>
        </p:nvSpPr>
        <p:spPr bwMode="auto">
          <a:xfrm>
            <a:off x="7415213" y="2687638"/>
            <a:ext cx="122237" cy="96837"/>
          </a:xfrm>
          <a:custGeom>
            <a:avLst/>
            <a:gdLst/>
            <a:ahLst/>
            <a:cxnLst>
              <a:cxn ang="0">
                <a:pos x="0" y="8"/>
              </a:cxn>
              <a:cxn ang="0">
                <a:pos x="28" y="0"/>
              </a:cxn>
              <a:cxn ang="0">
                <a:pos x="65" y="27"/>
              </a:cxn>
              <a:cxn ang="0">
                <a:pos x="58" y="34"/>
              </a:cxn>
              <a:cxn ang="0">
                <a:pos x="39" y="34"/>
              </a:cxn>
              <a:cxn ang="0">
                <a:pos x="30" y="53"/>
              </a:cxn>
              <a:cxn ang="0">
                <a:pos x="0" y="8"/>
              </a:cxn>
            </a:cxnLst>
            <a:rect l="0" t="0" r="r" b="b"/>
            <a:pathLst>
              <a:path w="65" h="53">
                <a:moveTo>
                  <a:pt x="0" y="8"/>
                </a:moveTo>
                <a:lnTo>
                  <a:pt x="28" y="0"/>
                </a:lnTo>
                <a:lnTo>
                  <a:pt x="65" y="27"/>
                </a:lnTo>
                <a:lnTo>
                  <a:pt x="58" y="34"/>
                </a:lnTo>
                <a:lnTo>
                  <a:pt x="39" y="34"/>
                </a:lnTo>
                <a:lnTo>
                  <a:pt x="30" y="53"/>
                </a:lnTo>
                <a:lnTo>
                  <a:pt x="0" y="8"/>
                </a:lnTo>
                <a:close/>
              </a:path>
            </a:pathLst>
          </a:custGeom>
          <a:solidFill>
            <a:srgbClr val="99CC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92" name="Freeform 60"/>
          <p:cNvSpPr>
            <a:spLocks/>
          </p:cNvSpPr>
          <p:nvPr/>
        </p:nvSpPr>
        <p:spPr bwMode="auto">
          <a:xfrm>
            <a:off x="7062788" y="3184525"/>
            <a:ext cx="158750" cy="187325"/>
          </a:xfrm>
          <a:custGeom>
            <a:avLst/>
            <a:gdLst/>
            <a:ahLst/>
            <a:cxnLst>
              <a:cxn ang="0">
                <a:pos x="0" y="11"/>
              </a:cxn>
              <a:cxn ang="0">
                <a:pos x="27" y="0"/>
              </a:cxn>
              <a:cxn ang="0">
                <a:pos x="79" y="34"/>
              </a:cxn>
              <a:cxn ang="0">
                <a:pos x="79" y="69"/>
              </a:cxn>
              <a:cxn ang="0">
                <a:pos x="116" y="93"/>
              </a:cxn>
              <a:cxn ang="0">
                <a:pos x="119" y="139"/>
              </a:cxn>
              <a:cxn ang="0">
                <a:pos x="58" y="156"/>
              </a:cxn>
              <a:cxn ang="0">
                <a:pos x="0" y="11"/>
              </a:cxn>
            </a:cxnLst>
            <a:rect l="0" t="0" r="r" b="b"/>
            <a:pathLst>
              <a:path w="119" h="156">
                <a:moveTo>
                  <a:pt x="0" y="11"/>
                </a:moveTo>
                <a:lnTo>
                  <a:pt x="27" y="0"/>
                </a:lnTo>
                <a:lnTo>
                  <a:pt x="79" y="34"/>
                </a:lnTo>
                <a:lnTo>
                  <a:pt x="79" y="69"/>
                </a:lnTo>
                <a:lnTo>
                  <a:pt x="116" y="93"/>
                </a:lnTo>
                <a:lnTo>
                  <a:pt x="119" y="139"/>
                </a:lnTo>
                <a:lnTo>
                  <a:pt x="58" y="156"/>
                </a:lnTo>
                <a:lnTo>
                  <a:pt x="0" y="11"/>
                </a:lnTo>
                <a:close/>
              </a:path>
            </a:pathLst>
          </a:custGeom>
          <a:solidFill>
            <a:srgbClr val="CCFFFF"/>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93" name="Freeform 61"/>
          <p:cNvSpPr>
            <a:spLocks/>
          </p:cNvSpPr>
          <p:nvPr/>
        </p:nvSpPr>
        <p:spPr bwMode="auto">
          <a:xfrm>
            <a:off x="6592888" y="3195638"/>
            <a:ext cx="630237" cy="352425"/>
          </a:xfrm>
          <a:custGeom>
            <a:avLst/>
            <a:gdLst/>
            <a:ahLst/>
            <a:cxnLst>
              <a:cxn ang="0">
                <a:pos x="0" y="72"/>
              </a:cxn>
              <a:cxn ang="0">
                <a:pos x="352" y="0"/>
              </a:cxn>
              <a:cxn ang="0">
                <a:pos x="410" y="145"/>
              </a:cxn>
              <a:cxn ang="0">
                <a:pos x="472" y="130"/>
              </a:cxn>
              <a:cxn ang="0">
                <a:pos x="473" y="204"/>
              </a:cxn>
              <a:cxn ang="0">
                <a:pos x="447" y="291"/>
              </a:cxn>
              <a:cxn ang="0">
                <a:pos x="426" y="293"/>
              </a:cxn>
              <a:cxn ang="0">
                <a:pos x="425" y="212"/>
              </a:cxn>
              <a:cxn ang="0">
                <a:pos x="380" y="164"/>
              </a:cxn>
              <a:cxn ang="0">
                <a:pos x="352" y="107"/>
              </a:cxn>
              <a:cxn ang="0">
                <a:pos x="346" y="26"/>
              </a:cxn>
              <a:cxn ang="0">
                <a:pos x="325" y="67"/>
              </a:cxn>
              <a:cxn ang="0">
                <a:pos x="351" y="187"/>
              </a:cxn>
              <a:cxn ang="0">
                <a:pos x="246" y="206"/>
              </a:cxn>
              <a:cxn ang="0">
                <a:pos x="244" y="116"/>
              </a:cxn>
              <a:cxn ang="0">
                <a:pos x="180" y="78"/>
              </a:cxn>
              <a:cxn ang="0">
                <a:pos x="125" y="69"/>
              </a:cxn>
              <a:cxn ang="0">
                <a:pos x="14" y="130"/>
              </a:cxn>
              <a:cxn ang="0">
                <a:pos x="0" y="72"/>
              </a:cxn>
            </a:cxnLst>
            <a:rect l="0" t="0" r="r" b="b"/>
            <a:pathLst>
              <a:path w="473" h="293">
                <a:moveTo>
                  <a:pt x="0" y="72"/>
                </a:moveTo>
                <a:lnTo>
                  <a:pt x="352" y="0"/>
                </a:lnTo>
                <a:lnTo>
                  <a:pt x="410" y="145"/>
                </a:lnTo>
                <a:lnTo>
                  <a:pt x="472" y="130"/>
                </a:lnTo>
                <a:lnTo>
                  <a:pt x="473" y="204"/>
                </a:lnTo>
                <a:lnTo>
                  <a:pt x="447" y="291"/>
                </a:lnTo>
                <a:lnTo>
                  <a:pt x="426" y="293"/>
                </a:lnTo>
                <a:lnTo>
                  <a:pt x="425" y="212"/>
                </a:lnTo>
                <a:lnTo>
                  <a:pt x="380" y="164"/>
                </a:lnTo>
                <a:lnTo>
                  <a:pt x="352" y="107"/>
                </a:lnTo>
                <a:lnTo>
                  <a:pt x="346" y="26"/>
                </a:lnTo>
                <a:lnTo>
                  <a:pt x="325" y="67"/>
                </a:lnTo>
                <a:lnTo>
                  <a:pt x="351" y="187"/>
                </a:lnTo>
                <a:lnTo>
                  <a:pt x="246" y="206"/>
                </a:lnTo>
                <a:lnTo>
                  <a:pt x="244" y="116"/>
                </a:lnTo>
                <a:lnTo>
                  <a:pt x="180" y="78"/>
                </a:lnTo>
                <a:lnTo>
                  <a:pt x="125" y="69"/>
                </a:lnTo>
                <a:lnTo>
                  <a:pt x="14" y="130"/>
                </a:lnTo>
                <a:lnTo>
                  <a:pt x="0" y="72"/>
                </a:lnTo>
                <a:close/>
              </a:path>
            </a:pathLst>
          </a:custGeom>
          <a:solidFill>
            <a:srgbClr val="99CCFF"/>
          </a:solidFill>
          <a:ln w="28575" cmpd="sng">
            <a:solidFill>
              <a:schemeClr val="tx1"/>
            </a:solidFill>
            <a:prstDash val="solid"/>
            <a:round/>
            <a:headEnd/>
            <a:tailEnd/>
          </a:ln>
        </p:spPr>
        <p:txBody>
          <a:bodyPr lIns="0" tIns="0" rIns="0"/>
          <a:lstStyle/>
          <a:p>
            <a:endParaRPr lang="en-US" dirty="0"/>
          </a:p>
        </p:txBody>
      </p:sp>
      <p:sp>
        <p:nvSpPr>
          <p:cNvPr id="684094" name="Freeform 62"/>
          <p:cNvSpPr>
            <a:spLocks/>
          </p:cNvSpPr>
          <p:nvPr/>
        </p:nvSpPr>
        <p:spPr bwMode="auto">
          <a:xfrm>
            <a:off x="3644900" y="2066925"/>
            <a:ext cx="874713" cy="500063"/>
          </a:xfrm>
          <a:custGeom>
            <a:avLst/>
            <a:gdLst/>
            <a:ahLst/>
            <a:cxnLst>
              <a:cxn ang="0">
                <a:pos x="7" y="0"/>
              </a:cxn>
              <a:cxn ang="0">
                <a:pos x="552" y="14"/>
              </a:cxn>
              <a:cxn ang="0">
                <a:pos x="592" y="135"/>
              </a:cxn>
              <a:cxn ang="0">
                <a:pos x="630" y="228"/>
              </a:cxn>
              <a:cxn ang="0">
                <a:pos x="657" y="381"/>
              </a:cxn>
              <a:cxn ang="0">
                <a:pos x="642" y="416"/>
              </a:cxn>
              <a:cxn ang="0">
                <a:pos x="439" y="410"/>
              </a:cxn>
              <a:cxn ang="0">
                <a:pos x="0" y="400"/>
              </a:cxn>
              <a:cxn ang="0">
                <a:pos x="7" y="0"/>
              </a:cxn>
            </a:cxnLst>
            <a:rect l="0" t="0" r="r" b="b"/>
            <a:pathLst>
              <a:path w="657" h="416">
                <a:moveTo>
                  <a:pt x="7" y="0"/>
                </a:moveTo>
                <a:lnTo>
                  <a:pt x="552" y="14"/>
                </a:lnTo>
                <a:lnTo>
                  <a:pt x="592" y="135"/>
                </a:lnTo>
                <a:lnTo>
                  <a:pt x="630" y="228"/>
                </a:lnTo>
                <a:lnTo>
                  <a:pt x="657" y="381"/>
                </a:lnTo>
                <a:lnTo>
                  <a:pt x="642" y="416"/>
                </a:lnTo>
                <a:lnTo>
                  <a:pt x="439" y="410"/>
                </a:lnTo>
                <a:lnTo>
                  <a:pt x="0" y="400"/>
                </a:lnTo>
                <a:lnTo>
                  <a:pt x="7" y="0"/>
                </a:lnTo>
                <a:close/>
              </a:path>
            </a:pathLst>
          </a:custGeom>
          <a:solidFill>
            <a:srgbClr val="000099"/>
          </a:solidFill>
          <a:ln w="28575" cap="flat" cmpd="sng">
            <a:solidFill>
              <a:schemeClr val="tx1"/>
            </a:solidFill>
            <a:prstDash val="solid"/>
            <a:round/>
            <a:headEnd type="none" w="med" len="med"/>
            <a:tailEnd type="none" w="med" len="med"/>
          </a:ln>
          <a:effectLst/>
        </p:spPr>
        <p:txBody>
          <a:bodyPr lIns="0" tIns="0" rIns="0"/>
          <a:lstStyle/>
          <a:p>
            <a:endParaRPr lang="en-US" dirty="0"/>
          </a:p>
        </p:txBody>
      </p:sp>
      <p:sp>
        <p:nvSpPr>
          <p:cNvPr id="684095" name="Text Box 63"/>
          <p:cNvSpPr txBox="1">
            <a:spLocks noChangeArrowheads="1"/>
          </p:cNvSpPr>
          <p:nvPr/>
        </p:nvSpPr>
        <p:spPr bwMode="auto">
          <a:xfrm>
            <a:off x="609600" y="685800"/>
            <a:ext cx="8153400" cy="946150"/>
          </a:xfrm>
          <a:prstGeom prst="rect">
            <a:avLst/>
          </a:prstGeom>
          <a:noFill/>
          <a:ln w="9525" algn="ctr">
            <a:noFill/>
            <a:miter lim="800000"/>
            <a:headEnd/>
            <a:tailEnd/>
          </a:ln>
          <a:effectLst/>
        </p:spPr>
        <p:txBody>
          <a:bodyPr>
            <a:spAutoFit/>
          </a:bodyPr>
          <a:lstStyle/>
          <a:p>
            <a:pPr marL="342900" indent="-342900" algn="ctr">
              <a:spcBef>
                <a:spcPct val="50000"/>
              </a:spcBef>
              <a:buClr>
                <a:srgbClr val="FFFF00"/>
              </a:buClr>
            </a:pPr>
            <a:r>
              <a:rPr lang="en-US" sz="2800" b="1" dirty="0"/>
              <a:t>Percentage of Tuberculosis Cases Among Foreign-Born Persons—United States, 2002</a:t>
            </a:r>
          </a:p>
        </p:txBody>
      </p:sp>
      <p:sp>
        <p:nvSpPr>
          <p:cNvPr id="684096" name="Text Box 64"/>
          <p:cNvSpPr txBox="1">
            <a:spLocks noChangeArrowheads="1"/>
          </p:cNvSpPr>
          <p:nvPr/>
        </p:nvSpPr>
        <p:spPr bwMode="auto">
          <a:xfrm>
            <a:off x="457200" y="6324600"/>
            <a:ext cx="5334000" cy="336550"/>
          </a:xfrm>
          <a:prstGeom prst="rect">
            <a:avLst/>
          </a:prstGeom>
          <a:noFill/>
          <a:ln w="9525" algn="ctr">
            <a:noFill/>
            <a:miter lim="800000"/>
            <a:headEnd/>
            <a:tailEnd/>
          </a:ln>
          <a:effectLst/>
        </p:spPr>
        <p:txBody>
          <a:bodyPr>
            <a:spAutoFit/>
          </a:bodyPr>
          <a:lstStyle/>
          <a:p>
            <a:pPr marL="342900" indent="-342900">
              <a:spcBef>
                <a:spcPct val="50000"/>
              </a:spcBef>
              <a:buClr>
                <a:srgbClr val="FFFF00"/>
              </a:buClr>
            </a:pPr>
            <a:r>
              <a:rPr lang="en-US" sz="1600" b="1" dirty="0"/>
              <a:t>From MMWR (Weekly) March 21, 2003</a:t>
            </a:r>
          </a:p>
        </p:txBody>
      </p:sp>
      <p:sp>
        <p:nvSpPr>
          <p:cNvPr id="684102" name="Text Box 70"/>
          <p:cNvSpPr txBox="1">
            <a:spLocks noChangeArrowheads="1"/>
          </p:cNvSpPr>
          <p:nvPr/>
        </p:nvSpPr>
        <p:spPr bwMode="auto">
          <a:xfrm>
            <a:off x="533400" y="228600"/>
            <a:ext cx="8305800" cy="427038"/>
          </a:xfrm>
          <a:prstGeom prst="rect">
            <a:avLst/>
          </a:prstGeom>
          <a:noFill/>
          <a:ln w="9525" algn="ctr">
            <a:noFill/>
            <a:miter lim="800000"/>
            <a:headEnd/>
            <a:tailEnd/>
          </a:ln>
          <a:effectLst/>
        </p:spPr>
        <p:txBody>
          <a:bodyPr>
            <a:spAutoFit/>
          </a:bodyPr>
          <a:lstStyle/>
          <a:p>
            <a:pPr marL="342900" indent="-342900" algn="ctr">
              <a:spcBef>
                <a:spcPct val="50000"/>
              </a:spcBef>
              <a:buClr>
                <a:srgbClr val="FFFF00"/>
              </a:buClr>
            </a:pPr>
            <a:r>
              <a:rPr lang="en-US" sz="2200" i="1" dirty="0"/>
              <a:t>Example of Colors Obscuring the Hierarchy</a:t>
            </a:r>
          </a:p>
        </p:txBody>
      </p:sp>
      <p:grpSp>
        <p:nvGrpSpPr>
          <p:cNvPr id="684103" name="Group 71"/>
          <p:cNvGrpSpPr>
            <a:grpSpLocks/>
          </p:cNvGrpSpPr>
          <p:nvPr/>
        </p:nvGrpSpPr>
        <p:grpSpPr bwMode="auto">
          <a:xfrm>
            <a:off x="6248400" y="5562600"/>
            <a:ext cx="1905000" cy="1127125"/>
            <a:chOff x="3936" y="3504"/>
            <a:chExt cx="1200" cy="710"/>
          </a:xfrm>
        </p:grpSpPr>
        <p:sp>
          <p:nvSpPr>
            <p:cNvPr id="684104" name="Rectangle 72"/>
            <p:cNvSpPr>
              <a:spLocks noChangeArrowheads="1"/>
            </p:cNvSpPr>
            <p:nvPr/>
          </p:nvSpPr>
          <p:spPr bwMode="auto">
            <a:xfrm>
              <a:off x="3936" y="4032"/>
              <a:ext cx="336" cy="144"/>
            </a:xfrm>
            <a:prstGeom prst="rect">
              <a:avLst/>
            </a:prstGeom>
            <a:solidFill>
              <a:schemeClr val="bg1"/>
            </a:solidFill>
            <a:ln w="9525" algn="ctr">
              <a:solidFill>
                <a:schemeClr val="tx1"/>
              </a:solidFill>
              <a:miter lim="800000"/>
              <a:headEnd/>
              <a:tailEnd/>
            </a:ln>
            <a:effectLst/>
          </p:spPr>
          <p:txBody>
            <a:bodyPr wrap="none" anchor="ctr"/>
            <a:lstStyle/>
            <a:p>
              <a:endParaRPr lang="en-US" dirty="0"/>
            </a:p>
          </p:txBody>
        </p:sp>
        <p:sp>
          <p:nvSpPr>
            <p:cNvPr id="684105" name="Rectangle 73"/>
            <p:cNvSpPr>
              <a:spLocks noChangeArrowheads="1"/>
            </p:cNvSpPr>
            <p:nvPr/>
          </p:nvSpPr>
          <p:spPr bwMode="auto">
            <a:xfrm>
              <a:off x="3936" y="3792"/>
              <a:ext cx="336" cy="144"/>
            </a:xfrm>
            <a:prstGeom prst="rect">
              <a:avLst/>
            </a:prstGeom>
            <a:solidFill>
              <a:srgbClr val="000099"/>
            </a:solidFill>
            <a:ln w="9525" algn="ctr">
              <a:solidFill>
                <a:schemeClr val="tx1"/>
              </a:solidFill>
              <a:miter lim="800000"/>
              <a:headEnd/>
              <a:tailEnd/>
            </a:ln>
            <a:effectLst/>
          </p:spPr>
          <p:txBody>
            <a:bodyPr wrap="none" anchor="ctr"/>
            <a:lstStyle/>
            <a:p>
              <a:endParaRPr lang="en-US" dirty="0"/>
            </a:p>
          </p:txBody>
        </p:sp>
        <p:sp>
          <p:nvSpPr>
            <p:cNvPr id="684106" name="Rectangle 74"/>
            <p:cNvSpPr>
              <a:spLocks noChangeArrowheads="1"/>
            </p:cNvSpPr>
            <p:nvPr/>
          </p:nvSpPr>
          <p:spPr bwMode="auto">
            <a:xfrm>
              <a:off x="3936" y="3552"/>
              <a:ext cx="336" cy="144"/>
            </a:xfrm>
            <a:prstGeom prst="rect">
              <a:avLst/>
            </a:prstGeom>
            <a:solidFill>
              <a:srgbClr val="99CCFF"/>
            </a:solidFill>
            <a:ln w="9525" algn="ctr">
              <a:solidFill>
                <a:schemeClr val="tx1"/>
              </a:solidFill>
              <a:miter lim="800000"/>
              <a:headEnd/>
              <a:tailEnd/>
            </a:ln>
            <a:effectLst/>
          </p:spPr>
          <p:txBody>
            <a:bodyPr wrap="none" anchor="ctr"/>
            <a:lstStyle/>
            <a:p>
              <a:endParaRPr lang="en-US" dirty="0"/>
            </a:p>
          </p:txBody>
        </p:sp>
        <p:sp>
          <p:nvSpPr>
            <p:cNvPr id="684107" name="Text Box 75"/>
            <p:cNvSpPr txBox="1">
              <a:spLocks noChangeArrowheads="1"/>
            </p:cNvSpPr>
            <p:nvPr/>
          </p:nvSpPr>
          <p:spPr bwMode="auto">
            <a:xfrm>
              <a:off x="4320" y="3504"/>
              <a:ext cx="816" cy="710"/>
            </a:xfrm>
            <a:prstGeom prst="rect">
              <a:avLst/>
            </a:prstGeom>
            <a:noFill/>
            <a:ln w="9525" algn="ctr">
              <a:noFill/>
              <a:miter lim="800000"/>
              <a:headEnd/>
              <a:tailEnd/>
            </a:ln>
            <a:effectLst/>
          </p:spPr>
          <p:txBody>
            <a:bodyPr>
              <a:spAutoFit/>
            </a:bodyPr>
            <a:lstStyle/>
            <a:p>
              <a:pPr marL="342900" indent="-342900">
                <a:spcBef>
                  <a:spcPct val="20000"/>
                </a:spcBef>
                <a:buClr>
                  <a:srgbClr val="FFFF00"/>
                </a:buClr>
              </a:pPr>
              <a:r>
                <a:rPr lang="en-US" sz="2000" b="1" dirty="0"/>
                <a:t>&gt;50%</a:t>
              </a:r>
            </a:p>
            <a:p>
              <a:pPr marL="342900" indent="-342900">
                <a:spcBef>
                  <a:spcPct val="20000"/>
                </a:spcBef>
                <a:buClr>
                  <a:srgbClr val="FFFF00"/>
                </a:buClr>
              </a:pPr>
              <a:r>
                <a:rPr lang="en-US" sz="2000" b="1" dirty="0"/>
                <a:t>25-49%</a:t>
              </a:r>
            </a:p>
            <a:p>
              <a:pPr marL="342900" indent="-342900">
                <a:spcBef>
                  <a:spcPct val="20000"/>
                </a:spcBef>
                <a:buClr>
                  <a:srgbClr val="FFFF00"/>
                </a:buClr>
              </a:pPr>
              <a:r>
                <a:rPr lang="en-US" sz="2000" b="1" dirty="0"/>
                <a:t>&lt;25%</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4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p:txBody>
          <a:bodyPr/>
          <a:lstStyle/>
          <a:p>
            <a:r>
              <a:rPr lang="en-US" dirty="0"/>
              <a:t>Overweight Prevalence</a:t>
            </a:r>
            <a:br>
              <a:rPr lang="en-US" dirty="0"/>
            </a:br>
            <a:r>
              <a:rPr lang="en-US" dirty="0"/>
              <a:t>by Sex and Race/Ethnicity</a:t>
            </a:r>
          </a:p>
        </p:txBody>
      </p:sp>
      <p:graphicFrame>
        <p:nvGraphicFramePr>
          <p:cNvPr id="928771" name="Object 3"/>
          <p:cNvGraphicFramePr>
            <a:graphicFrameLocks noChangeAspect="1"/>
          </p:cNvGraphicFramePr>
          <p:nvPr>
            <p:ph idx="1"/>
          </p:nvPr>
        </p:nvGraphicFramePr>
        <p:xfrm>
          <a:off x="0" y="1752600"/>
          <a:ext cx="9169400" cy="4110038"/>
        </p:xfrm>
        <a:graphic>
          <a:graphicData uri="http://schemas.openxmlformats.org/presentationml/2006/ole">
            <p:oleObj spid="_x0000_s928771" name="Chart" r:id="rId4" imgW="6143670" imgH="2600325" progId="Excel.Sheet.8">
              <p:embed/>
            </p:oleObj>
          </a:graphicData>
        </a:graphic>
      </p:graphicFrame>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57200" y="1676400"/>
            <a:ext cx="8229600" cy="1752600"/>
          </a:xfrm>
        </p:spPr>
        <p:txBody>
          <a:bodyPr/>
          <a:lstStyle/>
          <a:p>
            <a:r>
              <a:rPr lang="en-US" dirty="0"/>
              <a:t>Tips on </a:t>
            </a:r>
            <a:br>
              <a:rPr lang="en-US" dirty="0"/>
            </a:br>
            <a:r>
              <a:rPr lang="en-US" dirty="0"/>
              <a:t>Delivering Oral Presentations</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6" name="Rectangle 2"/>
          <p:cNvSpPr>
            <a:spLocks noGrp="1" noChangeArrowheads="1"/>
          </p:cNvSpPr>
          <p:nvPr>
            <p:ph type="title"/>
          </p:nvPr>
        </p:nvSpPr>
        <p:spPr/>
        <p:txBody>
          <a:bodyPr/>
          <a:lstStyle/>
          <a:p>
            <a:r>
              <a:rPr lang="en-US" dirty="0"/>
              <a:t>Preparation Tips</a:t>
            </a:r>
          </a:p>
        </p:txBody>
      </p:sp>
      <p:sp>
        <p:nvSpPr>
          <p:cNvPr id="784387" name="Rectangle 3"/>
          <p:cNvSpPr>
            <a:spLocks noGrp="1" noChangeArrowheads="1"/>
          </p:cNvSpPr>
          <p:nvPr>
            <p:ph type="body" idx="1"/>
          </p:nvPr>
        </p:nvSpPr>
        <p:spPr>
          <a:xfrm>
            <a:off x="457200" y="1600200"/>
            <a:ext cx="8686800" cy="4525963"/>
          </a:xfrm>
        </p:spPr>
        <p:txBody>
          <a:bodyPr/>
          <a:lstStyle/>
          <a:p>
            <a:r>
              <a:rPr lang="en-US" dirty="0"/>
              <a:t>Use </a:t>
            </a:r>
            <a:r>
              <a:rPr lang="en-US" dirty="0" smtClean="0"/>
              <a:t>script, especially for a short talk</a:t>
            </a:r>
          </a:p>
          <a:p>
            <a:r>
              <a:rPr lang="en-US" dirty="0" smtClean="0"/>
              <a:t>Flesh bullet points out into full sentences but use the bullet key words, not synonyms</a:t>
            </a:r>
            <a:endParaRPr lang="en-US" dirty="0"/>
          </a:p>
          <a:p>
            <a:r>
              <a:rPr lang="en-US" dirty="0" smtClean="0"/>
              <a:t>Time your presentation </a:t>
            </a:r>
          </a:p>
          <a:p>
            <a:r>
              <a:rPr lang="en-US" dirty="0" smtClean="0"/>
              <a:t>Practice so that it </a:t>
            </a:r>
            <a:r>
              <a:rPr lang="en-US" dirty="0"/>
              <a:t>doesn’t </a:t>
            </a:r>
            <a:r>
              <a:rPr lang="en-US" u="sng" dirty="0" smtClean="0"/>
              <a:t>sound</a:t>
            </a:r>
            <a:r>
              <a:rPr lang="en-US" dirty="0" smtClean="0"/>
              <a:t> </a:t>
            </a:r>
            <a:r>
              <a:rPr lang="en-US" dirty="0"/>
              <a:t>scripted</a:t>
            </a:r>
          </a:p>
          <a:p>
            <a:r>
              <a:rPr lang="en-US" dirty="0"/>
              <a:t>Print your script in large enough type (14-16 pt)</a:t>
            </a:r>
          </a:p>
          <a:p>
            <a:r>
              <a:rPr lang="en-US" dirty="0" smtClean="0"/>
              <a:t>If </a:t>
            </a:r>
            <a:r>
              <a:rPr lang="en-US" dirty="0"/>
              <a:t>you </a:t>
            </a:r>
            <a:r>
              <a:rPr lang="en-US" dirty="0" smtClean="0"/>
              <a:t>use </a:t>
            </a:r>
            <a:r>
              <a:rPr lang="en-US" dirty="0"/>
              <a:t>“Rehearse slide timings” </a:t>
            </a:r>
            <a:r>
              <a:rPr lang="en-US" dirty="0" smtClean="0"/>
              <a:t>feature</a:t>
            </a:r>
          </a:p>
          <a:p>
            <a:pPr lvl="1"/>
            <a:r>
              <a:rPr lang="en-US" dirty="0" smtClean="0"/>
              <a:t>Don’t save timings</a:t>
            </a:r>
          </a:p>
          <a:p>
            <a:pPr lvl="1"/>
            <a:r>
              <a:rPr lang="en-US" dirty="0" smtClean="0"/>
              <a:t>If saved timings, go </a:t>
            </a:r>
            <a:r>
              <a:rPr lang="en-US" dirty="0"/>
              <a:t>to Slide Show, Set Up Show, and uncheck “Advance slides using timings if present” </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2214" name="Picture 6"/>
          <p:cNvPicPr>
            <a:picLocks noChangeAspect="1" noChangeArrowheads="1"/>
          </p:cNvPicPr>
          <p:nvPr/>
        </p:nvPicPr>
        <p:blipFill>
          <a:blip r:embed="rId3" cstate="print"/>
          <a:srcRect/>
          <a:stretch>
            <a:fillRect/>
          </a:stretch>
        </p:blipFill>
        <p:spPr bwMode="auto">
          <a:xfrm>
            <a:off x="1911350" y="0"/>
            <a:ext cx="5556250" cy="6858000"/>
          </a:xfrm>
          <a:prstGeom prst="rect">
            <a:avLst/>
          </a:prstGeom>
          <a:noFill/>
          <a:ln w="9525" algn="ctr">
            <a:noFill/>
            <a:miter lim="800000"/>
            <a:headEnd/>
            <a:tailEnd/>
          </a:ln>
          <a:effectLst/>
        </p:spPr>
      </p:pic>
      <p:sp>
        <p:nvSpPr>
          <p:cNvPr id="862213" name="Text Box 5"/>
          <p:cNvSpPr txBox="1">
            <a:spLocks noChangeArrowheads="1"/>
          </p:cNvSpPr>
          <p:nvPr/>
        </p:nvSpPr>
        <p:spPr bwMode="auto">
          <a:xfrm>
            <a:off x="6858000" y="6400800"/>
            <a:ext cx="304800" cy="304800"/>
          </a:xfrm>
          <a:prstGeom prst="rect">
            <a:avLst/>
          </a:prstGeom>
          <a:noFill/>
          <a:ln w="9525">
            <a:noFill/>
            <a:miter lim="800000"/>
            <a:headEnd/>
            <a:tailEnd/>
          </a:ln>
          <a:effectLst/>
        </p:spPr>
        <p:txBody>
          <a:bodyPr>
            <a:spAutoFit/>
          </a:bodyPr>
          <a:lstStyle/>
          <a:p>
            <a:pPr>
              <a:spcBef>
                <a:spcPct val="50000"/>
              </a:spcBef>
            </a:pPr>
            <a:r>
              <a:rPr lang="en-US" sz="1400" dirty="0"/>
              <a:t>4</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Rectangle 2"/>
          <p:cNvSpPr>
            <a:spLocks noGrp="1" noChangeArrowheads="1"/>
          </p:cNvSpPr>
          <p:nvPr>
            <p:ph type="title"/>
          </p:nvPr>
        </p:nvSpPr>
        <p:spPr/>
        <p:txBody>
          <a:bodyPr/>
          <a:lstStyle/>
          <a:p>
            <a:r>
              <a:rPr lang="en-US" dirty="0"/>
              <a:t>Delivery Tips</a:t>
            </a:r>
          </a:p>
        </p:txBody>
      </p:sp>
      <p:sp>
        <p:nvSpPr>
          <p:cNvPr id="786435" name="Rectangle 3"/>
          <p:cNvSpPr>
            <a:spLocks noGrp="1" noChangeArrowheads="1"/>
          </p:cNvSpPr>
          <p:nvPr>
            <p:ph type="body" idx="1"/>
          </p:nvPr>
        </p:nvSpPr>
        <p:spPr>
          <a:xfrm>
            <a:off x="457200" y="1295400"/>
            <a:ext cx="8229600" cy="4830763"/>
          </a:xfrm>
        </p:spPr>
        <p:txBody>
          <a:bodyPr/>
          <a:lstStyle/>
          <a:p>
            <a:r>
              <a:rPr lang="en-US" dirty="0"/>
              <a:t>Get there early</a:t>
            </a:r>
          </a:p>
          <a:p>
            <a:r>
              <a:rPr lang="en-US" dirty="0"/>
              <a:t>Don’t start speaking until ready</a:t>
            </a:r>
          </a:p>
          <a:p>
            <a:r>
              <a:rPr lang="en-US" dirty="0"/>
              <a:t>Speak slowly and with sufficient volume</a:t>
            </a:r>
          </a:p>
          <a:p>
            <a:r>
              <a:rPr lang="en-US" dirty="0"/>
              <a:t>Don’t turn your back on your audience</a:t>
            </a:r>
          </a:p>
          <a:p>
            <a:r>
              <a:rPr lang="en-US" dirty="0"/>
              <a:t>Check that the correct slide is projecting</a:t>
            </a:r>
          </a:p>
          <a:p>
            <a:r>
              <a:rPr lang="en-US" dirty="0"/>
              <a:t>Use microphone correctly</a:t>
            </a:r>
          </a:p>
          <a:p>
            <a:r>
              <a:rPr lang="en-US" dirty="0"/>
              <a:t>Be careful with humor</a:t>
            </a:r>
          </a:p>
          <a:p>
            <a:r>
              <a:rPr lang="en-US" dirty="0"/>
              <a:t>Explain charts / graphs before giving point</a:t>
            </a:r>
          </a:p>
          <a:p>
            <a:r>
              <a:rPr lang="en-US" dirty="0" smtClean="0"/>
              <a:t>Pause </a:t>
            </a:r>
            <a:r>
              <a:rPr lang="en-US" dirty="0"/>
              <a:t>before advancing to next </a:t>
            </a:r>
            <a:r>
              <a:rPr lang="en-US" dirty="0" smtClean="0"/>
              <a:t>slide</a:t>
            </a:r>
          </a:p>
          <a:p>
            <a:r>
              <a:rPr lang="en-US" dirty="0" smtClean="0"/>
              <a:t>Breathe!</a:t>
            </a:r>
            <a:endParaRPr lang="en-US" dirty="0"/>
          </a:p>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82" name="Rectangle 2"/>
          <p:cNvSpPr>
            <a:spLocks noGrp="1" noChangeArrowheads="1"/>
          </p:cNvSpPr>
          <p:nvPr>
            <p:ph type="title"/>
          </p:nvPr>
        </p:nvSpPr>
        <p:spPr/>
        <p:txBody>
          <a:bodyPr/>
          <a:lstStyle/>
          <a:p>
            <a:r>
              <a:rPr lang="en-US" dirty="0"/>
              <a:t>Reasons Not to Use a Laser Pointer</a:t>
            </a:r>
          </a:p>
        </p:txBody>
      </p:sp>
      <p:sp>
        <p:nvSpPr>
          <p:cNvPr id="788483" name="Rectangle 3"/>
          <p:cNvSpPr>
            <a:spLocks noGrp="1" noChangeArrowheads="1"/>
          </p:cNvSpPr>
          <p:nvPr>
            <p:ph type="body" idx="1"/>
          </p:nvPr>
        </p:nvSpPr>
        <p:spPr>
          <a:xfrm>
            <a:off x="457200" y="1600200"/>
            <a:ext cx="8686800" cy="4525963"/>
          </a:xfrm>
        </p:spPr>
        <p:txBody>
          <a:bodyPr/>
          <a:lstStyle/>
          <a:p>
            <a:r>
              <a:rPr lang="en-US" dirty="0"/>
              <a:t>Have to turn away from audience to use it</a:t>
            </a:r>
          </a:p>
          <a:p>
            <a:r>
              <a:rPr lang="en-US" dirty="0"/>
              <a:t>Some projection screens absorb the laser, </a:t>
            </a:r>
            <a:br>
              <a:rPr lang="en-US" dirty="0"/>
            </a:br>
            <a:r>
              <a:rPr lang="en-US" dirty="0"/>
              <a:t>so audience in room cannot see it </a:t>
            </a:r>
          </a:p>
          <a:p>
            <a:r>
              <a:rPr lang="en-US" dirty="0" smtClean="0"/>
              <a:t>Color-blind </a:t>
            </a:r>
            <a:r>
              <a:rPr lang="en-US" dirty="0"/>
              <a:t>people can’t see it (red)</a:t>
            </a:r>
          </a:p>
          <a:p>
            <a:r>
              <a:rPr lang="en-US" dirty="0"/>
              <a:t>Can become a crutch</a:t>
            </a:r>
          </a:p>
          <a:p>
            <a:r>
              <a:rPr lang="en-US" dirty="0"/>
              <a:t>If your hands are shaking, pointer will show it</a:t>
            </a:r>
          </a:p>
          <a:p>
            <a:r>
              <a:rPr lang="en-US" dirty="0"/>
              <a:t>Alternatives:  </a:t>
            </a:r>
          </a:p>
          <a:p>
            <a:pPr lvl="1"/>
            <a:r>
              <a:rPr lang="en-US" dirty="0"/>
              <a:t>Building “pointers” into slides</a:t>
            </a:r>
          </a:p>
          <a:p>
            <a:pPr lvl="1"/>
            <a:r>
              <a:rPr lang="en-US" dirty="0"/>
              <a:t>Using computer cursor (arrow)</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609600" y="762000"/>
            <a:ext cx="7772400" cy="1143000"/>
          </a:xfrm>
        </p:spPr>
        <p:txBody>
          <a:bodyPr/>
          <a:lstStyle/>
          <a:p>
            <a:r>
              <a:rPr lang="en-US" dirty="0"/>
              <a:t>Overweight Prevalence</a:t>
            </a:r>
            <a:br>
              <a:rPr lang="en-US" dirty="0"/>
            </a:br>
            <a:r>
              <a:rPr lang="en-US" dirty="0"/>
              <a:t>by Sex and Race/Ethnicity</a:t>
            </a:r>
          </a:p>
        </p:txBody>
      </p:sp>
      <p:graphicFrame>
        <p:nvGraphicFramePr>
          <p:cNvPr id="114691" name="Object 3"/>
          <p:cNvGraphicFramePr>
            <a:graphicFrameLocks noChangeAspect="1"/>
          </p:cNvGraphicFramePr>
          <p:nvPr>
            <p:ph idx="1"/>
          </p:nvPr>
        </p:nvGraphicFramePr>
        <p:xfrm>
          <a:off x="0" y="2044700"/>
          <a:ext cx="9172575" cy="3937000"/>
        </p:xfrm>
        <a:graphic>
          <a:graphicData uri="http://schemas.openxmlformats.org/presentationml/2006/ole">
            <p:oleObj spid="_x0000_s114691" name="Chart" r:id="rId4" imgW="6124651" imgH="2628900" progId="Excel.Sheet.8">
              <p:embed/>
            </p:oleObj>
          </a:graphicData>
        </a:graphic>
      </p:graphicFrame>
      <p:sp>
        <p:nvSpPr>
          <p:cNvPr id="114692" name="AutoShape 4"/>
          <p:cNvSpPr>
            <a:spLocks noChangeArrowheads="1"/>
          </p:cNvSpPr>
          <p:nvPr/>
        </p:nvSpPr>
        <p:spPr bwMode="auto">
          <a:xfrm>
            <a:off x="4572000" y="2438400"/>
            <a:ext cx="396875" cy="396875"/>
          </a:xfrm>
          <a:prstGeom prst="downArrow">
            <a:avLst>
              <a:gd name="adj1" fmla="val 50000"/>
              <a:gd name="adj2" fmla="val 25000"/>
            </a:avLst>
          </a:prstGeom>
          <a:solidFill>
            <a:schemeClr val="tx2"/>
          </a:solidFill>
          <a:ln w="9525" algn="ctr">
            <a:noFill/>
            <a:miter lim="800000"/>
            <a:headEnd/>
            <a:tailEnd/>
          </a:ln>
          <a:effectLst/>
        </p:spPr>
        <p:txBody>
          <a:bodyPr wrap="none" anchor="ctr"/>
          <a:lstStyle/>
          <a:p>
            <a:endParaRPr lang="en-US" dirty="0"/>
          </a:p>
        </p:txBody>
      </p:sp>
      <p:sp>
        <p:nvSpPr>
          <p:cNvPr id="114693" name="Text Box 5"/>
          <p:cNvSpPr txBox="1">
            <a:spLocks noChangeArrowheads="1"/>
          </p:cNvSpPr>
          <p:nvPr/>
        </p:nvSpPr>
        <p:spPr bwMode="auto">
          <a:xfrm>
            <a:off x="914400" y="304800"/>
            <a:ext cx="7620000" cy="457200"/>
          </a:xfrm>
          <a:prstGeom prst="rect">
            <a:avLst/>
          </a:prstGeom>
          <a:noFill/>
          <a:ln w="9525" algn="ctr">
            <a:noFill/>
            <a:miter lim="800000"/>
            <a:headEnd/>
            <a:tailEnd/>
          </a:ln>
          <a:effectLst/>
        </p:spPr>
        <p:txBody>
          <a:bodyPr>
            <a:spAutoFit/>
          </a:bodyPr>
          <a:lstStyle/>
          <a:p>
            <a:pPr marL="342900" indent="-342900" algn="ctr">
              <a:spcBef>
                <a:spcPct val="50000"/>
              </a:spcBef>
              <a:buClr>
                <a:srgbClr val="FFFF00"/>
              </a:buClr>
            </a:pPr>
            <a:r>
              <a:rPr lang="en-US" sz="2400" i="1" dirty="0"/>
              <a:t>Build arrow into slide instead of using pointer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dirty="0"/>
              <a:t>Background (1-2 min)</a:t>
            </a:r>
          </a:p>
        </p:txBody>
      </p:sp>
      <p:sp>
        <p:nvSpPr>
          <p:cNvPr id="72707" name="Rectangle 3"/>
          <p:cNvSpPr>
            <a:spLocks noGrp="1" noChangeArrowheads="1"/>
          </p:cNvSpPr>
          <p:nvPr>
            <p:ph type="body" idx="1"/>
          </p:nvPr>
        </p:nvSpPr>
        <p:spPr>
          <a:xfrm>
            <a:off x="457200" y="1447800"/>
            <a:ext cx="8229600" cy="4373563"/>
          </a:xfrm>
        </p:spPr>
        <p:txBody>
          <a:bodyPr/>
          <a:lstStyle/>
          <a:p>
            <a:r>
              <a:rPr lang="en-US" dirty="0" smtClean="0"/>
              <a:t>Usually a few slides</a:t>
            </a:r>
          </a:p>
          <a:p>
            <a:r>
              <a:rPr lang="en-US" dirty="0" smtClean="0"/>
              <a:t>Engage audience, tell the story</a:t>
            </a:r>
            <a:endParaRPr lang="en-US" dirty="0"/>
          </a:p>
          <a:p>
            <a:r>
              <a:rPr lang="en-US" dirty="0" smtClean="0"/>
              <a:t>If a planned study, what prompted it?</a:t>
            </a:r>
            <a:endParaRPr lang="en-US" dirty="0"/>
          </a:p>
          <a:p>
            <a:r>
              <a:rPr lang="en-US" dirty="0" smtClean="0"/>
              <a:t>If outbreak investigation, how heard about it?</a:t>
            </a:r>
          </a:p>
          <a:p>
            <a:r>
              <a:rPr lang="en-US" dirty="0" smtClean="0"/>
              <a:t>Essential </a:t>
            </a:r>
            <a:r>
              <a:rPr lang="en-US" dirty="0"/>
              <a:t>information (only) about </a:t>
            </a:r>
            <a:r>
              <a:rPr lang="en-US" dirty="0" smtClean="0"/>
              <a:t>disease</a:t>
            </a:r>
          </a:p>
          <a:p>
            <a:r>
              <a:rPr lang="en-US" dirty="0" smtClean="0"/>
              <a:t>Relevance to </a:t>
            </a:r>
            <a:r>
              <a:rPr lang="en-US" dirty="0"/>
              <a:t>public </a:t>
            </a:r>
            <a:r>
              <a:rPr lang="en-US" dirty="0" smtClean="0"/>
              <a:t>health</a:t>
            </a:r>
          </a:p>
          <a:p>
            <a:pPr marL="342900" lvl="1" indent="-342900">
              <a:buFontTx/>
              <a:buChar char="•"/>
            </a:pPr>
            <a:r>
              <a:rPr lang="en-US" sz="2800" dirty="0" smtClean="0"/>
              <a:t>What you knew when launched investigation</a:t>
            </a:r>
          </a:p>
          <a:p>
            <a:r>
              <a:rPr lang="en-US" dirty="0" smtClean="0"/>
              <a:t>Study objectives</a:t>
            </a:r>
            <a:endParaRPr 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533400" y="609600"/>
            <a:ext cx="8229600" cy="1143000"/>
          </a:xfrm>
        </p:spPr>
        <p:txBody>
          <a:bodyPr/>
          <a:lstStyle/>
          <a:p>
            <a:r>
              <a:rPr lang="en-US" dirty="0"/>
              <a:t>Providers “Very Comfortable” with HIV+ Patients Concerning</a:t>
            </a:r>
          </a:p>
        </p:txBody>
      </p:sp>
      <p:graphicFrame>
        <p:nvGraphicFramePr>
          <p:cNvPr id="120835" name="Group 3"/>
          <p:cNvGraphicFramePr>
            <a:graphicFrameLocks noGrp="1"/>
          </p:cNvGraphicFramePr>
          <p:nvPr>
            <p:ph idx="1"/>
          </p:nvPr>
        </p:nvGraphicFramePr>
        <p:xfrm>
          <a:off x="381000" y="1752600"/>
          <a:ext cx="8229600" cy="4443415"/>
        </p:xfrm>
        <a:graphic>
          <a:graphicData uri="http://schemas.openxmlformats.org/drawingml/2006/table">
            <a:tbl>
              <a:tblPr/>
              <a:tblGrid>
                <a:gridCol w="2419350"/>
                <a:gridCol w="1938338"/>
                <a:gridCol w="1936750"/>
                <a:gridCol w="1935162"/>
              </a:tblGrid>
              <a:tr h="963613">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anchor="ctr" horzOverflow="overflow">
                    <a:lnL cap="flat">
                      <a:noFill/>
                    </a:lnL>
                    <a:lnR>
                      <a:noFill/>
                    </a:lnR>
                    <a:lnT cap="flat">
                      <a:noFill/>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Overall</a:t>
                      </a:r>
                      <a:br>
                        <a:rPr kumimoji="0" lang="en-US" sz="2400" b="1" i="0" u="none" strike="noStrike" cap="none" normalizeH="0" baseline="0" dirty="0" smtClean="0">
                          <a:ln>
                            <a:noFill/>
                          </a:ln>
                          <a:solidFill>
                            <a:schemeClr val="bg1"/>
                          </a:solidFill>
                          <a:effectLst/>
                          <a:latin typeface="Arial" pitchFamily="34" charset="0"/>
                        </a:rPr>
                      </a:br>
                      <a:r>
                        <a:rPr kumimoji="0" lang="en-US" sz="2400" b="1" i="0" u="none" strike="noStrike" cap="none" normalizeH="0" baseline="0" dirty="0" smtClean="0">
                          <a:ln>
                            <a:noFill/>
                          </a:ln>
                          <a:solidFill>
                            <a:schemeClr val="bg1"/>
                          </a:solidFill>
                          <a:effectLst/>
                          <a:latin typeface="Arial" pitchFamily="34" charset="0"/>
                        </a:rPr>
                        <a:t>(n = 60)</a:t>
                      </a:r>
                    </a:p>
                  </a:txBody>
                  <a:tcPr anchor="ctr" anchorCtr="1" horzOverflow="overflow">
                    <a:lnL>
                      <a:noFill/>
                    </a:lnL>
                    <a:lnR>
                      <a:noFill/>
                    </a:lnR>
                    <a:lnT cap="flat">
                      <a:noFill/>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Urban</a:t>
                      </a:r>
                      <a:br>
                        <a:rPr kumimoji="0" lang="en-US" sz="2400" b="1" i="0" u="none" strike="noStrike" cap="none" normalizeH="0" baseline="0" dirty="0" smtClean="0">
                          <a:ln>
                            <a:noFill/>
                          </a:ln>
                          <a:solidFill>
                            <a:schemeClr val="bg1"/>
                          </a:solidFill>
                          <a:effectLst/>
                          <a:latin typeface="Arial" pitchFamily="34" charset="0"/>
                        </a:rPr>
                      </a:br>
                      <a:r>
                        <a:rPr kumimoji="0" lang="en-US" sz="2400" b="1" i="0" u="none" strike="noStrike" cap="none" normalizeH="0" baseline="0" dirty="0" smtClean="0">
                          <a:ln>
                            <a:noFill/>
                          </a:ln>
                          <a:solidFill>
                            <a:schemeClr val="bg1"/>
                          </a:solidFill>
                          <a:effectLst/>
                          <a:latin typeface="Arial" pitchFamily="34" charset="0"/>
                        </a:rPr>
                        <a:t>(n = 43)</a:t>
                      </a:r>
                    </a:p>
                  </a:txBody>
                  <a:tcPr anchor="ctr" anchorCtr="1" horzOverflow="overflow">
                    <a:lnL>
                      <a:noFill/>
                    </a:lnL>
                    <a:lnR>
                      <a:noFill/>
                    </a:lnR>
                    <a:lnT cap="flat">
                      <a:noFill/>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Rural</a:t>
                      </a:r>
                      <a:br>
                        <a:rPr kumimoji="0" lang="en-US" sz="2400" b="1" i="0" u="none" strike="noStrike" cap="none" normalizeH="0" baseline="0" dirty="0" smtClean="0">
                          <a:ln>
                            <a:noFill/>
                          </a:ln>
                          <a:solidFill>
                            <a:schemeClr val="bg1"/>
                          </a:solidFill>
                          <a:effectLst/>
                          <a:latin typeface="Arial" pitchFamily="34" charset="0"/>
                        </a:rPr>
                      </a:br>
                      <a:r>
                        <a:rPr kumimoji="0" lang="en-US" sz="2400" b="1" i="0" u="none" strike="noStrike" cap="none" normalizeH="0" baseline="0" dirty="0" smtClean="0">
                          <a:ln>
                            <a:noFill/>
                          </a:ln>
                          <a:solidFill>
                            <a:schemeClr val="bg1"/>
                          </a:solidFill>
                          <a:effectLst/>
                          <a:latin typeface="Arial" pitchFamily="34" charset="0"/>
                        </a:rPr>
                        <a:t>(n = 17)</a:t>
                      </a:r>
                    </a:p>
                  </a:txBody>
                  <a:tcPr anchor="ctr" anchorCtr="1" horzOverflow="overflow">
                    <a:lnL>
                      <a:noFill/>
                    </a:lnL>
                    <a:lnR cap="flat">
                      <a:noFill/>
                    </a:lnR>
                    <a:lnT cap="flat">
                      <a:noFill/>
                    </a:lnT>
                    <a:lnB w="38100" cap="flat" cmpd="sng" algn="ctr">
                      <a:solidFill>
                        <a:schemeClr val="bg1"/>
                      </a:solidFill>
                      <a:prstDash val="solid"/>
                      <a:round/>
                      <a:headEnd type="none" w="med" len="med"/>
                      <a:tailEnd type="none" w="med" len="med"/>
                    </a:lnB>
                    <a:lnTlToBr>
                      <a:noFill/>
                    </a:lnTlToBr>
                    <a:lnBlToTr>
                      <a:noFill/>
                    </a:lnBlToTr>
                    <a:noFill/>
                  </a:tcPr>
                </a:tc>
              </a:tr>
              <a:tr h="225425">
                <a:tc>
                  <a:txBody>
                    <a:bodyPr/>
                    <a:lstStyle/>
                    <a:p>
                      <a:pPr marL="0" marR="0" lvl="0" indent="0" algn="l" defTabSz="914400" rtl="0" eaLnBrk="1" fontAlgn="base" latinLnBrk="0" hangingPunct="1">
                        <a:lnSpc>
                          <a:spcPct val="85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anchor="ctr" horzOverflow="overflow">
                    <a:lnL cap="flat">
                      <a:noFill/>
                    </a:lnL>
                    <a:lnR>
                      <a:noFill/>
                    </a:lnR>
                    <a:lnT w="38100" cap="flat" cmpd="sng" algn="ctr">
                      <a:solidFill>
                        <a:schemeClr val="bg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anchor="ctr" anchorCtr="1" horzOverflow="overflow">
                    <a:lnL>
                      <a:noFill/>
                    </a:lnL>
                    <a:lnR>
                      <a:noFill/>
                    </a:lnR>
                    <a:lnT w="38100" cap="flat" cmpd="sng" algn="ctr">
                      <a:solidFill>
                        <a:schemeClr val="bg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anchor="ctr" anchorCtr="1" horzOverflow="overflow">
                    <a:lnL>
                      <a:noFill/>
                    </a:lnL>
                    <a:lnR>
                      <a:noFill/>
                    </a:lnR>
                    <a:lnT w="38100" cap="flat" cmpd="sng" algn="ctr">
                      <a:solidFill>
                        <a:schemeClr val="bg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anchor="ctr" anchorCtr="1" horzOverflow="overflow">
                    <a:lnL>
                      <a:noFill/>
                    </a:lnL>
                    <a:lnR cap="flat">
                      <a:noFill/>
                    </a:lnR>
                    <a:lnT w="38100" cap="flat" cmpd="sng" algn="ctr">
                      <a:solidFill>
                        <a:schemeClr val="bg1"/>
                      </a:solidFill>
                      <a:prstDash val="solid"/>
                      <a:round/>
                      <a:headEnd type="none" w="med" len="med"/>
                      <a:tailEnd type="none" w="med" len="med"/>
                    </a:lnT>
                    <a:lnB>
                      <a:noFill/>
                    </a:lnB>
                    <a:lnTlToBr>
                      <a:noFill/>
                    </a:lnTlToBr>
                    <a:lnBlToTr>
                      <a:noFill/>
                    </a:lnBlToTr>
                    <a:noFill/>
                  </a:tcPr>
                </a:tc>
              </a:tr>
              <a:tr h="750888">
                <a:tc>
                  <a:txBody>
                    <a:bodyPr/>
                    <a:lstStyle/>
                    <a:p>
                      <a:pPr marL="0" marR="0" lvl="0" indent="0" algn="l" defTabSz="914400" rtl="0" eaLnBrk="1" fontAlgn="base" latinLnBrk="0" hangingPunct="1">
                        <a:lnSpc>
                          <a:spcPct val="85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Prescribing ART</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44 (73%)</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37 (86%)</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7 (41%)</a:t>
                      </a:r>
                    </a:p>
                  </a:txBody>
                  <a:tcPr anchor="ctr" anchorCtr="1" horzOverflow="overflow">
                    <a:lnL>
                      <a:noFill/>
                    </a:lnL>
                    <a:lnR cap="flat">
                      <a:noFill/>
                    </a:lnR>
                    <a:lnT>
                      <a:noFill/>
                    </a:lnT>
                    <a:lnB>
                      <a:noFill/>
                    </a:lnB>
                    <a:lnTlToBr>
                      <a:noFill/>
                    </a:lnTlToBr>
                    <a:lnBlToTr>
                      <a:noFill/>
                    </a:lnBlToTr>
                    <a:noFill/>
                  </a:tcPr>
                </a:tc>
              </a:tr>
              <a:tr h="5984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CD4 count</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57 (95%)</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42 (98%)</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15 (88%)</a:t>
                      </a:r>
                    </a:p>
                  </a:txBody>
                  <a:tcPr anchor="ctr" anchorCtr="1" horzOverflow="overflow">
                    <a:lnL>
                      <a:noFill/>
                    </a:lnL>
                    <a:lnR cap="flat">
                      <a:noFill/>
                    </a:lnR>
                    <a:lnT>
                      <a:noFill/>
                    </a:lnT>
                    <a:lnB>
                      <a:noFill/>
                    </a:lnB>
                    <a:lnTlToBr>
                      <a:noFill/>
                    </a:lnTlToBr>
                    <a:lnBlToTr>
                      <a:noFill/>
                    </a:lnBlToTr>
                    <a:noFill/>
                  </a:tcPr>
                </a:tc>
              </a:tr>
              <a:tr h="5984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Viral load</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57 (95%)</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42 (98%)</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15 (88%)</a:t>
                      </a:r>
                    </a:p>
                  </a:txBody>
                  <a:tcPr anchor="ctr" anchorCtr="1" horzOverflow="overflow">
                    <a:lnL>
                      <a:noFill/>
                    </a:lnL>
                    <a:lnR cap="flat">
                      <a:noFill/>
                    </a:lnR>
                    <a:lnT>
                      <a:noFill/>
                    </a:lnT>
                    <a:lnB>
                      <a:noFill/>
                    </a:lnB>
                    <a:lnTlToBr>
                      <a:noFill/>
                    </a:lnTlToBr>
                    <a:lnBlToTr>
                      <a:noFill/>
                    </a:lnBlToTr>
                    <a:noFill/>
                  </a:tcPr>
                </a:tc>
              </a:tr>
              <a:tr h="595313">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Illicit drug use</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48 (80%)</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37 (86%)</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11 (65%)</a:t>
                      </a:r>
                    </a:p>
                  </a:txBody>
                  <a:tcPr anchor="ctr" anchorCtr="1" horzOverflow="overflow">
                    <a:lnL>
                      <a:noFill/>
                    </a:lnL>
                    <a:lnR cap="flat">
                      <a:noFill/>
                    </a:lnR>
                    <a:lnT>
                      <a:noFill/>
                    </a:lnT>
                    <a:lnB>
                      <a:noFill/>
                    </a:lnB>
                    <a:lnTlToBr>
                      <a:noFill/>
                    </a:lnTlToBr>
                    <a:lnBlToTr>
                      <a:noFill/>
                    </a:lnBlToTr>
                    <a:noFill/>
                  </a:tcPr>
                </a:tc>
              </a:tr>
              <a:tr h="711200">
                <a:tc>
                  <a:txBody>
                    <a:bodyPr/>
                    <a:lstStyle/>
                    <a:p>
                      <a:pPr marL="0" marR="0" lvl="0" indent="0" algn="l" defTabSz="914400" rtl="0" eaLnBrk="1" fontAlgn="base" latinLnBrk="0" hangingPunct="1">
                        <a:lnSpc>
                          <a:spcPct val="8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Sexual behavior</a:t>
                      </a:r>
                    </a:p>
                  </a:txBody>
                  <a:tcPr anchor="ctr"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47 (78%)</a:t>
                      </a:r>
                    </a:p>
                  </a:txBody>
                  <a:tcPr anchor="ctr" anchorCtr="1"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37 (86%)</a:t>
                      </a:r>
                    </a:p>
                  </a:txBody>
                  <a:tcPr anchor="ctr" anchorCtr="1"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10 (59%)</a:t>
                      </a:r>
                    </a:p>
                  </a:txBody>
                  <a:tcPr anchor="ctr" anchorCtr="1"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533400" y="609600"/>
            <a:ext cx="8229600" cy="1143000"/>
          </a:xfrm>
        </p:spPr>
        <p:txBody>
          <a:bodyPr/>
          <a:lstStyle/>
          <a:p>
            <a:r>
              <a:rPr lang="en-US" dirty="0"/>
              <a:t>Providers “Very Comfortable” with HIV+ Patients Concerning</a:t>
            </a:r>
          </a:p>
        </p:txBody>
      </p:sp>
      <p:graphicFrame>
        <p:nvGraphicFramePr>
          <p:cNvPr id="120835" name="Group 3"/>
          <p:cNvGraphicFramePr>
            <a:graphicFrameLocks noGrp="1"/>
          </p:cNvGraphicFramePr>
          <p:nvPr>
            <p:ph idx="1"/>
          </p:nvPr>
        </p:nvGraphicFramePr>
        <p:xfrm>
          <a:off x="381000" y="1752600"/>
          <a:ext cx="8229600" cy="4443415"/>
        </p:xfrm>
        <a:graphic>
          <a:graphicData uri="http://schemas.openxmlformats.org/drawingml/2006/table">
            <a:tbl>
              <a:tblPr/>
              <a:tblGrid>
                <a:gridCol w="2419350"/>
                <a:gridCol w="1938338"/>
                <a:gridCol w="1936750"/>
                <a:gridCol w="1935162"/>
              </a:tblGrid>
              <a:tr h="963613">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2400" b="1" i="0" u="none" strike="noStrike" cap="none" normalizeH="0" baseline="0" dirty="0" smtClean="0">
                        <a:ln>
                          <a:noFill/>
                        </a:ln>
                        <a:solidFill>
                          <a:schemeClr val="bg1"/>
                        </a:solidFill>
                        <a:effectLst/>
                        <a:latin typeface="Arial" pitchFamily="34" charset="0"/>
                      </a:endParaRPr>
                    </a:p>
                  </a:txBody>
                  <a:tcPr anchor="ctr" horzOverflow="overflow">
                    <a:lnL cap="flat">
                      <a:noFill/>
                    </a:lnL>
                    <a:lnR>
                      <a:noFill/>
                    </a:lnR>
                    <a:lnT cap="flat">
                      <a:noFill/>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Overall</a:t>
                      </a:r>
                      <a:br>
                        <a:rPr kumimoji="0" lang="en-US" sz="2400" b="1" i="0" u="none" strike="noStrike" cap="none" normalizeH="0" baseline="0" dirty="0" smtClean="0">
                          <a:ln>
                            <a:noFill/>
                          </a:ln>
                          <a:solidFill>
                            <a:schemeClr val="bg1"/>
                          </a:solidFill>
                          <a:effectLst/>
                          <a:latin typeface="Arial" pitchFamily="34" charset="0"/>
                        </a:rPr>
                      </a:br>
                      <a:r>
                        <a:rPr kumimoji="0" lang="en-US" sz="2400" b="1" i="0" u="none" strike="noStrike" cap="none" normalizeH="0" baseline="0" dirty="0" smtClean="0">
                          <a:ln>
                            <a:noFill/>
                          </a:ln>
                          <a:solidFill>
                            <a:schemeClr val="bg1"/>
                          </a:solidFill>
                          <a:effectLst/>
                          <a:latin typeface="Arial" pitchFamily="34" charset="0"/>
                        </a:rPr>
                        <a:t>(n = 60)</a:t>
                      </a:r>
                    </a:p>
                  </a:txBody>
                  <a:tcPr anchor="ctr" anchorCtr="1" horzOverflow="overflow">
                    <a:lnL>
                      <a:noFill/>
                    </a:lnL>
                    <a:lnR>
                      <a:noFill/>
                    </a:lnR>
                    <a:lnT cap="flat">
                      <a:noFill/>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Urban</a:t>
                      </a:r>
                      <a:br>
                        <a:rPr kumimoji="0" lang="en-US" sz="2400" b="1" i="0" u="none" strike="noStrike" cap="none" normalizeH="0" baseline="0" dirty="0" smtClean="0">
                          <a:ln>
                            <a:noFill/>
                          </a:ln>
                          <a:solidFill>
                            <a:schemeClr val="bg1"/>
                          </a:solidFill>
                          <a:effectLst/>
                          <a:latin typeface="Arial" pitchFamily="34" charset="0"/>
                        </a:rPr>
                      </a:br>
                      <a:r>
                        <a:rPr kumimoji="0" lang="en-US" sz="2400" b="1" i="0" u="none" strike="noStrike" cap="none" normalizeH="0" baseline="0" dirty="0" smtClean="0">
                          <a:ln>
                            <a:noFill/>
                          </a:ln>
                          <a:solidFill>
                            <a:schemeClr val="bg1"/>
                          </a:solidFill>
                          <a:effectLst/>
                          <a:latin typeface="Arial" pitchFamily="34" charset="0"/>
                        </a:rPr>
                        <a:t>(n = 43)</a:t>
                      </a:r>
                    </a:p>
                  </a:txBody>
                  <a:tcPr anchor="ctr" anchorCtr="1" horzOverflow="overflow">
                    <a:lnL>
                      <a:noFill/>
                    </a:lnL>
                    <a:lnR>
                      <a:noFill/>
                    </a:lnR>
                    <a:lnT cap="flat">
                      <a:noFill/>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Rural</a:t>
                      </a:r>
                      <a:br>
                        <a:rPr kumimoji="0" lang="en-US" sz="2400" b="1" i="0" u="none" strike="noStrike" cap="none" normalizeH="0" baseline="0" dirty="0" smtClean="0">
                          <a:ln>
                            <a:noFill/>
                          </a:ln>
                          <a:solidFill>
                            <a:schemeClr val="bg1"/>
                          </a:solidFill>
                          <a:effectLst/>
                          <a:latin typeface="Arial" pitchFamily="34" charset="0"/>
                        </a:rPr>
                      </a:br>
                      <a:r>
                        <a:rPr kumimoji="0" lang="en-US" sz="2400" b="1" i="0" u="none" strike="noStrike" cap="none" normalizeH="0" baseline="0" dirty="0" smtClean="0">
                          <a:ln>
                            <a:noFill/>
                          </a:ln>
                          <a:solidFill>
                            <a:schemeClr val="bg1"/>
                          </a:solidFill>
                          <a:effectLst/>
                          <a:latin typeface="Arial" pitchFamily="34" charset="0"/>
                        </a:rPr>
                        <a:t>(n = 17)</a:t>
                      </a:r>
                    </a:p>
                  </a:txBody>
                  <a:tcPr anchor="ctr" anchorCtr="1" horzOverflow="overflow">
                    <a:lnL>
                      <a:noFill/>
                    </a:lnL>
                    <a:lnR cap="flat">
                      <a:noFill/>
                    </a:lnR>
                    <a:lnT cap="flat">
                      <a:noFill/>
                    </a:lnT>
                    <a:lnB w="38100" cap="flat" cmpd="sng" algn="ctr">
                      <a:solidFill>
                        <a:schemeClr val="bg1"/>
                      </a:solidFill>
                      <a:prstDash val="solid"/>
                      <a:round/>
                      <a:headEnd type="none" w="med" len="med"/>
                      <a:tailEnd type="none" w="med" len="med"/>
                    </a:lnB>
                    <a:lnTlToBr>
                      <a:noFill/>
                    </a:lnTlToBr>
                    <a:lnBlToTr>
                      <a:noFill/>
                    </a:lnBlToTr>
                    <a:noFill/>
                  </a:tcPr>
                </a:tc>
              </a:tr>
              <a:tr h="225425">
                <a:tc>
                  <a:txBody>
                    <a:bodyPr/>
                    <a:lstStyle/>
                    <a:p>
                      <a:pPr marL="0" marR="0" lvl="0" indent="0" algn="l" defTabSz="914400" rtl="0" eaLnBrk="1" fontAlgn="base" latinLnBrk="0" hangingPunct="1">
                        <a:lnSpc>
                          <a:spcPct val="85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anchor="ctr" horzOverflow="overflow">
                    <a:lnL cap="flat">
                      <a:noFill/>
                    </a:lnL>
                    <a:lnR>
                      <a:noFill/>
                    </a:lnR>
                    <a:lnT w="38100" cap="flat" cmpd="sng" algn="ctr">
                      <a:solidFill>
                        <a:schemeClr val="bg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anchor="ctr" anchorCtr="1" horzOverflow="overflow">
                    <a:lnL>
                      <a:noFill/>
                    </a:lnL>
                    <a:lnR>
                      <a:noFill/>
                    </a:lnR>
                    <a:lnT w="38100" cap="flat" cmpd="sng" algn="ctr">
                      <a:solidFill>
                        <a:schemeClr val="bg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anchor="ctr" anchorCtr="1" horzOverflow="overflow">
                    <a:lnL>
                      <a:noFill/>
                    </a:lnL>
                    <a:lnR>
                      <a:noFill/>
                    </a:lnR>
                    <a:lnT w="38100" cap="flat" cmpd="sng" algn="ctr">
                      <a:solidFill>
                        <a:schemeClr val="bg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anchor="ctr" anchorCtr="1" horzOverflow="overflow">
                    <a:lnL>
                      <a:noFill/>
                    </a:lnL>
                    <a:lnR cap="flat">
                      <a:noFill/>
                    </a:lnR>
                    <a:lnT w="38100" cap="flat" cmpd="sng" algn="ctr">
                      <a:solidFill>
                        <a:schemeClr val="bg1"/>
                      </a:solidFill>
                      <a:prstDash val="solid"/>
                      <a:round/>
                      <a:headEnd type="none" w="med" len="med"/>
                      <a:tailEnd type="none" w="med" len="med"/>
                    </a:lnT>
                    <a:lnB>
                      <a:noFill/>
                    </a:lnB>
                    <a:lnTlToBr>
                      <a:noFill/>
                    </a:lnTlToBr>
                    <a:lnBlToTr>
                      <a:noFill/>
                    </a:lnBlToTr>
                    <a:noFill/>
                  </a:tcPr>
                </a:tc>
              </a:tr>
              <a:tr h="750888">
                <a:tc>
                  <a:txBody>
                    <a:bodyPr/>
                    <a:lstStyle/>
                    <a:p>
                      <a:pPr marL="0" marR="0" lvl="0" indent="0" algn="l" defTabSz="914400" rtl="0" eaLnBrk="1" fontAlgn="base" latinLnBrk="0" hangingPunct="1">
                        <a:lnSpc>
                          <a:spcPct val="85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Prescribing ART</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44 (73%)</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37 (86%)</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7 (41%)</a:t>
                      </a:r>
                    </a:p>
                  </a:txBody>
                  <a:tcPr anchor="ctr" anchorCtr="1" horzOverflow="overflow">
                    <a:lnL>
                      <a:noFill/>
                    </a:lnL>
                    <a:lnR cap="flat">
                      <a:noFill/>
                    </a:lnR>
                    <a:lnT>
                      <a:noFill/>
                    </a:lnT>
                    <a:lnB>
                      <a:noFill/>
                    </a:lnB>
                    <a:lnTlToBr>
                      <a:noFill/>
                    </a:lnTlToBr>
                    <a:lnBlToTr>
                      <a:noFill/>
                    </a:lnBlToTr>
                    <a:noFill/>
                  </a:tcPr>
                </a:tc>
              </a:tr>
              <a:tr h="5984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CD4 count</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57 (95%)</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42 (98%)</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15 (88%)</a:t>
                      </a:r>
                    </a:p>
                  </a:txBody>
                  <a:tcPr anchor="ctr" anchorCtr="1" horzOverflow="overflow">
                    <a:lnL>
                      <a:noFill/>
                    </a:lnL>
                    <a:lnR cap="flat">
                      <a:noFill/>
                    </a:lnR>
                    <a:lnT>
                      <a:noFill/>
                    </a:lnT>
                    <a:lnB>
                      <a:noFill/>
                    </a:lnB>
                    <a:lnTlToBr>
                      <a:noFill/>
                    </a:lnTlToBr>
                    <a:lnBlToTr>
                      <a:noFill/>
                    </a:lnBlToTr>
                    <a:noFill/>
                  </a:tcPr>
                </a:tc>
              </a:tr>
              <a:tr h="5984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Viral load</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57 (95%)</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42 (98%)</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15 (88%)</a:t>
                      </a:r>
                    </a:p>
                  </a:txBody>
                  <a:tcPr anchor="ctr" anchorCtr="1" horzOverflow="overflow">
                    <a:lnL>
                      <a:noFill/>
                    </a:lnL>
                    <a:lnR cap="flat">
                      <a:noFill/>
                    </a:lnR>
                    <a:lnT>
                      <a:noFill/>
                    </a:lnT>
                    <a:lnB>
                      <a:noFill/>
                    </a:lnB>
                    <a:lnTlToBr>
                      <a:noFill/>
                    </a:lnTlToBr>
                    <a:lnBlToTr>
                      <a:noFill/>
                    </a:lnBlToTr>
                    <a:noFill/>
                  </a:tcPr>
                </a:tc>
              </a:tr>
              <a:tr h="595313">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Illicit drug use</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48 (80%)</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37 (86%)</a:t>
                      </a:r>
                    </a:p>
                  </a:txBody>
                  <a:tcPr anchor="ctr" anchorCtr="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11 (65%)</a:t>
                      </a:r>
                    </a:p>
                  </a:txBody>
                  <a:tcPr anchor="ctr" anchorCtr="1" horzOverflow="overflow">
                    <a:lnL>
                      <a:noFill/>
                    </a:lnL>
                    <a:lnR cap="flat">
                      <a:noFill/>
                    </a:lnR>
                    <a:lnT>
                      <a:noFill/>
                    </a:lnT>
                    <a:lnB>
                      <a:noFill/>
                    </a:lnB>
                    <a:lnTlToBr>
                      <a:noFill/>
                    </a:lnTlToBr>
                    <a:lnBlToTr>
                      <a:noFill/>
                    </a:lnBlToTr>
                    <a:noFill/>
                  </a:tcPr>
                </a:tc>
              </a:tr>
              <a:tr h="711200">
                <a:tc>
                  <a:txBody>
                    <a:bodyPr/>
                    <a:lstStyle/>
                    <a:p>
                      <a:pPr marL="0" marR="0" lvl="0" indent="0" algn="l" defTabSz="914400" rtl="0" eaLnBrk="1" fontAlgn="base" latinLnBrk="0" hangingPunct="1">
                        <a:lnSpc>
                          <a:spcPct val="8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Sexual behavior</a:t>
                      </a:r>
                    </a:p>
                  </a:txBody>
                  <a:tcPr anchor="ctr"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47 (78%)</a:t>
                      </a:r>
                    </a:p>
                  </a:txBody>
                  <a:tcPr anchor="ctr" anchorCtr="1"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37 (86%)</a:t>
                      </a:r>
                    </a:p>
                  </a:txBody>
                  <a:tcPr anchor="ctr" anchorCtr="1"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400" b="1" i="0" u="none" strike="noStrike" cap="none" normalizeH="0" baseline="0" dirty="0" smtClean="0">
                          <a:ln>
                            <a:noFill/>
                          </a:ln>
                          <a:solidFill>
                            <a:schemeClr val="bg1"/>
                          </a:solidFill>
                          <a:effectLst/>
                          <a:latin typeface="Arial" pitchFamily="34" charset="0"/>
                        </a:rPr>
                        <a:t>10 (59%)</a:t>
                      </a:r>
                    </a:p>
                  </a:txBody>
                  <a:tcPr anchor="ctr" anchorCtr="1" horzOverflow="overflow">
                    <a:lnL>
                      <a:noFill/>
                    </a:lnL>
                    <a:lnR cap="flat">
                      <a:noFill/>
                    </a:lnR>
                    <a:lnT>
                      <a:noFill/>
                    </a:lnT>
                    <a:lnB cap="flat">
                      <a:noFill/>
                    </a:lnB>
                    <a:lnTlToBr>
                      <a:noFill/>
                    </a:lnTlToBr>
                    <a:lnBlToTr>
                      <a:noFill/>
                    </a:lnBlToTr>
                    <a:noFill/>
                  </a:tcPr>
                </a:tc>
              </a:tr>
            </a:tbl>
          </a:graphicData>
        </a:graphic>
      </p:graphicFrame>
      <p:sp>
        <p:nvSpPr>
          <p:cNvPr id="120881" name="Oval 49"/>
          <p:cNvSpPr>
            <a:spLocks noChangeArrowheads="1"/>
          </p:cNvSpPr>
          <p:nvPr/>
        </p:nvSpPr>
        <p:spPr bwMode="auto">
          <a:xfrm>
            <a:off x="4724400" y="2971800"/>
            <a:ext cx="3657600" cy="685800"/>
          </a:xfrm>
          <a:prstGeom prst="ellipse">
            <a:avLst/>
          </a:prstGeom>
          <a:noFill/>
          <a:ln w="57150">
            <a:solidFill>
              <a:srgbClr val="00FFFF"/>
            </a:solidFill>
            <a:round/>
            <a:headEnd/>
            <a:tailEnd/>
          </a:ln>
          <a:effectLst/>
        </p:spPr>
        <p:txBody>
          <a:bodyPr wrap="none" anchor="ctr"/>
          <a:lstStyle/>
          <a:p>
            <a:endParaRPr lang="en-US" dirty="0"/>
          </a:p>
        </p:txBody>
      </p:sp>
      <p:sp>
        <p:nvSpPr>
          <p:cNvPr id="120882" name="Oval 50"/>
          <p:cNvSpPr>
            <a:spLocks noChangeArrowheads="1"/>
          </p:cNvSpPr>
          <p:nvPr/>
        </p:nvSpPr>
        <p:spPr bwMode="auto">
          <a:xfrm>
            <a:off x="4800600" y="5486400"/>
            <a:ext cx="3657600" cy="685800"/>
          </a:xfrm>
          <a:prstGeom prst="ellipse">
            <a:avLst/>
          </a:prstGeom>
          <a:noFill/>
          <a:ln w="57150" algn="ctr">
            <a:solidFill>
              <a:srgbClr val="00FFFF"/>
            </a:solidFill>
            <a:round/>
            <a:headEnd/>
            <a:tailEnd/>
          </a:ln>
          <a:effectLst/>
        </p:spPr>
        <p:txBody>
          <a:bodyPr wrap="none" anchor="ctr"/>
          <a:lstStyle/>
          <a:p>
            <a:endParaRPr lang="en-US" dirty="0"/>
          </a:p>
        </p:txBody>
      </p:sp>
      <p:sp>
        <p:nvSpPr>
          <p:cNvPr id="120883" name="Text Box 51"/>
          <p:cNvSpPr txBox="1">
            <a:spLocks noChangeArrowheads="1"/>
          </p:cNvSpPr>
          <p:nvPr/>
        </p:nvSpPr>
        <p:spPr bwMode="auto">
          <a:xfrm>
            <a:off x="0" y="0"/>
            <a:ext cx="7620000" cy="457200"/>
          </a:xfrm>
          <a:prstGeom prst="rect">
            <a:avLst/>
          </a:prstGeom>
          <a:noFill/>
          <a:ln w="9525" algn="ctr">
            <a:noFill/>
            <a:miter lim="800000"/>
            <a:headEnd/>
            <a:tailEnd/>
          </a:ln>
          <a:effectLst/>
        </p:spPr>
        <p:txBody>
          <a:bodyPr>
            <a:spAutoFit/>
          </a:bodyPr>
          <a:lstStyle/>
          <a:p>
            <a:pPr marL="342900" indent="-342900">
              <a:spcBef>
                <a:spcPct val="50000"/>
              </a:spcBef>
              <a:buClr>
                <a:srgbClr val="FFFF00"/>
              </a:buClr>
            </a:pPr>
            <a:r>
              <a:rPr lang="en-US" sz="2400" i="1" dirty="0">
                <a:solidFill>
                  <a:srgbClr val="FFFFFF"/>
                </a:solidFill>
              </a:rPr>
              <a:t>Instead of pointer, highlight data with a circle…</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882" name="Group 2"/>
          <p:cNvGraphicFramePr>
            <a:graphicFrameLocks noGrp="1"/>
          </p:cNvGraphicFramePr>
          <p:nvPr>
            <p:ph type="tbl" idx="1"/>
          </p:nvPr>
        </p:nvGraphicFramePr>
        <p:xfrm>
          <a:off x="457200" y="990600"/>
          <a:ext cx="8382000" cy="5047299"/>
        </p:xfrm>
        <a:graphic>
          <a:graphicData uri="http://schemas.openxmlformats.org/drawingml/2006/table">
            <a:tbl>
              <a:tblPr/>
              <a:tblGrid>
                <a:gridCol w="1906588"/>
                <a:gridCol w="1446212"/>
                <a:gridCol w="1676400"/>
                <a:gridCol w="1219200"/>
                <a:gridCol w="2133600"/>
              </a:tblGrid>
              <a:tr h="1219200">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
                      </a:r>
                      <a:br>
                        <a:rPr kumimoji="0" lang="en-US" sz="2600" b="1" i="0" u="none" strike="noStrike" cap="none" normalizeH="0" baseline="0" dirty="0" smtClean="0">
                          <a:ln>
                            <a:noFill/>
                          </a:ln>
                          <a:solidFill>
                            <a:schemeClr val="bg1"/>
                          </a:solidFill>
                          <a:effectLst/>
                          <a:latin typeface="Arial" pitchFamily="34" charset="0"/>
                        </a:rPr>
                      </a:br>
                      <a:r>
                        <a:rPr kumimoji="0" lang="en-US" sz="2600" b="1" i="0" u="none" strike="noStrike" cap="none" normalizeH="0" baseline="0" dirty="0" smtClean="0">
                          <a:ln>
                            <a:noFill/>
                          </a:ln>
                          <a:solidFill>
                            <a:schemeClr val="bg1"/>
                          </a:solidFill>
                          <a:effectLst/>
                          <a:latin typeface="Arial" pitchFamily="34" charset="0"/>
                        </a:rPr>
                        <a:t/>
                      </a:r>
                      <a:br>
                        <a:rPr kumimoji="0" lang="en-US" sz="2600" b="1" i="0" u="none" strike="noStrike" cap="none" normalizeH="0" baseline="0" dirty="0" smtClean="0">
                          <a:ln>
                            <a:noFill/>
                          </a:ln>
                          <a:solidFill>
                            <a:schemeClr val="bg1"/>
                          </a:solidFill>
                          <a:effectLst/>
                          <a:latin typeface="Arial" pitchFamily="34" charset="0"/>
                        </a:rPr>
                      </a:br>
                      <a:r>
                        <a:rPr kumimoji="0" lang="en-US" sz="2600" b="1" i="0" u="none" strike="noStrike" cap="none" normalizeH="0" baseline="0" dirty="0" smtClean="0">
                          <a:ln>
                            <a:noFill/>
                          </a:ln>
                          <a:solidFill>
                            <a:schemeClr val="bg1"/>
                          </a:solidFill>
                          <a:effectLst/>
                          <a:latin typeface="Arial" pitchFamily="34" charset="0"/>
                        </a:rPr>
                        <a:t>Food</a:t>
                      </a:r>
                    </a:p>
                  </a:txBody>
                  <a:tcPr horzOverflow="overflow">
                    <a:lnL cap="flat">
                      <a:noFill/>
                    </a:lnL>
                    <a:lnR>
                      <a:noFill/>
                    </a:lnR>
                    <a:lnT cap="flat">
                      <a:noFill/>
                    </a:lnT>
                    <a:lnB w="28575"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
                      </a:r>
                      <a:br>
                        <a:rPr kumimoji="0" lang="en-US" sz="2600" b="1" i="0" u="none" strike="noStrike" cap="none" normalizeH="0" baseline="0" dirty="0" smtClean="0">
                          <a:ln>
                            <a:noFill/>
                          </a:ln>
                          <a:solidFill>
                            <a:schemeClr val="bg1"/>
                          </a:solidFill>
                          <a:effectLst/>
                          <a:latin typeface="Arial" pitchFamily="34" charset="0"/>
                        </a:rPr>
                      </a:br>
                      <a:r>
                        <a:rPr kumimoji="0" lang="en-US" sz="2600" b="1" i="0" u="none" strike="noStrike" cap="none" normalizeH="0" baseline="0" dirty="0" smtClean="0">
                          <a:ln>
                            <a:noFill/>
                          </a:ln>
                          <a:solidFill>
                            <a:schemeClr val="bg1"/>
                          </a:solidFill>
                          <a:effectLst/>
                          <a:latin typeface="Arial" pitchFamily="34" charset="0"/>
                        </a:rPr>
                        <a:t>Cases</a:t>
                      </a:r>
                      <a:br>
                        <a:rPr kumimoji="0" lang="en-US" sz="2600" b="1" i="0" u="none" strike="noStrike" cap="none" normalizeH="0" baseline="0" dirty="0" smtClean="0">
                          <a:ln>
                            <a:noFill/>
                          </a:ln>
                          <a:solidFill>
                            <a:schemeClr val="bg1"/>
                          </a:solidFill>
                          <a:effectLst/>
                          <a:latin typeface="Arial" pitchFamily="34" charset="0"/>
                        </a:rPr>
                      </a:br>
                      <a:r>
                        <a:rPr kumimoji="0" lang="en-US" sz="2600" b="1" i="0" u="none" strike="noStrike" cap="none" normalizeH="0" baseline="0" dirty="0" smtClean="0">
                          <a:ln>
                            <a:noFill/>
                          </a:ln>
                          <a:solidFill>
                            <a:schemeClr val="bg1"/>
                          </a:solidFill>
                          <a:effectLst/>
                          <a:latin typeface="Arial" pitchFamily="34" charset="0"/>
                        </a:rPr>
                        <a:t>(n=25)</a:t>
                      </a:r>
                    </a:p>
                  </a:txBody>
                  <a:tcPr horzOverflow="overflow">
                    <a:lnL>
                      <a:noFill/>
                    </a:lnL>
                    <a:lnR>
                      <a:noFill/>
                    </a:lnR>
                    <a:lnT cap="flat">
                      <a:noFill/>
                    </a:lnT>
                    <a:lnB w="28575"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
                      </a:r>
                      <a:br>
                        <a:rPr kumimoji="0" lang="en-US" sz="2600" b="1" i="0" u="none" strike="noStrike" cap="none" normalizeH="0" baseline="0" dirty="0" smtClean="0">
                          <a:ln>
                            <a:noFill/>
                          </a:ln>
                          <a:solidFill>
                            <a:schemeClr val="bg1"/>
                          </a:solidFill>
                          <a:effectLst/>
                          <a:latin typeface="Arial" pitchFamily="34" charset="0"/>
                        </a:rPr>
                      </a:br>
                      <a:r>
                        <a:rPr kumimoji="0" lang="en-US" sz="2600" b="1" i="0" u="none" strike="noStrike" cap="none" normalizeH="0" baseline="0" dirty="0" smtClean="0">
                          <a:ln>
                            <a:noFill/>
                          </a:ln>
                          <a:solidFill>
                            <a:schemeClr val="bg1"/>
                          </a:solidFill>
                          <a:effectLst/>
                          <a:latin typeface="Arial" pitchFamily="34" charset="0"/>
                        </a:rPr>
                        <a:t>Controls</a:t>
                      </a:r>
                      <a:br>
                        <a:rPr kumimoji="0" lang="en-US" sz="2600" b="1" i="0" u="none" strike="noStrike" cap="none" normalizeH="0" baseline="0" dirty="0" smtClean="0">
                          <a:ln>
                            <a:noFill/>
                          </a:ln>
                          <a:solidFill>
                            <a:schemeClr val="bg1"/>
                          </a:solidFill>
                          <a:effectLst/>
                          <a:latin typeface="Arial" pitchFamily="34" charset="0"/>
                        </a:rPr>
                      </a:br>
                      <a:r>
                        <a:rPr kumimoji="0" lang="en-US" sz="2600" b="1" i="0" u="none" strike="noStrike" cap="none" normalizeH="0" baseline="0" dirty="0" smtClean="0">
                          <a:ln>
                            <a:noFill/>
                          </a:ln>
                          <a:solidFill>
                            <a:schemeClr val="bg1"/>
                          </a:solidFill>
                          <a:effectLst/>
                          <a:latin typeface="Arial" pitchFamily="34" charset="0"/>
                        </a:rPr>
                        <a:t>(n=25)</a:t>
                      </a:r>
                    </a:p>
                  </a:txBody>
                  <a:tcPr horzOverflow="overflow">
                    <a:lnL>
                      <a:noFill/>
                    </a:lnL>
                    <a:lnR>
                      <a:noFill/>
                    </a:lnR>
                    <a:lnT cap="flat">
                      <a:noFill/>
                    </a:lnT>
                    <a:lnB w="28575"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
                      </a:r>
                      <a:br>
                        <a:rPr kumimoji="0" lang="en-US" sz="2600" b="1" i="0" u="none" strike="noStrike" cap="none" normalizeH="0" baseline="0" dirty="0" smtClean="0">
                          <a:ln>
                            <a:noFill/>
                          </a:ln>
                          <a:solidFill>
                            <a:schemeClr val="bg1"/>
                          </a:solidFill>
                          <a:effectLst/>
                          <a:latin typeface="Arial" pitchFamily="34" charset="0"/>
                        </a:rPr>
                      </a:br>
                      <a:r>
                        <a:rPr kumimoji="0" lang="en-US" sz="2600" b="1" i="0" u="none" strike="noStrike" cap="none" normalizeH="0" baseline="0" dirty="0" smtClean="0">
                          <a:ln>
                            <a:noFill/>
                          </a:ln>
                          <a:solidFill>
                            <a:schemeClr val="bg1"/>
                          </a:solidFill>
                          <a:effectLst/>
                          <a:latin typeface="Arial" pitchFamily="34" charset="0"/>
                        </a:rPr>
                        <a:t>Odds Ratio</a:t>
                      </a:r>
                    </a:p>
                  </a:txBody>
                  <a:tcPr horzOverflow="overflow">
                    <a:lnL>
                      <a:noFill/>
                    </a:lnL>
                    <a:lnR>
                      <a:noFill/>
                    </a:lnR>
                    <a:lnT cap="flat">
                      <a:noFill/>
                    </a:lnT>
                    <a:lnB w="28575" cap="flat" cmpd="sng" algn="ctr">
                      <a:solidFill>
                        <a:srgbClr val="FFFF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
                      </a:r>
                      <a:br>
                        <a:rPr kumimoji="0" lang="en-US" sz="2600" b="1" i="0" u="none" strike="noStrike" cap="none" normalizeH="0" baseline="0" dirty="0" smtClean="0">
                          <a:ln>
                            <a:noFill/>
                          </a:ln>
                          <a:solidFill>
                            <a:schemeClr val="bg1"/>
                          </a:solidFill>
                          <a:effectLst/>
                          <a:latin typeface="Arial" pitchFamily="34" charset="0"/>
                        </a:rPr>
                      </a:br>
                      <a:r>
                        <a:rPr kumimoji="0" lang="en-US" sz="2600" b="1" i="0" u="none" strike="noStrike" cap="none" normalizeH="0" baseline="0" dirty="0" smtClean="0">
                          <a:ln>
                            <a:noFill/>
                          </a:ln>
                          <a:solidFill>
                            <a:schemeClr val="bg1"/>
                          </a:solidFill>
                          <a:effectLst/>
                          <a:latin typeface="Arial" pitchFamily="34" charset="0"/>
                        </a:rPr>
                        <a:t/>
                      </a:r>
                      <a:br>
                        <a:rPr kumimoji="0" lang="en-US" sz="2600" b="1" i="0" u="none" strike="noStrike" cap="none" normalizeH="0" baseline="0" dirty="0" smtClean="0">
                          <a:ln>
                            <a:noFill/>
                          </a:ln>
                          <a:solidFill>
                            <a:schemeClr val="bg1"/>
                          </a:solidFill>
                          <a:effectLst/>
                          <a:latin typeface="Arial" pitchFamily="34" charset="0"/>
                        </a:rPr>
                      </a:br>
                      <a:r>
                        <a:rPr kumimoji="0" lang="en-US" sz="2600" b="1" i="0" u="none" strike="noStrike" cap="none" normalizeH="0" baseline="0" dirty="0" smtClean="0">
                          <a:ln>
                            <a:noFill/>
                          </a:ln>
                          <a:solidFill>
                            <a:schemeClr val="bg1"/>
                          </a:solidFill>
                          <a:effectLst/>
                          <a:latin typeface="Arial" pitchFamily="34" charset="0"/>
                        </a:rPr>
                        <a:t>(95% CI)</a:t>
                      </a:r>
                    </a:p>
                  </a:txBody>
                  <a:tcPr horzOverflow="overflow">
                    <a:lnL>
                      <a:noFill/>
                    </a:lnL>
                    <a:lnR cap="flat">
                      <a:noFill/>
                    </a:lnR>
                    <a:lnT cap="flat">
                      <a:noFill/>
                    </a:lnT>
                    <a:lnB w="28575" cap="flat" cmpd="sng" algn="ctr">
                      <a:solidFill>
                        <a:srgbClr val="FFFF00"/>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horzOverflow="overflow">
                    <a:lnL cap="flat">
                      <a:noFill/>
                    </a:lnL>
                    <a:lnR>
                      <a:noFill/>
                    </a:lnR>
                    <a:lnT w="28575"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horzOverflow="overflow">
                    <a:lnL>
                      <a:noFill/>
                    </a:lnL>
                    <a:lnR>
                      <a:noFill/>
                    </a:lnR>
                    <a:lnT w="28575"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horzOverflow="overflow">
                    <a:lnL>
                      <a:noFill/>
                    </a:lnL>
                    <a:lnR>
                      <a:noFill/>
                    </a:lnR>
                    <a:lnT w="28575"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horzOverflow="overflow">
                    <a:lnL>
                      <a:noFill/>
                    </a:lnL>
                    <a:lnR>
                      <a:noFill/>
                    </a:lnR>
                    <a:lnT w="28575" cap="flat" cmpd="sng" algn="ctr">
                      <a:solidFill>
                        <a:srgbClr val="FFFF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endParaRPr kumimoji="0" lang="en-US" sz="800" b="1" i="0" u="none" strike="noStrike" cap="none" normalizeH="0" baseline="0" dirty="0" smtClean="0">
                        <a:ln>
                          <a:noFill/>
                        </a:ln>
                        <a:solidFill>
                          <a:schemeClr val="bg1"/>
                        </a:solidFill>
                        <a:effectLst/>
                        <a:latin typeface="Arial" pitchFamily="34" charset="0"/>
                      </a:endParaRPr>
                    </a:p>
                  </a:txBody>
                  <a:tcPr horzOverflow="overflow">
                    <a:lnL>
                      <a:noFill/>
                    </a:lnL>
                    <a:lnR cap="flat">
                      <a:noFill/>
                    </a:lnR>
                    <a:lnT w="28575" cap="flat" cmpd="sng" algn="ctr">
                      <a:solidFill>
                        <a:srgbClr val="FFFF00"/>
                      </a:solidFill>
                      <a:prstDash val="solid"/>
                      <a:round/>
                      <a:headEnd type="none" w="med" len="med"/>
                      <a:tailEnd type="none" w="med" len="med"/>
                    </a:lnT>
                    <a:lnB>
                      <a:noFill/>
                    </a:lnB>
                    <a:lnTlToBr>
                      <a:noFill/>
                    </a:lnTlToBr>
                    <a:lnBlToTr>
                      <a:noFill/>
                    </a:lnBlToTr>
                    <a:noFill/>
                  </a:tcPr>
                </a:tc>
              </a:tr>
              <a:tr h="669925">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Ham</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14</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12</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1.2</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(0.4</a:t>
                      </a:r>
                      <a:r>
                        <a:rPr kumimoji="0" lang="en-US" sz="2600" b="1" i="0" u="none" strike="noStrike" cap="none" normalizeH="0" baseline="0" dirty="0" smtClean="0">
                          <a:ln>
                            <a:noFill/>
                          </a:ln>
                          <a:solidFill>
                            <a:schemeClr val="bg1"/>
                          </a:solidFill>
                          <a:effectLst/>
                          <a:latin typeface="Arial" pitchFamily="34" charset="0"/>
                          <a:cs typeface="Arial" pitchFamily="34" charset="0"/>
                        </a:rPr>
                        <a:t>–</a:t>
                      </a:r>
                      <a:r>
                        <a:rPr kumimoji="0" lang="en-US" sz="2600" b="1" i="0" u="none" strike="noStrike" cap="none" normalizeH="0" baseline="0" dirty="0" smtClean="0">
                          <a:ln>
                            <a:noFill/>
                          </a:ln>
                          <a:solidFill>
                            <a:schemeClr val="bg1"/>
                          </a:solidFill>
                          <a:effectLst/>
                          <a:latin typeface="Arial" pitchFamily="34" charset="0"/>
                        </a:rPr>
                        <a:t>3.5)</a:t>
                      </a:r>
                    </a:p>
                  </a:txBody>
                  <a:tcPr horzOverflow="overflow">
                    <a:lnL>
                      <a:noFill/>
                    </a:lnL>
                    <a:lnR cap="flat">
                      <a:noFill/>
                    </a:lnR>
                    <a:lnT>
                      <a:noFill/>
                    </a:lnT>
                    <a:lnB>
                      <a:noFill/>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Rolls</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13</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14</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0.8</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(0.3</a:t>
                      </a:r>
                      <a:r>
                        <a:rPr kumimoji="0" lang="en-US" sz="2600" b="1" i="0" u="none" strike="noStrike" cap="none" normalizeH="0" baseline="0" dirty="0" smtClean="0">
                          <a:ln>
                            <a:noFill/>
                          </a:ln>
                          <a:solidFill>
                            <a:schemeClr val="bg1"/>
                          </a:solidFill>
                          <a:effectLst/>
                          <a:latin typeface="Arial" pitchFamily="34" charset="0"/>
                          <a:cs typeface="Arial" pitchFamily="34" charset="0"/>
                        </a:rPr>
                        <a:t>–</a:t>
                      </a:r>
                      <a:r>
                        <a:rPr kumimoji="0" lang="en-US" sz="2600" b="1" i="0" u="none" strike="noStrike" cap="none" normalizeH="0" baseline="0" dirty="0" smtClean="0">
                          <a:ln>
                            <a:noFill/>
                          </a:ln>
                          <a:solidFill>
                            <a:schemeClr val="bg1"/>
                          </a:solidFill>
                          <a:effectLst/>
                          <a:latin typeface="Arial" pitchFamily="34" charset="0"/>
                        </a:rPr>
                        <a:t>2.6)</a:t>
                      </a:r>
                    </a:p>
                  </a:txBody>
                  <a:tcPr horzOverflow="overflow">
                    <a:lnL>
                      <a:noFill/>
                    </a:lnL>
                    <a:lnR cap="flat">
                      <a:noFill/>
                    </a:lnR>
                    <a:lnT>
                      <a:noFill/>
                    </a:lnT>
                    <a:lnB>
                      <a:noFill/>
                    </a:lnB>
                    <a:lnTlToBr>
                      <a:noFill/>
                    </a:lnTlToBr>
                    <a:lnBlToTr>
                      <a:noFill/>
                    </a:lnBlToTr>
                    <a:noFill/>
                  </a:tcPr>
                </a:tc>
              </a:tr>
              <a:tr h="7254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Milk</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12</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14</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0.7</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(0.2</a:t>
                      </a:r>
                      <a:r>
                        <a:rPr kumimoji="0" lang="en-US" sz="2600" b="1" i="0" u="none" strike="noStrike" cap="none" normalizeH="0" baseline="0" dirty="0" smtClean="0">
                          <a:ln>
                            <a:noFill/>
                          </a:ln>
                          <a:solidFill>
                            <a:schemeClr val="bg1"/>
                          </a:solidFill>
                          <a:effectLst/>
                          <a:latin typeface="Arial" pitchFamily="34" charset="0"/>
                          <a:cs typeface="Arial" pitchFamily="34" charset="0"/>
                        </a:rPr>
                        <a:t>–2.2</a:t>
                      </a:r>
                      <a:r>
                        <a:rPr kumimoji="0" lang="en-US" sz="2600" b="1" i="0" u="none" strike="noStrike" cap="none" normalizeH="0" baseline="0" dirty="0" smtClean="0">
                          <a:ln>
                            <a:noFill/>
                          </a:ln>
                          <a:solidFill>
                            <a:schemeClr val="bg1"/>
                          </a:solidFill>
                          <a:effectLst/>
                          <a:latin typeface="Arial" pitchFamily="34" charset="0"/>
                        </a:rPr>
                        <a:t>)</a:t>
                      </a:r>
                    </a:p>
                  </a:txBody>
                  <a:tcPr horzOverflow="overflow">
                    <a:lnL>
                      <a:noFill/>
                    </a:lnL>
                    <a:lnR cap="flat">
                      <a:noFill/>
                    </a:lnR>
                    <a:lnT>
                      <a:noFill/>
                    </a:lnT>
                    <a:lnB>
                      <a:noFill/>
                    </a:lnB>
                    <a:lnTlToBr>
                      <a:noFill/>
                    </a:lnTlToBr>
                    <a:lnBlToTr>
                      <a:noFill/>
                    </a:lnBlToTr>
                    <a:noFill/>
                  </a:tcPr>
                </a:tc>
              </a:tr>
              <a:tr h="725488">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rgbClr val="FFFF00"/>
                          </a:solidFill>
                          <a:effectLst/>
                          <a:latin typeface="Arial" pitchFamily="34" charset="0"/>
                        </a:rPr>
                        <a:t>Ice Cream</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rgbClr val="FFFF00"/>
                          </a:solidFill>
                          <a:effectLst/>
                          <a:latin typeface="Arial" pitchFamily="34" charset="0"/>
                        </a:rPr>
                        <a:t>20</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rgbClr val="FFFF00"/>
                          </a:solidFill>
                          <a:effectLst/>
                          <a:latin typeface="Arial" pitchFamily="34" charset="0"/>
                        </a:rPr>
                        <a:t>8</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rgbClr val="FFFF00"/>
                          </a:solidFill>
                          <a:effectLst/>
                          <a:latin typeface="Arial" pitchFamily="34" charset="0"/>
                        </a:rPr>
                        <a:t>8.5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rgbClr val="FFFF00"/>
                          </a:solidFill>
                          <a:effectLst/>
                          <a:latin typeface="Arial" pitchFamily="34" charset="0"/>
                        </a:rPr>
                        <a:t>(2.3</a:t>
                      </a:r>
                      <a:r>
                        <a:rPr kumimoji="0" lang="en-US" sz="2600" b="1" i="0" u="none" strike="noStrike" cap="none" normalizeH="0" baseline="0" dirty="0" smtClean="0">
                          <a:ln>
                            <a:noFill/>
                          </a:ln>
                          <a:solidFill>
                            <a:srgbClr val="FFFF00"/>
                          </a:solidFill>
                          <a:effectLst/>
                          <a:latin typeface="Arial" pitchFamily="34" charset="0"/>
                          <a:cs typeface="Arial" pitchFamily="34" charset="0"/>
                        </a:rPr>
                        <a:t>–</a:t>
                      </a:r>
                      <a:r>
                        <a:rPr kumimoji="0" lang="en-US" sz="2600" b="1" i="0" u="none" strike="noStrike" cap="none" normalizeH="0" baseline="0" dirty="0" smtClean="0">
                          <a:ln>
                            <a:noFill/>
                          </a:ln>
                          <a:solidFill>
                            <a:srgbClr val="FFFF00"/>
                          </a:solidFill>
                          <a:effectLst/>
                          <a:latin typeface="Arial" pitchFamily="34" charset="0"/>
                        </a:rPr>
                        <a:t>30.1)</a:t>
                      </a:r>
                    </a:p>
                  </a:txBody>
                  <a:tcPr horzOverflow="overflow">
                    <a:lnL>
                      <a:noFill/>
                    </a:lnL>
                    <a:lnR cap="flat">
                      <a:noFill/>
                    </a:lnR>
                    <a:lnT>
                      <a:noFill/>
                    </a:lnT>
                    <a:lnB>
                      <a:noFill/>
                    </a:lnB>
                    <a:lnTlToBr>
                      <a:noFill/>
                    </a:lnTlToBr>
                    <a:lnBlToTr>
                      <a:noFill/>
                    </a:lnBlToTr>
                    <a:noFill/>
                  </a:tcPr>
                </a:tc>
              </a:tr>
              <a:tr h="641350">
                <a:tc>
                  <a:txBody>
                    <a:bodyPr/>
                    <a:lstStyle/>
                    <a:p>
                      <a:pPr marL="0" marR="0" lvl="0" indent="0" algn="l"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Potatoes</a:t>
                      </a:r>
                    </a:p>
                  </a:txBody>
                  <a:tcPr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23</a:t>
                      </a:r>
                    </a:p>
                  </a:txBody>
                  <a:tcPr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23</a:t>
                      </a:r>
                    </a:p>
                  </a:txBody>
                  <a:tcPr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1.0</a:t>
                      </a:r>
                    </a:p>
                  </a:txBody>
                  <a:tcPr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50000"/>
                        </a:spcBef>
                        <a:spcAft>
                          <a:spcPct val="0"/>
                        </a:spcAft>
                        <a:buClr>
                          <a:srgbClr val="FFFF00"/>
                        </a:buClr>
                        <a:buSzTx/>
                        <a:buFontTx/>
                        <a:buNone/>
                        <a:tabLst/>
                      </a:pPr>
                      <a:r>
                        <a:rPr kumimoji="0" lang="en-US" sz="2600" b="1" i="0" u="none" strike="noStrike" cap="none" normalizeH="0" baseline="0" dirty="0" smtClean="0">
                          <a:ln>
                            <a:noFill/>
                          </a:ln>
                          <a:solidFill>
                            <a:schemeClr val="bg1"/>
                          </a:solidFill>
                          <a:effectLst/>
                          <a:latin typeface="Arial" pitchFamily="34" charset="0"/>
                        </a:rPr>
                        <a:t>(0.1</a:t>
                      </a:r>
                      <a:r>
                        <a:rPr kumimoji="0" lang="en-US" sz="2600" b="1" i="0" u="none" strike="noStrike" cap="none" normalizeH="0" baseline="0" dirty="0" smtClean="0">
                          <a:ln>
                            <a:noFill/>
                          </a:ln>
                          <a:solidFill>
                            <a:schemeClr val="bg1"/>
                          </a:solidFill>
                          <a:effectLst/>
                          <a:latin typeface="Arial" pitchFamily="34" charset="0"/>
                          <a:cs typeface="Arial" pitchFamily="34" charset="0"/>
                        </a:rPr>
                        <a:t>–7.7</a:t>
                      </a:r>
                      <a:r>
                        <a:rPr kumimoji="0" lang="en-US" sz="2600" b="1" i="0" u="none" strike="noStrike" cap="none" normalizeH="0" baseline="0" dirty="0" smtClean="0">
                          <a:ln>
                            <a:noFill/>
                          </a:ln>
                          <a:solidFill>
                            <a:schemeClr val="bg1"/>
                          </a:solidFill>
                          <a:effectLst/>
                          <a:latin typeface="Arial" pitchFamily="34" charset="0"/>
                        </a:rPr>
                        <a:t>)</a:t>
                      </a:r>
                    </a:p>
                  </a:txBody>
                  <a:tcPr horzOverflow="overflow">
                    <a:lnL>
                      <a:noFill/>
                    </a:lnL>
                    <a:lnR cap="flat">
                      <a:noFill/>
                    </a:lnR>
                    <a:lnT>
                      <a:noFill/>
                    </a:lnT>
                    <a:lnB cap="flat">
                      <a:noFill/>
                    </a:lnB>
                    <a:lnTlToBr>
                      <a:noFill/>
                    </a:lnTlToBr>
                    <a:lnBlToTr>
                      <a:noFill/>
                    </a:lnBlToTr>
                    <a:noFill/>
                  </a:tcPr>
                </a:tc>
              </a:tr>
            </a:tbl>
          </a:graphicData>
        </a:graphic>
      </p:graphicFrame>
      <p:sp>
        <p:nvSpPr>
          <p:cNvPr id="122939" name="Text Box 59"/>
          <p:cNvSpPr txBox="1">
            <a:spLocks noChangeArrowheads="1"/>
          </p:cNvSpPr>
          <p:nvPr/>
        </p:nvSpPr>
        <p:spPr bwMode="auto">
          <a:xfrm>
            <a:off x="609600" y="685800"/>
            <a:ext cx="7848600" cy="641350"/>
          </a:xfrm>
          <a:prstGeom prst="rect">
            <a:avLst/>
          </a:prstGeom>
          <a:noFill/>
          <a:ln w="9525">
            <a:noFill/>
            <a:miter lim="800000"/>
            <a:headEnd/>
            <a:tailEnd/>
          </a:ln>
          <a:effectLst/>
        </p:spPr>
        <p:txBody>
          <a:bodyPr>
            <a:spAutoFit/>
          </a:bodyPr>
          <a:lstStyle/>
          <a:p>
            <a:pPr algn="ctr">
              <a:spcBef>
                <a:spcPct val="50000"/>
              </a:spcBef>
            </a:pPr>
            <a:r>
              <a:rPr lang="en-US" sz="3600" b="1" dirty="0">
                <a:solidFill>
                  <a:srgbClr val="FFFF00"/>
                </a:solidFill>
              </a:rPr>
              <a:t>Case-Control Study Results</a:t>
            </a:r>
          </a:p>
        </p:txBody>
      </p:sp>
      <p:sp>
        <p:nvSpPr>
          <p:cNvPr id="122940" name="Text Box 60"/>
          <p:cNvSpPr txBox="1">
            <a:spLocks noChangeArrowheads="1"/>
          </p:cNvSpPr>
          <p:nvPr/>
        </p:nvSpPr>
        <p:spPr bwMode="auto">
          <a:xfrm>
            <a:off x="0" y="0"/>
            <a:ext cx="7620000" cy="457200"/>
          </a:xfrm>
          <a:prstGeom prst="rect">
            <a:avLst/>
          </a:prstGeom>
          <a:noFill/>
          <a:ln w="9525" algn="ctr">
            <a:noFill/>
            <a:miter lim="800000"/>
            <a:headEnd/>
            <a:tailEnd/>
          </a:ln>
          <a:effectLst/>
        </p:spPr>
        <p:txBody>
          <a:bodyPr>
            <a:spAutoFit/>
          </a:bodyPr>
          <a:lstStyle/>
          <a:p>
            <a:pPr marL="342900" indent="-342900">
              <a:spcBef>
                <a:spcPct val="50000"/>
              </a:spcBef>
              <a:buClr>
                <a:srgbClr val="FFFF00"/>
              </a:buClr>
            </a:pPr>
            <a:r>
              <a:rPr lang="en-US" sz="2400" i="1" dirty="0">
                <a:solidFill>
                  <a:srgbClr val="FFFFFF"/>
                </a:solidFill>
              </a:rPr>
              <a:t>…or highlight the data with an accent color</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1378" name="Rectangle 2"/>
          <p:cNvSpPr>
            <a:spLocks noGrp="1" noChangeArrowheads="1"/>
          </p:cNvSpPr>
          <p:nvPr>
            <p:ph type="title"/>
          </p:nvPr>
        </p:nvSpPr>
        <p:spPr/>
        <p:txBody>
          <a:bodyPr/>
          <a:lstStyle/>
          <a:p>
            <a:r>
              <a:rPr lang="en-US" dirty="0"/>
              <a:t>Question &amp; Answer Period:  Do’s</a:t>
            </a:r>
          </a:p>
        </p:txBody>
      </p:sp>
      <p:sp>
        <p:nvSpPr>
          <p:cNvPr id="741379" name="Rectangle 3"/>
          <p:cNvSpPr>
            <a:spLocks noGrp="1" noChangeArrowheads="1"/>
          </p:cNvSpPr>
          <p:nvPr>
            <p:ph type="body" idx="1"/>
          </p:nvPr>
        </p:nvSpPr>
        <p:spPr>
          <a:xfrm>
            <a:off x="381000" y="1752600"/>
            <a:ext cx="8686800" cy="4373563"/>
          </a:xfrm>
        </p:spPr>
        <p:txBody>
          <a:bodyPr/>
          <a:lstStyle/>
          <a:p>
            <a:pPr>
              <a:buClr>
                <a:srgbClr val="33CC33"/>
              </a:buClr>
              <a:buSzPct val="125000"/>
              <a:buFont typeface="Wingdings" pitchFamily="2" charset="2"/>
              <a:buChar char="ü"/>
            </a:pPr>
            <a:r>
              <a:rPr lang="en-US" dirty="0" smtClean="0"/>
              <a:t>Bring pen to write down multi-part questions</a:t>
            </a:r>
          </a:p>
          <a:p>
            <a:pPr>
              <a:buClr>
                <a:srgbClr val="33CC33"/>
              </a:buClr>
              <a:buSzPct val="125000"/>
              <a:buFont typeface="Wingdings" pitchFamily="2" charset="2"/>
              <a:buChar char="ü"/>
            </a:pPr>
            <a:r>
              <a:rPr lang="en-US" dirty="0" smtClean="0"/>
              <a:t>Take a moment to think</a:t>
            </a:r>
          </a:p>
          <a:p>
            <a:pPr>
              <a:buClr>
                <a:srgbClr val="33CC33"/>
              </a:buClr>
              <a:buSzPct val="125000"/>
              <a:buFont typeface="Wingdings" pitchFamily="2" charset="2"/>
              <a:buChar char="ü"/>
            </a:pPr>
            <a:r>
              <a:rPr lang="en-US" dirty="0" smtClean="0"/>
              <a:t>Ask </a:t>
            </a:r>
            <a:r>
              <a:rPr lang="en-US" dirty="0"/>
              <a:t>for clarification of question if </a:t>
            </a:r>
            <a:r>
              <a:rPr lang="en-US" dirty="0" smtClean="0"/>
              <a:t>needed</a:t>
            </a:r>
          </a:p>
          <a:p>
            <a:pPr>
              <a:buClr>
                <a:srgbClr val="33CC33"/>
              </a:buClr>
              <a:buSzPct val="125000"/>
              <a:buFont typeface="Wingdings" pitchFamily="2" charset="2"/>
              <a:buChar char="ü"/>
            </a:pPr>
            <a:r>
              <a:rPr lang="en-US" dirty="0" smtClean="0"/>
              <a:t>Resist temptation to tell everything you know </a:t>
            </a:r>
            <a:endParaRPr lang="en-US" dirty="0"/>
          </a:p>
          <a:p>
            <a:pPr>
              <a:buClr>
                <a:srgbClr val="33CC33"/>
              </a:buClr>
              <a:buSzPct val="125000"/>
              <a:buFont typeface="Wingdings" pitchFamily="2" charset="2"/>
              <a:buChar char="ü"/>
            </a:pPr>
            <a:r>
              <a:rPr lang="en-US" dirty="0" smtClean="0"/>
              <a:t>Rehearse </a:t>
            </a:r>
            <a:r>
              <a:rPr lang="en-US" dirty="0"/>
              <a:t>answers to obvious </a:t>
            </a:r>
            <a:r>
              <a:rPr lang="en-US" dirty="0" smtClean="0"/>
              <a:t>questions</a:t>
            </a:r>
          </a:p>
          <a:p>
            <a:pPr>
              <a:buClr>
                <a:srgbClr val="33CC33"/>
              </a:buClr>
              <a:buSzPct val="125000"/>
              <a:buFont typeface="Wingdings" pitchFamily="2" charset="2"/>
              <a:buChar char="ü"/>
            </a:pPr>
            <a:r>
              <a:rPr lang="en-US" dirty="0" smtClean="0"/>
              <a:t>Know how to go directly to a needed slide </a:t>
            </a:r>
          </a:p>
          <a:p>
            <a:pPr>
              <a:buClr>
                <a:srgbClr val="33CC33"/>
              </a:buClr>
              <a:buSzPct val="125000"/>
              <a:buFont typeface="Wingdings" pitchFamily="2" charset="2"/>
              <a:buChar char="ü"/>
            </a:pPr>
            <a:r>
              <a:rPr lang="en-US" dirty="0" smtClean="0"/>
              <a:t>Be able to state your SOCO in 1 sentence</a:t>
            </a:r>
            <a:endParaRPr lang="en-US" dirty="0"/>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426" name="Rectangle 2"/>
          <p:cNvSpPr>
            <a:spLocks noGrp="1" noChangeArrowheads="1"/>
          </p:cNvSpPr>
          <p:nvPr>
            <p:ph type="title"/>
          </p:nvPr>
        </p:nvSpPr>
        <p:spPr/>
        <p:txBody>
          <a:bodyPr/>
          <a:lstStyle/>
          <a:p>
            <a:r>
              <a:rPr lang="en-US" dirty="0"/>
              <a:t>Question &amp; Answer Period:  Don’ts</a:t>
            </a:r>
          </a:p>
        </p:txBody>
      </p:sp>
      <p:sp>
        <p:nvSpPr>
          <p:cNvPr id="743427" name="Rectangle 3"/>
          <p:cNvSpPr>
            <a:spLocks noGrp="1" noChangeArrowheads="1"/>
          </p:cNvSpPr>
          <p:nvPr>
            <p:ph type="body" idx="1"/>
          </p:nvPr>
        </p:nvSpPr>
        <p:spPr>
          <a:xfrm>
            <a:off x="457200" y="1752600"/>
            <a:ext cx="8458200" cy="4373563"/>
          </a:xfrm>
        </p:spPr>
        <p:txBody>
          <a:bodyPr/>
          <a:lstStyle/>
          <a:p>
            <a:pPr>
              <a:buClr>
                <a:srgbClr val="C00000"/>
              </a:buClr>
              <a:buSzPct val="125000"/>
              <a:buFont typeface="Arial" pitchFamily="34" charset="0"/>
              <a:buChar char="x"/>
            </a:pPr>
            <a:r>
              <a:rPr lang="en-US" dirty="0" smtClean="0"/>
              <a:t>Fumble </a:t>
            </a:r>
            <a:r>
              <a:rPr lang="en-US" dirty="0"/>
              <a:t>for extra slides</a:t>
            </a:r>
          </a:p>
          <a:p>
            <a:pPr>
              <a:buClr>
                <a:srgbClr val="C00000"/>
              </a:buClr>
              <a:buSzPct val="125000"/>
              <a:buFont typeface="Arial" pitchFamily="34" charset="0"/>
              <a:buChar char="x"/>
            </a:pPr>
            <a:r>
              <a:rPr lang="en-US" dirty="0" smtClean="0"/>
              <a:t>Be </a:t>
            </a:r>
            <a:r>
              <a:rPr lang="en-US" dirty="0"/>
              <a:t>defensive even if question hostile</a:t>
            </a:r>
          </a:p>
          <a:p>
            <a:pPr>
              <a:buClr>
                <a:srgbClr val="C00000"/>
              </a:buClr>
              <a:buSzPct val="125000"/>
              <a:buFont typeface="Arial" pitchFamily="34" charset="0"/>
              <a:buChar char="x"/>
            </a:pPr>
            <a:r>
              <a:rPr lang="en-US" dirty="0" smtClean="0"/>
              <a:t>Ask </a:t>
            </a:r>
            <a:r>
              <a:rPr lang="en-US" dirty="0"/>
              <a:t>“Did that answer your question?”</a:t>
            </a:r>
          </a:p>
          <a:p>
            <a:pPr>
              <a:buClr>
                <a:srgbClr val="C00000"/>
              </a:buClr>
              <a:buSzPct val="125000"/>
              <a:buFont typeface="Arial" pitchFamily="34" charset="0"/>
              <a:buChar char="x"/>
            </a:pPr>
            <a:r>
              <a:rPr lang="en-US" dirty="0" smtClean="0"/>
              <a:t>Thank </a:t>
            </a:r>
            <a:r>
              <a:rPr lang="en-US" dirty="0"/>
              <a:t>the questioner for the question</a:t>
            </a:r>
          </a:p>
          <a:p>
            <a:pPr>
              <a:buClr>
                <a:srgbClr val="C00000"/>
              </a:buClr>
              <a:buSzPct val="125000"/>
              <a:buFont typeface="Arial" pitchFamily="34" charset="0"/>
              <a:buChar char="x"/>
            </a:pPr>
            <a:r>
              <a:rPr lang="en-US" dirty="0" smtClean="0"/>
              <a:t>Rate </a:t>
            </a:r>
            <a:r>
              <a:rPr lang="en-US" dirty="0"/>
              <a:t>the </a:t>
            </a:r>
            <a:r>
              <a:rPr lang="en-US" dirty="0" smtClean="0"/>
              <a:t>question</a:t>
            </a:r>
          </a:p>
          <a:p>
            <a:pPr>
              <a:buClr>
                <a:srgbClr val="C00000"/>
              </a:buClr>
              <a:buSzPct val="125000"/>
              <a:buFont typeface="Arial" pitchFamily="34" charset="0"/>
              <a:buChar char="x"/>
            </a:pPr>
            <a:r>
              <a:rPr lang="en-US" dirty="0" smtClean="0"/>
              <a:t>Trail off  (have a definite end to your answer)</a:t>
            </a:r>
            <a:endParaRPr lang="en-US" dirty="0"/>
          </a:p>
          <a:p>
            <a:pPr>
              <a:buClr>
                <a:srgbClr val="C00000"/>
              </a:buClr>
              <a:buSzPct val="125000"/>
              <a:buFont typeface="Arial" pitchFamily="34" charset="0"/>
              <a:buChar char="x"/>
            </a:pPr>
            <a:r>
              <a:rPr lang="en-US" dirty="0" smtClean="0"/>
              <a:t>Back </a:t>
            </a:r>
            <a:r>
              <a:rPr lang="en-US" dirty="0"/>
              <a:t>away from </a:t>
            </a:r>
            <a:r>
              <a:rPr lang="en-US" dirty="0" smtClean="0"/>
              <a:t>podium or cling to it</a:t>
            </a:r>
            <a:endParaRPr lang="en-US" dirty="0"/>
          </a:p>
          <a:p>
            <a:pPr>
              <a:buNone/>
            </a:pPr>
            <a:endParaRPr lang="en-US" dirty="0"/>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146" name="Rectangle 2"/>
          <p:cNvSpPr>
            <a:spLocks noGrp="1" noChangeArrowheads="1"/>
          </p:cNvSpPr>
          <p:nvPr>
            <p:ph type="title"/>
          </p:nvPr>
        </p:nvSpPr>
        <p:spPr/>
        <p:txBody>
          <a:bodyPr/>
          <a:lstStyle/>
          <a:p>
            <a:r>
              <a:rPr lang="en-US" dirty="0"/>
              <a:t>Poster Presentations</a:t>
            </a:r>
          </a:p>
        </p:txBody>
      </p:sp>
      <p:sp>
        <p:nvSpPr>
          <p:cNvPr id="902147" name="Rectangle 3"/>
          <p:cNvSpPr>
            <a:spLocks noGrp="1" noChangeArrowheads="1"/>
          </p:cNvSpPr>
          <p:nvPr>
            <p:ph type="body" idx="1"/>
          </p:nvPr>
        </p:nvSpPr>
        <p:spPr>
          <a:xfrm>
            <a:off x="304800" y="1524000"/>
            <a:ext cx="8839200" cy="4373563"/>
          </a:xfrm>
        </p:spPr>
        <p:txBody>
          <a:bodyPr/>
          <a:lstStyle/>
          <a:p>
            <a:pPr>
              <a:lnSpc>
                <a:spcPct val="85000"/>
              </a:lnSpc>
            </a:pPr>
            <a:r>
              <a:rPr lang="en-US" dirty="0"/>
              <a:t>Not a journal article hung on the wall</a:t>
            </a:r>
          </a:p>
          <a:p>
            <a:pPr lvl="1">
              <a:lnSpc>
                <a:spcPct val="85000"/>
              </a:lnSpc>
            </a:pPr>
            <a:r>
              <a:rPr lang="en-US" dirty="0"/>
              <a:t>Short phrases, bulleted text not complete sentences</a:t>
            </a:r>
          </a:p>
          <a:p>
            <a:pPr lvl="1">
              <a:lnSpc>
                <a:spcPct val="85000"/>
              </a:lnSpc>
            </a:pPr>
            <a:r>
              <a:rPr lang="en-US" dirty="0"/>
              <a:t>Highlight major points clearly so viewer </a:t>
            </a:r>
            <a:r>
              <a:rPr lang="en-US" dirty="0" smtClean="0"/>
              <a:t>can understand </a:t>
            </a:r>
            <a:r>
              <a:rPr lang="en-US" dirty="0"/>
              <a:t>them without benefit of a presenter</a:t>
            </a:r>
            <a:br>
              <a:rPr lang="en-US" dirty="0"/>
            </a:br>
            <a:endParaRPr lang="en-US" sz="800" dirty="0"/>
          </a:p>
          <a:p>
            <a:r>
              <a:rPr lang="en-US" dirty="0"/>
              <a:t>Present information graphically where possible</a:t>
            </a:r>
          </a:p>
          <a:p>
            <a:pPr lvl="1">
              <a:lnSpc>
                <a:spcPct val="85000"/>
              </a:lnSpc>
            </a:pPr>
            <a:r>
              <a:rPr lang="en-US" dirty="0"/>
              <a:t>Flow chart, tables, graphs, photos</a:t>
            </a:r>
          </a:p>
          <a:p>
            <a:pPr lvl="1">
              <a:lnSpc>
                <a:spcPct val="85000"/>
              </a:lnSpc>
            </a:pPr>
            <a:r>
              <a:rPr lang="en-US" dirty="0"/>
              <a:t>Consider giving take-home point for each graphic</a:t>
            </a:r>
          </a:p>
          <a:p>
            <a:pPr lvl="1">
              <a:lnSpc>
                <a:spcPct val="85000"/>
              </a:lnSpc>
            </a:pPr>
            <a:r>
              <a:rPr lang="en-US" dirty="0"/>
              <a:t>Graphics can be more complex than oral presentation</a:t>
            </a:r>
          </a:p>
          <a:p>
            <a:pPr lvl="1"/>
            <a:r>
              <a:rPr lang="en-US" dirty="0"/>
              <a:t>Graphics not constrained by height-to-width ratio </a:t>
            </a:r>
            <a:br>
              <a:rPr lang="en-US" dirty="0"/>
            </a:br>
            <a:r>
              <a:rPr lang="en-US" dirty="0"/>
              <a:t>of slides for oral presentation</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94" name="Rectangle 2"/>
          <p:cNvSpPr>
            <a:spLocks noGrp="1" noChangeArrowheads="1"/>
          </p:cNvSpPr>
          <p:nvPr>
            <p:ph type="body" idx="1"/>
          </p:nvPr>
        </p:nvSpPr>
        <p:spPr/>
        <p:txBody>
          <a:bodyPr/>
          <a:lstStyle/>
          <a:p>
            <a:endParaRPr lang="en-US" dirty="0"/>
          </a:p>
        </p:txBody>
      </p:sp>
      <p:pic>
        <p:nvPicPr>
          <p:cNvPr id="904195" name="Picture 3"/>
          <p:cNvPicPr>
            <a:picLocks noChangeAspect="1" noChangeArrowheads="1"/>
          </p:cNvPicPr>
          <p:nvPr/>
        </p:nvPicPr>
        <p:blipFill>
          <a:blip r:embed="rId3" cstate="print"/>
          <a:srcRect/>
          <a:stretch>
            <a:fillRect/>
          </a:stretch>
        </p:blipFill>
        <p:spPr bwMode="auto">
          <a:xfrm>
            <a:off x="228600" y="1017588"/>
            <a:ext cx="8801100" cy="5307012"/>
          </a:xfrm>
          <a:prstGeom prst="rect">
            <a:avLst/>
          </a:prstGeom>
          <a:noFill/>
          <a:ln w="9525" algn="ctr">
            <a:noFill/>
            <a:miter lim="800000"/>
            <a:headEnd/>
            <a:tailEnd/>
          </a:ln>
          <a:effectLst/>
        </p:spPr>
      </p:pic>
      <p:sp>
        <p:nvSpPr>
          <p:cNvPr id="904196" name="Rectangle 4"/>
          <p:cNvSpPr>
            <a:spLocks noChangeArrowheads="1"/>
          </p:cNvSpPr>
          <p:nvPr/>
        </p:nvSpPr>
        <p:spPr bwMode="auto">
          <a:xfrm>
            <a:off x="533400" y="228600"/>
            <a:ext cx="8382000" cy="641350"/>
          </a:xfrm>
          <a:prstGeom prst="rect">
            <a:avLst/>
          </a:prstGeom>
          <a:noFill/>
          <a:ln w="9525" algn="ctr">
            <a:noFill/>
            <a:miter lim="800000"/>
            <a:headEnd/>
            <a:tailEnd/>
          </a:ln>
          <a:effectLst/>
        </p:spPr>
        <p:txBody>
          <a:bodyPr>
            <a:spAutoFit/>
          </a:bodyPr>
          <a:lstStyle/>
          <a:p>
            <a:pPr marL="342900" indent="-342900" algn="ctr">
              <a:spcBef>
                <a:spcPct val="20000"/>
              </a:spcBef>
              <a:buClr>
                <a:srgbClr val="FFFF00"/>
              </a:buClr>
            </a:pPr>
            <a:r>
              <a:rPr lang="en-US" sz="3600" b="1" dirty="0">
                <a:solidFill>
                  <a:srgbClr val="FFFF00"/>
                </a:solidFill>
              </a:rPr>
              <a:t>2008 EIS Conference Poster Award</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242" name="Rectangle 2"/>
          <p:cNvSpPr>
            <a:spLocks noGrp="1" noChangeArrowheads="1"/>
          </p:cNvSpPr>
          <p:nvPr>
            <p:ph type="title"/>
          </p:nvPr>
        </p:nvSpPr>
        <p:spPr/>
        <p:txBody>
          <a:bodyPr/>
          <a:lstStyle/>
          <a:p>
            <a:r>
              <a:rPr lang="en-US" dirty="0"/>
              <a:t>Poster Presentations</a:t>
            </a:r>
          </a:p>
        </p:txBody>
      </p:sp>
      <p:sp>
        <p:nvSpPr>
          <p:cNvPr id="906243" name="Rectangle 3"/>
          <p:cNvSpPr>
            <a:spLocks noGrp="1" noChangeArrowheads="1"/>
          </p:cNvSpPr>
          <p:nvPr>
            <p:ph type="body" idx="1"/>
          </p:nvPr>
        </p:nvSpPr>
        <p:spPr>
          <a:xfrm>
            <a:off x="457200" y="1524000"/>
            <a:ext cx="8229600" cy="4373563"/>
          </a:xfrm>
        </p:spPr>
        <p:txBody>
          <a:bodyPr/>
          <a:lstStyle/>
          <a:p>
            <a:pPr>
              <a:lnSpc>
                <a:spcPct val="85000"/>
              </a:lnSpc>
            </a:pPr>
            <a:r>
              <a:rPr lang="en-US" dirty="0"/>
              <a:t>Design </a:t>
            </a:r>
            <a:r>
              <a:rPr lang="en-US" dirty="0" smtClean="0"/>
              <a:t>for </a:t>
            </a:r>
            <a:r>
              <a:rPr lang="en-US" dirty="0"/>
              <a:t>viewing from ~3 feet away</a:t>
            </a:r>
            <a:br>
              <a:rPr lang="en-US" dirty="0"/>
            </a:br>
            <a:endParaRPr lang="en-US" sz="1000" dirty="0"/>
          </a:p>
          <a:p>
            <a:pPr>
              <a:lnSpc>
                <a:spcPct val="85000"/>
              </a:lnSpc>
            </a:pPr>
            <a:r>
              <a:rPr lang="en-US" dirty="0"/>
              <a:t>Check size of display board before creating</a:t>
            </a:r>
            <a:br>
              <a:rPr lang="en-US" dirty="0"/>
            </a:br>
            <a:endParaRPr lang="en-US" sz="1000" dirty="0"/>
          </a:p>
          <a:p>
            <a:pPr>
              <a:spcBef>
                <a:spcPct val="25000"/>
              </a:spcBef>
            </a:pPr>
            <a:r>
              <a:rPr lang="en-US" dirty="0"/>
              <a:t>Make flow of logic clear</a:t>
            </a:r>
          </a:p>
          <a:p>
            <a:pPr lvl="1">
              <a:spcBef>
                <a:spcPct val="25000"/>
              </a:spcBef>
            </a:pPr>
            <a:r>
              <a:rPr lang="en-US" dirty="0" smtClean="0"/>
              <a:t>Can </a:t>
            </a:r>
            <a:r>
              <a:rPr lang="en-US" dirty="0"/>
              <a:t>numbering the sections to show </a:t>
            </a:r>
            <a:r>
              <a:rPr lang="en-US" dirty="0" smtClean="0"/>
              <a:t>sequence</a:t>
            </a:r>
            <a:endParaRPr lang="en-US" sz="1000" dirty="0"/>
          </a:p>
          <a:p>
            <a:endParaRPr lang="en-US" sz="600" dirty="0"/>
          </a:p>
          <a:p>
            <a:pPr>
              <a:spcBef>
                <a:spcPct val="30000"/>
              </a:spcBef>
            </a:pPr>
            <a:r>
              <a:rPr lang="en-US" dirty="0"/>
              <a:t>Decide whether to include abstract</a:t>
            </a:r>
          </a:p>
          <a:p>
            <a:pPr lvl="1">
              <a:spcBef>
                <a:spcPct val="30000"/>
              </a:spcBef>
              <a:spcAft>
                <a:spcPts val="600"/>
              </a:spcAft>
            </a:pPr>
            <a:r>
              <a:rPr lang="en-US" dirty="0"/>
              <a:t>Check conference </a:t>
            </a:r>
            <a:r>
              <a:rPr lang="en-US" dirty="0" smtClean="0"/>
              <a:t>requirements</a:t>
            </a:r>
          </a:p>
          <a:p>
            <a:pPr>
              <a:spcBef>
                <a:spcPct val="30000"/>
              </a:spcBef>
              <a:spcAft>
                <a:spcPts val="600"/>
              </a:spcAft>
            </a:pPr>
            <a:r>
              <a:rPr lang="en-US" dirty="0" smtClean="0"/>
              <a:t>If representing CDC, use approved template</a:t>
            </a:r>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Rectangle 2"/>
          <p:cNvSpPr>
            <a:spLocks noGrp="1" noChangeArrowheads="1"/>
          </p:cNvSpPr>
          <p:nvPr>
            <p:ph type="title"/>
          </p:nvPr>
        </p:nvSpPr>
        <p:spPr/>
        <p:txBody>
          <a:bodyPr/>
          <a:lstStyle/>
          <a:p>
            <a:r>
              <a:rPr lang="en-US" dirty="0"/>
              <a:t>Take-Home Messages</a:t>
            </a:r>
          </a:p>
        </p:txBody>
      </p:sp>
      <p:sp>
        <p:nvSpPr>
          <p:cNvPr id="690179" name="Rectangle 3"/>
          <p:cNvSpPr>
            <a:spLocks noGrp="1" noChangeArrowheads="1"/>
          </p:cNvSpPr>
          <p:nvPr>
            <p:ph type="body" idx="1"/>
          </p:nvPr>
        </p:nvSpPr>
        <p:spPr>
          <a:xfrm>
            <a:off x="457200" y="1752600"/>
            <a:ext cx="8458200" cy="4373563"/>
          </a:xfrm>
        </p:spPr>
        <p:txBody>
          <a:bodyPr/>
          <a:lstStyle/>
          <a:p>
            <a:r>
              <a:rPr lang="en-US" sz="2600" dirty="0"/>
              <a:t>Decide type of data and the point you want </a:t>
            </a:r>
            <a:br>
              <a:rPr lang="en-US" sz="2600" dirty="0"/>
            </a:br>
            <a:r>
              <a:rPr lang="en-US" sz="2600" dirty="0"/>
              <a:t>to convey, then choose the visual accordingly (text, table, graph, chart, etc.)</a:t>
            </a:r>
          </a:p>
          <a:p>
            <a:r>
              <a:rPr lang="en-US" sz="2600" dirty="0"/>
              <a:t>Well organized, practiced presentation with </a:t>
            </a:r>
            <a:br>
              <a:rPr lang="en-US" sz="2600" dirty="0"/>
            </a:br>
            <a:r>
              <a:rPr lang="en-US" sz="2600" dirty="0"/>
              <a:t>clear, effective </a:t>
            </a:r>
            <a:r>
              <a:rPr lang="en-US" sz="2600" dirty="0" smtClean="0"/>
              <a:t>visuals reinforces </a:t>
            </a:r>
            <a:r>
              <a:rPr lang="en-US" sz="2600" dirty="0"/>
              <a:t>your message and helps you communicate effectively</a:t>
            </a:r>
          </a:p>
          <a:p>
            <a:r>
              <a:rPr lang="en-US" sz="2600" dirty="0"/>
              <a:t>Good science is more important than glitz</a:t>
            </a:r>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290" name="Rectangle 2"/>
          <p:cNvSpPr>
            <a:spLocks noGrp="1" noChangeArrowheads="1"/>
          </p:cNvSpPr>
          <p:nvPr>
            <p:ph type="title"/>
          </p:nvPr>
        </p:nvSpPr>
        <p:spPr>
          <a:xfrm>
            <a:off x="457200" y="152400"/>
            <a:ext cx="8229600" cy="1143000"/>
          </a:xfrm>
        </p:spPr>
        <p:txBody>
          <a:bodyPr/>
          <a:lstStyle/>
          <a:p>
            <a:r>
              <a:rPr lang="en-US" dirty="0"/>
              <a:t>EIS Presentation Checklist</a:t>
            </a:r>
          </a:p>
        </p:txBody>
      </p:sp>
      <p:sp>
        <p:nvSpPr>
          <p:cNvPr id="908291" name="Rectangle 3"/>
          <p:cNvSpPr>
            <a:spLocks noChangeArrowheads="1"/>
          </p:cNvSpPr>
          <p:nvPr/>
        </p:nvSpPr>
        <p:spPr bwMode="auto">
          <a:xfrm>
            <a:off x="381000" y="1219200"/>
            <a:ext cx="8534400" cy="4373563"/>
          </a:xfrm>
          <a:prstGeom prst="rect">
            <a:avLst/>
          </a:prstGeom>
          <a:noFill/>
          <a:ln w="9525">
            <a:noFill/>
            <a:miter lim="800000"/>
            <a:headEnd/>
            <a:tailEnd/>
          </a:ln>
          <a:effectLst/>
        </p:spPr>
        <p:txBody>
          <a:bodyPr/>
          <a:lstStyle/>
          <a:p>
            <a:pPr marL="342900" indent="-342900">
              <a:spcAft>
                <a:spcPct val="10000"/>
              </a:spcAft>
              <a:buClr>
                <a:srgbClr val="FFFF00"/>
              </a:buClr>
            </a:pPr>
            <a:r>
              <a:rPr lang="en-US" sz="2400" b="1" dirty="0">
                <a:solidFill>
                  <a:schemeClr val="bg1"/>
                </a:solidFill>
              </a:rPr>
              <a:t>Background</a:t>
            </a:r>
          </a:p>
          <a:p>
            <a:pPr marL="342900" indent="-342900">
              <a:spcAft>
                <a:spcPct val="10000"/>
              </a:spcAft>
              <a:buClr>
                <a:srgbClr val="FFFF00"/>
              </a:buClr>
              <a:buFontTx/>
              <a:buChar char="•"/>
            </a:pPr>
            <a:r>
              <a:rPr lang="en-US" sz="2000" b="1" dirty="0">
                <a:solidFill>
                  <a:schemeClr val="bg1"/>
                </a:solidFill>
              </a:rPr>
              <a:t>Was the public health issue clearly identified?</a:t>
            </a:r>
          </a:p>
          <a:p>
            <a:pPr marL="342900" indent="-342900">
              <a:spcAft>
                <a:spcPct val="10000"/>
              </a:spcAft>
              <a:buClr>
                <a:srgbClr val="FFFF00"/>
              </a:buClr>
              <a:buFontTx/>
              <a:buChar char="•"/>
            </a:pPr>
            <a:r>
              <a:rPr lang="en-US" sz="2000" b="1" dirty="0">
                <a:solidFill>
                  <a:schemeClr val="bg1"/>
                </a:solidFill>
              </a:rPr>
              <a:t>Were the objectives clear?</a:t>
            </a:r>
          </a:p>
          <a:p>
            <a:pPr marL="342900" indent="-342900">
              <a:spcAft>
                <a:spcPct val="10000"/>
              </a:spcAft>
              <a:buClr>
                <a:srgbClr val="FFFF00"/>
              </a:buClr>
              <a:buFontTx/>
              <a:buChar char="•"/>
            </a:pPr>
            <a:endParaRPr lang="en-US" sz="2000" b="1" dirty="0">
              <a:solidFill>
                <a:schemeClr val="bg1"/>
              </a:solidFill>
            </a:endParaRPr>
          </a:p>
          <a:p>
            <a:pPr marL="342900" indent="-342900">
              <a:spcAft>
                <a:spcPct val="10000"/>
              </a:spcAft>
              <a:buClr>
                <a:srgbClr val="FFFF00"/>
              </a:buClr>
            </a:pPr>
            <a:r>
              <a:rPr lang="en-US" sz="2400" b="1" dirty="0">
                <a:solidFill>
                  <a:schemeClr val="bg1"/>
                </a:solidFill>
              </a:rPr>
              <a:t>Methods</a:t>
            </a:r>
          </a:p>
          <a:p>
            <a:pPr marL="342900" indent="-342900">
              <a:spcAft>
                <a:spcPct val="10000"/>
              </a:spcAft>
              <a:buClr>
                <a:srgbClr val="FFFF00"/>
              </a:buClr>
              <a:buFontTx/>
              <a:buChar char="•"/>
            </a:pPr>
            <a:r>
              <a:rPr lang="en-US" sz="2000" b="1" dirty="0">
                <a:solidFill>
                  <a:schemeClr val="bg1"/>
                </a:solidFill>
              </a:rPr>
              <a:t>What was the study design?</a:t>
            </a:r>
          </a:p>
          <a:p>
            <a:pPr marL="342900" indent="-342900">
              <a:spcAft>
                <a:spcPct val="10000"/>
              </a:spcAft>
              <a:buClr>
                <a:srgbClr val="FFFF00"/>
              </a:buClr>
              <a:buFontTx/>
              <a:buChar char="•"/>
            </a:pPr>
            <a:r>
              <a:rPr lang="en-US" sz="2000" b="1" dirty="0">
                <a:solidFill>
                  <a:schemeClr val="bg1"/>
                </a:solidFill>
              </a:rPr>
              <a:t>Was the case definition clear and appropriate?</a:t>
            </a:r>
          </a:p>
          <a:p>
            <a:pPr marL="342900" indent="-342900">
              <a:spcAft>
                <a:spcPct val="10000"/>
              </a:spcAft>
              <a:buClr>
                <a:srgbClr val="FFFF00"/>
              </a:buClr>
              <a:buFontTx/>
              <a:buChar char="•"/>
            </a:pPr>
            <a:r>
              <a:rPr lang="en-US" sz="2000" b="1" dirty="0">
                <a:solidFill>
                  <a:schemeClr val="bg1"/>
                </a:solidFill>
              </a:rPr>
              <a:t>How were the cases identified?</a:t>
            </a:r>
          </a:p>
          <a:p>
            <a:pPr marL="342900" indent="-342900">
              <a:spcAft>
                <a:spcPct val="10000"/>
              </a:spcAft>
              <a:buClr>
                <a:srgbClr val="FFFF00"/>
              </a:buClr>
              <a:buFontTx/>
              <a:buChar char="•"/>
            </a:pPr>
            <a:r>
              <a:rPr lang="en-US" sz="2000" b="1" dirty="0">
                <a:solidFill>
                  <a:schemeClr val="bg1"/>
                </a:solidFill>
              </a:rPr>
              <a:t>Were the analytic methods clearly described?</a:t>
            </a:r>
          </a:p>
          <a:p>
            <a:pPr marL="342900" indent="-342900">
              <a:spcAft>
                <a:spcPct val="10000"/>
              </a:spcAft>
              <a:buClr>
                <a:srgbClr val="FFFF00"/>
              </a:buClr>
              <a:buFontTx/>
              <a:buChar char="•"/>
            </a:pPr>
            <a:endParaRPr lang="en-US" sz="2000" b="1" dirty="0">
              <a:solidFill>
                <a:schemeClr val="bg1"/>
              </a:solidFill>
            </a:endParaRPr>
          </a:p>
          <a:p>
            <a:pPr marL="342900" indent="-342900">
              <a:spcAft>
                <a:spcPct val="10000"/>
              </a:spcAft>
              <a:buClr>
                <a:srgbClr val="FFFF00"/>
              </a:buClr>
            </a:pPr>
            <a:r>
              <a:rPr lang="en-US" sz="2400" b="1" dirty="0">
                <a:solidFill>
                  <a:schemeClr val="bg1"/>
                </a:solidFill>
              </a:rPr>
              <a:t>Results</a:t>
            </a:r>
          </a:p>
          <a:p>
            <a:pPr marL="342900" indent="-342900">
              <a:spcAft>
                <a:spcPct val="10000"/>
              </a:spcAft>
              <a:buClr>
                <a:srgbClr val="FFFF00"/>
              </a:buClr>
              <a:buFontTx/>
              <a:buChar char="•"/>
            </a:pPr>
            <a:r>
              <a:rPr lang="en-US" sz="2000" b="1" dirty="0">
                <a:solidFill>
                  <a:schemeClr val="bg1"/>
                </a:solidFill>
              </a:rPr>
              <a:t>Were results ordered logically (clinical, epi, lab, environmental)?</a:t>
            </a:r>
          </a:p>
          <a:p>
            <a:pPr marL="342900" indent="-342900">
              <a:spcAft>
                <a:spcPct val="10000"/>
              </a:spcAft>
              <a:buClr>
                <a:srgbClr val="FFFF00"/>
              </a:buClr>
              <a:buFontTx/>
              <a:buChar char="•"/>
            </a:pPr>
            <a:r>
              <a:rPr lang="en-US" sz="2000" b="1" dirty="0">
                <a:solidFill>
                  <a:schemeClr val="bg1"/>
                </a:solidFill>
              </a:rPr>
              <a:t>Were descriptive data presented clearly (person, place, time)?</a:t>
            </a:r>
          </a:p>
          <a:p>
            <a:pPr marL="342900" indent="-342900">
              <a:spcAft>
                <a:spcPct val="10000"/>
              </a:spcAft>
              <a:buClr>
                <a:srgbClr val="FFFF00"/>
              </a:buClr>
              <a:buFontTx/>
              <a:buChar char="•"/>
            </a:pPr>
            <a:r>
              <a:rPr lang="en-US" sz="2000" b="1" dirty="0">
                <a:solidFill>
                  <a:schemeClr val="bg1"/>
                </a:solidFill>
              </a:rPr>
              <a:t>Were correct measures of association and stat significance used?</a:t>
            </a:r>
          </a:p>
          <a:p>
            <a:pPr marL="342900" indent="-342900">
              <a:spcAft>
                <a:spcPct val="10000"/>
              </a:spcAft>
              <a:buClr>
                <a:srgbClr val="FFFF00"/>
              </a:buClr>
              <a:buFontTx/>
              <a:buChar char="•"/>
            </a:pPr>
            <a:r>
              <a:rPr lang="en-US" sz="2000" b="1" dirty="0">
                <a:solidFill>
                  <a:schemeClr val="bg1"/>
                </a:solidFill>
              </a:rPr>
              <a:t>Did stated results logically follow the methods</a:t>
            </a:r>
            <a:r>
              <a:rPr lang="en-US" sz="2000" b="1" dirty="0" smtClean="0">
                <a:solidFill>
                  <a:schemeClr val="bg1"/>
                </a:solidFill>
              </a:rPr>
              <a:t>?</a:t>
            </a:r>
            <a:endParaRPr lang="en-US" sz="2000" b="1" dirty="0">
              <a:solidFill>
                <a:schemeClr val="bg1"/>
              </a:solidFill>
            </a:endParaRPr>
          </a:p>
        </p:txBody>
      </p:sp>
    </p:spTree>
  </p:cSld>
  <p:clrMapOvr>
    <a:masterClrMapping/>
  </p:clrMapOvr>
  <p:timing>
    <p:tnLst>
      <p:par>
        <p:cTn id="1" dur="indefinite" restart="never" nodeType="tmRoot"/>
      </p:par>
    </p:tnLst>
  </p:timing>
</p:sld>
</file>

<file path=ppt/theme/_rels/theme13.xml.rels><?xml version="1.0" encoding="UTF-8" standalone="yes"?>
<Relationships xmlns="http://schemas.openxmlformats.org/package/2006/relationships"><Relationship Id="rId1" Type="http://schemas.openxmlformats.org/officeDocument/2006/relationships/image" Target="../media/image15.jpeg"/></Relationships>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NCIRD_PPT_dark([1]">
  <a:themeElements>
    <a:clrScheme name="NCIRD Dark PPT Colors">
      <a:dk1>
        <a:srgbClr val="FFC000"/>
      </a:dk1>
      <a:lt1>
        <a:srgbClr val="0F56DC"/>
      </a:lt1>
      <a:dk2>
        <a:srgbClr val="FFFFFF"/>
      </a:dk2>
      <a:lt2>
        <a:srgbClr val="FFFFFF"/>
      </a:lt2>
      <a:accent1>
        <a:srgbClr val="747F81"/>
      </a:accent1>
      <a:accent2>
        <a:srgbClr val="532E60"/>
      </a:accent2>
      <a:accent3>
        <a:srgbClr val="662046"/>
      </a:accent3>
      <a:accent4>
        <a:srgbClr val="9A996E"/>
      </a:accent4>
      <a:accent5>
        <a:srgbClr val="E8CE79"/>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14.xml><?xml version="1.0" encoding="utf-8"?>
<a:theme xmlns:a="http://schemas.openxmlformats.org/drawingml/2006/main" name="7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8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
            <a:srgbClr val="FFFF00"/>
          </a:buClr>
          <a:buSzTx/>
          <a:buFontTx/>
          <a:buChar char="•"/>
          <a:tabLst/>
          <a:defRPr kumimoji="0" lang="en-US" sz="2800" b="1"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342900" marR="0" indent="-342900" algn="ctr" defTabSz="914400" rtl="0" eaLnBrk="1" fontAlgn="base" latinLnBrk="0" hangingPunct="1">
          <a:lnSpc>
            <a:spcPct val="100000"/>
          </a:lnSpc>
          <a:spcBef>
            <a:spcPct val="20000"/>
          </a:spcBef>
          <a:spcAft>
            <a:spcPct val="0"/>
          </a:spcAft>
          <a:buClr>
            <a:srgbClr val="FFFF00"/>
          </a:buClr>
          <a:buSzTx/>
          <a:buFontTx/>
          <a:buChar char="•"/>
          <a:tabLst/>
          <a:defRPr kumimoji="0" lang="en-US" sz="2800" b="1" i="0" u="none" strike="noStrike" cap="none" normalizeH="0" baseline="0" smtClean="0">
            <a:ln>
              <a:noFill/>
            </a:ln>
            <a:solidFill>
              <a:schemeClr val="bg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0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dctemp">
  <a:themeElements>
    <a:clrScheme name="cdctemp 8">
      <a:dk1>
        <a:srgbClr val="000000"/>
      </a:dk1>
      <a:lt1>
        <a:srgbClr val="FFFFFF"/>
      </a:lt1>
      <a:dk2>
        <a:srgbClr val="000066"/>
      </a:dk2>
      <a:lt2>
        <a:srgbClr val="FFFF00"/>
      </a:lt2>
      <a:accent1>
        <a:srgbClr val="FF9900"/>
      </a:accent1>
      <a:accent2>
        <a:srgbClr val="00FFFF"/>
      </a:accent2>
      <a:accent3>
        <a:srgbClr val="AAAAB8"/>
      </a:accent3>
      <a:accent4>
        <a:srgbClr val="DADADA"/>
      </a:accent4>
      <a:accent5>
        <a:srgbClr val="FFCAAA"/>
      </a:accent5>
      <a:accent6>
        <a:srgbClr val="00E7E7"/>
      </a:accent6>
      <a:hlink>
        <a:srgbClr val="FF0000"/>
      </a:hlink>
      <a:folHlink>
        <a:srgbClr val="969696"/>
      </a:folHlink>
    </a:clrScheme>
    <a:fontScheme name="cdctem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dctemp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dctemp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dctemp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dctemp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dctem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dctem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dctem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dctemp 8">
        <a:dk1>
          <a:srgbClr val="000000"/>
        </a:dk1>
        <a:lt1>
          <a:srgbClr val="FFFFFF"/>
        </a:lt1>
        <a:dk2>
          <a:srgbClr val="000066"/>
        </a:dk2>
        <a:lt2>
          <a:srgbClr val="FFFF00"/>
        </a:lt2>
        <a:accent1>
          <a:srgbClr val="FF9900"/>
        </a:accent1>
        <a:accent2>
          <a:srgbClr val="00FFFF"/>
        </a:accent2>
        <a:accent3>
          <a:srgbClr val="AAAAB8"/>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Default Design">
  <a:themeElements>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Default Design">
  <a:themeElements>
    <a:clrScheme name="5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Default Design">
  <a:themeElements>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SELS_PPT_dark(">
  <a:themeElements>
    <a:clrScheme name="OSELS Dark PPT Colors">
      <a:dk1>
        <a:srgbClr val="FFC000"/>
      </a:dk1>
      <a:lt1>
        <a:srgbClr val="0F56DC"/>
      </a:lt1>
      <a:dk2>
        <a:srgbClr val="FFFFFF"/>
      </a:dk2>
      <a:lt2>
        <a:srgbClr val="FFFFFF"/>
      </a:lt2>
      <a:accent1>
        <a:srgbClr val="9E302D"/>
      </a:accent1>
      <a:accent2>
        <a:srgbClr val="5B8F22"/>
      </a:accent2>
      <a:accent3>
        <a:srgbClr val="532E60"/>
      </a:accent3>
      <a:accent4>
        <a:srgbClr val="FDC82F"/>
      </a:accent4>
      <a:accent5>
        <a:srgbClr val="0CC6DE"/>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SEILS_ppt_darktheme">
  <a:themeElements>
    <a:clrScheme name="CDC OD Dark PPT Colors">
      <a:dk1>
        <a:srgbClr val="FFC000"/>
      </a:dk1>
      <a:lt1>
        <a:srgbClr val="0F56DC"/>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NCIRD_PPT_light([1]">
  <a:themeElements>
    <a:clrScheme name="NCIRD Light PPT List">
      <a:dk1>
        <a:srgbClr val="0039A6"/>
      </a:dk1>
      <a:lt1>
        <a:srgbClr val="FFFFFF"/>
      </a:lt1>
      <a:dk2>
        <a:srgbClr val="3077FF"/>
      </a:dk2>
      <a:lt2>
        <a:srgbClr val="4B4B4B"/>
      </a:lt2>
      <a:accent1>
        <a:srgbClr val="0039A6"/>
      </a:accent1>
      <a:accent2>
        <a:srgbClr val="747F81"/>
      </a:accent2>
      <a:accent3>
        <a:srgbClr val="532E60"/>
      </a:accent3>
      <a:accent4>
        <a:srgbClr val="662046"/>
      </a:accent4>
      <a:accent5>
        <a:srgbClr val="9A996E"/>
      </a:accent5>
      <a:accent6>
        <a:srgbClr val="E8CE79"/>
      </a:accent6>
      <a:hlink>
        <a:srgbClr val="002060"/>
      </a:hlink>
      <a:folHlink>
        <a:srgbClr val="0053F2"/>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743</TotalTime>
  <Words>7299</Words>
  <Application>Microsoft Office PowerPoint</Application>
  <PresentationFormat>On-screen Show (4:3)</PresentationFormat>
  <Paragraphs>1144</Paragraphs>
  <Slides>109</Slides>
  <Notes>100</Notes>
  <HiddenSlides>0</HiddenSlides>
  <MMClips>0</MMClips>
  <ScaleCrop>false</ScaleCrop>
  <HeadingPairs>
    <vt:vector size="6" baseType="variant">
      <vt:variant>
        <vt:lpstr>Theme</vt:lpstr>
      </vt:variant>
      <vt:variant>
        <vt:i4>17</vt:i4>
      </vt:variant>
      <vt:variant>
        <vt:lpstr>Embedded OLE Servers</vt:lpstr>
      </vt:variant>
      <vt:variant>
        <vt:i4>3</vt:i4>
      </vt:variant>
      <vt:variant>
        <vt:lpstr>Slide Titles</vt:lpstr>
      </vt:variant>
      <vt:variant>
        <vt:i4>109</vt:i4>
      </vt:variant>
    </vt:vector>
  </HeadingPairs>
  <TitlesOfParts>
    <vt:vector size="129" baseType="lpstr">
      <vt:lpstr>1_Default Design</vt:lpstr>
      <vt:lpstr>2_Default Design</vt:lpstr>
      <vt:lpstr>cdctemp</vt:lpstr>
      <vt:lpstr>4_Default Design</vt:lpstr>
      <vt:lpstr>5_Default Design</vt:lpstr>
      <vt:lpstr>6_Default Design</vt:lpstr>
      <vt:lpstr>OSELS_PPT_dark(</vt:lpstr>
      <vt:lpstr>OSEILS_ppt_darktheme</vt:lpstr>
      <vt:lpstr>NCIRD_PPT_light([1]</vt:lpstr>
      <vt:lpstr>NCIRD_PPT_dark([1]</vt:lpstr>
      <vt:lpstr>Default Design</vt:lpstr>
      <vt:lpstr>3_Default Design</vt:lpstr>
      <vt:lpstr>Verve</vt:lpstr>
      <vt:lpstr>7_Default Design</vt:lpstr>
      <vt:lpstr>8_Default Design</vt:lpstr>
      <vt:lpstr>9_Default Design</vt:lpstr>
      <vt:lpstr>10_Default Design</vt:lpstr>
      <vt:lpstr>Slide</vt:lpstr>
      <vt:lpstr>Chart</vt:lpstr>
      <vt:lpstr>Worksheet</vt:lpstr>
      <vt:lpstr>Presenting Public Health Data 2010 CDC/CSTE Applied Epidemiology Fellowship Orientation</vt:lpstr>
      <vt:lpstr>Introduction</vt:lpstr>
      <vt:lpstr>Objectives</vt:lpstr>
      <vt:lpstr>Organizing and Delivering  an Oral Scientific Presentation</vt:lpstr>
      <vt:lpstr>First things first…    …do good science</vt:lpstr>
      <vt:lpstr>Structure of a Typical 10-minute  Oral Scientific Presentation</vt:lpstr>
      <vt:lpstr>Title Slide (10-15 sec)</vt:lpstr>
      <vt:lpstr>Elevated Fall-Related Mortality Rates  — New Mexico, 1999–2004</vt:lpstr>
      <vt:lpstr>Background (1-2 min)</vt:lpstr>
      <vt:lpstr>Methods (1-2 min)</vt:lpstr>
      <vt:lpstr>Results (3-4 min)</vt:lpstr>
      <vt:lpstr>Variation</vt:lpstr>
      <vt:lpstr>Discussion (2-3 min)</vt:lpstr>
      <vt:lpstr>Acknowledgments (10-15 sec)</vt:lpstr>
      <vt:lpstr>Creating Effective Slides</vt:lpstr>
      <vt:lpstr>What Annoys Audiences  About PowerPoint Presentations  Dave Paradi, Guide to PowerPoint</vt:lpstr>
      <vt:lpstr>Effective Slides…</vt:lpstr>
      <vt:lpstr>Typical (Old) EIS Color Scheme</vt:lpstr>
      <vt:lpstr>New CDC Slide and Poster Templates</vt:lpstr>
      <vt:lpstr>Color-Blind “Friendly” Presentations </vt:lpstr>
      <vt:lpstr>Start with a Slide Master</vt:lpstr>
      <vt:lpstr>Recommended Fonts and Sizes</vt:lpstr>
      <vt:lpstr>Keeping Text Size Consistent</vt:lpstr>
      <vt:lpstr>Effective Text Slides</vt:lpstr>
      <vt:lpstr>Epidemiology of B. cepacia</vt:lpstr>
      <vt:lpstr>Epidemiology of B. cepacia</vt:lpstr>
      <vt:lpstr>Things to Avoid</vt:lpstr>
      <vt:lpstr> Flow of Information </vt:lpstr>
      <vt:lpstr> Flow of Information </vt:lpstr>
      <vt:lpstr>Epidemiology of B. cepacia</vt:lpstr>
      <vt:lpstr>EPIDEMIOLOGY OF B. CEPACIA</vt:lpstr>
      <vt:lpstr>Epidemiology of B. cepacia</vt:lpstr>
      <vt:lpstr>Epidemiology of B. cepacia</vt:lpstr>
      <vt:lpstr>Photos and Clip Art — Tips </vt:lpstr>
      <vt:lpstr>Animals and Farm Environment</vt:lpstr>
      <vt:lpstr>Stakeholder Input</vt:lpstr>
      <vt:lpstr>Data Methods</vt:lpstr>
      <vt:lpstr>Traceback Investigation</vt:lpstr>
      <vt:lpstr>Traceback Investigation</vt:lpstr>
      <vt:lpstr>Tables, Graphs, and Charts</vt:lpstr>
      <vt:lpstr>Table</vt:lpstr>
      <vt:lpstr>Types of Tables</vt:lpstr>
      <vt:lpstr>Syphilis Cases by Age—United States, 1989</vt:lpstr>
      <vt:lpstr>Syphilis Cases by Age and Sex— United States, 1989</vt:lpstr>
      <vt:lpstr>Example of a Two-Variable (Contingency) Table</vt:lpstr>
      <vt:lpstr>Slide 46</vt:lpstr>
      <vt:lpstr>Example of Three-Variable Table   Syphilis Cases by Age, Sex, and Race— United States, 1989</vt:lpstr>
      <vt:lpstr>Slide 48</vt:lpstr>
      <vt:lpstr>Slide 49</vt:lpstr>
      <vt:lpstr>Example of Unnecessary Gridlines</vt:lpstr>
      <vt:lpstr>Slide 51</vt:lpstr>
      <vt:lpstr>Graph </vt:lpstr>
      <vt:lpstr>Arithmetic-Scale Line Graph </vt:lpstr>
      <vt:lpstr>Arithmetic-Scale Line Graph Pitfalls</vt:lpstr>
      <vt:lpstr>Newly Diagnosed HIV Cases by Race — Mississippi, 2005–2007</vt:lpstr>
      <vt:lpstr>Newly Diagnosed HIV Cases by Race — Mississippi, 2005–2007</vt:lpstr>
      <vt:lpstr>Newly Diagnosed HIV Cases by Race — Mississippi, 2005–2007</vt:lpstr>
      <vt:lpstr>Semi-Logarithmic Scale Line Graph</vt:lpstr>
      <vt:lpstr>Slide 59</vt:lpstr>
      <vt:lpstr>Chart</vt:lpstr>
      <vt:lpstr>Bar Charts</vt:lpstr>
      <vt:lpstr>Simple Bar Chart</vt:lpstr>
      <vt:lpstr>Overweight Prevalence  by Race/Ethnicity</vt:lpstr>
      <vt:lpstr>Grouped Bar Chart</vt:lpstr>
      <vt:lpstr>Overweight Prevalence by Sex and Race/Ethnicity</vt:lpstr>
      <vt:lpstr>Overweight Prevalence by Sex and Race/Ethnicity</vt:lpstr>
      <vt:lpstr>Overweight Prevalence by Sex and Race/Ethnicity</vt:lpstr>
      <vt:lpstr>Overweight Prevalence by Sex and Race/Ethnicity</vt:lpstr>
      <vt:lpstr>Stacked Bar Chart</vt:lpstr>
      <vt:lpstr>Overweight Prevalence by Sex and Race/Ethnicity</vt:lpstr>
      <vt:lpstr>100% Component Bar Chart</vt:lpstr>
      <vt:lpstr>Overweight Prevalence by Sex and Race/Ethnicity</vt:lpstr>
      <vt:lpstr>Histogram — A Special Bar Chart</vt:lpstr>
      <vt:lpstr>Measles Cases by Week of Onset— Texas and Arkansas, 1970 - 1971</vt:lpstr>
      <vt:lpstr>Pie Chart</vt:lpstr>
      <vt:lpstr>Students’ Weight Status  Los Angeles County, 2001 n=281,630</vt:lpstr>
      <vt:lpstr>Students’ Weight Status  Los Angeles County, 2001  N = 281,630</vt:lpstr>
      <vt:lpstr>Maps</vt:lpstr>
      <vt:lpstr>Slide 79</vt:lpstr>
      <vt:lpstr>Annual Rate of Motor-Vehicle Collisions with Moose by County</vt:lpstr>
      <vt:lpstr>Choose Colors Carefully  for Maps and Charts</vt:lpstr>
      <vt:lpstr>Slide 82</vt:lpstr>
      <vt:lpstr>Overweight Prevalence by Sex and Race/Ethnicity</vt:lpstr>
      <vt:lpstr>Tips on  Delivering Oral Presentations</vt:lpstr>
      <vt:lpstr>Preparation Tips</vt:lpstr>
      <vt:lpstr>Slide 86</vt:lpstr>
      <vt:lpstr>Delivery Tips</vt:lpstr>
      <vt:lpstr>Reasons Not to Use a Laser Pointer</vt:lpstr>
      <vt:lpstr>Overweight Prevalence by Sex and Race/Ethnicity</vt:lpstr>
      <vt:lpstr>Providers “Very Comfortable” with HIV+ Patients Concerning</vt:lpstr>
      <vt:lpstr>Providers “Very Comfortable” with HIV+ Patients Concerning</vt:lpstr>
      <vt:lpstr>Slide 92</vt:lpstr>
      <vt:lpstr>Question &amp; Answer Period:  Do’s</vt:lpstr>
      <vt:lpstr>Question &amp; Answer Period:  Don’ts</vt:lpstr>
      <vt:lpstr>Poster Presentations</vt:lpstr>
      <vt:lpstr>Slide 96</vt:lpstr>
      <vt:lpstr>Poster Presentations</vt:lpstr>
      <vt:lpstr>Take-Home Messages</vt:lpstr>
      <vt:lpstr>EIS Presentation Checklist</vt:lpstr>
      <vt:lpstr>EIS Presentation Checklist (cont’d)</vt:lpstr>
      <vt:lpstr>EIS Presentation Checklist (cont’d)</vt:lpstr>
      <vt:lpstr>Acknowledgments</vt:lpstr>
      <vt:lpstr>Slide 103</vt:lpstr>
      <vt:lpstr>Where to Find Slide Templates</vt:lpstr>
      <vt:lpstr>Example:  CIO-specific Templates and Colors </vt:lpstr>
      <vt:lpstr>CIO PowerPoint Slide Templates</vt:lpstr>
      <vt:lpstr>Basic Content Headline  Myriad Pro, Bold, Shadow, 28pt</vt:lpstr>
      <vt:lpstr>Basic Content Headline  Myriad Pro, Bold, Shadow, 28pt</vt:lpstr>
      <vt:lpstr>Basic Content Headline  Myriad Pro, Bold, Shadow, 26pt</vt:lpstr>
    </vt:vector>
  </TitlesOfParts>
  <Company>ITSO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Structure of a 10-minute EIS Oral Scientific Presentation</dc:title>
  <dc:creator>zvd0</dc:creator>
  <cp:lastModifiedBy>amasters</cp:lastModifiedBy>
  <cp:revision>72</cp:revision>
  <dcterms:created xsi:type="dcterms:W3CDTF">2004-09-15T13:45:52Z</dcterms:created>
  <dcterms:modified xsi:type="dcterms:W3CDTF">2011-02-07T16:30:15Z</dcterms:modified>
</cp:coreProperties>
</file>