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55"/>
  </p:notesMasterIdLst>
  <p:handoutMasterIdLst>
    <p:handoutMasterId r:id="rId56"/>
  </p:handoutMasterIdLst>
  <p:sldIdLst>
    <p:sldId id="256" r:id="rId2"/>
    <p:sldId id="257" r:id="rId3"/>
    <p:sldId id="319" r:id="rId4"/>
    <p:sldId id="360" r:id="rId5"/>
    <p:sldId id="322" r:id="rId6"/>
    <p:sldId id="344" r:id="rId7"/>
    <p:sldId id="345" r:id="rId8"/>
    <p:sldId id="411" r:id="rId9"/>
    <p:sldId id="388" r:id="rId10"/>
    <p:sldId id="290" r:id="rId11"/>
    <p:sldId id="266" r:id="rId12"/>
    <p:sldId id="361" r:id="rId13"/>
    <p:sldId id="390" r:id="rId14"/>
    <p:sldId id="420" r:id="rId15"/>
    <p:sldId id="416" r:id="rId16"/>
    <p:sldId id="391" r:id="rId17"/>
    <p:sldId id="362" r:id="rId18"/>
    <p:sldId id="424" r:id="rId19"/>
    <p:sldId id="425" r:id="rId20"/>
    <p:sldId id="274" r:id="rId21"/>
    <p:sldId id="363" r:id="rId22"/>
    <p:sldId id="396" r:id="rId23"/>
    <p:sldId id="364" r:id="rId24"/>
    <p:sldId id="320" r:id="rId25"/>
    <p:sldId id="427" r:id="rId26"/>
    <p:sldId id="415" r:id="rId27"/>
    <p:sldId id="340" r:id="rId28"/>
    <p:sldId id="432" r:id="rId29"/>
    <p:sldId id="324" r:id="rId30"/>
    <p:sldId id="339" r:id="rId31"/>
    <p:sldId id="448" r:id="rId32"/>
    <p:sldId id="451" r:id="rId33"/>
    <p:sldId id="280" r:id="rId34"/>
    <p:sldId id="366" r:id="rId35"/>
    <p:sldId id="325" r:id="rId36"/>
    <p:sldId id="334" r:id="rId37"/>
    <p:sldId id="433" r:id="rId38"/>
    <p:sldId id="434" r:id="rId39"/>
    <p:sldId id="326" r:id="rId40"/>
    <p:sldId id="327" r:id="rId41"/>
    <p:sldId id="328" r:id="rId42"/>
    <p:sldId id="329" r:id="rId43"/>
    <p:sldId id="436" r:id="rId44"/>
    <p:sldId id="435" r:id="rId45"/>
    <p:sldId id="426" r:id="rId46"/>
    <p:sldId id="397" r:id="rId47"/>
    <p:sldId id="330" r:id="rId48"/>
    <p:sldId id="398" r:id="rId49"/>
    <p:sldId id="372" r:id="rId50"/>
    <p:sldId id="374" r:id="rId51"/>
    <p:sldId id="301" r:id="rId52"/>
    <p:sldId id="375" r:id="rId53"/>
    <p:sldId id="342" r:id="rId54"/>
  </p:sldIdLst>
  <p:sldSz cx="9144000" cy="6858000" type="screen4x3"/>
  <p:notesSz cx="6858000" cy="9296400"/>
  <p:defaultTex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99"/>
    <a:srgbClr val="6666FF"/>
    <a:srgbClr val="CC0066"/>
    <a:srgbClr val="FFFF00"/>
    <a:srgbClr val="C0C0C0"/>
    <a:srgbClr val="5F5F5F"/>
    <a:srgbClr val="00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76" autoAdjust="0"/>
    <p:restoredTop sz="81109" autoAdjust="0"/>
  </p:normalViewPr>
  <p:slideViewPr>
    <p:cSldViewPr>
      <p:cViewPr>
        <p:scale>
          <a:sx n="50" d="100"/>
          <a:sy n="50" d="100"/>
        </p:scale>
        <p:origin x="-3384" y="-14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186"/>
    </p:cViewPr>
  </p:sorterViewPr>
  <p:notesViewPr>
    <p:cSldViewPr>
      <p:cViewPr varScale="1">
        <p:scale>
          <a:sx n="61" d="100"/>
          <a:sy n="61" d="100"/>
        </p:scale>
        <p:origin x="-1698" y="-54"/>
      </p:cViewPr>
      <p:guideLst>
        <p:guide orient="horz" pos="2928"/>
        <p:guide pos="2159"/>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70761" cy="464820"/>
          </a:xfrm>
          <a:prstGeom prst="rect">
            <a:avLst/>
          </a:prstGeom>
          <a:noFill/>
          <a:ln w="9525">
            <a:noFill/>
            <a:miter lim="800000"/>
            <a:headEnd/>
            <a:tailEnd/>
          </a:ln>
          <a:effectLst/>
        </p:spPr>
        <p:txBody>
          <a:bodyPr vert="horz" wrap="square" lIns="92884" tIns="46441" rIns="92884" bIns="46441" numCol="1" anchor="t" anchorCtr="0" compatLnSpc="1">
            <a:prstTxWarp prst="textNoShape">
              <a:avLst/>
            </a:prstTxWarp>
          </a:bodyPr>
          <a:lstStyle>
            <a:lvl1pPr algn="l" defTabSz="928688">
              <a:defRPr sz="1200" b="0">
                <a:latin typeface="Verdana" pitchFamily="34" charset="0"/>
              </a:defRPr>
            </a:lvl1pPr>
          </a:lstStyle>
          <a:p>
            <a:pPr>
              <a:defRPr/>
            </a:pPr>
            <a:endParaRPr lang="en-US"/>
          </a:p>
        </p:txBody>
      </p:sp>
      <p:sp>
        <p:nvSpPr>
          <p:cNvPr id="102403" name="Rectangle 3"/>
          <p:cNvSpPr>
            <a:spLocks noGrp="1" noChangeArrowheads="1"/>
          </p:cNvSpPr>
          <p:nvPr>
            <p:ph type="dt" sz="quarter" idx="1"/>
          </p:nvPr>
        </p:nvSpPr>
        <p:spPr bwMode="auto">
          <a:xfrm>
            <a:off x="3887240" y="0"/>
            <a:ext cx="2970761" cy="464820"/>
          </a:xfrm>
          <a:prstGeom prst="rect">
            <a:avLst/>
          </a:prstGeom>
          <a:noFill/>
          <a:ln w="9525">
            <a:noFill/>
            <a:miter lim="800000"/>
            <a:headEnd/>
            <a:tailEnd/>
          </a:ln>
          <a:effectLst/>
        </p:spPr>
        <p:txBody>
          <a:bodyPr vert="horz" wrap="square" lIns="92884" tIns="46441" rIns="92884" bIns="46441" numCol="1" anchor="t" anchorCtr="0" compatLnSpc="1">
            <a:prstTxWarp prst="textNoShape">
              <a:avLst/>
            </a:prstTxWarp>
          </a:bodyPr>
          <a:lstStyle>
            <a:lvl1pPr algn="r" defTabSz="928688">
              <a:defRPr sz="1200" b="0">
                <a:latin typeface="Verdana" pitchFamily="34" charset="0"/>
              </a:defRPr>
            </a:lvl1pPr>
          </a:lstStyle>
          <a:p>
            <a:pPr>
              <a:defRPr/>
            </a:pPr>
            <a:endParaRPr lang="en-US"/>
          </a:p>
        </p:txBody>
      </p:sp>
      <p:sp>
        <p:nvSpPr>
          <p:cNvPr id="102404" name="Rectangle 4"/>
          <p:cNvSpPr>
            <a:spLocks noGrp="1" noChangeArrowheads="1"/>
          </p:cNvSpPr>
          <p:nvPr>
            <p:ph type="ftr" sz="quarter" idx="2"/>
          </p:nvPr>
        </p:nvSpPr>
        <p:spPr bwMode="auto">
          <a:xfrm>
            <a:off x="0" y="8831580"/>
            <a:ext cx="2970761" cy="464820"/>
          </a:xfrm>
          <a:prstGeom prst="rect">
            <a:avLst/>
          </a:prstGeom>
          <a:noFill/>
          <a:ln w="9525">
            <a:noFill/>
            <a:miter lim="800000"/>
            <a:headEnd/>
            <a:tailEnd/>
          </a:ln>
          <a:effectLst/>
        </p:spPr>
        <p:txBody>
          <a:bodyPr vert="horz" wrap="square" lIns="92884" tIns="46441" rIns="92884" bIns="46441" numCol="1" anchor="b" anchorCtr="0" compatLnSpc="1">
            <a:prstTxWarp prst="textNoShape">
              <a:avLst/>
            </a:prstTxWarp>
          </a:bodyPr>
          <a:lstStyle>
            <a:lvl1pPr algn="l" defTabSz="928688">
              <a:defRPr sz="1200" b="0">
                <a:latin typeface="Verdana" pitchFamily="34" charset="0"/>
              </a:defRPr>
            </a:lvl1pPr>
          </a:lstStyle>
          <a:p>
            <a:pPr>
              <a:defRPr/>
            </a:pPr>
            <a:endParaRPr lang="en-US"/>
          </a:p>
        </p:txBody>
      </p:sp>
      <p:sp>
        <p:nvSpPr>
          <p:cNvPr id="102405" name="Rectangle 5"/>
          <p:cNvSpPr>
            <a:spLocks noGrp="1" noChangeArrowheads="1"/>
          </p:cNvSpPr>
          <p:nvPr>
            <p:ph type="sldNum" sz="quarter" idx="3"/>
          </p:nvPr>
        </p:nvSpPr>
        <p:spPr bwMode="auto">
          <a:xfrm>
            <a:off x="3887240" y="8831580"/>
            <a:ext cx="2970761" cy="464820"/>
          </a:xfrm>
          <a:prstGeom prst="rect">
            <a:avLst/>
          </a:prstGeom>
          <a:noFill/>
          <a:ln w="9525">
            <a:noFill/>
            <a:miter lim="800000"/>
            <a:headEnd/>
            <a:tailEnd/>
          </a:ln>
          <a:effectLst/>
        </p:spPr>
        <p:txBody>
          <a:bodyPr vert="horz" wrap="square" lIns="92884" tIns="46441" rIns="92884" bIns="46441" numCol="1" anchor="b" anchorCtr="0" compatLnSpc="1">
            <a:prstTxWarp prst="textNoShape">
              <a:avLst/>
            </a:prstTxWarp>
          </a:bodyPr>
          <a:lstStyle>
            <a:lvl1pPr algn="r" defTabSz="928688">
              <a:defRPr sz="1200" b="0">
                <a:latin typeface="Verdana" pitchFamily="34" charset="0"/>
              </a:defRPr>
            </a:lvl1pPr>
          </a:lstStyle>
          <a:p>
            <a:pPr>
              <a:defRPr/>
            </a:pPr>
            <a:fld id="{55E85A10-AC6A-4341-AF51-1C03108CE73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970761" cy="464820"/>
          </a:xfrm>
          <a:prstGeom prst="rect">
            <a:avLst/>
          </a:prstGeom>
          <a:noFill/>
          <a:ln w="9525">
            <a:noFill/>
            <a:miter lim="800000"/>
            <a:headEnd/>
            <a:tailEnd/>
          </a:ln>
          <a:effectLst/>
        </p:spPr>
        <p:txBody>
          <a:bodyPr vert="horz" wrap="square" lIns="92884" tIns="46441" rIns="92884" bIns="46441" numCol="1" anchor="t" anchorCtr="0" compatLnSpc="1">
            <a:prstTxWarp prst="textNoShape">
              <a:avLst/>
            </a:prstTxWarp>
          </a:bodyPr>
          <a:lstStyle>
            <a:lvl1pPr algn="l" defTabSz="928688">
              <a:defRPr sz="1200" b="0">
                <a:latin typeface="Verdana" pitchFamily="34" charset="0"/>
              </a:defRPr>
            </a:lvl1pPr>
          </a:lstStyle>
          <a:p>
            <a:pPr>
              <a:defRPr/>
            </a:pPr>
            <a:endParaRPr lang="en-US"/>
          </a:p>
        </p:txBody>
      </p:sp>
      <p:sp>
        <p:nvSpPr>
          <p:cNvPr id="88067" name="Rectangle 3"/>
          <p:cNvSpPr>
            <a:spLocks noGrp="1" noChangeArrowheads="1"/>
          </p:cNvSpPr>
          <p:nvPr>
            <p:ph type="dt" idx="1"/>
          </p:nvPr>
        </p:nvSpPr>
        <p:spPr bwMode="auto">
          <a:xfrm>
            <a:off x="3887240" y="0"/>
            <a:ext cx="2970761" cy="464820"/>
          </a:xfrm>
          <a:prstGeom prst="rect">
            <a:avLst/>
          </a:prstGeom>
          <a:noFill/>
          <a:ln w="9525">
            <a:noFill/>
            <a:miter lim="800000"/>
            <a:headEnd/>
            <a:tailEnd/>
          </a:ln>
          <a:effectLst/>
        </p:spPr>
        <p:txBody>
          <a:bodyPr vert="horz" wrap="square" lIns="92884" tIns="46441" rIns="92884" bIns="46441" numCol="1" anchor="t" anchorCtr="0" compatLnSpc="1">
            <a:prstTxWarp prst="textNoShape">
              <a:avLst/>
            </a:prstTxWarp>
          </a:bodyPr>
          <a:lstStyle>
            <a:lvl1pPr algn="r" defTabSz="928688">
              <a:defRPr sz="1200" b="0">
                <a:latin typeface="Verdana" pitchFamily="34" charset="0"/>
              </a:defRPr>
            </a:lvl1pPr>
          </a:lstStyle>
          <a:p>
            <a:pPr>
              <a:defRPr/>
            </a:pPr>
            <a:endParaRPr lang="en-US"/>
          </a:p>
        </p:txBody>
      </p:sp>
      <p:sp>
        <p:nvSpPr>
          <p:cNvPr id="56324" name="Rectangle 4"/>
          <p:cNvSpPr>
            <a:spLocks noChangeArrowheads="1" noTextEdit="1"/>
          </p:cNvSpPr>
          <p:nvPr>
            <p:ph type="sldImg" idx="2"/>
          </p:nvPr>
        </p:nvSpPr>
        <p:spPr bwMode="auto">
          <a:xfrm>
            <a:off x="1104900" y="695325"/>
            <a:ext cx="4649788" cy="3487738"/>
          </a:xfrm>
          <a:prstGeom prst="rect">
            <a:avLst/>
          </a:prstGeom>
          <a:noFill/>
          <a:ln w="9525">
            <a:solidFill>
              <a:srgbClr val="000000"/>
            </a:solidFill>
            <a:miter lim="800000"/>
            <a:headEnd/>
            <a:tailEnd/>
          </a:ln>
        </p:spPr>
      </p:sp>
      <p:sp>
        <p:nvSpPr>
          <p:cNvPr id="88069" name="Rectangle 5"/>
          <p:cNvSpPr>
            <a:spLocks noGrp="1" noChangeArrowheads="1"/>
          </p:cNvSpPr>
          <p:nvPr>
            <p:ph type="body" sz="quarter" idx="3"/>
          </p:nvPr>
        </p:nvSpPr>
        <p:spPr bwMode="auto">
          <a:xfrm>
            <a:off x="913361" y="4415790"/>
            <a:ext cx="5031278" cy="4184972"/>
          </a:xfrm>
          <a:prstGeom prst="rect">
            <a:avLst/>
          </a:prstGeom>
          <a:noFill/>
          <a:ln w="9525">
            <a:noFill/>
            <a:miter lim="800000"/>
            <a:headEnd/>
            <a:tailEnd/>
          </a:ln>
          <a:effectLst/>
        </p:spPr>
        <p:txBody>
          <a:bodyPr vert="horz" wrap="square" lIns="92884" tIns="46441" rIns="92884" bIns="4644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8070" name="Rectangle 6"/>
          <p:cNvSpPr>
            <a:spLocks noGrp="1" noChangeArrowheads="1"/>
          </p:cNvSpPr>
          <p:nvPr>
            <p:ph type="ftr" sz="quarter" idx="4"/>
          </p:nvPr>
        </p:nvSpPr>
        <p:spPr bwMode="auto">
          <a:xfrm>
            <a:off x="0" y="8831580"/>
            <a:ext cx="2970761" cy="464820"/>
          </a:xfrm>
          <a:prstGeom prst="rect">
            <a:avLst/>
          </a:prstGeom>
          <a:noFill/>
          <a:ln w="9525">
            <a:noFill/>
            <a:miter lim="800000"/>
            <a:headEnd/>
            <a:tailEnd/>
          </a:ln>
          <a:effectLst/>
        </p:spPr>
        <p:txBody>
          <a:bodyPr vert="horz" wrap="square" lIns="92884" tIns="46441" rIns="92884" bIns="46441" numCol="1" anchor="b" anchorCtr="0" compatLnSpc="1">
            <a:prstTxWarp prst="textNoShape">
              <a:avLst/>
            </a:prstTxWarp>
          </a:bodyPr>
          <a:lstStyle>
            <a:lvl1pPr algn="l" defTabSz="928688">
              <a:defRPr sz="1200" b="0">
                <a:latin typeface="Verdana" pitchFamily="34" charset="0"/>
              </a:defRPr>
            </a:lvl1pPr>
          </a:lstStyle>
          <a:p>
            <a:pPr>
              <a:defRPr/>
            </a:pPr>
            <a:endParaRPr lang="en-US"/>
          </a:p>
        </p:txBody>
      </p:sp>
      <p:sp>
        <p:nvSpPr>
          <p:cNvPr id="88071" name="Rectangle 7"/>
          <p:cNvSpPr>
            <a:spLocks noGrp="1" noChangeArrowheads="1"/>
          </p:cNvSpPr>
          <p:nvPr>
            <p:ph type="sldNum" sz="quarter" idx="5"/>
          </p:nvPr>
        </p:nvSpPr>
        <p:spPr bwMode="auto">
          <a:xfrm>
            <a:off x="3887240" y="8831580"/>
            <a:ext cx="2970761" cy="464820"/>
          </a:xfrm>
          <a:prstGeom prst="rect">
            <a:avLst/>
          </a:prstGeom>
          <a:noFill/>
          <a:ln w="9525">
            <a:noFill/>
            <a:miter lim="800000"/>
            <a:headEnd/>
            <a:tailEnd/>
          </a:ln>
          <a:effectLst/>
        </p:spPr>
        <p:txBody>
          <a:bodyPr vert="horz" wrap="square" lIns="92884" tIns="46441" rIns="92884" bIns="46441" numCol="1" anchor="b" anchorCtr="0" compatLnSpc="1">
            <a:prstTxWarp prst="textNoShape">
              <a:avLst/>
            </a:prstTxWarp>
          </a:bodyPr>
          <a:lstStyle>
            <a:lvl1pPr algn="r" defTabSz="928688">
              <a:defRPr sz="1200" b="0">
                <a:latin typeface="Verdana" pitchFamily="34" charset="0"/>
              </a:defRPr>
            </a:lvl1pPr>
          </a:lstStyle>
          <a:p>
            <a:pPr>
              <a:defRPr/>
            </a:pPr>
            <a:fld id="{2D830EA8-8C0F-4E7C-B53A-C0B91BFDF14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F9616BA-3B65-4ABF-B4F4-C3EAA5A356BD}" type="slidenum">
              <a:rPr lang="en-US" smtClean="0"/>
              <a:pPr/>
              <a:t>1</a:t>
            </a:fld>
            <a:endParaRPr lang="en-US" smtClean="0"/>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r>
              <a:rPr lang="en-US" smtClean="0"/>
              <a:t>Not presenting this from an informatics perspective rather focus is on information process and content and how it supports surveillance process leading to public health action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25DC1F8F-D82F-4D25-8417-AAE821531F49}" type="slidenum">
              <a:rPr lang="en-US" smtClean="0"/>
              <a:pPr/>
              <a:t>10</a:t>
            </a:fld>
            <a:endParaRPr lang="en-US" smtClean="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r>
              <a:rPr lang="en-US" smtClean="0"/>
              <a:t>These six tasks comprise CDC’s recommendations for evaluating public health surveillance systems.</a:t>
            </a:r>
          </a:p>
          <a:p>
            <a:endParaRPr lang="en-US" smtClean="0"/>
          </a:p>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8E2D6412-6DFE-40C1-97E2-BB30A4EE2D2A}" type="slidenum">
              <a:rPr lang="en-US" smtClean="0"/>
              <a:pPr/>
              <a:t>11</a:t>
            </a:fld>
            <a:endParaRPr lang="en-US" smtClean="0"/>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r>
              <a:rPr lang="en-US" sz="1000" smtClean="0"/>
              <a:t>Stakeholders are the persons or organizations having an investment in what will be learned from the evaluation. </a:t>
            </a:r>
            <a:r>
              <a:rPr lang="en-US" smtClean="0"/>
              <a:t>For the evaluation of a public health surveillance system, stakeholders might include:</a:t>
            </a:r>
          </a:p>
          <a:p>
            <a:pPr lvl="1"/>
            <a:r>
              <a:rPr lang="en-US" sz="900" smtClean="0"/>
              <a:t>Public health practitioners,</a:t>
            </a:r>
          </a:p>
          <a:p>
            <a:pPr lvl="1"/>
            <a:r>
              <a:rPr lang="en-US" sz="900" smtClean="0"/>
              <a:t>Health-care providers,</a:t>
            </a:r>
          </a:p>
          <a:p>
            <a:pPr lvl="1"/>
            <a:r>
              <a:rPr lang="en-US" sz="900" smtClean="0"/>
              <a:t>Members of affected communities,</a:t>
            </a:r>
          </a:p>
          <a:p>
            <a:pPr lvl="1"/>
            <a:r>
              <a:rPr lang="en-US" sz="900" smtClean="0"/>
              <a:t>Data providers and users,</a:t>
            </a:r>
          </a:p>
          <a:p>
            <a:pPr lvl="1"/>
            <a:r>
              <a:rPr lang="en-US" sz="900" smtClean="0"/>
              <a:t>Professional and private organizations, and</a:t>
            </a:r>
          </a:p>
          <a:p>
            <a:pPr lvl="1"/>
            <a:r>
              <a:rPr lang="en-US" sz="900" smtClean="0"/>
              <a:t>Governments at the local, state, and federal levels</a:t>
            </a:r>
          </a:p>
          <a:p>
            <a:pPr lvl="1"/>
            <a:endParaRPr lang="en-US" sz="1000" smtClean="0"/>
          </a:p>
          <a:p>
            <a:r>
              <a:rPr lang="en-US" sz="1000" smtClean="0"/>
              <a:t>Engaging stakeholders in the evaluation process helps to ensure that the evaluation:</a:t>
            </a:r>
          </a:p>
          <a:p>
            <a:pPr lvl="1"/>
            <a:r>
              <a:rPr lang="en-US" sz="1000" smtClean="0"/>
              <a:t>Addresses appropriate questions, </a:t>
            </a:r>
          </a:p>
          <a:p>
            <a:pPr lvl="1"/>
            <a:r>
              <a:rPr lang="en-US" sz="1000" smtClean="0"/>
              <a:t>Assesses pertinent attributes, and</a:t>
            </a:r>
          </a:p>
          <a:p>
            <a:pPr lvl="1"/>
            <a:r>
              <a:rPr lang="en-US" sz="1000" smtClean="0"/>
              <a:t>Produces acceptable and useful findings</a:t>
            </a:r>
          </a:p>
          <a:p>
            <a:pPr lvl="1"/>
            <a:endParaRPr lang="en-US" sz="1000" smtClean="0"/>
          </a:p>
          <a:p>
            <a:pPr lvl="1"/>
            <a:r>
              <a:rPr lang="en-US" sz="1000" smtClean="0"/>
              <a:t>The scope, level, and form of stakeholder involvement will vary for each evaluation.  </a:t>
            </a:r>
          </a:p>
          <a:p>
            <a:pPr lvl="1"/>
            <a:endParaRPr lang="en-US" sz="1000" smtClean="0"/>
          </a:p>
          <a:p>
            <a:pPr lvl="1"/>
            <a:r>
              <a:rPr lang="en-US" sz="1000" smtClean="0"/>
              <a:t>For example, if potential effect of changes recommended by the evaluation is </a:t>
            </a:r>
            <a:r>
              <a:rPr lang="en-US" sz="1000" b="1" smtClean="0"/>
              <a:t>limited</a:t>
            </a:r>
            <a:r>
              <a:rPr lang="en-US" sz="1000" smtClean="0"/>
              <a:t>, involvement might be minimal.  </a:t>
            </a:r>
          </a:p>
          <a:p>
            <a:pPr lvl="1"/>
            <a:endParaRPr lang="en-US" sz="1000" smtClean="0"/>
          </a:p>
          <a:p>
            <a:pPr lvl="1"/>
            <a:r>
              <a:rPr lang="en-US" sz="1000" smtClean="0"/>
              <a:t>On the other hand, if potential effect of recommended changes is </a:t>
            </a:r>
            <a:r>
              <a:rPr lang="en-US" sz="1000" b="1" smtClean="0"/>
              <a:t>substantial</a:t>
            </a:r>
            <a:r>
              <a:rPr lang="en-US" sz="1000" smtClean="0"/>
              <a:t>, engaging a diverse range of stakeholders becomes more important.</a:t>
            </a:r>
          </a:p>
          <a:p>
            <a:pPr eaLnBrk="1" hangingPunct="1">
              <a:buClr>
                <a:srgbClr val="FFFF66"/>
              </a:buClr>
              <a:buFont typeface="Wingdings" pitchFamily="2" charset="2"/>
              <a:buNone/>
            </a:pPr>
            <a:r>
              <a:rPr lang="en-US" sz="1000" smtClean="0">
                <a:solidFill>
                  <a:srgbClr val="FFFF00"/>
                </a:solidFill>
              </a:rPr>
              <a:t>How to engage?</a:t>
            </a:r>
          </a:p>
          <a:p>
            <a:pPr lvl="1" eaLnBrk="1" hangingPunct="1">
              <a:buClr>
                <a:srgbClr val="FFFF66"/>
              </a:buClr>
            </a:pPr>
            <a:r>
              <a:rPr lang="en-US" sz="1000" smtClean="0"/>
              <a:t>Interview – develop questions ahead of time</a:t>
            </a:r>
          </a:p>
          <a:p>
            <a:pPr lvl="1" eaLnBrk="1" hangingPunct="1">
              <a:buClr>
                <a:srgbClr val="FFFF66"/>
              </a:buClr>
            </a:pPr>
            <a:r>
              <a:rPr lang="en-US" sz="1000" smtClean="0"/>
              <a:t>Survey – more structured, more stakeholders, more relevant if they are ‘active’</a:t>
            </a:r>
          </a:p>
          <a:p>
            <a:pPr lvl="1"/>
            <a:endParaRPr lang="en-US" sz="1000" smtClean="0"/>
          </a:p>
          <a:p>
            <a:pPr lvl="1"/>
            <a:endParaRPr lang="en-US" sz="1000" smtClean="0"/>
          </a:p>
          <a:p>
            <a:pPr lvl="1"/>
            <a:endParaRPr lang="en-US" sz="1000" smtClean="0"/>
          </a:p>
          <a:p>
            <a:endParaRPr lang="en-US" sz="1000" smtClean="0"/>
          </a:p>
          <a:p>
            <a:endParaRPr lang="en-US" sz="10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99B879E3-F27A-4C41-9C70-0CA54C24DAEF}" type="slidenum">
              <a:rPr lang="en-US" smtClean="0"/>
              <a:pPr/>
              <a:t>12</a:t>
            </a:fld>
            <a:endParaRPr lang="en-US" smtClean="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r>
              <a:rPr lang="en-US" smtClean="0"/>
              <a:t>who’s doing what where when</a:t>
            </a:r>
            <a:endParaRPr lang="en-US" sz="1000" smtClean="0"/>
          </a:p>
          <a:p>
            <a:endParaRPr lang="en-US" sz="1000" smtClean="0"/>
          </a:p>
          <a:p>
            <a:r>
              <a:rPr lang="en-US" sz="1000" smtClean="0"/>
              <a:t>Under Task B, the public health importance of the health-related event under surveillance should be described.  Aspects of this importance can include:</a:t>
            </a:r>
          </a:p>
          <a:p>
            <a:r>
              <a:rPr lang="en-US" sz="1000" smtClean="0"/>
              <a:t>   Indices of frequency (e.g., morbidity and mortality) and summary measures of population health status (e.g., QALYS),</a:t>
            </a:r>
          </a:p>
          <a:p>
            <a:pPr lvl="1"/>
            <a:r>
              <a:rPr lang="en-US" sz="1000" smtClean="0"/>
              <a:t>Indices of severity (e.g., disability rates),</a:t>
            </a:r>
          </a:p>
          <a:p>
            <a:pPr lvl="1"/>
            <a:r>
              <a:rPr lang="en-US" sz="1000" smtClean="0"/>
              <a:t>Disparities or inequities of the event,</a:t>
            </a:r>
          </a:p>
          <a:p>
            <a:pPr lvl="1"/>
            <a:r>
              <a:rPr lang="en-US" sz="1000" smtClean="0"/>
              <a:t>Costs associated with the event ,</a:t>
            </a:r>
          </a:p>
          <a:p>
            <a:pPr lvl="1"/>
            <a:r>
              <a:rPr lang="en-US" sz="1000" smtClean="0"/>
              <a:t>Preventability,</a:t>
            </a:r>
          </a:p>
          <a:p>
            <a:pPr lvl="1"/>
            <a:r>
              <a:rPr lang="en-US" sz="1000" smtClean="0"/>
              <a:t>Potential clinical course in absence of intervention, and</a:t>
            </a:r>
          </a:p>
          <a:p>
            <a:pPr lvl="1"/>
            <a:r>
              <a:rPr lang="en-US" sz="1000" smtClean="0"/>
              <a:t>Public interest.</a:t>
            </a:r>
          </a:p>
          <a:p>
            <a:pPr lvl="1"/>
            <a:endParaRPr lang="en-US" sz="1000" smtClean="0"/>
          </a:p>
          <a:p>
            <a:pPr lvl="1"/>
            <a:r>
              <a:rPr lang="en-US" sz="1000" smtClean="0"/>
              <a:t>In addition, the purpose and operation of the system is described, including the </a:t>
            </a:r>
            <a:r>
              <a:rPr lang="en-US" sz="1000" b="1" smtClean="0"/>
              <a:t>planned uses of data</a:t>
            </a:r>
            <a:r>
              <a:rPr lang="en-US" sz="1000" smtClean="0"/>
              <a:t>, the health-related event, any </a:t>
            </a:r>
            <a:r>
              <a:rPr lang="en-US" sz="1000" b="1" smtClean="0"/>
              <a:t>legal authority</a:t>
            </a:r>
            <a:r>
              <a:rPr lang="en-US" sz="1000" smtClean="0"/>
              <a:t> for data collection, where in organization(s) the system resides, the </a:t>
            </a:r>
            <a:r>
              <a:rPr lang="en-US" sz="1000" b="1" smtClean="0"/>
              <a:t>level of integration with other systems</a:t>
            </a:r>
            <a:r>
              <a:rPr lang="en-US" sz="1000" smtClean="0"/>
              <a:t>, and the system’s components such as </a:t>
            </a:r>
            <a:r>
              <a:rPr lang="en-US" sz="1000" b="1" smtClean="0"/>
              <a:t>population under surveillance</a:t>
            </a:r>
            <a:r>
              <a:rPr lang="en-US" sz="1000" smtClean="0"/>
              <a:t>, time period of data collection, </a:t>
            </a:r>
            <a:r>
              <a:rPr lang="en-US" sz="1000" b="1" smtClean="0"/>
              <a:t>data sources</a:t>
            </a:r>
            <a:r>
              <a:rPr lang="en-US" sz="1000" smtClean="0"/>
              <a:t>, data management, analysis, and dissemination, and </a:t>
            </a:r>
            <a:r>
              <a:rPr lang="en-US" sz="1000" b="1" smtClean="0"/>
              <a:t>procedures for patient privacy, data confidentiality, and system security</a:t>
            </a:r>
            <a:r>
              <a:rPr lang="en-US" sz="1000" smtClean="0"/>
              <a:t>.</a:t>
            </a:r>
          </a:p>
          <a:p>
            <a:pPr lvl="1"/>
            <a:endParaRPr lang="en-US" sz="1000" smtClean="0"/>
          </a:p>
          <a:p>
            <a:pPr lvl="1"/>
            <a:r>
              <a:rPr lang="en-US" sz="1000" smtClean="0"/>
              <a:t>Lastly, resources used to operate the system are discussed, including sources of funding, the amount of time to operate the system, and costs of other resources.</a:t>
            </a:r>
          </a:p>
          <a:p>
            <a:pPr lvl="1"/>
            <a:endParaRPr lang="en-US" sz="1000" smtClean="0"/>
          </a:p>
          <a:p>
            <a:pPr lvl="1"/>
            <a:endParaRPr lang="en-US" sz="10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9B895281-9F73-4AAE-A552-30EBB7F51EFE}" type="slidenum">
              <a:rPr lang="en-US" smtClean="0"/>
              <a:pPr/>
              <a:t>13</a:t>
            </a:fld>
            <a:endParaRPr lang="en-US" smtClean="0"/>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lvl="1"/>
            <a:r>
              <a:rPr lang="en-US" smtClean="0"/>
              <a:t>Source of this information:</a:t>
            </a:r>
          </a:p>
          <a:p>
            <a:pPr lvl="1"/>
            <a:endParaRPr lang="en-US" smtClean="0"/>
          </a:p>
          <a:p>
            <a:pPr lvl="1"/>
            <a:r>
              <a:rPr lang="en-US" smtClean="0"/>
              <a:t>Subject matter experts?</a:t>
            </a:r>
          </a:p>
          <a:p>
            <a:pPr lvl="1"/>
            <a:r>
              <a:rPr lang="en-US" smtClean="0"/>
              <a:t>Surveillance &amp; research data.</a:t>
            </a:r>
          </a:p>
          <a:p>
            <a:pPr lvl="1"/>
            <a:r>
              <a:rPr lang="en-US" smtClean="0"/>
              <a:t>Literature review?</a:t>
            </a:r>
          </a:p>
          <a:p>
            <a:pPr lvl="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6CAE35D1-FC50-4949-B0EC-B7BFC7192D4F}" type="slidenum">
              <a:rPr lang="en-US" smtClean="0"/>
              <a:pPr/>
              <a:t>14</a:t>
            </a:fld>
            <a:endParaRPr lang="en-US" smtClean="0"/>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lvl="1"/>
            <a:endParaRPr lang="en-US" sz="10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0A5491BC-836C-4E42-9919-4C848B95B573}" type="slidenum">
              <a:rPr lang="en-US" smtClean="0"/>
              <a:pPr/>
              <a:t>15</a:t>
            </a:fld>
            <a:endParaRPr lang="en-US" smtClean="0"/>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lvl="1"/>
            <a:r>
              <a:rPr lang="en-US" b="1" smtClean="0"/>
              <a:t>Limited system documentation</a:t>
            </a:r>
            <a:r>
              <a:rPr lang="en-US" smtClean="0"/>
              <a:t> led investigators to conduct survey of key stakeholders:  Communicable Diseases Network – to gather their input.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9FE9377A-E6BB-4BB7-8431-480F8A724DB1}" type="slidenum">
              <a:rPr lang="en-US" smtClean="0"/>
              <a:pPr/>
              <a:t>16</a:t>
            </a:fld>
            <a:endParaRPr lang="en-US" smtClean="0"/>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lvl="1"/>
            <a:r>
              <a:rPr lang="en-US" smtClean="0"/>
              <a:t>Diagram high-level view of surveillance system processes </a:t>
            </a:r>
          </a:p>
          <a:p>
            <a:pPr lvl="2">
              <a:buFontTx/>
              <a:buChar char="•"/>
            </a:pPr>
            <a:r>
              <a:rPr lang="en-US" smtClean="0"/>
              <a:t>May aid in identification of critical stakeholders</a:t>
            </a:r>
          </a:p>
          <a:p>
            <a:pPr lvl="1"/>
            <a:endParaRPr lang="en-US" smtClean="0"/>
          </a:p>
          <a:p>
            <a:pPr lvl="1"/>
            <a:r>
              <a:rPr lang="en-US" smtClean="0"/>
              <a:t>Note key steps in p.h. surveillance – collection, reporting, analysis, interpretation, dissemination, &amp; action</a:t>
            </a:r>
          </a:p>
          <a:p>
            <a:pPr lvl="1"/>
            <a:endParaRPr lang="en-US" smtClean="0"/>
          </a:p>
          <a:p>
            <a:pPr lvl="1"/>
            <a:r>
              <a:rPr lang="en-US" smtClean="0"/>
              <a:t>What other systems is this dependent upon?  What are dependencies – is this standalone or integrated?</a:t>
            </a:r>
          </a:p>
          <a:p>
            <a:pPr lvl="1"/>
            <a:endParaRPr lang="en-US" smtClean="0"/>
          </a:p>
          <a:p>
            <a:pPr lvl="1"/>
            <a:r>
              <a:rPr lang="en-US" smtClean="0"/>
              <a:t>Diagramming the system may allow you to identify ‘dependencies’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30071C80-E50D-4770-9676-E4A47953A9E4}" type="slidenum">
              <a:rPr lang="en-US" smtClean="0"/>
              <a:pPr/>
              <a:t>17</a:t>
            </a:fld>
            <a:endParaRPr lang="en-US" smtClean="0"/>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r>
              <a:rPr lang="en-US" smtClean="0"/>
              <a:t>Indirect costs – case finding; treatment; partner services…</a:t>
            </a:r>
          </a:p>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7210BFE-F0AA-42ED-8FF8-130AC7984B86}" type="slidenum">
              <a:rPr lang="en-US" smtClean="0"/>
              <a:pPr/>
              <a:t>18</a:t>
            </a:fld>
            <a:endParaRPr lang="en-US" smtClean="0"/>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B63EC1AA-F8BD-40F1-9B9C-A9B7E00D1D25}" type="slidenum">
              <a:rPr lang="en-US" smtClean="0"/>
              <a:pPr/>
              <a:t>19</a:t>
            </a:fld>
            <a:endParaRPr lang="en-US" smtClean="0"/>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r>
              <a:rPr lang="en-US" smtClean="0"/>
              <a:t>To focus the design of the evaluation, those who implement the evaluation should determine specific purpose of the evaluation, identify stakeholders (Task A), consider what will be done with the information generated from the evaluation, specify the questions that will be answered by the evaluation, and determine standards for assessing the performance of the system.</a:t>
            </a:r>
          </a:p>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8A95FD54-BBBB-415F-83F7-12F32A257285}" type="slidenum">
              <a:rPr lang="en-US" smtClean="0"/>
              <a:pPr/>
              <a:t>2</a:t>
            </a:fld>
            <a:endParaRPr lang="en-US" smtClean="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r>
              <a:rPr lang="en-US" smtClean="0"/>
              <a:t>+ Introduce you to some examples from published evaluations.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EB44DDF6-A9B0-4A15-AB6C-D6EBA22C2208}" type="slidenum">
              <a:rPr lang="en-US" smtClean="0"/>
              <a:pPr/>
              <a:t>20</a:t>
            </a:fld>
            <a:endParaRPr lang="en-US" smtClean="0"/>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en-US" smtClean="0"/>
          </a:p>
          <a:p>
            <a:r>
              <a:rPr lang="en-US" smtClean="0"/>
              <a:t>Task D, gathering credible evidence regarding the system’s performance, involves an indication of the level of the system’s usefulness </a:t>
            </a:r>
            <a:r>
              <a:rPr lang="en-US" b="1" smtClean="0"/>
              <a:t>by describing actions taken as a result of analyzing and interpreting data from the system</a:t>
            </a:r>
            <a:r>
              <a:rPr lang="en-US" smtClean="0"/>
              <a:t>.  Often, published reports and discussions with personnel who operate the system can yield indications of the system’s usefulness.</a:t>
            </a:r>
          </a:p>
          <a:p>
            <a:endParaRPr lang="en-US" smtClean="0"/>
          </a:p>
          <a:p>
            <a:r>
              <a:rPr lang="en-US" smtClean="0"/>
              <a:t>Also, these system attributes should be described.  </a:t>
            </a:r>
          </a:p>
          <a:p>
            <a:endParaRPr lang="en-US" smtClean="0"/>
          </a:p>
          <a:p>
            <a:r>
              <a:rPr lang="en-US" smtClean="0"/>
              <a:t>…added “data quality” and “stability” to the attributes.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97F0230-3D4F-4C27-98F2-16C16B48BE33}" type="slidenum">
              <a:rPr lang="en-US" smtClean="0"/>
              <a:pPr/>
              <a:t>21</a:t>
            </a:fld>
            <a:endParaRPr lang="en-US" smtClean="0"/>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r>
              <a:rPr lang="en-US" sz="1000" smtClean="0"/>
              <a:t>Task E in the updated guidelines calls for justifying and stating conclusions and making recommendations.</a:t>
            </a:r>
          </a:p>
          <a:p>
            <a:endParaRPr lang="en-US" sz="1000" smtClean="0"/>
          </a:p>
          <a:p>
            <a:r>
              <a:rPr lang="en-US" sz="1000" smtClean="0"/>
              <a:t>Conclusions from the evaluation can be justified through appropriate analysis, synthesis, interpretation, and judgment of the gathered evidence (Task D).  These conclusions should state whether the system is addressing an important public health problem and is meeting its objectives (Task B).</a:t>
            </a:r>
          </a:p>
          <a:p>
            <a:endParaRPr lang="en-US" sz="1000" smtClean="0"/>
          </a:p>
          <a:p>
            <a:r>
              <a:rPr lang="en-US" sz="1000" smtClean="0"/>
              <a:t>Recommendations should address the modification and/or continuation of the public health surveillance system.  Before recommending modifications to a system, the evaluation should consider the interdependence of the system’s costs and attributes.  </a:t>
            </a:r>
            <a:r>
              <a:rPr lang="en-US" sz="1000" b="1" smtClean="0"/>
              <a:t>Strengthening one system attribute could adversely affect another attribute of higher priority</a:t>
            </a:r>
            <a:r>
              <a:rPr lang="en-US" sz="1000" smtClean="0"/>
              <a:t>.  For example, efforts to improve sensitivity, PVP, representativeness, timeliness, and stability can increase the cost of a surveillance system, although savings in efficiency with computer technology (such as electronic reporting) might offset some of these costs.  </a:t>
            </a:r>
          </a:p>
          <a:p>
            <a:r>
              <a:rPr lang="en-US" sz="1000" smtClean="0"/>
              <a:t>	</a:t>
            </a:r>
          </a:p>
          <a:p>
            <a:r>
              <a:rPr lang="en-US" sz="1000" smtClean="0"/>
              <a:t>In addition, the recommendations can address concerns about ethical obligations in operating the system.  Because public health practitioners have moral and ethical obligations, discussions with appropriate institution/agency scientific ethics officials are encouraged when projects involve public health surveillance systems.</a:t>
            </a:r>
          </a:p>
          <a:p>
            <a:r>
              <a:rPr lang="en-US" sz="1000" smtClean="0"/>
              <a:t>  </a:t>
            </a:r>
          </a:p>
          <a:p>
            <a:r>
              <a:rPr lang="en-US" sz="1000" smtClean="0"/>
              <a:t> “Responsible” surveillance:  - withholding valuable health information?  NHANES survey – knowledge of biomarker data + sharing with participant</a:t>
            </a:r>
          </a:p>
          <a:p>
            <a:endParaRPr lang="en-US" sz="1000" smtClean="0"/>
          </a:p>
          <a:p>
            <a:endParaRPr lang="en-US" sz="10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CF2BD1BE-7E86-4FFE-BABC-53078D824365}" type="slidenum">
              <a:rPr lang="en-US" smtClean="0"/>
              <a:pPr/>
              <a:t>22</a:t>
            </a:fld>
            <a:endParaRPr lang="en-US" smtClean="0"/>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lvl="1"/>
            <a:r>
              <a:rPr lang="en-US" smtClean="0"/>
              <a:t>“Information collected for 9 surveillance system attributes provides evidence that 6 attributes are strengths of NEISS-CADES, and 3 are relative limitations of the system.”</a:t>
            </a:r>
          </a:p>
          <a:p>
            <a:pPr lvl="1"/>
            <a:endParaRPr lang="en-US" smtClean="0"/>
          </a:p>
          <a:p>
            <a:pPr lvl="1"/>
            <a:r>
              <a:rPr lang="en-US" smtClean="0"/>
              <a:t>“NEISS-CADES is an effective public health surveillance system that characterizes the burden of outpatient ADEs</a:t>
            </a:r>
          </a:p>
          <a:p>
            <a:pPr lvl="1"/>
            <a:r>
              <a:rPr lang="en-US" smtClean="0"/>
              <a:t>treated in US emergency departments. Our evaluation indicates that NEISS-CADES provides complete and valid information on key data elements such as patient diagnosis and disposition, and the names and doses of drugs involved in ADEs. The system is well accepted by its participants and provides nationally representative data that have a high predictive positive value. NEISS-CADES addresses a primary outcome of ADEs—manifestation of patient symptoms and</a:t>
            </a:r>
          </a:p>
          <a:p>
            <a:pPr lvl="1"/>
            <a:r>
              <a:rPr lang="en-US" smtClean="0"/>
              <a:t>subsequent health-seeking behavior—and thereby frames ADE surveillance in the context of traditional public health</a:t>
            </a:r>
          </a:p>
          <a:p>
            <a:pPr lvl="1"/>
            <a:r>
              <a:rPr lang="en-US" smtClean="0"/>
              <a:t>reporting.”</a:t>
            </a:r>
          </a:p>
          <a:p>
            <a:pPr lvl="1"/>
            <a:endParaRPr lang="en-US" smtClean="0"/>
          </a:p>
          <a:p>
            <a:pPr lvl="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8DFF482-A958-48EC-8E4D-28C43C3B882E}" type="slidenum">
              <a:rPr lang="en-US" smtClean="0"/>
              <a:pPr/>
              <a:t>23</a:t>
            </a:fld>
            <a:endParaRPr lang="en-US" smtClean="0"/>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r>
              <a:rPr lang="en-US" smtClean="0"/>
              <a:t>The final task is ensuring use of the evaluation findings and sharing lessons learned.	</a:t>
            </a:r>
          </a:p>
          <a:p>
            <a:endParaRPr lang="en-US" smtClean="0"/>
          </a:p>
          <a:p>
            <a:r>
              <a:rPr lang="en-US" smtClean="0"/>
              <a:t>Deliberate effort is needed to ensure that the findings from a surveillance system evaluation are used and disseminated appropriately.  When the evaluation design is focused, the stakeholders can comment on decisions that might affect the likelihood of gathering credible evidence regarding the system’s performance.  During the implementation of the evaluation, it might be necessary to consider how potential findings (particularly negative findings) might affect decisions made about the surveillance system.  When the evaluation’s conclusions and recommendations are made, follow-up might be necessary to remind intended users of their planned uses, and to prevent lessons learned from becoming lost or ignored.</a:t>
            </a:r>
          </a:p>
          <a:p>
            <a:endParaRPr lang="en-US" smtClean="0"/>
          </a:p>
          <a:p>
            <a:r>
              <a:rPr lang="en-US" smtClean="0"/>
              <a:t>Strategies for communicating the evaluation’s findings and recommendations should be tailored to relevant audiences, including those who provided data used for the evaluation.  In the public health community, for example, a formal written report or oral presentation might be an important but not necessarily the only means of communicating the evaluation’s findings and recommendations to relevant audiences.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8B0C617-DB31-4FFD-9735-3F85A416D9FF}" type="slidenum">
              <a:rPr lang="en-US" smtClean="0"/>
              <a:pPr/>
              <a:t>24</a:t>
            </a:fld>
            <a:endParaRPr lang="en-US" smtClean="0"/>
          </a:p>
        </p:txBody>
      </p:sp>
      <p:sp>
        <p:nvSpPr>
          <p:cNvPr id="80899" name="Rectangle 2"/>
          <p:cNvSpPr>
            <a:spLocks noChangeArrowheads="1" noTextEdit="1"/>
          </p:cNvSpPr>
          <p:nvPr>
            <p:ph type="sldImg"/>
          </p:nvPr>
        </p:nvSpPr>
        <p:spPr>
          <a:xfrm>
            <a:off x="1104900" y="696913"/>
            <a:ext cx="4648200" cy="3486150"/>
          </a:xfrm>
          <a:ln/>
        </p:spPr>
      </p:sp>
      <p:sp>
        <p:nvSpPr>
          <p:cNvPr id="80900" name="Rectangle 3"/>
          <p:cNvSpPr>
            <a:spLocks noGrp="1" noChangeArrowheads="1"/>
          </p:cNvSpPr>
          <p:nvPr>
            <p:ph type="body" idx="1"/>
          </p:nvPr>
        </p:nvSpPr>
        <p:spPr>
          <a:xfrm>
            <a:off x="913361" y="4415790"/>
            <a:ext cx="5031278" cy="4183380"/>
          </a:xfrm>
          <a:noFill/>
          <a:ln/>
        </p:spPr>
        <p:txBody>
          <a:bodyPr/>
          <a:lstStyle/>
          <a:p>
            <a:r>
              <a:rPr lang="en-US" smtClean="0"/>
              <a:t>A notable quotation from a former CDC director.</a:t>
            </a:r>
          </a:p>
          <a:p>
            <a:endParaRPr lang="en-US" smtClean="0"/>
          </a:p>
          <a:p>
            <a:r>
              <a:rPr lang="en-US" smtClean="0"/>
              <a:t>ETHICAL OBLIGATION to use data for action!!!!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15012E74-E5AF-4CF7-9B6C-94F6686747D0}" type="slidenum">
              <a:rPr lang="en-US" smtClean="0"/>
              <a:pPr/>
              <a:t>25</a:t>
            </a:fld>
            <a:endParaRPr lang="en-US" smtClean="0"/>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r>
              <a:rPr lang="en-US" smtClean="0"/>
              <a:t>Task D, gathering credible evidence regarding the system’s performance, involves an indication of the level of the system’s usefulness </a:t>
            </a:r>
            <a:r>
              <a:rPr lang="en-US" b="1" smtClean="0"/>
              <a:t>by describing actions taken as a result of analyzing and interpreting data from the system</a:t>
            </a:r>
            <a:r>
              <a:rPr lang="en-US" smtClean="0"/>
              <a:t>.  Often, published reports and discussions with personnel who operate the system can yield indications of the system’s usefulness.</a:t>
            </a:r>
          </a:p>
          <a:p>
            <a:endParaRPr lang="en-US" smtClean="0"/>
          </a:p>
          <a:p>
            <a:r>
              <a:rPr lang="en-US" smtClean="0"/>
              <a:t>Also, these system attributes should be described.  </a:t>
            </a:r>
          </a:p>
          <a:p>
            <a:endParaRPr lang="en-US" smtClean="0"/>
          </a:p>
          <a:p>
            <a:r>
              <a:rPr lang="en-US" smtClean="0"/>
              <a:t>…added “data quality” and “stability” to the attributes.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5234171C-E5A3-4FB1-921D-E54B8A4CC141}" type="slidenum">
              <a:rPr lang="en-US" smtClean="0"/>
              <a:pPr/>
              <a:t>26</a:t>
            </a:fld>
            <a:endParaRPr lang="en-US" smtClean="0"/>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lvl="1"/>
            <a:endParaRPr lang="en-US" smtClean="0"/>
          </a:p>
          <a:p>
            <a:pPr lvl="1"/>
            <a:endParaRPr lang="en-US" smtClean="0"/>
          </a:p>
          <a:p>
            <a:pPr lvl="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DB92856D-D6E3-477D-A3D2-DC04707736F8}" type="slidenum">
              <a:rPr lang="en-US" smtClean="0"/>
              <a:pPr/>
              <a:t>27</a:t>
            </a:fld>
            <a:endParaRPr lang="en-US" smtClean="0"/>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r>
              <a:rPr lang="en-US" smtClean="0"/>
              <a:t>Consider other aspects of system performance –</a:t>
            </a:r>
          </a:p>
          <a:p>
            <a:endParaRPr lang="en-US" smtClean="0"/>
          </a:p>
          <a:p>
            <a:r>
              <a:rPr lang="en-US" smtClean="0"/>
              <a:t>Informatics-based</a:t>
            </a:r>
          </a:p>
          <a:p>
            <a:r>
              <a:rPr lang="en-US" smtClean="0"/>
              <a:t>Community-based perspective</a:t>
            </a:r>
          </a:p>
          <a:p>
            <a:r>
              <a:rPr lang="en-US" smtClean="0"/>
              <a:t>Stakeholders perspective</a:t>
            </a:r>
          </a:p>
          <a:p>
            <a:endParaRPr lang="en-US" smtClean="0"/>
          </a:p>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035C6047-F362-4E07-8166-9EBCC1F5C7FB}" type="slidenum">
              <a:rPr lang="en-US" smtClean="0"/>
              <a:pPr/>
              <a:t>28</a:t>
            </a:fld>
            <a:endParaRPr lang="en-US" smtClean="0"/>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r>
              <a:rPr lang="en-US" smtClean="0"/>
              <a:t>Task D, gathering credible evidence regarding the system’s performance, involves an indication of the level of the system’s usefulness </a:t>
            </a:r>
            <a:r>
              <a:rPr lang="en-US" b="1" smtClean="0"/>
              <a:t>by describing actions taken as a result of analyzing and interpreting data from the system</a:t>
            </a:r>
            <a:r>
              <a:rPr lang="en-US" smtClean="0"/>
              <a:t>.  Often, published reports and discussions with personnel who operate the system can yield indications of the system’s usefulness.</a:t>
            </a:r>
          </a:p>
          <a:p>
            <a:endParaRPr lang="en-US" smtClean="0"/>
          </a:p>
          <a:p>
            <a:r>
              <a:rPr lang="en-US" smtClean="0"/>
              <a:t>Also, these system attributes should be described.  </a:t>
            </a:r>
          </a:p>
          <a:p>
            <a:endParaRPr lang="en-US" smtClean="0"/>
          </a:p>
          <a:p>
            <a:r>
              <a:rPr lang="en-US" smtClean="0"/>
              <a:t>…added “data quality” and “stability” to the attributes.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0B979D6F-9197-4FD3-9C71-19FB6644A9BA}" type="slidenum">
              <a:rPr lang="en-US" smtClean="0"/>
              <a:pPr/>
              <a:t>29</a:t>
            </a:fld>
            <a:endParaRPr lang="en-US" smtClean="0"/>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F046D09B-D0F7-40BE-A7AA-FCFDF11D2C2D}" type="slidenum">
              <a:rPr lang="en-US" smtClean="0"/>
              <a:pPr/>
              <a:t>3</a:t>
            </a:fld>
            <a:endParaRPr lang="en-US" smtClean="0"/>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4725768A-A2D1-4E8B-844A-0D308C0EF00C}" type="slidenum">
              <a:rPr lang="en-US" smtClean="0"/>
              <a:pPr/>
              <a:t>30</a:t>
            </a:fld>
            <a:endParaRPr lang="en-US" smtClean="0"/>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807BAA80-43BA-4FDE-A785-E1492A8C1FC5}" type="slidenum">
              <a:rPr lang="en-US" smtClean="0"/>
              <a:pPr/>
              <a:t>33</a:t>
            </a:fld>
            <a:endParaRPr lang="en-US" smtClean="0"/>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r>
              <a:rPr lang="en-US" sz="1000" smtClean="0"/>
              <a:t>Remember that </a:t>
            </a:r>
            <a:r>
              <a:rPr lang="en-US" sz="1000" b="1" smtClean="0"/>
              <a:t>sensitivity</a:t>
            </a:r>
            <a:r>
              <a:rPr lang="en-US" sz="1000" smtClean="0"/>
              <a:t> refers to the proportion of cases detected by the surveillance system, while </a:t>
            </a:r>
            <a:r>
              <a:rPr lang="en-US" sz="1000" b="1" smtClean="0"/>
              <a:t>PVP</a:t>
            </a:r>
            <a:r>
              <a:rPr lang="en-US" sz="1000" smtClean="0"/>
              <a:t> is the proportion of reported cases that actually have the health-related event under surveillance. </a:t>
            </a:r>
          </a:p>
          <a:p>
            <a:endParaRPr lang="en-US" sz="1000" smtClean="0"/>
          </a:p>
          <a:p>
            <a:r>
              <a:rPr lang="en-US" sz="1000" smtClean="0"/>
              <a:t>In this table, sensitivity is “A” over “A+C” and PVP is “A” over “A+B”.  Other useful measurements are specificity and PVN.</a:t>
            </a:r>
          </a:p>
          <a:p>
            <a:endParaRPr lang="en-US" sz="1000" smtClean="0"/>
          </a:p>
          <a:p>
            <a:r>
              <a:rPr lang="en-US" sz="1000" smtClean="0"/>
              <a:t>The assessment of sensitivity and PVP provide different perspectives regarding how well the system is operating.  Depending on the system’s objectives, assessing PVP whenever sensitivity has been assessed might be necessary.  </a:t>
            </a:r>
          </a:p>
          <a:p>
            <a:endParaRPr lang="en-US" sz="1000" smtClean="0"/>
          </a:p>
          <a:p>
            <a:r>
              <a:rPr lang="en-US" sz="1000" smtClean="0"/>
              <a:t>In addition, the system’s sensitivity can refer to the ability to detect outbreaks (or epidemics), including the ability to monitor changes in the number of cases over time, while PVP can reflect the proportion of epidemics identified by the system that are true epidemics.</a:t>
            </a:r>
          </a:p>
          <a:p>
            <a:endParaRPr lang="en-US" sz="100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01AEEF3F-D31E-47D1-AD75-150C3CC64E4C}" type="slidenum">
              <a:rPr lang="en-US" smtClean="0"/>
              <a:pPr/>
              <a:t>34</a:t>
            </a:fld>
            <a:endParaRPr lang="en-US" smtClean="0"/>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r>
              <a:rPr lang="en-US" smtClean="0"/>
              <a:t>Consider sensitivity for a largely asymptomatic condition, e.g. chlamydia. – underdetection?</a:t>
            </a:r>
          </a:p>
          <a:p>
            <a:endParaRPr lang="en-US" smtClean="0"/>
          </a:p>
          <a:p>
            <a:r>
              <a:rPr lang="en-US" smtClean="0"/>
              <a:t>Consider surveillance of a complex clinical syndrome that requires extensive diagnostic evaluation to rule-in/rule-out diagnosis; e.g. PID. – underreporting?</a:t>
            </a:r>
          </a:p>
          <a:p>
            <a:endParaRPr lang="en-US" smtClean="0"/>
          </a:p>
          <a:p>
            <a:r>
              <a:rPr lang="en-US" smtClean="0"/>
              <a:t>May be more important for rare conditions.</a:t>
            </a:r>
          </a:p>
          <a:p>
            <a:endParaRPr lang="en-US" smtClean="0"/>
          </a:p>
          <a:p>
            <a:endParaRPr lang="en-US" smtClean="0"/>
          </a:p>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D15860CD-D6BD-4924-B888-B93CBFFFA098}" type="slidenum">
              <a:rPr lang="en-US" smtClean="0"/>
              <a:pPr/>
              <a:t>35</a:t>
            </a:fld>
            <a:endParaRPr lang="en-US" smtClean="0"/>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B3D2528-732B-484B-8954-A2D7B8408ECA}" type="slidenum">
              <a:rPr lang="en-US" smtClean="0"/>
              <a:pPr/>
              <a:t>36</a:t>
            </a:fld>
            <a:endParaRPr lang="en-US" smtClean="0"/>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CE7B9BE7-E4C9-47B1-B987-ABAF44964653}" type="slidenum">
              <a:rPr lang="en-US" smtClean="0"/>
              <a:pPr/>
              <a:t>37</a:t>
            </a:fld>
            <a:endParaRPr lang="en-US" smtClean="0"/>
          </a:p>
        </p:txBody>
      </p:sp>
      <p:sp>
        <p:nvSpPr>
          <p:cNvPr id="92163" name="Rectangle 2"/>
          <p:cNvSpPr>
            <a:spLocks noChangeArrowheads="1" noTextEdit="1"/>
          </p:cNvSpPr>
          <p:nvPr>
            <p:ph type="sldImg"/>
          </p:nvPr>
        </p:nvSpPr>
        <p:spPr>
          <a:xfrm>
            <a:off x="1108075" y="696913"/>
            <a:ext cx="4643438" cy="3484562"/>
          </a:xfrm>
          <a:ln/>
        </p:spPr>
      </p:sp>
      <p:sp>
        <p:nvSpPr>
          <p:cNvPr id="92164" name="Rectangle 3"/>
          <p:cNvSpPr>
            <a:spLocks noGrp="1" noChangeArrowheads="1"/>
          </p:cNvSpPr>
          <p:nvPr>
            <p:ph type="body" idx="1"/>
          </p:nvPr>
        </p:nvSpPr>
        <p:spPr>
          <a:xfrm>
            <a:off x="913361" y="4415790"/>
            <a:ext cx="5031278" cy="4183380"/>
          </a:xfrm>
          <a:noFill/>
          <a:ln/>
        </p:spPr>
        <p:txBody>
          <a:bodyPr/>
          <a:lstStyle/>
          <a:p>
            <a:pPr>
              <a:lnSpc>
                <a:spcPct val="120000"/>
              </a:lnSpc>
            </a:pPr>
            <a:r>
              <a:rPr lang="en-US" smtClean="0"/>
              <a:t>To date, six large, New York City laboratories have been audited for reactive CSF-VDRLs for the period of January 2000 through June 2004.  One lab reported it does not perform CSF-VDRL tests, and another lab has reported only one year of data thus far.  The audit captured reactive CSF-VDRLs for 33 patients.  However, only four, or 12%, of these reactive CSF-VDRLs identified in the lab audit were found in the registry. Only 3 of the four patients for whom a reactive CSF-VDRL was entered into the registry received a registry diagnosis of neurosyphilis. Likely explanations for these data include the following: labs did not report all reactive CSF-VDRLs; reactive CSF-VDRLs that were reported may have been mistaken for serum test results and entered with a corresponding diagnosis; some reports that were entered into the registry may have originated from providers.  The sensitivity of lab reporting is low.  These data highlight the underreporting of neurosyphilis in the BSTDC registry with only a fraction of reports that meet the case definition for confirmed neurosyphilis being entered as such.</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FBF8FF81-B20F-464A-BB78-1F5F9E0AAC7C}" type="slidenum">
              <a:rPr lang="en-US" smtClean="0"/>
              <a:pPr/>
              <a:t>38</a:t>
            </a:fld>
            <a:endParaRPr lang="en-US" smtClean="0"/>
          </a:p>
        </p:txBody>
      </p:sp>
      <p:sp>
        <p:nvSpPr>
          <p:cNvPr id="93187" name="Rectangle 2"/>
          <p:cNvSpPr>
            <a:spLocks noChangeArrowheads="1" noTextEdit="1"/>
          </p:cNvSpPr>
          <p:nvPr>
            <p:ph type="sldImg"/>
          </p:nvPr>
        </p:nvSpPr>
        <p:spPr>
          <a:xfrm>
            <a:off x="1108075" y="696913"/>
            <a:ext cx="4643438" cy="3484562"/>
          </a:xfrm>
          <a:ln/>
        </p:spPr>
      </p:sp>
      <p:sp>
        <p:nvSpPr>
          <p:cNvPr id="93188" name="Rectangle 3"/>
          <p:cNvSpPr>
            <a:spLocks noGrp="1" noChangeArrowheads="1"/>
          </p:cNvSpPr>
          <p:nvPr>
            <p:ph type="body" idx="1"/>
          </p:nvPr>
        </p:nvSpPr>
        <p:spPr>
          <a:xfrm>
            <a:off x="913361" y="4415790"/>
            <a:ext cx="5031278" cy="4183380"/>
          </a:xfrm>
          <a:noFill/>
          <a:ln/>
        </p:spPr>
        <p:txBody>
          <a:bodyPr/>
          <a:lstStyle/>
          <a:p>
            <a:pPr>
              <a:lnSpc>
                <a:spcPct val="200000"/>
              </a:lnSpc>
            </a:pPr>
            <a:r>
              <a:rPr lang="en-US" sz="1000" smtClean="0"/>
              <a:t>The auditing of New York City providers is ongoing.  The basis of our audit is hospital discharge data for patients diagnosed with neurosyphilis.  The SPARCS database maintained by New York State, records all hospital discharge diagnoses.  Available data for January 2000 through December 2003 indicated that 111 patients were discharged from New York City hospitals with a primary discharge diagnosis of neurosyphilis.  Though these cases should have been reported to the BSTDC, the registry includes only 56 entries with a diagnosis of neurosyphilis over a longer period.   Sensitivity of provider reporting is low.  These data further suggest the registry underestimates neurosyphilis incidence in New York City.</a:t>
            </a:r>
          </a:p>
          <a:p>
            <a:pPr>
              <a:lnSpc>
                <a:spcPct val="200000"/>
              </a:lnSpc>
            </a:pPr>
            <a:endParaRPr lang="en-US" sz="1000" smtClean="0"/>
          </a:p>
          <a:p>
            <a:pPr>
              <a:lnSpc>
                <a:spcPct val="200000"/>
              </a:lnSpc>
            </a:pPr>
            <a:r>
              <a:rPr lang="en-US" smtClean="0"/>
              <a:t>Statewide Planning and Research Cooperative System-SPARCS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7B062534-732B-41CD-8EE5-1F7F64A10929}" type="slidenum">
              <a:rPr lang="en-US" smtClean="0"/>
              <a:pPr/>
              <a:t>39</a:t>
            </a:fld>
            <a:endParaRPr lang="en-US" smtClean="0"/>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r>
              <a:rPr lang="en-US" smtClean="0"/>
              <a:t>Per Buckeridge, Signal cases should be &gt; 10%; ideally &gt; 30% of baseline cases.</a:t>
            </a:r>
          </a:p>
          <a:p>
            <a:endParaRPr lang="en-US" smtClean="0"/>
          </a:p>
          <a:p>
            <a:r>
              <a:rPr lang="en-US" smtClean="0"/>
              <a:t>Outbreak sensitivity varies by relative incubation period, e.g. syphilis/HIV &lt;&lt; foodborne illness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3D714E56-CBD7-46CF-96BD-887C97794577}" type="slidenum">
              <a:rPr lang="en-US" smtClean="0"/>
              <a:pPr/>
              <a:t>40</a:t>
            </a:fld>
            <a:endParaRPr lang="en-US" smtClean="0"/>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0544BA1B-A506-4C8C-907A-DED17BCF5E09}" type="slidenum">
              <a:rPr lang="en-US" smtClean="0"/>
              <a:pPr/>
              <a:t>41</a:t>
            </a:fld>
            <a:endParaRPr lang="en-US" smtClean="0"/>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r>
              <a:rPr lang="en-US" smtClean="0"/>
              <a:t>Longer one waits to declare an outbreak the greater the likelihood that it will be a ‘real’ outbreak.</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4CF6B36C-2504-4F49-9946-010189578E29}" type="slidenum">
              <a:rPr lang="en-US" smtClean="0"/>
              <a:pPr/>
              <a:t>4</a:t>
            </a:fld>
            <a:endParaRPr lang="en-US" smtClean="0"/>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335800A3-A3D9-4522-8530-AADD2EEFC7CF}" type="slidenum">
              <a:rPr lang="en-US" smtClean="0"/>
              <a:pPr/>
              <a:t>42</a:t>
            </a:fld>
            <a:endParaRPr lang="en-US" smtClean="0"/>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FCF84298-DB47-40CF-85E0-77AADD520205}" type="slidenum">
              <a:rPr lang="en-US" smtClean="0"/>
              <a:pPr/>
              <a:t>43</a:t>
            </a:fld>
            <a:endParaRPr lang="en-US" smtClean="0"/>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r>
              <a:rPr lang="en-US" smtClean="0"/>
              <a:t>Inaccurate case classification…</a:t>
            </a:r>
          </a:p>
          <a:p>
            <a:r>
              <a:rPr lang="en-US" smtClean="0"/>
              <a:t>And </a:t>
            </a:r>
          </a:p>
          <a:p>
            <a:r>
              <a:rPr lang="en-US" smtClean="0"/>
              <a:t>Inaccurate information on case characteristics.</a:t>
            </a:r>
          </a:p>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789C0D9F-75E5-4CB6-904B-1822962E8D51}" type="slidenum">
              <a:rPr lang="en-US" smtClean="0"/>
              <a:pPr/>
              <a:t>44</a:t>
            </a:fld>
            <a:endParaRPr lang="en-US" smtClean="0"/>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r>
              <a:rPr lang="en-US" smtClean="0"/>
              <a:t>Consider representativeness for outbreak detection:   geographic coverage is needed  -- don’t know what’s going on where you’re not looking!</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9A6D22AD-3AD9-48C0-A270-D42A7A0F445E}" type="slidenum">
              <a:rPr lang="en-US" smtClean="0"/>
              <a:pPr/>
              <a:t>45</a:t>
            </a:fld>
            <a:endParaRPr lang="en-US" smtClean="0"/>
          </a:p>
        </p:txBody>
      </p:sp>
      <p:sp>
        <p:nvSpPr>
          <p:cNvPr id="100355" name="Rectangle 2"/>
          <p:cNvSpPr>
            <a:spLocks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r>
              <a:rPr lang="en-US" smtClean="0"/>
              <a:t>Consider representativeness for outbreak detection:   geographic coverage is needed  -- don’t know what’s going on where you’re not looking!</a:t>
            </a:r>
          </a:p>
          <a:p>
            <a:endParaRPr lang="en-US" smtClean="0"/>
          </a:p>
          <a:p>
            <a:r>
              <a:rPr lang="en-US" smtClean="0"/>
              <a:t>Example of fluoroquinolone resistance.</a:t>
            </a:r>
          </a:p>
          <a:p>
            <a:endParaRPr lang="en-US" smtClean="0"/>
          </a:p>
          <a:p>
            <a:r>
              <a:rPr lang="en-US" smtClean="0"/>
              <a:t>Emergence of cephalosporin resistance??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B0FC9985-A54D-4213-BAB0-D3028C53CFC3}" type="slidenum">
              <a:rPr lang="en-US" smtClean="0"/>
              <a:pPr/>
              <a:t>46</a:t>
            </a:fld>
            <a:endParaRPr lang="en-US" smtClean="0"/>
          </a:p>
        </p:txBody>
      </p:sp>
      <p:sp>
        <p:nvSpPr>
          <p:cNvPr id="101379" name="Rectangle 2"/>
          <p:cNvSpPr>
            <a:spLocks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buClr>
                <a:srgbClr val="FFFF66"/>
              </a:buClr>
            </a:pPr>
            <a:r>
              <a:rPr lang="en-US" smtClean="0"/>
              <a:t>Assess data element completeness</a:t>
            </a:r>
          </a:p>
          <a:p>
            <a:pPr eaLnBrk="1" hangingPunct="1">
              <a:buClr>
                <a:srgbClr val="FFFF66"/>
              </a:buClr>
            </a:pPr>
            <a:r>
              <a:rPr lang="en-US" smtClean="0"/>
              <a:t>Assess data validity:</a:t>
            </a:r>
          </a:p>
          <a:p>
            <a:pPr lvl="1" eaLnBrk="1" hangingPunct="1"/>
            <a:r>
              <a:rPr lang="en-US" smtClean="0"/>
              <a:t>Review sample of surveillance data?</a:t>
            </a:r>
          </a:p>
          <a:p>
            <a:pPr lvl="1" eaLnBrk="1" hangingPunct="1"/>
            <a:r>
              <a:rPr lang="en-US" smtClean="0"/>
              <a:t>Conduct record linkage?</a:t>
            </a:r>
          </a:p>
          <a:p>
            <a:pPr lvl="1" eaLnBrk="1" hangingPunct="1"/>
            <a:r>
              <a:rPr lang="en-US" smtClean="0"/>
              <a:t>Interview case patients? Chart review?</a:t>
            </a:r>
          </a:p>
          <a:p>
            <a:pPr eaLnBrk="1" hangingPunct="1">
              <a:buClr>
                <a:srgbClr val="FFFF66"/>
              </a:buClr>
            </a:pPr>
            <a:r>
              <a:rPr lang="en-US" smtClean="0"/>
              <a:t>Influenced by:</a:t>
            </a:r>
          </a:p>
          <a:p>
            <a:pPr lvl="1" eaLnBrk="1" hangingPunct="1"/>
            <a:r>
              <a:rPr lang="en-US" smtClean="0"/>
              <a:t>Data collection formats</a:t>
            </a:r>
          </a:p>
          <a:p>
            <a:pPr lvl="1" eaLnBrk="1" hangingPunct="1"/>
            <a:r>
              <a:rPr lang="en-US" smtClean="0"/>
              <a:t>Training &amp; supervision</a:t>
            </a:r>
          </a:p>
          <a:p>
            <a:pPr lvl="1" eaLnBrk="1" hangingPunct="1"/>
            <a:r>
              <a:rPr lang="en-US" smtClean="0"/>
              <a:t>Data management</a:t>
            </a:r>
          </a:p>
          <a:p>
            <a:pPr eaLnBrk="1" hangingPunct="1">
              <a:buClr>
                <a:srgbClr val="FFFF66"/>
              </a:buClr>
            </a:pPr>
            <a:r>
              <a:rPr lang="en-US" smtClean="0"/>
              <a:t>Impacts surveillance system acceptability, representativeness, &amp; usefulness</a:t>
            </a:r>
          </a:p>
          <a:p>
            <a:endParaRPr lang="en-US" smtClean="0"/>
          </a:p>
          <a:p>
            <a:pPr lvl="1"/>
            <a:endParaRPr lang="en-US" smtClean="0"/>
          </a:p>
          <a:p>
            <a:pPr lvl="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B783D588-BF6A-4053-A681-B032926E0E4D}" type="slidenum">
              <a:rPr lang="en-US" smtClean="0"/>
              <a:pPr/>
              <a:t>47</a:t>
            </a:fld>
            <a:endParaRPr lang="en-US" smtClean="0"/>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r>
              <a:rPr lang="en-US" b="1" smtClean="0"/>
              <a:t>Data quality –</a:t>
            </a:r>
            <a:r>
              <a:rPr lang="en-US" smtClean="0"/>
              <a:t> needs can vary</a:t>
            </a:r>
          </a:p>
          <a:p>
            <a:endParaRPr lang="en-US" smtClean="0"/>
          </a:p>
          <a:p>
            <a:r>
              <a:rPr lang="en-US" smtClean="0"/>
              <a:t>Increased efficiency???? With alternative approach.</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0C0ED7D4-D29F-49B7-A763-AAE8B96BA8C3}" type="slidenum">
              <a:rPr lang="en-US" smtClean="0"/>
              <a:pPr/>
              <a:t>48</a:t>
            </a:fld>
            <a:endParaRPr lang="en-US" smtClean="0"/>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lvl="1"/>
            <a:r>
              <a:rPr lang="en-US" smtClean="0"/>
              <a:t>Simplicity refers to system’s </a:t>
            </a:r>
            <a:r>
              <a:rPr lang="en-US" b="1" smtClean="0"/>
              <a:t>structure</a:t>
            </a:r>
            <a:r>
              <a:rPr lang="en-US" smtClean="0"/>
              <a:t> &amp; </a:t>
            </a:r>
            <a:r>
              <a:rPr lang="en-US" b="1" smtClean="0"/>
              <a:t>ease of operation</a:t>
            </a:r>
            <a:r>
              <a:rPr lang="en-US" smtClean="0"/>
              <a:t>.</a:t>
            </a:r>
          </a:p>
          <a:p>
            <a:pPr lvl="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755457F9-B814-4EB7-B359-E189861EAD61}" type="slidenum">
              <a:rPr lang="en-US" smtClean="0"/>
              <a:pPr/>
              <a:t>49</a:t>
            </a:fld>
            <a:endParaRPr lang="en-US" smtClean="0"/>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r>
              <a:rPr lang="en-US" smtClean="0"/>
              <a:t>Flexibility refers to systems’ ability to </a:t>
            </a:r>
            <a:r>
              <a:rPr lang="en-US" b="1" smtClean="0"/>
              <a:t>adapt to changing information needs or operating conditions</a:t>
            </a:r>
            <a:r>
              <a:rPr lang="en-US" smtClean="0"/>
              <a:t>.</a:t>
            </a:r>
          </a:p>
          <a:p>
            <a:endParaRPr lang="en-US" smtClean="0"/>
          </a:p>
          <a:p>
            <a:r>
              <a:rPr lang="en-US" smtClean="0"/>
              <a:t>Example:</a:t>
            </a:r>
          </a:p>
          <a:p>
            <a:endParaRPr lang="en-US" smtClean="0"/>
          </a:p>
          <a:p>
            <a:r>
              <a:rPr lang="en-US" smtClean="0"/>
              <a:t>Syndromic surveillance:</a:t>
            </a:r>
          </a:p>
          <a:p>
            <a:endParaRPr lang="en-US" smtClean="0"/>
          </a:p>
          <a:p>
            <a:r>
              <a:rPr lang="en-US" smtClean="0"/>
              <a:t>Nurse classification into fixed syndrome categories LESS FLEXIBLE vs. use of e-data that includes chief complaint or ICD coded information that allows creation of numerous syndrome categories based on mapping of granular data to syndrome categories.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FB252FB-FF5A-4B28-9664-69B377AC7176}" type="slidenum">
              <a:rPr lang="en-US" smtClean="0"/>
              <a:pPr/>
              <a:t>50</a:t>
            </a:fld>
            <a:endParaRPr lang="en-US" smtClean="0"/>
          </a:p>
        </p:txBody>
      </p:sp>
      <p:sp>
        <p:nvSpPr>
          <p:cNvPr id="105475" name="Rectangle 2"/>
          <p:cNvSpPr>
            <a:spLocks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AF218B49-0DBF-4C59-A947-442CBF527C1E}" type="slidenum">
              <a:rPr lang="en-US" smtClean="0"/>
              <a:pPr/>
              <a:t>51</a:t>
            </a:fld>
            <a:endParaRPr lang="en-US" smtClean="0"/>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en-US" smtClean="0"/>
              <a:t>To promote the best use of public health resources, all public health surveillance systems should be evaluated periodically.  The frequency of the evaluation (for example, whether its done yearly, every two years, etc.) depends on the maturity and nature of the system.</a:t>
            </a:r>
          </a:p>
          <a:p>
            <a:endParaRPr lang="en-US" smtClean="0"/>
          </a:p>
          <a:p>
            <a:r>
              <a:rPr lang="en-US" smtClean="0"/>
              <a:t>As progress in surveillance theory, technology, and practice continues to occur, guidelines for evaluating surveillance systems will necessarily evolve.</a:t>
            </a:r>
          </a:p>
          <a:p>
            <a:endParaRPr lang="en-US" smtClean="0"/>
          </a:p>
          <a:p>
            <a:r>
              <a:rPr lang="en-US" sz="1400" smtClean="0"/>
              <a:t>CDC’s guidelines are recommendations that can be adapted to a variety of systems, including h</a:t>
            </a:r>
            <a:r>
              <a:rPr lang="en-US" smtClean="0"/>
              <a:t>ealth information systems used for public health action, including surveillance; pilot-tested surveillance systems; and information systems at individual hospitals or health-care centers</a:t>
            </a:r>
          </a:p>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ADCE98B0-74B4-4811-8729-E9B7F1F5FD2B}" type="slidenum">
              <a:rPr lang="en-US" smtClean="0"/>
              <a:pPr/>
              <a:t>5</a:t>
            </a:fld>
            <a:endParaRPr lang="en-US" smtClean="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spcAft>
                <a:spcPct val="20000"/>
              </a:spcAft>
              <a:buFont typeface="Wingdings" pitchFamily="2" charset="2"/>
              <a:buChar char="§"/>
            </a:pPr>
            <a:r>
              <a:rPr lang="en-US" smtClean="0"/>
              <a:t>Are objectives being met? Still relevant?</a:t>
            </a:r>
          </a:p>
          <a:p>
            <a:pPr eaLnBrk="1" hangingPunct="1">
              <a:spcAft>
                <a:spcPct val="20000"/>
              </a:spcAft>
              <a:buFont typeface="Wingdings" pitchFamily="2" charset="2"/>
              <a:buChar char="§"/>
            </a:pPr>
            <a:r>
              <a:rPr lang="en-US" smtClean="0"/>
              <a:t>Is outcome under surveillance still of public health importance?</a:t>
            </a:r>
          </a:p>
          <a:p>
            <a:pPr eaLnBrk="1" hangingPunct="1">
              <a:spcAft>
                <a:spcPct val="20000"/>
              </a:spcAft>
              <a:buFont typeface="Wingdings" pitchFamily="2" charset="2"/>
              <a:buChar char="§"/>
            </a:pPr>
            <a:r>
              <a:rPr lang="en-US" smtClean="0"/>
              <a:t>Is monitoring efficient &amp; effective?</a:t>
            </a:r>
          </a:p>
          <a:p>
            <a:endParaRPr lang="en-US" smtClean="0"/>
          </a:p>
          <a:p>
            <a:r>
              <a:rPr lang="en-US" smtClean="0"/>
              <a:t>Changes in priorities, epidemiology, and diagnostic procedures can necessitate an evaluation.</a:t>
            </a:r>
          </a:p>
          <a:p>
            <a:endParaRPr lang="en-US" smtClean="0"/>
          </a:p>
          <a:p>
            <a:r>
              <a:rPr lang="en-US" smtClean="0"/>
              <a:t>As a result of an evaluation, certain system attributes, such as the ability to detect a health-related event, etc., can be improved.</a:t>
            </a:r>
          </a:p>
          <a:p>
            <a:endParaRPr lang="en-US" smtClean="0"/>
          </a:p>
          <a:p>
            <a:r>
              <a:rPr lang="en-US" smtClean="0"/>
              <a:t>Revision of case definitions occurs during</a:t>
            </a:r>
          </a:p>
          <a:p>
            <a:pPr lvl="1">
              <a:buFontTx/>
              <a:buChar char="•"/>
            </a:pPr>
            <a:r>
              <a:rPr lang="en-US" smtClean="0"/>
              <a:t>outbreak investigation as knowledge increases</a:t>
            </a:r>
          </a:p>
          <a:p>
            <a:pPr lvl="1">
              <a:buFontTx/>
              <a:buChar char="•"/>
            </a:pPr>
            <a:r>
              <a:rPr lang="en-US" smtClean="0"/>
              <a:t>Novel events</a:t>
            </a:r>
          </a:p>
          <a:p>
            <a:endParaRPr lang="en-US" smtClean="0"/>
          </a:p>
          <a:p>
            <a:r>
              <a:rPr lang="en-US" smtClean="0"/>
              <a:t>Evaluation may occur when new data source becomes available</a:t>
            </a:r>
          </a:p>
          <a:p>
            <a:endParaRPr lang="en-US" smtClean="0"/>
          </a:p>
          <a:p>
            <a:endParaRPr lang="en-US" smtClean="0"/>
          </a:p>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421044B2-0DF3-4C33-9B42-D7B053BB0D95}" type="slidenum">
              <a:rPr lang="en-US" smtClean="0"/>
              <a:pPr/>
              <a:t>52</a:t>
            </a:fld>
            <a:endParaRPr lang="en-US" smtClean="0"/>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FD5A7116-2DFF-42FA-B4E1-623F939EBFA3}" type="slidenum">
              <a:rPr lang="en-US" smtClean="0"/>
              <a:pPr/>
              <a:t>53</a:t>
            </a:fld>
            <a:endParaRPr lang="en-US" smtClean="0"/>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r>
              <a:rPr lang="en-US" smtClean="0"/>
              <a:t>Thanks for your attention.</a:t>
            </a:r>
          </a:p>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5C3190E1-632C-4817-8BB7-F032AE06F86D}" type="slidenum">
              <a:rPr lang="en-US" smtClean="0"/>
              <a:pPr/>
              <a:t>6</a:t>
            </a:fld>
            <a:endParaRPr lang="en-US" smtClean="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C5A85D1C-4866-478C-A8E2-65BA554AB322}" type="slidenum">
              <a:rPr lang="en-US" smtClean="0"/>
              <a:pPr/>
              <a:t>7</a:t>
            </a:fld>
            <a:endParaRPr lang="en-US" smtClean="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1DD1251D-A7CB-4C5E-A4A4-05B9024033B9}" type="slidenum">
              <a:rPr lang="en-US" smtClean="0"/>
              <a:pPr/>
              <a:t>8</a:t>
            </a:fld>
            <a:endParaRPr lang="en-US" smtClean="0"/>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68242AF-01A9-468A-B8BF-53CF55512254}" type="slidenum">
              <a:rPr lang="en-US" smtClean="0"/>
              <a:pPr/>
              <a:t>9</a:t>
            </a:fld>
            <a:endParaRPr lang="en-US" smtClean="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r>
              <a:rPr lang="en-US" smtClean="0"/>
              <a:t>References provided.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53150" y="533400"/>
            <a:ext cx="15430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533400"/>
            <a:ext cx="447675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533400"/>
            <a:ext cx="6096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905000"/>
            <a:ext cx="2971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905000"/>
            <a:ext cx="2971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00200" y="19050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9050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accent2">
                <a:gamma/>
                <a:shade val="6275"/>
                <a:invGamma/>
              </a:schemeClr>
            </a:gs>
          </a:gsLst>
          <a:lin ang="5400000" scaled="1"/>
        </a:gra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1524000" y="533400"/>
            <a:ext cx="60960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600200" y="1905000"/>
            <a:ext cx="60960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aphicFrame>
        <p:nvGraphicFramePr>
          <p:cNvPr id="1026" name="Object 4"/>
          <p:cNvGraphicFramePr>
            <a:graphicFrameLocks noChangeAspect="1"/>
          </p:cNvGraphicFramePr>
          <p:nvPr/>
        </p:nvGraphicFramePr>
        <p:xfrm>
          <a:off x="0" y="5649913"/>
          <a:ext cx="9144000" cy="1208087"/>
        </p:xfrm>
        <a:graphic>
          <a:graphicData uri="http://schemas.openxmlformats.org/presentationml/2006/ole">
            <p:oleObj spid="_x0000_s1026" name="Image" r:id="rId15" imgW="9142857" imgH="1205924" progId="Photoshop.Image.7">
              <p:embed/>
            </p:oleObj>
          </a:graphicData>
        </a:graphic>
      </p:graphicFrame>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advClick="0"/>
  <p:txStyles>
    <p:titleStyle>
      <a:lvl1pPr algn="l" rtl="0" eaLnBrk="0" fontAlgn="base" hangingPunct="0">
        <a:lnSpc>
          <a:spcPct val="70000"/>
        </a:lnSpc>
        <a:spcBef>
          <a:spcPct val="0"/>
        </a:spcBef>
        <a:spcAft>
          <a:spcPct val="0"/>
        </a:spcAft>
        <a:defRPr sz="4800" b="1">
          <a:solidFill>
            <a:srgbClr val="FFFF66"/>
          </a:solidFill>
          <a:latin typeface="+mj-lt"/>
          <a:ea typeface="+mj-ea"/>
          <a:cs typeface="+mj-cs"/>
        </a:defRPr>
      </a:lvl1pPr>
      <a:lvl2pPr algn="l" rtl="0" eaLnBrk="0" fontAlgn="base" hangingPunct="0">
        <a:lnSpc>
          <a:spcPct val="70000"/>
        </a:lnSpc>
        <a:spcBef>
          <a:spcPct val="0"/>
        </a:spcBef>
        <a:spcAft>
          <a:spcPct val="0"/>
        </a:spcAft>
        <a:defRPr sz="4800" b="1">
          <a:solidFill>
            <a:srgbClr val="FFFF66"/>
          </a:solidFill>
          <a:latin typeface="Arial Narrow" pitchFamily="34" charset="0"/>
        </a:defRPr>
      </a:lvl2pPr>
      <a:lvl3pPr algn="l" rtl="0" eaLnBrk="0" fontAlgn="base" hangingPunct="0">
        <a:lnSpc>
          <a:spcPct val="70000"/>
        </a:lnSpc>
        <a:spcBef>
          <a:spcPct val="0"/>
        </a:spcBef>
        <a:spcAft>
          <a:spcPct val="0"/>
        </a:spcAft>
        <a:defRPr sz="4800" b="1">
          <a:solidFill>
            <a:srgbClr val="FFFF66"/>
          </a:solidFill>
          <a:latin typeface="Arial Narrow" pitchFamily="34" charset="0"/>
        </a:defRPr>
      </a:lvl3pPr>
      <a:lvl4pPr algn="l" rtl="0" eaLnBrk="0" fontAlgn="base" hangingPunct="0">
        <a:lnSpc>
          <a:spcPct val="70000"/>
        </a:lnSpc>
        <a:spcBef>
          <a:spcPct val="0"/>
        </a:spcBef>
        <a:spcAft>
          <a:spcPct val="0"/>
        </a:spcAft>
        <a:defRPr sz="4800" b="1">
          <a:solidFill>
            <a:srgbClr val="FFFF66"/>
          </a:solidFill>
          <a:latin typeface="Arial Narrow" pitchFamily="34" charset="0"/>
        </a:defRPr>
      </a:lvl4pPr>
      <a:lvl5pPr algn="l" rtl="0" eaLnBrk="0" fontAlgn="base" hangingPunct="0">
        <a:lnSpc>
          <a:spcPct val="70000"/>
        </a:lnSpc>
        <a:spcBef>
          <a:spcPct val="0"/>
        </a:spcBef>
        <a:spcAft>
          <a:spcPct val="0"/>
        </a:spcAft>
        <a:defRPr sz="4800" b="1">
          <a:solidFill>
            <a:srgbClr val="FFFF66"/>
          </a:solidFill>
          <a:latin typeface="Arial Narrow" pitchFamily="34" charset="0"/>
        </a:defRPr>
      </a:lvl5pPr>
      <a:lvl6pPr marL="457200" algn="l" rtl="0" fontAlgn="base">
        <a:lnSpc>
          <a:spcPct val="70000"/>
        </a:lnSpc>
        <a:spcBef>
          <a:spcPct val="0"/>
        </a:spcBef>
        <a:spcAft>
          <a:spcPct val="0"/>
        </a:spcAft>
        <a:defRPr sz="4800" b="1">
          <a:solidFill>
            <a:srgbClr val="FFFF66"/>
          </a:solidFill>
          <a:latin typeface="Arial Narrow" pitchFamily="34" charset="0"/>
        </a:defRPr>
      </a:lvl6pPr>
      <a:lvl7pPr marL="914400" algn="l" rtl="0" fontAlgn="base">
        <a:lnSpc>
          <a:spcPct val="70000"/>
        </a:lnSpc>
        <a:spcBef>
          <a:spcPct val="0"/>
        </a:spcBef>
        <a:spcAft>
          <a:spcPct val="0"/>
        </a:spcAft>
        <a:defRPr sz="4800" b="1">
          <a:solidFill>
            <a:srgbClr val="FFFF66"/>
          </a:solidFill>
          <a:latin typeface="Arial Narrow" pitchFamily="34" charset="0"/>
        </a:defRPr>
      </a:lvl7pPr>
      <a:lvl8pPr marL="1371600" algn="l" rtl="0" fontAlgn="base">
        <a:lnSpc>
          <a:spcPct val="70000"/>
        </a:lnSpc>
        <a:spcBef>
          <a:spcPct val="0"/>
        </a:spcBef>
        <a:spcAft>
          <a:spcPct val="0"/>
        </a:spcAft>
        <a:defRPr sz="4800" b="1">
          <a:solidFill>
            <a:srgbClr val="FFFF66"/>
          </a:solidFill>
          <a:latin typeface="Arial Narrow" pitchFamily="34" charset="0"/>
        </a:defRPr>
      </a:lvl8pPr>
      <a:lvl9pPr marL="1828800" algn="l" rtl="0" fontAlgn="base">
        <a:lnSpc>
          <a:spcPct val="70000"/>
        </a:lnSpc>
        <a:spcBef>
          <a:spcPct val="0"/>
        </a:spcBef>
        <a:spcAft>
          <a:spcPct val="0"/>
        </a:spcAft>
        <a:defRPr sz="4800" b="1">
          <a:solidFill>
            <a:srgbClr val="FFFF66"/>
          </a:solidFill>
          <a:latin typeface="Arial Narrow" pitchFamily="34"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u"/>
        <a:defRPr sz="26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100000"/>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Clr>
          <a:schemeClr val="tx2"/>
        </a:buClr>
        <a:buSzPct val="100000"/>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Clr>
          <a:schemeClr val="tx2"/>
        </a:buClr>
        <a:buSzPct val="100000"/>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Clr>
          <a:schemeClr val="tx2"/>
        </a:buClr>
        <a:buSzPct val="100000"/>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Clr>
          <a:schemeClr val="tx2"/>
        </a:buClr>
        <a:buSzPct val="100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images.google.com/imgres?imgurl=http://gbcbyouth.files.wordpress.com/2007/01/questionmark.jpg&amp;imgrefurl=http://gbcbyouth.wordpress.com/category/cornerstone-questions/&amp;h=428&amp;w=600&amp;sz=25&amp;hl=en&amp;start=2&amp;um=1&amp;tbnid=BaIVGwYzS45cBM:&amp;tbnh=96&amp;tbnw=135&amp;prev=/images%3Fq%3DDo%2Byou%2Bhave%2Bany%2Bquestions%253F%26um%3D1%26hl%3Den%26sa%3DN"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3400" y="762000"/>
            <a:ext cx="8001000" cy="1431925"/>
          </a:xfrm>
        </p:spPr>
        <p:txBody>
          <a:bodyPr/>
          <a:lstStyle/>
          <a:p>
            <a:pPr eaLnBrk="1" hangingPunct="1">
              <a:lnSpc>
                <a:spcPct val="100000"/>
              </a:lnSpc>
            </a:pPr>
            <a:r>
              <a:rPr lang="en-US" sz="4400" smtClean="0"/>
              <a:t>Evaluation of Public Health </a:t>
            </a:r>
            <a:br>
              <a:rPr lang="en-US" sz="4400" smtClean="0"/>
            </a:br>
            <a:r>
              <a:rPr lang="en-US" sz="4400" smtClean="0"/>
              <a:t>Surveillance Systems</a:t>
            </a:r>
          </a:p>
        </p:txBody>
      </p:sp>
      <p:sp>
        <p:nvSpPr>
          <p:cNvPr id="3075" name="Rectangle 3"/>
          <p:cNvSpPr>
            <a:spLocks noGrp="1" noChangeArrowheads="1"/>
          </p:cNvSpPr>
          <p:nvPr>
            <p:ph type="subTitle" idx="1"/>
          </p:nvPr>
        </p:nvSpPr>
        <p:spPr>
          <a:xfrm>
            <a:off x="381000" y="2466975"/>
            <a:ext cx="8458200" cy="3308350"/>
          </a:xfrm>
        </p:spPr>
        <p:txBody>
          <a:bodyPr/>
          <a:lstStyle/>
          <a:p>
            <a:pPr eaLnBrk="1" hangingPunct="1">
              <a:lnSpc>
                <a:spcPct val="90000"/>
              </a:lnSpc>
            </a:pPr>
            <a:endParaRPr lang="en-US" sz="2600" dirty="0" smtClean="0"/>
          </a:p>
          <a:p>
            <a:pPr algn="r" eaLnBrk="1" hangingPunct="1">
              <a:lnSpc>
                <a:spcPct val="90000"/>
              </a:lnSpc>
            </a:pPr>
            <a:r>
              <a:rPr lang="en-US" sz="2000" smtClean="0"/>
              <a:t>CSTE Applied Epidemiology Fellowship Orientation - 2010</a:t>
            </a:r>
          </a:p>
          <a:p>
            <a:pPr algn="r" eaLnBrk="1" hangingPunct="1">
              <a:lnSpc>
                <a:spcPct val="90000"/>
              </a:lnSpc>
            </a:pPr>
            <a:endParaRPr lang="en-US" sz="2000" dirty="0" smtClean="0"/>
          </a:p>
          <a:p>
            <a:pPr algn="r" eaLnBrk="1" hangingPunct="1">
              <a:lnSpc>
                <a:spcPct val="90000"/>
              </a:lnSpc>
            </a:pPr>
            <a:r>
              <a:rPr lang="en-US" sz="2000" dirty="0" smtClean="0"/>
              <a:t>Sam Groseclose, DVM, MPH</a:t>
            </a:r>
          </a:p>
          <a:p>
            <a:pPr algn="r" eaLnBrk="1" hangingPunct="1">
              <a:lnSpc>
                <a:spcPct val="90000"/>
              </a:lnSpc>
            </a:pPr>
            <a:r>
              <a:rPr lang="en-US" sz="2000" dirty="0" smtClean="0"/>
              <a:t>Division of Healthcare Information (proposed)</a:t>
            </a:r>
          </a:p>
          <a:p>
            <a:pPr algn="r" eaLnBrk="1" hangingPunct="1">
              <a:lnSpc>
                <a:spcPct val="90000"/>
              </a:lnSpc>
            </a:pPr>
            <a:r>
              <a:rPr lang="en-US" sz="2000" dirty="0" smtClean="0"/>
              <a:t>PHSPO, OSELS (proposed)</a:t>
            </a:r>
          </a:p>
          <a:p>
            <a:pPr algn="r" eaLnBrk="1" hangingPunct="1">
              <a:lnSpc>
                <a:spcPct val="90000"/>
              </a:lnSpc>
            </a:pPr>
            <a:r>
              <a:rPr lang="en-US" sz="2000" dirty="0" smtClean="0">
                <a:solidFill>
                  <a:srgbClr val="FFFF00"/>
                </a:solidFill>
              </a:rPr>
              <a:t>sgroseclose@cdc.gov</a:t>
            </a:r>
          </a:p>
          <a:p>
            <a:pPr algn="r" eaLnBrk="1" hangingPunct="1">
              <a:lnSpc>
                <a:spcPct val="90000"/>
              </a:lnSpc>
            </a:pPr>
            <a:r>
              <a:rPr lang="en-US" sz="2000" dirty="0" smtClean="0"/>
              <a:t>Phone: 404-498-0127</a:t>
            </a:r>
          </a:p>
        </p:txBody>
      </p:sp>
      <p:pic>
        <p:nvPicPr>
          <p:cNvPr id="3076" name="Picture 5" descr="iconESI"/>
          <p:cNvPicPr>
            <a:picLocks noChangeAspect="1" noChangeArrowheads="1"/>
          </p:cNvPicPr>
          <p:nvPr/>
        </p:nvPicPr>
        <p:blipFill>
          <a:blip r:embed="rId3" cstate="print"/>
          <a:srcRect/>
          <a:stretch>
            <a:fillRect/>
          </a:stretch>
        </p:blipFill>
        <p:spPr bwMode="auto">
          <a:xfrm>
            <a:off x="609600" y="4038600"/>
            <a:ext cx="2409825" cy="2286000"/>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1026"/>
          <p:cNvSpPr>
            <a:spLocks noGrp="1" noChangeArrowheads="1"/>
          </p:cNvSpPr>
          <p:nvPr>
            <p:ph type="title"/>
          </p:nvPr>
        </p:nvSpPr>
        <p:spPr>
          <a:xfrm>
            <a:off x="1524000" y="630238"/>
            <a:ext cx="6096000" cy="1046162"/>
          </a:xfrm>
        </p:spPr>
        <p:txBody>
          <a:bodyPr/>
          <a:lstStyle/>
          <a:p>
            <a:pPr eaLnBrk="1" hangingPunct="1"/>
            <a:r>
              <a:rPr lang="en-US" sz="4400" smtClean="0"/>
              <a:t>Surveillance evaluation tasks</a:t>
            </a:r>
          </a:p>
        </p:txBody>
      </p:sp>
      <p:sp>
        <p:nvSpPr>
          <p:cNvPr id="12291" name="Rectangle 1027"/>
          <p:cNvSpPr>
            <a:spLocks noGrp="1" noChangeArrowheads="1"/>
          </p:cNvSpPr>
          <p:nvPr>
            <p:ph type="body" idx="1"/>
          </p:nvPr>
        </p:nvSpPr>
        <p:spPr>
          <a:xfrm>
            <a:off x="1600200" y="1905000"/>
            <a:ext cx="7162800" cy="4495800"/>
          </a:xfrm>
        </p:spPr>
        <p:txBody>
          <a:bodyPr/>
          <a:lstStyle/>
          <a:p>
            <a:pPr eaLnBrk="1" hangingPunct="1">
              <a:lnSpc>
                <a:spcPct val="90000"/>
              </a:lnSpc>
              <a:buClr>
                <a:srgbClr val="FFFF66"/>
              </a:buClr>
            </a:pPr>
            <a:r>
              <a:rPr lang="en-US" sz="2600" smtClean="0">
                <a:solidFill>
                  <a:srgbClr val="FFFF00"/>
                </a:solidFill>
              </a:rPr>
              <a:t>Engage stakeholders                                                           </a:t>
            </a:r>
          </a:p>
          <a:p>
            <a:pPr eaLnBrk="1" hangingPunct="1">
              <a:lnSpc>
                <a:spcPct val="90000"/>
              </a:lnSpc>
              <a:buClr>
                <a:srgbClr val="FFFF66"/>
              </a:buClr>
            </a:pPr>
            <a:r>
              <a:rPr lang="en-US" sz="2600" smtClean="0">
                <a:solidFill>
                  <a:srgbClr val="FFFF00"/>
                </a:solidFill>
              </a:rPr>
              <a:t>Describe system</a:t>
            </a:r>
          </a:p>
          <a:p>
            <a:pPr eaLnBrk="1" hangingPunct="1">
              <a:lnSpc>
                <a:spcPct val="90000"/>
              </a:lnSpc>
              <a:buClr>
                <a:srgbClr val="FFFF66"/>
              </a:buClr>
            </a:pPr>
            <a:r>
              <a:rPr lang="en-US" sz="2600" smtClean="0">
                <a:solidFill>
                  <a:srgbClr val="FFFF00"/>
                </a:solidFill>
              </a:rPr>
              <a:t>Focus evaluation design</a:t>
            </a:r>
          </a:p>
          <a:p>
            <a:pPr eaLnBrk="1" hangingPunct="1">
              <a:lnSpc>
                <a:spcPct val="90000"/>
              </a:lnSpc>
              <a:buClr>
                <a:srgbClr val="FFFF66"/>
              </a:buClr>
            </a:pPr>
            <a:r>
              <a:rPr lang="en-US" sz="2600" smtClean="0">
                <a:solidFill>
                  <a:srgbClr val="FFFF00"/>
                </a:solidFill>
              </a:rPr>
              <a:t>Gather evidence of system’s performance</a:t>
            </a:r>
          </a:p>
          <a:p>
            <a:pPr eaLnBrk="1" hangingPunct="1">
              <a:lnSpc>
                <a:spcPct val="90000"/>
              </a:lnSpc>
              <a:buClr>
                <a:srgbClr val="FFFF66"/>
              </a:buClr>
            </a:pPr>
            <a:r>
              <a:rPr lang="en-US" sz="2600" smtClean="0">
                <a:solidFill>
                  <a:srgbClr val="FFFF00"/>
                </a:solidFill>
              </a:rPr>
              <a:t>State conclusions &amp; make recommendations</a:t>
            </a:r>
          </a:p>
          <a:p>
            <a:pPr eaLnBrk="1" hangingPunct="1">
              <a:lnSpc>
                <a:spcPct val="90000"/>
              </a:lnSpc>
              <a:buClr>
                <a:srgbClr val="FFFF66"/>
              </a:buClr>
            </a:pPr>
            <a:r>
              <a:rPr lang="en-US" sz="2600" smtClean="0">
                <a:solidFill>
                  <a:srgbClr val="FFFF00"/>
                </a:solidFill>
              </a:rPr>
              <a:t>Ensure use of findings &amp; share lessons learned</a:t>
            </a:r>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371600" y="533400"/>
            <a:ext cx="6934200" cy="685800"/>
          </a:xfrm>
        </p:spPr>
        <p:txBody>
          <a:bodyPr/>
          <a:lstStyle/>
          <a:p>
            <a:pPr eaLnBrk="1" hangingPunct="1"/>
            <a:r>
              <a:rPr lang="en-US" sz="4400" smtClean="0"/>
              <a:t>Task A.  Engage stakeholders</a:t>
            </a:r>
          </a:p>
        </p:txBody>
      </p:sp>
      <p:sp>
        <p:nvSpPr>
          <p:cNvPr id="13315" name="Rectangle 3"/>
          <p:cNvSpPr>
            <a:spLocks noGrp="1" noChangeArrowheads="1"/>
          </p:cNvSpPr>
          <p:nvPr>
            <p:ph type="body" idx="1"/>
          </p:nvPr>
        </p:nvSpPr>
        <p:spPr>
          <a:xfrm>
            <a:off x="1371600" y="1371600"/>
            <a:ext cx="7010400" cy="3657600"/>
          </a:xfrm>
        </p:spPr>
        <p:txBody>
          <a:bodyPr/>
          <a:lstStyle/>
          <a:p>
            <a:pPr eaLnBrk="1" hangingPunct="1">
              <a:buClr>
                <a:srgbClr val="FFFF66"/>
              </a:buClr>
            </a:pPr>
            <a:r>
              <a:rPr lang="en-US" smtClean="0"/>
              <a:t>Who are the system stakeholders?</a:t>
            </a:r>
          </a:p>
          <a:p>
            <a:pPr lvl="1" eaLnBrk="1" hangingPunct="1">
              <a:buClr>
                <a:srgbClr val="FFFF66"/>
              </a:buClr>
            </a:pPr>
            <a:r>
              <a:rPr lang="en-US" sz="2400" smtClean="0"/>
              <a:t>Ask your supervisor/colleagues</a:t>
            </a:r>
          </a:p>
          <a:p>
            <a:pPr lvl="1" eaLnBrk="1" hangingPunct="1">
              <a:buClr>
                <a:srgbClr val="FFFF66"/>
              </a:buClr>
            </a:pPr>
            <a:r>
              <a:rPr lang="en-US" sz="2400" smtClean="0"/>
              <a:t>Who is funding the system?</a:t>
            </a:r>
          </a:p>
          <a:p>
            <a:pPr lvl="1" eaLnBrk="1" hangingPunct="1">
              <a:buClr>
                <a:srgbClr val="FFFF66"/>
              </a:buClr>
            </a:pPr>
            <a:r>
              <a:rPr lang="en-US" sz="2400" smtClean="0"/>
              <a:t>Who uses information derived from system?</a:t>
            </a:r>
          </a:p>
          <a:p>
            <a:pPr eaLnBrk="1" hangingPunct="1">
              <a:buClr>
                <a:srgbClr val="FFFF66"/>
              </a:buClr>
            </a:pPr>
            <a:r>
              <a:rPr lang="en-US" smtClean="0"/>
              <a:t>Scope, level, &amp; form of stakeholder involvement will vary</a:t>
            </a:r>
          </a:p>
          <a:p>
            <a:pPr lvl="1" eaLnBrk="1" hangingPunct="1">
              <a:buClr>
                <a:srgbClr val="FFFF00"/>
              </a:buClr>
            </a:pPr>
            <a:r>
              <a:rPr lang="en-US" sz="2400" smtClean="0"/>
              <a:t>Influence design?</a:t>
            </a:r>
          </a:p>
          <a:p>
            <a:pPr lvl="1" eaLnBrk="1" hangingPunct="1">
              <a:buClr>
                <a:srgbClr val="FFFF00"/>
              </a:buClr>
            </a:pPr>
            <a:r>
              <a:rPr lang="en-US" sz="2400" smtClean="0"/>
              <a:t>Provide data?</a:t>
            </a:r>
          </a:p>
          <a:p>
            <a:pPr lvl="1" eaLnBrk="1" hangingPunct="1">
              <a:buClr>
                <a:srgbClr val="FFFF00"/>
              </a:buClr>
            </a:pPr>
            <a:r>
              <a:rPr lang="en-US" sz="2400" smtClean="0"/>
              <a:t>Aid interpretation of evaluation findings?</a:t>
            </a:r>
          </a:p>
          <a:p>
            <a:pPr lvl="1" eaLnBrk="1" hangingPunct="1">
              <a:buClr>
                <a:srgbClr val="FFFF00"/>
              </a:buClr>
            </a:pPr>
            <a:r>
              <a:rPr lang="en-US" sz="2400" smtClean="0"/>
              <a:t>Implement evaluation recommendations?</a:t>
            </a:r>
          </a:p>
          <a:p>
            <a:pPr eaLnBrk="1" hangingPunct="1">
              <a:buClr>
                <a:srgbClr val="FFFF66"/>
              </a:buClr>
              <a:buFont typeface="Wingdings" pitchFamily="2" charset="2"/>
              <a:buNone/>
            </a:pPr>
            <a:endParaRPr lang="en-US" sz="2600" smtClean="0"/>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0" y="762000"/>
            <a:ext cx="6096000" cy="560388"/>
          </a:xfrm>
        </p:spPr>
        <p:txBody>
          <a:bodyPr/>
          <a:lstStyle/>
          <a:p>
            <a:pPr eaLnBrk="1" hangingPunct="1"/>
            <a:r>
              <a:rPr lang="en-US" sz="4400" smtClean="0"/>
              <a:t>Task B.  Describe system</a:t>
            </a:r>
          </a:p>
        </p:txBody>
      </p:sp>
      <p:sp>
        <p:nvSpPr>
          <p:cNvPr id="14339" name="Rectangle 3"/>
          <p:cNvSpPr>
            <a:spLocks noGrp="1" noChangeArrowheads="1"/>
          </p:cNvSpPr>
          <p:nvPr>
            <p:ph type="body" idx="1"/>
          </p:nvPr>
        </p:nvSpPr>
        <p:spPr>
          <a:xfrm>
            <a:off x="1600200" y="1627188"/>
            <a:ext cx="6553200" cy="4953000"/>
          </a:xfrm>
        </p:spPr>
        <p:txBody>
          <a:bodyPr/>
          <a:lstStyle/>
          <a:p>
            <a:pPr eaLnBrk="1" hangingPunct="1">
              <a:lnSpc>
                <a:spcPct val="90000"/>
              </a:lnSpc>
              <a:buClr>
                <a:srgbClr val="FFFF66"/>
              </a:buClr>
            </a:pPr>
            <a:r>
              <a:rPr lang="en-US" sz="3000" smtClean="0"/>
              <a:t>Public health importance</a:t>
            </a:r>
          </a:p>
          <a:p>
            <a:pPr eaLnBrk="1" hangingPunct="1">
              <a:lnSpc>
                <a:spcPct val="90000"/>
              </a:lnSpc>
              <a:buClr>
                <a:srgbClr val="FFFF66"/>
              </a:buClr>
            </a:pPr>
            <a:r>
              <a:rPr lang="en-US" sz="3000" smtClean="0"/>
              <a:t>Purpose, objectives, &amp; operation</a:t>
            </a:r>
          </a:p>
          <a:p>
            <a:pPr lvl="1" eaLnBrk="1" hangingPunct="1">
              <a:lnSpc>
                <a:spcPct val="90000"/>
              </a:lnSpc>
            </a:pPr>
            <a:r>
              <a:rPr lang="en-US" sz="2800" smtClean="0"/>
              <a:t>Planned use of data</a:t>
            </a:r>
          </a:p>
          <a:p>
            <a:pPr lvl="1" eaLnBrk="1" hangingPunct="1">
              <a:lnSpc>
                <a:spcPct val="90000"/>
              </a:lnSpc>
            </a:pPr>
            <a:r>
              <a:rPr lang="en-US" sz="2800" smtClean="0"/>
              <a:t>Case definition</a:t>
            </a:r>
          </a:p>
          <a:p>
            <a:pPr lvl="1" eaLnBrk="1" hangingPunct="1">
              <a:lnSpc>
                <a:spcPct val="90000"/>
              </a:lnSpc>
            </a:pPr>
            <a:r>
              <a:rPr lang="en-US" sz="2800" smtClean="0"/>
              <a:t>Population under surveillance </a:t>
            </a:r>
          </a:p>
          <a:p>
            <a:pPr lvl="1" eaLnBrk="1" hangingPunct="1">
              <a:lnSpc>
                <a:spcPct val="90000"/>
              </a:lnSpc>
            </a:pPr>
            <a:r>
              <a:rPr lang="en-US" sz="2800" smtClean="0"/>
              <a:t>Legal authority</a:t>
            </a:r>
          </a:p>
          <a:p>
            <a:pPr lvl="1" eaLnBrk="1" hangingPunct="1">
              <a:lnSpc>
                <a:spcPct val="90000"/>
              </a:lnSpc>
            </a:pPr>
            <a:r>
              <a:rPr lang="en-US" sz="2800" smtClean="0"/>
              <a:t>System flow chart</a:t>
            </a:r>
          </a:p>
          <a:p>
            <a:pPr lvl="2" eaLnBrk="1" hangingPunct="1">
              <a:lnSpc>
                <a:spcPct val="90000"/>
              </a:lnSpc>
            </a:pPr>
            <a:r>
              <a:rPr lang="en-US" sz="2600" smtClean="0"/>
              <a:t>Roles &amp; responsibilities</a:t>
            </a:r>
          </a:p>
          <a:p>
            <a:pPr lvl="2" eaLnBrk="1" hangingPunct="1">
              <a:lnSpc>
                <a:spcPct val="90000"/>
              </a:lnSpc>
            </a:pPr>
            <a:r>
              <a:rPr lang="en-US" sz="2600" smtClean="0"/>
              <a:t>Inputs &amp; outputs</a:t>
            </a:r>
          </a:p>
          <a:p>
            <a:pPr eaLnBrk="1" hangingPunct="1">
              <a:lnSpc>
                <a:spcPct val="90000"/>
              </a:lnSpc>
              <a:buClr>
                <a:srgbClr val="FFFF66"/>
              </a:buClr>
            </a:pPr>
            <a:r>
              <a:rPr lang="en-US" sz="3000" smtClean="0"/>
              <a:t>Resources</a:t>
            </a:r>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a:xfrm>
            <a:off x="1524000" y="381000"/>
            <a:ext cx="7391400" cy="1143000"/>
          </a:xfrm>
        </p:spPr>
        <p:txBody>
          <a:bodyPr/>
          <a:lstStyle/>
          <a:p>
            <a:pPr eaLnBrk="1" hangingPunct="1"/>
            <a:r>
              <a:rPr lang="en-US" sz="4400" smtClean="0"/>
              <a:t>Public health importance: Should this event be under surveillance?</a:t>
            </a:r>
          </a:p>
        </p:txBody>
      </p:sp>
      <p:sp>
        <p:nvSpPr>
          <p:cNvPr id="15363" name="Rectangle 9"/>
          <p:cNvSpPr>
            <a:spLocks noGrp="1" noChangeArrowheads="1"/>
          </p:cNvSpPr>
          <p:nvPr>
            <p:ph type="body" idx="1"/>
          </p:nvPr>
        </p:nvSpPr>
        <p:spPr>
          <a:xfrm>
            <a:off x="1524000" y="1828800"/>
            <a:ext cx="6629400" cy="4953000"/>
          </a:xfrm>
        </p:spPr>
        <p:txBody>
          <a:bodyPr/>
          <a:lstStyle/>
          <a:p>
            <a:pPr eaLnBrk="1" hangingPunct="1">
              <a:lnSpc>
                <a:spcPct val="90000"/>
              </a:lnSpc>
            </a:pPr>
            <a:r>
              <a:rPr lang="en-US" smtClean="0"/>
              <a:t>Indices of frequency or burden</a:t>
            </a:r>
          </a:p>
          <a:p>
            <a:pPr lvl="1" eaLnBrk="1" hangingPunct="1">
              <a:lnSpc>
                <a:spcPct val="90000"/>
              </a:lnSpc>
            </a:pPr>
            <a:r>
              <a:rPr lang="en-US" i="1" smtClean="0"/>
              <a:t>Case count?</a:t>
            </a:r>
          </a:p>
          <a:p>
            <a:pPr lvl="1" eaLnBrk="1" hangingPunct="1">
              <a:lnSpc>
                <a:spcPct val="90000"/>
              </a:lnSpc>
            </a:pPr>
            <a:r>
              <a:rPr lang="en-US" i="1" smtClean="0"/>
              <a:t>Incidence rate?</a:t>
            </a:r>
          </a:p>
          <a:p>
            <a:pPr eaLnBrk="1" hangingPunct="1">
              <a:lnSpc>
                <a:spcPct val="90000"/>
              </a:lnSpc>
            </a:pPr>
            <a:r>
              <a:rPr lang="en-US" smtClean="0"/>
              <a:t>Summary measures of population health status</a:t>
            </a:r>
          </a:p>
          <a:p>
            <a:pPr lvl="1" eaLnBrk="1" hangingPunct="1">
              <a:lnSpc>
                <a:spcPct val="90000"/>
              </a:lnSpc>
            </a:pPr>
            <a:r>
              <a:rPr lang="en-US" i="1" smtClean="0"/>
              <a:t>Disability-adjusted life-years?</a:t>
            </a:r>
          </a:p>
          <a:p>
            <a:pPr eaLnBrk="1" hangingPunct="1">
              <a:lnSpc>
                <a:spcPct val="90000"/>
              </a:lnSpc>
            </a:pPr>
            <a:r>
              <a:rPr lang="en-US" smtClean="0"/>
              <a:t>Indices of severity</a:t>
            </a:r>
          </a:p>
          <a:p>
            <a:pPr lvl="1" eaLnBrk="1" hangingPunct="1">
              <a:lnSpc>
                <a:spcPct val="90000"/>
              </a:lnSpc>
            </a:pPr>
            <a:r>
              <a:rPr lang="en-US" i="1" smtClean="0"/>
              <a:t>Case-fatality rate?</a:t>
            </a:r>
          </a:p>
          <a:p>
            <a:pPr lvl="1" eaLnBrk="1" hangingPunct="1">
              <a:lnSpc>
                <a:spcPct val="90000"/>
              </a:lnSpc>
            </a:pPr>
            <a:r>
              <a:rPr lang="en-US" i="1" smtClean="0"/>
              <a:t>Hospitalization rate?</a:t>
            </a:r>
          </a:p>
          <a:p>
            <a:pPr eaLnBrk="1" hangingPunct="1">
              <a:lnSpc>
                <a:spcPct val="90000"/>
              </a:lnSpc>
            </a:pPr>
            <a:r>
              <a:rPr lang="en-US" smtClean="0"/>
              <a:t>Disparities or inequities associated?</a:t>
            </a:r>
          </a:p>
          <a:p>
            <a:pPr eaLnBrk="1" hangingPunct="1">
              <a:lnSpc>
                <a:spcPct val="90000"/>
              </a:lnSpc>
            </a:pPr>
            <a:r>
              <a:rPr lang="en-US" smtClean="0"/>
              <a:t>Preventability?</a:t>
            </a:r>
          </a:p>
        </p:txBody>
      </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Surveillance system objectives</a:t>
            </a:r>
          </a:p>
        </p:txBody>
      </p:sp>
      <p:sp>
        <p:nvSpPr>
          <p:cNvPr id="16387" name="Rectangle 3"/>
          <p:cNvSpPr>
            <a:spLocks noGrp="1" noChangeArrowheads="1"/>
          </p:cNvSpPr>
          <p:nvPr>
            <p:ph type="body" idx="1"/>
          </p:nvPr>
        </p:nvSpPr>
        <p:spPr>
          <a:xfrm>
            <a:off x="1600200" y="1905000"/>
            <a:ext cx="6477000" cy="4495800"/>
          </a:xfrm>
        </p:spPr>
        <p:txBody>
          <a:bodyPr/>
          <a:lstStyle/>
          <a:p>
            <a:pPr eaLnBrk="1" hangingPunct="1">
              <a:lnSpc>
                <a:spcPct val="80000"/>
              </a:lnSpc>
              <a:buClr>
                <a:srgbClr val="FFFF66"/>
              </a:buClr>
              <a:buFont typeface="Wingdings" pitchFamily="2" charset="2"/>
              <a:buNone/>
            </a:pPr>
            <a:r>
              <a:rPr lang="en-US" sz="3200" smtClean="0">
                <a:solidFill>
                  <a:srgbClr val="FFFF66"/>
                </a:solidFill>
              </a:rPr>
              <a:t>How are the data to be used for public health action?</a:t>
            </a:r>
          </a:p>
          <a:p>
            <a:pPr eaLnBrk="1" hangingPunct="1">
              <a:lnSpc>
                <a:spcPct val="80000"/>
              </a:lnSpc>
              <a:buClr>
                <a:srgbClr val="FFFF66"/>
              </a:buClr>
              <a:buFont typeface="Wingdings" pitchFamily="2" charset="2"/>
              <a:buNone/>
            </a:pPr>
            <a:endParaRPr lang="en-US" sz="3200" smtClean="0"/>
          </a:p>
          <a:p>
            <a:pPr eaLnBrk="1" hangingPunct="1">
              <a:lnSpc>
                <a:spcPct val="80000"/>
              </a:lnSpc>
              <a:buClr>
                <a:srgbClr val="FFFF66"/>
              </a:buClr>
              <a:buSzPct val="60000"/>
            </a:pPr>
            <a:r>
              <a:rPr lang="en-US" smtClean="0"/>
              <a:t>Monitor burden or trends</a:t>
            </a:r>
          </a:p>
          <a:p>
            <a:pPr eaLnBrk="1" hangingPunct="1">
              <a:lnSpc>
                <a:spcPct val="80000"/>
              </a:lnSpc>
              <a:buClr>
                <a:srgbClr val="FFFF66"/>
              </a:buClr>
              <a:buSzPct val="60000"/>
            </a:pPr>
            <a:r>
              <a:rPr lang="en-US" smtClean="0"/>
              <a:t>Identify populations at increased risk</a:t>
            </a:r>
          </a:p>
          <a:p>
            <a:pPr eaLnBrk="1" hangingPunct="1">
              <a:lnSpc>
                <a:spcPct val="80000"/>
              </a:lnSpc>
              <a:buClr>
                <a:srgbClr val="FFFF66"/>
              </a:buClr>
              <a:buSzPct val="60000"/>
            </a:pPr>
            <a:r>
              <a:rPr lang="en-US" smtClean="0"/>
              <a:t>Support early detection</a:t>
            </a:r>
          </a:p>
          <a:p>
            <a:pPr eaLnBrk="1" hangingPunct="1">
              <a:lnSpc>
                <a:spcPct val="80000"/>
              </a:lnSpc>
              <a:buClr>
                <a:srgbClr val="FFFF66"/>
              </a:buClr>
              <a:buSzPct val="60000"/>
            </a:pPr>
            <a:r>
              <a:rPr lang="en-US" smtClean="0"/>
              <a:t>Inform risk management &amp; decision-making</a:t>
            </a:r>
          </a:p>
          <a:p>
            <a:pPr eaLnBrk="1" hangingPunct="1">
              <a:lnSpc>
                <a:spcPct val="80000"/>
              </a:lnSpc>
              <a:buClr>
                <a:srgbClr val="FFFF66"/>
              </a:buClr>
              <a:buSzPct val="60000"/>
            </a:pPr>
            <a:r>
              <a:rPr lang="en-US" smtClean="0"/>
              <a:t>Evaluate interventions or policy</a:t>
            </a:r>
          </a:p>
          <a:p>
            <a:pPr eaLnBrk="1" hangingPunct="1">
              <a:lnSpc>
                <a:spcPct val="80000"/>
              </a:lnSpc>
              <a:buClr>
                <a:srgbClr val="FFFF66"/>
              </a:buClr>
              <a:buSzPct val="60000"/>
            </a:pPr>
            <a:r>
              <a:rPr lang="en-US" smtClean="0"/>
              <a:t>Provide situation awareness…</a:t>
            </a:r>
          </a:p>
        </p:txBody>
      </p:sp>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43000" y="457200"/>
            <a:ext cx="7391400" cy="1143000"/>
          </a:xfrm>
        </p:spPr>
        <p:txBody>
          <a:bodyPr/>
          <a:lstStyle/>
          <a:p>
            <a:pPr eaLnBrk="1" hangingPunct="1"/>
            <a:r>
              <a:rPr lang="en-US" sz="2800" smtClean="0"/>
              <a:t>Example:</a:t>
            </a:r>
            <a:r>
              <a:rPr lang="en-US" sz="4000" smtClean="0"/>
              <a:t>  Objectives for Australian National Notifiable Disease Surveillance System (NNDSS)</a:t>
            </a:r>
          </a:p>
        </p:txBody>
      </p:sp>
      <p:pic>
        <p:nvPicPr>
          <p:cNvPr id="17411" name="Picture 4"/>
          <p:cNvPicPr>
            <a:picLocks noChangeAspect="1" noChangeArrowheads="1"/>
          </p:cNvPicPr>
          <p:nvPr/>
        </p:nvPicPr>
        <p:blipFill>
          <a:blip r:embed="rId3" cstate="print"/>
          <a:srcRect/>
          <a:stretch>
            <a:fillRect/>
          </a:stretch>
        </p:blipFill>
        <p:spPr bwMode="auto">
          <a:xfrm>
            <a:off x="100013" y="1952625"/>
            <a:ext cx="8943975" cy="2959100"/>
          </a:xfrm>
          <a:prstGeom prst="rect">
            <a:avLst/>
          </a:prstGeom>
          <a:noFill/>
          <a:ln w="9525">
            <a:noFill/>
            <a:miter lim="800000"/>
            <a:headEnd/>
            <a:tailEnd/>
          </a:ln>
        </p:spPr>
      </p:pic>
      <p:sp>
        <p:nvSpPr>
          <p:cNvPr id="17412" name="Text Box 5"/>
          <p:cNvSpPr txBox="1">
            <a:spLocks noChangeArrowheads="1"/>
          </p:cNvSpPr>
          <p:nvPr/>
        </p:nvSpPr>
        <p:spPr bwMode="auto">
          <a:xfrm>
            <a:off x="5089525" y="6308725"/>
            <a:ext cx="3978275" cy="396875"/>
          </a:xfrm>
          <a:prstGeom prst="rect">
            <a:avLst/>
          </a:prstGeom>
          <a:noFill/>
          <a:ln w="9525">
            <a:noFill/>
            <a:miter lim="800000"/>
            <a:headEnd/>
            <a:tailEnd/>
          </a:ln>
        </p:spPr>
        <p:txBody>
          <a:bodyPr wrap="none">
            <a:spAutoFit/>
          </a:bodyPr>
          <a:lstStyle/>
          <a:p>
            <a:r>
              <a:rPr lang="en-US" sz="2000" b="0"/>
              <a:t>Miller et al. </a:t>
            </a:r>
            <a:r>
              <a:rPr lang="en-US" sz="2000" b="0" i="1"/>
              <a:t>Comm Dis Intell</a:t>
            </a:r>
            <a:r>
              <a:rPr lang="en-US" sz="2000" b="0"/>
              <a:t>, 2004</a:t>
            </a:r>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43000" y="-228600"/>
            <a:ext cx="7315200" cy="1143000"/>
          </a:xfrm>
        </p:spPr>
        <p:txBody>
          <a:bodyPr/>
          <a:lstStyle/>
          <a:p>
            <a:pPr eaLnBrk="1" hangingPunct="1"/>
            <a:r>
              <a:rPr lang="en-US" sz="2800" smtClean="0"/>
              <a:t>Example:</a:t>
            </a:r>
            <a:r>
              <a:rPr lang="en-US" sz="3600" smtClean="0"/>
              <a:t>  Australian NNDSS processes</a:t>
            </a:r>
          </a:p>
        </p:txBody>
      </p:sp>
      <p:pic>
        <p:nvPicPr>
          <p:cNvPr id="18435" name="Picture 5"/>
          <p:cNvPicPr>
            <a:picLocks noChangeAspect="1" noChangeArrowheads="1"/>
          </p:cNvPicPr>
          <p:nvPr/>
        </p:nvPicPr>
        <p:blipFill>
          <a:blip r:embed="rId3" cstate="print"/>
          <a:srcRect/>
          <a:stretch>
            <a:fillRect/>
          </a:stretch>
        </p:blipFill>
        <p:spPr bwMode="auto">
          <a:xfrm>
            <a:off x="609600" y="636588"/>
            <a:ext cx="8053388" cy="6221412"/>
          </a:xfrm>
          <a:prstGeom prst="rect">
            <a:avLst/>
          </a:prstGeom>
          <a:noFill/>
          <a:ln w="9525">
            <a:noFill/>
            <a:miter lim="800000"/>
            <a:headEnd/>
            <a:tailEnd/>
          </a:ln>
        </p:spPr>
      </p:pic>
      <p:sp>
        <p:nvSpPr>
          <p:cNvPr id="18436" name="Text Box 6"/>
          <p:cNvSpPr txBox="1">
            <a:spLocks noChangeArrowheads="1"/>
          </p:cNvSpPr>
          <p:nvPr/>
        </p:nvSpPr>
        <p:spPr bwMode="auto">
          <a:xfrm>
            <a:off x="5502275" y="6542088"/>
            <a:ext cx="3032125" cy="304800"/>
          </a:xfrm>
          <a:prstGeom prst="rect">
            <a:avLst/>
          </a:prstGeom>
          <a:noFill/>
          <a:ln w="9525">
            <a:noFill/>
            <a:miter lim="800000"/>
            <a:headEnd/>
            <a:tailEnd/>
          </a:ln>
        </p:spPr>
        <p:txBody>
          <a:bodyPr wrap="none">
            <a:spAutoFit/>
          </a:bodyPr>
          <a:lstStyle/>
          <a:p>
            <a:r>
              <a:rPr lang="en-US" sz="1400" b="0">
                <a:solidFill>
                  <a:schemeClr val="bg1"/>
                </a:solidFill>
              </a:rPr>
              <a:t>Miller et al. </a:t>
            </a:r>
            <a:r>
              <a:rPr lang="en-US" sz="1400" b="0" i="1">
                <a:solidFill>
                  <a:schemeClr val="bg1"/>
                </a:solidFill>
              </a:rPr>
              <a:t>Commun Dis Intell</a:t>
            </a:r>
            <a:r>
              <a:rPr lang="en-US" sz="1400" b="0">
                <a:solidFill>
                  <a:schemeClr val="bg1"/>
                </a:solidFill>
              </a:rPr>
              <a:t>, 2004</a:t>
            </a:r>
          </a:p>
        </p:txBody>
      </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143000" y="228600"/>
            <a:ext cx="7620000" cy="1046163"/>
          </a:xfrm>
        </p:spPr>
        <p:txBody>
          <a:bodyPr/>
          <a:lstStyle/>
          <a:p>
            <a:pPr eaLnBrk="1" hangingPunct="1"/>
            <a:r>
              <a:rPr lang="en-US" smtClean="0"/>
              <a:t>Resources</a:t>
            </a:r>
          </a:p>
        </p:txBody>
      </p:sp>
      <p:sp>
        <p:nvSpPr>
          <p:cNvPr id="19459" name="Rectangle 3"/>
          <p:cNvSpPr>
            <a:spLocks noGrp="1" noChangeArrowheads="1"/>
          </p:cNvSpPr>
          <p:nvPr>
            <p:ph type="body" idx="1"/>
          </p:nvPr>
        </p:nvSpPr>
        <p:spPr>
          <a:xfrm>
            <a:off x="1143000" y="1143000"/>
            <a:ext cx="8001000" cy="5715000"/>
          </a:xfrm>
        </p:spPr>
        <p:txBody>
          <a:bodyPr/>
          <a:lstStyle/>
          <a:p>
            <a:pPr eaLnBrk="1" hangingPunct="1"/>
            <a:r>
              <a:rPr lang="en-US" sz="2600" b="1" smtClean="0">
                <a:solidFill>
                  <a:srgbClr val="FFFF99"/>
                </a:solidFill>
              </a:rPr>
              <a:t>Direct costs</a:t>
            </a:r>
          </a:p>
          <a:p>
            <a:pPr lvl="1" eaLnBrk="1" hangingPunct="1"/>
            <a:r>
              <a:rPr lang="en-US" sz="2400" b="1" smtClean="0">
                <a:solidFill>
                  <a:srgbClr val="FFFF99"/>
                </a:solidFill>
              </a:rPr>
              <a:t>Person-time per year</a:t>
            </a:r>
          </a:p>
          <a:p>
            <a:pPr lvl="1" eaLnBrk="1" hangingPunct="1"/>
            <a:r>
              <a:rPr lang="en-US" sz="2400" b="1" smtClean="0">
                <a:solidFill>
                  <a:srgbClr val="FFFF99"/>
                </a:solidFill>
              </a:rPr>
              <a:t>IT hardware/software</a:t>
            </a:r>
          </a:p>
          <a:p>
            <a:pPr lvl="1" eaLnBrk="1" hangingPunct="1"/>
            <a:r>
              <a:rPr lang="en-US" sz="2400" b="1" smtClean="0">
                <a:solidFill>
                  <a:srgbClr val="FFFF99"/>
                </a:solidFill>
              </a:rPr>
              <a:t>Travel</a:t>
            </a:r>
          </a:p>
          <a:p>
            <a:pPr lvl="1" eaLnBrk="1" hangingPunct="1"/>
            <a:r>
              <a:rPr lang="en-US" sz="2400" b="1" smtClean="0">
                <a:solidFill>
                  <a:srgbClr val="FFFF99"/>
                </a:solidFill>
              </a:rPr>
              <a:t>Training</a:t>
            </a:r>
          </a:p>
          <a:p>
            <a:pPr eaLnBrk="1" hangingPunct="1"/>
            <a:r>
              <a:rPr lang="en-US" sz="2600" smtClean="0"/>
              <a:t>Indirect costs</a:t>
            </a:r>
          </a:p>
          <a:p>
            <a:pPr lvl="1" eaLnBrk="1" hangingPunct="1"/>
            <a:r>
              <a:rPr lang="en-US" sz="2400" smtClean="0"/>
              <a:t>Follow-up diagnostic lab testing</a:t>
            </a:r>
          </a:p>
          <a:p>
            <a:pPr lvl="1" eaLnBrk="1" hangingPunct="1"/>
            <a:r>
              <a:rPr lang="en-US" sz="2400" smtClean="0"/>
              <a:t>Case management</a:t>
            </a:r>
          </a:p>
          <a:p>
            <a:pPr lvl="1" eaLnBrk="1" hangingPunct="1"/>
            <a:r>
              <a:rPr lang="en-US" sz="2400" smtClean="0"/>
              <a:t>Outbreak response</a:t>
            </a:r>
          </a:p>
          <a:p>
            <a:pPr eaLnBrk="1" hangingPunct="1"/>
            <a:r>
              <a:rPr lang="en-US" sz="2600" smtClean="0"/>
              <a:t>Prevention benefits/costs from societal perspective</a:t>
            </a:r>
          </a:p>
          <a:p>
            <a:pPr lvl="1" eaLnBrk="1" hangingPunct="1"/>
            <a:r>
              <a:rPr lang="en-US" sz="2400" smtClean="0"/>
              <a:t>Cost of missing outbreaks</a:t>
            </a:r>
          </a:p>
          <a:p>
            <a:pPr lvl="1" eaLnBrk="1" hangingPunct="1"/>
            <a:r>
              <a:rPr lang="en-US" sz="2400" smtClean="0"/>
              <a:t>Productivity losses averted</a:t>
            </a:r>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cstate="print"/>
          <a:srcRect/>
          <a:stretch>
            <a:fillRect/>
          </a:stretch>
        </p:blipFill>
        <p:spPr bwMode="auto">
          <a:xfrm>
            <a:off x="2636838" y="228600"/>
            <a:ext cx="6354762" cy="6138863"/>
          </a:xfrm>
          <a:prstGeom prst="rect">
            <a:avLst/>
          </a:prstGeom>
          <a:noFill/>
          <a:ln w="9525">
            <a:noFill/>
            <a:miter lim="800000"/>
            <a:headEnd/>
            <a:tailEnd/>
          </a:ln>
        </p:spPr>
      </p:pic>
      <p:sp>
        <p:nvSpPr>
          <p:cNvPr id="20483" name="Text Box 4"/>
          <p:cNvSpPr txBox="1">
            <a:spLocks noChangeArrowheads="1"/>
          </p:cNvSpPr>
          <p:nvPr/>
        </p:nvSpPr>
        <p:spPr bwMode="auto">
          <a:xfrm>
            <a:off x="3952875" y="6477000"/>
            <a:ext cx="5238750" cy="336550"/>
          </a:xfrm>
          <a:prstGeom prst="rect">
            <a:avLst/>
          </a:prstGeom>
          <a:noFill/>
          <a:ln w="9525">
            <a:noFill/>
            <a:miter lim="800000"/>
            <a:headEnd/>
            <a:tailEnd/>
          </a:ln>
        </p:spPr>
        <p:txBody>
          <a:bodyPr wrap="none">
            <a:spAutoFit/>
          </a:bodyPr>
          <a:lstStyle/>
          <a:p>
            <a:r>
              <a:rPr lang="en-US" sz="1600"/>
              <a:t>Kirkwood et al.  </a:t>
            </a:r>
            <a:r>
              <a:rPr lang="en-US" sz="1600" i="1"/>
              <a:t>J Public Hlth Mngmnt Practice</a:t>
            </a:r>
            <a:r>
              <a:rPr lang="en-US" sz="1600"/>
              <a:t>, 2007</a:t>
            </a:r>
          </a:p>
        </p:txBody>
      </p:sp>
      <p:sp>
        <p:nvSpPr>
          <p:cNvPr id="20484" name="Text Box 5"/>
          <p:cNvSpPr txBox="1">
            <a:spLocks noChangeArrowheads="1"/>
          </p:cNvSpPr>
          <p:nvPr/>
        </p:nvSpPr>
        <p:spPr bwMode="auto">
          <a:xfrm>
            <a:off x="0" y="457200"/>
            <a:ext cx="2743200" cy="4356100"/>
          </a:xfrm>
          <a:prstGeom prst="rect">
            <a:avLst/>
          </a:prstGeom>
          <a:noFill/>
          <a:ln w="9525">
            <a:noFill/>
            <a:miter lim="800000"/>
            <a:headEnd/>
            <a:tailEnd/>
          </a:ln>
        </p:spPr>
        <p:txBody>
          <a:bodyPr>
            <a:spAutoFit/>
          </a:bodyPr>
          <a:lstStyle/>
          <a:p>
            <a:pPr algn="l"/>
            <a:r>
              <a:rPr lang="en-US">
                <a:solidFill>
                  <a:srgbClr val="FFFF00"/>
                </a:solidFill>
              </a:rPr>
              <a:t>Example:</a:t>
            </a:r>
          </a:p>
          <a:p>
            <a:pPr algn="l"/>
            <a:r>
              <a:rPr lang="en-US" sz="3200">
                <a:solidFill>
                  <a:srgbClr val="FFFF00"/>
                </a:solidFill>
              </a:rPr>
              <a:t>Resources</a:t>
            </a:r>
          </a:p>
          <a:p>
            <a:endParaRPr lang="en-US" sz="3200">
              <a:solidFill>
                <a:srgbClr val="FFFF00"/>
              </a:solidFill>
            </a:endParaRPr>
          </a:p>
          <a:p>
            <a:pPr algn="l">
              <a:buFontTx/>
              <a:buChar char="•"/>
            </a:pPr>
            <a:r>
              <a:rPr lang="en-US" sz="3200"/>
              <a:t>Direct costs only</a:t>
            </a:r>
          </a:p>
          <a:p>
            <a:pPr algn="l">
              <a:buFontTx/>
              <a:buChar char="•"/>
            </a:pPr>
            <a:endParaRPr lang="en-US" sz="3200"/>
          </a:p>
          <a:p>
            <a:pPr algn="l">
              <a:buFontTx/>
              <a:buChar char="•"/>
            </a:pPr>
            <a:r>
              <a:rPr lang="en-US" sz="3200"/>
              <a:t>Cost by system phase</a:t>
            </a:r>
          </a:p>
        </p:txBody>
      </p:sp>
      <p:sp>
        <p:nvSpPr>
          <p:cNvPr id="20485" name="Oval 6"/>
          <p:cNvSpPr>
            <a:spLocks noChangeArrowheads="1"/>
          </p:cNvSpPr>
          <p:nvPr/>
        </p:nvSpPr>
        <p:spPr bwMode="auto">
          <a:xfrm>
            <a:off x="2438400" y="1676400"/>
            <a:ext cx="1828800" cy="304800"/>
          </a:xfrm>
          <a:prstGeom prst="ellipse">
            <a:avLst/>
          </a:prstGeom>
          <a:noFill/>
          <a:ln w="9525">
            <a:solidFill>
              <a:srgbClr val="CC0066"/>
            </a:solidFill>
            <a:miter lim="800000"/>
            <a:headEnd/>
            <a:tailEnd/>
          </a:ln>
        </p:spPr>
        <p:txBody>
          <a:bodyPr wrap="none" anchor="ctr"/>
          <a:lstStyle/>
          <a:p>
            <a:endParaRPr lang="en-US"/>
          </a:p>
        </p:txBody>
      </p:sp>
      <p:sp>
        <p:nvSpPr>
          <p:cNvPr id="20486" name="Oval 7"/>
          <p:cNvSpPr>
            <a:spLocks noChangeArrowheads="1"/>
          </p:cNvSpPr>
          <p:nvPr/>
        </p:nvSpPr>
        <p:spPr bwMode="auto">
          <a:xfrm>
            <a:off x="2362200" y="3048000"/>
            <a:ext cx="1828800" cy="304800"/>
          </a:xfrm>
          <a:prstGeom prst="ellipse">
            <a:avLst/>
          </a:prstGeom>
          <a:noFill/>
          <a:ln w="9525">
            <a:solidFill>
              <a:srgbClr val="CC0066"/>
            </a:solidFill>
            <a:miter lim="800000"/>
            <a:headEnd/>
            <a:tailEnd/>
          </a:ln>
        </p:spPr>
        <p:txBody>
          <a:bodyPr wrap="none" anchor="ctr"/>
          <a:lstStyle/>
          <a:p>
            <a:endParaRPr lang="en-US"/>
          </a:p>
        </p:txBody>
      </p:sp>
      <p:sp>
        <p:nvSpPr>
          <p:cNvPr id="20487" name="Oval 8"/>
          <p:cNvSpPr>
            <a:spLocks noChangeArrowheads="1"/>
          </p:cNvSpPr>
          <p:nvPr/>
        </p:nvSpPr>
        <p:spPr bwMode="auto">
          <a:xfrm>
            <a:off x="2362200" y="4419600"/>
            <a:ext cx="1828800" cy="304800"/>
          </a:xfrm>
          <a:prstGeom prst="ellipse">
            <a:avLst/>
          </a:prstGeom>
          <a:noFill/>
          <a:ln w="9525">
            <a:solidFill>
              <a:srgbClr val="CC0066"/>
            </a:solidFill>
            <a:miter lim="800000"/>
            <a:headEnd/>
            <a:tailEnd/>
          </a:ln>
        </p:spPr>
        <p:txBody>
          <a:bodyPr wrap="none" anchor="ctr"/>
          <a:lstStyle/>
          <a:p>
            <a:endParaRPr lang="en-US"/>
          </a:p>
        </p:txBody>
      </p:sp>
      <p:sp>
        <p:nvSpPr>
          <p:cNvPr id="20488" name="Oval 9"/>
          <p:cNvSpPr>
            <a:spLocks noChangeArrowheads="1"/>
          </p:cNvSpPr>
          <p:nvPr/>
        </p:nvSpPr>
        <p:spPr bwMode="auto">
          <a:xfrm>
            <a:off x="2438400" y="5486400"/>
            <a:ext cx="1828800" cy="304800"/>
          </a:xfrm>
          <a:prstGeom prst="ellipse">
            <a:avLst/>
          </a:prstGeom>
          <a:noFill/>
          <a:ln w="9525">
            <a:solidFill>
              <a:srgbClr val="CC0066"/>
            </a:solidFill>
            <a:miter lim="800000"/>
            <a:headEnd/>
            <a:tailEnd/>
          </a:ln>
        </p:spPr>
        <p:txBody>
          <a:bodyPr wrap="none" anchor="ctr"/>
          <a:lstStyle/>
          <a:p>
            <a:endParaRPr lang="en-US"/>
          </a:p>
        </p:txBody>
      </p:sp>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143000" y="630238"/>
            <a:ext cx="7620000" cy="1046162"/>
          </a:xfrm>
        </p:spPr>
        <p:txBody>
          <a:bodyPr/>
          <a:lstStyle/>
          <a:p>
            <a:pPr eaLnBrk="1" hangingPunct="1"/>
            <a:r>
              <a:rPr lang="en-US" sz="4400" smtClean="0"/>
              <a:t>Task C.  Focus evaluation design</a:t>
            </a:r>
          </a:p>
        </p:txBody>
      </p:sp>
      <p:sp>
        <p:nvSpPr>
          <p:cNvPr id="21507" name="Rectangle 3"/>
          <p:cNvSpPr>
            <a:spLocks noGrp="1" noChangeArrowheads="1"/>
          </p:cNvSpPr>
          <p:nvPr>
            <p:ph type="body" idx="1"/>
          </p:nvPr>
        </p:nvSpPr>
        <p:spPr>
          <a:xfrm>
            <a:off x="1143000" y="1676400"/>
            <a:ext cx="6781800" cy="4800600"/>
          </a:xfrm>
        </p:spPr>
        <p:txBody>
          <a:bodyPr/>
          <a:lstStyle/>
          <a:p>
            <a:pPr eaLnBrk="1" hangingPunct="1"/>
            <a:r>
              <a:rPr lang="en-US" sz="2600" smtClean="0"/>
              <a:t>Specify purpose of the evaluation</a:t>
            </a:r>
          </a:p>
          <a:p>
            <a:pPr lvl="1" eaLnBrk="1" hangingPunct="1"/>
            <a:r>
              <a:rPr lang="en-US" sz="2400" smtClean="0"/>
              <a:t>Public health objectives?</a:t>
            </a:r>
          </a:p>
          <a:p>
            <a:pPr lvl="1" eaLnBrk="1" hangingPunct="1"/>
            <a:r>
              <a:rPr lang="en-US" sz="2400" smtClean="0"/>
              <a:t>Response to health system reform?</a:t>
            </a:r>
          </a:p>
          <a:p>
            <a:pPr eaLnBrk="1" hangingPunct="1"/>
            <a:r>
              <a:rPr lang="en-US" sz="2600" smtClean="0"/>
              <a:t>Use stakeholder’s input (Task A)</a:t>
            </a:r>
          </a:p>
          <a:p>
            <a:pPr eaLnBrk="1" hangingPunct="1"/>
            <a:r>
              <a:rPr lang="en-US" sz="2600" smtClean="0"/>
              <a:t>Identify questions that will be answered </a:t>
            </a:r>
          </a:p>
          <a:p>
            <a:pPr eaLnBrk="1" hangingPunct="1"/>
            <a:r>
              <a:rPr lang="en-US" sz="2600" smtClean="0"/>
              <a:t>How will evaluation information generated be used?</a:t>
            </a:r>
          </a:p>
          <a:p>
            <a:pPr eaLnBrk="1" hangingPunct="1"/>
            <a:r>
              <a:rPr lang="en-US" sz="2600" smtClean="0"/>
              <a:t>Can you define ‘relative’ performance metrics for attributes </a:t>
            </a:r>
            <a:r>
              <a:rPr lang="en-US" sz="2600" i="1" smtClean="0"/>
              <a:t>a priori</a:t>
            </a:r>
            <a:r>
              <a:rPr lang="en-US" sz="2600" smtClean="0"/>
              <a:t>?</a:t>
            </a:r>
          </a:p>
          <a:p>
            <a:pPr lvl="1" eaLnBrk="1" hangingPunct="1"/>
            <a:r>
              <a:rPr lang="en-US" sz="2400" smtClean="0"/>
              <a:t>What’s acceptable?</a:t>
            </a: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0" y="1116013"/>
            <a:ext cx="6096000" cy="560387"/>
          </a:xfrm>
        </p:spPr>
        <p:txBody>
          <a:bodyPr/>
          <a:lstStyle/>
          <a:p>
            <a:pPr eaLnBrk="1" hangingPunct="1"/>
            <a:r>
              <a:rPr lang="en-US" sz="4400" smtClean="0"/>
              <a:t>Objectives</a:t>
            </a:r>
          </a:p>
        </p:txBody>
      </p:sp>
      <p:sp>
        <p:nvSpPr>
          <p:cNvPr id="4099" name="Rectangle 3"/>
          <p:cNvSpPr>
            <a:spLocks noGrp="1" noChangeArrowheads="1"/>
          </p:cNvSpPr>
          <p:nvPr>
            <p:ph type="body" idx="1"/>
          </p:nvPr>
        </p:nvSpPr>
        <p:spPr>
          <a:xfrm>
            <a:off x="1600200" y="2200275"/>
            <a:ext cx="6477000" cy="3590925"/>
          </a:xfrm>
        </p:spPr>
        <p:txBody>
          <a:bodyPr/>
          <a:lstStyle/>
          <a:p>
            <a:pPr eaLnBrk="1" hangingPunct="1"/>
            <a:r>
              <a:rPr lang="en-US" sz="2600" smtClean="0"/>
              <a:t>Review steps in organizing &amp; conducting surveillance system evaluation</a:t>
            </a:r>
          </a:p>
          <a:p>
            <a:pPr eaLnBrk="1" hangingPunct="1"/>
            <a:r>
              <a:rPr lang="en-US" sz="2600" smtClean="0"/>
              <a:t>Describe surveillance system attributes that should be assessed or measured</a:t>
            </a:r>
          </a:p>
          <a:p>
            <a:pPr eaLnBrk="1" hangingPunct="1"/>
            <a:r>
              <a:rPr lang="en-US" sz="2600" smtClean="0"/>
              <a:t>Describe how evaluation of surveillance system for outbreak detection differs from one for individual cases</a:t>
            </a:r>
          </a:p>
          <a:p>
            <a:pPr eaLnBrk="1" hangingPunct="1"/>
            <a:endParaRPr lang="en-US" sz="2600" smtClean="0"/>
          </a:p>
        </p:txBody>
      </p:sp>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66800" y="457200"/>
            <a:ext cx="6477000" cy="1046163"/>
          </a:xfrm>
        </p:spPr>
        <p:txBody>
          <a:bodyPr/>
          <a:lstStyle/>
          <a:p>
            <a:pPr eaLnBrk="1" hangingPunct="1"/>
            <a:r>
              <a:rPr lang="en-US" sz="4400" smtClean="0"/>
              <a:t>Task D.  Gather evidence of system’s performance</a:t>
            </a:r>
          </a:p>
        </p:txBody>
      </p:sp>
      <p:sp>
        <p:nvSpPr>
          <p:cNvPr id="22531" name="Rectangle 3"/>
          <p:cNvSpPr>
            <a:spLocks noGrp="1" noChangeArrowheads="1"/>
          </p:cNvSpPr>
          <p:nvPr>
            <p:ph type="body" sz="half" idx="1"/>
          </p:nvPr>
        </p:nvSpPr>
        <p:spPr>
          <a:xfrm>
            <a:off x="1066800" y="1676400"/>
            <a:ext cx="2990850" cy="4114800"/>
          </a:xfrm>
        </p:spPr>
        <p:txBody>
          <a:bodyPr/>
          <a:lstStyle/>
          <a:p>
            <a:pPr eaLnBrk="1" hangingPunct="1"/>
            <a:r>
              <a:rPr lang="en-US" sz="3200" i="1" smtClean="0">
                <a:solidFill>
                  <a:srgbClr val="FFFF00"/>
                </a:solidFill>
              </a:rPr>
              <a:t>Usefulness?</a:t>
            </a:r>
          </a:p>
          <a:p>
            <a:pPr lvl="1" eaLnBrk="1" hangingPunct="1"/>
            <a:r>
              <a:rPr lang="en-US" smtClean="0">
                <a:solidFill>
                  <a:srgbClr val="FFFF00"/>
                </a:solidFill>
              </a:rPr>
              <a:t>What actions taken based on data from system?</a:t>
            </a:r>
          </a:p>
          <a:p>
            <a:pPr lvl="1" eaLnBrk="1" hangingPunct="1"/>
            <a:r>
              <a:rPr lang="en-US" smtClean="0">
                <a:solidFill>
                  <a:srgbClr val="FFFF00"/>
                </a:solidFill>
              </a:rPr>
              <a:t>Meet system objectives?</a:t>
            </a:r>
          </a:p>
        </p:txBody>
      </p:sp>
      <p:sp>
        <p:nvSpPr>
          <p:cNvPr id="22532" name="Rectangle 4"/>
          <p:cNvSpPr>
            <a:spLocks noGrp="1" noChangeArrowheads="1"/>
          </p:cNvSpPr>
          <p:nvPr>
            <p:ph type="body" sz="half" idx="2"/>
          </p:nvPr>
        </p:nvSpPr>
        <p:spPr>
          <a:xfrm>
            <a:off x="4267200" y="1676400"/>
            <a:ext cx="4419600" cy="3429000"/>
          </a:xfrm>
        </p:spPr>
        <p:txBody>
          <a:bodyPr/>
          <a:lstStyle/>
          <a:p>
            <a:pPr eaLnBrk="1" hangingPunct="1">
              <a:spcBef>
                <a:spcPct val="5000"/>
              </a:spcBef>
            </a:pPr>
            <a:r>
              <a:rPr lang="en-US" sz="3200" i="1" smtClean="0">
                <a:solidFill>
                  <a:srgbClr val="FFFF00"/>
                </a:solidFill>
              </a:rPr>
              <a:t>System attributes</a:t>
            </a:r>
          </a:p>
          <a:p>
            <a:pPr lvl="1" eaLnBrk="1" hangingPunct="1">
              <a:spcBef>
                <a:spcPct val="5000"/>
              </a:spcBef>
            </a:pPr>
            <a:r>
              <a:rPr lang="en-US" sz="2600" smtClean="0">
                <a:solidFill>
                  <a:srgbClr val="FFFF00"/>
                </a:solidFill>
              </a:rPr>
              <a:t>Simplicity</a:t>
            </a:r>
          </a:p>
          <a:p>
            <a:pPr lvl="1" eaLnBrk="1" hangingPunct="1">
              <a:spcBef>
                <a:spcPct val="5000"/>
              </a:spcBef>
            </a:pPr>
            <a:r>
              <a:rPr lang="en-US" sz="2600" smtClean="0">
                <a:solidFill>
                  <a:srgbClr val="FFFF00"/>
                </a:solidFill>
              </a:rPr>
              <a:t>Flexibility</a:t>
            </a:r>
          </a:p>
          <a:p>
            <a:pPr lvl="1" eaLnBrk="1" hangingPunct="1">
              <a:spcBef>
                <a:spcPct val="5000"/>
              </a:spcBef>
            </a:pPr>
            <a:r>
              <a:rPr lang="en-US" sz="2600" smtClean="0">
                <a:solidFill>
                  <a:srgbClr val="FFFF00"/>
                </a:solidFill>
              </a:rPr>
              <a:t>Data quality</a:t>
            </a:r>
          </a:p>
          <a:p>
            <a:pPr lvl="1" eaLnBrk="1" hangingPunct="1">
              <a:spcBef>
                <a:spcPct val="5000"/>
              </a:spcBef>
            </a:pPr>
            <a:r>
              <a:rPr lang="en-US" sz="2600" smtClean="0">
                <a:solidFill>
                  <a:srgbClr val="FFFF00"/>
                </a:solidFill>
              </a:rPr>
              <a:t>Acceptability</a:t>
            </a:r>
          </a:p>
          <a:p>
            <a:pPr lvl="1" eaLnBrk="1" hangingPunct="1">
              <a:spcBef>
                <a:spcPct val="5000"/>
              </a:spcBef>
            </a:pPr>
            <a:r>
              <a:rPr lang="en-US" sz="2600" smtClean="0">
                <a:solidFill>
                  <a:srgbClr val="FFFF00"/>
                </a:solidFill>
              </a:rPr>
              <a:t>Sensitivity</a:t>
            </a:r>
          </a:p>
          <a:p>
            <a:pPr lvl="1" eaLnBrk="1" hangingPunct="1">
              <a:spcBef>
                <a:spcPct val="5000"/>
              </a:spcBef>
            </a:pPr>
            <a:r>
              <a:rPr lang="en-US" sz="2600" smtClean="0">
                <a:solidFill>
                  <a:srgbClr val="FFFF00"/>
                </a:solidFill>
              </a:rPr>
              <a:t>Predictive value positive (PVP)</a:t>
            </a:r>
          </a:p>
          <a:p>
            <a:pPr lvl="1" eaLnBrk="1" hangingPunct="1">
              <a:spcBef>
                <a:spcPct val="5000"/>
              </a:spcBef>
            </a:pPr>
            <a:r>
              <a:rPr lang="en-US" sz="2600" smtClean="0">
                <a:solidFill>
                  <a:srgbClr val="FFFF00"/>
                </a:solidFill>
              </a:rPr>
              <a:t>Representativeness</a:t>
            </a:r>
          </a:p>
          <a:p>
            <a:pPr lvl="1" eaLnBrk="1" hangingPunct="1">
              <a:spcBef>
                <a:spcPct val="5000"/>
              </a:spcBef>
            </a:pPr>
            <a:r>
              <a:rPr lang="en-US" sz="2600" smtClean="0">
                <a:solidFill>
                  <a:srgbClr val="FFFF00"/>
                </a:solidFill>
              </a:rPr>
              <a:t>Timeliness</a:t>
            </a:r>
          </a:p>
          <a:p>
            <a:pPr lvl="1" eaLnBrk="1" hangingPunct="1">
              <a:spcBef>
                <a:spcPct val="5000"/>
              </a:spcBef>
            </a:pPr>
            <a:r>
              <a:rPr lang="en-US" sz="2600" smtClean="0">
                <a:solidFill>
                  <a:srgbClr val="FFFF00"/>
                </a:solidFill>
              </a:rPr>
              <a:t>Stability</a:t>
            </a:r>
          </a:p>
        </p:txBody>
      </p:sp>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447800" y="304800"/>
            <a:ext cx="6781800" cy="1219200"/>
          </a:xfrm>
        </p:spPr>
        <p:txBody>
          <a:bodyPr/>
          <a:lstStyle/>
          <a:p>
            <a:pPr eaLnBrk="1" hangingPunct="1"/>
            <a:r>
              <a:rPr lang="en-US" sz="4400" smtClean="0"/>
              <a:t>Task E.  State conclusions and make recommendations</a:t>
            </a:r>
            <a:r>
              <a:rPr lang="en-US" smtClean="0"/>
              <a:t>  </a:t>
            </a:r>
          </a:p>
        </p:txBody>
      </p:sp>
      <p:sp>
        <p:nvSpPr>
          <p:cNvPr id="23555" name="Rectangle 3"/>
          <p:cNvSpPr>
            <a:spLocks noGrp="1" noChangeArrowheads="1"/>
          </p:cNvSpPr>
          <p:nvPr>
            <p:ph type="body" idx="1"/>
          </p:nvPr>
        </p:nvSpPr>
        <p:spPr>
          <a:xfrm>
            <a:off x="1447800" y="1752600"/>
            <a:ext cx="7467600" cy="4648200"/>
          </a:xfrm>
        </p:spPr>
        <p:txBody>
          <a:bodyPr/>
          <a:lstStyle/>
          <a:p>
            <a:pPr eaLnBrk="1" hangingPunct="1">
              <a:buClr>
                <a:srgbClr val="FFFF00"/>
              </a:buClr>
            </a:pPr>
            <a:r>
              <a:rPr lang="en-US" sz="2600" smtClean="0"/>
              <a:t>Conclusions</a:t>
            </a:r>
          </a:p>
          <a:p>
            <a:pPr lvl="1" eaLnBrk="1" hangingPunct="1">
              <a:buClr>
                <a:srgbClr val="FFFF00"/>
              </a:buClr>
            </a:pPr>
            <a:r>
              <a:rPr lang="en-US" smtClean="0"/>
              <a:t>Important public health problem? </a:t>
            </a:r>
          </a:p>
          <a:p>
            <a:pPr lvl="1" eaLnBrk="1" hangingPunct="1">
              <a:buClr>
                <a:srgbClr val="FFFF00"/>
              </a:buClr>
            </a:pPr>
            <a:r>
              <a:rPr lang="en-US" smtClean="0"/>
              <a:t>System’s objectives met?</a:t>
            </a:r>
          </a:p>
          <a:p>
            <a:pPr lvl="1" eaLnBrk="1" hangingPunct="1">
              <a:buClr>
                <a:srgbClr val="FFFF00"/>
              </a:buClr>
            </a:pPr>
            <a:r>
              <a:rPr lang="en-US" smtClean="0"/>
              <a:t>Data applied for public health action?</a:t>
            </a:r>
          </a:p>
          <a:p>
            <a:pPr eaLnBrk="1" hangingPunct="1">
              <a:buClr>
                <a:srgbClr val="FFFF00"/>
              </a:buClr>
            </a:pPr>
            <a:r>
              <a:rPr lang="en-US" sz="2600" smtClean="0"/>
              <a:t> Recommendations</a:t>
            </a:r>
          </a:p>
          <a:p>
            <a:pPr lvl="1" eaLnBrk="1" hangingPunct="1">
              <a:buClr>
                <a:srgbClr val="FFFF00"/>
              </a:buClr>
            </a:pPr>
            <a:r>
              <a:rPr lang="en-US" smtClean="0"/>
              <a:t>Modification/continuation? </a:t>
            </a:r>
          </a:p>
          <a:p>
            <a:pPr lvl="2" eaLnBrk="1" hangingPunct="1">
              <a:buClr>
                <a:srgbClr val="FFFF00"/>
              </a:buClr>
            </a:pPr>
            <a:r>
              <a:rPr lang="en-US" smtClean="0"/>
              <a:t>Consider interdependencies between system costs &amp; attributes</a:t>
            </a:r>
          </a:p>
          <a:p>
            <a:pPr lvl="1" eaLnBrk="1" hangingPunct="1">
              <a:buClr>
                <a:srgbClr val="FFFF00"/>
              </a:buClr>
            </a:pPr>
            <a:r>
              <a:rPr lang="en-US" smtClean="0"/>
              <a:t>Ethical obligations</a:t>
            </a:r>
          </a:p>
          <a:p>
            <a:pPr lvl="2" eaLnBrk="1" hangingPunct="1">
              <a:buClr>
                <a:srgbClr val="FFFF00"/>
              </a:buClr>
            </a:pPr>
            <a:r>
              <a:rPr lang="en-US" smtClean="0"/>
              <a:t>Surveillance being conducted responsibly?</a:t>
            </a:r>
            <a:endParaRPr lang="en-US" sz="2200" smtClean="0"/>
          </a:p>
        </p:txBody>
      </p:sp>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381000"/>
            <a:ext cx="8305800" cy="1143000"/>
          </a:xfrm>
        </p:spPr>
        <p:txBody>
          <a:bodyPr/>
          <a:lstStyle/>
          <a:p>
            <a:pPr eaLnBrk="1" hangingPunct="1"/>
            <a:r>
              <a:rPr lang="en-US" sz="3200" smtClean="0"/>
              <a:t>Example</a:t>
            </a:r>
            <a:r>
              <a:rPr lang="en-US" smtClean="0"/>
              <a:t>: Evaluation conclusions</a:t>
            </a:r>
          </a:p>
        </p:txBody>
      </p:sp>
      <p:pic>
        <p:nvPicPr>
          <p:cNvPr id="24579" name="Picture 5"/>
          <p:cNvPicPr>
            <a:picLocks noChangeAspect="1" noChangeArrowheads="1"/>
          </p:cNvPicPr>
          <p:nvPr/>
        </p:nvPicPr>
        <p:blipFill>
          <a:blip r:embed="rId3" cstate="print"/>
          <a:srcRect/>
          <a:stretch>
            <a:fillRect/>
          </a:stretch>
        </p:blipFill>
        <p:spPr bwMode="auto">
          <a:xfrm>
            <a:off x="228600" y="1631950"/>
            <a:ext cx="8642350" cy="4049713"/>
          </a:xfrm>
          <a:prstGeom prst="rect">
            <a:avLst/>
          </a:prstGeom>
          <a:noFill/>
          <a:ln w="9525">
            <a:noFill/>
            <a:miter lim="800000"/>
            <a:headEnd/>
            <a:tailEnd/>
          </a:ln>
        </p:spPr>
      </p:pic>
      <p:sp>
        <p:nvSpPr>
          <p:cNvPr id="24580" name="Text Box 6"/>
          <p:cNvSpPr txBox="1">
            <a:spLocks noChangeArrowheads="1"/>
          </p:cNvSpPr>
          <p:nvPr/>
        </p:nvSpPr>
        <p:spPr bwMode="auto">
          <a:xfrm>
            <a:off x="5357813" y="6232525"/>
            <a:ext cx="3709987" cy="396875"/>
          </a:xfrm>
          <a:prstGeom prst="rect">
            <a:avLst/>
          </a:prstGeom>
          <a:noFill/>
          <a:ln w="9525">
            <a:noFill/>
            <a:miter lim="800000"/>
            <a:headEnd/>
            <a:tailEnd/>
          </a:ln>
        </p:spPr>
        <p:txBody>
          <a:bodyPr wrap="none">
            <a:spAutoFit/>
          </a:bodyPr>
          <a:lstStyle/>
          <a:p>
            <a:r>
              <a:rPr lang="en-US" sz="2000" b="0"/>
              <a:t>Jhung et al. </a:t>
            </a:r>
            <a:r>
              <a:rPr lang="en-US" sz="2000" b="0" i="1"/>
              <a:t>Medical care</a:t>
            </a:r>
            <a:r>
              <a:rPr lang="en-US" sz="2000" b="0"/>
              <a:t>, 2007</a:t>
            </a:r>
          </a:p>
        </p:txBody>
      </p:sp>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524000" y="630238"/>
            <a:ext cx="6096000" cy="1046162"/>
          </a:xfrm>
        </p:spPr>
        <p:txBody>
          <a:bodyPr/>
          <a:lstStyle/>
          <a:p>
            <a:pPr eaLnBrk="1" hangingPunct="1"/>
            <a:r>
              <a:rPr lang="en-US" sz="4400" smtClean="0"/>
              <a:t>Task F. Ensure use of findings and share lessons learned</a:t>
            </a:r>
          </a:p>
        </p:txBody>
      </p:sp>
      <p:sp>
        <p:nvSpPr>
          <p:cNvPr id="25603" name="Rectangle 3"/>
          <p:cNvSpPr>
            <a:spLocks noGrp="1" noChangeArrowheads="1"/>
          </p:cNvSpPr>
          <p:nvPr>
            <p:ph type="body" idx="1"/>
          </p:nvPr>
        </p:nvSpPr>
        <p:spPr>
          <a:xfrm>
            <a:off x="1600200" y="2057400"/>
            <a:ext cx="6477000" cy="4572000"/>
          </a:xfrm>
        </p:spPr>
        <p:txBody>
          <a:bodyPr/>
          <a:lstStyle/>
          <a:p>
            <a:pPr eaLnBrk="1" hangingPunct="1">
              <a:buClr>
                <a:srgbClr val="FFFF00"/>
              </a:buClr>
            </a:pPr>
            <a:r>
              <a:rPr lang="en-US" sz="2600" smtClean="0"/>
              <a:t>Deliberate effort to use results &amp; disseminate findings?</a:t>
            </a:r>
          </a:p>
          <a:p>
            <a:pPr lvl="1" eaLnBrk="1" hangingPunct="1">
              <a:buClr>
                <a:srgbClr val="FFFF00"/>
              </a:buClr>
            </a:pPr>
            <a:r>
              <a:rPr lang="en-US" sz="2300" smtClean="0"/>
              <a:t>Prior discussion of response to potentially negative findings?</a:t>
            </a:r>
          </a:p>
          <a:p>
            <a:pPr lvl="1" eaLnBrk="1" hangingPunct="1">
              <a:buClr>
                <a:srgbClr val="FFFF00"/>
              </a:buClr>
            </a:pPr>
            <a:r>
              <a:rPr lang="en-US" sz="2300" smtClean="0"/>
              <a:t>Prior plan to implement recommendations based on findings?</a:t>
            </a:r>
          </a:p>
          <a:p>
            <a:pPr eaLnBrk="1" hangingPunct="1">
              <a:buClr>
                <a:srgbClr val="FFFF00"/>
              </a:buClr>
            </a:pPr>
            <a:r>
              <a:rPr lang="en-US" sz="2600" smtClean="0"/>
              <a:t>Strategies for communicating findings?</a:t>
            </a:r>
          </a:p>
          <a:p>
            <a:pPr lvl="1" eaLnBrk="1" hangingPunct="1">
              <a:buClr>
                <a:srgbClr val="FFFF00"/>
              </a:buClr>
            </a:pPr>
            <a:r>
              <a:rPr lang="en-US" sz="2300" smtClean="0"/>
              <a:t>Tailor content &amp; method to relevant audience(s)</a:t>
            </a:r>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304800" y="304800"/>
            <a:ext cx="8153400" cy="914400"/>
          </a:xfrm>
        </p:spPr>
        <p:txBody>
          <a:bodyPr/>
          <a:lstStyle/>
          <a:p>
            <a:pPr eaLnBrk="1" hangingPunct="1"/>
            <a:r>
              <a:rPr lang="en-US" smtClean="0"/>
              <a:t>  </a:t>
            </a:r>
          </a:p>
        </p:txBody>
      </p:sp>
      <p:sp>
        <p:nvSpPr>
          <p:cNvPr id="26627" name="Rectangle 3"/>
          <p:cNvSpPr>
            <a:spLocks noGrp="1" noChangeArrowheads="1"/>
          </p:cNvSpPr>
          <p:nvPr>
            <p:ph type="subTitle" idx="1"/>
          </p:nvPr>
        </p:nvSpPr>
        <p:spPr>
          <a:xfrm>
            <a:off x="533400" y="457200"/>
            <a:ext cx="8305800" cy="5867400"/>
          </a:xfrm>
        </p:spPr>
        <p:txBody>
          <a:bodyPr/>
          <a:lstStyle/>
          <a:p>
            <a:pPr algn="l" eaLnBrk="1" hangingPunct="1"/>
            <a:r>
              <a:rPr lang="en-US" sz="3600" smtClean="0">
                <a:cs typeface="Times New Roman" pitchFamily="18" charset="0"/>
              </a:rPr>
              <a:t>“The reason for collecting, analyzing and disseminating information on a disease is to control that disease.  </a:t>
            </a:r>
            <a:r>
              <a:rPr lang="en-US" sz="3600" smtClean="0">
                <a:solidFill>
                  <a:srgbClr val="FFFF66"/>
                </a:solidFill>
                <a:cs typeface="Times New Roman" pitchFamily="18" charset="0"/>
              </a:rPr>
              <a:t>Collection and analysis should not be allowed to consume resources if action does not follow.</a:t>
            </a:r>
            <a:r>
              <a:rPr lang="en-US" sz="3600" smtClean="0">
                <a:cs typeface="Times New Roman" pitchFamily="18" charset="0"/>
              </a:rPr>
              <a:t>”</a:t>
            </a:r>
            <a:r>
              <a:rPr lang="en-US" smtClean="0">
                <a:cs typeface="Times New Roman" pitchFamily="18" charset="0"/>
              </a:rPr>
              <a:t>  </a:t>
            </a:r>
          </a:p>
          <a:p>
            <a:pPr algn="r" eaLnBrk="1" hangingPunct="1"/>
            <a:r>
              <a:rPr lang="en-US" sz="2000" smtClean="0">
                <a:cs typeface="Times New Roman" pitchFamily="18" charset="0"/>
              </a:rPr>
              <a:t>Foege WH et al. </a:t>
            </a:r>
            <a:r>
              <a:rPr lang="en-US" sz="2000" i="1" smtClean="0">
                <a:cs typeface="Times New Roman" pitchFamily="18" charset="0"/>
              </a:rPr>
              <a:t>Int J Epidemiology</a:t>
            </a:r>
            <a:r>
              <a:rPr lang="en-US" sz="2000" smtClean="0">
                <a:cs typeface="Times New Roman" pitchFamily="18" charset="0"/>
              </a:rPr>
              <a:t> 1976</a:t>
            </a:r>
          </a:p>
          <a:p>
            <a:pPr algn="l" eaLnBrk="1" hangingPunct="1"/>
            <a:endParaRPr lang="en-US" sz="2000" smtClean="0">
              <a:cs typeface="Times New Roman" pitchFamily="18" charset="0"/>
            </a:endParaRPr>
          </a:p>
          <a:p>
            <a:pPr algn="l" eaLnBrk="1" hangingPunct="1"/>
            <a:r>
              <a:rPr lang="en-US" sz="3600" i="1" smtClean="0">
                <a:cs typeface="Times New Roman" pitchFamily="18" charset="0"/>
              </a:rPr>
              <a:t>Similarly, evaluation findings should be applied for surveillance improvement.</a:t>
            </a:r>
          </a:p>
          <a:p>
            <a:pPr eaLnBrk="1" hangingPunct="1"/>
            <a:endParaRPr lang="en-US" sz="2000" smtClean="0"/>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66800" y="457200"/>
            <a:ext cx="6477000" cy="1046163"/>
          </a:xfrm>
        </p:spPr>
        <p:txBody>
          <a:bodyPr/>
          <a:lstStyle/>
          <a:p>
            <a:pPr eaLnBrk="1" hangingPunct="1"/>
            <a:r>
              <a:rPr lang="en-US" sz="4400" smtClean="0"/>
              <a:t>Task D.  Gather evidence of system’s performance</a:t>
            </a:r>
          </a:p>
        </p:txBody>
      </p:sp>
      <p:sp>
        <p:nvSpPr>
          <p:cNvPr id="27651" name="Rectangle 3"/>
          <p:cNvSpPr>
            <a:spLocks noGrp="1" noChangeArrowheads="1"/>
          </p:cNvSpPr>
          <p:nvPr>
            <p:ph type="body" sz="half" idx="1"/>
          </p:nvPr>
        </p:nvSpPr>
        <p:spPr>
          <a:xfrm>
            <a:off x="1066800" y="1676400"/>
            <a:ext cx="2990850" cy="4114800"/>
          </a:xfrm>
        </p:spPr>
        <p:txBody>
          <a:bodyPr/>
          <a:lstStyle/>
          <a:p>
            <a:pPr eaLnBrk="1" hangingPunct="1">
              <a:buClr>
                <a:srgbClr val="FFFF66"/>
              </a:buClr>
            </a:pPr>
            <a:r>
              <a:rPr lang="en-US" sz="3200" i="1" smtClean="0">
                <a:solidFill>
                  <a:srgbClr val="FFFF00"/>
                </a:solidFill>
              </a:rPr>
              <a:t>Usefulness?</a:t>
            </a:r>
          </a:p>
          <a:p>
            <a:pPr lvl="1" eaLnBrk="1" hangingPunct="1"/>
            <a:r>
              <a:rPr lang="en-US" smtClean="0">
                <a:solidFill>
                  <a:srgbClr val="FFFF00"/>
                </a:solidFill>
              </a:rPr>
              <a:t>What actions taken based on data from system?</a:t>
            </a:r>
          </a:p>
          <a:p>
            <a:pPr lvl="1" eaLnBrk="1" hangingPunct="1"/>
            <a:r>
              <a:rPr lang="en-US" smtClean="0">
                <a:solidFill>
                  <a:srgbClr val="FFFF00"/>
                </a:solidFill>
              </a:rPr>
              <a:t>Meet system objectives?</a:t>
            </a:r>
          </a:p>
        </p:txBody>
      </p:sp>
      <p:sp>
        <p:nvSpPr>
          <p:cNvPr id="27652" name="Rectangle 4"/>
          <p:cNvSpPr>
            <a:spLocks noGrp="1" noChangeArrowheads="1"/>
          </p:cNvSpPr>
          <p:nvPr>
            <p:ph type="body" sz="half" idx="2"/>
          </p:nvPr>
        </p:nvSpPr>
        <p:spPr>
          <a:xfrm>
            <a:off x="4267200" y="1600200"/>
            <a:ext cx="4419600" cy="3429000"/>
          </a:xfrm>
        </p:spPr>
        <p:txBody>
          <a:bodyPr/>
          <a:lstStyle/>
          <a:p>
            <a:pPr eaLnBrk="1" hangingPunct="1">
              <a:spcBef>
                <a:spcPct val="5000"/>
              </a:spcBef>
            </a:pPr>
            <a:r>
              <a:rPr lang="en-US" sz="3200" i="1" smtClean="0"/>
              <a:t>System attributes</a:t>
            </a:r>
          </a:p>
          <a:p>
            <a:pPr lvl="1" eaLnBrk="1" hangingPunct="1">
              <a:spcBef>
                <a:spcPct val="5000"/>
              </a:spcBef>
            </a:pPr>
            <a:r>
              <a:rPr lang="en-US" sz="2600" smtClean="0"/>
              <a:t>Simplicity</a:t>
            </a:r>
          </a:p>
          <a:p>
            <a:pPr lvl="1" eaLnBrk="1" hangingPunct="1">
              <a:spcBef>
                <a:spcPct val="5000"/>
              </a:spcBef>
            </a:pPr>
            <a:r>
              <a:rPr lang="en-US" sz="2600" smtClean="0"/>
              <a:t>Flexibility</a:t>
            </a:r>
          </a:p>
          <a:p>
            <a:pPr lvl="1" eaLnBrk="1" hangingPunct="1">
              <a:spcBef>
                <a:spcPct val="5000"/>
              </a:spcBef>
            </a:pPr>
            <a:r>
              <a:rPr lang="en-US" sz="2600" smtClean="0"/>
              <a:t>Data quality</a:t>
            </a:r>
          </a:p>
          <a:p>
            <a:pPr lvl="1" eaLnBrk="1" hangingPunct="1">
              <a:spcBef>
                <a:spcPct val="5000"/>
              </a:spcBef>
            </a:pPr>
            <a:r>
              <a:rPr lang="en-US" sz="2600" smtClean="0"/>
              <a:t>Acceptability</a:t>
            </a:r>
          </a:p>
          <a:p>
            <a:pPr lvl="1" eaLnBrk="1" hangingPunct="1">
              <a:spcBef>
                <a:spcPct val="5000"/>
              </a:spcBef>
            </a:pPr>
            <a:r>
              <a:rPr lang="en-US" sz="2600" smtClean="0"/>
              <a:t>Sensitivity</a:t>
            </a:r>
          </a:p>
          <a:p>
            <a:pPr lvl="1" eaLnBrk="1" hangingPunct="1">
              <a:spcBef>
                <a:spcPct val="5000"/>
              </a:spcBef>
            </a:pPr>
            <a:r>
              <a:rPr lang="en-US" sz="2600" smtClean="0"/>
              <a:t>Predictive value positive (PVP)</a:t>
            </a:r>
          </a:p>
          <a:p>
            <a:pPr lvl="1" eaLnBrk="1" hangingPunct="1">
              <a:spcBef>
                <a:spcPct val="5000"/>
              </a:spcBef>
            </a:pPr>
            <a:r>
              <a:rPr lang="en-US" sz="2600" smtClean="0"/>
              <a:t>Representativeness</a:t>
            </a:r>
          </a:p>
          <a:p>
            <a:pPr lvl="1" eaLnBrk="1" hangingPunct="1">
              <a:spcBef>
                <a:spcPct val="5000"/>
              </a:spcBef>
            </a:pPr>
            <a:r>
              <a:rPr lang="en-US" sz="2600" smtClean="0"/>
              <a:t>Timeliness</a:t>
            </a:r>
          </a:p>
          <a:p>
            <a:pPr lvl="1" eaLnBrk="1" hangingPunct="1">
              <a:spcBef>
                <a:spcPct val="5000"/>
              </a:spcBef>
            </a:pPr>
            <a:r>
              <a:rPr lang="en-US" sz="2600" smtClean="0"/>
              <a:t>Stability</a:t>
            </a:r>
          </a:p>
        </p:txBody>
      </p:sp>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90600" y="457200"/>
            <a:ext cx="7620000" cy="1143000"/>
          </a:xfrm>
        </p:spPr>
        <p:txBody>
          <a:bodyPr/>
          <a:lstStyle/>
          <a:p>
            <a:pPr eaLnBrk="1" hangingPunct="1"/>
            <a:r>
              <a:rPr lang="en-US" sz="3600" smtClean="0"/>
              <a:t>Example:</a:t>
            </a:r>
            <a:r>
              <a:rPr lang="en-US" sz="4400" smtClean="0"/>
              <a:t> Usefulness from external stakeholder perspective</a:t>
            </a:r>
          </a:p>
        </p:txBody>
      </p:sp>
      <p:pic>
        <p:nvPicPr>
          <p:cNvPr id="28675" name="Picture 4"/>
          <p:cNvPicPr>
            <a:picLocks noChangeAspect="1" noChangeArrowheads="1"/>
          </p:cNvPicPr>
          <p:nvPr/>
        </p:nvPicPr>
        <p:blipFill>
          <a:blip r:embed="rId3" cstate="print"/>
          <a:srcRect/>
          <a:stretch>
            <a:fillRect/>
          </a:stretch>
        </p:blipFill>
        <p:spPr bwMode="auto">
          <a:xfrm>
            <a:off x="100013" y="2093913"/>
            <a:ext cx="8943975" cy="2678112"/>
          </a:xfrm>
          <a:prstGeom prst="rect">
            <a:avLst/>
          </a:prstGeom>
          <a:noFill/>
          <a:ln w="9525">
            <a:noFill/>
            <a:miter lim="800000"/>
            <a:headEnd/>
            <a:tailEnd/>
          </a:ln>
        </p:spPr>
      </p:pic>
      <p:sp>
        <p:nvSpPr>
          <p:cNvPr id="28676" name="Text Box 5"/>
          <p:cNvSpPr txBox="1">
            <a:spLocks noChangeArrowheads="1"/>
          </p:cNvSpPr>
          <p:nvPr/>
        </p:nvSpPr>
        <p:spPr bwMode="auto">
          <a:xfrm>
            <a:off x="2841625" y="6308725"/>
            <a:ext cx="6226175" cy="396875"/>
          </a:xfrm>
          <a:prstGeom prst="rect">
            <a:avLst/>
          </a:prstGeom>
          <a:noFill/>
          <a:ln w="9525">
            <a:noFill/>
            <a:miter lim="800000"/>
            <a:headEnd/>
            <a:tailEnd/>
          </a:ln>
        </p:spPr>
        <p:txBody>
          <a:bodyPr wrap="none">
            <a:spAutoFit/>
          </a:bodyPr>
          <a:lstStyle/>
          <a:p>
            <a:r>
              <a:rPr lang="en-US" sz="2000" b="0"/>
              <a:t>Miller et al. </a:t>
            </a:r>
            <a:r>
              <a:rPr lang="en-US" sz="2000" b="0" i="1"/>
              <a:t>Communicable Disease Intelligence</a:t>
            </a:r>
            <a:r>
              <a:rPr lang="en-US" sz="2000" b="0"/>
              <a:t>, 2004</a:t>
            </a:r>
          </a:p>
        </p:txBody>
      </p:sp>
    </p:spTree>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3" cstate="print"/>
          <a:srcRect/>
          <a:stretch>
            <a:fillRect/>
          </a:stretch>
        </p:blipFill>
        <p:spPr bwMode="auto">
          <a:xfrm>
            <a:off x="609600" y="177800"/>
            <a:ext cx="7924800" cy="5994400"/>
          </a:xfrm>
          <a:prstGeom prst="rect">
            <a:avLst/>
          </a:prstGeom>
          <a:noFill/>
          <a:ln w="9525">
            <a:noFill/>
            <a:miter lim="800000"/>
            <a:headEnd/>
            <a:tailEnd/>
          </a:ln>
        </p:spPr>
      </p:pic>
      <p:sp>
        <p:nvSpPr>
          <p:cNvPr id="29699" name="Text Box 5"/>
          <p:cNvSpPr txBox="1">
            <a:spLocks noChangeArrowheads="1"/>
          </p:cNvSpPr>
          <p:nvPr/>
        </p:nvSpPr>
        <p:spPr bwMode="auto">
          <a:xfrm>
            <a:off x="5200650" y="6262688"/>
            <a:ext cx="3257550" cy="366712"/>
          </a:xfrm>
          <a:prstGeom prst="rect">
            <a:avLst/>
          </a:prstGeom>
          <a:noFill/>
          <a:ln w="9525">
            <a:noFill/>
            <a:miter lim="800000"/>
            <a:headEnd/>
            <a:tailEnd/>
          </a:ln>
        </p:spPr>
        <p:txBody>
          <a:bodyPr wrap="none">
            <a:spAutoFit/>
          </a:bodyPr>
          <a:lstStyle/>
          <a:p>
            <a:r>
              <a:rPr lang="en-US" sz="1800"/>
              <a:t>WHO/CDS/CSR/LYO/2004.15</a:t>
            </a:r>
          </a:p>
        </p:txBody>
      </p:sp>
      <p:sp>
        <p:nvSpPr>
          <p:cNvPr id="29700" name="Text Box 6"/>
          <p:cNvSpPr txBox="1">
            <a:spLocks noChangeArrowheads="1"/>
          </p:cNvSpPr>
          <p:nvPr/>
        </p:nvSpPr>
        <p:spPr bwMode="auto">
          <a:xfrm>
            <a:off x="3162300" y="5197475"/>
            <a:ext cx="5295900" cy="822325"/>
          </a:xfrm>
          <a:prstGeom prst="rect">
            <a:avLst/>
          </a:prstGeom>
          <a:noFill/>
          <a:ln w="9525">
            <a:noFill/>
            <a:miter lim="800000"/>
            <a:headEnd/>
            <a:tailEnd/>
          </a:ln>
        </p:spPr>
        <p:txBody>
          <a:bodyPr wrap="none">
            <a:spAutoFit/>
          </a:bodyPr>
          <a:lstStyle/>
          <a:p>
            <a:pPr algn="l"/>
            <a:r>
              <a:rPr lang="en-US">
                <a:solidFill>
                  <a:schemeClr val="accent2"/>
                </a:solidFill>
              </a:rPr>
              <a:t>Have your surveillance efforts</a:t>
            </a:r>
          </a:p>
          <a:p>
            <a:pPr algn="l"/>
            <a:r>
              <a:rPr lang="en-US">
                <a:solidFill>
                  <a:schemeClr val="accent2"/>
                </a:solidFill>
              </a:rPr>
              <a:t>resulted in any of these outcomes?</a:t>
            </a:r>
          </a:p>
        </p:txBody>
      </p:sp>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66800" y="457200"/>
            <a:ext cx="6477000" cy="1046163"/>
          </a:xfrm>
        </p:spPr>
        <p:txBody>
          <a:bodyPr/>
          <a:lstStyle/>
          <a:p>
            <a:pPr eaLnBrk="1" hangingPunct="1"/>
            <a:r>
              <a:rPr lang="en-US" sz="4400" smtClean="0"/>
              <a:t>Task D.  Gather evidence of system’s performance</a:t>
            </a:r>
          </a:p>
        </p:txBody>
      </p:sp>
      <p:sp>
        <p:nvSpPr>
          <p:cNvPr id="30723" name="Rectangle 3"/>
          <p:cNvSpPr>
            <a:spLocks noGrp="1" noChangeArrowheads="1"/>
          </p:cNvSpPr>
          <p:nvPr>
            <p:ph type="body" sz="half" idx="1"/>
          </p:nvPr>
        </p:nvSpPr>
        <p:spPr>
          <a:xfrm>
            <a:off x="1066800" y="1676400"/>
            <a:ext cx="2990850" cy="4114800"/>
          </a:xfrm>
        </p:spPr>
        <p:txBody>
          <a:bodyPr/>
          <a:lstStyle/>
          <a:p>
            <a:pPr eaLnBrk="1" hangingPunct="1"/>
            <a:r>
              <a:rPr lang="en-US" sz="3200" i="1" smtClean="0"/>
              <a:t>Usefulness?</a:t>
            </a:r>
          </a:p>
          <a:p>
            <a:pPr lvl="1" eaLnBrk="1" hangingPunct="1"/>
            <a:r>
              <a:rPr lang="en-US" smtClean="0"/>
              <a:t>What actions taken based on data from system?</a:t>
            </a:r>
          </a:p>
          <a:p>
            <a:pPr lvl="1" eaLnBrk="1" hangingPunct="1"/>
            <a:r>
              <a:rPr lang="en-US" smtClean="0"/>
              <a:t>Meet system objectives?</a:t>
            </a:r>
          </a:p>
        </p:txBody>
      </p:sp>
      <p:sp>
        <p:nvSpPr>
          <p:cNvPr id="30724" name="Rectangle 4"/>
          <p:cNvSpPr>
            <a:spLocks noGrp="1" noChangeArrowheads="1"/>
          </p:cNvSpPr>
          <p:nvPr>
            <p:ph type="body" sz="half" idx="2"/>
          </p:nvPr>
        </p:nvSpPr>
        <p:spPr>
          <a:xfrm>
            <a:off x="4267200" y="1600200"/>
            <a:ext cx="4419600" cy="3429000"/>
          </a:xfrm>
        </p:spPr>
        <p:txBody>
          <a:bodyPr/>
          <a:lstStyle/>
          <a:p>
            <a:pPr eaLnBrk="1" hangingPunct="1">
              <a:spcBef>
                <a:spcPct val="5000"/>
              </a:spcBef>
              <a:buClr>
                <a:srgbClr val="FFFF66"/>
              </a:buClr>
            </a:pPr>
            <a:r>
              <a:rPr lang="en-US" sz="3200" i="1" smtClean="0">
                <a:solidFill>
                  <a:srgbClr val="FFFF00"/>
                </a:solidFill>
              </a:rPr>
              <a:t>System attributes</a:t>
            </a:r>
          </a:p>
          <a:p>
            <a:pPr lvl="1" eaLnBrk="1" hangingPunct="1">
              <a:spcBef>
                <a:spcPct val="5000"/>
              </a:spcBef>
            </a:pPr>
            <a:r>
              <a:rPr lang="en-US" sz="2600" smtClean="0">
                <a:solidFill>
                  <a:srgbClr val="FFFF00"/>
                </a:solidFill>
              </a:rPr>
              <a:t>Simplicity</a:t>
            </a:r>
          </a:p>
          <a:p>
            <a:pPr lvl="1" eaLnBrk="1" hangingPunct="1">
              <a:spcBef>
                <a:spcPct val="5000"/>
              </a:spcBef>
            </a:pPr>
            <a:r>
              <a:rPr lang="en-US" sz="2600" smtClean="0">
                <a:solidFill>
                  <a:srgbClr val="FFFF00"/>
                </a:solidFill>
              </a:rPr>
              <a:t>Flexibility</a:t>
            </a:r>
          </a:p>
          <a:p>
            <a:pPr lvl="1" eaLnBrk="1" hangingPunct="1">
              <a:spcBef>
                <a:spcPct val="5000"/>
              </a:spcBef>
            </a:pPr>
            <a:r>
              <a:rPr lang="en-US" sz="2600" smtClean="0">
                <a:solidFill>
                  <a:srgbClr val="FFFF00"/>
                </a:solidFill>
              </a:rPr>
              <a:t>Data quality</a:t>
            </a:r>
          </a:p>
          <a:p>
            <a:pPr lvl="1" eaLnBrk="1" hangingPunct="1">
              <a:spcBef>
                <a:spcPct val="5000"/>
              </a:spcBef>
            </a:pPr>
            <a:r>
              <a:rPr lang="en-US" sz="2600" smtClean="0">
                <a:solidFill>
                  <a:srgbClr val="FFFF00"/>
                </a:solidFill>
              </a:rPr>
              <a:t>Acceptability</a:t>
            </a:r>
          </a:p>
          <a:p>
            <a:pPr lvl="1" eaLnBrk="1" hangingPunct="1">
              <a:spcBef>
                <a:spcPct val="5000"/>
              </a:spcBef>
            </a:pPr>
            <a:r>
              <a:rPr lang="en-US" sz="2600" smtClean="0">
                <a:solidFill>
                  <a:srgbClr val="FFFF00"/>
                </a:solidFill>
              </a:rPr>
              <a:t>Sensitivity</a:t>
            </a:r>
          </a:p>
          <a:p>
            <a:pPr lvl="1" eaLnBrk="1" hangingPunct="1">
              <a:spcBef>
                <a:spcPct val="5000"/>
              </a:spcBef>
            </a:pPr>
            <a:r>
              <a:rPr lang="en-US" sz="2600" smtClean="0">
                <a:solidFill>
                  <a:srgbClr val="FFFF00"/>
                </a:solidFill>
              </a:rPr>
              <a:t>Predictive value positive (PVP)</a:t>
            </a:r>
          </a:p>
          <a:p>
            <a:pPr lvl="1" eaLnBrk="1" hangingPunct="1">
              <a:spcBef>
                <a:spcPct val="5000"/>
              </a:spcBef>
            </a:pPr>
            <a:r>
              <a:rPr lang="en-US" sz="2600" smtClean="0">
                <a:solidFill>
                  <a:srgbClr val="FFFF00"/>
                </a:solidFill>
              </a:rPr>
              <a:t>Representativeness</a:t>
            </a:r>
          </a:p>
          <a:p>
            <a:pPr lvl="1" eaLnBrk="1" hangingPunct="1">
              <a:spcBef>
                <a:spcPct val="5000"/>
              </a:spcBef>
            </a:pPr>
            <a:r>
              <a:rPr lang="en-US" sz="2600" smtClean="0">
                <a:solidFill>
                  <a:srgbClr val="FFFF00"/>
                </a:solidFill>
              </a:rPr>
              <a:t>Timeliness</a:t>
            </a:r>
          </a:p>
          <a:p>
            <a:pPr lvl="1" eaLnBrk="1" hangingPunct="1">
              <a:spcBef>
                <a:spcPct val="5000"/>
              </a:spcBef>
            </a:pPr>
            <a:r>
              <a:rPr lang="en-US" sz="2600" smtClean="0">
                <a:solidFill>
                  <a:srgbClr val="FFFF00"/>
                </a:solidFill>
              </a:rPr>
              <a:t>Stability</a:t>
            </a:r>
          </a:p>
        </p:txBody>
      </p:sp>
    </p:spTree>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371600" y="152400"/>
            <a:ext cx="7250113" cy="1143000"/>
          </a:xfrm>
        </p:spPr>
        <p:txBody>
          <a:bodyPr/>
          <a:lstStyle/>
          <a:p>
            <a:pPr eaLnBrk="1" hangingPunct="1"/>
            <a:r>
              <a:rPr lang="en-US" smtClean="0"/>
              <a:t>Timeliness</a:t>
            </a:r>
          </a:p>
        </p:txBody>
      </p:sp>
      <p:sp>
        <p:nvSpPr>
          <p:cNvPr id="31747" name="Rectangle 3"/>
          <p:cNvSpPr>
            <a:spLocks noGrp="1" noChangeArrowheads="1"/>
          </p:cNvSpPr>
          <p:nvPr>
            <p:ph type="body" idx="1"/>
          </p:nvPr>
        </p:nvSpPr>
        <p:spPr>
          <a:xfrm>
            <a:off x="1295400" y="1219200"/>
            <a:ext cx="7620000" cy="5410200"/>
          </a:xfrm>
        </p:spPr>
        <p:txBody>
          <a:bodyPr/>
          <a:lstStyle/>
          <a:p>
            <a:pPr eaLnBrk="1" hangingPunct="1"/>
            <a:r>
              <a:rPr lang="en-US" smtClean="0"/>
              <a:t>Different scales based on outcome &amp; action</a:t>
            </a:r>
          </a:p>
          <a:p>
            <a:pPr lvl="1" eaLnBrk="1" hangingPunct="1"/>
            <a:r>
              <a:rPr lang="en-US" smtClean="0"/>
              <a:t>Meningococcal meningitis &gt;&gt; cancer</a:t>
            </a:r>
          </a:p>
          <a:p>
            <a:pPr eaLnBrk="1" hangingPunct="1"/>
            <a:r>
              <a:rPr lang="en-US" smtClean="0"/>
              <a:t>If timeliness is critical:</a:t>
            </a:r>
          </a:p>
          <a:p>
            <a:pPr lvl="1" eaLnBrk="1" hangingPunct="1"/>
            <a:r>
              <a:rPr lang="en-US" smtClean="0"/>
              <a:t>Active surveillance</a:t>
            </a:r>
          </a:p>
          <a:p>
            <a:pPr lvl="1" eaLnBrk="1" hangingPunct="1"/>
            <a:r>
              <a:rPr lang="en-US" smtClean="0"/>
              <a:t>Acquire electronic records</a:t>
            </a:r>
          </a:p>
          <a:p>
            <a:pPr lvl="1" eaLnBrk="1" hangingPunct="1"/>
            <a:r>
              <a:rPr lang="en-US" smtClean="0"/>
              <a:t>Encourage telephone reports on suspicion </a:t>
            </a:r>
          </a:p>
          <a:p>
            <a:pPr lvl="1" eaLnBrk="1" hangingPunct="1"/>
            <a:r>
              <a:rPr lang="en-US" smtClean="0"/>
              <a:t>Educate clinicians and lab staff</a:t>
            </a:r>
          </a:p>
          <a:p>
            <a:pPr lvl="1" eaLnBrk="1" hangingPunct="1"/>
            <a:r>
              <a:rPr lang="en-US" smtClean="0"/>
              <a:t>Review as frequently as the data arrive</a:t>
            </a:r>
          </a:p>
          <a:p>
            <a:pPr lvl="1" eaLnBrk="1" hangingPunct="1"/>
            <a:r>
              <a:rPr lang="en-US" smtClean="0"/>
              <a:t>Remove barriers to prompt reporting</a:t>
            </a:r>
          </a:p>
          <a:p>
            <a:pPr eaLnBrk="1" hangingPunct="1"/>
            <a:r>
              <a:rPr lang="en-US" smtClean="0"/>
              <a:t>Adjust investment to importance</a:t>
            </a:r>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381000"/>
            <a:ext cx="7848600" cy="1143000"/>
          </a:xfrm>
        </p:spPr>
        <p:txBody>
          <a:bodyPr/>
          <a:lstStyle/>
          <a:p>
            <a:pPr eaLnBrk="1" hangingPunct="1"/>
            <a:r>
              <a:rPr lang="en-US" smtClean="0"/>
              <a:t> </a:t>
            </a:r>
          </a:p>
        </p:txBody>
      </p:sp>
      <p:sp>
        <p:nvSpPr>
          <p:cNvPr id="5123" name="Rectangle 3"/>
          <p:cNvSpPr>
            <a:spLocks noGrp="1" noChangeArrowheads="1"/>
          </p:cNvSpPr>
          <p:nvPr>
            <p:ph type="body" idx="1"/>
          </p:nvPr>
        </p:nvSpPr>
        <p:spPr>
          <a:xfrm>
            <a:off x="533400" y="838200"/>
            <a:ext cx="8001000" cy="4572000"/>
          </a:xfrm>
        </p:spPr>
        <p:txBody>
          <a:bodyPr/>
          <a:lstStyle/>
          <a:p>
            <a:pPr eaLnBrk="1" hangingPunct="1">
              <a:lnSpc>
                <a:spcPct val="90000"/>
              </a:lnSpc>
              <a:buFont typeface="Wingdings" pitchFamily="2" charset="2"/>
              <a:buNone/>
            </a:pPr>
            <a:r>
              <a:rPr lang="en-US" sz="3200" smtClean="0"/>
              <a:t>  </a:t>
            </a:r>
            <a:r>
              <a:rPr lang="en-US" sz="3600" smtClean="0"/>
              <a:t>“Public health surveillance is the ongoing, systematic collection, analysis, interpretation, and dissemination of data regarding a health-related event for use in public health action to reduce morbidity and mortality and to improve health.”</a:t>
            </a:r>
          </a:p>
          <a:p>
            <a:pPr eaLnBrk="1" hangingPunct="1">
              <a:lnSpc>
                <a:spcPct val="90000"/>
              </a:lnSpc>
            </a:pPr>
            <a:endParaRPr lang="en-US" smtClean="0"/>
          </a:p>
          <a:p>
            <a:pPr eaLnBrk="1" hangingPunct="1">
              <a:lnSpc>
                <a:spcPct val="90000"/>
              </a:lnSpc>
            </a:pPr>
            <a:r>
              <a:rPr lang="en-US" sz="1800" smtClean="0"/>
              <a:t>CDC. Updated guidelines for evaluating public health surveillance systems. </a:t>
            </a:r>
            <a:r>
              <a:rPr lang="en-US" sz="1800" i="1" smtClean="0"/>
              <a:t>MMWR</a:t>
            </a:r>
            <a:r>
              <a:rPr lang="en-US" sz="1800" smtClean="0"/>
              <a:t> 2001;50 (No. RR-13)</a:t>
            </a:r>
          </a:p>
          <a:p>
            <a:pPr eaLnBrk="1" hangingPunct="1">
              <a:lnSpc>
                <a:spcPct val="90000"/>
              </a:lnSpc>
            </a:pPr>
            <a:endParaRPr lang="en-US" sz="1800" smtClean="0"/>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Text Box 6"/>
          <p:cNvSpPr txBox="1">
            <a:spLocks noChangeArrowheads="1"/>
          </p:cNvSpPr>
          <p:nvPr/>
        </p:nvSpPr>
        <p:spPr bwMode="auto">
          <a:xfrm>
            <a:off x="6019800" y="914400"/>
            <a:ext cx="2362200" cy="3663950"/>
          </a:xfrm>
          <a:prstGeom prst="rect">
            <a:avLst/>
          </a:prstGeom>
          <a:noFill/>
          <a:ln w="9525">
            <a:noFill/>
            <a:miter lim="800000"/>
            <a:headEnd/>
            <a:tailEnd/>
          </a:ln>
        </p:spPr>
        <p:txBody>
          <a:bodyPr>
            <a:spAutoFit/>
          </a:bodyPr>
          <a:lstStyle/>
          <a:p>
            <a:r>
              <a:rPr lang="en-US" sz="2600"/>
              <a:t>When measuring timeliness, specify the </a:t>
            </a:r>
            <a:r>
              <a:rPr lang="en-US" sz="2600" i="1"/>
              <a:t>types of dates</a:t>
            </a:r>
            <a:r>
              <a:rPr lang="en-US" sz="2600"/>
              <a:t> used and the </a:t>
            </a:r>
            <a:r>
              <a:rPr lang="en-US" sz="2600" i="1"/>
              <a:t>intervals</a:t>
            </a:r>
            <a:r>
              <a:rPr lang="en-US" sz="2600"/>
              <a:t> measured.</a:t>
            </a:r>
          </a:p>
        </p:txBody>
      </p:sp>
      <p:sp>
        <p:nvSpPr>
          <p:cNvPr id="32771" name="Text Box 7"/>
          <p:cNvSpPr txBox="1">
            <a:spLocks noChangeArrowheads="1"/>
          </p:cNvSpPr>
          <p:nvPr/>
        </p:nvSpPr>
        <p:spPr bwMode="auto">
          <a:xfrm>
            <a:off x="6172200" y="5927725"/>
            <a:ext cx="2743200" cy="701675"/>
          </a:xfrm>
          <a:prstGeom prst="rect">
            <a:avLst/>
          </a:prstGeom>
          <a:noFill/>
          <a:ln w="9525">
            <a:noFill/>
            <a:miter lim="800000"/>
            <a:headEnd/>
            <a:tailEnd/>
          </a:ln>
        </p:spPr>
        <p:txBody>
          <a:bodyPr>
            <a:spAutoFit/>
          </a:bodyPr>
          <a:lstStyle/>
          <a:p>
            <a:r>
              <a:rPr lang="en-US" sz="2000" b="0"/>
              <a:t>Jajosky RA et al. </a:t>
            </a:r>
            <a:r>
              <a:rPr lang="en-US" sz="2000" b="0" i="1"/>
              <a:t>BMC Public Health</a:t>
            </a:r>
            <a:r>
              <a:rPr lang="en-US" sz="2000" b="0"/>
              <a:t> 2004</a:t>
            </a:r>
          </a:p>
        </p:txBody>
      </p:sp>
      <p:pic>
        <p:nvPicPr>
          <p:cNvPr id="32772" name="Picture 8"/>
          <p:cNvPicPr>
            <a:picLocks noChangeAspect="1" noChangeArrowheads="1"/>
          </p:cNvPicPr>
          <p:nvPr/>
        </p:nvPicPr>
        <p:blipFill>
          <a:blip r:embed="rId3" cstate="print"/>
          <a:srcRect/>
          <a:stretch>
            <a:fillRect/>
          </a:stretch>
        </p:blipFill>
        <p:spPr bwMode="auto">
          <a:xfrm>
            <a:off x="381000" y="0"/>
            <a:ext cx="4914900" cy="6858000"/>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381000" y="152400"/>
            <a:ext cx="8382000" cy="6254750"/>
          </a:xfrm>
          <a:prstGeom prst="rect">
            <a:avLst/>
          </a:prstGeom>
          <a:noFill/>
          <a:ln w="9525">
            <a:noFill/>
            <a:miter lim="800000"/>
            <a:headEnd/>
            <a:tailEnd/>
          </a:ln>
        </p:spPr>
      </p:pic>
      <p:sp>
        <p:nvSpPr>
          <p:cNvPr id="33795" name="TextBox 2"/>
          <p:cNvSpPr txBox="1">
            <a:spLocks noChangeArrowheads="1"/>
          </p:cNvSpPr>
          <p:nvPr/>
        </p:nvSpPr>
        <p:spPr bwMode="auto">
          <a:xfrm>
            <a:off x="2743200" y="6477000"/>
            <a:ext cx="6080125" cy="369888"/>
          </a:xfrm>
          <a:prstGeom prst="rect">
            <a:avLst/>
          </a:prstGeom>
          <a:noFill/>
          <a:ln w="9525">
            <a:noFill/>
            <a:miter lim="800000"/>
            <a:headEnd/>
            <a:tailEnd/>
          </a:ln>
        </p:spPr>
        <p:txBody>
          <a:bodyPr wrap="none">
            <a:spAutoFit/>
          </a:bodyPr>
          <a:lstStyle/>
          <a:p>
            <a:r>
              <a:rPr lang="en-US" sz="1800"/>
              <a:t>Dailey et al. J Am Med Inform Assoc. 2007;14:626–631</a:t>
            </a:r>
          </a:p>
        </p:txBody>
      </p:sp>
    </p:spTree>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Content Placeholder 4"/>
          <p:cNvSpPr>
            <a:spLocks noGrp="1"/>
          </p:cNvSpPr>
          <p:nvPr>
            <p:ph idx="1"/>
          </p:nvPr>
        </p:nvSpPr>
        <p:spPr>
          <a:xfrm>
            <a:off x="1066800" y="990600"/>
            <a:ext cx="7315200" cy="5334000"/>
          </a:xfrm>
        </p:spPr>
        <p:txBody>
          <a:bodyPr/>
          <a:lstStyle/>
          <a:p>
            <a:pPr>
              <a:buFont typeface="Wingdings" pitchFamily="2" charset="2"/>
              <a:buNone/>
            </a:pPr>
            <a:r>
              <a:rPr lang="en-US" sz="3600" b="1" smtClean="0">
                <a:solidFill>
                  <a:srgbClr val="FFFF00"/>
                </a:solidFill>
              </a:rPr>
              <a:t>Sensitivity</a:t>
            </a:r>
            <a:r>
              <a:rPr lang="en-US" sz="3600" smtClean="0"/>
              <a:t> </a:t>
            </a:r>
          </a:p>
          <a:p>
            <a:pPr>
              <a:buClr>
                <a:srgbClr val="FFFF00"/>
              </a:buClr>
            </a:pPr>
            <a:r>
              <a:rPr lang="en-US" smtClean="0"/>
              <a:t>Proportion of cases detected by the surveillance system</a:t>
            </a:r>
          </a:p>
          <a:p>
            <a:pPr>
              <a:buClr>
                <a:srgbClr val="FFFF00"/>
              </a:buClr>
              <a:buFont typeface="Wingdings" pitchFamily="2" charset="2"/>
              <a:buNone/>
            </a:pPr>
            <a:endParaRPr lang="en-US" smtClean="0"/>
          </a:p>
          <a:p>
            <a:pPr>
              <a:buClr>
                <a:srgbClr val="FFFF00"/>
              </a:buClr>
              <a:buFont typeface="Wingdings" pitchFamily="2" charset="2"/>
              <a:buNone/>
            </a:pPr>
            <a:r>
              <a:rPr lang="en-US" sz="3600" b="1" smtClean="0">
                <a:solidFill>
                  <a:srgbClr val="FFFF00"/>
                </a:solidFill>
              </a:rPr>
              <a:t>Predictive Value Positive (PVP)</a:t>
            </a:r>
          </a:p>
          <a:p>
            <a:pPr>
              <a:buClr>
                <a:srgbClr val="FFFF00"/>
              </a:buClr>
            </a:pPr>
            <a:r>
              <a:rPr lang="en-US" smtClean="0"/>
              <a:t>Proportion of reported cases that actually have the health-related event under surveillance.</a:t>
            </a:r>
          </a:p>
        </p:txBody>
      </p:sp>
    </p:spTree>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chemeClr val="accent2">
                <a:lumMod val="60000"/>
                <a:lumOff val="40000"/>
              </a:schemeClr>
            </a:gs>
            <a:gs pos="100000">
              <a:schemeClr val="accent2">
                <a:gamma/>
                <a:tint val="33725"/>
                <a:invGamma/>
              </a:schemeClr>
            </a:gs>
          </a:gsLst>
          <a:lin ang="5400000" scaled="1"/>
        </a:gradFill>
        <a:effectLst/>
      </p:bgPr>
    </p:bg>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1066800" y="304800"/>
            <a:ext cx="6781800" cy="1143000"/>
          </a:xfrm>
        </p:spPr>
        <p:txBody>
          <a:bodyPr/>
          <a:lstStyle/>
          <a:p>
            <a:pPr eaLnBrk="1" hangingPunct="1"/>
            <a:r>
              <a:rPr lang="en-US" sz="4400" smtClean="0"/>
              <a:t>Sensitivity &amp; PVP of system</a:t>
            </a:r>
          </a:p>
        </p:txBody>
      </p:sp>
      <p:graphicFrame>
        <p:nvGraphicFramePr>
          <p:cNvPr id="2050" name="Object 12"/>
          <p:cNvGraphicFramePr>
            <a:graphicFrameLocks noChangeAspect="1"/>
          </p:cNvGraphicFramePr>
          <p:nvPr>
            <p:ph idx="1"/>
          </p:nvPr>
        </p:nvGraphicFramePr>
        <p:xfrm>
          <a:off x="1295400" y="1371600"/>
          <a:ext cx="6629400" cy="4826000"/>
        </p:xfrm>
        <a:graphic>
          <a:graphicData uri="http://schemas.openxmlformats.org/presentationml/2006/ole">
            <p:oleObj spid="_x0000_s2050" name="Document" r:id="rId4" imgW="6372000" imgH="4638600" progId="WP9Doc">
              <p:embed/>
            </p:oleObj>
          </a:graphicData>
        </a:graphic>
      </p:graphicFrame>
    </p:spTree>
  </p:cSld>
  <p:clrMapOvr>
    <a:masterClrMapping/>
  </p:clrMapOvr>
  <p:transition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295400" y="381000"/>
            <a:ext cx="6096000" cy="1143000"/>
          </a:xfrm>
        </p:spPr>
        <p:txBody>
          <a:bodyPr/>
          <a:lstStyle/>
          <a:p>
            <a:pPr eaLnBrk="1" hangingPunct="1"/>
            <a:r>
              <a:rPr lang="en-US" smtClean="0"/>
              <a:t>Sensitivity</a:t>
            </a:r>
          </a:p>
        </p:txBody>
      </p:sp>
      <p:sp>
        <p:nvSpPr>
          <p:cNvPr id="35843" name="Rectangle 3"/>
          <p:cNvSpPr>
            <a:spLocks noGrp="1" noChangeArrowheads="1"/>
          </p:cNvSpPr>
          <p:nvPr>
            <p:ph type="body" idx="1"/>
          </p:nvPr>
        </p:nvSpPr>
        <p:spPr>
          <a:xfrm>
            <a:off x="1295400" y="1295400"/>
            <a:ext cx="7391400" cy="4724400"/>
          </a:xfrm>
        </p:spPr>
        <p:txBody>
          <a:bodyPr/>
          <a:lstStyle/>
          <a:p>
            <a:pPr eaLnBrk="1" hangingPunct="1">
              <a:buClr>
                <a:srgbClr val="FFFF66"/>
              </a:buClr>
            </a:pPr>
            <a:r>
              <a:rPr lang="en-US" smtClean="0"/>
              <a:t>Affected by:</a:t>
            </a:r>
          </a:p>
          <a:p>
            <a:pPr lvl="1" eaLnBrk="1" hangingPunct="1"/>
            <a:r>
              <a:rPr lang="en-US" sz="2800" smtClean="0"/>
              <a:t>Case detection process</a:t>
            </a:r>
          </a:p>
          <a:p>
            <a:pPr lvl="1" eaLnBrk="1" hangingPunct="1"/>
            <a:r>
              <a:rPr lang="en-US" sz="2800" smtClean="0"/>
              <a:t>Case reporting process</a:t>
            </a:r>
          </a:p>
          <a:p>
            <a:pPr eaLnBrk="1" hangingPunct="1">
              <a:buClr>
                <a:srgbClr val="FFFF66"/>
              </a:buClr>
            </a:pPr>
            <a:r>
              <a:rPr lang="en-US" smtClean="0"/>
              <a:t>Sometimes referred to as </a:t>
            </a:r>
            <a:r>
              <a:rPr lang="en-US" i="1" smtClean="0"/>
              <a:t>completeness of reporting</a:t>
            </a:r>
          </a:p>
          <a:p>
            <a:pPr eaLnBrk="1" hangingPunct="1"/>
            <a:endParaRPr lang="en-US" i="1" smtClean="0"/>
          </a:p>
          <a:p>
            <a:pPr eaLnBrk="1" hangingPunct="1">
              <a:buFont typeface="Wingdings" pitchFamily="2" charset="2"/>
              <a:buNone/>
            </a:pPr>
            <a:r>
              <a:rPr lang="en-US" smtClean="0"/>
              <a:t>If reporting is ‘representative’ &amp; consistent, surveillance system may perform well with moderate sensitivity . </a:t>
            </a:r>
          </a:p>
          <a:p>
            <a:pPr eaLnBrk="1" hangingPunct="1">
              <a:buClr>
                <a:srgbClr val="FFFF00"/>
              </a:buClr>
            </a:pPr>
            <a:r>
              <a:rPr lang="en-US" sz="2400" u="sng" smtClean="0"/>
              <a:t>Exceptions</a:t>
            </a:r>
            <a:r>
              <a:rPr lang="en-US" sz="2400" smtClean="0"/>
              <a:t>: rare disease; disease elimination scenario</a:t>
            </a:r>
          </a:p>
        </p:txBody>
      </p:sp>
    </p:spTree>
  </p:cSld>
  <p:clrMapOvr>
    <a:masterClrMapping/>
  </p:clrMapOvr>
  <p:transition advClick="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990600" y="381000"/>
            <a:ext cx="7848600" cy="1143000"/>
          </a:xfrm>
        </p:spPr>
        <p:txBody>
          <a:bodyPr/>
          <a:lstStyle/>
          <a:p>
            <a:pPr eaLnBrk="1" hangingPunct="1"/>
            <a:r>
              <a:rPr lang="en-US" smtClean="0"/>
              <a:t>Sensitivity for individual cases</a:t>
            </a:r>
          </a:p>
        </p:txBody>
      </p:sp>
      <p:sp>
        <p:nvSpPr>
          <p:cNvPr id="36867" name="Rectangle 3"/>
          <p:cNvSpPr>
            <a:spLocks noGrp="1" noChangeArrowheads="1"/>
          </p:cNvSpPr>
          <p:nvPr>
            <p:ph type="body" idx="1"/>
          </p:nvPr>
        </p:nvSpPr>
        <p:spPr>
          <a:xfrm>
            <a:off x="990600" y="1600200"/>
            <a:ext cx="8001000" cy="4267200"/>
          </a:xfrm>
        </p:spPr>
        <p:txBody>
          <a:bodyPr/>
          <a:lstStyle/>
          <a:p>
            <a:pPr eaLnBrk="1" hangingPunct="1">
              <a:lnSpc>
                <a:spcPct val="90000"/>
              </a:lnSpc>
              <a:buClr>
                <a:srgbClr val="FFFF66"/>
              </a:buClr>
            </a:pPr>
            <a:r>
              <a:rPr lang="en-US" sz="2400" smtClean="0"/>
              <a:t>High sensitivity means you miss few cases</a:t>
            </a:r>
          </a:p>
          <a:p>
            <a:pPr eaLnBrk="1" hangingPunct="1">
              <a:lnSpc>
                <a:spcPct val="90000"/>
              </a:lnSpc>
              <a:buClr>
                <a:srgbClr val="FFFF66"/>
              </a:buClr>
            </a:pPr>
            <a:r>
              <a:rPr lang="en-US" sz="2400" smtClean="0"/>
              <a:t>To improve sensitivity:</a:t>
            </a:r>
          </a:p>
          <a:p>
            <a:pPr lvl="1" eaLnBrk="1" hangingPunct="1">
              <a:lnSpc>
                <a:spcPct val="90000"/>
              </a:lnSpc>
            </a:pPr>
            <a:r>
              <a:rPr lang="en-US" sz="2200" smtClean="0"/>
              <a:t>Broaden case definition</a:t>
            </a:r>
          </a:p>
          <a:p>
            <a:pPr lvl="1" eaLnBrk="1" hangingPunct="1">
              <a:lnSpc>
                <a:spcPct val="90000"/>
              </a:lnSpc>
            </a:pPr>
            <a:r>
              <a:rPr lang="en-US" sz="2200" smtClean="0"/>
              <a:t>Encourage reporting on suspicion</a:t>
            </a:r>
          </a:p>
          <a:p>
            <a:pPr lvl="1" eaLnBrk="1" hangingPunct="1">
              <a:lnSpc>
                <a:spcPct val="90000"/>
              </a:lnSpc>
            </a:pPr>
            <a:r>
              <a:rPr lang="en-US" sz="2200" smtClean="0"/>
              <a:t>Active surveillance</a:t>
            </a:r>
          </a:p>
          <a:p>
            <a:pPr lvl="1" eaLnBrk="1" hangingPunct="1">
              <a:lnSpc>
                <a:spcPct val="90000"/>
              </a:lnSpc>
            </a:pPr>
            <a:r>
              <a:rPr lang="en-US" sz="2200" smtClean="0"/>
              <a:t>Acquire electronic records</a:t>
            </a:r>
          </a:p>
          <a:p>
            <a:pPr lvl="1" eaLnBrk="1" hangingPunct="1">
              <a:lnSpc>
                <a:spcPct val="90000"/>
              </a:lnSpc>
            </a:pPr>
            <a:r>
              <a:rPr lang="en-US" sz="2200" smtClean="0"/>
              <a:t>Audit sources for completeness</a:t>
            </a:r>
          </a:p>
          <a:p>
            <a:pPr lvl="1" eaLnBrk="1" hangingPunct="1">
              <a:lnSpc>
                <a:spcPct val="90000"/>
              </a:lnSpc>
            </a:pPr>
            <a:r>
              <a:rPr lang="en-US" sz="2200" smtClean="0"/>
              <a:t>Remove barriers</a:t>
            </a:r>
          </a:p>
          <a:p>
            <a:pPr lvl="1" eaLnBrk="1" hangingPunct="1">
              <a:lnSpc>
                <a:spcPct val="90000"/>
              </a:lnSpc>
              <a:buFont typeface="Wingdings" pitchFamily="2" charset="2"/>
              <a:buNone/>
            </a:pPr>
            <a:endParaRPr lang="en-US" sz="2200" smtClean="0"/>
          </a:p>
          <a:p>
            <a:pPr eaLnBrk="1" hangingPunct="1">
              <a:lnSpc>
                <a:spcPct val="90000"/>
              </a:lnSpc>
              <a:buClr>
                <a:srgbClr val="FFFF66"/>
              </a:buClr>
            </a:pPr>
            <a:r>
              <a:rPr lang="en-US" sz="2400" smtClean="0"/>
              <a:t>Adjust investment to importance</a:t>
            </a:r>
          </a:p>
          <a:p>
            <a:pPr eaLnBrk="1" hangingPunct="1">
              <a:lnSpc>
                <a:spcPct val="90000"/>
              </a:lnSpc>
              <a:buClr>
                <a:srgbClr val="FFFF66"/>
              </a:buClr>
            </a:pPr>
            <a:r>
              <a:rPr lang="en-US" sz="2400" smtClean="0"/>
              <a:t>Tradeoff with positive predictive value</a:t>
            </a:r>
          </a:p>
        </p:txBody>
      </p:sp>
    </p:spTree>
  </p:cSld>
  <p:clrMapOvr>
    <a:masterClrMapping/>
  </p:clrMapOvr>
  <p:transition advClick="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143000" y="304800"/>
            <a:ext cx="6553200" cy="1143000"/>
          </a:xfrm>
        </p:spPr>
        <p:txBody>
          <a:bodyPr/>
          <a:lstStyle/>
          <a:p>
            <a:pPr eaLnBrk="1" hangingPunct="1"/>
            <a:r>
              <a:rPr lang="en-US" smtClean="0"/>
              <a:t>Measuring completeness</a:t>
            </a:r>
          </a:p>
        </p:txBody>
      </p:sp>
      <p:sp>
        <p:nvSpPr>
          <p:cNvPr id="37891" name="Rectangle 3"/>
          <p:cNvSpPr>
            <a:spLocks noGrp="1" noChangeArrowheads="1"/>
          </p:cNvSpPr>
          <p:nvPr>
            <p:ph type="body" idx="1"/>
          </p:nvPr>
        </p:nvSpPr>
        <p:spPr>
          <a:xfrm>
            <a:off x="1143000" y="1524000"/>
            <a:ext cx="7467600" cy="4495800"/>
          </a:xfrm>
        </p:spPr>
        <p:txBody>
          <a:bodyPr/>
          <a:lstStyle/>
          <a:p>
            <a:pPr eaLnBrk="1" hangingPunct="1">
              <a:lnSpc>
                <a:spcPct val="90000"/>
              </a:lnSpc>
              <a:buClr>
                <a:srgbClr val="FFFF66"/>
              </a:buClr>
            </a:pPr>
            <a:r>
              <a:rPr lang="en-US" smtClean="0">
                <a:solidFill>
                  <a:srgbClr val="FFFF66"/>
                </a:solidFill>
              </a:rPr>
              <a:t>Uncorrected </a:t>
            </a:r>
            <a:r>
              <a:rPr lang="en-US" smtClean="0"/>
              <a:t>method:  </a:t>
            </a:r>
          </a:p>
          <a:p>
            <a:pPr lvl="1" eaLnBrk="1" hangingPunct="1">
              <a:lnSpc>
                <a:spcPct val="90000"/>
              </a:lnSpc>
            </a:pPr>
            <a:r>
              <a:rPr lang="en-US" smtClean="0"/>
              <a:t># reported cases </a:t>
            </a:r>
            <a:r>
              <a:rPr lang="en-US" sz="3200" b="1" smtClean="0"/>
              <a:t>/</a:t>
            </a:r>
            <a:r>
              <a:rPr lang="en-US" sz="3200" smtClean="0"/>
              <a:t> </a:t>
            </a:r>
            <a:r>
              <a:rPr lang="en-US" smtClean="0"/>
              <a:t>total # cases id’d through active case detection &amp; use of supplemental data sources (</a:t>
            </a:r>
            <a:r>
              <a:rPr lang="en-US" i="1" smtClean="0"/>
              <a:t>gold standard?</a:t>
            </a:r>
            <a:r>
              <a:rPr lang="en-US" smtClean="0"/>
              <a:t>)</a:t>
            </a:r>
          </a:p>
          <a:p>
            <a:pPr lvl="1" eaLnBrk="1" hangingPunct="1">
              <a:lnSpc>
                <a:spcPct val="90000"/>
              </a:lnSpc>
            </a:pPr>
            <a:r>
              <a:rPr lang="en-US" u="sng" smtClean="0">
                <a:solidFill>
                  <a:srgbClr val="FFFF66"/>
                </a:solidFill>
              </a:rPr>
              <a:t>Example</a:t>
            </a:r>
            <a:r>
              <a:rPr lang="en-US" smtClean="0"/>
              <a:t>:  Lab audit:  XX% of total ‘eligible’ lab findings were reported</a:t>
            </a:r>
          </a:p>
          <a:p>
            <a:pPr lvl="1" eaLnBrk="1" hangingPunct="1">
              <a:lnSpc>
                <a:spcPct val="90000"/>
              </a:lnSpc>
              <a:buFont typeface="Wingdings" pitchFamily="2" charset="2"/>
              <a:buNone/>
            </a:pPr>
            <a:endParaRPr lang="en-US" smtClean="0"/>
          </a:p>
          <a:p>
            <a:pPr eaLnBrk="1" hangingPunct="1">
              <a:lnSpc>
                <a:spcPct val="90000"/>
              </a:lnSpc>
              <a:buClr>
                <a:srgbClr val="FFFF66"/>
              </a:buClr>
            </a:pPr>
            <a:r>
              <a:rPr lang="en-US" smtClean="0"/>
              <a:t>Under-ascertainment </a:t>
            </a:r>
            <a:r>
              <a:rPr lang="en-US" smtClean="0">
                <a:solidFill>
                  <a:srgbClr val="FFFF66"/>
                </a:solidFill>
              </a:rPr>
              <a:t>corrected</a:t>
            </a:r>
            <a:r>
              <a:rPr lang="en-US" smtClean="0"/>
              <a:t> method:</a:t>
            </a:r>
          </a:p>
          <a:p>
            <a:pPr lvl="1" eaLnBrk="1" hangingPunct="1">
              <a:lnSpc>
                <a:spcPct val="90000"/>
              </a:lnSpc>
            </a:pPr>
            <a:r>
              <a:rPr lang="en-US" smtClean="0"/>
              <a:t># reported cases/total # case estimated via capture-recapture methods</a:t>
            </a:r>
          </a:p>
          <a:p>
            <a:pPr eaLnBrk="1" hangingPunct="1">
              <a:lnSpc>
                <a:spcPct val="90000"/>
              </a:lnSpc>
              <a:buFont typeface="Wingdings" pitchFamily="2" charset="2"/>
              <a:buNone/>
            </a:pPr>
            <a:endParaRPr lang="en-US" smtClean="0"/>
          </a:p>
        </p:txBody>
      </p:sp>
    </p:spTree>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81000" y="228600"/>
            <a:ext cx="8458200" cy="990600"/>
          </a:xfrm>
        </p:spPr>
        <p:txBody>
          <a:bodyPr/>
          <a:lstStyle/>
          <a:p>
            <a:pPr eaLnBrk="1" hangingPunct="1"/>
            <a:r>
              <a:rPr lang="en-US" sz="3200" smtClean="0">
                <a:solidFill>
                  <a:srgbClr val="FFFF00"/>
                </a:solidFill>
                <a:latin typeface="Arial" charset="0"/>
              </a:rPr>
              <a:t>Assessing Completeness: Lab Reporting </a:t>
            </a:r>
            <a:br>
              <a:rPr lang="en-US" sz="3200" smtClean="0">
                <a:solidFill>
                  <a:srgbClr val="FFFF00"/>
                </a:solidFill>
                <a:latin typeface="Arial" charset="0"/>
              </a:rPr>
            </a:br>
            <a:r>
              <a:rPr lang="en-US" sz="3200" smtClean="0">
                <a:solidFill>
                  <a:srgbClr val="FFFF00"/>
                </a:solidFill>
                <a:latin typeface="Arial" charset="0"/>
              </a:rPr>
              <a:t>Jan 2000 - June 2004  -- </a:t>
            </a:r>
            <a:r>
              <a:rPr lang="en-US" sz="3200" i="1" u="sng" smtClean="0">
                <a:solidFill>
                  <a:srgbClr val="FFFF00"/>
                </a:solidFill>
                <a:latin typeface="Arial" charset="0"/>
              </a:rPr>
              <a:t>Uncorrected</a:t>
            </a:r>
            <a:endParaRPr lang="en-US" i="1" u="sng" smtClean="0">
              <a:solidFill>
                <a:srgbClr val="FFFF00"/>
              </a:solidFill>
            </a:endParaRPr>
          </a:p>
        </p:txBody>
      </p:sp>
      <p:sp>
        <p:nvSpPr>
          <p:cNvPr id="38915" name="Text Box 3"/>
          <p:cNvSpPr txBox="1">
            <a:spLocks noChangeArrowheads="1"/>
          </p:cNvSpPr>
          <p:nvPr/>
        </p:nvSpPr>
        <p:spPr bwMode="auto">
          <a:xfrm>
            <a:off x="533400" y="1524000"/>
            <a:ext cx="8382000" cy="822325"/>
          </a:xfrm>
          <a:prstGeom prst="rect">
            <a:avLst/>
          </a:prstGeom>
          <a:solidFill>
            <a:schemeClr val="accent1"/>
          </a:solidFill>
          <a:ln w="9525" algn="ctr">
            <a:noFill/>
            <a:miter lim="800000"/>
            <a:headEnd/>
            <a:tailEnd/>
          </a:ln>
        </p:spPr>
        <p:txBody>
          <a:bodyPr>
            <a:spAutoFit/>
          </a:bodyPr>
          <a:lstStyle/>
          <a:p>
            <a:r>
              <a:rPr lang="en-US">
                <a:solidFill>
                  <a:schemeClr val="bg1"/>
                </a:solidFill>
                <a:latin typeface="Times New Roman" pitchFamily="18" charset="0"/>
              </a:rPr>
              <a:t>33 Patients with Reactive CSF-VDRLs in Lab Audit</a:t>
            </a:r>
          </a:p>
          <a:p>
            <a:r>
              <a:rPr lang="en-US">
                <a:solidFill>
                  <a:schemeClr val="bg1"/>
                </a:solidFill>
                <a:latin typeface="Times New Roman" pitchFamily="18" charset="0"/>
              </a:rPr>
              <a:t>(5 Labs So Far)</a:t>
            </a:r>
          </a:p>
        </p:txBody>
      </p:sp>
      <p:sp>
        <p:nvSpPr>
          <p:cNvPr id="38916" name="Text Box 4"/>
          <p:cNvSpPr txBox="1">
            <a:spLocks noChangeArrowheads="1"/>
          </p:cNvSpPr>
          <p:nvPr/>
        </p:nvSpPr>
        <p:spPr bwMode="auto">
          <a:xfrm>
            <a:off x="5257800" y="2743200"/>
            <a:ext cx="3581400" cy="822325"/>
          </a:xfrm>
          <a:prstGeom prst="rect">
            <a:avLst/>
          </a:prstGeom>
          <a:solidFill>
            <a:srgbClr val="00FFFF"/>
          </a:solidFill>
          <a:ln w="9525" algn="ctr">
            <a:noFill/>
            <a:miter lim="800000"/>
            <a:headEnd/>
            <a:tailEnd/>
          </a:ln>
        </p:spPr>
        <p:txBody>
          <a:bodyPr>
            <a:spAutoFit/>
          </a:bodyPr>
          <a:lstStyle/>
          <a:p>
            <a:r>
              <a:rPr lang="en-US">
                <a:solidFill>
                  <a:schemeClr val="bg1"/>
                </a:solidFill>
                <a:latin typeface="Times New Roman" pitchFamily="18" charset="0"/>
              </a:rPr>
              <a:t>4 with CSF Result in Registry</a:t>
            </a:r>
          </a:p>
        </p:txBody>
      </p:sp>
      <p:sp>
        <p:nvSpPr>
          <p:cNvPr id="38917" name="Text Box 5"/>
          <p:cNvSpPr txBox="1">
            <a:spLocks noChangeArrowheads="1"/>
          </p:cNvSpPr>
          <p:nvPr/>
        </p:nvSpPr>
        <p:spPr bwMode="auto">
          <a:xfrm>
            <a:off x="609600" y="2743200"/>
            <a:ext cx="4343400" cy="822325"/>
          </a:xfrm>
          <a:prstGeom prst="rect">
            <a:avLst/>
          </a:prstGeom>
          <a:solidFill>
            <a:srgbClr val="FF00FF"/>
          </a:solidFill>
          <a:ln w="9525" algn="ctr">
            <a:noFill/>
            <a:miter lim="800000"/>
            <a:headEnd/>
            <a:tailEnd/>
          </a:ln>
        </p:spPr>
        <p:txBody>
          <a:bodyPr>
            <a:spAutoFit/>
          </a:bodyPr>
          <a:lstStyle/>
          <a:p>
            <a:r>
              <a:rPr lang="en-US">
                <a:solidFill>
                  <a:schemeClr val="bg1"/>
                </a:solidFill>
                <a:latin typeface="Times New Roman" pitchFamily="18" charset="0"/>
              </a:rPr>
              <a:t>29 with No CSF Result in Registry</a:t>
            </a:r>
          </a:p>
        </p:txBody>
      </p:sp>
      <p:sp>
        <p:nvSpPr>
          <p:cNvPr id="38918" name="Text Box 6"/>
          <p:cNvSpPr txBox="1">
            <a:spLocks noChangeArrowheads="1"/>
          </p:cNvSpPr>
          <p:nvPr/>
        </p:nvSpPr>
        <p:spPr bwMode="auto">
          <a:xfrm>
            <a:off x="4953000" y="4343400"/>
            <a:ext cx="1524000" cy="1187450"/>
          </a:xfrm>
          <a:prstGeom prst="rect">
            <a:avLst/>
          </a:prstGeom>
          <a:solidFill>
            <a:srgbClr val="00FFFF"/>
          </a:solidFill>
          <a:ln w="9525" algn="ctr">
            <a:noFill/>
            <a:miter lim="800000"/>
            <a:headEnd/>
            <a:tailEnd/>
          </a:ln>
        </p:spPr>
        <p:txBody>
          <a:bodyPr>
            <a:spAutoFit/>
          </a:bodyPr>
          <a:lstStyle/>
          <a:p>
            <a:r>
              <a:rPr lang="en-US">
                <a:solidFill>
                  <a:schemeClr val="bg1"/>
                </a:solidFill>
                <a:latin typeface="Times New Roman" pitchFamily="18" charset="0"/>
              </a:rPr>
              <a:t>3 NS Entered for Dx</a:t>
            </a:r>
          </a:p>
        </p:txBody>
      </p:sp>
      <p:sp>
        <p:nvSpPr>
          <p:cNvPr id="38919" name="Text Box 7"/>
          <p:cNvSpPr txBox="1">
            <a:spLocks noChangeArrowheads="1"/>
          </p:cNvSpPr>
          <p:nvPr/>
        </p:nvSpPr>
        <p:spPr bwMode="auto">
          <a:xfrm>
            <a:off x="6858000" y="4267200"/>
            <a:ext cx="1981200" cy="1917700"/>
          </a:xfrm>
          <a:prstGeom prst="rect">
            <a:avLst/>
          </a:prstGeom>
          <a:solidFill>
            <a:srgbClr val="00FFFF"/>
          </a:solidFill>
          <a:ln w="9525" algn="ctr">
            <a:noFill/>
            <a:miter lim="800000"/>
            <a:headEnd/>
            <a:tailEnd/>
          </a:ln>
        </p:spPr>
        <p:txBody>
          <a:bodyPr>
            <a:spAutoFit/>
          </a:bodyPr>
          <a:lstStyle/>
          <a:p>
            <a:r>
              <a:rPr lang="en-US">
                <a:solidFill>
                  <a:schemeClr val="bg1"/>
                </a:solidFill>
                <a:latin typeface="Times New Roman" pitchFamily="18" charset="0"/>
              </a:rPr>
              <a:t>1 Another</a:t>
            </a:r>
          </a:p>
          <a:p>
            <a:r>
              <a:rPr lang="en-US">
                <a:solidFill>
                  <a:schemeClr val="bg1"/>
                </a:solidFill>
                <a:latin typeface="Times New Roman" pitchFamily="18" charset="0"/>
              </a:rPr>
              <a:t>Syphilis Stage Entered for Dx</a:t>
            </a:r>
          </a:p>
        </p:txBody>
      </p:sp>
      <p:sp>
        <p:nvSpPr>
          <p:cNvPr id="38920" name="Line 8"/>
          <p:cNvSpPr>
            <a:spLocks noChangeShapeType="1"/>
          </p:cNvSpPr>
          <p:nvPr/>
        </p:nvSpPr>
        <p:spPr bwMode="auto">
          <a:xfrm>
            <a:off x="6858000" y="2362200"/>
            <a:ext cx="762000" cy="304800"/>
          </a:xfrm>
          <a:prstGeom prst="line">
            <a:avLst/>
          </a:prstGeom>
          <a:noFill/>
          <a:ln w="38100">
            <a:solidFill>
              <a:srgbClr val="00FFFF"/>
            </a:solidFill>
            <a:round/>
            <a:headEnd/>
            <a:tailEnd type="triangle" w="med" len="lg"/>
          </a:ln>
        </p:spPr>
        <p:txBody>
          <a:bodyPr>
            <a:spAutoFit/>
          </a:bodyPr>
          <a:lstStyle/>
          <a:p>
            <a:endParaRPr lang="en-US"/>
          </a:p>
        </p:txBody>
      </p:sp>
      <p:sp>
        <p:nvSpPr>
          <p:cNvPr id="38921" name="Line 9"/>
          <p:cNvSpPr>
            <a:spLocks noChangeShapeType="1"/>
          </p:cNvSpPr>
          <p:nvPr/>
        </p:nvSpPr>
        <p:spPr bwMode="auto">
          <a:xfrm flipH="1">
            <a:off x="5638800" y="3505200"/>
            <a:ext cx="533400" cy="838200"/>
          </a:xfrm>
          <a:prstGeom prst="line">
            <a:avLst/>
          </a:prstGeom>
          <a:noFill/>
          <a:ln w="38100">
            <a:solidFill>
              <a:srgbClr val="00FFFF"/>
            </a:solidFill>
            <a:round/>
            <a:headEnd/>
            <a:tailEnd type="triangle" w="med" len="lg"/>
          </a:ln>
        </p:spPr>
        <p:txBody>
          <a:bodyPr>
            <a:spAutoFit/>
          </a:bodyPr>
          <a:lstStyle/>
          <a:p>
            <a:endParaRPr lang="en-US"/>
          </a:p>
        </p:txBody>
      </p:sp>
      <p:sp>
        <p:nvSpPr>
          <p:cNvPr id="38922" name="Line 10"/>
          <p:cNvSpPr>
            <a:spLocks noChangeShapeType="1"/>
          </p:cNvSpPr>
          <p:nvPr/>
        </p:nvSpPr>
        <p:spPr bwMode="auto">
          <a:xfrm flipH="1">
            <a:off x="2209800" y="2362200"/>
            <a:ext cx="838200" cy="304800"/>
          </a:xfrm>
          <a:prstGeom prst="line">
            <a:avLst/>
          </a:prstGeom>
          <a:noFill/>
          <a:ln w="38100">
            <a:solidFill>
              <a:srgbClr val="FF00FF"/>
            </a:solidFill>
            <a:round/>
            <a:headEnd/>
            <a:tailEnd type="triangle" w="med" len="lg"/>
          </a:ln>
        </p:spPr>
        <p:txBody>
          <a:bodyPr>
            <a:spAutoFit/>
          </a:bodyPr>
          <a:lstStyle/>
          <a:p>
            <a:endParaRPr lang="en-US"/>
          </a:p>
        </p:txBody>
      </p:sp>
      <p:sp>
        <p:nvSpPr>
          <p:cNvPr id="38923" name="Line 11"/>
          <p:cNvSpPr>
            <a:spLocks noChangeShapeType="1"/>
          </p:cNvSpPr>
          <p:nvPr/>
        </p:nvSpPr>
        <p:spPr bwMode="auto">
          <a:xfrm>
            <a:off x="7696200" y="3505200"/>
            <a:ext cx="533400" cy="762000"/>
          </a:xfrm>
          <a:prstGeom prst="line">
            <a:avLst/>
          </a:prstGeom>
          <a:noFill/>
          <a:ln w="38100">
            <a:solidFill>
              <a:srgbClr val="00FFFF"/>
            </a:solidFill>
            <a:round/>
            <a:headEnd/>
            <a:tailEnd type="triangle" w="med" len="lg"/>
          </a:ln>
        </p:spPr>
        <p:txBody>
          <a:bodyPr>
            <a:spAutoFit/>
          </a:bodyPr>
          <a:lstStyle/>
          <a:p>
            <a:endParaRPr lang="en-US"/>
          </a:p>
        </p:txBody>
      </p:sp>
      <p:sp>
        <p:nvSpPr>
          <p:cNvPr id="38924" name="Text Box 12"/>
          <p:cNvSpPr txBox="1">
            <a:spLocks noChangeArrowheads="1"/>
          </p:cNvSpPr>
          <p:nvPr/>
        </p:nvSpPr>
        <p:spPr bwMode="auto">
          <a:xfrm>
            <a:off x="533400" y="4419600"/>
            <a:ext cx="3810000" cy="1370013"/>
          </a:xfrm>
          <a:prstGeom prst="rect">
            <a:avLst/>
          </a:prstGeom>
          <a:noFill/>
          <a:ln w="9525" algn="ctr">
            <a:noFill/>
            <a:miter lim="800000"/>
            <a:headEnd/>
            <a:tailEnd/>
          </a:ln>
        </p:spPr>
        <p:txBody>
          <a:bodyPr>
            <a:spAutoFit/>
          </a:bodyPr>
          <a:lstStyle/>
          <a:p>
            <a:pPr>
              <a:spcBef>
                <a:spcPct val="50000"/>
              </a:spcBef>
            </a:pPr>
            <a:r>
              <a:rPr lang="en-US">
                <a:latin typeface="Times New Roman" pitchFamily="18" charset="0"/>
              </a:rPr>
              <a:t>Only 12% of Reactive </a:t>
            </a:r>
          </a:p>
          <a:p>
            <a:pPr>
              <a:spcBef>
                <a:spcPct val="50000"/>
              </a:spcBef>
            </a:pPr>
            <a:r>
              <a:rPr lang="en-US">
                <a:latin typeface="Times New Roman" pitchFamily="18" charset="0"/>
              </a:rPr>
              <a:t>CSF-VDRLs were in the registry</a:t>
            </a:r>
          </a:p>
        </p:txBody>
      </p:sp>
      <p:sp>
        <p:nvSpPr>
          <p:cNvPr id="38925" name="Oval 13"/>
          <p:cNvSpPr>
            <a:spLocks noChangeArrowheads="1"/>
          </p:cNvSpPr>
          <p:nvPr/>
        </p:nvSpPr>
        <p:spPr bwMode="auto">
          <a:xfrm>
            <a:off x="228600" y="4038600"/>
            <a:ext cx="4419600" cy="2057400"/>
          </a:xfrm>
          <a:prstGeom prst="ellipse">
            <a:avLst/>
          </a:prstGeom>
          <a:solidFill>
            <a:schemeClr val="accent1">
              <a:alpha val="0"/>
            </a:schemeClr>
          </a:solidFill>
          <a:ln w="38100" algn="ctr">
            <a:solidFill>
              <a:srgbClr val="FFFF00"/>
            </a:solidFill>
            <a:round/>
            <a:headEnd/>
            <a:tailEnd/>
          </a:ln>
        </p:spPr>
        <p:txBody>
          <a:bodyPr anchor="ctr">
            <a:spAutoFit/>
          </a:bodyPr>
          <a:lstStyle/>
          <a:p>
            <a:endParaRPr lang="en-US"/>
          </a:p>
        </p:txBody>
      </p:sp>
      <p:sp>
        <p:nvSpPr>
          <p:cNvPr id="38926" name="Text Box 14"/>
          <p:cNvSpPr txBox="1">
            <a:spLocks noChangeArrowheads="1"/>
          </p:cNvSpPr>
          <p:nvPr/>
        </p:nvSpPr>
        <p:spPr bwMode="auto">
          <a:xfrm>
            <a:off x="461963" y="6248400"/>
            <a:ext cx="8301037" cy="457200"/>
          </a:xfrm>
          <a:prstGeom prst="rect">
            <a:avLst/>
          </a:prstGeom>
          <a:noFill/>
          <a:ln w="9525">
            <a:noFill/>
            <a:miter lim="800000"/>
            <a:headEnd/>
            <a:tailEnd/>
          </a:ln>
        </p:spPr>
        <p:txBody>
          <a:bodyPr wrap="none">
            <a:spAutoFit/>
          </a:bodyPr>
          <a:lstStyle/>
          <a:p>
            <a:r>
              <a:rPr lang="en-US" sz="1600"/>
              <a:t>Source:</a:t>
            </a:r>
            <a:r>
              <a:rPr lang="en-US"/>
              <a:t> </a:t>
            </a:r>
            <a:r>
              <a:rPr lang="en-US" sz="2000"/>
              <a:t>Neurosyphilis (NS) surveillance evaluation, NYC - Lindstrom</a:t>
            </a:r>
          </a:p>
        </p:txBody>
      </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04800" y="76200"/>
            <a:ext cx="8686800" cy="1524000"/>
          </a:xfrm>
        </p:spPr>
        <p:txBody>
          <a:bodyPr/>
          <a:lstStyle/>
          <a:p>
            <a:pPr eaLnBrk="1" hangingPunct="1"/>
            <a:r>
              <a:rPr lang="en-US" sz="3200" smtClean="0">
                <a:solidFill>
                  <a:srgbClr val="FFFF00"/>
                </a:solidFill>
                <a:latin typeface="Arial" charset="0"/>
              </a:rPr>
              <a:t>Assessing Completeness: Provider Reporting Jan 2000-Dec 2003 – </a:t>
            </a:r>
            <a:r>
              <a:rPr lang="en-US" sz="3200" i="1" u="sng" smtClean="0">
                <a:solidFill>
                  <a:srgbClr val="FFFF00"/>
                </a:solidFill>
                <a:latin typeface="Arial" charset="0"/>
              </a:rPr>
              <a:t>Uncorrected</a:t>
            </a:r>
            <a:r>
              <a:rPr lang="en-US" sz="3600" smtClean="0">
                <a:solidFill>
                  <a:srgbClr val="FFFF00"/>
                </a:solidFill>
              </a:rPr>
              <a:t> </a:t>
            </a:r>
            <a:endParaRPr lang="en-US" smtClean="0">
              <a:solidFill>
                <a:srgbClr val="FFFF00"/>
              </a:solidFill>
              <a:latin typeface="Arial" charset="0"/>
            </a:endParaRPr>
          </a:p>
        </p:txBody>
      </p:sp>
      <p:sp>
        <p:nvSpPr>
          <p:cNvPr id="39939" name="Rectangle 3"/>
          <p:cNvSpPr>
            <a:spLocks noGrp="1" noChangeArrowheads="1"/>
          </p:cNvSpPr>
          <p:nvPr>
            <p:ph type="body" sz="half" idx="1"/>
          </p:nvPr>
        </p:nvSpPr>
        <p:spPr>
          <a:xfrm>
            <a:off x="228600" y="1143000"/>
            <a:ext cx="8382000" cy="4800600"/>
          </a:xfrm>
        </p:spPr>
        <p:txBody>
          <a:bodyPr/>
          <a:lstStyle/>
          <a:p>
            <a:pPr eaLnBrk="1" hangingPunct="1">
              <a:lnSpc>
                <a:spcPct val="90000"/>
              </a:lnSpc>
              <a:buClr>
                <a:schemeClr val="tx1"/>
              </a:buClr>
            </a:pPr>
            <a:endParaRPr lang="en-US" smtClean="0"/>
          </a:p>
          <a:p>
            <a:pPr eaLnBrk="1" hangingPunct="1">
              <a:lnSpc>
                <a:spcPct val="90000"/>
              </a:lnSpc>
              <a:buClr>
                <a:schemeClr val="tx1"/>
              </a:buClr>
              <a:buFont typeface="Wingdings" pitchFamily="2" charset="2"/>
              <a:buNone/>
            </a:pPr>
            <a:r>
              <a:rPr lang="en-US" smtClean="0"/>
              <a:t>SPARCS Data: New York State database of all hospital discharge diagnoses</a:t>
            </a:r>
          </a:p>
          <a:p>
            <a:pPr eaLnBrk="1" hangingPunct="1">
              <a:lnSpc>
                <a:spcPct val="90000"/>
              </a:lnSpc>
              <a:buClr>
                <a:schemeClr val="tx1"/>
              </a:buClr>
              <a:buFont typeface="Wingdings" pitchFamily="2" charset="2"/>
              <a:buNone/>
            </a:pPr>
            <a:endParaRPr lang="en-US" smtClean="0"/>
          </a:p>
          <a:p>
            <a:pPr lvl="1" eaLnBrk="1" hangingPunct="1">
              <a:lnSpc>
                <a:spcPct val="90000"/>
              </a:lnSpc>
              <a:buFont typeface="Wingdings" pitchFamily="2" charset="2"/>
              <a:buNone/>
            </a:pPr>
            <a:r>
              <a:rPr lang="en-US" sz="2800" smtClean="0">
                <a:solidFill>
                  <a:srgbClr val="00FFFF"/>
                </a:solidFill>
              </a:rPr>
              <a:t>111 Patients with </a:t>
            </a:r>
            <a:r>
              <a:rPr lang="en-US" sz="2800" i="1" smtClean="0">
                <a:solidFill>
                  <a:srgbClr val="00FFFF"/>
                </a:solidFill>
              </a:rPr>
              <a:t>primary</a:t>
            </a:r>
            <a:r>
              <a:rPr lang="en-US" sz="2800" smtClean="0">
                <a:solidFill>
                  <a:srgbClr val="00FFFF"/>
                </a:solidFill>
              </a:rPr>
              <a:t> discharge diagnosis of NS in NYC hospitals</a:t>
            </a:r>
          </a:p>
          <a:p>
            <a:pPr lvl="2" eaLnBrk="1" hangingPunct="1">
              <a:lnSpc>
                <a:spcPct val="90000"/>
              </a:lnSpc>
              <a:buClr>
                <a:schemeClr val="tx1"/>
              </a:buClr>
              <a:buFont typeface="Wingdings" pitchFamily="2" charset="2"/>
              <a:buNone/>
            </a:pPr>
            <a:r>
              <a:rPr lang="en-US" smtClean="0"/>
              <a:t>Number with any discharge diagnosis of NS expected to be considerably higher</a:t>
            </a:r>
          </a:p>
          <a:p>
            <a:pPr lvl="2" eaLnBrk="1" hangingPunct="1">
              <a:lnSpc>
                <a:spcPct val="90000"/>
              </a:lnSpc>
              <a:buClr>
                <a:schemeClr val="tx1"/>
              </a:buClr>
              <a:buFont typeface="Wingdings" pitchFamily="2" charset="2"/>
              <a:buNone/>
            </a:pPr>
            <a:endParaRPr lang="en-US" smtClean="0">
              <a:solidFill>
                <a:srgbClr val="00FFFF"/>
              </a:solidFill>
            </a:endParaRPr>
          </a:p>
          <a:p>
            <a:pPr lvl="2" eaLnBrk="1" hangingPunct="1">
              <a:lnSpc>
                <a:spcPct val="90000"/>
              </a:lnSpc>
              <a:buClr>
                <a:schemeClr val="tx1"/>
              </a:buClr>
              <a:buFont typeface="Wingdings" pitchFamily="2" charset="2"/>
              <a:buNone/>
            </a:pPr>
            <a:r>
              <a:rPr lang="en-US" sz="2800" smtClean="0">
                <a:solidFill>
                  <a:srgbClr val="00FFFF"/>
                </a:solidFill>
              </a:rPr>
              <a:t>56 diagnosed NS cases in BSTDC registry January 2000-June 2004</a:t>
            </a:r>
          </a:p>
          <a:p>
            <a:pPr eaLnBrk="1" hangingPunct="1">
              <a:lnSpc>
                <a:spcPct val="90000"/>
              </a:lnSpc>
              <a:buClr>
                <a:schemeClr val="tx1"/>
              </a:buClr>
            </a:pPr>
            <a:endParaRPr lang="en-US" smtClean="0"/>
          </a:p>
        </p:txBody>
      </p:sp>
      <p:sp>
        <p:nvSpPr>
          <p:cNvPr id="39940" name="Text Box 4"/>
          <p:cNvSpPr txBox="1">
            <a:spLocks noChangeArrowheads="1"/>
          </p:cNvSpPr>
          <p:nvPr/>
        </p:nvSpPr>
        <p:spPr bwMode="auto">
          <a:xfrm>
            <a:off x="461963" y="6059488"/>
            <a:ext cx="8301037" cy="457200"/>
          </a:xfrm>
          <a:prstGeom prst="rect">
            <a:avLst/>
          </a:prstGeom>
          <a:noFill/>
          <a:ln w="9525">
            <a:noFill/>
            <a:miter lim="800000"/>
            <a:headEnd/>
            <a:tailEnd/>
          </a:ln>
        </p:spPr>
        <p:txBody>
          <a:bodyPr wrap="none">
            <a:spAutoFit/>
          </a:bodyPr>
          <a:lstStyle/>
          <a:p>
            <a:r>
              <a:rPr lang="en-US" sz="1600"/>
              <a:t>Source:</a:t>
            </a:r>
            <a:r>
              <a:rPr lang="en-US"/>
              <a:t> </a:t>
            </a:r>
            <a:r>
              <a:rPr lang="en-US" sz="2000"/>
              <a:t>Neurosyphilis (NS) surveillance evaluation, NYC - Lindstrom</a:t>
            </a:r>
          </a:p>
        </p:txBody>
      </p:sp>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990600" y="228600"/>
            <a:ext cx="7848600" cy="1143000"/>
          </a:xfrm>
        </p:spPr>
        <p:txBody>
          <a:bodyPr/>
          <a:lstStyle/>
          <a:p>
            <a:pPr eaLnBrk="1" hangingPunct="1"/>
            <a:r>
              <a:rPr lang="en-US" smtClean="0"/>
              <a:t>Sensitivity for outbreaks</a:t>
            </a:r>
          </a:p>
        </p:txBody>
      </p:sp>
      <p:sp>
        <p:nvSpPr>
          <p:cNvPr id="40963" name="Rectangle 3"/>
          <p:cNvSpPr>
            <a:spLocks noGrp="1" noChangeArrowheads="1"/>
          </p:cNvSpPr>
          <p:nvPr>
            <p:ph type="body" idx="1"/>
          </p:nvPr>
        </p:nvSpPr>
        <p:spPr>
          <a:xfrm>
            <a:off x="990600" y="1295400"/>
            <a:ext cx="8001000" cy="5410200"/>
          </a:xfrm>
        </p:spPr>
        <p:txBody>
          <a:bodyPr/>
          <a:lstStyle/>
          <a:p>
            <a:pPr eaLnBrk="1" hangingPunct="1">
              <a:lnSpc>
                <a:spcPct val="90000"/>
              </a:lnSpc>
              <a:buClr>
                <a:srgbClr val="FFFF66"/>
              </a:buClr>
            </a:pPr>
            <a:r>
              <a:rPr lang="en-US" sz="2400" smtClean="0"/>
              <a:t>High sensitivity means you miss few outbreaks</a:t>
            </a:r>
          </a:p>
          <a:p>
            <a:pPr eaLnBrk="1" hangingPunct="1">
              <a:lnSpc>
                <a:spcPct val="90000"/>
              </a:lnSpc>
              <a:buClr>
                <a:srgbClr val="FFFF66"/>
              </a:buClr>
            </a:pPr>
            <a:r>
              <a:rPr lang="en-US" sz="2400" i="1" smtClean="0"/>
              <a:t>To improve sensitivity</a:t>
            </a:r>
            <a:r>
              <a:rPr lang="en-US" sz="2400" smtClean="0"/>
              <a:t>, same as for individual cases, plus:</a:t>
            </a:r>
          </a:p>
          <a:p>
            <a:pPr lvl="1" eaLnBrk="1" hangingPunct="1">
              <a:lnSpc>
                <a:spcPct val="90000"/>
              </a:lnSpc>
            </a:pPr>
            <a:r>
              <a:rPr lang="en-US" sz="2200" smtClean="0"/>
              <a:t>Syndromic surveillance</a:t>
            </a:r>
          </a:p>
          <a:p>
            <a:pPr lvl="1" eaLnBrk="1" hangingPunct="1">
              <a:lnSpc>
                <a:spcPct val="90000"/>
              </a:lnSpc>
            </a:pPr>
            <a:r>
              <a:rPr lang="en-US" sz="2200" smtClean="0"/>
              <a:t>Set investigation threshold low </a:t>
            </a:r>
          </a:p>
          <a:p>
            <a:pPr lvl="1" eaLnBrk="1" hangingPunct="1">
              <a:lnSpc>
                <a:spcPct val="90000"/>
              </a:lnSpc>
            </a:pPr>
            <a:r>
              <a:rPr lang="en-US" sz="2200" smtClean="0"/>
              <a:t>Set alarm threshold low</a:t>
            </a:r>
          </a:p>
          <a:p>
            <a:pPr lvl="1" eaLnBrk="1" hangingPunct="1">
              <a:lnSpc>
                <a:spcPct val="90000"/>
              </a:lnSpc>
            </a:pPr>
            <a:endParaRPr lang="en-US" sz="2200" smtClean="0"/>
          </a:p>
          <a:p>
            <a:pPr eaLnBrk="1" hangingPunct="1">
              <a:lnSpc>
                <a:spcPct val="90000"/>
              </a:lnSpc>
              <a:buClr>
                <a:srgbClr val="FFFF66"/>
              </a:buClr>
            </a:pPr>
            <a:r>
              <a:rPr lang="en-US" sz="2400" smtClean="0"/>
              <a:t>Affected by:</a:t>
            </a:r>
          </a:p>
          <a:p>
            <a:pPr lvl="1" eaLnBrk="1" hangingPunct="1">
              <a:lnSpc>
                <a:spcPct val="90000"/>
              </a:lnSpc>
            </a:pPr>
            <a:r>
              <a:rPr lang="en-US" sz="2200" smtClean="0"/>
              <a:t>Magnitude of “signal” cases relative to “baseline” cases</a:t>
            </a:r>
          </a:p>
          <a:p>
            <a:pPr lvl="1" eaLnBrk="1" hangingPunct="1">
              <a:lnSpc>
                <a:spcPct val="90000"/>
              </a:lnSpc>
            </a:pPr>
            <a:r>
              <a:rPr lang="en-US" sz="2200" smtClean="0"/>
              <a:t>Shape of outbreak signal – gradual vs. rapid increase</a:t>
            </a:r>
          </a:p>
          <a:p>
            <a:pPr lvl="1" eaLnBrk="1" hangingPunct="1">
              <a:lnSpc>
                <a:spcPct val="90000"/>
              </a:lnSpc>
            </a:pPr>
            <a:r>
              <a:rPr lang="en-US" sz="2200" smtClean="0"/>
              <a:t>Outcome’s “incubation period”</a:t>
            </a:r>
          </a:p>
          <a:p>
            <a:pPr lvl="1" eaLnBrk="1" hangingPunct="1">
              <a:lnSpc>
                <a:spcPct val="90000"/>
              </a:lnSpc>
              <a:buFont typeface="Wingdings" pitchFamily="2" charset="2"/>
              <a:buNone/>
            </a:pPr>
            <a:endParaRPr lang="en-US" sz="2200" smtClean="0"/>
          </a:p>
          <a:p>
            <a:pPr eaLnBrk="1" hangingPunct="1">
              <a:lnSpc>
                <a:spcPct val="90000"/>
              </a:lnSpc>
              <a:buClr>
                <a:srgbClr val="FFFF66"/>
              </a:buClr>
            </a:pPr>
            <a:r>
              <a:rPr lang="en-US" sz="2400" smtClean="0"/>
              <a:t>Adjust investment to importance</a:t>
            </a:r>
          </a:p>
          <a:p>
            <a:pPr eaLnBrk="1" hangingPunct="1">
              <a:lnSpc>
                <a:spcPct val="90000"/>
              </a:lnSpc>
              <a:buClr>
                <a:srgbClr val="FFFF66"/>
              </a:buClr>
            </a:pPr>
            <a:r>
              <a:rPr lang="en-US" sz="2400" smtClean="0"/>
              <a:t>Tradeoff with positive predictive value</a:t>
            </a:r>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381000"/>
            <a:ext cx="7848600" cy="1143000"/>
          </a:xfrm>
        </p:spPr>
        <p:txBody>
          <a:bodyPr/>
          <a:lstStyle/>
          <a:p>
            <a:pPr eaLnBrk="1" hangingPunct="1"/>
            <a:r>
              <a:rPr lang="en-US" smtClean="0"/>
              <a:t> </a:t>
            </a:r>
          </a:p>
        </p:txBody>
      </p:sp>
      <p:sp>
        <p:nvSpPr>
          <p:cNvPr id="6147" name="Rectangle 3"/>
          <p:cNvSpPr>
            <a:spLocks noGrp="1" noChangeArrowheads="1"/>
          </p:cNvSpPr>
          <p:nvPr>
            <p:ph type="body" idx="1"/>
          </p:nvPr>
        </p:nvSpPr>
        <p:spPr>
          <a:xfrm>
            <a:off x="533400" y="838200"/>
            <a:ext cx="8001000" cy="4572000"/>
          </a:xfrm>
        </p:spPr>
        <p:txBody>
          <a:bodyPr/>
          <a:lstStyle/>
          <a:p>
            <a:pPr eaLnBrk="1" hangingPunct="1">
              <a:lnSpc>
                <a:spcPct val="90000"/>
              </a:lnSpc>
              <a:buFont typeface="Wingdings" pitchFamily="2" charset="2"/>
              <a:buNone/>
            </a:pPr>
            <a:r>
              <a:rPr lang="en-US" sz="3200" smtClean="0"/>
              <a:t>  </a:t>
            </a:r>
            <a:r>
              <a:rPr lang="en-US" sz="3600" smtClean="0"/>
              <a:t>“Public health surveillance is the ongoing, systematic </a:t>
            </a:r>
            <a:r>
              <a:rPr lang="en-US" sz="3600" smtClean="0">
                <a:solidFill>
                  <a:srgbClr val="FFFF00"/>
                </a:solidFill>
              </a:rPr>
              <a:t>collection, analysis, interpretation, </a:t>
            </a:r>
            <a:r>
              <a:rPr lang="en-US" sz="3600" smtClean="0"/>
              <a:t>and </a:t>
            </a:r>
            <a:r>
              <a:rPr lang="en-US" sz="3600" smtClean="0">
                <a:solidFill>
                  <a:srgbClr val="FFFF00"/>
                </a:solidFill>
              </a:rPr>
              <a:t>dissemination</a:t>
            </a:r>
            <a:r>
              <a:rPr lang="en-US" sz="3600" smtClean="0"/>
              <a:t> of data regarding a </a:t>
            </a:r>
            <a:r>
              <a:rPr lang="en-US" sz="3600" smtClean="0">
                <a:solidFill>
                  <a:srgbClr val="FFFF00"/>
                </a:solidFill>
              </a:rPr>
              <a:t>health-related event</a:t>
            </a:r>
            <a:r>
              <a:rPr lang="en-US" sz="3600" smtClean="0"/>
              <a:t> for</a:t>
            </a:r>
            <a:r>
              <a:rPr lang="en-US" sz="3600" smtClean="0">
                <a:solidFill>
                  <a:srgbClr val="FFFF00"/>
                </a:solidFill>
              </a:rPr>
              <a:t> use in public health action</a:t>
            </a:r>
            <a:r>
              <a:rPr lang="en-US" sz="3600" smtClean="0"/>
              <a:t> to reduce morbidity and mortality and to improve health.”</a:t>
            </a:r>
          </a:p>
          <a:p>
            <a:pPr eaLnBrk="1" hangingPunct="1">
              <a:lnSpc>
                <a:spcPct val="90000"/>
              </a:lnSpc>
            </a:pPr>
            <a:endParaRPr lang="en-US" smtClean="0"/>
          </a:p>
          <a:p>
            <a:pPr eaLnBrk="1" hangingPunct="1">
              <a:lnSpc>
                <a:spcPct val="90000"/>
              </a:lnSpc>
            </a:pPr>
            <a:r>
              <a:rPr lang="en-US" sz="1800" smtClean="0"/>
              <a:t>CDC. Updated guidelines for evaluating public health surveillance systems. </a:t>
            </a:r>
            <a:r>
              <a:rPr lang="en-US" sz="1800" i="1" smtClean="0"/>
              <a:t>MMWR</a:t>
            </a:r>
            <a:r>
              <a:rPr lang="en-US" sz="1800" smtClean="0"/>
              <a:t> 2001;50 (No. RR-13)</a:t>
            </a:r>
          </a:p>
          <a:p>
            <a:pPr eaLnBrk="1" hangingPunct="1">
              <a:lnSpc>
                <a:spcPct val="90000"/>
              </a:lnSpc>
            </a:pPr>
            <a:endParaRPr lang="en-US" sz="1800" smtClean="0"/>
          </a:p>
        </p:txBody>
      </p:sp>
      <p:sp>
        <p:nvSpPr>
          <p:cNvPr id="6148" name="Line 4"/>
          <p:cNvSpPr>
            <a:spLocks noChangeShapeType="1"/>
          </p:cNvSpPr>
          <p:nvPr/>
        </p:nvSpPr>
        <p:spPr bwMode="auto">
          <a:xfrm>
            <a:off x="990600" y="1143000"/>
            <a:ext cx="6324600" cy="0"/>
          </a:xfrm>
          <a:prstGeom prst="line">
            <a:avLst/>
          </a:prstGeom>
          <a:noFill/>
          <a:ln w="76200">
            <a:solidFill>
              <a:schemeClr val="tx1"/>
            </a:solidFill>
            <a:miter lim="800000"/>
            <a:headEnd/>
            <a:tailEnd/>
          </a:ln>
        </p:spPr>
        <p:txBody>
          <a:bodyPr wrap="none"/>
          <a:lstStyle/>
          <a:p>
            <a:endParaRPr lang="en-US"/>
          </a:p>
        </p:txBody>
      </p:sp>
      <p:sp>
        <p:nvSpPr>
          <p:cNvPr id="6149" name="Line 5"/>
          <p:cNvSpPr>
            <a:spLocks noChangeShapeType="1"/>
          </p:cNvSpPr>
          <p:nvPr/>
        </p:nvSpPr>
        <p:spPr bwMode="auto">
          <a:xfrm>
            <a:off x="990600" y="1676400"/>
            <a:ext cx="4038600" cy="0"/>
          </a:xfrm>
          <a:prstGeom prst="line">
            <a:avLst/>
          </a:prstGeom>
          <a:noFill/>
          <a:ln w="76200">
            <a:solidFill>
              <a:schemeClr val="tx1"/>
            </a:solidFill>
            <a:miter lim="800000"/>
            <a:headEnd/>
            <a:tailEnd/>
          </a:ln>
        </p:spPr>
        <p:txBody>
          <a:bodyPr wrap="none"/>
          <a:lstStyle/>
          <a:p>
            <a:endParaRPr lang="en-US"/>
          </a:p>
        </p:txBody>
      </p:sp>
      <p:sp>
        <p:nvSpPr>
          <p:cNvPr id="6150" name="Line 6"/>
          <p:cNvSpPr>
            <a:spLocks noChangeShapeType="1"/>
          </p:cNvSpPr>
          <p:nvPr/>
        </p:nvSpPr>
        <p:spPr bwMode="auto">
          <a:xfrm>
            <a:off x="3886200" y="2667000"/>
            <a:ext cx="3810000" cy="0"/>
          </a:xfrm>
          <a:prstGeom prst="line">
            <a:avLst/>
          </a:prstGeom>
          <a:noFill/>
          <a:ln w="76200">
            <a:solidFill>
              <a:schemeClr val="tx1"/>
            </a:solidFill>
            <a:miter lim="800000"/>
            <a:headEnd/>
            <a:tailEnd/>
          </a:ln>
        </p:spPr>
        <p:txBody>
          <a:bodyPr wrap="none"/>
          <a:lstStyle/>
          <a:p>
            <a:endParaRPr lang="en-US"/>
          </a:p>
        </p:txBody>
      </p:sp>
      <p:sp>
        <p:nvSpPr>
          <p:cNvPr id="6151" name="Line 9"/>
          <p:cNvSpPr>
            <a:spLocks noChangeShapeType="1"/>
          </p:cNvSpPr>
          <p:nvPr/>
        </p:nvSpPr>
        <p:spPr bwMode="auto">
          <a:xfrm>
            <a:off x="3733800" y="3657600"/>
            <a:ext cx="3810000" cy="0"/>
          </a:xfrm>
          <a:prstGeom prst="line">
            <a:avLst/>
          </a:prstGeom>
          <a:noFill/>
          <a:ln w="57150">
            <a:solidFill>
              <a:schemeClr val="tx1"/>
            </a:solidFill>
            <a:miter lim="800000"/>
            <a:headEnd/>
            <a:tailEnd/>
          </a:ln>
        </p:spPr>
        <p:txBody>
          <a:bodyPr wrap="none"/>
          <a:lstStyle/>
          <a:p>
            <a:endParaRPr lang="en-US"/>
          </a:p>
        </p:txBody>
      </p:sp>
      <p:sp>
        <p:nvSpPr>
          <p:cNvPr id="6152" name="Line 10"/>
          <p:cNvSpPr>
            <a:spLocks noChangeShapeType="1"/>
          </p:cNvSpPr>
          <p:nvPr/>
        </p:nvSpPr>
        <p:spPr bwMode="auto">
          <a:xfrm>
            <a:off x="990600" y="4114800"/>
            <a:ext cx="7162800" cy="0"/>
          </a:xfrm>
          <a:prstGeom prst="line">
            <a:avLst/>
          </a:prstGeom>
          <a:noFill/>
          <a:ln w="76200">
            <a:solidFill>
              <a:schemeClr val="tx1"/>
            </a:solidFill>
            <a:miter lim="800000"/>
            <a:headEnd/>
            <a:tailEnd/>
          </a:ln>
        </p:spPr>
        <p:txBody>
          <a:bodyPr wrap="none"/>
          <a:lstStyle/>
          <a:p>
            <a:endParaRPr lang="en-US"/>
          </a:p>
        </p:txBody>
      </p:sp>
      <p:sp>
        <p:nvSpPr>
          <p:cNvPr id="6153" name="Line 11"/>
          <p:cNvSpPr>
            <a:spLocks noChangeShapeType="1"/>
          </p:cNvSpPr>
          <p:nvPr/>
        </p:nvSpPr>
        <p:spPr bwMode="auto">
          <a:xfrm>
            <a:off x="5181600" y="3124200"/>
            <a:ext cx="457200" cy="0"/>
          </a:xfrm>
          <a:prstGeom prst="line">
            <a:avLst/>
          </a:prstGeom>
          <a:noFill/>
          <a:ln w="76200">
            <a:solidFill>
              <a:schemeClr val="tx1"/>
            </a:solidFill>
            <a:miter lim="800000"/>
            <a:headEnd/>
            <a:tailEnd/>
          </a:ln>
        </p:spPr>
        <p:txBody>
          <a:bodyPr wrap="none"/>
          <a:lstStyle/>
          <a:p>
            <a:endParaRPr lang="en-US"/>
          </a:p>
        </p:txBody>
      </p:sp>
      <p:sp>
        <p:nvSpPr>
          <p:cNvPr id="6154" name="Line 12"/>
          <p:cNvSpPr>
            <a:spLocks noChangeShapeType="1"/>
          </p:cNvSpPr>
          <p:nvPr/>
        </p:nvSpPr>
        <p:spPr bwMode="auto">
          <a:xfrm>
            <a:off x="5791200" y="2133600"/>
            <a:ext cx="685800" cy="0"/>
          </a:xfrm>
          <a:prstGeom prst="line">
            <a:avLst/>
          </a:prstGeom>
          <a:noFill/>
          <a:ln w="76200">
            <a:solidFill>
              <a:schemeClr val="tx1"/>
            </a:solidFill>
            <a:miter lim="800000"/>
            <a:headEnd/>
            <a:tailEnd/>
          </a:ln>
        </p:spPr>
        <p:txBody>
          <a:bodyPr wrap="none"/>
          <a:lstStyle/>
          <a:p>
            <a:endParaRPr lang="en-US"/>
          </a:p>
        </p:txBody>
      </p:sp>
    </p:spTree>
  </p:cSld>
  <p:clrMapOvr>
    <a:masterClrMapping/>
  </p:clrMapOvr>
  <p:transition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990600" y="381000"/>
            <a:ext cx="7848600" cy="1143000"/>
          </a:xfrm>
        </p:spPr>
        <p:txBody>
          <a:bodyPr/>
          <a:lstStyle/>
          <a:p>
            <a:pPr eaLnBrk="1" hangingPunct="1"/>
            <a:r>
              <a:rPr lang="en-US" smtClean="0"/>
              <a:t>Predictive Value Positive  (PVP) for cases</a:t>
            </a:r>
          </a:p>
        </p:txBody>
      </p:sp>
      <p:sp>
        <p:nvSpPr>
          <p:cNvPr id="41987" name="Rectangle 3"/>
          <p:cNvSpPr>
            <a:spLocks noGrp="1" noChangeArrowheads="1"/>
          </p:cNvSpPr>
          <p:nvPr>
            <p:ph type="body" idx="1"/>
          </p:nvPr>
        </p:nvSpPr>
        <p:spPr>
          <a:xfrm>
            <a:off x="990600" y="1752600"/>
            <a:ext cx="8077200" cy="4724400"/>
          </a:xfrm>
        </p:spPr>
        <p:txBody>
          <a:bodyPr/>
          <a:lstStyle/>
          <a:p>
            <a:pPr eaLnBrk="1" hangingPunct="1">
              <a:buClr>
                <a:srgbClr val="FFFF66"/>
              </a:buClr>
            </a:pPr>
            <a:r>
              <a:rPr lang="en-US" sz="2400" smtClean="0"/>
              <a:t>High PVP means most cases are good cases</a:t>
            </a:r>
          </a:p>
          <a:p>
            <a:pPr eaLnBrk="1" hangingPunct="1">
              <a:buClr>
                <a:srgbClr val="FFFF66"/>
              </a:buClr>
            </a:pPr>
            <a:r>
              <a:rPr lang="en-US" sz="2400" smtClean="0"/>
              <a:t>To improve PVP:</a:t>
            </a:r>
          </a:p>
          <a:p>
            <a:pPr lvl="1" eaLnBrk="1" hangingPunct="1"/>
            <a:r>
              <a:rPr lang="en-US" sz="2200" smtClean="0"/>
              <a:t>Use narrower case definition</a:t>
            </a:r>
          </a:p>
          <a:p>
            <a:pPr lvl="1" eaLnBrk="1" hangingPunct="1"/>
            <a:r>
              <a:rPr lang="en-US" sz="2200" smtClean="0"/>
              <a:t>Encourage clinicians and labs to report only confirmed cases</a:t>
            </a:r>
          </a:p>
          <a:p>
            <a:pPr lvl="1" eaLnBrk="1" hangingPunct="1"/>
            <a:r>
              <a:rPr lang="en-US" sz="2200" smtClean="0"/>
              <a:t>Tight decision rules about electronic records to be submitted</a:t>
            </a:r>
          </a:p>
          <a:p>
            <a:pPr lvl="1" eaLnBrk="1" hangingPunct="1"/>
            <a:r>
              <a:rPr lang="en-US" sz="2200" smtClean="0"/>
              <a:t>Review cases before entering in system</a:t>
            </a:r>
          </a:p>
          <a:p>
            <a:pPr lvl="1" eaLnBrk="1" hangingPunct="1">
              <a:buFont typeface="Wingdings" pitchFamily="2" charset="2"/>
              <a:buNone/>
            </a:pPr>
            <a:endParaRPr lang="en-US" sz="2200" smtClean="0"/>
          </a:p>
          <a:p>
            <a:pPr eaLnBrk="1" hangingPunct="1">
              <a:buClr>
                <a:srgbClr val="FFFF66"/>
              </a:buClr>
            </a:pPr>
            <a:r>
              <a:rPr lang="en-US" sz="2400" smtClean="0"/>
              <a:t>Tradeoff with sensitivity and timeliness</a:t>
            </a:r>
          </a:p>
          <a:p>
            <a:pPr eaLnBrk="1" hangingPunct="1">
              <a:buClr>
                <a:srgbClr val="FFFF66"/>
              </a:buClr>
            </a:pPr>
            <a:r>
              <a:rPr lang="en-US" sz="2400" smtClean="0"/>
              <a:t>Adjust investment to importance</a:t>
            </a:r>
          </a:p>
        </p:txBody>
      </p:sp>
    </p:spTree>
  </p:cSld>
  <p:clrMapOvr>
    <a:masterClrMapping/>
  </p:clrMapOvr>
  <p:transition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990600" y="381000"/>
            <a:ext cx="7848600" cy="1143000"/>
          </a:xfrm>
        </p:spPr>
        <p:txBody>
          <a:bodyPr/>
          <a:lstStyle/>
          <a:p>
            <a:pPr eaLnBrk="1" hangingPunct="1"/>
            <a:r>
              <a:rPr lang="en-US" smtClean="0"/>
              <a:t>Predictive Value Positive (PVP) for outbreaks</a:t>
            </a:r>
          </a:p>
        </p:txBody>
      </p:sp>
      <p:sp>
        <p:nvSpPr>
          <p:cNvPr id="43011" name="Rectangle 3"/>
          <p:cNvSpPr>
            <a:spLocks noGrp="1" noChangeArrowheads="1"/>
          </p:cNvSpPr>
          <p:nvPr>
            <p:ph type="body" idx="1"/>
          </p:nvPr>
        </p:nvSpPr>
        <p:spPr>
          <a:xfrm>
            <a:off x="914400" y="1981200"/>
            <a:ext cx="8001000" cy="3657600"/>
          </a:xfrm>
        </p:spPr>
        <p:txBody>
          <a:bodyPr/>
          <a:lstStyle/>
          <a:p>
            <a:pPr eaLnBrk="1" hangingPunct="1">
              <a:buClr>
                <a:srgbClr val="FFFF66"/>
              </a:buClr>
            </a:pPr>
            <a:r>
              <a:rPr lang="en-US" smtClean="0"/>
              <a:t>High PVP means few false alarms </a:t>
            </a:r>
          </a:p>
          <a:p>
            <a:pPr eaLnBrk="1" hangingPunct="1">
              <a:buClr>
                <a:srgbClr val="FFFF66"/>
              </a:buClr>
            </a:pPr>
            <a:r>
              <a:rPr lang="en-US" smtClean="0"/>
              <a:t>To improve PVP, similar to cases, plus:</a:t>
            </a:r>
          </a:p>
          <a:p>
            <a:pPr lvl="1" eaLnBrk="1" hangingPunct="1"/>
            <a:r>
              <a:rPr lang="en-US" smtClean="0"/>
              <a:t>Set investigation threshold high</a:t>
            </a:r>
          </a:p>
          <a:p>
            <a:pPr lvl="1" eaLnBrk="1" hangingPunct="1"/>
            <a:r>
              <a:rPr lang="en-US" smtClean="0"/>
              <a:t>Set alarm threshold high</a:t>
            </a:r>
          </a:p>
          <a:p>
            <a:pPr eaLnBrk="1" hangingPunct="1">
              <a:buClr>
                <a:srgbClr val="FFFF66"/>
              </a:buClr>
            </a:pPr>
            <a:r>
              <a:rPr lang="en-US" smtClean="0"/>
              <a:t>Tradeoff with sensitivity and timeliness</a:t>
            </a:r>
          </a:p>
          <a:p>
            <a:pPr eaLnBrk="1" hangingPunct="1">
              <a:buClr>
                <a:srgbClr val="FFFF66"/>
              </a:buClr>
              <a:buFont typeface="Wingdings" pitchFamily="2" charset="2"/>
              <a:buNone/>
            </a:pPr>
            <a:endParaRPr lang="en-US" smtClean="0"/>
          </a:p>
          <a:p>
            <a:pPr eaLnBrk="1" hangingPunct="1">
              <a:buClr>
                <a:srgbClr val="FFFF66"/>
              </a:buClr>
            </a:pPr>
            <a:r>
              <a:rPr lang="en-US" smtClean="0"/>
              <a:t>Missed outbreaks are expensive too</a:t>
            </a:r>
          </a:p>
          <a:p>
            <a:pPr eaLnBrk="1" hangingPunct="1"/>
            <a:endParaRPr lang="en-US" smtClean="0"/>
          </a:p>
          <a:p>
            <a:pPr lvl="1" eaLnBrk="1" hangingPunct="1"/>
            <a:endParaRPr lang="en-US" smtClean="0"/>
          </a:p>
        </p:txBody>
      </p:sp>
    </p:spTree>
  </p:cSld>
  <p:clrMapOvr>
    <a:masterClrMapping/>
  </p:clrMapOvr>
  <p:transition advClick="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914400" y="381000"/>
            <a:ext cx="7848600" cy="1143000"/>
          </a:xfrm>
        </p:spPr>
        <p:txBody>
          <a:bodyPr/>
          <a:lstStyle/>
          <a:p>
            <a:pPr eaLnBrk="1" hangingPunct="1"/>
            <a:r>
              <a:rPr lang="en-US" smtClean="0"/>
              <a:t>Negative predictive value (NPV) for outbreaks</a:t>
            </a:r>
          </a:p>
        </p:txBody>
      </p:sp>
      <p:sp>
        <p:nvSpPr>
          <p:cNvPr id="44035" name="Rectangle 3"/>
          <p:cNvSpPr>
            <a:spLocks noGrp="1" noChangeArrowheads="1"/>
          </p:cNvSpPr>
          <p:nvPr>
            <p:ph type="body" idx="1"/>
          </p:nvPr>
        </p:nvSpPr>
        <p:spPr>
          <a:xfrm>
            <a:off x="838200" y="1752600"/>
            <a:ext cx="8001000" cy="4343400"/>
          </a:xfrm>
        </p:spPr>
        <p:txBody>
          <a:bodyPr/>
          <a:lstStyle/>
          <a:p>
            <a:pPr eaLnBrk="1" hangingPunct="1">
              <a:buClr>
                <a:srgbClr val="FFFF66"/>
              </a:buClr>
            </a:pPr>
            <a:r>
              <a:rPr lang="en-US" smtClean="0"/>
              <a:t>High NPV means you can rely on system to say outbreak is NOT present</a:t>
            </a:r>
          </a:p>
          <a:p>
            <a:pPr eaLnBrk="1" hangingPunct="1">
              <a:buClr>
                <a:srgbClr val="FFFF66"/>
              </a:buClr>
            </a:pPr>
            <a:r>
              <a:rPr lang="en-US" smtClean="0"/>
              <a:t>Measures to increase sensitivity will usually increase NPV</a:t>
            </a:r>
          </a:p>
          <a:p>
            <a:pPr eaLnBrk="1" hangingPunct="1">
              <a:buClr>
                <a:srgbClr val="FFFF66"/>
              </a:buClr>
            </a:pPr>
            <a:r>
              <a:rPr lang="en-US" u="sng" smtClean="0"/>
              <a:t>Active surveillance</a:t>
            </a:r>
            <a:r>
              <a:rPr lang="en-US" smtClean="0"/>
              <a:t> means more credible negatives</a:t>
            </a:r>
          </a:p>
          <a:p>
            <a:pPr eaLnBrk="1" hangingPunct="1">
              <a:buClr>
                <a:srgbClr val="FFFF66"/>
              </a:buClr>
            </a:pPr>
            <a:r>
              <a:rPr lang="en-US" u="sng" smtClean="0"/>
              <a:t>System experience</a:t>
            </a:r>
            <a:r>
              <a:rPr lang="en-US" smtClean="0"/>
              <a:t> best indicator of actual NPV</a:t>
            </a:r>
          </a:p>
        </p:txBody>
      </p:sp>
    </p:spTree>
  </p:cSld>
  <p:clrMapOvr>
    <a:masterClrMapping/>
  </p:clrMapOvr>
  <p:transition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ext Box 3"/>
          <p:cNvSpPr txBox="1">
            <a:spLocks noChangeArrowheads="1"/>
          </p:cNvSpPr>
          <p:nvPr/>
        </p:nvSpPr>
        <p:spPr bwMode="auto">
          <a:xfrm>
            <a:off x="623888" y="381000"/>
            <a:ext cx="7986712" cy="1066800"/>
          </a:xfrm>
          <a:prstGeom prst="rect">
            <a:avLst/>
          </a:prstGeom>
          <a:noFill/>
          <a:ln w="9525">
            <a:noFill/>
            <a:miter lim="800000"/>
            <a:headEnd/>
            <a:tailEnd/>
          </a:ln>
        </p:spPr>
        <p:txBody>
          <a:bodyPr>
            <a:spAutoFit/>
          </a:bodyPr>
          <a:lstStyle/>
          <a:p>
            <a:r>
              <a:rPr lang="en-US" sz="3200">
                <a:solidFill>
                  <a:srgbClr val="FFFF00"/>
                </a:solidFill>
              </a:rPr>
              <a:t>Biases in surveillance that result in decreased </a:t>
            </a:r>
            <a:r>
              <a:rPr lang="en-US" sz="3200" i="1">
                <a:solidFill>
                  <a:srgbClr val="FFFF00"/>
                </a:solidFill>
              </a:rPr>
              <a:t>representativeness:</a:t>
            </a:r>
            <a:endParaRPr lang="en-US" sz="3200">
              <a:solidFill>
                <a:srgbClr val="FFFF00"/>
              </a:solidFill>
            </a:endParaRPr>
          </a:p>
        </p:txBody>
      </p:sp>
      <p:sp>
        <p:nvSpPr>
          <p:cNvPr id="45059" name="Text Box 5"/>
          <p:cNvSpPr txBox="1">
            <a:spLocks noChangeArrowheads="1"/>
          </p:cNvSpPr>
          <p:nvPr/>
        </p:nvSpPr>
        <p:spPr bwMode="auto">
          <a:xfrm>
            <a:off x="3916363" y="1828800"/>
            <a:ext cx="3181350" cy="366713"/>
          </a:xfrm>
          <a:prstGeom prst="rect">
            <a:avLst/>
          </a:prstGeom>
          <a:noFill/>
          <a:ln w="9525">
            <a:noFill/>
            <a:miter lim="800000"/>
            <a:headEnd/>
            <a:tailEnd/>
          </a:ln>
        </p:spPr>
        <p:txBody>
          <a:bodyPr wrap="none">
            <a:spAutoFit/>
          </a:bodyPr>
          <a:lstStyle/>
          <a:p>
            <a:r>
              <a:rPr lang="en-US" sz="1800" b="0"/>
              <a:t>Population under surveillance</a:t>
            </a:r>
          </a:p>
        </p:txBody>
      </p:sp>
      <p:sp>
        <p:nvSpPr>
          <p:cNvPr id="45060" name="Text Box 6"/>
          <p:cNvSpPr txBox="1">
            <a:spLocks noChangeArrowheads="1"/>
          </p:cNvSpPr>
          <p:nvPr/>
        </p:nvSpPr>
        <p:spPr bwMode="auto">
          <a:xfrm>
            <a:off x="3421063" y="2743200"/>
            <a:ext cx="1593850" cy="366713"/>
          </a:xfrm>
          <a:prstGeom prst="rect">
            <a:avLst/>
          </a:prstGeom>
          <a:noFill/>
          <a:ln w="9525">
            <a:noFill/>
            <a:miter lim="800000"/>
            <a:headEnd/>
            <a:tailEnd/>
          </a:ln>
        </p:spPr>
        <p:txBody>
          <a:bodyPr wrap="none">
            <a:spAutoFit/>
          </a:bodyPr>
          <a:lstStyle/>
          <a:p>
            <a:r>
              <a:rPr lang="en-US" sz="1800" b="0"/>
              <a:t>Case-patients</a:t>
            </a:r>
          </a:p>
        </p:txBody>
      </p:sp>
      <p:sp>
        <p:nvSpPr>
          <p:cNvPr id="45061" name="Text Box 7"/>
          <p:cNvSpPr txBox="1">
            <a:spLocks noChangeArrowheads="1"/>
          </p:cNvSpPr>
          <p:nvPr/>
        </p:nvSpPr>
        <p:spPr bwMode="auto">
          <a:xfrm>
            <a:off x="6070600" y="2743200"/>
            <a:ext cx="1276350" cy="366713"/>
          </a:xfrm>
          <a:prstGeom prst="rect">
            <a:avLst/>
          </a:prstGeom>
          <a:noFill/>
          <a:ln w="9525">
            <a:noFill/>
            <a:miter lim="800000"/>
            <a:headEnd/>
            <a:tailEnd/>
          </a:ln>
        </p:spPr>
        <p:txBody>
          <a:bodyPr wrap="none">
            <a:spAutoFit/>
          </a:bodyPr>
          <a:lstStyle/>
          <a:p>
            <a:r>
              <a:rPr lang="en-US" sz="1800" b="0"/>
              <a:t>Non-cases</a:t>
            </a:r>
          </a:p>
        </p:txBody>
      </p:sp>
      <p:sp>
        <p:nvSpPr>
          <p:cNvPr id="45062" name="Text Box 8"/>
          <p:cNvSpPr txBox="1">
            <a:spLocks noChangeArrowheads="1"/>
          </p:cNvSpPr>
          <p:nvPr/>
        </p:nvSpPr>
        <p:spPr bwMode="auto">
          <a:xfrm>
            <a:off x="2362200" y="3778250"/>
            <a:ext cx="1568450" cy="641350"/>
          </a:xfrm>
          <a:prstGeom prst="rect">
            <a:avLst/>
          </a:prstGeom>
          <a:noFill/>
          <a:ln w="9525">
            <a:noFill/>
            <a:miter lim="800000"/>
            <a:headEnd/>
            <a:tailEnd/>
          </a:ln>
        </p:spPr>
        <p:txBody>
          <a:bodyPr wrap="none">
            <a:spAutoFit/>
          </a:bodyPr>
          <a:lstStyle/>
          <a:p>
            <a:r>
              <a:rPr lang="en-US" sz="1800" b="0"/>
              <a:t>Reported</a:t>
            </a:r>
          </a:p>
          <a:p>
            <a:r>
              <a:rPr lang="en-US" sz="1800" b="0"/>
              <a:t>(true positive)</a:t>
            </a:r>
          </a:p>
        </p:txBody>
      </p:sp>
      <p:sp>
        <p:nvSpPr>
          <p:cNvPr id="45063" name="Text Box 9"/>
          <p:cNvSpPr txBox="1">
            <a:spLocks noChangeArrowheads="1"/>
          </p:cNvSpPr>
          <p:nvPr/>
        </p:nvSpPr>
        <p:spPr bwMode="auto">
          <a:xfrm>
            <a:off x="3929063" y="3778250"/>
            <a:ext cx="1746250" cy="641350"/>
          </a:xfrm>
          <a:prstGeom prst="rect">
            <a:avLst/>
          </a:prstGeom>
          <a:noFill/>
          <a:ln w="9525">
            <a:noFill/>
            <a:miter lim="800000"/>
            <a:headEnd/>
            <a:tailEnd/>
          </a:ln>
        </p:spPr>
        <p:txBody>
          <a:bodyPr wrap="none">
            <a:spAutoFit/>
          </a:bodyPr>
          <a:lstStyle/>
          <a:p>
            <a:r>
              <a:rPr lang="en-US" sz="1800" b="0"/>
              <a:t>Not reported</a:t>
            </a:r>
          </a:p>
          <a:p>
            <a:r>
              <a:rPr lang="en-US" sz="1800" b="0"/>
              <a:t>(false negative)</a:t>
            </a:r>
          </a:p>
        </p:txBody>
      </p:sp>
      <p:sp>
        <p:nvSpPr>
          <p:cNvPr id="45064" name="Text Box 10"/>
          <p:cNvSpPr txBox="1">
            <a:spLocks noChangeArrowheads="1"/>
          </p:cNvSpPr>
          <p:nvPr/>
        </p:nvSpPr>
        <p:spPr bwMode="auto">
          <a:xfrm>
            <a:off x="5638800" y="3778250"/>
            <a:ext cx="1657350" cy="641350"/>
          </a:xfrm>
          <a:prstGeom prst="rect">
            <a:avLst/>
          </a:prstGeom>
          <a:noFill/>
          <a:ln w="9525">
            <a:noFill/>
            <a:miter lim="800000"/>
            <a:headEnd/>
            <a:tailEnd/>
          </a:ln>
        </p:spPr>
        <p:txBody>
          <a:bodyPr wrap="none">
            <a:spAutoFit/>
          </a:bodyPr>
          <a:lstStyle/>
          <a:p>
            <a:r>
              <a:rPr lang="en-US" sz="1800" b="0"/>
              <a:t>Reported</a:t>
            </a:r>
          </a:p>
          <a:p>
            <a:r>
              <a:rPr lang="en-US" sz="1800" b="0"/>
              <a:t>(false positive)</a:t>
            </a:r>
          </a:p>
        </p:txBody>
      </p:sp>
      <p:sp>
        <p:nvSpPr>
          <p:cNvPr id="45065" name="Text Box 11"/>
          <p:cNvSpPr txBox="1">
            <a:spLocks noChangeArrowheads="1"/>
          </p:cNvSpPr>
          <p:nvPr/>
        </p:nvSpPr>
        <p:spPr bwMode="auto">
          <a:xfrm>
            <a:off x="7258050" y="3778250"/>
            <a:ext cx="1657350" cy="641350"/>
          </a:xfrm>
          <a:prstGeom prst="rect">
            <a:avLst/>
          </a:prstGeom>
          <a:noFill/>
          <a:ln w="9525">
            <a:noFill/>
            <a:miter lim="800000"/>
            <a:headEnd/>
            <a:tailEnd/>
          </a:ln>
        </p:spPr>
        <p:txBody>
          <a:bodyPr wrap="none">
            <a:spAutoFit/>
          </a:bodyPr>
          <a:lstStyle/>
          <a:p>
            <a:r>
              <a:rPr lang="en-US" sz="1800" b="0"/>
              <a:t>Not reported</a:t>
            </a:r>
          </a:p>
          <a:p>
            <a:r>
              <a:rPr lang="en-US" sz="1800" b="0"/>
              <a:t>(true negative)</a:t>
            </a:r>
          </a:p>
        </p:txBody>
      </p:sp>
      <p:sp>
        <p:nvSpPr>
          <p:cNvPr id="45066" name="Text Box 12"/>
          <p:cNvSpPr txBox="1">
            <a:spLocks noChangeArrowheads="1"/>
          </p:cNvSpPr>
          <p:nvPr/>
        </p:nvSpPr>
        <p:spPr bwMode="auto">
          <a:xfrm>
            <a:off x="990600" y="5527675"/>
            <a:ext cx="1035050" cy="641350"/>
          </a:xfrm>
          <a:prstGeom prst="rect">
            <a:avLst/>
          </a:prstGeom>
          <a:noFill/>
          <a:ln w="9525">
            <a:noFill/>
            <a:miter lim="800000"/>
            <a:headEnd/>
            <a:tailEnd/>
          </a:ln>
        </p:spPr>
        <p:txBody>
          <a:bodyPr wrap="none">
            <a:spAutoFit/>
          </a:bodyPr>
          <a:lstStyle/>
          <a:p>
            <a:r>
              <a:rPr lang="en-US" sz="1800" b="0"/>
              <a:t>Present</a:t>
            </a:r>
          </a:p>
          <a:p>
            <a:r>
              <a:rPr lang="en-US" sz="1800" b="0"/>
              <a:t>(correct)</a:t>
            </a:r>
          </a:p>
        </p:txBody>
      </p:sp>
      <p:sp>
        <p:nvSpPr>
          <p:cNvPr id="45067" name="Text Box 13"/>
          <p:cNvSpPr txBox="1">
            <a:spLocks noChangeArrowheads="1"/>
          </p:cNvSpPr>
          <p:nvPr/>
        </p:nvSpPr>
        <p:spPr bwMode="auto">
          <a:xfrm>
            <a:off x="2209800" y="5527675"/>
            <a:ext cx="1212850" cy="641350"/>
          </a:xfrm>
          <a:prstGeom prst="rect">
            <a:avLst/>
          </a:prstGeom>
          <a:noFill/>
          <a:ln w="9525">
            <a:noFill/>
            <a:miter lim="800000"/>
            <a:headEnd/>
            <a:tailEnd/>
          </a:ln>
        </p:spPr>
        <p:txBody>
          <a:bodyPr wrap="none">
            <a:spAutoFit/>
          </a:bodyPr>
          <a:lstStyle/>
          <a:p>
            <a:r>
              <a:rPr lang="en-US" sz="1800" b="0"/>
              <a:t>Present</a:t>
            </a:r>
          </a:p>
          <a:p>
            <a:r>
              <a:rPr lang="en-US" sz="1800" b="0"/>
              <a:t>(incorrect)</a:t>
            </a:r>
          </a:p>
        </p:txBody>
      </p:sp>
      <p:sp>
        <p:nvSpPr>
          <p:cNvPr id="45068" name="Text Box 14"/>
          <p:cNvSpPr txBox="1">
            <a:spLocks noChangeArrowheads="1"/>
          </p:cNvSpPr>
          <p:nvPr/>
        </p:nvSpPr>
        <p:spPr bwMode="auto">
          <a:xfrm>
            <a:off x="3609975" y="5576888"/>
            <a:ext cx="895350" cy="366712"/>
          </a:xfrm>
          <a:prstGeom prst="rect">
            <a:avLst/>
          </a:prstGeom>
          <a:noFill/>
          <a:ln w="9525">
            <a:noFill/>
            <a:miter lim="800000"/>
            <a:headEnd/>
            <a:tailEnd/>
          </a:ln>
        </p:spPr>
        <p:txBody>
          <a:bodyPr wrap="none">
            <a:spAutoFit/>
          </a:bodyPr>
          <a:lstStyle/>
          <a:p>
            <a:r>
              <a:rPr lang="en-US" sz="1800" b="0"/>
              <a:t>Absent</a:t>
            </a:r>
          </a:p>
        </p:txBody>
      </p:sp>
      <p:sp>
        <p:nvSpPr>
          <p:cNvPr id="45069" name="Text Box 15"/>
          <p:cNvSpPr txBox="1">
            <a:spLocks noChangeArrowheads="1"/>
          </p:cNvSpPr>
          <p:nvPr/>
        </p:nvSpPr>
        <p:spPr bwMode="auto">
          <a:xfrm>
            <a:off x="4876800" y="5603875"/>
            <a:ext cx="1035050" cy="641350"/>
          </a:xfrm>
          <a:prstGeom prst="rect">
            <a:avLst/>
          </a:prstGeom>
          <a:noFill/>
          <a:ln w="9525">
            <a:noFill/>
            <a:miter lim="800000"/>
            <a:headEnd/>
            <a:tailEnd/>
          </a:ln>
        </p:spPr>
        <p:txBody>
          <a:bodyPr wrap="none">
            <a:spAutoFit/>
          </a:bodyPr>
          <a:lstStyle/>
          <a:p>
            <a:r>
              <a:rPr lang="en-US" sz="1800" b="0"/>
              <a:t>Present</a:t>
            </a:r>
          </a:p>
          <a:p>
            <a:r>
              <a:rPr lang="en-US" sz="1800" b="0"/>
              <a:t>(correct)</a:t>
            </a:r>
          </a:p>
        </p:txBody>
      </p:sp>
      <p:sp>
        <p:nvSpPr>
          <p:cNvPr id="45070" name="Text Box 16"/>
          <p:cNvSpPr txBox="1">
            <a:spLocks noChangeArrowheads="1"/>
          </p:cNvSpPr>
          <p:nvPr/>
        </p:nvSpPr>
        <p:spPr bwMode="auto">
          <a:xfrm>
            <a:off x="5918200" y="5603875"/>
            <a:ext cx="1212850" cy="641350"/>
          </a:xfrm>
          <a:prstGeom prst="rect">
            <a:avLst/>
          </a:prstGeom>
          <a:noFill/>
          <a:ln w="9525">
            <a:noFill/>
            <a:miter lim="800000"/>
            <a:headEnd/>
            <a:tailEnd/>
          </a:ln>
        </p:spPr>
        <p:txBody>
          <a:bodyPr wrap="none">
            <a:spAutoFit/>
          </a:bodyPr>
          <a:lstStyle/>
          <a:p>
            <a:r>
              <a:rPr lang="en-US" sz="1800" b="0"/>
              <a:t>Present</a:t>
            </a:r>
          </a:p>
          <a:p>
            <a:r>
              <a:rPr lang="en-US" sz="1800" b="0"/>
              <a:t>(incorrect)</a:t>
            </a:r>
          </a:p>
        </p:txBody>
      </p:sp>
      <p:sp>
        <p:nvSpPr>
          <p:cNvPr id="45071" name="Text Box 17"/>
          <p:cNvSpPr txBox="1">
            <a:spLocks noChangeArrowheads="1"/>
          </p:cNvSpPr>
          <p:nvPr/>
        </p:nvSpPr>
        <p:spPr bwMode="auto">
          <a:xfrm>
            <a:off x="7454900" y="5635625"/>
            <a:ext cx="895350" cy="366713"/>
          </a:xfrm>
          <a:prstGeom prst="rect">
            <a:avLst/>
          </a:prstGeom>
          <a:noFill/>
          <a:ln w="9525">
            <a:noFill/>
            <a:miter lim="800000"/>
            <a:headEnd/>
            <a:tailEnd/>
          </a:ln>
        </p:spPr>
        <p:txBody>
          <a:bodyPr wrap="none">
            <a:spAutoFit/>
          </a:bodyPr>
          <a:lstStyle/>
          <a:p>
            <a:r>
              <a:rPr lang="en-US" sz="1800" b="0"/>
              <a:t>Absent</a:t>
            </a:r>
          </a:p>
        </p:txBody>
      </p:sp>
      <p:sp>
        <p:nvSpPr>
          <p:cNvPr id="45072" name="Text Box 18"/>
          <p:cNvSpPr txBox="1">
            <a:spLocks noChangeArrowheads="1"/>
          </p:cNvSpPr>
          <p:nvPr/>
        </p:nvSpPr>
        <p:spPr bwMode="auto">
          <a:xfrm>
            <a:off x="304800" y="2982913"/>
            <a:ext cx="2863850" cy="366712"/>
          </a:xfrm>
          <a:prstGeom prst="rect">
            <a:avLst/>
          </a:prstGeom>
          <a:noFill/>
          <a:ln w="9525">
            <a:noFill/>
            <a:miter lim="800000"/>
            <a:headEnd/>
            <a:tailEnd/>
          </a:ln>
        </p:spPr>
        <p:txBody>
          <a:bodyPr wrap="none">
            <a:spAutoFit/>
          </a:bodyPr>
          <a:lstStyle/>
          <a:p>
            <a:pPr algn="l"/>
            <a:r>
              <a:rPr lang="en-US" sz="1800">
                <a:solidFill>
                  <a:srgbClr val="FFFF00"/>
                </a:solidFill>
              </a:rPr>
              <a:t>Case ascertainment bias</a:t>
            </a:r>
          </a:p>
        </p:txBody>
      </p:sp>
      <p:sp>
        <p:nvSpPr>
          <p:cNvPr id="45073" name="Text Box 19"/>
          <p:cNvSpPr txBox="1">
            <a:spLocks noChangeArrowheads="1"/>
          </p:cNvSpPr>
          <p:nvPr/>
        </p:nvSpPr>
        <p:spPr bwMode="auto">
          <a:xfrm>
            <a:off x="304800" y="4235450"/>
            <a:ext cx="2495550" cy="641350"/>
          </a:xfrm>
          <a:prstGeom prst="rect">
            <a:avLst/>
          </a:prstGeom>
          <a:noFill/>
          <a:ln w="9525">
            <a:noFill/>
            <a:miter lim="800000"/>
            <a:headEnd/>
            <a:tailEnd/>
          </a:ln>
        </p:spPr>
        <p:txBody>
          <a:bodyPr wrap="none">
            <a:spAutoFit/>
          </a:bodyPr>
          <a:lstStyle/>
          <a:p>
            <a:pPr algn="l"/>
            <a:r>
              <a:rPr lang="en-US" sz="1800">
                <a:solidFill>
                  <a:srgbClr val="FFFF00"/>
                </a:solidFill>
              </a:rPr>
              <a:t>Information bias</a:t>
            </a:r>
          </a:p>
          <a:p>
            <a:pPr algn="l"/>
            <a:r>
              <a:rPr lang="en-US" sz="1800">
                <a:solidFill>
                  <a:srgbClr val="FFFF00"/>
                </a:solidFill>
              </a:rPr>
              <a:t>(Data about the case)</a:t>
            </a:r>
          </a:p>
        </p:txBody>
      </p:sp>
      <p:cxnSp>
        <p:nvCxnSpPr>
          <p:cNvPr id="45074" name="AutoShape 20"/>
          <p:cNvCxnSpPr>
            <a:cxnSpLocks noChangeShapeType="1"/>
            <a:stCxn id="45059" idx="2"/>
            <a:endCxn id="45060" idx="0"/>
          </p:cNvCxnSpPr>
          <p:nvPr/>
        </p:nvCxnSpPr>
        <p:spPr bwMode="auto">
          <a:xfrm rot="5400000">
            <a:off x="4588669" y="1824832"/>
            <a:ext cx="547687" cy="1289050"/>
          </a:xfrm>
          <a:prstGeom prst="bentConnector3">
            <a:avLst>
              <a:gd name="adj1" fmla="val 49856"/>
            </a:avLst>
          </a:prstGeom>
          <a:noFill/>
          <a:ln w="9525">
            <a:solidFill>
              <a:schemeClr val="tx1"/>
            </a:solidFill>
            <a:miter lim="800000"/>
            <a:headEnd/>
            <a:tailEnd/>
          </a:ln>
        </p:spPr>
      </p:cxnSp>
      <p:cxnSp>
        <p:nvCxnSpPr>
          <p:cNvPr id="45075" name="AutoShape 21"/>
          <p:cNvCxnSpPr>
            <a:cxnSpLocks noChangeShapeType="1"/>
            <a:stCxn id="45059" idx="2"/>
            <a:endCxn id="45061" idx="0"/>
          </p:cNvCxnSpPr>
          <p:nvPr/>
        </p:nvCxnSpPr>
        <p:spPr bwMode="auto">
          <a:xfrm rot="16200000" flipH="1">
            <a:off x="5834063" y="1868488"/>
            <a:ext cx="547687" cy="1201737"/>
          </a:xfrm>
          <a:prstGeom prst="bentConnector3">
            <a:avLst>
              <a:gd name="adj1" fmla="val 49856"/>
            </a:avLst>
          </a:prstGeom>
          <a:noFill/>
          <a:ln w="9525">
            <a:solidFill>
              <a:schemeClr val="tx1"/>
            </a:solidFill>
            <a:miter lim="800000"/>
            <a:headEnd/>
            <a:tailEnd/>
          </a:ln>
        </p:spPr>
      </p:cxnSp>
      <p:cxnSp>
        <p:nvCxnSpPr>
          <p:cNvPr id="45076" name="AutoShape 22"/>
          <p:cNvCxnSpPr>
            <a:cxnSpLocks noChangeShapeType="1"/>
            <a:stCxn id="45060" idx="2"/>
            <a:endCxn id="45062" idx="0"/>
          </p:cNvCxnSpPr>
          <p:nvPr/>
        </p:nvCxnSpPr>
        <p:spPr bwMode="auto">
          <a:xfrm rot="5400000">
            <a:off x="3348038" y="2908300"/>
            <a:ext cx="668337" cy="1071563"/>
          </a:xfrm>
          <a:prstGeom prst="bentConnector3">
            <a:avLst>
              <a:gd name="adj1" fmla="val 49880"/>
            </a:avLst>
          </a:prstGeom>
          <a:noFill/>
          <a:ln w="9525">
            <a:solidFill>
              <a:schemeClr val="tx1"/>
            </a:solidFill>
            <a:miter lim="800000"/>
            <a:headEnd/>
            <a:tailEnd/>
          </a:ln>
        </p:spPr>
      </p:cxnSp>
      <p:cxnSp>
        <p:nvCxnSpPr>
          <p:cNvPr id="45077" name="AutoShape 23"/>
          <p:cNvCxnSpPr>
            <a:cxnSpLocks noChangeShapeType="1"/>
            <a:stCxn id="45060" idx="2"/>
            <a:endCxn id="45063" idx="0"/>
          </p:cNvCxnSpPr>
          <p:nvPr/>
        </p:nvCxnSpPr>
        <p:spPr bwMode="auto">
          <a:xfrm rot="16200000" flipH="1">
            <a:off x="4175919" y="3151982"/>
            <a:ext cx="668337" cy="584200"/>
          </a:xfrm>
          <a:prstGeom prst="bentConnector3">
            <a:avLst>
              <a:gd name="adj1" fmla="val 49880"/>
            </a:avLst>
          </a:prstGeom>
          <a:noFill/>
          <a:ln w="9525">
            <a:solidFill>
              <a:schemeClr val="tx1"/>
            </a:solidFill>
            <a:miter lim="800000"/>
            <a:headEnd/>
            <a:tailEnd/>
          </a:ln>
        </p:spPr>
      </p:cxnSp>
      <p:cxnSp>
        <p:nvCxnSpPr>
          <p:cNvPr id="45078" name="AutoShape 24"/>
          <p:cNvCxnSpPr>
            <a:cxnSpLocks noChangeShapeType="1"/>
            <a:stCxn id="45061" idx="2"/>
            <a:endCxn id="45064" idx="0"/>
          </p:cNvCxnSpPr>
          <p:nvPr/>
        </p:nvCxnSpPr>
        <p:spPr bwMode="auto">
          <a:xfrm rot="5400000">
            <a:off x="6253956" y="3323432"/>
            <a:ext cx="668337" cy="241300"/>
          </a:xfrm>
          <a:prstGeom prst="bentConnector3">
            <a:avLst>
              <a:gd name="adj1" fmla="val 49880"/>
            </a:avLst>
          </a:prstGeom>
          <a:noFill/>
          <a:ln w="9525">
            <a:solidFill>
              <a:schemeClr val="tx1"/>
            </a:solidFill>
            <a:miter lim="800000"/>
            <a:headEnd/>
            <a:tailEnd/>
          </a:ln>
        </p:spPr>
      </p:cxnSp>
      <p:cxnSp>
        <p:nvCxnSpPr>
          <p:cNvPr id="45079" name="AutoShape 25"/>
          <p:cNvCxnSpPr>
            <a:cxnSpLocks noChangeShapeType="1"/>
            <a:stCxn id="45061" idx="2"/>
            <a:endCxn id="45065" idx="0"/>
          </p:cNvCxnSpPr>
          <p:nvPr/>
        </p:nvCxnSpPr>
        <p:spPr bwMode="auto">
          <a:xfrm rot="16200000" flipH="1">
            <a:off x="7063581" y="2755107"/>
            <a:ext cx="668337" cy="1377950"/>
          </a:xfrm>
          <a:prstGeom prst="bentConnector3">
            <a:avLst>
              <a:gd name="adj1" fmla="val 49880"/>
            </a:avLst>
          </a:prstGeom>
          <a:noFill/>
          <a:ln w="9525">
            <a:solidFill>
              <a:schemeClr val="tx1"/>
            </a:solidFill>
            <a:miter lim="800000"/>
            <a:headEnd/>
            <a:tailEnd/>
          </a:ln>
        </p:spPr>
      </p:cxnSp>
      <p:cxnSp>
        <p:nvCxnSpPr>
          <p:cNvPr id="45080" name="AutoShape 26"/>
          <p:cNvCxnSpPr>
            <a:cxnSpLocks noChangeShapeType="1"/>
            <a:stCxn id="45062" idx="2"/>
            <a:endCxn id="45066" idx="0"/>
          </p:cNvCxnSpPr>
          <p:nvPr/>
        </p:nvCxnSpPr>
        <p:spPr bwMode="auto">
          <a:xfrm rot="5400000">
            <a:off x="1773237" y="4154488"/>
            <a:ext cx="1108075" cy="1638300"/>
          </a:xfrm>
          <a:prstGeom prst="bentConnector3">
            <a:avLst>
              <a:gd name="adj1" fmla="val 50000"/>
            </a:avLst>
          </a:prstGeom>
          <a:noFill/>
          <a:ln w="9525">
            <a:solidFill>
              <a:schemeClr val="tx1"/>
            </a:solidFill>
            <a:miter lim="800000"/>
            <a:headEnd/>
            <a:tailEnd/>
          </a:ln>
        </p:spPr>
      </p:cxnSp>
      <p:cxnSp>
        <p:nvCxnSpPr>
          <p:cNvPr id="45081" name="AutoShape 27"/>
          <p:cNvCxnSpPr>
            <a:cxnSpLocks noChangeShapeType="1"/>
            <a:stCxn id="45062" idx="2"/>
            <a:endCxn id="45068" idx="0"/>
          </p:cNvCxnSpPr>
          <p:nvPr/>
        </p:nvCxnSpPr>
        <p:spPr bwMode="auto">
          <a:xfrm rot="16200000" flipH="1">
            <a:off x="3023394" y="4542631"/>
            <a:ext cx="1157288" cy="911225"/>
          </a:xfrm>
          <a:prstGeom prst="bentConnector3">
            <a:avLst>
              <a:gd name="adj1" fmla="val 49931"/>
            </a:avLst>
          </a:prstGeom>
          <a:noFill/>
          <a:ln w="9525">
            <a:solidFill>
              <a:schemeClr val="tx1"/>
            </a:solidFill>
            <a:miter lim="800000"/>
            <a:headEnd/>
            <a:tailEnd/>
          </a:ln>
        </p:spPr>
      </p:cxnSp>
      <p:cxnSp>
        <p:nvCxnSpPr>
          <p:cNvPr id="45082" name="AutoShape 28"/>
          <p:cNvCxnSpPr>
            <a:cxnSpLocks noChangeShapeType="1"/>
            <a:stCxn id="45062" idx="2"/>
            <a:endCxn id="45067" idx="0"/>
          </p:cNvCxnSpPr>
          <p:nvPr/>
        </p:nvCxnSpPr>
        <p:spPr bwMode="auto">
          <a:xfrm rot="5400000">
            <a:off x="2427287" y="4808538"/>
            <a:ext cx="1108075" cy="330200"/>
          </a:xfrm>
          <a:prstGeom prst="bentConnector3">
            <a:avLst>
              <a:gd name="adj1" fmla="val 50000"/>
            </a:avLst>
          </a:prstGeom>
          <a:noFill/>
          <a:ln w="9525">
            <a:solidFill>
              <a:schemeClr val="tx1"/>
            </a:solidFill>
            <a:miter lim="800000"/>
            <a:headEnd/>
            <a:tailEnd/>
          </a:ln>
        </p:spPr>
      </p:cxnSp>
      <p:cxnSp>
        <p:nvCxnSpPr>
          <p:cNvPr id="45083" name="AutoShape 29"/>
          <p:cNvCxnSpPr>
            <a:cxnSpLocks noChangeShapeType="1"/>
            <a:stCxn id="45064" idx="2"/>
            <a:endCxn id="45069" idx="0"/>
          </p:cNvCxnSpPr>
          <p:nvPr/>
        </p:nvCxnSpPr>
        <p:spPr bwMode="auto">
          <a:xfrm rot="5400000">
            <a:off x="5338762" y="4475163"/>
            <a:ext cx="1184275" cy="1073150"/>
          </a:xfrm>
          <a:prstGeom prst="bentConnector3">
            <a:avLst>
              <a:gd name="adj1" fmla="val 50000"/>
            </a:avLst>
          </a:prstGeom>
          <a:noFill/>
          <a:ln w="9525">
            <a:solidFill>
              <a:schemeClr val="tx1"/>
            </a:solidFill>
            <a:miter lim="800000"/>
            <a:headEnd/>
            <a:tailEnd/>
          </a:ln>
        </p:spPr>
      </p:cxnSp>
      <p:cxnSp>
        <p:nvCxnSpPr>
          <p:cNvPr id="45084" name="AutoShape 30"/>
          <p:cNvCxnSpPr>
            <a:cxnSpLocks noChangeShapeType="1"/>
            <a:stCxn id="45064" idx="2"/>
            <a:endCxn id="45071" idx="0"/>
          </p:cNvCxnSpPr>
          <p:nvPr/>
        </p:nvCxnSpPr>
        <p:spPr bwMode="auto">
          <a:xfrm rot="16200000" flipH="1">
            <a:off x="6577012" y="4310063"/>
            <a:ext cx="1216025" cy="1435100"/>
          </a:xfrm>
          <a:prstGeom prst="bentConnector3">
            <a:avLst>
              <a:gd name="adj1" fmla="val 50000"/>
            </a:avLst>
          </a:prstGeom>
          <a:noFill/>
          <a:ln w="9525">
            <a:solidFill>
              <a:schemeClr val="tx1"/>
            </a:solidFill>
            <a:miter lim="800000"/>
            <a:headEnd/>
            <a:tailEnd/>
          </a:ln>
        </p:spPr>
      </p:cxnSp>
      <p:cxnSp>
        <p:nvCxnSpPr>
          <p:cNvPr id="45085" name="AutoShape 31"/>
          <p:cNvCxnSpPr>
            <a:cxnSpLocks noChangeShapeType="1"/>
            <a:stCxn id="45064" idx="2"/>
            <a:endCxn id="45070" idx="0"/>
          </p:cNvCxnSpPr>
          <p:nvPr/>
        </p:nvCxnSpPr>
        <p:spPr bwMode="auto">
          <a:xfrm rot="16200000" flipH="1">
            <a:off x="5903912" y="4983163"/>
            <a:ext cx="1184275" cy="57150"/>
          </a:xfrm>
          <a:prstGeom prst="bentConnector3">
            <a:avLst>
              <a:gd name="adj1" fmla="val 50000"/>
            </a:avLst>
          </a:prstGeom>
          <a:noFill/>
          <a:ln w="9525">
            <a:solidFill>
              <a:schemeClr val="tx1"/>
            </a:solidFill>
            <a:miter lim="800000"/>
            <a:headEnd/>
            <a:tailEnd/>
          </a:ln>
        </p:spPr>
      </p:cxnSp>
    </p:spTree>
  </p:cSld>
  <p:clrMapOvr>
    <a:masterClrMapping/>
  </p:clrMapOvr>
  <p:transition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76200"/>
            <a:ext cx="8686800" cy="1143000"/>
          </a:xfrm>
        </p:spPr>
        <p:txBody>
          <a:bodyPr/>
          <a:lstStyle/>
          <a:p>
            <a:pPr eaLnBrk="1" hangingPunct="1"/>
            <a:r>
              <a:rPr lang="en-US" sz="3200" smtClean="0"/>
              <a:t>Example:</a:t>
            </a:r>
            <a:r>
              <a:rPr lang="en-US" smtClean="0"/>
              <a:t> Case ascertainment bias</a:t>
            </a:r>
          </a:p>
        </p:txBody>
      </p:sp>
      <p:pic>
        <p:nvPicPr>
          <p:cNvPr id="46083" name="Picture 3"/>
          <p:cNvPicPr>
            <a:picLocks noChangeAspect="1" noChangeArrowheads="1"/>
          </p:cNvPicPr>
          <p:nvPr/>
        </p:nvPicPr>
        <p:blipFill>
          <a:blip r:embed="rId3" cstate="print"/>
          <a:srcRect/>
          <a:stretch>
            <a:fillRect/>
          </a:stretch>
        </p:blipFill>
        <p:spPr bwMode="auto">
          <a:xfrm>
            <a:off x="533400" y="838200"/>
            <a:ext cx="8116888" cy="5108575"/>
          </a:xfrm>
          <a:prstGeom prst="rect">
            <a:avLst/>
          </a:prstGeom>
          <a:noFill/>
          <a:ln w="9525">
            <a:noFill/>
            <a:miter lim="800000"/>
            <a:headEnd/>
            <a:tailEnd/>
          </a:ln>
        </p:spPr>
      </p:pic>
      <p:sp>
        <p:nvSpPr>
          <p:cNvPr id="46084" name="Text Box 4"/>
          <p:cNvSpPr txBox="1">
            <a:spLocks noChangeArrowheads="1"/>
          </p:cNvSpPr>
          <p:nvPr/>
        </p:nvSpPr>
        <p:spPr bwMode="auto">
          <a:xfrm>
            <a:off x="3687763" y="6135688"/>
            <a:ext cx="4999037" cy="457200"/>
          </a:xfrm>
          <a:prstGeom prst="rect">
            <a:avLst/>
          </a:prstGeom>
          <a:noFill/>
          <a:ln w="9525">
            <a:noFill/>
            <a:miter lim="800000"/>
            <a:headEnd/>
            <a:tailEnd/>
          </a:ln>
        </p:spPr>
        <p:txBody>
          <a:bodyPr wrap="none">
            <a:spAutoFit/>
          </a:bodyPr>
          <a:lstStyle/>
          <a:p>
            <a:r>
              <a:rPr lang="en-US" b="0"/>
              <a:t>Miller et al. </a:t>
            </a:r>
            <a:r>
              <a:rPr lang="en-US" b="0" i="1"/>
              <a:t>Commun Dis Intell</a:t>
            </a:r>
            <a:r>
              <a:rPr lang="en-US" b="0"/>
              <a:t> 2004</a:t>
            </a:r>
          </a:p>
        </p:txBody>
      </p:sp>
    </p:spTree>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76200"/>
            <a:ext cx="8686800" cy="1143000"/>
          </a:xfrm>
        </p:spPr>
        <p:txBody>
          <a:bodyPr/>
          <a:lstStyle/>
          <a:p>
            <a:pPr eaLnBrk="1" hangingPunct="1"/>
            <a:r>
              <a:rPr lang="en-US" sz="3600" smtClean="0"/>
              <a:t>Representativeness of sentinel surveillance? Gonococcal Isolate Surveillance Project (GISP)</a:t>
            </a:r>
          </a:p>
        </p:txBody>
      </p:sp>
      <p:pic>
        <p:nvPicPr>
          <p:cNvPr id="47107" name="Picture 5"/>
          <p:cNvPicPr>
            <a:picLocks noChangeAspect="1" noChangeArrowheads="1"/>
          </p:cNvPicPr>
          <p:nvPr/>
        </p:nvPicPr>
        <p:blipFill>
          <a:blip r:embed="rId3" cstate="print"/>
          <a:srcRect/>
          <a:stretch>
            <a:fillRect/>
          </a:stretch>
        </p:blipFill>
        <p:spPr bwMode="auto">
          <a:xfrm>
            <a:off x="539750" y="1169988"/>
            <a:ext cx="8223250" cy="5535612"/>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066800" y="1524000"/>
            <a:ext cx="2895600" cy="3200400"/>
          </a:xfrm>
        </p:spPr>
        <p:txBody>
          <a:bodyPr/>
          <a:lstStyle/>
          <a:p>
            <a:pPr eaLnBrk="1" hangingPunct="1"/>
            <a:r>
              <a:rPr lang="en-US" sz="2000" smtClean="0"/>
              <a:t>Example:</a:t>
            </a:r>
            <a:r>
              <a:rPr lang="en-US" sz="3600" smtClean="0"/>
              <a:t>  </a:t>
            </a:r>
            <a:br>
              <a:rPr lang="en-US" sz="3600" smtClean="0"/>
            </a:br>
            <a:r>
              <a:rPr lang="en-US" sz="3600" smtClean="0"/>
              <a:t/>
            </a:r>
            <a:br>
              <a:rPr lang="en-US" sz="3600" smtClean="0"/>
            </a:br>
            <a:r>
              <a:rPr lang="en-US" sz="3600" smtClean="0"/>
              <a:t>Data quality</a:t>
            </a:r>
            <a:br>
              <a:rPr lang="en-US" sz="3600" smtClean="0"/>
            </a:br>
            <a:r>
              <a:rPr lang="en-US" sz="3600" smtClean="0"/>
              <a:t/>
            </a:r>
            <a:br>
              <a:rPr lang="en-US" sz="3600" smtClean="0"/>
            </a:br>
            <a:r>
              <a:rPr lang="en-US" sz="3200" smtClean="0">
                <a:solidFill>
                  <a:schemeClr val="tx1"/>
                </a:solidFill>
              </a:rPr>
              <a:t>Completeness of data elements</a:t>
            </a:r>
            <a:r>
              <a:rPr lang="en-US" sz="3600" smtClean="0">
                <a:solidFill>
                  <a:schemeClr val="tx1"/>
                </a:solidFill>
              </a:rPr>
              <a:t/>
            </a:r>
            <a:br>
              <a:rPr lang="en-US" sz="3600" smtClean="0">
                <a:solidFill>
                  <a:schemeClr val="tx1"/>
                </a:solidFill>
              </a:rPr>
            </a:br>
            <a:r>
              <a:rPr lang="en-US" sz="3600" smtClean="0">
                <a:solidFill>
                  <a:schemeClr val="tx1"/>
                </a:solidFill>
              </a:rPr>
              <a:t/>
            </a:r>
            <a:br>
              <a:rPr lang="en-US" sz="3600" smtClean="0">
                <a:solidFill>
                  <a:schemeClr val="tx1"/>
                </a:solidFill>
              </a:rPr>
            </a:br>
            <a:r>
              <a:rPr lang="en-US" sz="3600" smtClean="0">
                <a:solidFill>
                  <a:schemeClr val="tx1"/>
                </a:solidFill>
              </a:rPr>
              <a:t/>
            </a:r>
            <a:br>
              <a:rPr lang="en-US" sz="3600" smtClean="0">
                <a:solidFill>
                  <a:schemeClr val="tx1"/>
                </a:solidFill>
              </a:rPr>
            </a:br>
            <a:r>
              <a:rPr lang="en-US" sz="3600" smtClean="0">
                <a:solidFill>
                  <a:schemeClr val="tx1"/>
                </a:solidFill>
              </a:rPr>
              <a:t/>
            </a:r>
            <a:br>
              <a:rPr lang="en-US" sz="3600" smtClean="0">
                <a:solidFill>
                  <a:schemeClr val="tx1"/>
                </a:solidFill>
              </a:rPr>
            </a:br>
            <a:r>
              <a:rPr lang="en-US" sz="3200" smtClean="0">
                <a:solidFill>
                  <a:schemeClr val="tx1"/>
                </a:solidFill>
              </a:rPr>
              <a:t>Validity: Compared case reports to independent chart review</a:t>
            </a:r>
          </a:p>
        </p:txBody>
      </p:sp>
      <p:pic>
        <p:nvPicPr>
          <p:cNvPr id="48131" name="Picture 4"/>
          <p:cNvPicPr>
            <a:picLocks noChangeAspect="1" noChangeArrowheads="1"/>
          </p:cNvPicPr>
          <p:nvPr/>
        </p:nvPicPr>
        <p:blipFill>
          <a:blip r:embed="rId3" cstate="print"/>
          <a:srcRect/>
          <a:stretch>
            <a:fillRect/>
          </a:stretch>
        </p:blipFill>
        <p:spPr bwMode="auto">
          <a:xfrm>
            <a:off x="4367213" y="23813"/>
            <a:ext cx="3633787" cy="6818312"/>
          </a:xfrm>
          <a:prstGeom prst="rect">
            <a:avLst/>
          </a:prstGeom>
          <a:noFill/>
          <a:ln w="9525">
            <a:noFill/>
            <a:miter lim="800000"/>
            <a:headEnd/>
            <a:tailEnd/>
          </a:ln>
        </p:spPr>
      </p:pic>
      <p:sp>
        <p:nvSpPr>
          <p:cNvPr id="48132" name="Text Box 5"/>
          <p:cNvSpPr txBox="1">
            <a:spLocks noChangeArrowheads="1"/>
          </p:cNvSpPr>
          <p:nvPr/>
        </p:nvSpPr>
        <p:spPr bwMode="auto">
          <a:xfrm>
            <a:off x="452438" y="6232525"/>
            <a:ext cx="3767137" cy="396875"/>
          </a:xfrm>
          <a:prstGeom prst="rect">
            <a:avLst/>
          </a:prstGeom>
          <a:noFill/>
          <a:ln w="9525">
            <a:noFill/>
            <a:miter lim="800000"/>
            <a:headEnd/>
            <a:tailEnd/>
          </a:ln>
        </p:spPr>
        <p:txBody>
          <a:bodyPr wrap="none">
            <a:spAutoFit/>
          </a:bodyPr>
          <a:lstStyle/>
          <a:p>
            <a:r>
              <a:rPr lang="en-US" sz="2000" b="0"/>
              <a:t>Jhung et al. </a:t>
            </a:r>
            <a:r>
              <a:rPr lang="en-US" sz="2000" b="0" i="1"/>
              <a:t>Medical Care</a:t>
            </a:r>
            <a:r>
              <a:rPr lang="en-US" sz="2000" b="0"/>
              <a:t>, 2007</a:t>
            </a:r>
          </a:p>
        </p:txBody>
      </p:sp>
    </p:spTree>
  </p:cSld>
  <p:clrMapOvr>
    <a:masterClrMapping/>
  </p:clrMapOvr>
  <p:transition advClick="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66800" y="304800"/>
            <a:ext cx="7848600" cy="1143000"/>
          </a:xfrm>
        </p:spPr>
        <p:txBody>
          <a:bodyPr/>
          <a:lstStyle/>
          <a:p>
            <a:pPr eaLnBrk="1" hangingPunct="1"/>
            <a:r>
              <a:rPr lang="en-US" smtClean="0"/>
              <a:t>Do you need full information on all cases?</a:t>
            </a:r>
          </a:p>
        </p:txBody>
      </p:sp>
      <p:sp>
        <p:nvSpPr>
          <p:cNvPr id="49155" name="Rectangle 3"/>
          <p:cNvSpPr>
            <a:spLocks noGrp="1" noChangeArrowheads="1"/>
          </p:cNvSpPr>
          <p:nvPr>
            <p:ph type="body" idx="1"/>
          </p:nvPr>
        </p:nvSpPr>
        <p:spPr>
          <a:xfrm>
            <a:off x="990600" y="1676400"/>
            <a:ext cx="8001000" cy="4572000"/>
          </a:xfrm>
        </p:spPr>
        <p:txBody>
          <a:bodyPr/>
          <a:lstStyle/>
          <a:p>
            <a:pPr eaLnBrk="1" hangingPunct="1">
              <a:lnSpc>
                <a:spcPct val="90000"/>
              </a:lnSpc>
              <a:buClr>
                <a:srgbClr val="FFFF66"/>
              </a:buClr>
            </a:pPr>
            <a:r>
              <a:rPr lang="en-US" smtClean="0"/>
              <a:t>Collecting all data on all cases may result in poor data quality </a:t>
            </a:r>
          </a:p>
          <a:p>
            <a:pPr eaLnBrk="1" hangingPunct="1">
              <a:lnSpc>
                <a:spcPct val="90000"/>
              </a:lnSpc>
              <a:buClr>
                <a:srgbClr val="FFFF66"/>
              </a:buClr>
            </a:pPr>
            <a:endParaRPr lang="en-US" smtClean="0"/>
          </a:p>
          <a:p>
            <a:pPr eaLnBrk="1" hangingPunct="1">
              <a:lnSpc>
                <a:spcPct val="90000"/>
              </a:lnSpc>
              <a:buClr>
                <a:srgbClr val="FFFF66"/>
              </a:buClr>
            </a:pPr>
            <a:r>
              <a:rPr lang="en-US" u="sng" smtClean="0"/>
              <a:t>Alternative approach</a:t>
            </a:r>
            <a:r>
              <a:rPr lang="en-US" smtClean="0"/>
              <a:t>:  Gather core demographic data on all cases, but full case report on only selected ones.</a:t>
            </a:r>
          </a:p>
          <a:p>
            <a:pPr lvl="1" eaLnBrk="1" hangingPunct="1">
              <a:lnSpc>
                <a:spcPct val="90000"/>
              </a:lnSpc>
            </a:pPr>
            <a:r>
              <a:rPr lang="en-US" smtClean="0"/>
              <a:t>Unusual cases by age, sex, location, time of year?</a:t>
            </a:r>
          </a:p>
          <a:p>
            <a:pPr lvl="1" eaLnBrk="1" hangingPunct="1">
              <a:lnSpc>
                <a:spcPct val="90000"/>
              </a:lnSpc>
            </a:pPr>
            <a:r>
              <a:rPr lang="en-US" smtClean="0"/>
              <a:t>Cases during suspected outbreak?</a:t>
            </a:r>
          </a:p>
          <a:p>
            <a:pPr lvl="1" eaLnBrk="1" hangingPunct="1">
              <a:lnSpc>
                <a:spcPct val="90000"/>
              </a:lnSpc>
            </a:pPr>
            <a:r>
              <a:rPr lang="en-US" smtClean="0"/>
              <a:t>Random sample?</a:t>
            </a:r>
          </a:p>
          <a:p>
            <a:pPr eaLnBrk="1" hangingPunct="1">
              <a:lnSpc>
                <a:spcPct val="90000"/>
              </a:lnSpc>
            </a:pPr>
            <a:endParaRPr lang="en-US" smtClean="0"/>
          </a:p>
        </p:txBody>
      </p:sp>
    </p:spTree>
  </p:cSld>
  <p:clrMapOvr>
    <a:masterClrMapping/>
  </p:clrMapOvr>
  <p:transition advClick="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4"/>
          <p:cNvPicPr>
            <a:picLocks noChangeAspect="1" noChangeArrowheads="1"/>
          </p:cNvPicPr>
          <p:nvPr/>
        </p:nvPicPr>
        <p:blipFill>
          <a:blip r:embed="rId3" cstate="print"/>
          <a:srcRect/>
          <a:stretch>
            <a:fillRect/>
          </a:stretch>
        </p:blipFill>
        <p:spPr bwMode="auto">
          <a:xfrm>
            <a:off x="2667000" y="128588"/>
            <a:ext cx="6400800" cy="6034087"/>
          </a:xfrm>
          <a:prstGeom prst="rect">
            <a:avLst/>
          </a:prstGeom>
          <a:noFill/>
          <a:ln w="9525">
            <a:noFill/>
            <a:miter lim="800000"/>
            <a:headEnd/>
            <a:tailEnd/>
          </a:ln>
        </p:spPr>
      </p:pic>
      <p:sp>
        <p:nvSpPr>
          <p:cNvPr id="50179" name="Text Box 7"/>
          <p:cNvSpPr txBox="1">
            <a:spLocks noChangeArrowheads="1"/>
          </p:cNvSpPr>
          <p:nvPr/>
        </p:nvSpPr>
        <p:spPr bwMode="auto">
          <a:xfrm>
            <a:off x="5405438" y="6384925"/>
            <a:ext cx="3767137" cy="396875"/>
          </a:xfrm>
          <a:prstGeom prst="rect">
            <a:avLst/>
          </a:prstGeom>
          <a:noFill/>
          <a:ln w="9525">
            <a:noFill/>
            <a:miter lim="800000"/>
            <a:headEnd/>
            <a:tailEnd/>
          </a:ln>
        </p:spPr>
        <p:txBody>
          <a:bodyPr wrap="none">
            <a:spAutoFit/>
          </a:bodyPr>
          <a:lstStyle/>
          <a:p>
            <a:r>
              <a:rPr lang="en-US" sz="2000" b="0"/>
              <a:t>Jhung et al. </a:t>
            </a:r>
            <a:r>
              <a:rPr lang="en-US" sz="2000" b="0" i="1"/>
              <a:t>Medical Care</a:t>
            </a:r>
            <a:r>
              <a:rPr lang="en-US" sz="2000" b="0"/>
              <a:t>, 2007</a:t>
            </a:r>
          </a:p>
        </p:txBody>
      </p:sp>
      <p:sp>
        <p:nvSpPr>
          <p:cNvPr id="50180" name="Rectangle 10"/>
          <p:cNvSpPr>
            <a:spLocks noGrp="1" noChangeArrowheads="1"/>
          </p:cNvSpPr>
          <p:nvPr>
            <p:ph type="title" idx="4294967295"/>
          </p:nvPr>
        </p:nvSpPr>
        <p:spPr>
          <a:xfrm>
            <a:off x="228600" y="-228600"/>
            <a:ext cx="2590800" cy="5486400"/>
          </a:xfrm>
        </p:spPr>
        <p:txBody>
          <a:bodyPr/>
          <a:lstStyle/>
          <a:p>
            <a:pPr eaLnBrk="1" hangingPunct="1"/>
            <a:r>
              <a:rPr lang="en-US" sz="2400" smtClean="0"/>
              <a:t>Example:</a:t>
            </a:r>
            <a:br>
              <a:rPr lang="en-US" sz="2400" smtClean="0"/>
            </a:br>
            <a:r>
              <a:rPr lang="en-US" sz="2400" smtClean="0"/>
              <a:t/>
            </a:r>
            <a:br>
              <a:rPr lang="en-US" sz="2400" smtClean="0"/>
            </a:br>
            <a:r>
              <a:rPr lang="en-US" sz="3200" smtClean="0"/>
              <a:t>Simplicity</a:t>
            </a:r>
            <a:br>
              <a:rPr lang="en-US" sz="3200" smtClean="0"/>
            </a:br>
            <a:r>
              <a:rPr lang="en-US" sz="3200" smtClean="0"/>
              <a:t>- </a:t>
            </a:r>
            <a:r>
              <a:rPr lang="en-US" sz="2400" smtClean="0"/>
              <a:t>System structure</a:t>
            </a:r>
            <a:br>
              <a:rPr lang="en-US" sz="2400" smtClean="0"/>
            </a:br>
            <a:r>
              <a:rPr lang="en-US" sz="2400" smtClean="0"/>
              <a:t>- Ease of operation</a:t>
            </a:r>
            <a:r>
              <a:rPr lang="en-US" sz="3200" smtClean="0"/>
              <a:t/>
            </a:r>
            <a:br>
              <a:rPr lang="en-US" sz="3200" smtClean="0"/>
            </a:br>
            <a:r>
              <a:rPr lang="en-US" sz="3200" smtClean="0"/>
              <a:t/>
            </a:r>
            <a:br>
              <a:rPr lang="en-US" sz="3200" smtClean="0"/>
            </a:br>
            <a:r>
              <a:rPr lang="en-US" sz="3200" smtClean="0">
                <a:solidFill>
                  <a:schemeClr val="tx1"/>
                </a:solidFill>
              </a:rPr>
              <a:t>Single data source</a:t>
            </a:r>
            <a:br>
              <a:rPr lang="en-US" sz="3200" smtClean="0">
                <a:solidFill>
                  <a:schemeClr val="tx1"/>
                </a:solidFill>
              </a:rPr>
            </a:br>
            <a:r>
              <a:rPr lang="en-US" sz="3200" smtClean="0">
                <a:solidFill>
                  <a:schemeClr val="tx1"/>
                </a:solidFill>
              </a:rPr>
              <a:t/>
            </a:r>
            <a:br>
              <a:rPr lang="en-US" sz="3200" smtClean="0">
                <a:solidFill>
                  <a:schemeClr val="tx1"/>
                </a:solidFill>
              </a:rPr>
            </a:br>
            <a:r>
              <a:rPr lang="en-US" sz="3200" smtClean="0">
                <a:solidFill>
                  <a:schemeClr val="tx1"/>
                </a:solidFill>
              </a:rPr>
              <a:t>Trained data abstractor</a:t>
            </a:r>
            <a:br>
              <a:rPr lang="en-US" sz="3200" smtClean="0">
                <a:solidFill>
                  <a:schemeClr val="tx1"/>
                </a:solidFill>
              </a:rPr>
            </a:br>
            <a:r>
              <a:rPr lang="en-US" sz="3200" smtClean="0">
                <a:solidFill>
                  <a:schemeClr val="tx1"/>
                </a:solidFill>
              </a:rPr>
              <a:t/>
            </a:r>
            <a:br>
              <a:rPr lang="en-US" sz="3200" smtClean="0">
                <a:solidFill>
                  <a:schemeClr val="tx1"/>
                </a:solidFill>
              </a:rPr>
            </a:br>
            <a:r>
              <a:rPr lang="en-US" sz="3200" smtClean="0">
                <a:solidFill>
                  <a:schemeClr val="tx1"/>
                </a:solidFill>
              </a:rPr>
              <a:t>Multiple agencies involved</a:t>
            </a:r>
          </a:p>
        </p:txBody>
      </p:sp>
    </p:spTree>
  </p:cSld>
  <p:clrMapOvr>
    <a:masterClrMapping/>
  </p:clrMapOvr>
  <p:transition advClick="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Flexibility</a:t>
            </a:r>
          </a:p>
        </p:txBody>
      </p:sp>
      <p:sp>
        <p:nvSpPr>
          <p:cNvPr id="51203" name="Rectangle 3"/>
          <p:cNvSpPr>
            <a:spLocks noGrp="1" noChangeArrowheads="1"/>
          </p:cNvSpPr>
          <p:nvPr>
            <p:ph type="body" idx="1"/>
          </p:nvPr>
        </p:nvSpPr>
        <p:spPr>
          <a:xfrm>
            <a:off x="1600200" y="1905000"/>
            <a:ext cx="7162800" cy="4419600"/>
          </a:xfrm>
        </p:spPr>
        <p:txBody>
          <a:bodyPr/>
          <a:lstStyle/>
          <a:p>
            <a:pPr eaLnBrk="1" hangingPunct="1">
              <a:buClr>
                <a:srgbClr val="FFFF66"/>
              </a:buClr>
            </a:pPr>
            <a:r>
              <a:rPr lang="en-US" smtClean="0"/>
              <a:t>Able to collect new information? </a:t>
            </a:r>
          </a:p>
          <a:p>
            <a:pPr eaLnBrk="1" hangingPunct="1">
              <a:buClr>
                <a:srgbClr val="FFFF66"/>
              </a:buClr>
            </a:pPr>
            <a:r>
              <a:rPr lang="en-US" smtClean="0"/>
              <a:t>Able to modify case definition (e.g., aggregation of codes for syndromic surveillance) ? </a:t>
            </a:r>
          </a:p>
          <a:p>
            <a:pPr eaLnBrk="1" hangingPunct="1">
              <a:buClr>
                <a:srgbClr val="FFFF66"/>
              </a:buClr>
            </a:pPr>
            <a:r>
              <a:rPr lang="en-US" smtClean="0"/>
              <a:t>Able to apply evolving standards (e.g., data, messaging) ?</a:t>
            </a:r>
          </a:p>
          <a:p>
            <a:pPr eaLnBrk="1" hangingPunct="1">
              <a:buClr>
                <a:srgbClr val="FFFF66"/>
              </a:buClr>
            </a:pPr>
            <a:endParaRPr lang="en-US" smtClean="0"/>
          </a:p>
          <a:p>
            <a:pPr eaLnBrk="1" hangingPunct="1">
              <a:buClr>
                <a:srgbClr val="FFFF66"/>
              </a:buClr>
            </a:pPr>
            <a:r>
              <a:rPr lang="en-US" smtClean="0"/>
              <a:t>Standalone system &gt;&gt; Integrated system</a:t>
            </a:r>
          </a:p>
          <a:p>
            <a:pPr eaLnBrk="1" hangingPunct="1"/>
            <a:endParaRPr lang="en-US" smtClean="0"/>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0" y="630238"/>
            <a:ext cx="6096000" cy="1046162"/>
          </a:xfrm>
        </p:spPr>
        <p:txBody>
          <a:bodyPr/>
          <a:lstStyle/>
          <a:p>
            <a:pPr eaLnBrk="1" hangingPunct="1"/>
            <a:r>
              <a:rPr lang="en-US" sz="4400" smtClean="0"/>
              <a:t>When to evaluate a surveillance system?</a:t>
            </a:r>
          </a:p>
        </p:txBody>
      </p:sp>
      <p:sp>
        <p:nvSpPr>
          <p:cNvPr id="11267" name="Rectangle 3"/>
          <p:cNvSpPr>
            <a:spLocks noGrp="1" noChangeArrowheads="1"/>
          </p:cNvSpPr>
          <p:nvPr>
            <p:ph type="body" idx="1"/>
          </p:nvPr>
        </p:nvSpPr>
        <p:spPr>
          <a:xfrm>
            <a:off x="1524000" y="1905000"/>
            <a:ext cx="6096000" cy="4114800"/>
          </a:xfrm>
        </p:spPr>
        <p:txBody>
          <a:bodyPr/>
          <a:lstStyle/>
          <a:p>
            <a:pPr eaLnBrk="1" hangingPunct="1">
              <a:buFont typeface="Wingdings" pitchFamily="2" charset="2"/>
              <a:buNone/>
            </a:pPr>
            <a:endParaRPr lang="en-US" sz="3000" smtClean="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2000"/>
                                        <p:tgtEl>
                                          <p:spTgt spid="112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allAtOnce"/>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295400" y="457200"/>
            <a:ext cx="6096000" cy="1143000"/>
          </a:xfrm>
        </p:spPr>
        <p:txBody>
          <a:bodyPr/>
          <a:lstStyle/>
          <a:p>
            <a:pPr eaLnBrk="1" hangingPunct="1"/>
            <a:r>
              <a:rPr lang="en-US" smtClean="0"/>
              <a:t>Privacy &amp; confidentiality</a:t>
            </a:r>
          </a:p>
        </p:txBody>
      </p:sp>
      <p:sp>
        <p:nvSpPr>
          <p:cNvPr id="52227" name="Rectangle 3"/>
          <p:cNvSpPr>
            <a:spLocks noGrp="1" noChangeArrowheads="1"/>
          </p:cNvSpPr>
          <p:nvPr>
            <p:ph type="body" idx="1"/>
          </p:nvPr>
        </p:nvSpPr>
        <p:spPr>
          <a:xfrm>
            <a:off x="1295400" y="1676400"/>
            <a:ext cx="7162800" cy="5029200"/>
          </a:xfrm>
        </p:spPr>
        <p:txBody>
          <a:bodyPr/>
          <a:lstStyle/>
          <a:p>
            <a:pPr eaLnBrk="1" hangingPunct="1">
              <a:lnSpc>
                <a:spcPct val="90000"/>
              </a:lnSpc>
              <a:buClr>
                <a:srgbClr val="FFFF66"/>
              </a:buClr>
            </a:pPr>
            <a:r>
              <a:rPr lang="en-US" smtClean="0"/>
              <a:t>Defined roles &amp; authorities for viewing &amp; use of sensitive/personal information?</a:t>
            </a:r>
          </a:p>
          <a:p>
            <a:pPr eaLnBrk="1" hangingPunct="1">
              <a:lnSpc>
                <a:spcPct val="90000"/>
              </a:lnSpc>
              <a:buClr>
                <a:srgbClr val="FFFF66"/>
              </a:buClr>
            </a:pPr>
            <a:r>
              <a:rPr lang="en-US" smtClean="0"/>
              <a:t>Controlled dissemination of sensitive/personal information?</a:t>
            </a:r>
          </a:p>
          <a:p>
            <a:pPr lvl="1" eaLnBrk="1" hangingPunct="1">
              <a:lnSpc>
                <a:spcPct val="90000"/>
              </a:lnSpc>
            </a:pPr>
            <a:r>
              <a:rPr lang="en-US" smtClean="0"/>
              <a:t>Suppression of personal identifiers?</a:t>
            </a:r>
          </a:p>
          <a:p>
            <a:pPr lvl="1" eaLnBrk="1" hangingPunct="1">
              <a:lnSpc>
                <a:spcPct val="90000"/>
              </a:lnSpc>
            </a:pPr>
            <a:r>
              <a:rPr lang="en-US" smtClean="0"/>
              <a:t>Systematic prevention of indirect identification of individuals by protocol &amp; practice?</a:t>
            </a:r>
          </a:p>
          <a:p>
            <a:pPr eaLnBrk="1" hangingPunct="1">
              <a:lnSpc>
                <a:spcPct val="90000"/>
              </a:lnSpc>
              <a:buClr>
                <a:srgbClr val="FFFF66"/>
              </a:buClr>
            </a:pPr>
            <a:r>
              <a:rPr lang="en-US" smtClean="0"/>
              <a:t>Defined data use and release policies?</a:t>
            </a:r>
          </a:p>
          <a:p>
            <a:pPr eaLnBrk="1" hangingPunct="1">
              <a:lnSpc>
                <a:spcPct val="90000"/>
              </a:lnSpc>
              <a:buClr>
                <a:srgbClr val="FFFF66"/>
              </a:buClr>
            </a:pPr>
            <a:r>
              <a:rPr lang="en-US" smtClean="0"/>
              <a:t>Defined policy for response to inappropriate data release?</a:t>
            </a:r>
          </a:p>
        </p:txBody>
      </p:sp>
    </p:spTree>
  </p:cSld>
  <p:clrMapOvr>
    <a:masterClrMapping/>
  </p:clrMapOvr>
  <p:transition advClick="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762000" y="381000"/>
            <a:ext cx="6096000" cy="560388"/>
          </a:xfrm>
        </p:spPr>
        <p:txBody>
          <a:bodyPr/>
          <a:lstStyle/>
          <a:p>
            <a:pPr eaLnBrk="1" hangingPunct="1"/>
            <a:r>
              <a:rPr lang="en-US" sz="4400" smtClean="0"/>
              <a:t>Summary</a:t>
            </a:r>
          </a:p>
        </p:txBody>
      </p:sp>
      <p:sp>
        <p:nvSpPr>
          <p:cNvPr id="53251" name="Rectangle 3"/>
          <p:cNvSpPr>
            <a:spLocks noGrp="1" noChangeArrowheads="1"/>
          </p:cNvSpPr>
          <p:nvPr>
            <p:ph type="body" sz="half" idx="1"/>
          </p:nvPr>
        </p:nvSpPr>
        <p:spPr>
          <a:xfrm>
            <a:off x="762000" y="1295400"/>
            <a:ext cx="8305800" cy="5410200"/>
          </a:xfrm>
        </p:spPr>
        <p:txBody>
          <a:bodyPr/>
          <a:lstStyle/>
          <a:p>
            <a:pPr eaLnBrk="1" hangingPunct="1"/>
            <a:r>
              <a:rPr lang="en-US" smtClean="0"/>
              <a:t>Periodic evaluation required</a:t>
            </a:r>
          </a:p>
          <a:p>
            <a:pPr eaLnBrk="1" hangingPunct="1"/>
            <a:r>
              <a:rPr lang="en-US" smtClean="0"/>
              <a:t>Focus on surveillance data utility</a:t>
            </a:r>
          </a:p>
          <a:p>
            <a:pPr eaLnBrk="1" hangingPunct="1"/>
            <a:r>
              <a:rPr lang="en-US" smtClean="0"/>
              <a:t>Interplay between attributes</a:t>
            </a:r>
          </a:p>
          <a:p>
            <a:pPr lvl="1" eaLnBrk="1" hangingPunct="1"/>
            <a:r>
              <a:rPr lang="en-US" sz="2400" smtClean="0"/>
              <a:t>Relative importance of selected attributes for different surveillance systems &amp; purposes</a:t>
            </a:r>
          </a:p>
          <a:p>
            <a:pPr lvl="1" eaLnBrk="1" hangingPunct="1"/>
            <a:r>
              <a:rPr lang="en-US" sz="2400" smtClean="0"/>
              <a:t>As you change one attribute, you impact others</a:t>
            </a:r>
          </a:p>
          <a:p>
            <a:pPr lvl="1" eaLnBrk="1" hangingPunct="1"/>
            <a:r>
              <a:rPr lang="en-US" sz="2400" smtClean="0"/>
              <a:t>With finite resources, emphasize different attributes based on surveillance objectives</a:t>
            </a:r>
          </a:p>
          <a:p>
            <a:pPr lvl="1" eaLnBrk="1" hangingPunct="1"/>
            <a:r>
              <a:rPr lang="en-US" sz="2400" smtClean="0"/>
              <a:t>Changing tolerance for ‘missing outbreaks’ or other performance characteristics</a:t>
            </a:r>
          </a:p>
          <a:p>
            <a:pPr eaLnBrk="1" hangingPunct="1"/>
            <a:r>
              <a:rPr lang="en-US" smtClean="0"/>
              <a:t>Guidelines can (&amp; should) be adapted</a:t>
            </a:r>
          </a:p>
        </p:txBody>
      </p:sp>
    </p:spTree>
  </p:cSld>
  <p:clrMapOvr>
    <a:masterClrMapping/>
  </p:clrMapOvr>
  <p:transition advClick="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762000" y="304800"/>
            <a:ext cx="8458200" cy="1143000"/>
          </a:xfrm>
        </p:spPr>
        <p:txBody>
          <a:bodyPr/>
          <a:lstStyle/>
          <a:p>
            <a:pPr eaLnBrk="1" hangingPunct="1"/>
            <a:r>
              <a:rPr lang="en-US" smtClean="0"/>
              <a:t>Challenges</a:t>
            </a:r>
          </a:p>
        </p:txBody>
      </p:sp>
      <p:sp>
        <p:nvSpPr>
          <p:cNvPr id="54275" name="Rectangle 3"/>
          <p:cNvSpPr>
            <a:spLocks noGrp="1" noChangeArrowheads="1"/>
          </p:cNvSpPr>
          <p:nvPr>
            <p:ph type="body" idx="1"/>
          </p:nvPr>
        </p:nvSpPr>
        <p:spPr>
          <a:xfrm>
            <a:off x="838200" y="1371600"/>
            <a:ext cx="8001000" cy="5181600"/>
          </a:xfrm>
        </p:spPr>
        <p:txBody>
          <a:bodyPr/>
          <a:lstStyle/>
          <a:p>
            <a:pPr eaLnBrk="1" hangingPunct="1"/>
            <a:r>
              <a:rPr lang="en-US" smtClean="0"/>
              <a:t>Regular, frequent monitoring of surveillance processes </a:t>
            </a:r>
          </a:p>
          <a:p>
            <a:pPr eaLnBrk="1" hangingPunct="1"/>
            <a:r>
              <a:rPr lang="en-US" smtClean="0"/>
              <a:t>Balance technology &amp; people to optimize surveillance</a:t>
            </a:r>
          </a:p>
          <a:p>
            <a:pPr eaLnBrk="1" hangingPunct="1"/>
            <a:r>
              <a:rPr lang="en-US" smtClean="0"/>
              <a:t>Standards development with public health input</a:t>
            </a:r>
          </a:p>
          <a:p>
            <a:pPr lvl="1" eaLnBrk="1" hangingPunct="1"/>
            <a:r>
              <a:rPr lang="en-US" smtClean="0"/>
              <a:t>Electronic health record </a:t>
            </a:r>
          </a:p>
          <a:p>
            <a:pPr eaLnBrk="1" hangingPunct="1"/>
            <a:r>
              <a:rPr lang="en-US" smtClean="0"/>
              <a:t>Collaboration with health care sector </a:t>
            </a:r>
          </a:p>
          <a:p>
            <a:pPr eaLnBrk="1" hangingPunct="1"/>
            <a:r>
              <a:rPr lang="en-US" smtClean="0"/>
              <a:t>Coordinated national surveillance network in a federal system</a:t>
            </a:r>
          </a:p>
        </p:txBody>
      </p:sp>
    </p:spTree>
  </p:cSld>
  <p:clrMapOvr>
    <a:masterClrMapping/>
  </p:clrMapOvr>
  <p:transition advClick="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5" descr="questionmark">
            <a:hlinkClick r:id="rId3"/>
          </p:cNvPr>
          <p:cNvPicPr>
            <a:picLocks noChangeAspect="1" noChangeArrowheads="1"/>
          </p:cNvPicPr>
          <p:nvPr/>
        </p:nvPicPr>
        <p:blipFill>
          <a:blip r:embed="rId4" cstate="print"/>
          <a:srcRect/>
          <a:stretch>
            <a:fillRect/>
          </a:stretch>
        </p:blipFill>
        <p:spPr bwMode="auto">
          <a:xfrm>
            <a:off x="2971800" y="457200"/>
            <a:ext cx="3386138" cy="2408238"/>
          </a:xfrm>
          <a:prstGeom prst="rect">
            <a:avLst/>
          </a:prstGeom>
          <a:noFill/>
          <a:ln w="9525">
            <a:noFill/>
            <a:miter lim="800000"/>
            <a:headEnd/>
            <a:tailEnd/>
          </a:ln>
        </p:spPr>
      </p:pic>
      <p:sp>
        <p:nvSpPr>
          <p:cNvPr id="55299" name="Rectangle 6"/>
          <p:cNvSpPr>
            <a:spLocks noChangeArrowheads="1"/>
          </p:cNvSpPr>
          <p:nvPr/>
        </p:nvSpPr>
        <p:spPr bwMode="auto">
          <a:xfrm>
            <a:off x="1066800" y="3505200"/>
            <a:ext cx="7239000" cy="2466975"/>
          </a:xfrm>
          <a:prstGeom prst="rect">
            <a:avLst/>
          </a:prstGeom>
          <a:noFill/>
          <a:ln w="9525">
            <a:noFill/>
            <a:miter lim="800000"/>
            <a:headEnd/>
            <a:tailEnd/>
          </a:ln>
        </p:spPr>
        <p:txBody>
          <a:bodyPr>
            <a:spAutoFit/>
          </a:bodyPr>
          <a:lstStyle/>
          <a:p>
            <a:r>
              <a:rPr lang="en-US" b="0"/>
              <a:t>Thanks to Bob German, </a:t>
            </a:r>
          </a:p>
          <a:p>
            <a:r>
              <a:rPr lang="en-US" b="0"/>
              <a:t>Richard Hopkins, &amp; Heather Lindstrom</a:t>
            </a:r>
          </a:p>
          <a:p>
            <a:endParaRPr lang="en-US" b="0"/>
          </a:p>
          <a:p>
            <a:r>
              <a:rPr lang="en-US" b="0"/>
              <a:t>*********************</a:t>
            </a:r>
          </a:p>
          <a:p>
            <a:pPr algn="l"/>
            <a:r>
              <a:rPr lang="en-US" sz="2000" b="0">
                <a:solidFill>
                  <a:srgbClr val="FFFF99"/>
                </a:solidFill>
              </a:rPr>
              <a:t>The findings and conclusions in this presentation are those of the author and do not necessarily represent the official position of the Centers for Disease Control and Prevention. </a:t>
            </a: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3" cstate="print"/>
          <a:srcRect/>
          <a:stretch>
            <a:fillRect/>
          </a:stretch>
        </p:blipFill>
        <p:spPr bwMode="auto">
          <a:xfrm>
            <a:off x="1295400" y="-142875"/>
            <a:ext cx="7162800" cy="7153275"/>
          </a:xfrm>
          <a:prstGeom prst="rect">
            <a:avLst/>
          </a:prstGeom>
          <a:noFill/>
          <a:ln w="9525">
            <a:noFill/>
            <a:miter lim="800000"/>
            <a:headEnd/>
            <a:tailEnd/>
          </a:ln>
        </p:spPr>
      </p:pic>
      <p:sp>
        <p:nvSpPr>
          <p:cNvPr id="8195" name="Line 6"/>
          <p:cNvSpPr>
            <a:spLocks noChangeShapeType="1"/>
          </p:cNvSpPr>
          <p:nvPr/>
        </p:nvSpPr>
        <p:spPr bwMode="auto">
          <a:xfrm>
            <a:off x="1905000" y="6400800"/>
            <a:ext cx="1295400" cy="0"/>
          </a:xfrm>
          <a:prstGeom prst="line">
            <a:avLst/>
          </a:prstGeom>
          <a:noFill/>
          <a:ln w="76200">
            <a:solidFill>
              <a:schemeClr val="bg1"/>
            </a:solidFill>
            <a:miter lim="800000"/>
            <a:headEnd/>
            <a:tailEnd type="triangle" w="med" len="med"/>
          </a:ln>
        </p:spPr>
        <p:txBody>
          <a:bodyPr wrap="none"/>
          <a:lstStyle/>
          <a:p>
            <a:endParaRPr lang="en-US"/>
          </a:p>
        </p:txBody>
      </p:sp>
      <p:sp>
        <p:nvSpPr>
          <p:cNvPr id="8196" name="Line 7"/>
          <p:cNvSpPr>
            <a:spLocks noChangeShapeType="1"/>
          </p:cNvSpPr>
          <p:nvPr/>
        </p:nvSpPr>
        <p:spPr bwMode="auto">
          <a:xfrm>
            <a:off x="4343400" y="5029200"/>
            <a:ext cx="1600200" cy="0"/>
          </a:xfrm>
          <a:prstGeom prst="line">
            <a:avLst/>
          </a:prstGeom>
          <a:noFill/>
          <a:ln w="9525">
            <a:solidFill>
              <a:schemeClr val="accent2"/>
            </a:solidFill>
            <a:miter lim="800000"/>
            <a:headEnd/>
            <a:tailEnd/>
          </a:ln>
        </p:spPr>
        <p:txBody>
          <a:bodyPr wrap="none"/>
          <a:lstStyle/>
          <a:p>
            <a:endParaRPr lang="en-US"/>
          </a:p>
        </p:txBody>
      </p:sp>
      <p:sp>
        <p:nvSpPr>
          <p:cNvPr id="8197" name="Line 8"/>
          <p:cNvSpPr>
            <a:spLocks noChangeShapeType="1"/>
          </p:cNvSpPr>
          <p:nvPr/>
        </p:nvSpPr>
        <p:spPr bwMode="auto">
          <a:xfrm>
            <a:off x="2209800" y="5257800"/>
            <a:ext cx="2362200" cy="0"/>
          </a:xfrm>
          <a:prstGeom prst="line">
            <a:avLst/>
          </a:prstGeom>
          <a:noFill/>
          <a:ln w="9525">
            <a:solidFill>
              <a:schemeClr val="accent2"/>
            </a:solidFill>
            <a:miter lim="800000"/>
            <a:headEnd/>
            <a:tailEnd/>
          </a:ln>
        </p:spPr>
        <p:txBody>
          <a:bodyPr wrap="none"/>
          <a:lstStyle/>
          <a:p>
            <a:endParaRPr lang="en-US"/>
          </a:p>
        </p:txBody>
      </p:sp>
      <p:sp>
        <p:nvSpPr>
          <p:cNvPr id="8198" name="Line 9"/>
          <p:cNvSpPr>
            <a:spLocks noChangeShapeType="1"/>
          </p:cNvSpPr>
          <p:nvPr/>
        </p:nvSpPr>
        <p:spPr bwMode="auto">
          <a:xfrm>
            <a:off x="2590800" y="5486400"/>
            <a:ext cx="3352800" cy="0"/>
          </a:xfrm>
          <a:prstGeom prst="line">
            <a:avLst/>
          </a:prstGeom>
          <a:noFill/>
          <a:ln w="9525">
            <a:solidFill>
              <a:schemeClr val="accent2"/>
            </a:solidFill>
            <a:miter lim="800000"/>
            <a:headEnd/>
            <a:tailEnd/>
          </a:ln>
        </p:spPr>
        <p:txBody>
          <a:bodyPr wrap="none"/>
          <a:lstStyle/>
          <a:p>
            <a:endParaRPr lang="en-US"/>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6"/>
          <p:cNvPicPr>
            <a:picLocks noChangeAspect="1" noChangeArrowheads="1"/>
          </p:cNvPicPr>
          <p:nvPr/>
        </p:nvPicPr>
        <p:blipFill>
          <a:blip r:embed="rId3" cstate="print"/>
          <a:srcRect/>
          <a:stretch>
            <a:fillRect/>
          </a:stretch>
        </p:blipFill>
        <p:spPr bwMode="auto">
          <a:xfrm>
            <a:off x="254000" y="457200"/>
            <a:ext cx="8661400" cy="5956300"/>
          </a:xfrm>
          <a:prstGeom prst="rect">
            <a:avLst/>
          </a:prstGeom>
          <a:noFill/>
          <a:ln w="9525">
            <a:noFill/>
            <a:miter lim="800000"/>
            <a:headEnd/>
            <a:tailEnd/>
          </a:ln>
        </p:spPr>
      </p:pic>
      <p:sp>
        <p:nvSpPr>
          <p:cNvPr id="9219" name="Line 4"/>
          <p:cNvSpPr>
            <a:spLocks noChangeShapeType="1"/>
          </p:cNvSpPr>
          <p:nvPr/>
        </p:nvSpPr>
        <p:spPr bwMode="auto">
          <a:xfrm flipH="1">
            <a:off x="5105400" y="6248400"/>
            <a:ext cx="1600200" cy="0"/>
          </a:xfrm>
          <a:prstGeom prst="line">
            <a:avLst/>
          </a:prstGeom>
          <a:noFill/>
          <a:ln w="76200">
            <a:solidFill>
              <a:schemeClr val="bg1"/>
            </a:solidFill>
            <a:miter lim="800000"/>
            <a:headEnd/>
            <a:tailEnd type="triangle" w="med" len="med"/>
          </a:ln>
        </p:spPr>
        <p:txBody>
          <a:bodyPr wrap="none"/>
          <a:lstStyle/>
          <a:p>
            <a:endParaRPr lang="en-US"/>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8600" y="533400"/>
            <a:ext cx="3124200" cy="5638800"/>
          </a:xfrm>
        </p:spPr>
        <p:txBody>
          <a:bodyPr/>
          <a:lstStyle/>
          <a:p>
            <a:pPr eaLnBrk="1" hangingPunct="1"/>
            <a:r>
              <a:rPr lang="en-US" sz="4000" smtClean="0"/>
              <a:t>CDC’s </a:t>
            </a:r>
            <a:r>
              <a:rPr lang="en-US" sz="4000" i="1" smtClean="0"/>
              <a:t>Updated Guidelines for Evaluating Public Health Surveillance Systems, </a:t>
            </a:r>
            <a:r>
              <a:rPr lang="en-US" sz="4000" smtClean="0"/>
              <a:t>2001</a:t>
            </a:r>
          </a:p>
        </p:txBody>
      </p:sp>
      <p:pic>
        <p:nvPicPr>
          <p:cNvPr id="10243" name="Picture 3"/>
          <p:cNvPicPr>
            <a:picLocks noChangeAspect="1" noChangeArrowheads="1"/>
          </p:cNvPicPr>
          <p:nvPr/>
        </p:nvPicPr>
        <p:blipFill>
          <a:blip r:embed="rId3" cstate="print"/>
          <a:srcRect/>
          <a:stretch>
            <a:fillRect/>
          </a:stretch>
        </p:blipFill>
        <p:spPr bwMode="auto">
          <a:xfrm>
            <a:off x="4419600" y="106363"/>
            <a:ext cx="4281488" cy="6751637"/>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3" cstate="print"/>
          <a:srcRect/>
          <a:stretch>
            <a:fillRect/>
          </a:stretch>
        </p:blipFill>
        <p:spPr bwMode="auto">
          <a:xfrm>
            <a:off x="228600" y="228600"/>
            <a:ext cx="2605088" cy="3657600"/>
          </a:xfrm>
          <a:prstGeom prst="rect">
            <a:avLst/>
          </a:prstGeom>
          <a:noFill/>
          <a:ln w="9525">
            <a:noFill/>
            <a:miter lim="800000"/>
            <a:headEnd/>
            <a:tailEnd/>
          </a:ln>
        </p:spPr>
      </p:pic>
      <p:sp>
        <p:nvSpPr>
          <p:cNvPr id="11267" name="Text Box 6"/>
          <p:cNvSpPr txBox="1">
            <a:spLocks noChangeArrowheads="1"/>
          </p:cNvSpPr>
          <p:nvPr/>
        </p:nvSpPr>
        <p:spPr bwMode="auto">
          <a:xfrm>
            <a:off x="1774825" y="5791200"/>
            <a:ext cx="7292975" cy="822325"/>
          </a:xfrm>
          <a:prstGeom prst="rect">
            <a:avLst/>
          </a:prstGeom>
          <a:noFill/>
          <a:ln w="9525">
            <a:noFill/>
            <a:miter lim="800000"/>
            <a:headEnd/>
            <a:tailEnd/>
          </a:ln>
        </p:spPr>
        <p:txBody>
          <a:bodyPr wrap="none">
            <a:spAutoFit/>
          </a:bodyPr>
          <a:lstStyle/>
          <a:p>
            <a:pPr algn="r"/>
            <a:r>
              <a:rPr lang="en-US" b="0"/>
              <a:t>Examples of other guidance </a:t>
            </a:r>
          </a:p>
          <a:p>
            <a:pPr algn="r"/>
            <a:r>
              <a:rPr lang="en-US" b="0"/>
              <a:t>on public health surveillance monitoring &amp; evaluation</a:t>
            </a:r>
          </a:p>
        </p:txBody>
      </p:sp>
      <p:pic>
        <p:nvPicPr>
          <p:cNvPr id="11268" name="Picture 8"/>
          <p:cNvPicPr>
            <a:picLocks noChangeAspect="1" noChangeArrowheads="1"/>
          </p:cNvPicPr>
          <p:nvPr/>
        </p:nvPicPr>
        <p:blipFill>
          <a:blip r:embed="rId4" cstate="print"/>
          <a:srcRect/>
          <a:stretch>
            <a:fillRect/>
          </a:stretch>
        </p:blipFill>
        <p:spPr bwMode="auto">
          <a:xfrm>
            <a:off x="5943600" y="1219200"/>
            <a:ext cx="3052763" cy="3886200"/>
          </a:xfrm>
          <a:prstGeom prst="rect">
            <a:avLst/>
          </a:prstGeom>
          <a:noFill/>
          <a:ln w="9525">
            <a:noFill/>
            <a:miter lim="800000"/>
            <a:headEnd/>
            <a:tailEnd/>
          </a:ln>
        </p:spPr>
      </p:pic>
      <p:pic>
        <p:nvPicPr>
          <p:cNvPr id="11269" name="Picture 9"/>
          <p:cNvPicPr>
            <a:picLocks noChangeAspect="1" noChangeArrowheads="1"/>
          </p:cNvPicPr>
          <p:nvPr/>
        </p:nvPicPr>
        <p:blipFill>
          <a:blip r:embed="rId5" cstate="print"/>
          <a:srcRect/>
          <a:stretch>
            <a:fillRect/>
          </a:stretch>
        </p:blipFill>
        <p:spPr bwMode="auto">
          <a:xfrm>
            <a:off x="228600" y="4630738"/>
            <a:ext cx="4478338" cy="1465262"/>
          </a:xfrm>
          <a:prstGeom prst="rect">
            <a:avLst/>
          </a:prstGeom>
          <a:noFill/>
          <a:ln w="9525">
            <a:noFill/>
            <a:miter lim="800000"/>
            <a:headEnd/>
            <a:tailEnd/>
          </a:ln>
        </p:spPr>
      </p:pic>
      <p:pic>
        <p:nvPicPr>
          <p:cNvPr id="11270" name="Picture 7"/>
          <p:cNvPicPr>
            <a:picLocks noChangeAspect="1" noChangeArrowheads="1"/>
          </p:cNvPicPr>
          <p:nvPr/>
        </p:nvPicPr>
        <p:blipFill>
          <a:blip r:embed="rId6" cstate="print"/>
          <a:srcRect/>
          <a:stretch>
            <a:fillRect/>
          </a:stretch>
        </p:blipFill>
        <p:spPr bwMode="auto">
          <a:xfrm>
            <a:off x="3048000" y="609600"/>
            <a:ext cx="2779713" cy="3733800"/>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q2">
  <a:themeElements>
    <a:clrScheme name="q2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fontScheme name="q2">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lnDef>
  </a:objectDefaults>
  <a:extraClrSchemeLst>
    <a:extraClrScheme>
      <a:clrScheme name="q2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q2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q2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3rd Slide Master for APHA Course</Template>
  <TotalTime>4141</TotalTime>
  <Words>4072</Words>
  <Application>Microsoft Office PowerPoint</Application>
  <PresentationFormat>On-screen Show (4:3)</PresentationFormat>
  <Paragraphs>579</Paragraphs>
  <Slides>53</Slides>
  <Notes>51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53</vt:i4>
      </vt:variant>
    </vt:vector>
  </HeadingPairs>
  <TitlesOfParts>
    <vt:vector size="61" baseType="lpstr">
      <vt:lpstr>Arial</vt:lpstr>
      <vt:lpstr>Arial Narrow</vt:lpstr>
      <vt:lpstr>Wingdings</vt:lpstr>
      <vt:lpstr>Times New Roman</vt:lpstr>
      <vt:lpstr>Verdana</vt:lpstr>
      <vt:lpstr>q2</vt:lpstr>
      <vt:lpstr>Adobe Photoshop Image</vt:lpstr>
      <vt:lpstr>WordPerfect 9 Document</vt:lpstr>
      <vt:lpstr>Evaluation of Public Health  Surveillance Systems</vt:lpstr>
      <vt:lpstr>Objectives</vt:lpstr>
      <vt:lpstr> </vt:lpstr>
      <vt:lpstr> </vt:lpstr>
      <vt:lpstr>When to evaluate a surveillance system?</vt:lpstr>
      <vt:lpstr>Slide 6</vt:lpstr>
      <vt:lpstr>Slide 7</vt:lpstr>
      <vt:lpstr>CDC’s Updated Guidelines for Evaluating Public Health Surveillance Systems, 2001</vt:lpstr>
      <vt:lpstr>Slide 9</vt:lpstr>
      <vt:lpstr>Surveillance evaluation tasks</vt:lpstr>
      <vt:lpstr>Task A.  Engage stakeholders</vt:lpstr>
      <vt:lpstr>Task B.  Describe system</vt:lpstr>
      <vt:lpstr>Public health importance: Should this event be under surveillance?</vt:lpstr>
      <vt:lpstr>Surveillance system objectives</vt:lpstr>
      <vt:lpstr>Example:  Objectives for Australian National Notifiable Disease Surveillance System (NNDSS)</vt:lpstr>
      <vt:lpstr>Example:  Australian NNDSS processes</vt:lpstr>
      <vt:lpstr>Resources</vt:lpstr>
      <vt:lpstr>Slide 18</vt:lpstr>
      <vt:lpstr>Task C.  Focus evaluation design</vt:lpstr>
      <vt:lpstr>Task D.  Gather evidence of system’s performance</vt:lpstr>
      <vt:lpstr>Task E.  State conclusions and make recommendations  </vt:lpstr>
      <vt:lpstr>Example: Evaluation conclusions</vt:lpstr>
      <vt:lpstr>Task F. Ensure use of findings and share lessons learned</vt:lpstr>
      <vt:lpstr>  </vt:lpstr>
      <vt:lpstr>Task D.  Gather evidence of system’s performance</vt:lpstr>
      <vt:lpstr>Example: Usefulness from external stakeholder perspective</vt:lpstr>
      <vt:lpstr>Slide 27</vt:lpstr>
      <vt:lpstr>Task D.  Gather evidence of system’s performance</vt:lpstr>
      <vt:lpstr>Timeliness</vt:lpstr>
      <vt:lpstr>Slide 30</vt:lpstr>
      <vt:lpstr>Slide 31</vt:lpstr>
      <vt:lpstr>Slide 32</vt:lpstr>
      <vt:lpstr>Sensitivity &amp; PVP of system</vt:lpstr>
      <vt:lpstr>Sensitivity</vt:lpstr>
      <vt:lpstr>Sensitivity for individual cases</vt:lpstr>
      <vt:lpstr>Measuring completeness</vt:lpstr>
      <vt:lpstr>Assessing Completeness: Lab Reporting  Jan 2000 - June 2004  -- Uncorrected</vt:lpstr>
      <vt:lpstr>Assessing Completeness: Provider Reporting Jan 2000-Dec 2003 – Uncorrected </vt:lpstr>
      <vt:lpstr>Sensitivity for outbreaks</vt:lpstr>
      <vt:lpstr>Predictive Value Positive  (PVP) for cases</vt:lpstr>
      <vt:lpstr>Predictive Value Positive (PVP) for outbreaks</vt:lpstr>
      <vt:lpstr>Negative predictive value (NPV) for outbreaks</vt:lpstr>
      <vt:lpstr>Slide 43</vt:lpstr>
      <vt:lpstr>Example: Case ascertainment bias</vt:lpstr>
      <vt:lpstr>Representativeness of sentinel surveillance? Gonococcal Isolate Surveillance Project (GISP)</vt:lpstr>
      <vt:lpstr>Example:    Data quality  Completeness of data elements    Validity: Compared case reports to independent chart review</vt:lpstr>
      <vt:lpstr>Do you need full information on all cases?</vt:lpstr>
      <vt:lpstr>Example:  Simplicity - System structure - Ease of operation  Single data source  Trained data abstractor  Multiple agencies involved</vt:lpstr>
      <vt:lpstr>Flexibility</vt:lpstr>
      <vt:lpstr>Privacy &amp; confidentiality</vt:lpstr>
      <vt:lpstr>Summary</vt:lpstr>
      <vt:lpstr>Challenges</vt:lpstr>
      <vt:lpstr>Slide 53</vt:lpstr>
    </vt:vector>
  </TitlesOfParts>
  <Company>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Public Health  Surveillance Systems</dc:title>
  <dc:creator>slg0</dc:creator>
  <cp:lastModifiedBy>amasters</cp:lastModifiedBy>
  <cp:revision>270</cp:revision>
  <cp:lastPrinted>1601-01-01T00:00:00Z</cp:lastPrinted>
  <dcterms:created xsi:type="dcterms:W3CDTF">2001-06-07T17:33:21Z</dcterms:created>
  <dcterms:modified xsi:type="dcterms:W3CDTF">2010-08-25T19:21:13Z</dcterms:modified>
</cp:coreProperties>
</file>