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48"/>
  </p:notesMasterIdLst>
  <p:handoutMasterIdLst>
    <p:handoutMasterId r:id="rId49"/>
  </p:handoutMasterIdLst>
  <p:sldIdLst>
    <p:sldId id="468" r:id="rId2"/>
    <p:sldId id="405" r:id="rId3"/>
    <p:sldId id="404" r:id="rId4"/>
    <p:sldId id="407" r:id="rId5"/>
    <p:sldId id="479" r:id="rId6"/>
    <p:sldId id="406" r:id="rId7"/>
    <p:sldId id="487" r:id="rId8"/>
    <p:sldId id="488" r:id="rId9"/>
    <p:sldId id="489" r:id="rId10"/>
    <p:sldId id="509" r:id="rId11"/>
    <p:sldId id="478" r:id="rId12"/>
    <p:sldId id="450" r:id="rId13"/>
    <p:sldId id="451" r:id="rId14"/>
    <p:sldId id="420" r:id="rId15"/>
    <p:sldId id="434" r:id="rId16"/>
    <p:sldId id="435" r:id="rId17"/>
    <p:sldId id="436" r:id="rId18"/>
    <p:sldId id="437" r:id="rId19"/>
    <p:sldId id="438" r:id="rId20"/>
    <p:sldId id="439" r:id="rId21"/>
    <p:sldId id="496" r:id="rId22"/>
    <p:sldId id="477" r:id="rId23"/>
    <p:sldId id="501" r:id="rId24"/>
    <p:sldId id="502" r:id="rId25"/>
    <p:sldId id="394" r:id="rId26"/>
    <p:sldId id="507" r:id="rId27"/>
    <p:sldId id="455" r:id="rId28"/>
    <p:sldId id="480" r:id="rId29"/>
    <p:sldId id="481" r:id="rId30"/>
    <p:sldId id="482" r:id="rId31"/>
    <p:sldId id="493" r:id="rId32"/>
    <p:sldId id="427" r:id="rId33"/>
    <p:sldId id="397" r:id="rId34"/>
    <p:sldId id="402" r:id="rId35"/>
    <p:sldId id="508" r:id="rId36"/>
    <p:sldId id="512" r:id="rId37"/>
    <p:sldId id="476" r:id="rId38"/>
    <p:sldId id="444" r:id="rId39"/>
    <p:sldId id="445" r:id="rId40"/>
    <p:sldId id="446" r:id="rId41"/>
    <p:sldId id="447" r:id="rId42"/>
    <p:sldId id="511" r:id="rId43"/>
    <p:sldId id="494" r:id="rId44"/>
    <p:sldId id="495" r:id="rId45"/>
    <p:sldId id="486" r:id="rId46"/>
    <p:sldId id="459" r:id="rId47"/>
  </p:sldIdLst>
  <p:sldSz cx="10287000" cy="6858000" type="35mm"/>
  <p:notesSz cx="6858000" cy="9296400"/>
  <p:defaultTextStyle>
    <a:defPPr>
      <a:defRPr lang="en-US"/>
    </a:defPPr>
    <a:lvl1pPr algn="l" rtl="0" fontAlgn="base">
      <a:spcBef>
        <a:spcPct val="0"/>
      </a:spcBef>
      <a:spcAft>
        <a:spcPct val="0"/>
      </a:spcAft>
      <a:defRPr sz="6000" kern="1200">
        <a:solidFill>
          <a:schemeClr val="tx1"/>
        </a:solidFill>
        <a:latin typeface="Times New Roman" pitchFamily="18" charset="0"/>
        <a:ea typeface="+mn-ea"/>
        <a:cs typeface="+mn-cs"/>
      </a:defRPr>
    </a:lvl1pPr>
    <a:lvl2pPr marL="457200" algn="l" rtl="0" fontAlgn="base">
      <a:spcBef>
        <a:spcPct val="0"/>
      </a:spcBef>
      <a:spcAft>
        <a:spcPct val="0"/>
      </a:spcAft>
      <a:defRPr sz="6000" kern="1200">
        <a:solidFill>
          <a:schemeClr val="tx1"/>
        </a:solidFill>
        <a:latin typeface="Times New Roman" pitchFamily="18" charset="0"/>
        <a:ea typeface="+mn-ea"/>
        <a:cs typeface="+mn-cs"/>
      </a:defRPr>
    </a:lvl2pPr>
    <a:lvl3pPr marL="914400" algn="l" rtl="0" fontAlgn="base">
      <a:spcBef>
        <a:spcPct val="0"/>
      </a:spcBef>
      <a:spcAft>
        <a:spcPct val="0"/>
      </a:spcAft>
      <a:defRPr sz="6000" kern="1200">
        <a:solidFill>
          <a:schemeClr val="tx1"/>
        </a:solidFill>
        <a:latin typeface="Times New Roman" pitchFamily="18" charset="0"/>
        <a:ea typeface="+mn-ea"/>
        <a:cs typeface="+mn-cs"/>
      </a:defRPr>
    </a:lvl3pPr>
    <a:lvl4pPr marL="1371600" algn="l" rtl="0" fontAlgn="base">
      <a:spcBef>
        <a:spcPct val="0"/>
      </a:spcBef>
      <a:spcAft>
        <a:spcPct val="0"/>
      </a:spcAft>
      <a:defRPr sz="6000" kern="1200">
        <a:solidFill>
          <a:schemeClr val="tx1"/>
        </a:solidFill>
        <a:latin typeface="Times New Roman" pitchFamily="18" charset="0"/>
        <a:ea typeface="+mn-ea"/>
        <a:cs typeface="+mn-cs"/>
      </a:defRPr>
    </a:lvl4pPr>
    <a:lvl5pPr marL="1828800" algn="l" rtl="0" fontAlgn="base">
      <a:spcBef>
        <a:spcPct val="0"/>
      </a:spcBef>
      <a:spcAft>
        <a:spcPct val="0"/>
      </a:spcAft>
      <a:defRPr sz="6000" kern="1200">
        <a:solidFill>
          <a:schemeClr val="tx1"/>
        </a:solidFill>
        <a:latin typeface="Times New Roman" pitchFamily="18" charset="0"/>
        <a:ea typeface="+mn-ea"/>
        <a:cs typeface="+mn-cs"/>
      </a:defRPr>
    </a:lvl5pPr>
    <a:lvl6pPr marL="2286000" algn="l" defTabSz="914400" rtl="0" eaLnBrk="1" latinLnBrk="0" hangingPunct="1">
      <a:defRPr sz="6000" kern="1200">
        <a:solidFill>
          <a:schemeClr val="tx1"/>
        </a:solidFill>
        <a:latin typeface="Times New Roman" pitchFamily="18" charset="0"/>
        <a:ea typeface="+mn-ea"/>
        <a:cs typeface="+mn-cs"/>
      </a:defRPr>
    </a:lvl6pPr>
    <a:lvl7pPr marL="2743200" algn="l" defTabSz="914400" rtl="0" eaLnBrk="1" latinLnBrk="0" hangingPunct="1">
      <a:defRPr sz="6000" kern="1200">
        <a:solidFill>
          <a:schemeClr val="tx1"/>
        </a:solidFill>
        <a:latin typeface="Times New Roman" pitchFamily="18" charset="0"/>
        <a:ea typeface="+mn-ea"/>
        <a:cs typeface="+mn-cs"/>
      </a:defRPr>
    </a:lvl7pPr>
    <a:lvl8pPr marL="3200400" algn="l" defTabSz="914400" rtl="0" eaLnBrk="1" latinLnBrk="0" hangingPunct="1">
      <a:defRPr sz="6000" kern="1200">
        <a:solidFill>
          <a:schemeClr val="tx1"/>
        </a:solidFill>
        <a:latin typeface="Times New Roman" pitchFamily="18" charset="0"/>
        <a:ea typeface="+mn-ea"/>
        <a:cs typeface="+mn-cs"/>
      </a:defRPr>
    </a:lvl8pPr>
    <a:lvl9pPr marL="3657600" algn="l" defTabSz="914400" rtl="0" eaLnBrk="1" latinLnBrk="0" hangingPunct="1">
      <a:defRPr sz="6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00"/>
    <a:srgbClr val="996600"/>
    <a:srgbClr val="FF9900"/>
    <a:srgbClr val="000099"/>
    <a:srgbClr val="0000FF"/>
    <a:srgbClr val="66FFFF"/>
    <a:srgbClr val="29292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68902" autoAdjust="0"/>
  </p:normalViewPr>
  <p:slideViewPr>
    <p:cSldViewPr>
      <p:cViewPr varScale="1">
        <p:scale>
          <a:sx n="94" d="100"/>
          <a:sy n="94" d="100"/>
        </p:scale>
        <p:origin x="-1758" y="-102"/>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1896" y="-108"/>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1" y="0"/>
            <a:ext cx="2972421"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80899" name="Rectangle 3"/>
          <p:cNvSpPr>
            <a:spLocks noGrp="1" noChangeArrowheads="1"/>
          </p:cNvSpPr>
          <p:nvPr>
            <p:ph type="dt" sz="quarter" idx="1"/>
          </p:nvPr>
        </p:nvSpPr>
        <p:spPr bwMode="auto">
          <a:xfrm>
            <a:off x="3885579" y="0"/>
            <a:ext cx="2972421"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80900" name="Rectangle 4"/>
          <p:cNvSpPr>
            <a:spLocks noGrp="1" noChangeArrowheads="1"/>
          </p:cNvSpPr>
          <p:nvPr>
            <p:ph type="ftr" sz="quarter" idx="2"/>
          </p:nvPr>
        </p:nvSpPr>
        <p:spPr bwMode="auto">
          <a:xfrm>
            <a:off x="1" y="8831264"/>
            <a:ext cx="2972421"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80901" name="Rectangle 5"/>
          <p:cNvSpPr>
            <a:spLocks noGrp="1" noChangeArrowheads="1"/>
          </p:cNvSpPr>
          <p:nvPr>
            <p:ph type="sldNum" sz="quarter" idx="3"/>
          </p:nvPr>
        </p:nvSpPr>
        <p:spPr bwMode="auto">
          <a:xfrm>
            <a:off x="3885579" y="8831264"/>
            <a:ext cx="2972421"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60EEAD3-68E3-42D7-9E6C-C92B659B5E9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814388" y="696913"/>
            <a:ext cx="5229225" cy="3486150"/>
          </a:xfrm>
          <a:prstGeom prst="rect">
            <a:avLst/>
          </a:prstGeom>
          <a:noFill/>
          <a:ln w="9525">
            <a:solidFill>
              <a:srgbClr val="000000"/>
            </a:solidFill>
            <a:miter lim="800000"/>
            <a:headEnd/>
            <a:tailEnd/>
          </a:ln>
        </p:spPr>
      </p:sp>
      <p:sp>
        <p:nvSpPr>
          <p:cNvPr id="2051" name="Rectangle 3"/>
          <p:cNvSpPr>
            <a:spLocks noGrp="1" noChangeArrowheads="1"/>
          </p:cNvSpPr>
          <p:nvPr>
            <p:ph type="body" sz="quarter" idx="3"/>
          </p:nvPr>
        </p:nvSpPr>
        <p:spPr bwMode="auto">
          <a:xfrm>
            <a:off x="686421" y="4416426"/>
            <a:ext cx="5485158"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Arial" charset="0"/>
        <a:ea typeface="+mn-ea"/>
        <a:cs typeface="+mn-cs"/>
      </a:defRPr>
    </a:lvl1pPr>
    <a:lvl2pPr marL="457200" algn="l" rtl="0" eaLnBrk="0" fontAlgn="base" hangingPunct="0">
      <a:spcBef>
        <a:spcPct val="30000"/>
      </a:spcBef>
      <a:spcAft>
        <a:spcPct val="0"/>
      </a:spcAft>
      <a:defRPr sz="1400" kern="1200">
        <a:solidFill>
          <a:schemeClr val="tx1"/>
        </a:solidFill>
        <a:latin typeface="Arial" charset="0"/>
        <a:ea typeface="+mn-ea"/>
        <a:cs typeface="+mn-cs"/>
      </a:defRPr>
    </a:lvl2pPr>
    <a:lvl3pPr marL="914400" algn="l" rtl="0" eaLnBrk="0" fontAlgn="base" hangingPunct="0">
      <a:spcBef>
        <a:spcPct val="30000"/>
      </a:spcBef>
      <a:spcAft>
        <a:spcPct val="0"/>
      </a:spcAft>
      <a:defRPr sz="1400" kern="1200">
        <a:solidFill>
          <a:schemeClr val="tx1"/>
        </a:solidFill>
        <a:latin typeface="Arial" charset="0"/>
        <a:ea typeface="+mn-ea"/>
        <a:cs typeface="+mn-cs"/>
      </a:defRPr>
    </a:lvl3pPr>
    <a:lvl4pPr marL="1371600" algn="l" rtl="0" eaLnBrk="0" fontAlgn="base" hangingPunct="0">
      <a:spcBef>
        <a:spcPct val="30000"/>
      </a:spcBef>
      <a:spcAft>
        <a:spcPct val="0"/>
      </a:spcAft>
      <a:defRPr sz="1400" kern="1200">
        <a:solidFill>
          <a:schemeClr val="tx1"/>
        </a:solidFill>
        <a:latin typeface="Arial" charset="0"/>
        <a:ea typeface="+mn-ea"/>
        <a:cs typeface="+mn-cs"/>
      </a:defRPr>
    </a:lvl4pPr>
    <a:lvl5pPr marL="1828800" algn="l" rtl="0" eaLnBrk="0" fontAlgn="base" hangingPunct="0">
      <a:spcBef>
        <a:spcPct val="30000"/>
      </a:spcBef>
      <a:spcAft>
        <a:spcPct val="0"/>
      </a:spcAft>
      <a:defRPr sz="14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p:spPr>
        <p:txBody>
          <a:bodyPr/>
          <a:lstStyle/>
          <a:p>
            <a:r>
              <a:rPr lang="en-US" smtClean="0"/>
              <a:t>Once you’ve chosen a method, then you need to make sure that you work within the constraints of that method.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CATI Com</a:t>
            </a:r>
          </a:p>
          <a:p>
            <a:r>
              <a:rPr lang="en-US" dirty="0" smtClean="0"/>
              <a:t>A computerized questionnaire is administered to respondents over the telephone. </a:t>
            </a:r>
          </a:p>
          <a:p>
            <a:r>
              <a:rPr lang="en-US" dirty="0" smtClean="0"/>
              <a:t>The interviewer sits in front of a computer screen </a:t>
            </a:r>
          </a:p>
          <a:p>
            <a:r>
              <a:rPr lang="en-US" dirty="0" smtClean="0"/>
              <a:t>Upon command, the computer dials the telephone number to be called. </a:t>
            </a:r>
          </a:p>
          <a:p>
            <a:r>
              <a:rPr lang="en-US" dirty="0" smtClean="0"/>
              <a:t>When contact is made, the interviewer reads the questions posed on the computer screen and records the respondent's answers directly into the computer. </a:t>
            </a:r>
          </a:p>
          <a:p>
            <a:r>
              <a:rPr lang="en-US" dirty="0" smtClean="0"/>
              <a:t>Interim and update reports can be compiled instantaneously, as the data are being collected. </a:t>
            </a:r>
          </a:p>
          <a:p>
            <a:r>
              <a:rPr lang="en-US" dirty="0" smtClean="0"/>
              <a:t>CATI software has built-in logic, which also enhances data accuracy. </a:t>
            </a:r>
          </a:p>
          <a:p>
            <a:r>
              <a:rPr lang="en-US" dirty="0" smtClean="0"/>
              <a:t>The program will personalize questions and control for logically incorrect answers, such as percentage answers that do not add up to 100 percent. </a:t>
            </a:r>
          </a:p>
          <a:p>
            <a:r>
              <a:rPr lang="en-US" dirty="0" smtClean="0"/>
              <a:t>The software has built-in branching logic, which will skip questions that are not applicable or will probe for more detail when warranted. </a:t>
            </a:r>
            <a:endParaRPr lang="en-US" smtClean="0"/>
          </a:p>
          <a:p>
            <a:r>
              <a:rPr lang="en-US" smtClean="0"/>
              <a:t>puter</a:t>
            </a:r>
            <a:r>
              <a:rPr lang="en-US" dirty="0" smtClean="0"/>
              <a:t>-assisted telephone interviewing</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2" indent="0" algn="l" defTabSz="914400" rtl="0" eaLnBrk="0" fontAlgn="base" latinLnBrk="0" hangingPunct="0">
              <a:lnSpc>
                <a:spcPct val="100000"/>
              </a:lnSpc>
              <a:spcBef>
                <a:spcPct val="30000"/>
              </a:spcBef>
              <a:spcAft>
                <a:spcPct val="0"/>
              </a:spcAft>
              <a:buClrTx/>
              <a:buSzTx/>
              <a:buFontTx/>
              <a:buNone/>
              <a:tabLst/>
              <a:defRPr/>
            </a:pPr>
            <a:r>
              <a:rPr lang="en-US" dirty="0" smtClean="0"/>
              <a:t>NHCS: Ambulatory, hospital, and long-term care surveys</a:t>
            </a:r>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p:spPr>
        <p:txBody>
          <a:bodyPr/>
          <a:lstStyle/>
          <a:p>
            <a:r>
              <a:rPr lang="en-US" smtClean="0"/>
              <a:t>Focus-groups can help illuminate the appropriate quantitative responses</a:t>
            </a:r>
          </a:p>
          <a:p>
            <a:r>
              <a:rPr lang="en-US" smtClean="0"/>
              <a:t>Interviews can be good for helping with forming your research questions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ln/>
        </p:spPr>
      </p:sp>
      <p:sp>
        <p:nvSpPr>
          <p:cNvPr id="58370" name="Rectangle 3"/>
          <p:cNvSpPr>
            <a:spLocks noGrp="1" noChangeArrowheads="1"/>
          </p:cNvSpPr>
          <p:nvPr>
            <p:ph type="body" idx="1"/>
          </p:nvPr>
        </p:nvSpPr>
        <p:spPr>
          <a:noFill/>
          <a:ln/>
        </p:spPr>
        <p:txBody>
          <a:bodyPr/>
          <a:lstStyle/>
          <a:p>
            <a:r>
              <a:rPr lang="en-US" smtClean="0"/>
              <a:t>Best used for Breaking the ice in an interview; when respondents' own words are important; when the surveyor doesn't know all the possible answers.</a:t>
            </a:r>
          </a:p>
          <a:p>
            <a:r>
              <a:rPr lang="en-US" smtClean="0"/>
              <a:t>Open-ended questions are important for considering things that can be missed when your survey only has concrete questions with given answers. People may want to tell a story or give a difft answer and that may be the key to the investigation.</a:t>
            </a:r>
          </a:p>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ln/>
        </p:spPr>
      </p:sp>
      <p:sp>
        <p:nvSpPr>
          <p:cNvPr id="60418" name="Rectangle 3"/>
          <p:cNvSpPr>
            <a:spLocks noGrp="1" noChangeArrowheads="1"/>
          </p:cNvSpPr>
          <p:nvPr>
            <p:ph type="body" idx="1"/>
          </p:nvPr>
        </p:nvSpPr>
        <p:spPr>
          <a:noFill/>
          <a:ln/>
        </p:spPr>
        <p:txBody>
          <a:bodyPr/>
          <a:lstStyle/>
          <a:p>
            <a:r>
              <a:rPr lang="en-US" smtClean="0"/>
              <a:t>Best used when Collecting rank ordered data; when all response choices are known; when quantitative statistical results are desired.</a:t>
            </a:r>
          </a:p>
          <a:p>
            <a:r>
              <a:rPr lang="en-US" smtClean="0"/>
              <a:t>5 Types:</a:t>
            </a:r>
          </a:p>
          <a:p>
            <a:r>
              <a:rPr lang="en-US" smtClean="0"/>
              <a:t>Likert-feelings/attitudes</a:t>
            </a:r>
          </a:p>
          <a:p>
            <a:r>
              <a:rPr lang="en-US" smtClean="0"/>
              <a:t>Ordinal-rate</a:t>
            </a:r>
          </a:p>
          <a:p>
            <a:r>
              <a:rPr lang="en-US" smtClean="0"/>
              <a:t>Multiple-choice-when there are finite options</a:t>
            </a:r>
          </a:p>
          <a:p>
            <a:r>
              <a:rPr lang="en-US" smtClean="0"/>
              <a:t>Categorical-exclusive categories</a:t>
            </a:r>
          </a:p>
          <a:p>
            <a:r>
              <a:rPr lang="en-US" smtClean="0"/>
              <a:t>Numerical-age, month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a:ln/>
        </p:spPr>
        <p:txBody>
          <a:bodyPr/>
          <a:lstStyle/>
          <a:p>
            <a:r>
              <a:rPr lang="en-US" smtClean="0"/>
              <a:t>8</a:t>
            </a:r>
            <a:r>
              <a:rPr lang="en-US" baseline="30000" smtClean="0"/>
              <a:t>th</a:t>
            </a:r>
            <a:r>
              <a:rPr lang="en-US" smtClean="0"/>
              <a:t> grade reading level for general pop</a:t>
            </a:r>
          </a:p>
          <a:p>
            <a:r>
              <a:rPr lang="en-US" smtClean="0"/>
              <a:t>Use appropriate skip patterns to steer respondents around non-relevant (or unnecessarily sensitive) questions</a:t>
            </a:r>
          </a:p>
          <a:p>
            <a:r>
              <a:rPr lang="en-US" smtClean="0"/>
              <a:t>Consider diversity of respondents</a:t>
            </a:r>
          </a:p>
          <a:p>
            <a:r>
              <a:rPr lang="en-US" smtClean="0"/>
              <a:t>Context effect, part-whole question effect</a:t>
            </a:r>
          </a:p>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ln/>
        </p:spPr>
      </p:sp>
      <p:sp>
        <p:nvSpPr>
          <p:cNvPr id="64514" name="Rectangle 3"/>
          <p:cNvSpPr>
            <a:spLocks noGrp="1" noChangeArrowheads="1"/>
          </p:cNvSpPr>
          <p:nvPr>
            <p:ph type="body" idx="1"/>
          </p:nvPr>
        </p:nvSpPr>
        <p:spPr>
          <a:noFill/>
          <a:ln/>
        </p:spPr>
        <p:txBody>
          <a:bodyPr/>
          <a:lstStyle/>
          <a:p>
            <a:r>
              <a:rPr lang="en-US" smtClean="0"/>
              <a:t>1—too general A better choice</a:t>
            </a:r>
            <a:r>
              <a:rPr lang="en-US" i="1" smtClean="0"/>
              <a:t>: </a:t>
            </a:r>
          </a:p>
          <a:p>
            <a:r>
              <a:rPr lang="en-US" i="1" smtClean="0"/>
              <a:t>Have you ever used any of the following:</a:t>
            </a:r>
          </a:p>
          <a:p>
            <a:r>
              <a:rPr lang="en-US" i="1" smtClean="0"/>
              <a:t>	</a:t>
            </a:r>
            <a:r>
              <a:rPr lang="en-US" sz="1300" i="1" smtClean="0"/>
              <a:t>	____ Alcohol</a:t>
            </a:r>
          </a:p>
          <a:p>
            <a:r>
              <a:rPr lang="en-US" sz="1300" i="1" smtClean="0"/>
              <a:t>		____ Marijuana</a:t>
            </a:r>
          </a:p>
          <a:p>
            <a:r>
              <a:rPr lang="en-US" sz="1300" i="1" smtClean="0"/>
              <a:t>          ____ Methamphetamine (speed, crystal meth)</a:t>
            </a:r>
          </a:p>
          <a:p>
            <a:endParaRPr lang="en-US" smtClean="0"/>
          </a:p>
          <a:p>
            <a:r>
              <a:rPr lang="en-US" smtClean="0"/>
              <a:t>Make two questions</a:t>
            </a:r>
          </a:p>
          <a:p>
            <a:r>
              <a:rPr lang="en-US" smtClean="0"/>
              <a:t>Avoid negative wording</a:t>
            </a:r>
          </a:p>
          <a:p>
            <a:r>
              <a:rPr lang="en-US" smtClean="0"/>
              <a:t>Jargon</a:t>
            </a:r>
          </a:p>
          <a:p>
            <a:r>
              <a:rPr lang="en-US" smtClean="0"/>
              <a:t>Unreasonable time frames</a:t>
            </a:r>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ln/>
        </p:spPr>
      </p:sp>
      <p:sp>
        <p:nvSpPr>
          <p:cNvPr id="66562" name="Rectangle 3"/>
          <p:cNvSpPr>
            <a:spLocks noGrp="1" noChangeArrowheads="1"/>
          </p:cNvSpPr>
          <p:nvPr>
            <p:ph type="body" idx="1"/>
          </p:nvPr>
        </p:nvSpPr>
        <p:spPr>
          <a:noFill/>
          <a:ln/>
        </p:spPr>
        <p:txBody>
          <a:bodyPr/>
          <a:lstStyle/>
          <a:p>
            <a:r>
              <a:rPr lang="en-US" smtClean="0"/>
              <a:t>After you have completed the draft of your questionnaire, then you need to refine the content.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a:ln/>
        </p:spPr>
      </p:sp>
      <p:sp>
        <p:nvSpPr>
          <p:cNvPr id="75778" name="Rectangle 3"/>
          <p:cNvSpPr>
            <a:spLocks noGrp="1" noChangeArrowheads="1"/>
          </p:cNvSpPr>
          <p:nvPr>
            <p:ph type="body" idx="1"/>
          </p:nvPr>
        </p:nvSpPr>
        <p:spPr>
          <a:noFill/>
          <a:ln/>
        </p:spPr>
        <p:txBody>
          <a:bodyPr/>
          <a:lstStyle/>
          <a:p>
            <a:r>
              <a:rPr lang="en-US" smtClean="0">
                <a:latin typeface="Arial Unicode MS" pitchFamily="34" charset="-128"/>
              </a:rPr>
              <a:t>If respondents have difficulty, ask what they don’t understand – don’t assume you know</a:t>
            </a:r>
          </a:p>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r>
              <a:rPr lang="en-US" dirty="0" smtClean="0"/>
              <a:t>Purpose will influence content</a:t>
            </a:r>
          </a:p>
          <a:p>
            <a:endParaRPr lang="en-US" dirty="0" smtClean="0"/>
          </a:p>
          <a:p>
            <a:r>
              <a:rPr lang="en-US" dirty="0" smtClean="0"/>
              <a:t>Secondary</a:t>
            </a:r>
            <a:r>
              <a:rPr lang="en-US" baseline="0" dirty="0" smtClean="0"/>
              <a:t> analysis</a:t>
            </a:r>
          </a:p>
          <a:p>
            <a:endParaRPr lang="en-US" baseline="0" dirty="0" smtClean="0"/>
          </a:p>
          <a:p>
            <a:r>
              <a:rPr lang="en-US" baseline="0" dirty="0" smtClean="0"/>
              <a:t>Medical records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ln/>
        </p:spPr>
      </p:sp>
      <p:sp>
        <p:nvSpPr>
          <p:cNvPr id="26626" name="Rectangle 3"/>
          <p:cNvSpPr>
            <a:spLocks noGrp="1" noChangeArrowheads="1"/>
          </p:cNvSpPr>
          <p:nvPr>
            <p:ph type="body" idx="1"/>
          </p:nvPr>
        </p:nvSpPr>
        <p:spPr>
          <a:noFill/>
          <a:ln/>
        </p:spPr>
        <p:txBody>
          <a:bodyPr/>
          <a:lstStyle/>
          <a:p>
            <a:r>
              <a:rPr lang="en-US" sz="1300" dirty="0" smtClean="0">
                <a:latin typeface="Arial Unicode MS" pitchFamily="34" charset="-128"/>
              </a:rPr>
              <a:t>Think these through before you write items</a:t>
            </a:r>
          </a:p>
          <a:p>
            <a:endParaRPr lang="en-US" sz="1300" dirty="0" smtClean="0">
              <a:latin typeface="Arial Unicode MS" pitchFamily="34" charset="-128"/>
            </a:endParaRPr>
          </a:p>
          <a:p>
            <a:r>
              <a:rPr lang="en-US" sz="1300" dirty="0" smtClean="0">
                <a:latin typeface="Arial Unicode MS" pitchFamily="34" charset="-128"/>
              </a:rPr>
              <a:t>Structure questions and responses so they are easily </a:t>
            </a:r>
            <a:r>
              <a:rPr lang="en-US" sz="1300" dirty="0" err="1" smtClean="0">
                <a:latin typeface="Arial Unicode MS" pitchFamily="34" charset="-128"/>
              </a:rPr>
              <a:t>analyzeable</a:t>
            </a:r>
            <a:r>
              <a:rPr lang="en-US" sz="1300" dirty="0" smtClean="0">
                <a:latin typeface="Arial Unicode MS" pitchFamily="34" charset="-128"/>
              </a:rPr>
              <a:t>.</a:t>
            </a:r>
          </a:p>
          <a:p>
            <a:endParaRPr lang="en-US" sz="1300" dirty="0" smtClean="0">
              <a:latin typeface="Arial Unicode MS" pitchFamily="34" charset="-128"/>
            </a:endParaRPr>
          </a:p>
          <a:p>
            <a:r>
              <a:rPr lang="en-US" dirty="0" smtClean="0"/>
              <a:t>Draft an outline of the final report , detailing how to answer the fundamental data analysis concerns. This pinpoints exactly which pieces of information will be required and leads to the construction of a "</a:t>
            </a:r>
            <a:r>
              <a:rPr lang="en-US" b="1" dirty="0" smtClean="0"/>
              <a:t>data analysis plan</a:t>
            </a:r>
            <a:r>
              <a:rPr lang="en-US" dirty="0" smtClean="0"/>
              <a:t>"—which connects the data collection objectives to each of the specific questions and how they should be asked.</a:t>
            </a:r>
          </a:p>
          <a:p>
            <a:endParaRPr lang="en-US" dirty="0" smtClean="0"/>
          </a:p>
          <a:p>
            <a:endParaRPr lang="en-US" sz="1300" dirty="0" smtClean="0">
              <a:latin typeface="Arial Unicode MS"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baseline="0" dirty="0" smtClean="0">
                <a:solidFill>
                  <a:schemeClr val="tx1"/>
                </a:solidFill>
                <a:latin typeface="Arial" charset="0"/>
                <a:ea typeface="+mn-ea"/>
                <a:cs typeface="+mn-cs"/>
              </a:rPr>
              <a:t>HELLO, </a:t>
            </a:r>
            <a:r>
              <a:rPr lang="en-US" sz="1400" b="1" u="sng" kern="1200" baseline="0" dirty="0" smtClean="0">
                <a:solidFill>
                  <a:schemeClr val="tx1"/>
                </a:solidFill>
                <a:latin typeface="Arial" charset="0"/>
                <a:ea typeface="+mn-ea"/>
                <a:cs typeface="+mn-cs"/>
              </a:rPr>
              <a:t>My name is Dr. Bensyl from CDC. We are gathering information about people’s experiences at Camp X. I would like to ask you some multiple choice questions about health and health practices. This should take about 15 minutes. </a:t>
            </a:r>
            <a:r>
              <a:rPr lang="en-US" sz="1400" kern="1200" baseline="0" dirty="0" smtClean="0">
                <a:solidFill>
                  <a:schemeClr val="tx1"/>
                </a:solidFill>
                <a:latin typeface="Arial" charset="0"/>
                <a:ea typeface="+mn-ea"/>
                <a:cs typeface="+mn-cs"/>
              </a:rPr>
              <a:t>You do not have to answer any question you do not want to, and you can end the interview at any time. Any information you give me will be confidential. </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b="1" kern="1200" baseline="0" dirty="0" smtClean="0">
                <a:solidFill>
                  <a:schemeClr val="tx1"/>
                </a:solidFill>
                <a:latin typeface="Arial" charset="0"/>
                <a:ea typeface="+mn-ea"/>
                <a:cs typeface="+mn-cs"/>
              </a:rPr>
              <a:t>During the past 30 days, have you had at least one drink of any alcoholic beverage such as beer, wine, a malt beverage or liquor? </a:t>
            </a:r>
          </a:p>
          <a:p>
            <a:endParaRPr lang="en-US" sz="1400" b="1" kern="1200" baseline="0" dirty="0" smtClean="0">
              <a:solidFill>
                <a:schemeClr val="tx1"/>
              </a:solidFill>
              <a:latin typeface="Arial" charset="0"/>
              <a:ea typeface="+mn-ea"/>
              <a:cs typeface="+mn-cs"/>
            </a:endParaRPr>
          </a:p>
          <a:p>
            <a:r>
              <a:rPr lang="en-US" sz="1400" kern="1200" baseline="0" dirty="0" smtClean="0">
                <a:solidFill>
                  <a:schemeClr val="tx1"/>
                </a:solidFill>
                <a:latin typeface="Arial" charset="0"/>
                <a:ea typeface="+mn-ea"/>
                <a:cs typeface="+mn-cs"/>
              </a:rPr>
              <a:t>During the past 30 days, how many times have you driven when you’ve had too much to drink? </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400" kern="1200" baseline="0" dirty="0" smtClean="0">
                <a:solidFill>
                  <a:schemeClr val="tx1"/>
                </a:solidFill>
                <a:latin typeface="Arial" charset="0"/>
                <a:ea typeface="+mn-ea"/>
                <a:cs typeface="+mn-cs"/>
              </a:rPr>
              <a:t>That was my last question. Everyone’s answers will be combined to help us provide information about the health practices of people in this state. If you have any questions about the survey, please call </a:t>
            </a:r>
            <a:r>
              <a:rPr lang="en-US" sz="1400" b="1" u="sng" kern="1200" baseline="0" dirty="0" smtClean="0">
                <a:solidFill>
                  <a:schemeClr val="tx1"/>
                </a:solidFill>
                <a:latin typeface="Arial" charset="0"/>
                <a:ea typeface="+mn-ea"/>
                <a:cs typeface="+mn-cs"/>
              </a:rPr>
              <a:t>(give appropriate state telephone number). </a:t>
            </a:r>
            <a:r>
              <a:rPr lang="en-US" sz="1400" kern="1200" baseline="0" dirty="0" smtClean="0">
                <a:solidFill>
                  <a:schemeClr val="tx1"/>
                </a:solidFill>
                <a:latin typeface="Arial" charset="0"/>
                <a:ea typeface="+mn-ea"/>
                <a:cs typeface="+mn-cs"/>
              </a:rPr>
              <a:t>Thank you very much for your time and cooperation. </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ln/>
        </p:spPr>
      </p:sp>
      <p:sp>
        <p:nvSpPr>
          <p:cNvPr id="33794" name="Rectangle 3"/>
          <p:cNvSpPr>
            <a:spLocks noGrp="1" noChangeArrowheads="1"/>
          </p:cNvSpPr>
          <p:nvPr>
            <p:ph type="body" idx="1"/>
          </p:nvPr>
        </p:nvSpPr>
        <p:spPr>
          <a:noFill/>
          <a:ln/>
        </p:spPr>
        <p:txBody>
          <a:bodyPr/>
          <a:lstStyle/>
          <a:p>
            <a:r>
              <a:rPr lang="en-US" smtClean="0"/>
              <a:t>Resources: how many questionnaires vs # of staff</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cdclogo_ag_2color"/>
          <p:cNvPicPr>
            <a:picLocks noChangeAspect="1" noChangeArrowheads="1"/>
          </p:cNvPicPr>
          <p:nvPr userDrawn="1"/>
        </p:nvPicPr>
        <p:blipFill>
          <a:blip r:embed="rId2" cstate="print"/>
          <a:srcRect r="4762"/>
          <a:stretch>
            <a:fillRect/>
          </a:stretch>
        </p:blipFill>
        <p:spPr bwMode="auto">
          <a:xfrm>
            <a:off x="8572500" y="5562600"/>
            <a:ext cx="1600200" cy="1157288"/>
          </a:xfrm>
          <a:prstGeom prst="rect">
            <a:avLst/>
          </a:prstGeom>
          <a:noFill/>
          <a:ln w="9525">
            <a:noFill/>
            <a:miter lim="800000"/>
            <a:headEnd/>
            <a:tailEnd/>
          </a:ln>
        </p:spPr>
      </p:pic>
      <p:sp>
        <p:nvSpPr>
          <p:cNvPr id="3079" name="Rectangle 7"/>
          <p:cNvSpPr>
            <a:spLocks noGrp="1" noChangeArrowheads="1"/>
          </p:cNvSpPr>
          <p:nvPr>
            <p:ph type="ctrTitle" sz="quarter"/>
          </p:nvPr>
        </p:nvSpPr>
        <p:spPr>
          <a:xfrm>
            <a:off x="771525" y="1447800"/>
            <a:ext cx="8743950" cy="1143000"/>
          </a:xfrm>
        </p:spPr>
        <p:txBody>
          <a:bodyPr/>
          <a:lstStyle>
            <a:lvl1pPr>
              <a:defRPr/>
            </a:lvl1pPr>
          </a:lstStyle>
          <a:p>
            <a:r>
              <a:rPr lang="en-US"/>
              <a:t>Click to edit Master title style</a:t>
            </a:r>
          </a:p>
        </p:txBody>
      </p:sp>
      <p:sp>
        <p:nvSpPr>
          <p:cNvPr id="3080" name="Rectangle 8"/>
          <p:cNvSpPr>
            <a:spLocks noGrp="1" noChangeArrowheads="1"/>
          </p:cNvSpPr>
          <p:nvPr>
            <p:ph type="subTitle" sz="quarter" idx="1"/>
          </p:nvPr>
        </p:nvSpPr>
        <p:spPr>
          <a:xfrm>
            <a:off x="1543050" y="3733800"/>
            <a:ext cx="7200900" cy="1752600"/>
          </a:xfrm>
        </p:spPr>
        <p:txBody>
          <a:bodyPr/>
          <a:lstStyle>
            <a:lvl1pPr marL="0" indent="0" algn="ctr">
              <a:buFontTx/>
              <a:buNone/>
              <a:defRPr/>
            </a:lvl1pPr>
          </a:lstStyle>
          <a:p>
            <a:r>
              <a:rPr lang="en-US"/>
              <a:t>Click to edit Master subtitle style</a:t>
            </a:r>
          </a:p>
        </p:txBody>
      </p:sp>
      <p:sp>
        <p:nvSpPr>
          <p:cNvPr id="5" name="Rectangle 9"/>
          <p:cNvSpPr>
            <a:spLocks noGrp="1" noChangeArrowheads="1"/>
          </p:cNvSpPr>
          <p:nvPr>
            <p:ph type="dt" sz="quarter" idx="10"/>
          </p:nvPr>
        </p:nvSpPr>
        <p:spPr/>
        <p:txBody>
          <a:bodyPr/>
          <a:lstStyle>
            <a:lvl1pPr>
              <a:defRPr/>
            </a:lvl1pPr>
          </a:lstStyle>
          <a:p>
            <a:pPr>
              <a:defRPr/>
            </a:pPr>
            <a:endParaRPr lang="en-US"/>
          </a:p>
        </p:txBody>
      </p:sp>
      <p:sp>
        <p:nvSpPr>
          <p:cNvPr id="6" name="Rectangle 10"/>
          <p:cNvSpPr>
            <a:spLocks noGrp="1" noChangeArrowheads="1"/>
          </p:cNvSpPr>
          <p:nvPr>
            <p:ph type="ftr" sz="quarter" idx="11"/>
          </p:nvPr>
        </p:nvSpPr>
        <p:spPr/>
        <p:txBody>
          <a:bodyPr/>
          <a:lstStyle>
            <a:lvl1pPr>
              <a:defRPr/>
            </a:lvl1pPr>
          </a:lstStyle>
          <a:p>
            <a:pPr>
              <a:defRPr/>
            </a:pPr>
            <a:endParaRPr lang="en-US"/>
          </a:p>
        </p:txBody>
      </p:sp>
      <p:sp>
        <p:nvSpPr>
          <p:cNvPr id="7" name="Rectangle 11"/>
          <p:cNvSpPr>
            <a:spLocks noGrp="1" noChangeArrowheads="1"/>
          </p:cNvSpPr>
          <p:nvPr>
            <p:ph type="sldNum" sz="quarter" idx="12"/>
          </p:nvPr>
        </p:nvSpPr>
        <p:spPr/>
        <p:txBody>
          <a:bodyPr/>
          <a:lstStyle>
            <a:lvl1pPr>
              <a:defRPr/>
            </a:lvl1pPr>
          </a:lstStyle>
          <a:p>
            <a:pPr>
              <a:defRPr/>
            </a:pPr>
            <a:fld id="{AC47F744-4328-4DAD-BC6E-CDF4E9542D2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BF2EED5A-B9AA-4FF4-8DDC-C4B5630046F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3125" y="381000"/>
            <a:ext cx="2206625"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0075" y="381000"/>
            <a:ext cx="64706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88D2739-C4C8-481C-BC1E-CA81BD8E665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0075" y="381000"/>
            <a:ext cx="874395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8743950" cy="4114800"/>
          </a:xfrm>
        </p:spPr>
        <p:txBody>
          <a:bodyPr/>
          <a:lstStyle/>
          <a:p>
            <a:pPr lvl="0"/>
            <a:endParaRPr lang="en-US" noProof="0"/>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93CEF44-C136-438A-A46F-6212098C45A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2B41660-414F-4D13-9C21-52C6760C6EC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0" y="4406900"/>
            <a:ext cx="874395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66A17DA-0645-4FAE-986F-C0E220DCDB6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3975"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EBB754D3-72F2-4652-921F-EB5767AB4A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022676BA-5DF4-4032-ADD2-F21EDDF8960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4CBB6B7F-8D07-44A4-ACDB-6314540EC08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8419D05F-F46B-4DF2-8624-AA404B0AA94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3050"/>
            <a:ext cx="3384550"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3428D696-A9AB-453B-BF37-C2C7EC72F9D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125" y="4800600"/>
            <a:ext cx="6172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B435F36-9A00-4A55-A2E6-0CB7A6B665F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0099"/>
            </a:gs>
          </a:gsLst>
          <a:lin ang="5400000" scaled="1"/>
        </a:gra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600075" y="381000"/>
            <a:ext cx="8743950" cy="1143000"/>
          </a:xfrm>
          <a:prstGeom prst="rect">
            <a:avLst/>
          </a:prstGeom>
          <a:noFill/>
          <a:ln w="9525">
            <a:noFill/>
            <a:miter lim="800000"/>
            <a:headEnd/>
            <a:tailEnd/>
          </a:ln>
        </p:spPr>
        <p:txBody>
          <a:bodyPr vert="horz" wrap="square" lIns="92075" tIns="46038" rIns="92075" bIns="46038" numCol="1" anchor="b" anchorCtr="0" compatLnSpc="1">
            <a:prstTxWarp prst="textNoShape">
              <a:avLst/>
            </a:prstTxWarp>
          </a:bodyPr>
          <a:lstStyle/>
          <a:p>
            <a:pPr lvl="0"/>
            <a:r>
              <a:rPr lang="en-US" smtClean="0"/>
              <a:t>Click to edit Master title style</a:t>
            </a:r>
          </a:p>
        </p:txBody>
      </p:sp>
      <p:sp>
        <p:nvSpPr>
          <p:cNvPr id="1027" name="Rectangle 8"/>
          <p:cNvSpPr>
            <a:spLocks noGrp="1" noChangeArrowheads="1"/>
          </p:cNvSpPr>
          <p:nvPr>
            <p:ph type="body" idx="1"/>
          </p:nvPr>
        </p:nvSpPr>
        <p:spPr bwMode="auto">
          <a:xfrm>
            <a:off x="685800"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3" name="Rectangle 9"/>
          <p:cNvSpPr>
            <a:spLocks noGrp="1" noChangeArrowheads="1"/>
          </p:cNvSpPr>
          <p:nvPr>
            <p:ph type="dt" sz="half" idx="2"/>
          </p:nvPr>
        </p:nvSpPr>
        <p:spPr bwMode="auto">
          <a:xfrm>
            <a:off x="771525" y="63246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eaLnBrk="0" hangingPunct="0">
              <a:defRPr sz="1400">
                <a:latin typeface="+mn-lt"/>
              </a:defRPr>
            </a:lvl1pPr>
          </a:lstStyle>
          <a:p>
            <a:pPr>
              <a:defRPr/>
            </a:pPr>
            <a:endParaRPr lang="en-US"/>
          </a:p>
        </p:txBody>
      </p:sp>
      <p:sp>
        <p:nvSpPr>
          <p:cNvPr id="1034" name="Rectangle 10"/>
          <p:cNvSpPr>
            <a:spLocks noGrp="1" noChangeArrowheads="1"/>
          </p:cNvSpPr>
          <p:nvPr>
            <p:ph type="ftr" sz="quarter" idx="3"/>
          </p:nvPr>
        </p:nvSpPr>
        <p:spPr bwMode="auto">
          <a:xfrm>
            <a:off x="3514725" y="63246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a:latin typeface="+mn-lt"/>
              </a:defRPr>
            </a:lvl1pPr>
          </a:lstStyle>
          <a:p>
            <a:pPr>
              <a:defRPr/>
            </a:pPr>
            <a:endParaRPr lang="en-US"/>
          </a:p>
        </p:txBody>
      </p:sp>
      <p:sp>
        <p:nvSpPr>
          <p:cNvPr id="1035" name="Rectangle 11"/>
          <p:cNvSpPr>
            <a:spLocks noGrp="1" noChangeArrowheads="1"/>
          </p:cNvSpPr>
          <p:nvPr>
            <p:ph type="sldNum" sz="quarter" idx="4"/>
          </p:nvPr>
        </p:nvSpPr>
        <p:spPr bwMode="auto">
          <a:xfrm>
            <a:off x="7372350" y="63246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a:latin typeface="+mn-lt"/>
              </a:defRPr>
            </a:lvl1pPr>
          </a:lstStyle>
          <a:p>
            <a:pPr>
              <a:defRPr/>
            </a:pPr>
            <a:fld id="{B9670CE1-D534-4AB1-8CAC-969BD40BDA30}" type="slidenum">
              <a:rPr lang="en-US"/>
              <a:pPr>
                <a:defRPr/>
              </a:pPr>
              <a:t>‹#›</a:t>
            </a:fld>
            <a:endParaRPr lang="en-US"/>
          </a:p>
        </p:txBody>
      </p:sp>
      <p:pic>
        <p:nvPicPr>
          <p:cNvPr id="1031" name="Picture 12" descr="CDCWHITE"/>
          <p:cNvPicPr>
            <a:picLocks noChangeAspect="1" noChangeArrowheads="1"/>
          </p:cNvPicPr>
          <p:nvPr/>
        </p:nvPicPr>
        <p:blipFill>
          <a:blip r:embed="rId14" cstate="print"/>
          <a:srcRect/>
          <a:stretch>
            <a:fillRect/>
          </a:stretch>
        </p:blipFill>
        <p:spPr bwMode="auto">
          <a:xfrm>
            <a:off x="9144000" y="6248400"/>
            <a:ext cx="584200" cy="257175"/>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xStyles>
    <p:titleStyle>
      <a:lvl1pPr algn="ctr" rtl="0" eaLnBrk="0" fontAlgn="base" hangingPunct="0">
        <a:spcBef>
          <a:spcPct val="0"/>
        </a:spcBef>
        <a:spcAft>
          <a:spcPct val="0"/>
        </a:spcAft>
        <a:defRPr sz="4400" b="1">
          <a:solidFill>
            <a:srgbClr val="FFFF00"/>
          </a:solidFill>
          <a:latin typeface="+mj-lt"/>
          <a:ea typeface="+mj-ea"/>
          <a:cs typeface="+mj-cs"/>
        </a:defRPr>
      </a:lvl1pPr>
      <a:lvl2pPr algn="ctr" rtl="0" eaLnBrk="0" fontAlgn="base" hangingPunct="0">
        <a:spcBef>
          <a:spcPct val="0"/>
        </a:spcBef>
        <a:spcAft>
          <a:spcPct val="0"/>
        </a:spcAft>
        <a:defRPr sz="4400" b="1">
          <a:solidFill>
            <a:srgbClr val="FFFF00"/>
          </a:solidFill>
          <a:latin typeface="Arial Unicode MS" pitchFamily="34" charset="-128"/>
        </a:defRPr>
      </a:lvl2pPr>
      <a:lvl3pPr algn="ctr" rtl="0" eaLnBrk="0" fontAlgn="base" hangingPunct="0">
        <a:spcBef>
          <a:spcPct val="0"/>
        </a:spcBef>
        <a:spcAft>
          <a:spcPct val="0"/>
        </a:spcAft>
        <a:defRPr sz="4400" b="1">
          <a:solidFill>
            <a:srgbClr val="FFFF00"/>
          </a:solidFill>
          <a:latin typeface="Arial Unicode MS" pitchFamily="34" charset="-128"/>
        </a:defRPr>
      </a:lvl3pPr>
      <a:lvl4pPr algn="ctr" rtl="0" eaLnBrk="0" fontAlgn="base" hangingPunct="0">
        <a:spcBef>
          <a:spcPct val="0"/>
        </a:spcBef>
        <a:spcAft>
          <a:spcPct val="0"/>
        </a:spcAft>
        <a:defRPr sz="4400" b="1">
          <a:solidFill>
            <a:srgbClr val="FFFF00"/>
          </a:solidFill>
          <a:latin typeface="Arial Unicode MS" pitchFamily="34" charset="-128"/>
        </a:defRPr>
      </a:lvl4pPr>
      <a:lvl5pPr algn="ctr" rtl="0" eaLnBrk="0" fontAlgn="base" hangingPunct="0">
        <a:spcBef>
          <a:spcPct val="0"/>
        </a:spcBef>
        <a:spcAft>
          <a:spcPct val="0"/>
        </a:spcAft>
        <a:defRPr sz="4400" b="1">
          <a:solidFill>
            <a:srgbClr val="FFFF00"/>
          </a:solidFill>
          <a:latin typeface="Arial Unicode MS" pitchFamily="34" charset="-128"/>
        </a:defRPr>
      </a:lvl5pPr>
      <a:lvl6pPr marL="457200" algn="ctr" rtl="0" eaLnBrk="0" fontAlgn="base" hangingPunct="0">
        <a:spcBef>
          <a:spcPct val="0"/>
        </a:spcBef>
        <a:spcAft>
          <a:spcPct val="0"/>
        </a:spcAft>
        <a:defRPr sz="4400" b="1">
          <a:solidFill>
            <a:srgbClr val="FFFF00"/>
          </a:solidFill>
          <a:latin typeface="Arial Unicode MS" pitchFamily="34" charset="-128"/>
        </a:defRPr>
      </a:lvl6pPr>
      <a:lvl7pPr marL="914400" algn="ctr" rtl="0" eaLnBrk="0" fontAlgn="base" hangingPunct="0">
        <a:spcBef>
          <a:spcPct val="0"/>
        </a:spcBef>
        <a:spcAft>
          <a:spcPct val="0"/>
        </a:spcAft>
        <a:defRPr sz="4400" b="1">
          <a:solidFill>
            <a:srgbClr val="FFFF00"/>
          </a:solidFill>
          <a:latin typeface="Arial Unicode MS" pitchFamily="34" charset="-128"/>
        </a:defRPr>
      </a:lvl7pPr>
      <a:lvl8pPr marL="1371600" algn="ctr" rtl="0" eaLnBrk="0" fontAlgn="base" hangingPunct="0">
        <a:spcBef>
          <a:spcPct val="0"/>
        </a:spcBef>
        <a:spcAft>
          <a:spcPct val="0"/>
        </a:spcAft>
        <a:defRPr sz="4400" b="1">
          <a:solidFill>
            <a:srgbClr val="FFFF00"/>
          </a:solidFill>
          <a:latin typeface="Arial Unicode MS" pitchFamily="34" charset="-128"/>
        </a:defRPr>
      </a:lvl8pPr>
      <a:lvl9pPr marL="1828800" algn="ctr" rtl="0" eaLnBrk="0" fontAlgn="base" hangingPunct="0">
        <a:spcBef>
          <a:spcPct val="0"/>
        </a:spcBef>
        <a:spcAft>
          <a:spcPct val="0"/>
        </a:spcAft>
        <a:defRPr sz="4400" b="1">
          <a:solidFill>
            <a:srgbClr val="FFFF00"/>
          </a:solidFill>
          <a:latin typeface="Arial Unicode MS" pitchFamily="34" charset="-128"/>
        </a:defRPr>
      </a:lvl9pPr>
    </p:titleStyle>
    <p:bodyStyle>
      <a:lvl1pPr marL="342900" indent="-342900" algn="l" rtl="0" eaLnBrk="0" fontAlgn="base" hangingPunct="0">
        <a:spcBef>
          <a:spcPct val="20000"/>
        </a:spcBef>
        <a:spcAft>
          <a:spcPct val="0"/>
        </a:spcAft>
        <a:buClr>
          <a:srgbClr val="FFFF00"/>
        </a:buClr>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Clr>
          <a:srgbClr val="FF0000"/>
        </a:buClr>
        <a:buChar char="•"/>
        <a:defRPr sz="2800">
          <a:solidFill>
            <a:srgbClr val="FFFFFF"/>
          </a:solidFill>
          <a:latin typeface="+mn-lt"/>
        </a:defRPr>
      </a:lvl2pPr>
      <a:lvl3pPr marL="1143000" indent="-228600" algn="l" rtl="0" eaLnBrk="0" fontAlgn="base" hangingPunct="0">
        <a:spcBef>
          <a:spcPct val="20000"/>
        </a:spcBef>
        <a:spcAft>
          <a:spcPct val="0"/>
        </a:spcAft>
        <a:buClr>
          <a:srgbClr val="66FFFF"/>
        </a:buClr>
        <a:buChar char="•"/>
        <a:defRPr sz="2400">
          <a:solidFill>
            <a:srgbClr val="FFFFFF"/>
          </a:solidFill>
          <a:latin typeface="+mn-lt"/>
        </a:defRPr>
      </a:lvl3pPr>
      <a:lvl4pPr marL="1600200" indent="-228600" algn="l" rtl="0" eaLnBrk="0" fontAlgn="base" hangingPunct="0">
        <a:spcBef>
          <a:spcPct val="20000"/>
        </a:spcBef>
        <a:spcAft>
          <a:spcPct val="0"/>
        </a:spcAft>
        <a:buClr>
          <a:schemeClr val="tx2"/>
        </a:buClr>
        <a:buChar char="–"/>
        <a:defRPr sz="2000">
          <a:solidFill>
            <a:srgbClr val="FFFFFF"/>
          </a:solidFill>
          <a:latin typeface="Arial" charset="0"/>
        </a:defRPr>
      </a:lvl4pPr>
      <a:lvl5pPr marL="2057400" indent="-228600" algn="l" rtl="0" eaLnBrk="0" fontAlgn="base" hangingPunct="0">
        <a:spcBef>
          <a:spcPct val="20000"/>
        </a:spcBef>
        <a:spcAft>
          <a:spcPct val="0"/>
        </a:spcAft>
        <a:buClr>
          <a:schemeClr val="tx2"/>
        </a:buClr>
        <a:buChar char="•"/>
        <a:defRPr sz="2000">
          <a:solidFill>
            <a:srgbClr val="FFFFFF"/>
          </a:solidFill>
          <a:latin typeface="Arial" charset="0"/>
        </a:defRPr>
      </a:lvl5pPr>
      <a:lvl6pPr marL="2514600" indent="-228600" algn="l" rtl="0" eaLnBrk="0" fontAlgn="base" hangingPunct="0">
        <a:spcBef>
          <a:spcPct val="20000"/>
        </a:spcBef>
        <a:spcAft>
          <a:spcPct val="0"/>
        </a:spcAft>
        <a:buClr>
          <a:schemeClr val="tx2"/>
        </a:buClr>
        <a:buChar char="•"/>
        <a:defRPr sz="2000">
          <a:solidFill>
            <a:srgbClr val="FFFFFF"/>
          </a:solidFill>
          <a:latin typeface="Arial" charset="0"/>
        </a:defRPr>
      </a:lvl6pPr>
      <a:lvl7pPr marL="2971800" indent="-228600" algn="l" rtl="0" eaLnBrk="0" fontAlgn="base" hangingPunct="0">
        <a:spcBef>
          <a:spcPct val="20000"/>
        </a:spcBef>
        <a:spcAft>
          <a:spcPct val="0"/>
        </a:spcAft>
        <a:buClr>
          <a:schemeClr val="tx2"/>
        </a:buClr>
        <a:buChar char="•"/>
        <a:defRPr sz="2000">
          <a:solidFill>
            <a:srgbClr val="FFFFFF"/>
          </a:solidFill>
          <a:latin typeface="Arial" charset="0"/>
        </a:defRPr>
      </a:lvl7pPr>
      <a:lvl8pPr marL="3429000" indent="-228600" algn="l" rtl="0" eaLnBrk="0" fontAlgn="base" hangingPunct="0">
        <a:spcBef>
          <a:spcPct val="20000"/>
        </a:spcBef>
        <a:spcAft>
          <a:spcPct val="0"/>
        </a:spcAft>
        <a:buClr>
          <a:schemeClr val="tx2"/>
        </a:buClr>
        <a:buChar char="•"/>
        <a:defRPr sz="2000">
          <a:solidFill>
            <a:srgbClr val="FFFFFF"/>
          </a:solidFill>
          <a:latin typeface="Arial" charset="0"/>
        </a:defRPr>
      </a:lvl8pPr>
      <a:lvl9pPr marL="3886200" indent="-228600" algn="l" rtl="0" eaLnBrk="0" fontAlgn="base" hangingPunct="0">
        <a:spcBef>
          <a:spcPct val="20000"/>
        </a:spcBef>
        <a:spcAft>
          <a:spcPct val="0"/>
        </a:spcAft>
        <a:buClr>
          <a:schemeClr val="tx2"/>
        </a:buClr>
        <a:buChar char="•"/>
        <a:defRPr sz="2000">
          <a:solidFill>
            <a:srgbClr val="FFFFFF"/>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hyperlink" Target="http://www.cdc.gov/od/ads/hsr2.htm"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amstat.org/sections/srms/whatsurvey.html" TargetMode="External"/><Relationship Id="rId2" Type="http://schemas.openxmlformats.org/officeDocument/2006/relationships/hyperlink" Target="http://trochim.human.cornell.edu/kb/index.htm" TargetMode="External"/><Relationship Id="rId1" Type="http://schemas.openxmlformats.org/officeDocument/2006/relationships/slideLayout" Target="../slideLayouts/slideLayout2.xml"/><Relationship Id="rId4" Type="http://schemas.openxmlformats.org/officeDocument/2006/relationships/hyperlink" Target="http://www.des.ucdavis.edu/faculty/handy/ESP178/ESP178_page.h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p:txBody>
          <a:bodyPr/>
          <a:lstStyle/>
          <a:p>
            <a:r>
              <a:rPr lang="en-US" sz="6000" smtClean="0"/>
              <a:t>Questionnaire Design</a:t>
            </a:r>
          </a:p>
        </p:txBody>
      </p:sp>
      <p:sp>
        <p:nvSpPr>
          <p:cNvPr id="16386" name="Rectangle 4"/>
          <p:cNvSpPr>
            <a:spLocks noGrp="1" noChangeArrowheads="1"/>
          </p:cNvSpPr>
          <p:nvPr>
            <p:ph type="subTitle" idx="1"/>
          </p:nvPr>
        </p:nvSpPr>
        <p:spPr/>
        <p:txBody>
          <a:bodyPr/>
          <a:lstStyle/>
          <a:p>
            <a:r>
              <a:rPr lang="en-US" b="1" dirty="0" smtClean="0"/>
              <a:t>Diana M. Bensyl, PhD, MA</a:t>
            </a:r>
          </a:p>
          <a:p>
            <a:r>
              <a:rPr lang="en-US" b="1" dirty="0" smtClean="0"/>
              <a:t>EIS Field Assignments Branch,</a:t>
            </a:r>
            <a:r>
              <a:rPr lang="en-US" dirty="0" smtClean="0"/>
              <a:t> </a:t>
            </a:r>
          </a:p>
          <a:p>
            <a:r>
              <a:rPr lang="en-US" dirty="0" smtClean="0"/>
              <a:t>EFAB Supervisor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sz="3600" smtClean="0"/>
              <a:t>Tips</a:t>
            </a:r>
          </a:p>
        </p:txBody>
      </p:sp>
      <p:sp>
        <p:nvSpPr>
          <p:cNvPr id="96259" name="Rectangle 3"/>
          <p:cNvSpPr>
            <a:spLocks noGrp="1" noChangeArrowheads="1"/>
          </p:cNvSpPr>
          <p:nvPr>
            <p:ph type="body" idx="1"/>
          </p:nvPr>
        </p:nvSpPr>
        <p:spPr/>
        <p:txBody>
          <a:bodyPr/>
          <a:lstStyle/>
          <a:p>
            <a:r>
              <a:rPr lang="en-US" smtClean="0"/>
              <a:t>Be culturally sensitive</a:t>
            </a:r>
          </a:p>
          <a:p>
            <a:r>
              <a:rPr lang="en-US" smtClean="0"/>
              <a:t>Logical order with appropriate transitions</a:t>
            </a:r>
          </a:p>
          <a:p>
            <a:r>
              <a:rPr lang="en-US" smtClean="0"/>
              <a:t>Pre-coded responses facilitate data entry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lstStyle/>
          <a:p>
            <a:r>
              <a:rPr lang="en-US" sz="3600" smtClean="0"/>
              <a:t>Structuring a Useful Survey</a:t>
            </a:r>
          </a:p>
        </p:txBody>
      </p:sp>
      <p:sp>
        <p:nvSpPr>
          <p:cNvPr id="30722" name="Rectangle 3"/>
          <p:cNvSpPr>
            <a:spLocks noGrp="1" noChangeArrowheads="1"/>
          </p:cNvSpPr>
          <p:nvPr>
            <p:ph type="body" idx="1"/>
          </p:nvPr>
        </p:nvSpPr>
        <p:spPr/>
        <p:txBody>
          <a:bodyPr/>
          <a:lstStyle/>
          <a:p>
            <a:r>
              <a:rPr lang="en-US" sz="3600" smtClean="0">
                <a:solidFill>
                  <a:schemeClr val="tx1"/>
                </a:solidFill>
                <a:latin typeface="Arial Unicode MS" pitchFamily="34" charset="-128"/>
              </a:rPr>
              <a:t>Basic structure</a:t>
            </a:r>
            <a:r>
              <a:rPr lang="en-US" smtClean="0">
                <a:latin typeface="Arial Unicode MS" pitchFamily="34" charset="-128"/>
              </a:rPr>
              <a:t> </a:t>
            </a:r>
          </a:p>
          <a:p>
            <a:r>
              <a:rPr lang="en-US" sz="3600" b="1" smtClean="0">
                <a:solidFill>
                  <a:srgbClr val="FF9900"/>
                </a:solidFill>
                <a:latin typeface="Arial Unicode MS" pitchFamily="34" charset="-128"/>
              </a:rPr>
              <a:t>Data collection methods</a:t>
            </a:r>
          </a:p>
          <a:p>
            <a:r>
              <a:rPr lang="en-US" sz="3600" smtClean="0">
                <a:latin typeface="Arial Unicode MS" pitchFamily="34" charset="-128"/>
              </a:rPr>
              <a:t>Developing survey items</a:t>
            </a:r>
          </a:p>
          <a:p>
            <a:r>
              <a:rPr lang="en-US" sz="3600" smtClean="0">
                <a:solidFill>
                  <a:schemeClr val="tx1"/>
                </a:solidFill>
                <a:latin typeface="Arial Unicode MS" pitchFamily="34" charset="-128"/>
              </a:rPr>
              <a:t>Standardization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600075" y="381000"/>
            <a:ext cx="8743950" cy="1295400"/>
          </a:xfrm>
        </p:spPr>
        <p:txBody>
          <a:bodyPr/>
          <a:lstStyle/>
          <a:p>
            <a:r>
              <a:rPr lang="en-US" sz="3600" smtClean="0"/>
              <a:t>Questionnaire Method Considerations</a:t>
            </a:r>
            <a:r>
              <a:rPr lang="en-US" sz="4000" smtClean="0"/>
              <a:t> </a:t>
            </a:r>
          </a:p>
        </p:txBody>
      </p:sp>
      <p:sp>
        <p:nvSpPr>
          <p:cNvPr id="32770" name="Rectangle 3"/>
          <p:cNvSpPr>
            <a:spLocks noGrp="1" noChangeArrowheads="1"/>
          </p:cNvSpPr>
          <p:nvPr>
            <p:ph type="body" idx="1"/>
          </p:nvPr>
        </p:nvSpPr>
        <p:spPr/>
        <p:txBody>
          <a:bodyPr/>
          <a:lstStyle/>
          <a:p>
            <a:r>
              <a:rPr lang="en-US" smtClean="0">
                <a:latin typeface="Arial Unicode MS" pitchFamily="34" charset="-128"/>
              </a:rPr>
              <a:t>Cost</a:t>
            </a:r>
          </a:p>
          <a:p>
            <a:r>
              <a:rPr lang="en-US" smtClean="0">
                <a:latin typeface="Arial Unicode MS" pitchFamily="34" charset="-128"/>
              </a:rPr>
              <a:t>Time</a:t>
            </a:r>
          </a:p>
          <a:p>
            <a:r>
              <a:rPr lang="en-US" smtClean="0">
                <a:latin typeface="Arial Unicode MS" pitchFamily="34" charset="-128"/>
              </a:rPr>
              <a:t>Logistics</a:t>
            </a:r>
          </a:p>
          <a:p>
            <a:r>
              <a:rPr lang="en-US" smtClean="0">
                <a:latin typeface="Arial Unicode MS" pitchFamily="34" charset="-128"/>
              </a:rPr>
              <a:t>Resources</a:t>
            </a:r>
          </a:p>
          <a:p>
            <a:r>
              <a:rPr lang="en-US" smtClean="0">
                <a:latin typeface="Arial Unicode MS" pitchFamily="34" charset="-128"/>
              </a:rPr>
              <a:t>Question content</a:t>
            </a: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p:txBody>
          <a:bodyPr/>
          <a:lstStyle/>
          <a:p>
            <a:r>
              <a:rPr lang="en-US" sz="3600" smtClean="0"/>
              <a:t>Method Effects on Data Collection</a:t>
            </a:r>
          </a:p>
        </p:txBody>
      </p:sp>
      <p:sp>
        <p:nvSpPr>
          <p:cNvPr id="34818" name="Rectangle 3"/>
          <p:cNvSpPr>
            <a:spLocks noGrp="1" noChangeArrowheads="1"/>
          </p:cNvSpPr>
          <p:nvPr>
            <p:ph type="body" idx="1"/>
          </p:nvPr>
        </p:nvSpPr>
        <p:spPr/>
        <p:txBody>
          <a:bodyPr/>
          <a:lstStyle/>
          <a:p>
            <a:r>
              <a:rPr lang="en-US" smtClean="0">
                <a:latin typeface="Arial Unicode MS" pitchFamily="34" charset="-128"/>
              </a:rPr>
              <a:t>Length of the questionnaire</a:t>
            </a:r>
          </a:p>
          <a:p>
            <a:r>
              <a:rPr lang="en-US" smtClean="0">
                <a:latin typeface="Arial Unicode MS" pitchFamily="34" charset="-128"/>
              </a:rPr>
              <a:t>Complexity of the questionnaire</a:t>
            </a:r>
          </a:p>
          <a:p>
            <a:r>
              <a:rPr lang="en-US" smtClean="0">
                <a:latin typeface="Arial Unicode MS" pitchFamily="34" charset="-128"/>
              </a:rPr>
              <a:t>Reading level of items</a:t>
            </a:r>
          </a:p>
          <a:p>
            <a:r>
              <a:rPr lang="en-US" smtClean="0">
                <a:latin typeface="Arial Unicode MS" pitchFamily="34" charset="-128"/>
              </a:rPr>
              <a:t>Disclosure of sensitive information</a:t>
            </a:r>
          </a:p>
          <a:p>
            <a:r>
              <a:rPr lang="en-US" smtClean="0">
                <a:latin typeface="Arial Unicode MS" pitchFamily="34" charset="-128"/>
              </a:rPr>
              <a:t>Data quality (e.g., completeness)</a:t>
            </a:r>
          </a:p>
          <a:p>
            <a:r>
              <a:rPr lang="en-US" smtClean="0">
                <a:latin typeface="Arial Unicode MS" pitchFamily="34" charset="-128"/>
              </a:rPr>
              <a:t>Ease of data entry and analysis</a:t>
            </a:r>
          </a:p>
          <a:p>
            <a:pPr lvl="1">
              <a:buClr>
                <a:schemeClr val="tx1"/>
              </a:buClr>
            </a:pPr>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571500" y="381000"/>
            <a:ext cx="8743950" cy="1143000"/>
          </a:xfrm>
        </p:spPr>
        <p:txBody>
          <a:bodyPr/>
          <a:lstStyle/>
          <a:p>
            <a:r>
              <a:rPr lang="en-US" sz="3600" smtClean="0"/>
              <a:t>Types of Survey Data Collection</a:t>
            </a:r>
          </a:p>
        </p:txBody>
      </p:sp>
      <p:sp>
        <p:nvSpPr>
          <p:cNvPr id="36866" name="Rectangle 3"/>
          <p:cNvSpPr>
            <a:spLocks noGrp="1" noChangeArrowheads="1"/>
          </p:cNvSpPr>
          <p:nvPr>
            <p:ph type="body" idx="1"/>
          </p:nvPr>
        </p:nvSpPr>
        <p:spPr/>
        <p:txBody>
          <a:bodyPr/>
          <a:lstStyle/>
          <a:p>
            <a:r>
              <a:rPr lang="en-US" smtClean="0"/>
              <a:t>Self-administered (written)</a:t>
            </a:r>
          </a:p>
          <a:p>
            <a:r>
              <a:rPr lang="en-US" smtClean="0"/>
              <a:t>Telephone</a:t>
            </a:r>
          </a:p>
          <a:p>
            <a:r>
              <a:rPr lang="en-US" smtClean="0"/>
              <a:t>Personal interview</a:t>
            </a:r>
          </a:p>
          <a:p>
            <a:r>
              <a:rPr lang="en-US" smtClean="0"/>
              <a:t>Internet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lstStyle/>
          <a:p>
            <a:r>
              <a:rPr lang="en-US" sz="3600" smtClean="0"/>
              <a:t>Self-Administered Pros</a:t>
            </a:r>
          </a:p>
        </p:txBody>
      </p:sp>
      <p:sp>
        <p:nvSpPr>
          <p:cNvPr id="37890" name="Rectangle 3"/>
          <p:cNvSpPr>
            <a:spLocks noGrp="1" noChangeArrowheads="1"/>
          </p:cNvSpPr>
          <p:nvPr>
            <p:ph type="body" idx="1"/>
          </p:nvPr>
        </p:nvSpPr>
        <p:spPr/>
        <p:txBody>
          <a:bodyPr/>
          <a:lstStyle/>
          <a:p>
            <a:r>
              <a:rPr lang="en-US" smtClean="0"/>
              <a:t>Less expensive </a:t>
            </a:r>
          </a:p>
          <a:p>
            <a:r>
              <a:rPr lang="en-US" smtClean="0"/>
              <a:t>Easy to administer </a:t>
            </a:r>
          </a:p>
          <a:p>
            <a:r>
              <a:rPr lang="en-US" smtClean="0"/>
              <a:t>Individual or group</a:t>
            </a:r>
          </a:p>
          <a:p>
            <a:r>
              <a:rPr lang="en-US" smtClean="0"/>
              <a:t>Mail</a:t>
            </a:r>
          </a:p>
          <a:p>
            <a:r>
              <a:rPr lang="en-US" smtClean="0"/>
              <a:t>Anonymous</a:t>
            </a:r>
          </a:p>
          <a:p>
            <a:r>
              <a:rPr lang="en-US" smtClean="0"/>
              <a:t>May aid disclosure of sensitive information</a:t>
            </a:r>
          </a:p>
          <a:p>
            <a:pPr lvl="1"/>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r>
              <a:rPr lang="en-US" sz="3600" smtClean="0"/>
              <a:t>Self-Administered Cons</a:t>
            </a:r>
          </a:p>
        </p:txBody>
      </p:sp>
      <p:sp>
        <p:nvSpPr>
          <p:cNvPr id="38914" name="Rectangle 3"/>
          <p:cNvSpPr>
            <a:spLocks noGrp="1" noChangeArrowheads="1"/>
          </p:cNvSpPr>
          <p:nvPr>
            <p:ph type="body" idx="1"/>
          </p:nvPr>
        </p:nvSpPr>
        <p:spPr/>
        <p:txBody>
          <a:bodyPr/>
          <a:lstStyle/>
          <a:p>
            <a:r>
              <a:rPr lang="en-US" dirty="0" smtClean="0">
                <a:latin typeface="Arial Unicode MS" pitchFamily="34" charset="-128"/>
              </a:rPr>
              <a:t>Must consider reading level &amp; directions</a:t>
            </a:r>
          </a:p>
          <a:p>
            <a:r>
              <a:rPr lang="en-US" dirty="0" smtClean="0">
                <a:latin typeface="Arial Unicode MS" pitchFamily="34" charset="-128"/>
              </a:rPr>
              <a:t>Need simple format (few or no skips)</a:t>
            </a:r>
          </a:p>
          <a:p>
            <a:r>
              <a:rPr lang="en-US" dirty="0" smtClean="0">
                <a:latin typeface="Arial Unicode MS" pitchFamily="34" charset="-128"/>
              </a:rPr>
              <a:t>If anonymous, cannot address inconsistent or missing responses</a:t>
            </a:r>
          </a:p>
          <a:p>
            <a:r>
              <a:rPr lang="en-US" dirty="0" smtClean="0">
                <a:latin typeface="Arial Unicode MS" pitchFamily="34" charset="-128"/>
              </a:rPr>
              <a:t>Variable response rates (depend on situation &amp; setting)</a:t>
            </a: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r>
              <a:rPr lang="en-US" sz="3600" smtClean="0"/>
              <a:t>Telephone Interview Pros</a:t>
            </a:r>
          </a:p>
        </p:txBody>
      </p:sp>
      <p:sp>
        <p:nvSpPr>
          <p:cNvPr id="39938" name="Rectangle 3"/>
          <p:cNvSpPr>
            <a:spLocks noGrp="1" noChangeArrowheads="1"/>
          </p:cNvSpPr>
          <p:nvPr>
            <p:ph type="body" idx="1"/>
          </p:nvPr>
        </p:nvSpPr>
        <p:spPr>
          <a:xfrm>
            <a:off x="685800" y="1981200"/>
            <a:ext cx="8877300" cy="4114800"/>
          </a:xfrm>
        </p:spPr>
        <p:txBody>
          <a:bodyPr/>
          <a:lstStyle/>
          <a:p>
            <a:r>
              <a:rPr lang="en-US" dirty="0" smtClean="0">
                <a:latin typeface="Arial Unicode MS" pitchFamily="34" charset="-128"/>
              </a:rPr>
              <a:t>Can be automated</a:t>
            </a:r>
          </a:p>
          <a:p>
            <a:r>
              <a:rPr lang="en-US" dirty="0" smtClean="0">
                <a:latin typeface="Arial Unicode MS" pitchFamily="34" charset="-128"/>
              </a:rPr>
              <a:t>Complex survey formats possible</a:t>
            </a:r>
          </a:p>
          <a:p>
            <a:r>
              <a:rPr lang="en-US" dirty="0" smtClean="0">
                <a:latin typeface="Arial Unicode MS" pitchFamily="34" charset="-128"/>
              </a:rPr>
              <a:t>Minimize inconsistent/missing responses </a:t>
            </a:r>
          </a:p>
          <a:p>
            <a:r>
              <a:rPr lang="en-US" dirty="0" smtClean="0">
                <a:latin typeface="Arial Unicode MS" pitchFamily="34" charset="-128"/>
              </a:rPr>
              <a:t>May aid disclosure of sensitive information</a:t>
            </a:r>
          </a:p>
          <a:p>
            <a:pPr lvl="2"/>
            <a:endParaRPr lang="en-US" sz="32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p:txBody>
          <a:bodyPr/>
          <a:lstStyle/>
          <a:p>
            <a:r>
              <a:rPr lang="en-US" sz="3600" smtClean="0"/>
              <a:t>Telephone Interview Cons</a:t>
            </a:r>
          </a:p>
        </p:txBody>
      </p:sp>
      <p:sp>
        <p:nvSpPr>
          <p:cNvPr id="40962" name="Rectangle 3"/>
          <p:cNvSpPr>
            <a:spLocks noGrp="1" noChangeArrowheads="1"/>
          </p:cNvSpPr>
          <p:nvPr>
            <p:ph type="body" idx="1"/>
          </p:nvPr>
        </p:nvSpPr>
        <p:spPr/>
        <p:txBody>
          <a:bodyPr/>
          <a:lstStyle/>
          <a:p>
            <a:r>
              <a:rPr lang="en-US" smtClean="0">
                <a:latin typeface="Arial Unicode MS" pitchFamily="34" charset="-128"/>
              </a:rPr>
              <a:t>Can be expensive </a:t>
            </a:r>
          </a:p>
          <a:p>
            <a:r>
              <a:rPr lang="en-US" smtClean="0">
                <a:latin typeface="Arial Unicode MS" pitchFamily="34" charset="-128"/>
              </a:rPr>
              <a:t>Requires trained staff or special software</a:t>
            </a:r>
          </a:p>
          <a:p>
            <a:r>
              <a:rPr lang="en-US" smtClean="0">
                <a:latin typeface="Arial Unicode MS" pitchFamily="34" charset="-128"/>
              </a:rPr>
              <a:t>Time consuming </a:t>
            </a:r>
          </a:p>
          <a:p>
            <a:r>
              <a:rPr lang="en-US" smtClean="0">
                <a:latin typeface="Arial Unicode MS" pitchFamily="34" charset="-128"/>
              </a:rPr>
              <a:t>Surveys need to be brief</a:t>
            </a:r>
          </a:p>
          <a:p>
            <a:r>
              <a:rPr lang="en-US" smtClean="0">
                <a:latin typeface="Arial Unicode MS" pitchFamily="34" charset="-128"/>
              </a:rPr>
              <a:t>Uncomfortable for many respondents</a:t>
            </a:r>
          </a:p>
          <a:p>
            <a:r>
              <a:rPr lang="en-US" smtClean="0">
                <a:latin typeface="Arial Unicode MS" pitchFamily="34" charset="-128"/>
              </a:rPr>
              <a:t>Not everyone has a phone </a:t>
            </a:r>
          </a:p>
          <a:p>
            <a:r>
              <a:rPr lang="en-US" smtClean="0">
                <a:latin typeface="Arial Unicode MS" pitchFamily="34" charset="-128"/>
              </a:rPr>
              <a:t>Many people monitor calls</a:t>
            </a:r>
            <a:endParaRPr lang="en-US" sz="28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r>
              <a:rPr lang="en-US" sz="3600" smtClean="0"/>
              <a:t>Personal Interview Pros</a:t>
            </a:r>
          </a:p>
        </p:txBody>
      </p:sp>
      <p:sp>
        <p:nvSpPr>
          <p:cNvPr id="41986" name="Rectangle 3"/>
          <p:cNvSpPr>
            <a:spLocks noGrp="1" noChangeArrowheads="1"/>
          </p:cNvSpPr>
          <p:nvPr>
            <p:ph type="body" idx="1"/>
          </p:nvPr>
        </p:nvSpPr>
        <p:spPr/>
        <p:txBody>
          <a:bodyPr/>
          <a:lstStyle/>
          <a:p>
            <a:r>
              <a:rPr lang="en-US" dirty="0" smtClean="0">
                <a:latin typeface="Arial Unicode MS" pitchFamily="34" charset="-128"/>
              </a:rPr>
              <a:t>Complex survey formats can be used</a:t>
            </a:r>
          </a:p>
          <a:p>
            <a:r>
              <a:rPr lang="en-US" dirty="0" smtClean="0">
                <a:latin typeface="Arial Unicode MS" pitchFamily="34" charset="-128"/>
              </a:rPr>
              <a:t>Response rates generally high</a:t>
            </a:r>
          </a:p>
          <a:p>
            <a:r>
              <a:rPr lang="en-US" dirty="0" smtClean="0">
                <a:latin typeface="Arial Unicode MS" pitchFamily="34" charset="-128"/>
              </a:rPr>
              <a:t>Interviewer presence is motivating</a:t>
            </a:r>
          </a:p>
          <a:p>
            <a:r>
              <a:rPr lang="en-US" dirty="0" smtClean="0">
                <a:latin typeface="Arial Unicode MS" pitchFamily="34" charset="-128"/>
              </a:rPr>
              <a:t>Can be short or long</a:t>
            </a:r>
          </a:p>
          <a:p>
            <a:r>
              <a:rPr lang="en-US" dirty="0" smtClean="0">
                <a:latin typeface="Arial Unicode MS" pitchFamily="34" charset="-128"/>
              </a:rPr>
              <a:t>Minimizes inconsistent or missing responses</a:t>
            </a:r>
          </a:p>
          <a:p>
            <a:r>
              <a:rPr lang="en-US" dirty="0" smtClean="0">
                <a:latin typeface="Arial Unicode MS" pitchFamily="34" charset="-128"/>
              </a:rPr>
              <a:t>Easy to diagnose question content problems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a:lstStyle/>
          <a:p>
            <a:r>
              <a:rPr lang="en-US" sz="3600" smtClean="0"/>
              <a:t>The Survey Process</a:t>
            </a:r>
          </a:p>
        </p:txBody>
      </p:sp>
      <p:sp>
        <p:nvSpPr>
          <p:cNvPr id="18434" name="Rectangle 3"/>
          <p:cNvSpPr>
            <a:spLocks noGrp="1" noChangeArrowheads="1"/>
          </p:cNvSpPr>
          <p:nvPr>
            <p:ph type="body" idx="1"/>
          </p:nvPr>
        </p:nvSpPr>
        <p:spPr/>
        <p:txBody>
          <a:bodyPr/>
          <a:lstStyle/>
          <a:p>
            <a:r>
              <a:rPr lang="en-US" smtClean="0"/>
              <a:t>Hypothesis and planned analysis dictate what to collect and how</a:t>
            </a:r>
          </a:p>
          <a:p>
            <a:endParaRPr lang="en-US" smtClean="0"/>
          </a:p>
          <a:p>
            <a:r>
              <a:rPr lang="en-US" smtClean="0"/>
              <a:t>Balance content value to sample burden</a:t>
            </a:r>
          </a:p>
          <a:p>
            <a:endParaRPr lang="en-US" smtClean="0"/>
          </a:p>
          <a:p>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r>
              <a:rPr lang="en-US" sz="3600" smtClean="0"/>
              <a:t>Personal Interview Cons</a:t>
            </a:r>
          </a:p>
        </p:txBody>
      </p:sp>
      <p:sp>
        <p:nvSpPr>
          <p:cNvPr id="43010" name="Rectangle 3"/>
          <p:cNvSpPr>
            <a:spLocks noGrp="1" noChangeArrowheads="1"/>
          </p:cNvSpPr>
          <p:nvPr>
            <p:ph type="body" idx="1"/>
          </p:nvPr>
        </p:nvSpPr>
        <p:spPr/>
        <p:txBody>
          <a:bodyPr/>
          <a:lstStyle/>
          <a:p>
            <a:r>
              <a:rPr lang="en-US" smtClean="0">
                <a:latin typeface="Arial Unicode MS" pitchFamily="34" charset="-128"/>
              </a:rPr>
              <a:t>Expensive </a:t>
            </a:r>
          </a:p>
          <a:p>
            <a:r>
              <a:rPr lang="en-US" smtClean="0">
                <a:latin typeface="Arial Unicode MS" pitchFamily="34" charset="-128"/>
              </a:rPr>
              <a:t>Requires trained staff</a:t>
            </a:r>
          </a:p>
          <a:p>
            <a:r>
              <a:rPr lang="en-US" smtClean="0">
                <a:latin typeface="Arial Unicode MS" pitchFamily="34" charset="-128"/>
              </a:rPr>
              <a:t>Complex logistics</a:t>
            </a:r>
          </a:p>
          <a:p>
            <a:r>
              <a:rPr lang="en-US" smtClean="0">
                <a:latin typeface="Arial Unicode MS" pitchFamily="34" charset="-128"/>
              </a:rPr>
              <a:t>Time consuming </a:t>
            </a:r>
          </a:p>
          <a:p>
            <a:r>
              <a:rPr lang="en-US" smtClean="0">
                <a:latin typeface="Arial Unicode MS" pitchFamily="34" charset="-128"/>
              </a:rPr>
              <a:t>Least anonymity</a:t>
            </a:r>
          </a:p>
          <a:p>
            <a:r>
              <a:rPr lang="en-US" smtClean="0">
                <a:latin typeface="Arial Unicode MS" pitchFamily="34" charset="-128"/>
              </a:rPr>
              <a:t>Can inhibit disclosure of sensitive information</a:t>
            </a:r>
          </a:p>
          <a:p>
            <a:pPr lvl="2"/>
            <a:endParaRPr lang="en-US" sz="20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en-US" sz="3600" smtClean="0"/>
              <a:t>Internet Survey Pros and Cons</a:t>
            </a:r>
          </a:p>
        </p:txBody>
      </p:sp>
      <p:sp>
        <p:nvSpPr>
          <p:cNvPr id="44034" name="Rectangle 3"/>
          <p:cNvSpPr>
            <a:spLocks noGrp="1" noChangeArrowheads="1"/>
          </p:cNvSpPr>
          <p:nvPr>
            <p:ph type="body" idx="1"/>
          </p:nvPr>
        </p:nvSpPr>
        <p:spPr>
          <a:xfrm>
            <a:off x="685800" y="1752600"/>
            <a:ext cx="8743950" cy="4343400"/>
          </a:xfrm>
        </p:spPr>
        <p:txBody>
          <a:bodyPr/>
          <a:lstStyle/>
          <a:p>
            <a:r>
              <a:rPr lang="en-US" dirty="0" smtClean="0">
                <a:latin typeface="Arial Unicode MS" pitchFamily="34" charset="-128"/>
              </a:rPr>
              <a:t>Pros</a:t>
            </a:r>
          </a:p>
          <a:p>
            <a:pPr lvl="1"/>
            <a:r>
              <a:rPr lang="en-US" sz="3200" dirty="0" smtClean="0">
                <a:latin typeface="Arial Unicode MS" pitchFamily="34" charset="-128"/>
              </a:rPr>
              <a:t>Low cost</a:t>
            </a:r>
          </a:p>
          <a:p>
            <a:pPr lvl="1"/>
            <a:r>
              <a:rPr lang="en-US" sz="3200" dirty="0" smtClean="0">
                <a:latin typeface="Arial Unicode MS" pitchFamily="34" charset="-128"/>
              </a:rPr>
              <a:t>Fast</a:t>
            </a:r>
          </a:p>
          <a:p>
            <a:pPr lvl="1"/>
            <a:r>
              <a:rPr lang="en-US" sz="3200" dirty="0" smtClean="0">
                <a:latin typeface="Arial Unicode MS" pitchFamily="34" charset="-128"/>
              </a:rPr>
              <a:t>Eases data analysis</a:t>
            </a:r>
          </a:p>
          <a:p>
            <a:pPr lvl="1"/>
            <a:r>
              <a:rPr lang="en-US" sz="3200" dirty="0" smtClean="0">
                <a:latin typeface="Arial Unicode MS" pitchFamily="34" charset="-128"/>
              </a:rPr>
              <a:t>Might be good for sensitive topics</a:t>
            </a:r>
          </a:p>
          <a:p>
            <a:r>
              <a:rPr lang="en-US" dirty="0" smtClean="0">
                <a:latin typeface="Arial Unicode MS" pitchFamily="34" charset="-128"/>
              </a:rPr>
              <a:t>Cons</a:t>
            </a:r>
          </a:p>
          <a:p>
            <a:pPr lvl="1"/>
            <a:r>
              <a:rPr lang="en-US" sz="3200" dirty="0" smtClean="0">
                <a:latin typeface="Arial Unicode MS" pitchFamily="34" charset="-128"/>
              </a:rPr>
              <a:t>Cannot control who responds</a:t>
            </a:r>
          </a:p>
          <a:p>
            <a:pPr lvl="1"/>
            <a:r>
              <a:rPr lang="en-US" sz="3200" dirty="0" smtClean="0">
                <a:latin typeface="Arial Unicode MS" pitchFamily="34" charset="-128"/>
              </a:rPr>
              <a:t>Survey easily terminated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p:txBody>
          <a:bodyPr/>
          <a:lstStyle/>
          <a:p>
            <a:r>
              <a:rPr lang="en-US" sz="3600" smtClean="0"/>
              <a:t>Structuring a Useful Survey</a:t>
            </a:r>
          </a:p>
        </p:txBody>
      </p:sp>
      <p:sp>
        <p:nvSpPr>
          <p:cNvPr id="45058" name="Rectangle 3"/>
          <p:cNvSpPr>
            <a:spLocks noGrp="1" noChangeArrowheads="1"/>
          </p:cNvSpPr>
          <p:nvPr>
            <p:ph type="body" idx="1"/>
          </p:nvPr>
        </p:nvSpPr>
        <p:spPr/>
        <p:txBody>
          <a:bodyPr/>
          <a:lstStyle/>
          <a:p>
            <a:r>
              <a:rPr lang="en-US" sz="3600" smtClean="0">
                <a:solidFill>
                  <a:schemeClr val="tx1"/>
                </a:solidFill>
                <a:latin typeface="Arial Unicode MS" pitchFamily="34" charset="-128"/>
              </a:rPr>
              <a:t>Basic structure</a:t>
            </a:r>
            <a:r>
              <a:rPr lang="en-US" smtClean="0">
                <a:latin typeface="Arial Unicode MS" pitchFamily="34" charset="-128"/>
              </a:rPr>
              <a:t> </a:t>
            </a:r>
          </a:p>
          <a:p>
            <a:r>
              <a:rPr lang="en-US" sz="3600" smtClean="0">
                <a:latin typeface="Arial Unicode MS" pitchFamily="34" charset="-128"/>
              </a:rPr>
              <a:t>Data collection methods</a:t>
            </a:r>
          </a:p>
          <a:p>
            <a:r>
              <a:rPr lang="en-US" sz="3600" b="1" smtClean="0">
                <a:solidFill>
                  <a:srgbClr val="FF9900"/>
                </a:solidFill>
                <a:latin typeface="Arial Unicode MS" pitchFamily="34" charset="-128"/>
              </a:rPr>
              <a:t>Developing survey items</a:t>
            </a:r>
          </a:p>
          <a:p>
            <a:r>
              <a:rPr lang="en-US" sz="3600" smtClean="0">
                <a:solidFill>
                  <a:schemeClr val="tx1"/>
                </a:solidFill>
                <a:latin typeface="Arial Unicode MS" pitchFamily="34" charset="-128"/>
              </a:rPr>
              <a:t>Standardization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r>
              <a:rPr lang="en-US" sz="3600" dirty="0" err="1" smtClean="0"/>
              <a:t>Operationalization</a:t>
            </a:r>
            <a:r>
              <a:rPr lang="en-US" sz="3600" dirty="0" smtClean="0"/>
              <a:t> of Variables</a:t>
            </a:r>
          </a:p>
        </p:txBody>
      </p:sp>
      <p:graphicFrame>
        <p:nvGraphicFramePr>
          <p:cNvPr id="350288" name="Group 80"/>
          <p:cNvGraphicFramePr>
            <a:graphicFrameLocks noGrp="1"/>
          </p:cNvGraphicFramePr>
          <p:nvPr/>
        </p:nvGraphicFramePr>
        <p:xfrm>
          <a:off x="571501" y="2057400"/>
          <a:ext cx="9067799" cy="4114800"/>
        </p:xfrm>
        <a:graphic>
          <a:graphicData uri="http://schemas.openxmlformats.org/drawingml/2006/table">
            <a:tbl>
              <a:tblPr/>
              <a:tblGrid>
                <a:gridCol w="2602794"/>
                <a:gridCol w="3874205"/>
                <a:gridCol w="2590800"/>
              </a:tblGrid>
              <a:tr h="1028700">
                <a:tc>
                  <a:txBody>
                    <a:bodyPr/>
                    <a:lstStyle/>
                    <a:p>
                      <a:pPr marL="0" marR="0" lvl="0" indent="0" algn="ctr" defTabSz="914400" rtl="0" eaLnBrk="0" fontAlgn="base" latinLnBrk="0" hangingPunct="0">
                        <a:lnSpc>
                          <a:spcPct val="100000"/>
                        </a:lnSpc>
                        <a:spcBef>
                          <a:spcPct val="20000"/>
                        </a:spcBef>
                        <a:spcAft>
                          <a:spcPct val="0"/>
                        </a:spcAft>
                        <a:buClr>
                          <a:srgbClr val="FFFF00"/>
                        </a:buClr>
                        <a:buSzTx/>
                        <a:buFontTx/>
                        <a:buNone/>
                        <a:tabLst/>
                      </a:pPr>
                      <a:r>
                        <a:rPr kumimoji="0" lang="en-US" sz="2800" b="1" i="0" u="none" strike="noStrike" cap="none" normalizeH="0" baseline="0" dirty="0" smtClean="0">
                          <a:ln>
                            <a:noFill/>
                          </a:ln>
                          <a:solidFill>
                            <a:schemeClr val="tx2"/>
                          </a:solidFill>
                          <a:effectLst/>
                          <a:latin typeface="Swis721 BT"/>
                        </a:rPr>
                        <a:t>Variable type</a:t>
                      </a:r>
                    </a:p>
                  </a:txBody>
                  <a:tcPr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00"/>
                        </a:buClr>
                        <a:buSzTx/>
                        <a:buFontTx/>
                        <a:buNone/>
                        <a:tabLst/>
                      </a:pPr>
                      <a:r>
                        <a:rPr kumimoji="0" lang="en-US" sz="2800" b="1" i="0" u="none" strike="noStrike" cap="none" normalizeH="0" baseline="0" dirty="0" smtClean="0">
                          <a:ln>
                            <a:noFill/>
                          </a:ln>
                          <a:solidFill>
                            <a:schemeClr val="tx2"/>
                          </a:solidFill>
                          <a:effectLst/>
                          <a:latin typeface="Swis721 BT"/>
                        </a:rPr>
                        <a:t>Variable</a:t>
                      </a:r>
                    </a:p>
                  </a:txBody>
                  <a:tcPr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00"/>
                        </a:buClr>
                        <a:buSzTx/>
                        <a:buFontTx/>
                        <a:buNone/>
                        <a:tabLst/>
                      </a:pPr>
                      <a:r>
                        <a:rPr kumimoji="0" lang="en-US" sz="2800" b="1" i="0" u="none" strike="noStrike" cap="none" normalizeH="0" baseline="0" smtClean="0">
                          <a:ln>
                            <a:noFill/>
                          </a:ln>
                          <a:solidFill>
                            <a:schemeClr val="tx2"/>
                          </a:solidFill>
                          <a:effectLst/>
                          <a:latin typeface="Swis721 BT"/>
                        </a:rPr>
                        <a:t>Question number</a:t>
                      </a:r>
                    </a:p>
                  </a:txBody>
                  <a:tcPr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r>
                        <a:rPr kumimoji="0" lang="en-US" sz="2800" b="0" i="0" u="none" strike="noStrike" cap="none" normalizeH="0" baseline="0" smtClean="0">
                          <a:ln>
                            <a:noFill/>
                          </a:ln>
                          <a:solidFill>
                            <a:srgbClr val="FFFFFF"/>
                          </a:solidFill>
                          <a:effectLst/>
                          <a:latin typeface="Swis721 BT"/>
                        </a:rPr>
                        <a:t>Dependent</a:t>
                      </a: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r>
                        <a:rPr kumimoji="0" lang="en-US" sz="2800" b="0" i="0" u="none" strike="noStrike" cap="none" normalizeH="0" baseline="0" smtClean="0">
                          <a:ln>
                            <a:noFill/>
                          </a:ln>
                          <a:solidFill>
                            <a:srgbClr val="FFFFFF"/>
                          </a:solidFill>
                          <a:effectLst/>
                          <a:latin typeface="Swis721 BT"/>
                        </a:rPr>
                        <a:t>Independent</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a:noFill/>
                    </a:lnT>
                    <a:lnB>
                      <a:noFill/>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r>
                        <a:rPr kumimoji="0" lang="en-US" sz="2800" b="0" i="0" u="none" strike="noStrike" cap="none" normalizeH="0" baseline="0" smtClean="0">
                          <a:ln>
                            <a:noFill/>
                          </a:ln>
                          <a:solidFill>
                            <a:srgbClr val="FFFFFF"/>
                          </a:solidFill>
                          <a:effectLst/>
                          <a:latin typeface="Swis721 BT"/>
                        </a:rPr>
                        <a:t>Control</a:t>
                      </a:r>
                    </a:p>
                  </a:txBody>
                  <a:tcPr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dirty="0" smtClean="0">
                        <a:ln>
                          <a:noFill/>
                        </a:ln>
                        <a:solidFill>
                          <a:srgbClr val="FFFFFF"/>
                        </a:solidFill>
                        <a:effectLst/>
                        <a:latin typeface="Swis721 BT"/>
                      </a:endParaRPr>
                    </a:p>
                  </a:txBody>
                  <a:tcPr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600075" y="381000"/>
            <a:ext cx="8743950" cy="990600"/>
          </a:xfrm>
        </p:spPr>
        <p:txBody>
          <a:bodyPr/>
          <a:lstStyle/>
          <a:p>
            <a:r>
              <a:rPr lang="en-US" sz="3600" smtClean="0"/>
              <a:t>Exercise: Create Mini-survey</a:t>
            </a:r>
          </a:p>
        </p:txBody>
      </p:sp>
      <p:sp>
        <p:nvSpPr>
          <p:cNvPr id="47106" name="Rectangle 3"/>
          <p:cNvSpPr>
            <a:spLocks noGrp="1" noChangeArrowheads="1"/>
          </p:cNvSpPr>
          <p:nvPr>
            <p:ph type="body" idx="1"/>
          </p:nvPr>
        </p:nvSpPr>
        <p:spPr>
          <a:xfrm>
            <a:off x="495300" y="1447800"/>
            <a:ext cx="9144000" cy="4572000"/>
          </a:xfrm>
        </p:spPr>
        <p:txBody>
          <a:bodyPr/>
          <a:lstStyle/>
          <a:p>
            <a:r>
              <a:rPr lang="en-US" smtClean="0"/>
              <a:t>Hypothesis: An environmental toxin caused neurologic illness at School X</a:t>
            </a:r>
          </a:p>
          <a:p>
            <a:r>
              <a:rPr lang="en-US" smtClean="0"/>
              <a:t>Possible reasons (independent variables)</a:t>
            </a:r>
          </a:p>
          <a:p>
            <a:pPr lvl="1"/>
            <a:r>
              <a:rPr lang="en-US" sz="3200" smtClean="0"/>
              <a:t>Fumes from art room permeated building</a:t>
            </a:r>
          </a:p>
          <a:p>
            <a:pPr lvl="1"/>
            <a:r>
              <a:rPr lang="en-US" sz="3200" smtClean="0"/>
              <a:t>Cafeteria food contaminated </a:t>
            </a:r>
          </a:p>
          <a:p>
            <a:pPr lvl="1"/>
            <a:r>
              <a:rPr lang="en-US" sz="3200" smtClean="0"/>
              <a:t>Psychosomatic </a:t>
            </a:r>
          </a:p>
          <a:p>
            <a:r>
              <a:rPr lang="en-US" smtClean="0"/>
              <a:t>Control factors</a:t>
            </a:r>
          </a:p>
          <a:p>
            <a:pPr lvl="1"/>
            <a:r>
              <a:rPr lang="en-US" sz="3200" smtClean="0"/>
              <a:t>Anything that could influence the outcome</a:t>
            </a:r>
            <a:r>
              <a:rPr lang="en-US" smtClean="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p:txBody>
          <a:bodyPr/>
          <a:lstStyle/>
          <a:p>
            <a:r>
              <a:rPr lang="en-US" sz="3600" smtClean="0"/>
              <a:t>Use Pre-existing Questions</a:t>
            </a:r>
          </a:p>
        </p:txBody>
      </p:sp>
      <p:sp>
        <p:nvSpPr>
          <p:cNvPr id="52226" name="Rectangle 3"/>
          <p:cNvSpPr>
            <a:spLocks noGrp="1" noChangeArrowheads="1"/>
          </p:cNvSpPr>
          <p:nvPr>
            <p:ph type="body" idx="1"/>
          </p:nvPr>
        </p:nvSpPr>
        <p:spPr/>
        <p:txBody>
          <a:bodyPr/>
          <a:lstStyle/>
          <a:p>
            <a:r>
              <a:rPr lang="en-US" smtClean="0"/>
              <a:t>Use existing items with demonstrated reliability &amp; validity in your population</a:t>
            </a:r>
          </a:p>
          <a:p>
            <a:r>
              <a:rPr lang="en-US" smtClean="0"/>
              <a:t>Saves time, money</a:t>
            </a:r>
          </a:p>
          <a:p>
            <a:r>
              <a:rPr lang="en-US" smtClean="0"/>
              <a:t>Allows for comparisons with other data</a:t>
            </a:r>
          </a:p>
          <a:p>
            <a:r>
              <a:rPr lang="en-US" smtClean="0"/>
              <a:t>Standard practice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p:txBody>
          <a:bodyPr/>
          <a:lstStyle/>
          <a:p>
            <a:r>
              <a:rPr lang="en-US" sz="3600" dirty="0" smtClean="0"/>
              <a:t>Great Places to Find Questions at CDC</a:t>
            </a:r>
          </a:p>
        </p:txBody>
      </p:sp>
      <p:sp>
        <p:nvSpPr>
          <p:cNvPr id="53250" name="Rectangle 3"/>
          <p:cNvSpPr>
            <a:spLocks noGrp="1" noChangeArrowheads="1"/>
          </p:cNvSpPr>
          <p:nvPr>
            <p:ph type="body" idx="1"/>
          </p:nvPr>
        </p:nvSpPr>
        <p:spPr>
          <a:xfrm>
            <a:off x="723900" y="1828800"/>
            <a:ext cx="8743950" cy="4114800"/>
          </a:xfrm>
        </p:spPr>
        <p:txBody>
          <a:bodyPr/>
          <a:lstStyle/>
          <a:p>
            <a:r>
              <a:rPr lang="en-US" dirty="0" smtClean="0"/>
              <a:t>Behavioral Risk Factor Surveillance System (BRFSS)</a:t>
            </a:r>
          </a:p>
          <a:p>
            <a:r>
              <a:rPr lang="en-US" dirty="0" smtClean="0"/>
              <a:t>Pregnancy Risk Assessment Monitoring System (PRAMS)</a:t>
            </a:r>
          </a:p>
          <a:p>
            <a:r>
              <a:rPr lang="en-US" dirty="0" smtClean="0"/>
              <a:t>National Health and Nutrition Examination Survey (NHANES)</a:t>
            </a:r>
          </a:p>
          <a:p>
            <a:r>
              <a:rPr lang="en-US" dirty="0" smtClean="0"/>
              <a:t>National Health Care Survey </a:t>
            </a:r>
          </a:p>
          <a:p>
            <a:r>
              <a:rPr lang="en-US" dirty="0" smtClean="0"/>
              <a:t>National Health Interview Survey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Grp="1" noChangeArrowheads="1"/>
          </p:cNvSpPr>
          <p:nvPr>
            <p:ph type="title"/>
          </p:nvPr>
        </p:nvSpPr>
        <p:spPr/>
        <p:txBody>
          <a:bodyPr/>
          <a:lstStyle/>
          <a:p>
            <a:r>
              <a:rPr lang="en-US" sz="3600" smtClean="0"/>
              <a:t>Developing Questions</a:t>
            </a:r>
          </a:p>
        </p:txBody>
      </p:sp>
      <p:sp>
        <p:nvSpPr>
          <p:cNvPr id="54274" name="Rectangle 6"/>
          <p:cNvSpPr>
            <a:spLocks noGrp="1" noChangeArrowheads="1"/>
          </p:cNvSpPr>
          <p:nvPr>
            <p:ph type="body" idx="1"/>
          </p:nvPr>
        </p:nvSpPr>
        <p:spPr/>
        <p:txBody>
          <a:bodyPr/>
          <a:lstStyle/>
          <a:p>
            <a:r>
              <a:rPr lang="en-US" smtClean="0"/>
              <a:t>Use interviews or focus groups when have to create new items</a:t>
            </a:r>
          </a:p>
          <a:p>
            <a:r>
              <a:rPr lang="en-US" smtClean="0"/>
              <a:t>Use as few questions as possible</a:t>
            </a:r>
          </a:p>
          <a:p>
            <a:r>
              <a:rPr lang="en-US" smtClean="0"/>
              <a:t>Consider best ways to facilitate recall</a:t>
            </a:r>
          </a:p>
          <a:p>
            <a:r>
              <a:rPr lang="en-US" smtClean="0"/>
              <a:t>Pre-test (expert panel, focus group, pilot test)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r>
              <a:rPr lang="en-US" sz="3600" smtClean="0"/>
              <a:t>Types of Item Responses</a:t>
            </a:r>
          </a:p>
        </p:txBody>
      </p:sp>
      <p:sp>
        <p:nvSpPr>
          <p:cNvPr id="56322" name="Rectangle 3"/>
          <p:cNvSpPr>
            <a:spLocks noGrp="1" noChangeArrowheads="1"/>
          </p:cNvSpPr>
          <p:nvPr>
            <p:ph type="body" idx="1"/>
          </p:nvPr>
        </p:nvSpPr>
        <p:spPr>
          <a:xfrm>
            <a:off x="685800" y="1676400"/>
            <a:ext cx="8743950" cy="4419600"/>
          </a:xfrm>
        </p:spPr>
        <p:txBody>
          <a:bodyPr/>
          <a:lstStyle/>
          <a:p>
            <a:r>
              <a:rPr lang="en-US" smtClean="0"/>
              <a:t>Open-Ended Questions</a:t>
            </a:r>
          </a:p>
          <a:p>
            <a:pPr lvl="1"/>
            <a:r>
              <a:rPr lang="en-US" sz="3200" smtClean="0"/>
              <a:t>Not one definite answer</a:t>
            </a:r>
          </a:p>
          <a:p>
            <a:pPr lvl="1"/>
            <a:r>
              <a:rPr lang="en-US" sz="3200" smtClean="0"/>
              <a:t>Response categories unknown</a:t>
            </a:r>
          </a:p>
          <a:p>
            <a:pPr lvl="1"/>
            <a:r>
              <a:rPr lang="en-US" sz="3200" smtClean="0"/>
              <a:t>Responses require elaboration</a:t>
            </a:r>
          </a:p>
          <a:p>
            <a:r>
              <a:rPr lang="en-US" smtClean="0"/>
              <a:t>Closed-Ended Questions</a:t>
            </a:r>
          </a:p>
          <a:p>
            <a:pPr lvl="1"/>
            <a:r>
              <a:rPr lang="en-US" sz="3200" smtClean="0"/>
              <a:t>Finite set of answers from which to choose </a:t>
            </a:r>
          </a:p>
          <a:p>
            <a:pPr lvl="1"/>
            <a:r>
              <a:rPr lang="en-US" sz="3200" smtClean="0"/>
              <a:t>Response categories known </a:t>
            </a:r>
          </a:p>
          <a:p>
            <a:pPr lvl="1"/>
            <a:r>
              <a:rPr lang="en-US" sz="3200" smtClean="0"/>
              <a:t>Responses do not require elaboration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lstStyle/>
          <a:p>
            <a:r>
              <a:rPr lang="en-US" sz="3600" smtClean="0"/>
              <a:t>Open-Ended Items</a:t>
            </a:r>
          </a:p>
        </p:txBody>
      </p:sp>
      <p:sp>
        <p:nvSpPr>
          <p:cNvPr id="57346" name="Rectangle 3"/>
          <p:cNvSpPr>
            <a:spLocks noGrp="1" noChangeArrowheads="1"/>
          </p:cNvSpPr>
          <p:nvPr>
            <p:ph type="body" idx="1"/>
          </p:nvPr>
        </p:nvSpPr>
        <p:spPr/>
        <p:txBody>
          <a:bodyPr/>
          <a:lstStyle/>
          <a:p>
            <a:r>
              <a:rPr lang="en-US" smtClean="0"/>
              <a:t>Influenced by motivation of respondent</a:t>
            </a:r>
          </a:p>
          <a:p>
            <a:r>
              <a:rPr lang="en-US" smtClean="0"/>
              <a:t>Rely on skill of interviewer (if present)</a:t>
            </a:r>
          </a:p>
          <a:p>
            <a:r>
              <a:rPr lang="en-US" smtClean="0"/>
              <a:t>Work best in interviews</a:t>
            </a:r>
          </a:p>
          <a:p>
            <a:r>
              <a:rPr lang="en-US" smtClean="0"/>
              <a:t>Take more time</a:t>
            </a:r>
          </a:p>
          <a:p>
            <a:r>
              <a:rPr lang="en-US" smtClean="0"/>
              <a:t>Can provide unique and important details</a:t>
            </a:r>
          </a:p>
          <a:p>
            <a:r>
              <a:rPr lang="en-US" smtClean="0"/>
              <a:t>Difficult to code and analyze </a:t>
            </a:r>
          </a:p>
          <a:p>
            <a:r>
              <a:rPr lang="en-US" smtClean="0"/>
              <a:t>Require qualitative analysis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en-US" sz="3600" smtClean="0"/>
              <a:t>Questionnaire Basics</a:t>
            </a:r>
          </a:p>
        </p:txBody>
      </p:sp>
      <p:sp>
        <p:nvSpPr>
          <p:cNvPr id="20482" name="Rectangle 3"/>
          <p:cNvSpPr>
            <a:spLocks noGrp="1" noChangeArrowheads="1"/>
          </p:cNvSpPr>
          <p:nvPr>
            <p:ph type="body" idx="1"/>
          </p:nvPr>
        </p:nvSpPr>
        <p:spPr/>
        <p:txBody>
          <a:bodyPr/>
          <a:lstStyle/>
          <a:p>
            <a:r>
              <a:rPr lang="en-US" smtClean="0"/>
              <a:t>Use when other data unavailable or inadequate</a:t>
            </a:r>
          </a:p>
          <a:p>
            <a:r>
              <a:rPr lang="en-US" smtClean="0"/>
              <a:t>Decide if using sample or cohort</a:t>
            </a:r>
          </a:p>
          <a:p>
            <a:r>
              <a:rPr lang="en-US" smtClean="0"/>
              <a:t>Consider best method of administration</a:t>
            </a:r>
          </a:p>
          <a:p>
            <a:r>
              <a:rPr lang="en-US" smtClean="0"/>
              <a:t>Need for qualitative and quantitative items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US" sz="3600" smtClean="0"/>
              <a:t>Closed-Ended Items</a:t>
            </a:r>
          </a:p>
        </p:txBody>
      </p:sp>
      <p:sp>
        <p:nvSpPr>
          <p:cNvPr id="59394" name="Rectangle 3"/>
          <p:cNvSpPr>
            <a:spLocks noGrp="1" noChangeArrowheads="1"/>
          </p:cNvSpPr>
          <p:nvPr>
            <p:ph type="body" idx="1"/>
          </p:nvPr>
        </p:nvSpPr>
        <p:spPr>
          <a:xfrm>
            <a:off x="685800" y="1600200"/>
            <a:ext cx="8743950" cy="4800600"/>
          </a:xfrm>
        </p:spPr>
        <p:txBody>
          <a:bodyPr/>
          <a:lstStyle/>
          <a:p>
            <a:pPr>
              <a:lnSpc>
                <a:spcPct val="80000"/>
              </a:lnSpc>
            </a:pPr>
            <a:r>
              <a:rPr lang="en-US" smtClean="0"/>
              <a:t>More reliable and easier to code</a:t>
            </a:r>
          </a:p>
          <a:p>
            <a:pPr>
              <a:lnSpc>
                <a:spcPct val="80000"/>
              </a:lnSpc>
            </a:pPr>
            <a:r>
              <a:rPr lang="en-US" smtClean="0"/>
              <a:t>More challenging to develop</a:t>
            </a:r>
          </a:p>
          <a:p>
            <a:pPr>
              <a:lnSpc>
                <a:spcPct val="80000"/>
              </a:lnSpc>
            </a:pPr>
            <a:r>
              <a:rPr lang="en-US" smtClean="0"/>
              <a:t>Easily used with any data collection method</a:t>
            </a:r>
          </a:p>
          <a:p>
            <a:pPr>
              <a:lnSpc>
                <a:spcPct val="80000"/>
              </a:lnSpc>
            </a:pPr>
            <a:r>
              <a:rPr lang="en-US" smtClean="0"/>
              <a:t>Categories should be:</a:t>
            </a:r>
          </a:p>
          <a:p>
            <a:pPr lvl="1">
              <a:lnSpc>
                <a:spcPct val="80000"/>
              </a:lnSpc>
            </a:pPr>
            <a:r>
              <a:rPr lang="en-US" sz="3200" smtClean="0"/>
              <a:t>Unambiguous</a:t>
            </a:r>
          </a:p>
          <a:p>
            <a:pPr lvl="1">
              <a:lnSpc>
                <a:spcPct val="80000"/>
              </a:lnSpc>
            </a:pPr>
            <a:r>
              <a:rPr lang="en-US" sz="3200" smtClean="0"/>
              <a:t>Neutral</a:t>
            </a:r>
          </a:p>
          <a:p>
            <a:pPr lvl="1">
              <a:lnSpc>
                <a:spcPct val="80000"/>
              </a:lnSpc>
            </a:pPr>
            <a:r>
              <a:rPr lang="en-US" sz="3200" smtClean="0"/>
              <a:t>Exhaustive</a:t>
            </a:r>
          </a:p>
          <a:p>
            <a:pPr lvl="1">
              <a:lnSpc>
                <a:spcPct val="80000"/>
              </a:lnSpc>
            </a:pPr>
            <a:r>
              <a:rPr lang="en-US" sz="3200" smtClean="0"/>
              <a:t>Mutually exclusive</a:t>
            </a:r>
          </a:p>
          <a:p>
            <a:pPr lvl="1">
              <a:lnSpc>
                <a:spcPct val="80000"/>
              </a:lnSpc>
            </a:pPr>
            <a:r>
              <a:rPr lang="en-US" sz="3200" smtClean="0"/>
              <a:t>Forced choice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r>
              <a:rPr lang="en-US" sz="3600" smtClean="0"/>
              <a:t>Item Wording</a:t>
            </a:r>
          </a:p>
        </p:txBody>
      </p:sp>
      <p:sp>
        <p:nvSpPr>
          <p:cNvPr id="61442" name="Rectangle 3"/>
          <p:cNvSpPr>
            <a:spLocks noGrp="1" noChangeArrowheads="1"/>
          </p:cNvSpPr>
          <p:nvPr>
            <p:ph type="body" idx="1"/>
          </p:nvPr>
        </p:nvSpPr>
        <p:spPr/>
        <p:txBody>
          <a:bodyPr/>
          <a:lstStyle/>
          <a:p>
            <a:pPr>
              <a:lnSpc>
                <a:spcPct val="80000"/>
              </a:lnSpc>
            </a:pPr>
            <a:r>
              <a:rPr lang="en-US" smtClean="0"/>
              <a:t>Appropriate reading level (5</a:t>
            </a:r>
            <a:r>
              <a:rPr lang="en-US" baseline="30000" smtClean="0"/>
              <a:t>th</a:t>
            </a:r>
            <a:r>
              <a:rPr lang="en-US" smtClean="0"/>
              <a:t> - 8</a:t>
            </a:r>
            <a:r>
              <a:rPr lang="en-US" baseline="30000" smtClean="0"/>
              <a:t>th</a:t>
            </a:r>
            <a:r>
              <a:rPr lang="en-US" smtClean="0"/>
              <a:t> grade) </a:t>
            </a:r>
          </a:p>
          <a:p>
            <a:pPr>
              <a:lnSpc>
                <a:spcPct val="80000"/>
              </a:lnSpc>
            </a:pPr>
            <a:r>
              <a:rPr lang="en-US" smtClean="0"/>
              <a:t>Easy to administer </a:t>
            </a:r>
          </a:p>
          <a:p>
            <a:pPr>
              <a:lnSpc>
                <a:spcPct val="80000"/>
              </a:lnSpc>
            </a:pPr>
            <a:r>
              <a:rPr lang="en-US" smtClean="0"/>
              <a:t>Easy to answer</a:t>
            </a:r>
          </a:p>
          <a:p>
            <a:pPr>
              <a:lnSpc>
                <a:spcPct val="80000"/>
              </a:lnSpc>
            </a:pPr>
            <a:r>
              <a:rPr lang="en-US" smtClean="0"/>
              <a:t>Simple sentence structure</a:t>
            </a:r>
          </a:p>
          <a:p>
            <a:pPr>
              <a:lnSpc>
                <a:spcPct val="80000"/>
              </a:lnSpc>
            </a:pPr>
            <a:r>
              <a:rPr lang="en-US" smtClean="0"/>
              <a:t>Skip patterns</a:t>
            </a:r>
          </a:p>
          <a:p>
            <a:pPr>
              <a:lnSpc>
                <a:spcPct val="80000"/>
              </a:lnSpc>
            </a:pPr>
            <a:r>
              <a:rPr lang="en-US" smtClean="0"/>
              <a:t>Appropriate order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600075" y="381000"/>
            <a:ext cx="8743950" cy="914400"/>
          </a:xfrm>
        </p:spPr>
        <p:txBody>
          <a:bodyPr/>
          <a:lstStyle/>
          <a:p>
            <a:r>
              <a:rPr lang="en-US" sz="3600" smtClean="0"/>
              <a:t>Bad Questions</a:t>
            </a:r>
          </a:p>
        </p:txBody>
      </p:sp>
      <p:sp>
        <p:nvSpPr>
          <p:cNvPr id="63490" name="Rectangle 3"/>
          <p:cNvSpPr>
            <a:spLocks noGrp="1" noChangeArrowheads="1"/>
          </p:cNvSpPr>
          <p:nvPr>
            <p:ph type="body" idx="1"/>
          </p:nvPr>
        </p:nvSpPr>
        <p:spPr>
          <a:xfrm>
            <a:off x="495300" y="1676400"/>
            <a:ext cx="9372600" cy="4419600"/>
          </a:xfrm>
        </p:spPr>
        <p:txBody>
          <a:bodyPr/>
          <a:lstStyle/>
          <a:p>
            <a:pPr>
              <a:buFontTx/>
              <a:buNone/>
            </a:pPr>
            <a:r>
              <a:rPr lang="en-US" sz="2800" smtClean="0"/>
              <a:t>1.</a:t>
            </a:r>
            <a:r>
              <a:rPr lang="en-US" sz="2800" i="1" smtClean="0"/>
              <a:t> </a:t>
            </a:r>
            <a:r>
              <a:rPr lang="en-US" sz="2800" smtClean="0"/>
              <a:t>Have you ever used drugs?</a:t>
            </a:r>
            <a:r>
              <a:rPr lang="en-US" sz="2800" i="1" smtClean="0"/>
              <a:t>  </a:t>
            </a:r>
            <a:r>
              <a:rPr lang="en-US" sz="2800" smtClean="0"/>
              <a:t>____ Yes      ____ No</a:t>
            </a:r>
          </a:p>
          <a:p>
            <a:pPr>
              <a:buFontTx/>
              <a:buNone/>
            </a:pPr>
            <a:r>
              <a:rPr lang="en-US" sz="2800" smtClean="0"/>
              <a:t>2.</a:t>
            </a:r>
            <a:r>
              <a:rPr lang="en-US" sz="2800" i="1" smtClean="0"/>
              <a:t> </a:t>
            </a:r>
            <a:r>
              <a:rPr lang="en-US" sz="2800" smtClean="0"/>
              <a:t>Most people should exercise more and eat vegetables.</a:t>
            </a:r>
          </a:p>
          <a:p>
            <a:pPr>
              <a:buFontTx/>
              <a:buNone/>
            </a:pPr>
            <a:r>
              <a:rPr lang="en-US" sz="2800" smtClean="0"/>
              <a:t>	Strongly Disagree-----------------------Strongly Agree</a:t>
            </a:r>
          </a:p>
          <a:p>
            <a:pPr>
              <a:buFontTx/>
              <a:buNone/>
            </a:pPr>
            <a:r>
              <a:rPr lang="en-US" sz="2800" smtClean="0"/>
              <a:t>3. Doctors &amp; nurses with HIV should not be able to care for patients. 			____ Yes      ____ No</a:t>
            </a:r>
          </a:p>
          <a:p>
            <a:pPr>
              <a:buFontTx/>
              <a:buNone/>
            </a:pPr>
            <a:r>
              <a:rPr lang="en-US" sz="2800" smtClean="0"/>
              <a:t>4. Have you ever been diagnosed with</a:t>
            </a:r>
            <a:r>
              <a:rPr lang="en-US" sz="2800" i="1" smtClean="0"/>
              <a:t> trichomonas vaginalis?  			</a:t>
            </a:r>
            <a:r>
              <a:rPr lang="en-US" sz="2800" smtClean="0"/>
              <a:t>____ Yes      ____ No</a:t>
            </a:r>
          </a:p>
          <a:p>
            <a:pPr>
              <a:buFontTx/>
              <a:buNone/>
            </a:pPr>
            <a:r>
              <a:rPr lang="en-US" sz="2800" smtClean="0"/>
              <a:t>5. How many times have you visited a doctor in your lifetime?  ____</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r>
              <a:rPr lang="en-US" sz="3600" smtClean="0"/>
              <a:t>Refining Content</a:t>
            </a:r>
          </a:p>
        </p:txBody>
      </p:sp>
      <p:sp>
        <p:nvSpPr>
          <p:cNvPr id="65538" name="Rectangle 3"/>
          <p:cNvSpPr>
            <a:spLocks noGrp="1" noChangeArrowheads="1"/>
          </p:cNvSpPr>
          <p:nvPr>
            <p:ph type="body" idx="1"/>
          </p:nvPr>
        </p:nvSpPr>
        <p:spPr/>
        <p:txBody>
          <a:bodyPr/>
          <a:lstStyle/>
          <a:p>
            <a:r>
              <a:rPr lang="en-US" smtClean="0"/>
              <a:t>Pretest final survey for acceptability, comprehension, appropriate order</a:t>
            </a:r>
          </a:p>
          <a:p>
            <a:r>
              <a:rPr lang="en-US" smtClean="0"/>
              <a:t>For pre-existing items, pretest any</a:t>
            </a:r>
          </a:p>
          <a:p>
            <a:pPr lvl="1"/>
            <a:r>
              <a:rPr lang="en-US" smtClean="0"/>
              <a:t>Modifications to questions</a:t>
            </a:r>
          </a:p>
          <a:p>
            <a:pPr lvl="1"/>
            <a:r>
              <a:rPr lang="en-US" smtClean="0"/>
              <a:t>Use in new populations</a:t>
            </a:r>
          </a:p>
          <a:p>
            <a:pPr lvl="1"/>
            <a:r>
              <a:rPr lang="en-US" smtClean="0"/>
              <a:t>Changes from original data collection method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r>
              <a:rPr lang="en-US" sz="3600" smtClean="0"/>
              <a:t>Pilot Testing</a:t>
            </a:r>
          </a:p>
        </p:txBody>
      </p:sp>
      <p:sp>
        <p:nvSpPr>
          <p:cNvPr id="67586" name="Rectangle 3"/>
          <p:cNvSpPr>
            <a:spLocks noGrp="1" noChangeArrowheads="1"/>
          </p:cNvSpPr>
          <p:nvPr>
            <p:ph type="body" idx="1"/>
          </p:nvPr>
        </p:nvSpPr>
        <p:spPr/>
        <p:txBody>
          <a:bodyPr/>
          <a:lstStyle/>
          <a:p>
            <a:pPr>
              <a:lnSpc>
                <a:spcPct val="90000"/>
              </a:lnSpc>
            </a:pPr>
            <a:r>
              <a:rPr lang="en-US" smtClean="0"/>
              <a:t>Use respondents similar to proposed sample</a:t>
            </a:r>
          </a:p>
          <a:p>
            <a:pPr>
              <a:lnSpc>
                <a:spcPct val="90000"/>
              </a:lnSpc>
            </a:pPr>
            <a:r>
              <a:rPr lang="en-US" smtClean="0"/>
              <a:t>Develop interviewer instructions</a:t>
            </a:r>
          </a:p>
          <a:p>
            <a:pPr>
              <a:lnSpc>
                <a:spcPct val="90000"/>
              </a:lnSpc>
            </a:pPr>
            <a:r>
              <a:rPr lang="en-US" smtClean="0"/>
              <a:t>Have all data collection procedures in place</a:t>
            </a:r>
          </a:p>
          <a:p>
            <a:pPr>
              <a:lnSpc>
                <a:spcPct val="90000"/>
              </a:lnSpc>
            </a:pPr>
            <a:r>
              <a:rPr lang="en-US" smtClean="0"/>
              <a:t>After pilot test</a:t>
            </a:r>
          </a:p>
          <a:p>
            <a:pPr lvl="1">
              <a:lnSpc>
                <a:spcPct val="90000"/>
              </a:lnSpc>
            </a:pPr>
            <a:r>
              <a:rPr lang="en-US" smtClean="0"/>
              <a:t>Determine average time to complete survey</a:t>
            </a:r>
          </a:p>
          <a:p>
            <a:pPr lvl="1">
              <a:lnSpc>
                <a:spcPct val="90000"/>
              </a:lnSpc>
            </a:pPr>
            <a:r>
              <a:rPr lang="en-US" smtClean="0"/>
              <a:t>Look at quality markers: missing data, multiple responses, etc.</a:t>
            </a:r>
          </a:p>
          <a:p>
            <a:pPr lvl="1">
              <a:lnSpc>
                <a:spcPct val="90000"/>
              </a:lnSpc>
            </a:pPr>
            <a:r>
              <a:rPr lang="en-US" smtClean="0"/>
              <a:t>Solicit comments regarding wording, content, format, alternatives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idx="4294967295"/>
          </p:nvPr>
        </p:nvSpPr>
        <p:spPr>
          <a:xfrm>
            <a:off x="600075" y="381000"/>
            <a:ext cx="8743950" cy="990600"/>
          </a:xfrm>
        </p:spPr>
        <p:txBody>
          <a:bodyPr/>
          <a:lstStyle/>
          <a:p>
            <a:r>
              <a:rPr lang="en-US" sz="3600" smtClean="0"/>
              <a:t>Exercise: Create Mini-survey</a:t>
            </a:r>
          </a:p>
        </p:txBody>
      </p:sp>
      <p:sp>
        <p:nvSpPr>
          <p:cNvPr id="68610" name="Rectangle 3"/>
          <p:cNvSpPr>
            <a:spLocks noGrp="1" noChangeArrowheads="1"/>
          </p:cNvSpPr>
          <p:nvPr>
            <p:ph type="body" idx="4294967295"/>
          </p:nvPr>
        </p:nvSpPr>
        <p:spPr>
          <a:xfrm>
            <a:off x="495300" y="1447800"/>
            <a:ext cx="9144000" cy="4572000"/>
          </a:xfrm>
        </p:spPr>
        <p:txBody>
          <a:bodyPr/>
          <a:lstStyle/>
          <a:p>
            <a:r>
              <a:rPr lang="en-US" smtClean="0"/>
              <a:t>Hypothesis: An environmental toxin caused neurologic illness at School X</a:t>
            </a:r>
          </a:p>
          <a:p>
            <a:r>
              <a:rPr lang="en-US" smtClean="0"/>
              <a:t>Possible reasons (independent variables)</a:t>
            </a:r>
          </a:p>
          <a:p>
            <a:pPr lvl="1"/>
            <a:r>
              <a:rPr lang="en-US" smtClean="0"/>
              <a:t>Paint or glue fumes from art room permeated building</a:t>
            </a:r>
          </a:p>
          <a:p>
            <a:pPr lvl="1"/>
            <a:r>
              <a:rPr lang="en-US" smtClean="0"/>
              <a:t>Cafeteria food contaminated </a:t>
            </a:r>
          </a:p>
          <a:p>
            <a:pPr lvl="1"/>
            <a:r>
              <a:rPr lang="en-US" smtClean="0"/>
              <a:t>Psychosomatic </a:t>
            </a:r>
          </a:p>
          <a:p>
            <a:r>
              <a:rPr lang="en-US" smtClean="0"/>
              <a:t>Control factors</a:t>
            </a:r>
          </a:p>
          <a:p>
            <a:pPr lvl="1"/>
            <a:r>
              <a:rPr lang="en-US" smtClean="0"/>
              <a:t>Anything that could influence the outcome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r>
              <a:rPr lang="en-US" sz="3600" dirty="0" err="1" smtClean="0"/>
              <a:t>Operationalization</a:t>
            </a:r>
            <a:r>
              <a:rPr lang="en-US" sz="3600" dirty="0" smtClean="0"/>
              <a:t> of Variables</a:t>
            </a:r>
          </a:p>
        </p:txBody>
      </p:sp>
      <p:graphicFrame>
        <p:nvGraphicFramePr>
          <p:cNvPr id="350288" name="Group 80"/>
          <p:cNvGraphicFramePr>
            <a:graphicFrameLocks noGrp="1"/>
          </p:cNvGraphicFramePr>
          <p:nvPr/>
        </p:nvGraphicFramePr>
        <p:xfrm>
          <a:off x="571501" y="2057400"/>
          <a:ext cx="9067799" cy="4114800"/>
        </p:xfrm>
        <a:graphic>
          <a:graphicData uri="http://schemas.openxmlformats.org/drawingml/2006/table">
            <a:tbl>
              <a:tblPr/>
              <a:tblGrid>
                <a:gridCol w="2602794"/>
                <a:gridCol w="3874205"/>
                <a:gridCol w="2590800"/>
              </a:tblGrid>
              <a:tr h="1028700">
                <a:tc>
                  <a:txBody>
                    <a:bodyPr/>
                    <a:lstStyle/>
                    <a:p>
                      <a:pPr marL="0" marR="0" lvl="0" indent="0" algn="ctr" defTabSz="914400" rtl="0" eaLnBrk="0" fontAlgn="base" latinLnBrk="0" hangingPunct="0">
                        <a:lnSpc>
                          <a:spcPct val="100000"/>
                        </a:lnSpc>
                        <a:spcBef>
                          <a:spcPct val="20000"/>
                        </a:spcBef>
                        <a:spcAft>
                          <a:spcPct val="0"/>
                        </a:spcAft>
                        <a:buClr>
                          <a:srgbClr val="FFFF00"/>
                        </a:buClr>
                        <a:buSzTx/>
                        <a:buFontTx/>
                        <a:buNone/>
                        <a:tabLst/>
                      </a:pPr>
                      <a:r>
                        <a:rPr kumimoji="0" lang="en-US" sz="2800" b="1" i="0" u="none" strike="noStrike" cap="none" normalizeH="0" baseline="0" dirty="0" smtClean="0">
                          <a:ln>
                            <a:noFill/>
                          </a:ln>
                          <a:solidFill>
                            <a:schemeClr val="tx2"/>
                          </a:solidFill>
                          <a:effectLst/>
                          <a:latin typeface="Swis721 BT"/>
                        </a:rPr>
                        <a:t>Variable type</a:t>
                      </a:r>
                    </a:p>
                  </a:txBody>
                  <a:tcPr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00"/>
                        </a:buClr>
                        <a:buSzTx/>
                        <a:buFontTx/>
                        <a:buNone/>
                        <a:tabLst/>
                      </a:pPr>
                      <a:r>
                        <a:rPr kumimoji="0" lang="en-US" sz="2800" b="1" i="0" u="none" strike="noStrike" cap="none" normalizeH="0" baseline="0" dirty="0" smtClean="0">
                          <a:ln>
                            <a:noFill/>
                          </a:ln>
                          <a:solidFill>
                            <a:schemeClr val="tx2"/>
                          </a:solidFill>
                          <a:effectLst/>
                          <a:latin typeface="Swis721 BT"/>
                        </a:rPr>
                        <a:t>Variable</a:t>
                      </a:r>
                    </a:p>
                  </a:txBody>
                  <a:tcPr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00"/>
                        </a:buClr>
                        <a:buSzTx/>
                        <a:buFontTx/>
                        <a:buNone/>
                        <a:tabLst/>
                      </a:pPr>
                      <a:r>
                        <a:rPr kumimoji="0" lang="en-US" sz="2800" b="1" i="0" u="none" strike="noStrike" cap="none" normalizeH="0" baseline="0" smtClean="0">
                          <a:ln>
                            <a:noFill/>
                          </a:ln>
                          <a:solidFill>
                            <a:schemeClr val="tx2"/>
                          </a:solidFill>
                          <a:effectLst/>
                          <a:latin typeface="Swis721 BT"/>
                        </a:rPr>
                        <a:t>Question number</a:t>
                      </a:r>
                    </a:p>
                  </a:txBody>
                  <a:tcPr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r>
                        <a:rPr kumimoji="0" lang="en-US" sz="2800" b="0" i="0" u="none" strike="noStrike" cap="none" normalizeH="0" baseline="0" smtClean="0">
                          <a:ln>
                            <a:noFill/>
                          </a:ln>
                          <a:solidFill>
                            <a:srgbClr val="FFFFFF"/>
                          </a:solidFill>
                          <a:effectLst/>
                          <a:latin typeface="Swis721 BT"/>
                        </a:rPr>
                        <a:t>Dependent</a:t>
                      </a: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r>
                        <a:rPr kumimoji="0" lang="en-US" sz="2800" b="0" i="0" u="none" strike="noStrike" cap="none" normalizeH="0" baseline="0" smtClean="0">
                          <a:ln>
                            <a:noFill/>
                          </a:ln>
                          <a:solidFill>
                            <a:srgbClr val="FFFFFF"/>
                          </a:solidFill>
                          <a:effectLst/>
                          <a:latin typeface="Swis721 BT"/>
                        </a:rPr>
                        <a:t>Independent</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a:noFill/>
                    </a:lnT>
                    <a:lnB>
                      <a:noFill/>
                    </a:lnB>
                    <a:lnTlToBr>
                      <a:noFill/>
                    </a:lnTlToBr>
                    <a:lnBlToTr>
                      <a:noFill/>
                    </a:lnBlToTr>
                    <a:noFill/>
                  </a:tcPr>
                </a:tc>
              </a:tr>
              <a:tr h="1028700">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r>
                        <a:rPr kumimoji="0" lang="en-US" sz="2800" b="0" i="0" u="none" strike="noStrike" cap="none" normalizeH="0" baseline="0" smtClean="0">
                          <a:ln>
                            <a:noFill/>
                          </a:ln>
                          <a:solidFill>
                            <a:srgbClr val="FFFFFF"/>
                          </a:solidFill>
                          <a:effectLst/>
                          <a:latin typeface="Swis721 BT"/>
                        </a:rPr>
                        <a:t>Control</a:t>
                      </a:r>
                    </a:p>
                  </a:txBody>
                  <a:tcPr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smtClean="0">
                        <a:ln>
                          <a:noFill/>
                        </a:ln>
                        <a:solidFill>
                          <a:srgbClr val="FFFFFF"/>
                        </a:solidFill>
                        <a:effectLst/>
                        <a:latin typeface="Swis721 BT"/>
                      </a:endParaRPr>
                    </a:p>
                  </a:txBody>
                  <a:tcPr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FFF00"/>
                        </a:buClr>
                        <a:buSzTx/>
                        <a:buFontTx/>
                        <a:buNone/>
                        <a:tabLst/>
                      </a:pPr>
                      <a:endParaRPr kumimoji="0" lang="en-US" sz="2800" b="0" i="0" u="none" strike="noStrike" cap="none" normalizeH="0" baseline="0" dirty="0" smtClean="0">
                        <a:ln>
                          <a:noFill/>
                        </a:ln>
                        <a:solidFill>
                          <a:srgbClr val="FFFFFF"/>
                        </a:solidFill>
                        <a:effectLst/>
                        <a:latin typeface="Swis721 BT"/>
                      </a:endParaRPr>
                    </a:p>
                  </a:txBody>
                  <a:tcPr horzOverflow="overflow">
                    <a:lnL>
                      <a:noFill/>
                    </a:lnL>
                    <a:lnR>
                      <a:noFill/>
                    </a:lnR>
                    <a:lnT>
                      <a:noFill/>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p:txBody>
          <a:bodyPr/>
          <a:lstStyle/>
          <a:p>
            <a:r>
              <a:rPr lang="en-US" sz="3600" smtClean="0"/>
              <a:t>Structuring a Useful Survey</a:t>
            </a:r>
          </a:p>
        </p:txBody>
      </p:sp>
      <p:sp>
        <p:nvSpPr>
          <p:cNvPr id="71682" name="Rectangle 3"/>
          <p:cNvSpPr>
            <a:spLocks noGrp="1" noChangeArrowheads="1"/>
          </p:cNvSpPr>
          <p:nvPr>
            <p:ph type="body" idx="1"/>
          </p:nvPr>
        </p:nvSpPr>
        <p:spPr/>
        <p:txBody>
          <a:bodyPr/>
          <a:lstStyle/>
          <a:p>
            <a:r>
              <a:rPr lang="en-US" sz="3600" smtClean="0">
                <a:solidFill>
                  <a:schemeClr val="tx1"/>
                </a:solidFill>
                <a:latin typeface="Arial Unicode MS" pitchFamily="34" charset="-128"/>
              </a:rPr>
              <a:t>Basic structure</a:t>
            </a:r>
            <a:r>
              <a:rPr lang="en-US" smtClean="0">
                <a:latin typeface="Arial Unicode MS" pitchFamily="34" charset="-128"/>
              </a:rPr>
              <a:t> </a:t>
            </a:r>
          </a:p>
          <a:p>
            <a:r>
              <a:rPr lang="en-US" sz="3600" smtClean="0">
                <a:latin typeface="Arial Unicode MS" pitchFamily="34" charset="-128"/>
              </a:rPr>
              <a:t>Data collection methods</a:t>
            </a:r>
          </a:p>
          <a:p>
            <a:r>
              <a:rPr lang="en-US" sz="3600" smtClean="0">
                <a:latin typeface="Arial Unicode MS" pitchFamily="34" charset="-128"/>
              </a:rPr>
              <a:t>Developing survey items</a:t>
            </a:r>
          </a:p>
          <a:p>
            <a:r>
              <a:rPr lang="en-US" sz="3600" b="1" smtClean="0">
                <a:solidFill>
                  <a:srgbClr val="FF9900"/>
                </a:solidFill>
                <a:latin typeface="Arial Unicode MS" pitchFamily="34" charset="-128"/>
              </a:rPr>
              <a:t>Standardization</a:t>
            </a:r>
            <a:endParaRPr lang="en-US" sz="3600" smtClean="0">
              <a:solidFill>
                <a:schemeClr val="tx1"/>
              </a:solidFill>
              <a:latin typeface="Arial Unicode MS" pitchFamily="34" charset="-12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p:txBody>
          <a:bodyPr/>
          <a:lstStyle/>
          <a:p>
            <a:r>
              <a:rPr lang="en-US" sz="3600" smtClean="0"/>
              <a:t>Standardized Procedures</a:t>
            </a:r>
          </a:p>
        </p:txBody>
      </p:sp>
      <p:sp>
        <p:nvSpPr>
          <p:cNvPr id="73730" name="Rectangle 3"/>
          <p:cNvSpPr>
            <a:spLocks noGrp="1" noChangeArrowheads="1"/>
          </p:cNvSpPr>
          <p:nvPr>
            <p:ph type="body" idx="1"/>
          </p:nvPr>
        </p:nvSpPr>
        <p:spPr/>
        <p:txBody>
          <a:bodyPr/>
          <a:lstStyle/>
          <a:p>
            <a:r>
              <a:rPr lang="en-US" smtClean="0">
                <a:latin typeface="Arial Unicode MS" pitchFamily="34" charset="-128"/>
              </a:rPr>
              <a:t>Training for all data collection staff</a:t>
            </a:r>
          </a:p>
          <a:p>
            <a:r>
              <a:rPr lang="en-US" smtClean="0">
                <a:latin typeface="Arial Unicode MS" pitchFamily="34" charset="-128"/>
              </a:rPr>
              <a:t>Directions for all respondents &amp; staff</a:t>
            </a:r>
          </a:p>
          <a:p>
            <a:r>
              <a:rPr lang="en-US" smtClean="0">
                <a:latin typeface="Arial Unicode MS" pitchFamily="34" charset="-128"/>
              </a:rPr>
              <a:t>Procedures for handling data</a:t>
            </a:r>
          </a:p>
          <a:p>
            <a:r>
              <a:rPr lang="en-US" smtClean="0">
                <a:latin typeface="Arial Unicode MS" pitchFamily="34" charset="-128"/>
              </a:rPr>
              <a:t>Same item wording for all respondents</a:t>
            </a:r>
          </a:p>
          <a:p>
            <a:r>
              <a:rPr lang="en-US" smtClean="0">
                <a:latin typeface="Arial Unicode MS" pitchFamily="34" charset="-128"/>
              </a:rPr>
              <a:t>Same order every time survey is done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r>
              <a:rPr lang="en-US" sz="3600" smtClean="0"/>
              <a:t>Why Standardize Procedures?</a:t>
            </a:r>
          </a:p>
        </p:txBody>
      </p:sp>
      <p:sp>
        <p:nvSpPr>
          <p:cNvPr id="72706" name="Rectangle 3"/>
          <p:cNvSpPr>
            <a:spLocks noGrp="1" noChangeArrowheads="1"/>
          </p:cNvSpPr>
          <p:nvPr>
            <p:ph type="body" idx="1"/>
          </p:nvPr>
        </p:nvSpPr>
        <p:spPr/>
        <p:txBody>
          <a:bodyPr/>
          <a:lstStyle/>
          <a:p>
            <a:r>
              <a:rPr lang="en-US" smtClean="0">
                <a:latin typeface="Arial Unicode MS" pitchFamily="34" charset="-128"/>
              </a:rPr>
              <a:t>Increase reliability of data</a:t>
            </a:r>
          </a:p>
          <a:p>
            <a:pPr lvl="1"/>
            <a:r>
              <a:rPr lang="en-US" smtClean="0">
                <a:latin typeface="Arial Unicode MS" pitchFamily="34" charset="-128"/>
              </a:rPr>
              <a:t>Easier to learn how to conduct the work</a:t>
            </a:r>
          </a:p>
          <a:p>
            <a:pPr lvl="1"/>
            <a:r>
              <a:rPr lang="en-US" smtClean="0">
                <a:latin typeface="Arial Unicode MS" pitchFamily="34" charset="-128"/>
              </a:rPr>
              <a:t>Allows others to replicate findings</a:t>
            </a:r>
          </a:p>
          <a:p>
            <a:r>
              <a:rPr lang="en-US" smtClean="0">
                <a:latin typeface="Arial Unicode MS" pitchFamily="34" charset="-128"/>
              </a:rPr>
              <a:t>Easier to explain findings</a:t>
            </a:r>
          </a:p>
          <a:p>
            <a:r>
              <a:rPr lang="en-US" smtClean="0">
                <a:latin typeface="Arial Unicode MS" pitchFamily="34" charset="-128"/>
              </a:rPr>
              <a:t>Helpful in identifying sources of bias &amp; error</a:t>
            </a:r>
          </a:p>
          <a:p>
            <a:r>
              <a:rPr lang="en-US" smtClean="0">
                <a:latin typeface="Arial Unicode MS" pitchFamily="34" charset="-128"/>
              </a:rPr>
              <a:t>Incorporate ethical needs</a:t>
            </a:r>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r>
              <a:rPr lang="en-US" sz="3600" smtClean="0"/>
              <a:t>Use of Findings</a:t>
            </a:r>
          </a:p>
        </p:txBody>
      </p:sp>
      <p:sp>
        <p:nvSpPr>
          <p:cNvPr id="22530" name="Rectangle 3"/>
          <p:cNvSpPr>
            <a:spLocks noGrp="1" noChangeArrowheads="1"/>
          </p:cNvSpPr>
          <p:nvPr>
            <p:ph type="body" idx="1"/>
          </p:nvPr>
        </p:nvSpPr>
        <p:spPr/>
        <p:txBody>
          <a:bodyPr/>
          <a:lstStyle/>
          <a:p>
            <a:r>
              <a:rPr lang="en-US" smtClean="0"/>
              <a:t>Surveillance or descriptive epidemiology</a:t>
            </a:r>
          </a:p>
          <a:p>
            <a:r>
              <a:rPr lang="en-US" smtClean="0"/>
              <a:t>Outbreak investigation</a:t>
            </a:r>
          </a:p>
          <a:p>
            <a:r>
              <a:rPr lang="en-US" smtClean="0"/>
              <a:t>Evaluation or needs assessment</a:t>
            </a:r>
          </a:p>
          <a:p>
            <a:r>
              <a:rPr lang="en-US" smtClean="0"/>
              <a:t>Theory or hypothesis testing (exploratory)</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r>
              <a:rPr lang="en-US" sz="3600" smtClean="0"/>
              <a:t>Departures from Standardization</a:t>
            </a:r>
          </a:p>
        </p:txBody>
      </p:sp>
      <p:sp>
        <p:nvSpPr>
          <p:cNvPr id="74754" name="Rectangle 3"/>
          <p:cNvSpPr>
            <a:spLocks noGrp="1" noChangeArrowheads="1"/>
          </p:cNvSpPr>
          <p:nvPr>
            <p:ph type="body" idx="1"/>
          </p:nvPr>
        </p:nvSpPr>
        <p:spPr/>
        <p:txBody>
          <a:bodyPr/>
          <a:lstStyle/>
          <a:p>
            <a:r>
              <a:rPr lang="en-US" smtClean="0">
                <a:latin typeface="Arial Unicode MS" pitchFamily="34" charset="-128"/>
              </a:rPr>
              <a:t>Changing wording = asking different questions</a:t>
            </a:r>
          </a:p>
          <a:p>
            <a:r>
              <a:rPr lang="en-US" smtClean="0">
                <a:latin typeface="Arial Unicode MS" pitchFamily="34" charset="-128"/>
              </a:rPr>
              <a:t>If respondents have difficulty, ask what they don’t understand</a:t>
            </a:r>
          </a:p>
          <a:p>
            <a:r>
              <a:rPr lang="en-US" smtClean="0">
                <a:latin typeface="Arial Unicode MS" pitchFamily="34" charset="-128"/>
              </a:rPr>
              <a:t>Document departures from standardization</a:t>
            </a:r>
          </a:p>
          <a:p>
            <a:pPr lvl="2">
              <a:buClr>
                <a:schemeClr val="tx1"/>
              </a:buClr>
            </a:pPr>
            <a:endParaRPr lang="en-US" sz="320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p:txBody>
          <a:bodyPr/>
          <a:lstStyle/>
          <a:p>
            <a:r>
              <a:rPr lang="en-US" sz="3600" dirty="0" smtClean="0"/>
              <a:t>Why is Standardization Difficult?</a:t>
            </a:r>
          </a:p>
        </p:txBody>
      </p:sp>
      <p:sp>
        <p:nvSpPr>
          <p:cNvPr id="76802" name="Rectangle 3"/>
          <p:cNvSpPr>
            <a:spLocks noGrp="1" noChangeArrowheads="1"/>
          </p:cNvSpPr>
          <p:nvPr>
            <p:ph idx="1"/>
          </p:nvPr>
        </p:nvSpPr>
        <p:spPr/>
        <p:txBody>
          <a:bodyPr/>
          <a:lstStyle/>
          <a:p>
            <a:r>
              <a:rPr lang="en-US" dirty="0" smtClean="0"/>
              <a:t>Situation is artificial</a:t>
            </a:r>
          </a:p>
          <a:p>
            <a:r>
              <a:rPr lang="en-US" dirty="0" smtClean="0"/>
              <a:t>Using script can be awkward</a:t>
            </a:r>
          </a:p>
          <a:p>
            <a:r>
              <a:rPr lang="en-US" dirty="0" smtClean="0"/>
              <a:t>Tempting to change content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Text Placeholder 2"/>
          <p:cNvSpPr>
            <a:spLocks noGrp="1"/>
          </p:cNvSpPr>
          <p:nvPr>
            <p:ph type="body" idx="1"/>
          </p:nvPr>
        </p:nvSpPr>
        <p:spPr/>
        <p:txBody>
          <a:bodyPr/>
          <a:lstStyle/>
          <a:p>
            <a:r>
              <a:rPr lang="en-US" sz="2800" dirty="0" smtClean="0"/>
              <a:t>Extra slides for reference only</a:t>
            </a:r>
            <a:endParaRPr lang="en-US"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p:txBody>
          <a:bodyPr/>
          <a:lstStyle/>
          <a:p>
            <a:r>
              <a:rPr lang="en-US" sz="3600" dirty="0" smtClean="0"/>
              <a:t>Data Analysis</a:t>
            </a:r>
          </a:p>
        </p:txBody>
      </p:sp>
      <p:sp>
        <p:nvSpPr>
          <p:cNvPr id="89090" name="Rectangle 3"/>
          <p:cNvSpPr>
            <a:spLocks noGrp="1" noChangeArrowheads="1"/>
          </p:cNvSpPr>
          <p:nvPr>
            <p:ph idx="1"/>
          </p:nvPr>
        </p:nvSpPr>
        <p:spPr>
          <a:xfrm>
            <a:off x="685800" y="1676400"/>
            <a:ext cx="8743950" cy="4419600"/>
          </a:xfrm>
        </p:spPr>
        <p:txBody>
          <a:bodyPr/>
          <a:lstStyle/>
          <a:p>
            <a:r>
              <a:rPr lang="en-US" sz="2400" dirty="0" err="1" smtClean="0"/>
              <a:t>Likert</a:t>
            </a:r>
            <a:r>
              <a:rPr lang="en-US" sz="2400" dirty="0" smtClean="0"/>
              <a:t> scales</a:t>
            </a:r>
          </a:p>
          <a:p>
            <a:pPr lvl="1"/>
            <a:r>
              <a:rPr lang="en-US" sz="2400" dirty="0" smtClean="0"/>
              <a:t>Comparison of medians i.e. Mann-Whitney</a:t>
            </a:r>
          </a:p>
          <a:p>
            <a:r>
              <a:rPr lang="en-US" sz="2400" dirty="0" smtClean="0"/>
              <a:t>Categorical (Nominal and Ordinal) data</a:t>
            </a:r>
          </a:p>
          <a:p>
            <a:pPr lvl="1"/>
            <a:r>
              <a:rPr lang="en-US" sz="2400" dirty="0" smtClean="0"/>
              <a:t>Dichotomous outcome: Logistic Regression</a:t>
            </a:r>
          </a:p>
          <a:p>
            <a:pPr lvl="1"/>
            <a:r>
              <a:rPr lang="en-US" sz="2400" dirty="0" smtClean="0"/>
              <a:t>Contingency tables: Chi-square</a:t>
            </a:r>
          </a:p>
          <a:p>
            <a:pPr lvl="2"/>
            <a:r>
              <a:rPr lang="en-US" dirty="0" smtClean="0"/>
              <a:t>Association/correlation (2X2 tables): Odds ratio, relative risk</a:t>
            </a:r>
          </a:p>
          <a:p>
            <a:r>
              <a:rPr lang="en-US" sz="2400" dirty="0" smtClean="0"/>
              <a:t>Continuous data</a:t>
            </a:r>
          </a:p>
          <a:p>
            <a:pPr lvl="1"/>
            <a:r>
              <a:rPr lang="en-US" sz="2400" dirty="0" smtClean="0"/>
              <a:t>Multiple Regression, advanced techniques</a:t>
            </a:r>
          </a:p>
          <a:p>
            <a:r>
              <a:rPr lang="en-US" sz="2400" dirty="0" smtClean="0"/>
              <a:t>Qualitative data</a:t>
            </a:r>
          </a:p>
          <a:p>
            <a:pPr lvl="1"/>
            <a:r>
              <a:rPr lang="en-US" sz="2400" dirty="0" smtClean="0"/>
              <a:t>Specialized software needed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4"/>
          <p:cNvSpPr>
            <a:spLocks noGrp="1" noChangeArrowheads="1"/>
          </p:cNvSpPr>
          <p:nvPr>
            <p:ph type="title"/>
          </p:nvPr>
        </p:nvSpPr>
        <p:spPr>
          <a:xfrm>
            <a:off x="571500" y="0"/>
            <a:ext cx="8743950" cy="762000"/>
          </a:xfrm>
        </p:spPr>
        <p:txBody>
          <a:bodyPr/>
          <a:lstStyle/>
          <a:p>
            <a:r>
              <a:rPr lang="en-US" sz="3600" smtClean="0"/>
              <a:t>Data Analysis Guide</a:t>
            </a:r>
          </a:p>
        </p:txBody>
      </p:sp>
      <p:graphicFrame>
        <p:nvGraphicFramePr>
          <p:cNvPr id="338081" name="Group 161"/>
          <p:cNvGraphicFramePr>
            <a:graphicFrameLocks noGrp="1"/>
          </p:cNvGraphicFramePr>
          <p:nvPr>
            <p:ph type="tbl" idx="1"/>
          </p:nvPr>
        </p:nvGraphicFramePr>
        <p:xfrm>
          <a:off x="419100" y="914400"/>
          <a:ext cx="9144000" cy="5659439"/>
        </p:xfrm>
        <a:graphic>
          <a:graphicData uri="http://schemas.openxmlformats.org/drawingml/2006/table">
            <a:tbl>
              <a:tblPr/>
              <a:tblGrid>
                <a:gridCol w="2590800"/>
                <a:gridCol w="2895600"/>
                <a:gridCol w="3657600"/>
              </a:tblGrid>
              <a:tr h="630238">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1" i="0" u="none" strike="noStrike" cap="none" normalizeH="0" baseline="0" smtClean="0">
                          <a:ln>
                            <a:noFill/>
                          </a:ln>
                          <a:solidFill>
                            <a:srgbClr val="FFFFFF"/>
                          </a:solidFill>
                          <a:effectLst/>
                          <a:latin typeface="Swis721 BT" pitchFamily="34" charset="0"/>
                        </a:rPr>
                        <a:t>Method</a:t>
                      </a:r>
                    </a:p>
                  </a:txBody>
                  <a:tcPr horzOverflow="overflow">
                    <a:lnL cap="flat">
                      <a:noFill/>
                    </a:lnL>
                    <a:lnR>
                      <a:noFill/>
                    </a:lnR>
                    <a:lnT cap="flat">
                      <a:noFill/>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1" i="0" u="none" strike="noStrike" cap="none" normalizeH="0" baseline="0" smtClean="0">
                          <a:ln>
                            <a:noFill/>
                          </a:ln>
                          <a:solidFill>
                            <a:srgbClr val="FFFFFF"/>
                          </a:solidFill>
                          <a:effectLst/>
                          <a:latin typeface="Swis721 BT" pitchFamily="34" charset="0"/>
                        </a:rPr>
                        <a:t>Dependent</a:t>
                      </a:r>
                    </a:p>
                  </a:txBody>
                  <a:tcPr horzOverflow="overflow">
                    <a:lnL>
                      <a:noFill/>
                    </a:lnL>
                    <a:lnR>
                      <a:noFill/>
                    </a:lnR>
                    <a:lnT cap="flat">
                      <a:noFill/>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1" i="0" u="none" strike="noStrike" cap="none" normalizeH="0" baseline="0" smtClean="0">
                          <a:ln>
                            <a:noFill/>
                          </a:ln>
                          <a:solidFill>
                            <a:srgbClr val="FFFFFF"/>
                          </a:solidFill>
                          <a:effectLst/>
                          <a:latin typeface="Swis721 BT" pitchFamily="34" charset="0"/>
                        </a:rPr>
                        <a:t>Independent</a:t>
                      </a:r>
                    </a:p>
                  </a:txBody>
                  <a:tcPr horzOverflow="overflow">
                    <a:lnL>
                      <a:noFill/>
                    </a:lnL>
                    <a:lnR cap="flat">
                      <a:noFill/>
                    </a:lnR>
                    <a:lnT cap="flat">
                      <a:noFill/>
                    </a:lnT>
                    <a:lnB w="12700" cap="flat" cmpd="sng" algn="ctr">
                      <a:solidFill>
                        <a:schemeClr val="tx1"/>
                      </a:solidFill>
                      <a:prstDash val="solid"/>
                      <a:round/>
                      <a:headEnd type="none" w="sm" len="sm"/>
                      <a:tailEnd type="none" w="sm" len="sm"/>
                    </a:lnB>
                    <a:lnTlToBr>
                      <a:noFill/>
                    </a:lnTlToBr>
                    <a:lnBlToTr>
                      <a:noFill/>
                    </a:lnBlToTr>
                    <a:noFill/>
                  </a:tcPr>
                </a:tc>
              </a:tr>
              <a:tr h="879475">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Multiple Regression</a:t>
                      </a:r>
                    </a:p>
                  </a:txBody>
                  <a:tcPr horzOverflow="overflow">
                    <a:lnL cap="flat">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Continuous</a:t>
                      </a:r>
                    </a:p>
                  </a:txBody>
                  <a:tcPr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Usually several continuous variables</a:t>
                      </a:r>
                    </a:p>
                  </a:txBody>
                  <a:tcPr horzOverflow="overflow">
                    <a:lnL>
                      <a:noFill/>
                    </a:lnL>
                    <a:lnR cap="flat">
                      <a:noFill/>
                    </a:lnR>
                    <a:lnT w="12700" cap="flat" cmpd="sng" algn="ctr">
                      <a:solidFill>
                        <a:schemeClr val="tx1"/>
                      </a:solidFill>
                      <a:prstDash val="solid"/>
                      <a:round/>
                      <a:headEnd type="none" w="sm" len="sm"/>
                      <a:tailEnd type="none" w="sm" len="sm"/>
                    </a:lnT>
                    <a:lnB>
                      <a:noFill/>
                    </a:lnB>
                    <a:lnTlToBr>
                      <a:noFill/>
                    </a:lnTlToBr>
                    <a:lnBlToTr>
                      <a:noFill/>
                    </a:lnBlToTr>
                    <a:noFill/>
                  </a:tcPr>
                </a:tc>
              </a:tr>
              <a:tr h="630238">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ANOVA</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Continuous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 1 Nominal variable</a:t>
                      </a:r>
                    </a:p>
                  </a:txBody>
                  <a:tcPr horzOverflow="overflow">
                    <a:lnL>
                      <a:noFill/>
                    </a:lnL>
                    <a:lnR cap="flat">
                      <a:noFill/>
                    </a:lnR>
                    <a:lnT>
                      <a:noFill/>
                    </a:lnT>
                    <a:lnB>
                      <a:noFill/>
                    </a:lnB>
                    <a:lnTlToBr>
                      <a:noFill/>
                    </a:lnTlToBr>
                    <a:lnBlToTr>
                      <a:noFill/>
                    </a:lnBlToTr>
                    <a:noFill/>
                  </a:tcPr>
                </a:tc>
              </a:tr>
              <a:tr h="879475">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ANCOVA</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Continuous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Mix of nominal and continuous variables</a:t>
                      </a:r>
                    </a:p>
                  </a:txBody>
                  <a:tcPr horzOverflow="overflow">
                    <a:lnL>
                      <a:noFill/>
                    </a:lnL>
                    <a:lnR cap="flat">
                      <a:noFill/>
                    </a:lnR>
                    <a:lnT>
                      <a:noFill/>
                    </a:lnT>
                    <a:lnB>
                      <a:noFill/>
                    </a:lnB>
                    <a:lnTlToBr>
                      <a:noFill/>
                    </a:lnTlToBr>
                    <a:lnBlToTr>
                      <a:noFill/>
                    </a:lnBlToTr>
                    <a:noFill/>
                  </a:tcPr>
                </a:tc>
              </a:tr>
              <a:tr h="879475">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Discriminant</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Nominal</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 1 usually continuous variable</a:t>
                      </a:r>
                    </a:p>
                  </a:txBody>
                  <a:tcPr horzOverflow="overflow">
                    <a:lnL>
                      <a:noFill/>
                    </a:lnL>
                    <a:lnR cap="flat">
                      <a:noFill/>
                    </a:lnR>
                    <a:lnT>
                      <a:noFill/>
                    </a:lnT>
                    <a:lnB>
                      <a:noFill/>
                    </a:lnB>
                    <a:lnTlToBr>
                      <a:noFill/>
                    </a:lnTlToBr>
                    <a:lnBlToTr>
                      <a:noFill/>
                    </a:lnBlToTr>
                    <a:noFill/>
                  </a:tcPr>
                </a:tc>
              </a:tr>
              <a:tr h="881063">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Factor Analysis</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Usually continuous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Dep and Ind not clearly identified at this stage</a:t>
                      </a:r>
                    </a:p>
                  </a:txBody>
                  <a:tcPr horzOverflow="overflow">
                    <a:lnL>
                      <a:noFill/>
                    </a:lnL>
                    <a:lnR cap="flat">
                      <a:noFill/>
                    </a:lnR>
                    <a:lnT>
                      <a:noFill/>
                    </a:lnT>
                    <a:lnB>
                      <a:noFill/>
                    </a:lnB>
                    <a:lnTlToBr>
                      <a:noFill/>
                    </a:lnTlToBr>
                    <a:lnBlToTr>
                      <a:noFill/>
                    </a:lnBlToTr>
                    <a:noFill/>
                  </a:tcPr>
                </a:tc>
              </a:tr>
              <a:tr h="879475">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Categorical</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Nominal</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00"/>
                        </a:buClr>
                        <a:buSzTx/>
                        <a:buFontTx/>
                        <a:buNone/>
                        <a:tabLst/>
                      </a:pPr>
                      <a:r>
                        <a:rPr kumimoji="0" lang="en-US" sz="2400" b="0" i="0" u="none" strike="noStrike" cap="none" normalizeH="0" baseline="0" smtClean="0">
                          <a:ln>
                            <a:noFill/>
                          </a:ln>
                          <a:solidFill>
                            <a:srgbClr val="FFFFFF"/>
                          </a:solidFill>
                          <a:effectLst/>
                          <a:latin typeface="Swis721 BT" pitchFamily="34" charset="0"/>
                        </a:rPr>
                        <a:t>Several nominal or ordinal variables</a:t>
                      </a:r>
                    </a:p>
                  </a:txBody>
                  <a:tcPr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p:nvPr>
        </p:nvSpPr>
        <p:spPr/>
        <p:txBody>
          <a:bodyPr/>
          <a:lstStyle/>
          <a:p>
            <a:r>
              <a:rPr lang="en-US" sz="3600" smtClean="0"/>
              <a:t>Ethical Issues: Informed Consent</a:t>
            </a:r>
          </a:p>
        </p:txBody>
      </p:sp>
      <p:sp>
        <p:nvSpPr>
          <p:cNvPr id="94210" name="Rectangle 3"/>
          <p:cNvSpPr>
            <a:spLocks noGrp="1" noChangeArrowheads="1"/>
          </p:cNvSpPr>
          <p:nvPr>
            <p:ph type="body" idx="1"/>
          </p:nvPr>
        </p:nvSpPr>
        <p:spPr/>
        <p:txBody>
          <a:bodyPr/>
          <a:lstStyle/>
          <a:p>
            <a:r>
              <a:rPr lang="en-US" sz="2800" smtClean="0">
                <a:latin typeface="Arial Unicode MS" pitchFamily="34" charset="-128"/>
              </a:rPr>
              <a:t>45 CFR 46  </a:t>
            </a:r>
            <a:r>
              <a:rPr lang="en-US" sz="2800" smtClean="0">
                <a:hlinkClick r:id="rId2"/>
              </a:rPr>
              <a:t>http://www.cdc.gov/od/ads/hsr2.htm</a:t>
            </a:r>
            <a:r>
              <a:rPr lang="en-US" sz="2800" smtClean="0"/>
              <a:t> </a:t>
            </a:r>
            <a:endParaRPr lang="en-US" sz="2800" smtClean="0">
              <a:latin typeface="Arial Unicode MS" pitchFamily="34" charset="-128"/>
            </a:endParaRPr>
          </a:p>
          <a:p>
            <a:endParaRPr lang="en-US" smtClean="0">
              <a:latin typeface="Arial Unicode MS" pitchFamily="34" charset="-128"/>
            </a:endParaRPr>
          </a:p>
          <a:p>
            <a:r>
              <a:rPr lang="en-US" smtClean="0">
                <a:latin typeface="Arial Unicode MS" pitchFamily="34" charset="-128"/>
              </a:rPr>
              <a:t>Include basic survey info</a:t>
            </a:r>
          </a:p>
          <a:p>
            <a:r>
              <a:rPr lang="en-US" smtClean="0">
                <a:latin typeface="Arial Unicode MS" pitchFamily="34" charset="-128"/>
              </a:rPr>
              <a:t>How to contact responsible parties</a:t>
            </a:r>
          </a:p>
          <a:p>
            <a:r>
              <a:rPr lang="en-US" smtClean="0">
                <a:latin typeface="Arial Unicode MS" pitchFamily="34" charset="-128"/>
              </a:rPr>
              <a:t>Give copies in writing when feasible</a:t>
            </a:r>
          </a:p>
          <a:p>
            <a:pPr lvl="2">
              <a:buClr>
                <a:schemeClr val="tx1"/>
              </a:buClr>
            </a:pPr>
            <a:endParaRPr lang="en-US"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p:nvPr>
        </p:nvSpPr>
        <p:spPr>
          <a:xfrm>
            <a:off x="600075" y="381000"/>
            <a:ext cx="8743950" cy="990600"/>
          </a:xfrm>
        </p:spPr>
        <p:txBody>
          <a:bodyPr/>
          <a:lstStyle/>
          <a:p>
            <a:r>
              <a:rPr lang="en-US" sz="3600" smtClean="0"/>
              <a:t>References</a:t>
            </a:r>
          </a:p>
        </p:txBody>
      </p:sp>
      <p:sp>
        <p:nvSpPr>
          <p:cNvPr id="91138" name="Rectangle 3"/>
          <p:cNvSpPr>
            <a:spLocks noGrp="1" noChangeArrowheads="1"/>
          </p:cNvSpPr>
          <p:nvPr>
            <p:ph type="body" idx="1"/>
          </p:nvPr>
        </p:nvSpPr>
        <p:spPr>
          <a:xfrm>
            <a:off x="495300" y="1447800"/>
            <a:ext cx="9525000" cy="4953000"/>
          </a:xfrm>
        </p:spPr>
        <p:txBody>
          <a:bodyPr/>
          <a:lstStyle/>
          <a:p>
            <a:r>
              <a:rPr lang="en-US" sz="2800" smtClean="0"/>
              <a:t>Fink, Arlene, Ed. The Survey Kit, 2</a:t>
            </a:r>
            <a:r>
              <a:rPr lang="en-US" sz="2800" baseline="30000" smtClean="0"/>
              <a:t>nd</a:t>
            </a:r>
            <a:r>
              <a:rPr lang="en-US" sz="2800" smtClean="0"/>
              <a:t> Edition.</a:t>
            </a:r>
          </a:p>
          <a:p>
            <a:r>
              <a:rPr lang="en-US" sz="2800" smtClean="0"/>
              <a:t>Trochim, William M. The Research Methods Knowledge Base, 2nd Edition. </a:t>
            </a:r>
            <a:r>
              <a:rPr lang="en-US" sz="2800" smtClean="0">
                <a:hlinkClick r:id="rId2"/>
              </a:rPr>
              <a:t>http://trochim.human.cornell.edu/kb/index.htm</a:t>
            </a:r>
            <a:endParaRPr lang="en-US" sz="2800" smtClean="0"/>
          </a:p>
          <a:p>
            <a:r>
              <a:rPr lang="en-US" sz="2800" smtClean="0">
                <a:hlinkClick r:id="rId3"/>
              </a:rPr>
              <a:t>http://www.amstat.org/sections/srms/whatsurvey.html</a:t>
            </a:r>
            <a:r>
              <a:rPr lang="en-US" sz="2800" smtClean="0"/>
              <a:t>  </a:t>
            </a:r>
          </a:p>
          <a:p>
            <a:r>
              <a:rPr lang="en-US" sz="2800" smtClean="0"/>
              <a:t>Kleinbaum, Kupper, Muller. Applied Regression Analysis and Other Multivariable Methods, 2</a:t>
            </a:r>
            <a:r>
              <a:rPr lang="en-US" sz="2800" baseline="30000" smtClean="0"/>
              <a:t>nd</a:t>
            </a:r>
            <a:r>
              <a:rPr lang="en-US" sz="2800" smtClean="0"/>
              <a:t> Edition.</a:t>
            </a:r>
          </a:p>
          <a:p>
            <a:r>
              <a:rPr lang="en-US" sz="2800" smtClean="0"/>
              <a:t>Susan Handy, </a:t>
            </a:r>
            <a:r>
              <a:rPr lang="en-US" sz="2800" smtClean="0">
                <a:hlinkClick r:id="rId4"/>
              </a:rPr>
              <a:t>http://www.des.ucdavis.edu/faculty/handy/ESP178/ESP178_page.htm</a:t>
            </a:r>
            <a:r>
              <a:rPr lang="en-US" sz="2800" smtClean="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r>
              <a:rPr lang="en-US" sz="3600" smtClean="0"/>
              <a:t>Structuring a Useful Survey</a:t>
            </a:r>
          </a:p>
        </p:txBody>
      </p:sp>
      <p:sp>
        <p:nvSpPr>
          <p:cNvPr id="24578" name="Rectangle 3"/>
          <p:cNvSpPr>
            <a:spLocks noGrp="1" noChangeArrowheads="1"/>
          </p:cNvSpPr>
          <p:nvPr>
            <p:ph type="body" idx="1"/>
          </p:nvPr>
        </p:nvSpPr>
        <p:spPr/>
        <p:txBody>
          <a:bodyPr/>
          <a:lstStyle/>
          <a:p>
            <a:r>
              <a:rPr lang="en-US" sz="3600" b="1" smtClean="0">
                <a:solidFill>
                  <a:srgbClr val="FF9900"/>
                </a:solidFill>
                <a:latin typeface="Arial Unicode MS" pitchFamily="34" charset="-128"/>
              </a:rPr>
              <a:t>Basic structure</a:t>
            </a:r>
            <a:r>
              <a:rPr lang="en-US" smtClean="0">
                <a:latin typeface="Arial Unicode MS" pitchFamily="34" charset="-128"/>
              </a:rPr>
              <a:t> </a:t>
            </a:r>
          </a:p>
          <a:p>
            <a:r>
              <a:rPr lang="en-US" sz="3600" smtClean="0">
                <a:latin typeface="Arial Unicode MS" pitchFamily="34" charset="-128"/>
              </a:rPr>
              <a:t>Data collection methods</a:t>
            </a:r>
          </a:p>
          <a:p>
            <a:r>
              <a:rPr lang="en-US" sz="3600" smtClean="0">
                <a:latin typeface="Arial Unicode MS" pitchFamily="34" charset="-128"/>
              </a:rPr>
              <a:t>Developing survey items</a:t>
            </a:r>
          </a:p>
          <a:p>
            <a:r>
              <a:rPr lang="en-US" sz="3600" smtClean="0">
                <a:solidFill>
                  <a:schemeClr val="tx1"/>
                </a:solidFill>
                <a:latin typeface="Arial Unicode MS" pitchFamily="34" charset="-128"/>
              </a:rPr>
              <a:t>Standardization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r>
              <a:rPr lang="en-US" sz="3600" smtClean="0"/>
              <a:t>Survey Purpose</a:t>
            </a:r>
          </a:p>
        </p:txBody>
      </p:sp>
      <p:sp>
        <p:nvSpPr>
          <p:cNvPr id="25602" name="Rectangle 3"/>
          <p:cNvSpPr>
            <a:spLocks noGrp="1" noChangeArrowheads="1"/>
          </p:cNvSpPr>
          <p:nvPr>
            <p:ph type="body" idx="1"/>
          </p:nvPr>
        </p:nvSpPr>
        <p:spPr/>
        <p:txBody>
          <a:bodyPr/>
          <a:lstStyle/>
          <a:p>
            <a:r>
              <a:rPr lang="en-US" smtClean="0"/>
              <a:t>Specific objectives</a:t>
            </a:r>
          </a:p>
          <a:p>
            <a:r>
              <a:rPr lang="en-US" smtClean="0"/>
              <a:t>Outline basic analyses (shell tables)</a:t>
            </a:r>
          </a:p>
          <a:p>
            <a:r>
              <a:rPr lang="en-US" smtClean="0"/>
              <a:t>Scope of information needed</a:t>
            </a:r>
          </a:p>
          <a:p>
            <a:pPr lvl="1"/>
            <a:r>
              <a:rPr lang="en-US" sz="3200" smtClean="0"/>
              <a:t>What do you know already?</a:t>
            </a:r>
          </a:p>
          <a:p>
            <a:pPr lvl="1"/>
            <a:r>
              <a:rPr lang="en-US" sz="3200" smtClean="0"/>
              <a:t>What else can guide you?</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en-US" sz="3600" smtClean="0"/>
              <a:t>Survey Opening</a:t>
            </a:r>
          </a:p>
        </p:txBody>
      </p:sp>
      <p:sp>
        <p:nvSpPr>
          <p:cNvPr id="27650" name="Rectangle 3"/>
          <p:cNvSpPr>
            <a:spLocks noGrp="1" noChangeArrowheads="1"/>
          </p:cNvSpPr>
          <p:nvPr>
            <p:ph type="body" idx="1"/>
          </p:nvPr>
        </p:nvSpPr>
        <p:spPr/>
        <p:txBody>
          <a:bodyPr/>
          <a:lstStyle/>
          <a:p>
            <a:r>
              <a:rPr lang="en-US" smtClean="0"/>
              <a:t>ID self, organization</a:t>
            </a:r>
          </a:p>
          <a:p>
            <a:r>
              <a:rPr lang="en-US" smtClean="0"/>
              <a:t>Explain purpose</a:t>
            </a:r>
          </a:p>
          <a:p>
            <a:r>
              <a:rPr lang="en-US" smtClean="0">
                <a:latin typeface="Arial Unicode MS" pitchFamily="34" charset="-128"/>
              </a:rPr>
              <a:t>Describe questions and how they’ll be asked</a:t>
            </a:r>
            <a:r>
              <a:rPr lang="en-US" smtClean="0"/>
              <a:t> </a:t>
            </a:r>
          </a:p>
          <a:p>
            <a:r>
              <a:rPr lang="en-US" smtClean="0"/>
              <a:t>Time estimate</a:t>
            </a:r>
          </a:p>
          <a:p>
            <a:r>
              <a:rPr lang="en-US" smtClean="0"/>
              <a:t>Permission to refuse</a:t>
            </a:r>
          </a:p>
          <a:p>
            <a:r>
              <a:rPr lang="en-US" smtClean="0"/>
              <a:t>Assurance of confidentiality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r>
              <a:rPr lang="en-US" sz="3600" smtClean="0"/>
              <a:t>Survey Body</a:t>
            </a:r>
          </a:p>
        </p:txBody>
      </p:sp>
      <p:sp>
        <p:nvSpPr>
          <p:cNvPr id="28674" name="Rectangle 3"/>
          <p:cNvSpPr>
            <a:spLocks noGrp="1" noChangeArrowheads="1"/>
          </p:cNvSpPr>
          <p:nvPr>
            <p:ph type="body" idx="1"/>
          </p:nvPr>
        </p:nvSpPr>
        <p:spPr/>
        <p:txBody>
          <a:bodyPr/>
          <a:lstStyle/>
          <a:p>
            <a:r>
              <a:rPr lang="en-US" smtClean="0"/>
              <a:t>Begin with easy, non-intrusive questions</a:t>
            </a:r>
          </a:p>
          <a:p>
            <a:r>
              <a:rPr lang="en-US" smtClean="0"/>
              <a:t>Most important questions near beginning</a:t>
            </a:r>
          </a:p>
          <a:p>
            <a:r>
              <a:rPr lang="en-US" smtClean="0"/>
              <a:t>Sensitive questions near end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r>
              <a:rPr lang="en-US" sz="3600" smtClean="0"/>
              <a:t>Survey Closing</a:t>
            </a:r>
          </a:p>
        </p:txBody>
      </p:sp>
      <p:sp>
        <p:nvSpPr>
          <p:cNvPr id="29698" name="Rectangle 3"/>
          <p:cNvSpPr>
            <a:spLocks noGrp="1" noChangeArrowheads="1"/>
          </p:cNvSpPr>
          <p:nvPr>
            <p:ph type="body" idx="1"/>
          </p:nvPr>
        </p:nvSpPr>
        <p:spPr/>
        <p:txBody>
          <a:bodyPr/>
          <a:lstStyle/>
          <a:p>
            <a:r>
              <a:rPr lang="en-US" smtClean="0"/>
              <a:t>Thank for participation</a:t>
            </a:r>
          </a:p>
          <a:p>
            <a:r>
              <a:rPr lang="en-US" smtClean="0"/>
              <a:t>Offer how and when results available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owerCDCtemplate">
  <a:themeElements>
    <a:clrScheme name="">
      <a:dk1>
        <a:srgbClr val="000000"/>
      </a:dk1>
      <a:lt1>
        <a:srgbClr val="FFFFFF"/>
      </a:lt1>
      <a:dk2>
        <a:srgbClr val="000000"/>
      </a:dk2>
      <a:lt2>
        <a:srgbClr val="FFFF00"/>
      </a:lt2>
      <a:accent1>
        <a:srgbClr val="FFFF66"/>
      </a:accent1>
      <a:accent2>
        <a:srgbClr val="FF0000"/>
      </a:accent2>
      <a:accent3>
        <a:srgbClr val="AAAAAA"/>
      </a:accent3>
      <a:accent4>
        <a:srgbClr val="DADADA"/>
      </a:accent4>
      <a:accent5>
        <a:srgbClr val="FFFFB8"/>
      </a:accent5>
      <a:accent6>
        <a:srgbClr val="E70000"/>
      </a:accent6>
      <a:hlink>
        <a:srgbClr val="00FF00"/>
      </a:hlink>
      <a:folHlink>
        <a:srgbClr val="0000FF"/>
      </a:folHlink>
    </a:clrScheme>
    <a:fontScheme name="powerCDCtemplate">
      <a:majorFont>
        <a:latin typeface="Arial Unicode MS"/>
        <a:ea typeface=""/>
        <a:cs typeface=""/>
      </a:majorFont>
      <a:minorFont>
        <a:latin typeface="Swis721 B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owerCDCtemplate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powerCDCtemplate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powerCDCtemplat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Settings\rgj2\Application Data\Microsoft\Templates\powerCDCtemplate.pot</Template>
  <TotalTime>12570</TotalTime>
  <Words>1853</Words>
  <Application>Microsoft Office PowerPoint</Application>
  <PresentationFormat>35mm Slides</PresentationFormat>
  <Paragraphs>352</Paragraphs>
  <Slides>46</Slides>
  <Notes>20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powerCDCtemplate</vt:lpstr>
      <vt:lpstr>Questionnaire Design</vt:lpstr>
      <vt:lpstr>The Survey Process</vt:lpstr>
      <vt:lpstr>Questionnaire Basics</vt:lpstr>
      <vt:lpstr>Use of Findings</vt:lpstr>
      <vt:lpstr>Structuring a Useful Survey</vt:lpstr>
      <vt:lpstr>Survey Purpose</vt:lpstr>
      <vt:lpstr>Survey Opening</vt:lpstr>
      <vt:lpstr>Survey Body</vt:lpstr>
      <vt:lpstr>Survey Closing</vt:lpstr>
      <vt:lpstr>Tips</vt:lpstr>
      <vt:lpstr>Structuring a Useful Survey</vt:lpstr>
      <vt:lpstr>Questionnaire Method Considerations </vt:lpstr>
      <vt:lpstr>Method Effects on Data Collection</vt:lpstr>
      <vt:lpstr>Types of Survey Data Collection</vt:lpstr>
      <vt:lpstr>Self-Administered Pros</vt:lpstr>
      <vt:lpstr>Self-Administered Cons</vt:lpstr>
      <vt:lpstr>Telephone Interview Pros</vt:lpstr>
      <vt:lpstr>Telephone Interview Cons</vt:lpstr>
      <vt:lpstr>Personal Interview Pros</vt:lpstr>
      <vt:lpstr>Personal Interview Cons</vt:lpstr>
      <vt:lpstr>Internet Survey Pros and Cons</vt:lpstr>
      <vt:lpstr>Structuring a Useful Survey</vt:lpstr>
      <vt:lpstr>Operationalization of Variables</vt:lpstr>
      <vt:lpstr>Exercise: Create Mini-survey</vt:lpstr>
      <vt:lpstr>Use Pre-existing Questions</vt:lpstr>
      <vt:lpstr>Great Places to Find Questions at CDC</vt:lpstr>
      <vt:lpstr>Developing Questions</vt:lpstr>
      <vt:lpstr>Types of Item Responses</vt:lpstr>
      <vt:lpstr>Open-Ended Items</vt:lpstr>
      <vt:lpstr>Closed-Ended Items</vt:lpstr>
      <vt:lpstr>Item Wording</vt:lpstr>
      <vt:lpstr>Bad Questions</vt:lpstr>
      <vt:lpstr>Refining Content</vt:lpstr>
      <vt:lpstr>Pilot Testing</vt:lpstr>
      <vt:lpstr>Exercise: Create Mini-survey</vt:lpstr>
      <vt:lpstr>Operationalization of Variables</vt:lpstr>
      <vt:lpstr>Structuring a Useful Survey</vt:lpstr>
      <vt:lpstr>Standardized Procedures</vt:lpstr>
      <vt:lpstr>Why Standardize Procedures?</vt:lpstr>
      <vt:lpstr>Departures from Standardization</vt:lpstr>
      <vt:lpstr>Why is Standardization Difficult?</vt:lpstr>
      <vt:lpstr> </vt:lpstr>
      <vt:lpstr>Data Analysis</vt:lpstr>
      <vt:lpstr>Data Analysis Guide</vt:lpstr>
      <vt:lpstr>Ethical Issues: Informed Consent</vt:lpstr>
      <vt:lpstr>References</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Questionnaire Design  &amp;  Survey Interviewing   Richard A. Jenkins, PhD Division of HIV/AIDS Prevention    2002 EIS Summer Course July 15, 2002</dc:title>
  <dc:creator>rgj2</dc:creator>
  <cp:lastModifiedBy>amasters</cp:lastModifiedBy>
  <cp:revision>153</cp:revision>
  <cp:lastPrinted>1998-03-24T21:02:47Z</cp:lastPrinted>
  <dcterms:created xsi:type="dcterms:W3CDTF">2002-07-10T13:13:20Z</dcterms:created>
  <dcterms:modified xsi:type="dcterms:W3CDTF">2010-08-25T17:27:51Z</dcterms:modified>
</cp:coreProperties>
</file>