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12.xml" ContentType="application/vnd.openxmlformats-officedocument.presentationml.notesSlide+xml"/>
  <Override PartName="/ppt/notesSlides/notesSlide30.xml" ContentType="application/vnd.openxmlformats-officedocument.presentationml.notesSlide+xml"/>
  <Default Extension="doc" ContentType="application/msword"/>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Masters/slideMaster9.xml" ContentType="application/vnd.openxmlformats-officedocument.presentationml.slideMaster+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theme/theme7.xml" ContentType="application/vnd.openxmlformats-officedocument.theme+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1" r:id="rId2"/>
    <p:sldMasterId id="2147483676" r:id="rId3"/>
    <p:sldMasterId id="2147483680" r:id="rId4"/>
    <p:sldMasterId id="2147483683" r:id="rId5"/>
    <p:sldMasterId id="2147483685" r:id="rId6"/>
    <p:sldMasterId id="2147483687" r:id="rId7"/>
    <p:sldMasterId id="2147483689" r:id="rId8"/>
    <p:sldMasterId id="2147483691" r:id="rId9"/>
    <p:sldMasterId id="2147483693" r:id="rId10"/>
    <p:sldMasterId id="2147483695" r:id="rId11"/>
  </p:sldMasterIdLst>
  <p:notesMasterIdLst>
    <p:notesMasterId r:id="rId74"/>
  </p:notesMasterIdLst>
  <p:handoutMasterIdLst>
    <p:handoutMasterId r:id="rId75"/>
  </p:handoutMasterIdLst>
  <p:sldIdLst>
    <p:sldId id="290" r:id="rId12"/>
    <p:sldId id="397" r:id="rId13"/>
    <p:sldId id="359" r:id="rId14"/>
    <p:sldId id="360" r:id="rId15"/>
    <p:sldId id="325" r:id="rId16"/>
    <p:sldId id="326" r:id="rId17"/>
    <p:sldId id="327" r:id="rId18"/>
    <p:sldId id="328" r:id="rId19"/>
    <p:sldId id="329" r:id="rId20"/>
    <p:sldId id="396" r:id="rId21"/>
    <p:sldId id="365" r:id="rId22"/>
    <p:sldId id="366" r:id="rId23"/>
    <p:sldId id="367" r:id="rId24"/>
    <p:sldId id="368" r:id="rId25"/>
    <p:sldId id="369" r:id="rId26"/>
    <p:sldId id="370" r:id="rId27"/>
    <p:sldId id="371" r:id="rId28"/>
    <p:sldId id="372" r:id="rId29"/>
    <p:sldId id="373" r:id="rId30"/>
    <p:sldId id="374" r:id="rId31"/>
    <p:sldId id="401" r:id="rId32"/>
    <p:sldId id="402" r:id="rId33"/>
    <p:sldId id="361" r:id="rId34"/>
    <p:sldId id="362" r:id="rId35"/>
    <p:sldId id="363" r:id="rId36"/>
    <p:sldId id="332" r:id="rId37"/>
    <p:sldId id="395" r:id="rId38"/>
    <p:sldId id="364" r:id="rId39"/>
    <p:sldId id="399" r:id="rId40"/>
    <p:sldId id="403" r:id="rId41"/>
    <p:sldId id="400" r:id="rId42"/>
    <p:sldId id="346" r:id="rId43"/>
    <p:sldId id="358" r:id="rId44"/>
    <p:sldId id="404" r:id="rId45"/>
    <p:sldId id="405" r:id="rId46"/>
    <p:sldId id="406" r:id="rId47"/>
    <p:sldId id="378" r:id="rId48"/>
    <p:sldId id="379" r:id="rId49"/>
    <p:sldId id="380" r:id="rId50"/>
    <p:sldId id="381" r:id="rId51"/>
    <p:sldId id="382" r:id="rId52"/>
    <p:sldId id="383" r:id="rId53"/>
    <p:sldId id="384" r:id="rId54"/>
    <p:sldId id="385" r:id="rId55"/>
    <p:sldId id="386" r:id="rId56"/>
    <p:sldId id="387" r:id="rId57"/>
    <p:sldId id="388" r:id="rId58"/>
    <p:sldId id="389" r:id="rId59"/>
    <p:sldId id="390" r:id="rId60"/>
    <p:sldId id="418" r:id="rId61"/>
    <p:sldId id="420" r:id="rId62"/>
    <p:sldId id="422" r:id="rId63"/>
    <p:sldId id="421" r:id="rId64"/>
    <p:sldId id="423" r:id="rId65"/>
    <p:sldId id="424" r:id="rId66"/>
    <p:sldId id="425" r:id="rId67"/>
    <p:sldId id="426" r:id="rId68"/>
    <p:sldId id="427" r:id="rId69"/>
    <p:sldId id="392" r:id="rId70"/>
    <p:sldId id="391" r:id="rId71"/>
    <p:sldId id="398" r:id="rId72"/>
    <p:sldId id="393" r:id="rId73"/>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0AF"/>
    <a:srgbClr val="DDDDDD"/>
    <a:srgbClr val="EAEAEA"/>
    <a:srgbClr val="879CE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27" autoAdjust="0"/>
    <p:restoredTop sz="94660"/>
  </p:normalViewPr>
  <p:slideViewPr>
    <p:cSldViewPr snapToGrid="0">
      <p:cViewPr varScale="1">
        <p:scale>
          <a:sx n="126" d="100"/>
          <a:sy n="126" d="100"/>
        </p:scale>
        <p:origin x="-119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slide" Target="slides/slide57.xml"/><Relationship Id="rId76"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0.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0.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82913" cy="465138"/>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lvl1pPr defTabSz="923925">
              <a:defRPr sz="1200"/>
            </a:lvl1pPr>
          </a:lstStyle>
          <a:p>
            <a:pPr>
              <a:defRPr/>
            </a:pPr>
            <a:endParaRPr lang="en-US"/>
          </a:p>
        </p:txBody>
      </p:sp>
      <p:sp>
        <p:nvSpPr>
          <p:cNvPr id="48131" name="Rectangle 3"/>
          <p:cNvSpPr>
            <a:spLocks noGrp="1" noChangeArrowheads="1"/>
          </p:cNvSpPr>
          <p:nvPr>
            <p:ph type="dt" sz="quarter" idx="1"/>
          </p:nvPr>
        </p:nvSpPr>
        <p:spPr bwMode="auto">
          <a:xfrm>
            <a:off x="3897313" y="0"/>
            <a:ext cx="2982912" cy="465138"/>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lvl1pPr algn="r" defTabSz="923925">
              <a:defRPr sz="1200"/>
            </a:lvl1pPr>
          </a:lstStyle>
          <a:p>
            <a:pPr>
              <a:defRPr/>
            </a:pPr>
            <a:endParaRPr lang="en-US"/>
          </a:p>
        </p:txBody>
      </p:sp>
      <p:sp>
        <p:nvSpPr>
          <p:cNvPr id="48132" name="Rectangle 4"/>
          <p:cNvSpPr>
            <a:spLocks noGrp="1" noChangeArrowheads="1"/>
          </p:cNvSpPr>
          <p:nvPr>
            <p:ph type="ftr" sz="quarter" idx="2"/>
          </p:nvPr>
        </p:nvSpPr>
        <p:spPr bwMode="auto">
          <a:xfrm>
            <a:off x="0" y="8829675"/>
            <a:ext cx="2982913" cy="465138"/>
          </a:xfrm>
          <a:prstGeom prst="rect">
            <a:avLst/>
          </a:prstGeom>
          <a:noFill/>
          <a:ln w="9525">
            <a:noFill/>
            <a:miter lim="800000"/>
            <a:headEnd/>
            <a:tailEnd/>
          </a:ln>
          <a:effectLst/>
        </p:spPr>
        <p:txBody>
          <a:bodyPr vert="horz" wrap="square" lIns="92446" tIns="46223" rIns="92446" bIns="46223" numCol="1" anchor="b" anchorCtr="0" compatLnSpc="1">
            <a:prstTxWarp prst="textNoShape">
              <a:avLst/>
            </a:prstTxWarp>
          </a:bodyPr>
          <a:lstStyle>
            <a:lvl1pPr defTabSz="923925">
              <a:defRPr sz="1200"/>
            </a:lvl1pPr>
          </a:lstStyle>
          <a:p>
            <a:pPr>
              <a:defRPr/>
            </a:pPr>
            <a:endParaRPr lang="en-US"/>
          </a:p>
        </p:txBody>
      </p:sp>
      <p:sp>
        <p:nvSpPr>
          <p:cNvPr id="48133" name="Rectangle 5"/>
          <p:cNvSpPr>
            <a:spLocks noGrp="1" noChangeArrowheads="1"/>
          </p:cNvSpPr>
          <p:nvPr>
            <p:ph type="sldNum" sz="quarter" idx="3"/>
          </p:nvPr>
        </p:nvSpPr>
        <p:spPr bwMode="auto">
          <a:xfrm>
            <a:off x="3897313" y="8829675"/>
            <a:ext cx="2982912" cy="465138"/>
          </a:xfrm>
          <a:prstGeom prst="rect">
            <a:avLst/>
          </a:prstGeom>
          <a:noFill/>
          <a:ln w="9525">
            <a:noFill/>
            <a:miter lim="800000"/>
            <a:headEnd/>
            <a:tailEnd/>
          </a:ln>
          <a:effectLst/>
        </p:spPr>
        <p:txBody>
          <a:bodyPr vert="horz" wrap="square" lIns="92446" tIns="46223" rIns="92446" bIns="46223" numCol="1" anchor="b" anchorCtr="0" compatLnSpc="1">
            <a:prstTxWarp prst="textNoShape">
              <a:avLst/>
            </a:prstTxWarp>
          </a:bodyPr>
          <a:lstStyle>
            <a:lvl1pPr algn="r" defTabSz="923925">
              <a:defRPr sz="1200"/>
            </a:lvl1pPr>
          </a:lstStyle>
          <a:p>
            <a:pPr>
              <a:defRPr/>
            </a:pPr>
            <a:fld id="{86CF07A5-096A-4694-A959-7B70081B63DD}"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82913" cy="465138"/>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lvl1pPr defTabSz="923925">
              <a:defRPr sz="1200"/>
            </a:lvl1pPr>
          </a:lstStyle>
          <a:p>
            <a:pPr>
              <a:defRPr/>
            </a:pPr>
            <a:endParaRPr lang="en-US"/>
          </a:p>
        </p:txBody>
      </p:sp>
      <p:sp>
        <p:nvSpPr>
          <p:cNvPr id="7171" name="Rectangle 3"/>
          <p:cNvSpPr>
            <a:spLocks noGrp="1" noChangeArrowheads="1"/>
          </p:cNvSpPr>
          <p:nvPr>
            <p:ph type="dt" idx="1"/>
          </p:nvPr>
        </p:nvSpPr>
        <p:spPr bwMode="auto">
          <a:xfrm>
            <a:off x="3897313" y="0"/>
            <a:ext cx="2982912" cy="465138"/>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lvl1pPr algn="r" defTabSz="923925">
              <a:defRPr sz="1200"/>
            </a:lvl1pPr>
          </a:lstStyle>
          <a:p>
            <a:pPr>
              <a:defRPr/>
            </a:pPr>
            <a:endParaRPr lang="en-US"/>
          </a:p>
        </p:txBody>
      </p:sp>
      <p:sp>
        <p:nvSpPr>
          <p:cNvPr id="76804" name="Rectangle 4"/>
          <p:cNvSpPr>
            <a:spLocks noRot="1" noChangeArrowheads="1" noTextEdit="1"/>
          </p:cNvSpPr>
          <p:nvPr>
            <p:ph type="sldImg" idx="2"/>
          </p:nvPr>
        </p:nvSpPr>
        <p:spPr bwMode="auto">
          <a:xfrm>
            <a:off x="1117600" y="696913"/>
            <a:ext cx="4648200" cy="348615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688975" y="4416425"/>
            <a:ext cx="5505450" cy="4183063"/>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74" name="Rectangle 6"/>
          <p:cNvSpPr>
            <a:spLocks noGrp="1" noChangeArrowheads="1"/>
          </p:cNvSpPr>
          <p:nvPr>
            <p:ph type="ftr" sz="quarter" idx="4"/>
          </p:nvPr>
        </p:nvSpPr>
        <p:spPr bwMode="auto">
          <a:xfrm>
            <a:off x="0" y="8829675"/>
            <a:ext cx="2982913" cy="465138"/>
          </a:xfrm>
          <a:prstGeom prst="rect">
            <a:avLst/>
          </a:prstGeom>
          <a:noFill/>
          <a:ln w="9525">
            <a:noFill/>
            <a:miter lim="800000"/>
            <a:headEnd/>
            <a:tailEnd/>
          </a:ln>
          <a:effectLst/>
        </p:spPr>
        <p:txBody>
          <a:bodyPr vert="horz" wrap="square" lIns="92446" tIns="46223" rIns="92446" bIns="46223" numCol="1" anchor="b" anchorCtr="0" compatLnSpc="1">
            <a:prstTxWarp prst="textNoShape">
              <a:avLst/>
            </a:prstTxWarp>
          </a:bodyPr>
          <a:lstStyle>
            <a:lvl1pPr defTabSz="923925">
              <a:defRPr sz="1200"/>
            </a:lvl1pPr>
          </a:lstStyle>
          <a:p>
            <a:pPr>
              <a:defRPr/>
            </a:pPr>
            <a:endParaRPr lang="en-US"/>
          </a:p>
        </p:txBody>
      </p:sp>
      <p:sp>
        <p:nvSpPr>
          <p:cNvPr id="7175" name="Rectangle 7"/>
          <p:cNvSpPr>
            <a:spLocks noGrp="1" noChangeArrowheads="1"/>
          </p:cNvSpPr>
          <p:nvPr>
            <p:ph type="sldNum" sz="quarter" idx="5"/>
          </p:nvPr>
        </p:nvSpPr>
        <p:spPr bwMode="auto">
          <a:xfrm>
            <a:off x="3897313" y="8829675"/>
            <a:ext cx="2982912" cy="465138"/>
          </a:xfrm>
          <a:prstGeom prst="rect">
            <a:avLst/>
          </a:prstGeom>
          <a:noFill/>
          <a:ln w="9525">
            <a:noFill/>
            <a:miter lim="800000"/>
            <a:headEnd/>
            <a:tailEnd/>
          </a:ln>
          <a:effectLst/>
        </p:spPr>
        <p:txBody>
          <a:bodyPr vert="horz" wrap="square" lIns="92446" tIns="46223" rIns="92446" bIns="46223" numCol="1" anchor="b" anchorCtr="0" compatLnSpc="1">
            <a:prstTxWarp prst="textNoShape">
              <a:avLst/>
            </a:prstTxWarp>
          </a:bodyPr>
          <a:lstStyle>
            <a:lvl1pPr algn="r" defTabSz="923925">
              <a:defRPr sz="1200"/>
            </a:lvl1pPr>
          </a:lstStyle>
          <a:p>
            <a:pPr>
              <a:defRPr/>
            </a:pPr>
            <a:fld id="{2185F14C-CDF0-41E1-B38D-836C32558F8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04D64DE9-E2BD-4097-90F6-5B0CDC11C911}" type="slidenum">
              <a:rPr lang="en-US" smtClean="0"/>
              <a:pPr/>
              <a:t>1</a:t>
            </a:fld>
            <a:endParaRPr lang="en-US" smtClean="0"/>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03EBBEE8-4C1E-42A9-8993-2541FA51DAEF}" type="slidenum">
              <a:rPr lang="en-US" smtClean="0"/>
              <a:pPr/>
              <a:t>13</a:t>
            </a:fld>
            <a:endParaRPr lang="en-US" smtClean="0"/>
          </a:p>
        </p:txBody>
      </p:sp>
      <p:sp>
        <p:nvSpPr>
          <p:cNvPr id="87043" name="Rectangle 7"/>
          <p:cNvSpPr txBox="1">
            <a:spLocks noGrp="1" noChangeArrowheads="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64C1A3AC-C416-4505-ACB9-31ADC117B197}" type="slidenum">
              <a:rPr lang="en-US" sz="1200"/>
              <a:pPr algn="r" defTabSz="923925"/>
              <a:t>13</a:t>
            </a:fld>
            <a:endParaRPr lang="en-US" sz="1200"/>
          </a:p>
        </p:txBody>
      </p:sp>
      <p:sp>
        <p:nvSpPr>
          <p:cNvPr id="87044" name="Rectangle 2"/>
          <p:cNvSpPr>
            <a:spLocks noGrp="1" noRot="1" noChangeAspect="1" noChangeArrowheads="1" noTextEdit="1"/>
          </p:cNvSpPr>
          <p:nvPr>
            <p:ph type="sldImg"/>
          </p:nvPr>
        </p:nvSpPr>
        <p:spPr>
          <a:xfrm>
            <a:off x="1130300" y="695325"/>
            <a:ext cx="4624388" cy="3468688"/>
          </a:xfrm>
          <a:ln/>
        </p:spPr>
      </p:sp>
      <p:sp>
        <p:nvSpPr>
          <p:cNvPr id="87045" name="Rectangle 3"/>
          <p:cNvSpPr>
            <a:spLocks noGrp="1" noChangeArrowheads="1"/>
          </p:cNvSpPr>
          <p:nvPr>
            <p:ph type="body" idx="1"/>
          </p:nvPr>
        </p:nvSpPr>
        <p:spPr>
          <a:xfrm>
            <a:off x="919163" y="4394200"/>
            <a:ext cx="5043487" cy="4237038"/>
          </a:xfrm>
          <a:noFill/>
          <a:ln/>
        </p:spPr>
        <p:txBody>
          <a:bodyPr/>
          <a:lstStyle/>
          <a:p>
            <a:pPr eaLnBrk="1" hangingPunct="1"/>
            <a:r>
              <a:rPr lang="en-US" b="1" smtClean="0"/>
              <a:t>Inform, Educate and Empower People About Health Issues</a:t>
            </a:r>
            <a:endParaRPr lang="en-US" smtClean="0"/>
          </a:p>
          <a:p>
            <a:pPr eaLnBrk="1" hangingPunct="1"/>
            <a:r>
              <a:rPr lang="en-US" smtClean="0"/>
              <a:t>This service involves: </a:t>
            </a:r>
          </a:p>
          <a:p>
            <a:pPr eaLnBrk="1" hangingPunct="1">
              <a:buFontTx/>
              <a:buChar char="•"/>
            </a:pPr>
            <a:r>
              <a:rPr lang="en-US" smtClean="0"/>
              <a:t>Making health information and educational resources accessible; </a:t>
            </a:r>
          </a:p>
          <a:p>
            <a:pPr eaLnBrk="1" hangingPunct="1">
              <a:buFontTx/>
              <a:buChar char="•"/>
            </a:pPr>
            <a:r>
              <a:rPr lang="en-US" smtClean="0"/>
              <a:t>Providing health information and education activities that shape attitudes and build knowledge necessary to reduce health risk and promote better health;</a:t>
            </a:r>
          </a:p>
          <a:p>
            <a:pPr eaLnBrk="1" hangingPunct="1">
              <a:buFontTx/>
              <a:buChar char="•"/>
            </a:pPr>
            <a:r>
              <a:rPr lang="en-US" smtClean="0"/>
              <a:t>Establishing health communication plans and activities that use media advocacy and social marketing approaches to shape attitudes and build knowledge;</a:t>
            </a:r>
          </a:p>
          <a:p>
            <a:pPr eaLnBrk="1" hangingPunct="1">
              <a:buFontTx/>
              <a:buChar char="•"/>
            </a:pPr>
            <a:r>
              <a:rPr lang="en-US" smtClean="0"/>
              <a:t>Enabling informed decision-making among individuals in making health choices and among leaders establishing health policies for the community. </a:t>
            </a:r>
          </a:p>
          <a:p>
            <a:pPr eaLnBrk="1" hangingPunct="1">
              <a:buFontTx/>
              <a:buChar char="•"/>
            </a:pPr>
            <a:r>
              <a:rPr lang="en-US" smtClean="0"/>
              <a:t>Maintaining health education and promotion program partnerships with schools, faith communities, work sites, personal care providers, and others to implement and reinforce health promotion programs that shape attitudes, knowledge, skills, and behaviors needed in a healthy community populations.</a:t>
            </a:r>
          </a:p>
          <a:p>
            <a:pPr eaLnBrk="1" hangingPunct="1"/>
            <a:r>
              <a:rPr lang="en-US" smtClean="0"/>
              <a:t>	These activities assist to empower people to make informed decisions regarding individual and community health matters.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871B6988-7A9D-4111-8933-4AD9CFC3C062}" type="slidenum">
              <a:rPr lang="en-US" smtClean="0"/>
              <a:pPr/>
              <a:t>14</a:t>
            </a:fld>
            <a:endParaRPr lang="en-US" smtClean="0"/>
          </a:p>
        </p:txBody>
      </p:sp>
      <p:sp>
        <p:nvSpPr>
          <p:cNvPr id="88067" name="Rectangle 7"/>
          <p:cNvSpPr txBox="1">
            <a:spLocks noGrp="1" noChangeArrowheads="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23F9B333-3596-4BD8-968C-BD83B921ACEC}" type="slidenum">
              <a:rPr lang="en-US" sz="1200"/>
              <a:pPr algn="r" defTabSz="923925"/>
              <a:t>14</a:t>
            </a:fld>
            <a:endParaRPr lang="en-US" sz="1200"/>
          </a:p>
        </p:txBody>
      </p:sp>
      <p:sp>
        <p:nvSpPr>
          <p:cNvPr id="88068" name="Rectangle 2"/>
          <p:cNvSpPr>
            <a:spLocks noGrp="1" noRot="1" noChangeAspect="1" noChangeArrowheads="1" noTextEdit="1"/>
          </p:cNvSpPr>
          <p:nvPr>
            <p:ph type="sldImg"/>
          </p:nvPr>
        </p:nvSpPr>
        <p:spPr>
          <a:xfrm>
            <a:off x="1130300" y="695325"/>
            <a:ext cx="4624388" cy="3468688"/>
          </a:xfrm>
          <a:ln/>
        </p:spPr>
      </p:sp>
      <p:sp>
        <p:nvSpPr>
          <p:cNvPr id="88069" name="Rectangle 3"/>
          <p:cNvSpPr>
            <a:spLocks noGrp="1" noChangeArrowheads="1"/>
          </p:cNvSpPr>
          <p:nvPr>
            <p:ph type="body" idx="1"/>
          </p:nvPr>
        </p:nvSpPr>
        <p:spPr>
          <a:xfrm>
            <a:off x="919163" y="4394200"/>
            <a:ext cx="5043487" cy="4237038"/>
          </a:xfrm>
          <a:noFill/>
          <a:ln/>
        </p:spPr>
        <p:txBody>
          <a:bodyPr/>
          <a:lstStyle/>
          <a:p>
            <a:pPr eaLnBrk="1" hangingPunct="1"/>
            <a:r>
              <a:rPr lang="en-US" sz="2000" b="1" smtClean="0">
                <a:solidFill>
                  <a:schemeClr val="tx2"/>
                </a:solidFill>
              </a:rPr>
              <a:t>Mobilize Communities to Identify and Solve Community Health Problems</a:t>
            </a:r>
            <a:endParaRPr lang="en-US" sz="2000" b="1" smtClean="0"/>
          </a:p>
          <a:p>
            <a:pPr eaLnBrk="1" hangingPunct="1"/>
            <a:r>
              <a:rPr lang="en-US" sz="1000" smtClean="0"/>
              <a:t>Community health improvement is a collaborative effort requiring:</a:t>
            </a:r>
          </a:p>
          <a:p>
            <a:pPr eaLnBrk="1" hangingPunct="1">
              <a:buFontTx/>
              <a:buChar char="•"/>
            </a:pPr>
            <a:r>
              <a:rPr lang="en-US" sz="1000" smtClean="0"/>
              <a:t>Skilled conveners and organizers,</a:t>
            </a:r>
          </a:p>
          <a:p>
            <a:pPr eaLnBrk="1" hangingPunct="1">
              <a:buFontTx/>
              <a:buChar char="•"/>
            </a:pPr>
            <a:r>
              <a:rPr lang="en-US" sz="1000" smtClean="0"/>
              <a:t>Social responsiveness (above self-interest) from community members, and</a:t>
            </a:r>
          </a:p>
          <a:p>
            <a:pPr eaLnBrk="1" hangingPunct="1">
              <a:buFontTx/>
              <a:buChar char="•"/>
            </a:pPr>
            <a:r>
              <a:rPr lang="en-US" sz="1000" smtClean="0"/>
              <a:t>System structures that link community assets and the public’s will to act.</a:t>
            </a:r>
          </a:p>
          <a:p>
            <a:pPr eaLnBrk="1" hangingPunct="1"/>
            <a:r>
              <a:rPr lang="en-US" smtClean="0"/>
              <a:t>	One person or organization can start community change but neither can make change alone.  It is critical for public health system leaders to effectively convene and organize for community actions that can improve health.</a:t>
            </a:r>
          </a:p>
          <a:p>
            <a:pPr eaLnBrk="1" hangingPunct="1"/>
            <a:r>
              <a:rPr lang="en-US" smtClean="0"/>
              <a:t>Actions within the public health system that demonstrate this service are: </a:t>
            </a:r>
          </a:p>
          <a:p>
            <a:pPr eaLnBrk="1" hangingPunct="1">
              <a:buFontTx/>
              <a:buChar char="•"/>
            </a:pPr>
            <a:r>
              <a:rPr lang="en-US" smtClean="0"/>
              <a:t>Convening and facilitating multiple community groups to undertake health improvement work.  Convener should seek to include those that are not typically considered to be involved in health-related matters.  Mobilized groups can undertake defined preventive, screening, and rehabilitation initiatives, or support other programs activities that influence health. </a:t>
            </a:r>
          </a:p>
          <a:p>
            <a:pPr eaLnBrk="1" hangingPunct="1">
              <a:buFontTx/>
              <a:buChar char="•"/>
            </a:pPr>
            <a:r>
              <a:rPr lang="en-US" smtClean="0"/>
              <a:t>The building of coalition is one form or system to facilitate collaboration. Other forms exist.  The key however is that structures must be maintained to support the mobilization of the community in order to draw upon the full range of community assets including people, organizations, and the physical environment that can support the improvement of health.</a:t>
            </a:r>
          </a:p>
          <a:p>
            <a:pPr eaLnBrk="1" hangingPunct="1"/>
            <a:r>
              <a:rPr lang="en-US" smtClean="0"/>
              <a:t>	Many broadly focused processes of community action exist across the U.S. under names like Healthy Communities, Livable Communities, and Loveable Communities.  An even greater number of issue specific processes exist and are addressed under names such as Healthy Mothers and Babies, Mother’s Against Drunk Driving, and many, many other collaborative groups taking action to address environmental, economic, historical, and other efforts that can improve community health and quality of life.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4DD365AD-8366-431A-9EEF-AC204CD0C9DC}" type="slidenum">
              <a:rPr lang="en-US" smtClean="0"/>
              <a:pPr/>
              <a:t>15</a:t>
            </a:fld>
            <a:endParaRPr lang="en-US" smtClean="0"/>
          </a:p>
        </p:txBody>
      </p:sp>
      <p:sp>
        <p:nvSpPr>
          <p:cNvPr id="89091" name="Rectangle 7"/>
          <p:cNvSpPr txBox="1">
            <a:spLocks noGrp="1" noChangeArrowheads="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F89E3797-948A-4508-B363-7B7814275106}" type="slidenum">
              <a:rPr lang="en-US" sz="1200"/>
              <a:pPr algn="r" defTabSz="923925"/>
              <a:t>15</a:t>
            </a:fld>
            <a:endParaRPr lang="en-US" sz="1200"/>
          </a:p>
        </p:txBody>
      </p:sp>
      <p:sp>
        <p:nvSpPr>
          <p:cNvPr id="89092" name="Rectangle 2"/>
          <p:cNvSpPr>
            <a:spLocks noGrp="1" noRot="1" noChangeAspect="1" noChangeArrowheads="1" noTextEdit="1"/>
          </p:cNvSpPr>
          <p:nvPr>
            <p:ph type="sldImg"/>
          </p:nvPr>
        </p:nvSpPr>
        <p:spPr>
          <a:xfrm>
            <a:off x="1130300" y="695325"/>
            <a:ext cx="4624388" cy="3468688"/>
          </a:xfrm>
          <a:ln/>
        </p:spPr>
      </p:sp>
      <p:sp>
        <p:nvSpPr>
          <p:cNvPr id="89093" name="Rectangle 3"/>
          <p:cNvSpPr>
            <a:spLocks noGrp="1" noChangeArrowheads="1"/>
          </p:cNvSpPr>
          <p:nvPr>
            <p:ph type="body" idx="1"/>
          </p:nvPr>
        </p:nvSpPr>
        <p:spPr>
          <a:xfrm>
            <a:off x="919163" y="4394200"/>
            <a:ext cx="5043487" cy="4237038"/>
          </a:xfrm>
          <a:noFill/>
          <a:ln/>
        </p:spPr>
        <p:txBody>
          <a:bodyPr/>
          <a:lstStyle/>
          <a:p>
            <a:pPr eaLnBrk="1" hangingPunct="1"/>
            <a:r>
              <a:rPr lang="en-US" sz="4400" b="1" smtClean="0">
                <a:solidFill>
                  <a:schemeClr val="tx2"/>
                </a:solidFill>
              </a:rPr>
              <a:t>Develop Policies and Plans That Support Community Health Efforts</a:t>
            </a:r>
          </a:p>
          <a:p>
            <a:pPr eaLnBrk="1" hangingPunct="1"/>
            <a:r>
              <a:rPr lang="en-US" sz="1000" smtClean="0"/>
              <a:t>	Policies addressing specific health-related issues are public statements establishing directions individuals, organizations, or governments follow to protect and promote health. Policies are established by organizations and governments to identify consistent behaviors that are expected.  Community and organization leaders have responsibility to articulate policies built on proven scientific finding and shaped by community values.  Policies having negative or positive influences on health touch every aspect of community life.  Safety standards that makers of automobiles and producers of electrical materials follow demonstrate policies that protect people from injury.  Food handling guidelines protect people from illness.  Other policy examples designed to encourage or support healthy behaviors can be identified in zoning rules.  For example, zoning that requires sidewalks in new residential developments.  This type of policy has influence on health by supporting the opportunity for physical activity as well as improving pedestrian safety.  In addition, organizational leaders can influence health with policies that govern use of tobacco at company facilities, the availability of health insurance for employees, or facilities and time that allow for and promote physical activity.  These are all examples of health-related policies that are important for community leaders to understand and apply.  How well is health-related policy used to improve health in our community? </a:t>
            </a:r>
          </a:p>
          <a:p>
            <a:pPr eaLnBrk="1" hangingPunct="1"/>
            <a:r>
              <a:rPr lang="en-US" sz="1000" smtClean="0"/>
              <a:t>	Health plans provide strategic and operational guidance on how to improved health.  Plans establish a set of objectives and related actions to make measurable health improve.  Community health plans are more likely to be accepted and applied if the plans are made with the active participation of those the plans affect.  Establishing a community health improvement plan builds on other essential services that result in development of good community health data, use of relevant public health science in decision-making, effective community education, establishment of supportive health-related policies, and mobilization efforts necessary to bring about health improvements.  </a:t>
            </a:r>
            <a:r>
              <a:rPr lang="en-US" sz="1000" smtClean="0">
                <a:solidFill>
                  <a:srgbClr val="000000"/>
                </a:solidFill>
                <a:cs typeface="Arial" pitchFamily="34" charset="0"/>
              </a:rPr>
              <a:t>Community health improvement is not limited to issues classified within traditional public health or health services categories, but may include environmental, business, economic, housing, land use, and other community issues indirectly affecting the public’s health. </a:t>
            </a:r>
            <a:endParaRPr lang="en-US" b="1" smtClean="0"/>
          </a:p>
          <a:p>
            <a:pPr eaLnBrk="1" hangingPunct="1"/>
            <a:r>
              <a:rPr lang="en-US" smtClean="0"/>
              <a:t>	This service represents decision-making and action to plan and measure general community health improvement.  In addition, this essential service addresses more specific health plans like those that focus on </a:t>
            </a:r>
            <a:r>
              <a:rPr lang="en-US" sz="1000" smtClean="0"/>
              <a:t>preparation and response to disasters and all the human health and environmental implications resulting from disasters.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89128868-DA21-4887-8785-27F177A5F758}" type="slidenum">
              <a:rPr lang="en-US" smtClean="0"/>
              <a:pPr/>
              <a:t>16</a:t>
            </a:fld>
            <a:endParaRPr lang="en-US" smtClean="0"/>
          </a:p>
        </p:txBody>
      </p:sp>
      <p:sp>
        <p:nvSpPr>
          <p:cNvPr id="90115" name="Rectangle 7"/>
          <p:cNvSpPr txBox="1">
            <a:spLocks noGrp="1" noChangeArrowheads="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11C700DC-29B1-4703-84DB-400BA529C0FD}" type="slidenum">
              <a:rPr lang="en-US" sz="1200"/>
              <a:pPr algn="r" defTabSz="923925"/>
              <a:t>16</a:t>
            </a:fld>
            <a:endParaRPr lang="en-US" sz="1200"/>
          </a:p>
        </p:txBody>
      </p:sp>
      <p:sp>
        <p:nvSpPr>
          <p:cNvPr id="90116" name="Rectangle 2"/>
          <p:cNvSpPr>
            <a:spLocks noGrp="1" noRot="1" noChangeAspect="1" noChangeArrowheads="1" noTextEdit="1"/>
          </p:cNvSpPr>
          <p:nvPr>
            <p:ph type="sldImg"/>
          </p:nvPr>
        </p:nvSpPr>
        <p:spPr>
          <a:xfrm>
            <a:off x="1130300" y="695325"/>
            <a:ext cx="4624388" cy="3468688"/>
          </a:xfrm>
          <a:ln/>
        </p:spPr>
      </p:sp>
      <p:sp>
        <p:nvSpPr>
          <p:cNvPr id="90117" name="Rectangle 3"/>
          <p:cNvSpPr>
            <a:spLocks noGrp="1" noChangeArrowheads="1"/>
          </p:cNvSpPr>
          <p:nvPr>
            <p:ph type="body" idx="1"/>
          </p:nvPr>
        </p:nvSpPr>
        <p:spPr>
          <a:xfrm>
            <a:off x="919163" y="4394200"/>
            <a:ext cx="5043487" cy="4237038"/>
          </a:xfrm>
          <a:noFill/>
          <a:ln/>
        </p:spPr>
        <p:txBody>
          <a:bodyPr/>
          <a:lstStyle/>
          <a:p>
            <a:pPr eaLnBrk="1" hangingPunct="1"/>
            <a:r>
              <a:rPr lang="en-US" sz="4400" b="1" smtClean="0">
                <a:solidFill>
                  <a:schemeClr val="tx2"/>
                </a:solidFill>
              </a:rPr>
              <a:t>Enforce Laws, Regulations, and Rules That Protect Health and Ensure Safety</a:t>
            </a:r>
            <a:endParaRPr lang="en-US" b="1" smtClean="0"/>
          </a:p>
          <a:p>
            <a:pPr eaLnBrk="1" hangingPunct="1"/>
            <a:r>
              <a:rPr lang="en-US" smtClean="0"/>
              <a:t>	Governmental officials form public health and other regulatory officials have responsibility to assess legal authority and effectiveness of regulations.  If regulations are not based on appropriate public health science and contemporary practice standards or if there are new regulations needed to properly protect health, public health leaders should advocate for needed regulator change.  The primary purpose of health-related regulation is not punishment but compliance.  Public health should employ the use of education and other methods to enable individuals and organizations to comply with health and safety regulations.  If there is failure to comply, it is essential that public health use its enforcement authority to protect the public.  </a:t>
            </a:r>
          </a:p>
          <a:p>
            <a:pPr eaLnBrk="1" hangingPunct="1"/>
            <a:r>
              <a:rPr lang="en-US" smtClean="0"/>
              <a:t>	Compliance and enforcement areas for public health include sanitary codes, especially in the food industry; protection of drinking water supplies; enforcement of clean air standards; protection from toxic and physical hazards in the environment; and monitoring the quality of medical services delivered through facilities such as laboratories, nursing homes, and home healthcare agencies.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0254C885-81C6-4A20-8921-194FFEFAB16A}" type="slidenum">
              <a:rPr lang="en-US" smtClean="0"/>
              <a:pPr/>
              <a:t>17</a:t>
            </a:fld>
            <a:endParaRPr lang="en-US" smtClean="0"/>
          </a:p>
        </p:txBody>
      </p:sp>
      <p:sp>
        <p:nvSpPr>
          <p:cNvPr id="91139" name="Rectangle 7"/>
          <p:cNvSpPr txBox="1">
            <a:spLocks noGrp="1" noChangeArrowheads="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0438EF4A-51BF-44BF-900E-CC92E3DA55EE}" type="slidenum">
              <a:rPr lang="en-US" sz="1200"/>
              <a:pPr algn="r" defTabSz="923925"/>
              <a:t>17</a:t>
            </a:fld>
            <a:endParaRPr lang="en-US" sz="1200"/>
          </a:p>
        </p:txBody>
      </p:sp>
      <p:sp>
        <p:nvSpPr>
          <p:cNvPr id="91140" name="Rectangle 2"/>
          <p:cNvSpPr>
            <a:spLocks noGrp="1" noRot="1" noChangeAspect="1" noChangeArrowheads="1" noTextEdit="1"/>
          </p:cNvSpPr>
          <p:nvPr>
            <p:ph type="sldImg"/>
          </p:nvPr>
        </p:nvSpPr>
        <p:spPr>
          <a:xfrm>
            <a:off x="1130300" y="695325"/>
            <a:ext cx="4624388" cy="3468688"/>
          </a:xfrm>
          <a:ln/>
        </p:spPr>
      </p:sp>
      <p:sp>
        <p:nvSpPr>
          <p:cNvPr id="91141" name="Rectangle 3"/>
          <p:cNvSpPr>
            <a:spLocks noGrp="1" noChangeArrowheads="1"/>
          </p:cNvSpPr>
          <p:nvPr>
            <p:ph type="body" idx="1"/>
          </p:nvPr>
        </p:nvSpPr>
        <p:spPr>
          <a:xfrm>
            <a:off x="919163" y="4394200"/>
            <a:ext cx="5043487" cy="4237038"/>
          </a:xfrm>
          <a:noFill/>
          <a:ln/>
        </p:spPr>
        <p:txBody>
          <a:bodyPr/>
          <a:lstStyle/>
          <a:p>
            <a:pPr eaLnBrk="1" hangingPunct="1"/>
            <a:r>
              <a:rPr lang="en-US" sz="4400" b="1" smtClean="0">
                <a:solidFill>
                  <a:schemeClr val="tx2"/>
                </a:solidFill>
              </a:rPr>
              <a:t>Link People to Personal Health Services</a:t>
            </a:r>
            <a:endParaRPr lang="en-US" b="1" smtClean="0"/>
          </a:p>
          <a:p>
            <a:pPr eaLnBrk="1" hangingPunct="1"/>
            <a:r>
              <a:rPr lang="en-US" smtClean="0"/>
              <a:t>	This service (often referred to as the "outreach" or "enabling" service) includes assuring effective entry of people into a coordinated system of clinical care, especially the socially disadvantaged.  This may involve identifying and addressing potential barriers related to cultural, language of materials, or staff serving special population groups.  It most certainly involves providing people access and linkage to a coordinated system of personal healthcare that provides ongoing "care management," transportation services, and targeted health information to high risk population groups.  The system should also ensure delivery of effective health promotion and disease prevention services within the community as well as provision of technical assistance to community providers who wish to improve or offer health promotion services.</a:t>
            </a:r>
          </a:p>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7021EBE9-89F3-4543-812E-8F94424E6912}" type="slidenum">
              <a:rPr lang="en-US" smtClean="0"/>
              <a:pPr/>
              <a:t>18</a:t>
            </a:fld>
            <a:endParaRPr lang="en-US" smtClean="0"/>
          </a:p>
        </p:txBody>
      </p:sp>
      <p:sp>
        <p:nvSpPr>
          <p:cNvPr id="92163" name="Rectangle 7"/>
          <p:cNvSpPr txBox="1">
            <a:spLocks noGrp="1" noChangeArrowheads="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03DB874A-8613-424E-8036-0FC89640EC22}" type="slidenum">
              <a:rPr lang="en-US" sz="1200"/>
              <a:pPr algn="r" defTabSz="923925"/>
              <a:t>18</a:t>
            </a:fld>
            <a:endParaRPr lang="en-US" sz="1200"/>
          </a:p>
        </p:txBody>
      </p:sp>
      <p:sp>
        <p:nvSpPr>
          <p:cNvPr id="92164" name="Rectangle 2"/>
          <p:cNvSpPr>
            <a:spLocks noGrp="1" noRot="1" noChangeAspect="1" noChangeArrowheads="1" noTextEdit="1"/>
          </p:cNvSpPr>
          <p:nvPr>
            <p:ph type="sldImg"/>
          </p:nvPr>
        </p:nvSpPr>
        <p:spPr>
          <a:xfrm>
            <a:off x="1130300" y="695325"/>
            <a:ext cx="4624388" cy="3468688"/>
          </a:xfrm>
          <a:ln/>
        </p:spPr>
      </p:sp>
      <p:sp>
        <p:nvSpPr>
          <p:cNvPr id="92165" name="Rectangle 3"/>
          <p:cNvSpPr>
            <a:spLocks noGrp="1" noChangeArrowheads="1"/>
          </p:cNvSpPr>
          <p:nvPr>
            <p:ph type="body" idx="1"/>
          </p:nvPr>
        </p:nvSpPr>
        <p:spPr>
          <a:xfrm>
            <a:off x="919163" y="4394200"/>
            <a:ext cx="5043487" cy="4237038"/>
          </a:xfrm>
          <a:noFill/>
          <a:ln/>
        </p:spPr>
        <p:txBody>
          <a:bodyPr/>
          <a:lstStyle/>
          <a:p>
            <a:pPr eaLnBrk="1" hangingPunct="1"/>
            <a:r>
              <a:rPr lang="en-US" b="1" smtClean="0"/>
              <a:t>Assure a Competent Public and Personal Health Care Workforce</a:t>
            </a:r>
          </a:p>
          <a:p>
            <a:pPr eaLnBrk="1" hangingPunct="1"/>
            <a:r>
              <a:rPr lang="en-US" smtClean="0"/>
              <a:t>This service includes:</a:t>
            </a:r>
          </a:p>
          <a:p>
            <a:pPr eaLnBrk="1" hangingPunct="1">
              <a:buFontTx/>
              <a:buChar char="•"/>
            </a:pPr>
            <a:r>
              <a:rPr lang="en-US" smtClean="0"/>
              <a:t>Education and training for personnel to meet the needs for public and personal health service; </a:t>
            </a:r>
          </a:p>
          <a:p>
            <a:pPr eaLnBrk="1" hangingPunct="1">
              <a:buFontTx/>
              <a:buChar char="•"/>
            </a:pPr>
            <a:r>
              <a:rPr lang="en-US" smtClean="0"/>
              <a:t>Efficient processes for licensure of professionals and certification of facilities with regular verification and inspection follow-up; </a:t>
            </a:r>
          </a:p>
          <a:p>
            <a:pPr eaLnBrk="1" hangingPunct="1">
              <a:buFontTx/>
              <a:buChar char="•"/>
            </a:pPr>
            <a:r>
              <a:rPr lang="en-US" smtClean="0"/>
              <a:t>Adoption of continuous quality improvement and life-long learning within all licensure and certification programs; </a:t>
            </a:r>
          </a:p>
          <a:p>
            <a:pPr eaLnBrk="1" hangingPunct="1">
              <a:buFontTx/>
              <a:buChar char="•"/>
            </a:pPr>
            <a:r>
              <a:rPr lang="en-US" smtClean="0"/>
              <a:t>Active partnerships with professional training programs to assure community-relevant learning experiences for all students; and </a:t>
            </a:r>
          </a:p>
          <a:p>
            <a:pPr eaLnBrk="1" hangingPunct="1">
              <a:buFontTx/>
              <a:buChar char="•"/>
            </a:pPr>
            <a:r>
              <a:rPr lang="en-US" smtClean="0"/>
              <a:t>Continuing education in management and leadership development programs for those charged with administrative or executive roles. </a:t>
            </a:r>
          </a:p>
          <a:p>
            <a:pPr eaLnBrk="1" hangingPunct="1"/>
            <a:r>
              <a:rPr lang="en-US" smtClean="0"/>
              <a:t>	Actions to achieve the intent of this service may include assessing the supply and competencies of those providing person healthcare and public health services.  Assuring health workers are properly trained and recognized by licensure or other credentialing processes.  Supporting access to a system for life-long learning to maintain and grow health worker competencies, including the provision of mentors who can cultivate leadership and cultural competencies within the workforce.</a:t>
            </a:r>
          </a:p>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8F610172-9CEE-47C5-B76B-9A70288E325F}" type="slidenum">
              <a:rPr lang="en-US" smtClean="0"/>
              <a:pPr/>
              <a:t>19</a:t>
            </a:fld>
            <a:endParaRPr lang="en-US" smtClean="0"/>
          </a:p>
        </p:txBody>
      </p:sp>
      <p:sp>
        <p:nvSpPr>
          <p:cNvPr id="93187" name="Rectangle 7"/>
          <p:cNvSpPr txBox="1">
            <a:spLocks noGrp="1" noChangeArrowheads="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E68F1A2C-5ED2-4270-801B-3F20BCDD9C9E}" type="slidenum">
              <a:rPr lang="en-US" sz="1200"/>
              <a:pPr algn="r" defTabSz="923925"/>
              <a:t>19</a:t>
            </a:fld>
            <a:endParaRPr lang="en-US" sz="1200"/>
          </a:p>
        </p:txBody>
      </p:sp>
      <p:sp>
        <p:nvSpPr>
          <p:cNvPr id="93188" name="Rectangle 2"/>
          <p:cNvSpPr>
            <a:spLocks noGrp="1" noRot="1" noChangeAspect="1" noChangeArrowheads="1" noTextEdit="1"/>
          </p:cNvSpPr>
          <p:nvPr>
            <p:ph type="sldImg"/>
          </p:nvPr>
        </p:nvSpPr>
        <p:spPr>
          <a:xfrm>
            <a:off x="1130300" y="695325"/>
            <a:ext cx="4624388" cy="3468688"/>
          </a:xfrm>
          <a:ln/>
        </p:spPr>
      </p:sp>
      <p:sp>
        <p:nvSpPr>
          <p:cNvPr id="93189" name="Rectangle 3"/>
          <p:cNvSpPr>
            <a:spLocks noGrp="1" noChangeArrowheads="1"/>
          </p:cNvSpPr>
          <p:nvPr>
            <p:ph type="body" idx="1"/>
          </p:nvPr>
        </p:nvSpPr>
        <p:spPr>
          <a:xfrm>
            <a:off x="919163" y="4394200"/>
            <a:ext cx="5043487" cy="4237038"/>
          </a:xfrm>
          <a:noFill/>
          <a:ln/>
        </p:spPr>
        <p:txBody>
          <a:bodyPr/>
          <a:lstStyle/>
          <a:p>
            <a:pPr eaLnBrk="1" hangingPunct="1"/>
            <a:r>
              <a:rPr lang="en-US" b="1" smtClean="0"/>
              <a:t>Evaluate Effectiveness, Accessibility, and Quality of Health Services</a:t>
            </a:r>
          </a:p>
          <a:p>
            <a:pPr eaLnBrk="1" hangingPunct="1"/>
            <a:r>
              <a:rPr lang="en-US" smtClean="0"/>
              <a:t>	This service calls for ongoing evaluation of health programs, based on analysis of health status and service utilization data, to assess program effectiveness and to provide information necessary for allocating resources and reshaping programs.</a:t>
            </a:r>
          </a:p>
          <a:p>
            <a:pPr eaLnBrk="1" hangingPunct="1"/>
            <a:endParaRPr lang="en-US" smtClean="0"/>
          </a:p>
          <a:p>
            <a:pPr eaLnBrk="1" hangingPunct="1"/>
            <a:r>
              <a:rPr lang="en-US" smtClean="0"/>
              <a:t>Its through this service we should answer the questions</a:t>
            </a:r>
          </a:p>
          <a:p>
            <a:pPr eaLnBrk="1" hangingPunct="1">
              <a:buFontTx/>
              <a:buChar char="•"/>
            </a:pPr>
            <a:r>
              <a:rPr lang="en-US" smtClean="0"/>
              <a:t>Are we doing things right? and </a:t>
            </a:r>
          </a:p>
          <a:p>
            <a:pPr eaLnBrk="1" hangingPunct="1">
              <a:buFontTx/>
              <a:buChar char="•"/>
            </a:pPr>
            <a:r>
              <a:rPr lang="en-US" smtClean="0"/>
              <a:t>Are we doing the right things to effectively improve health?  </a:t>
            </a:r>
          </a:p>
          <a:p>
            <a:pPr eaLnBrk="1" hangingPunct="1"/>
            <a:r>
              <a:rPr lang="en-US" smtClean="0"/>
              <a:t>	Evaluation must be seen as a consistent part of all public health work.  Evaluation can be identified in many forms such as customer service feedback, quality improvement programs that examine the process of service delivery, or rigorous case control evaluation.  All levels of evaluation are needed.  Evaluation is needed for effective decision-making and resource allocation.  It is through evaluation that we understand our improvements.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084B9448-4EAB-4936-94A0-47E7CDA5169C}" type="slidenum">
              <a:rPr lang="en-US" smtClean="0"/>
              <a:pPr/>
              <a:t>20</a:t>
            </a:fld>
            <a:endParaRPr lang="en-US" smtClean="0"/>
          </a:p>
        </p:txBody>
      </p:sp>
      <p:sp>
        <p:nvSpPr>
          <p:cNvPr id="94211" name="Rectangle 7"/>
          <p:cNvSpPr txBox="1">
            <a:spLocks noGrp="1" noChangeArrowheads="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59C224F4-6CF7-4AEB-8744-C54545781DE8}" type="slidenum">
              <a:rPr lang="en-US" sz="1200"/>
              <a:pPr algn="r" defTabSz="923925"/>
              <a:t>20</a:t>
            </a:fld>
            <a:endParaRPr lang="en-US" sz="1200"/>
          </a:p>
        </p:txBody>
      </p:sp>
      <p:sp>
        <p:nvSpPr>
          <p:cNvPr id="94212" name="Rectangle 2"/>
          <p:cNvSpPr>
            <a:spLocks noGrp="1" noRot="1" noChangeAspect="1" noChangeArrowheads="1" noTextEdit="1"/>
          </p:cNvSpPr>
          <p:nvPr>
            <p:ph type="sldImg"/>
          </p:nvPr>
        </p:nvSpPr>
        <p:spPr>
          <a:xfrm>
            <a:off x="1130300" y="695325"/>
            <a:ext cx="4624388" cy="3468688"/>
          </a:xfrm>
          <a:ln/>
        </p:spPr>
      </p:sp>
      <p:sp>
        <p:nvSpPr>
          <p:cNvPr id="94213" name="Rectangle 3"/>
          <p:cNvSpPr>
            <a:spLocks noGrp="1" noChangeArrowheads="1"/>
          </p:cNvSpPr>
          <p:nvPr>
            <p:ph type="body" idx="1"/>
          </p:nvPr>
        </p:nvSpPr>
        <p:spPr>
          <a:xfrm>
            <a:off x="919163" y="4394200"/>
            <a:ext cx="5043487" cy="4237038"/>
          </a:xfrm>
          <a:noFill/>
          <a:ln/>
        </p:spPr>
        <p:txBody>
          <a:bodyPr/>
          <a:lstStyle/>
          <a:p>
            <a:pPr eaLnBrk="1" hangingPunct="1"/>
            <a:r>
              <a:rPr lang="en-US" b="1" smtClean="0"/>
              <a:t>Research for New Insights and Innovative Solutions to Health Problems</a:t>
            </a:r>
          </a:p>
          <a:p>
            <a:pPr eaLnBrk="1" hangingPunct="1"/>
            <a:r>
              <a:rPr lang="en-US" smtClean="0"/>
              <a:t>	This service includes continuous linkage with appropriate institutions of higher learning and research and an internal capacity to mount timely epidemiological and economic analyses and conduct needed health services research.</a:t>
            </a:r>
          </a:p>
          <a:p>
            <a:pPr eaLnBrk="1" hangingPunct="1"/>
            <a:r>
              <a:rPr lang="en-US" smtClean="0"/>
              <a:t>	Public health professionals have great opportunity to develop new information needed to better understand how community health can be improved.  Necessity often requires innovative solutions to the health problems State and local public health professionals face.  Most of our health service advances originated from the experience and insight of frontline public health workers and confirmed in collaboration study with health researchers.  Public health at the State and local level must develop the capacity to participate in and guide health services research.  Linkages must be established with research and academic centers in order to stimulate and capture new insights and innovations we need to public health problems.  Such research must be fully participatory with those it studies and intend to affect.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070B6BFE-5785-4611-BD42-FE269BA58DCB}" type="slidenum">
              <a:rPr lang="en-US" smtClean="0"/>
              <a:pPr/>
              <a:t>21</a:t>
            </a:fld>
            <a:endParaRPr lang="en-US" smtClean="0"/>
          </a:p>
        </p:txBody>
      </p:sp>
      <p:sp>
        <p:nvSpPr>
          <p:cNvPr id="95235" name="Rectangle 2"/>
          <p:cNvSpPr>
            <a:spLocks noRot="1" noChangeArrowheads="1" noTextEdit="1"/>
          </p:cNvSpPr>
          <p:nvPr>
            <p:ph type="sldImg"/>
          </p:nvPr>
        </p:nvSpPr>
        <p:spPr>
          <a:xfrm>
            <a:off x="1120775" y="698500"/>
            <a:ext cx="4646613" cy="3484563"/>
          </a:xfrm>
          <a:ln/>
        </p:spPr>
      </p:sp>
      <p:sp>
        <p:nvSpPr>
          <p:cNvPr id="95236" name="Rectangle 3"/>
          <p:cNvSpPr>
            <a:spLocks noGrp="1" noChangeArrowheads="1"/>
          </p:cNvSpPr>
          <p:nvPr>
            <p:ph type="body" idx="1"/>
          </p:nvPr>
        </p:nvSpPr>
        <p:spPr>
          <a:xfrm>
            <a:off x="917575" y="4414838"/>
            <a:ext cx="5046663" cy="4183062"/>
          </a:xfrm>
          <a:noFill/>
          <a:ln/>
        </p:spPr>
        <p:txBody>
          <a:bodyPr lIns="93845" tIns="46924" rIns="93845" bIns="46924"/>
          <a:lstStyle/>
          <a:p>
            <a:pPr marL="228600" indent="-228600" eaLnBrk="1" hangingPunct="1"/>
            <a:r>
              <a:rPr lang="en-US" sz="1000" smtClean="0"/>
              <a:t>The ten essential services are shown here on the screen and include:</a:t>
            </a:r>
          </a:p>
          <a:p>
            <a:pPr marL="228600" indent="-228600" eaLnBrk="1" hangingPunct="1">
              <a:buFontTx/>
              <a:buAutoNum type="arabicPeriod"/>
            </a:pPr>
            <a:r>
              <a:rPr lang="en-US" sz="1000" i="1" smtClean="0"/>
              <a:t>Monitor health status to identify and solve community health problems.</a:t>
            </a:r>
          </a:p>
          <a:p>
            <a:pPr marL="228600" indent="-228600" eaLnBrk="1" hangingPunct="1">
              <a:buFontTx/>
              <a:buAutoNum type="arabicPeriod"/>
            </a:pPr>
            <a:r>
              <a:rPr lang="en-US" sz="1000" i="1" smtClean="0"/>
              <a:t>Diagnose and investigate health problems and health hazards in the community.</a:t>
            </a:r>
          </a:p>
          <a:p>
            <a:pPr marL="228600" indent="-228600" eaLnBrk="1" hangingPunct="1">
              <a:buFontTx/>
              <a:buAutoNum type="arabicPeriod"/>
            </a:pPr>
            <a:r>
              <a:rPr lang="en-US" sz="1000" i="1" smtClean="0"/>
              <a:t>Inform, educate, and empower people about health issues.</a:t>
            </a:r>
          </a:p>
          <a:p>
            <a:pPr marL="228600" indent="-228600" eaLnBrk="1" hangingPunct="1">
              <a:buFontTx/>
              <a:buAutoNum type="arabicPeriod"/>
            </a:pPr>
            <a:r>
              <a:rPr lang="en-US" sz="1000" i="1" smtClean="0"/>
              <a:t>Mobilize community partnerships to identify and solve health problems.</a:t>
            </a:r>
          </a:p>
          <a:p>
            <a:pPr marL="228600" indent="-228600" eaLnBrk="1" hangingPunct="1">
              <a:buFontTx/>
              <a:buAutoNum type="arabicPeriod"/>
            </a:pPr>
            <a:r>
              <a:rPr lang="en-US" sz="1000" i="1" smtClean="0"/>
              <a:t>Develop policies and plans that support individual and community health efforts.</a:t>
            </a:r>
          </a:p>
          <a:p>
            <a:pPr marL="228600" indent="-228600" eaLnBrk="1" hangingPunct="1">
              <a:buFontTx/>
              <a:buAutoNum type="arabicPeriod"/>
            </a:pPr>
            <a:r>
              <a:rPr lang="en-US" sz="1000" i="1" smtClean="0"/>
              <a:t>Enforce laws and regulations that protect health and ensure safety.</a:t>
            </a:r>
          </a:p>
          <a:p>
            <a:pPr marL="228600" indent="-228600" eaLnBrk="1" hangingPunct="1">
              <a:buFontTx/>
              <a:buAutoNum type="arabicPeriod"/>
            </a:pPr>
            <a:r>
              <a:rPr lang="en-US" sz="1000" i="1" smtClean="0"/>
              <a:t>Link people to needed personal health services and assure the provision of health care when otherwise unavailable.</a:t>
            </a:r>
          </a:p>
          <a:p>
            <a:pPr marL="228600" indent="-228600" eaLnBrk="1" hangingPunct="1">
              <a:buFontTx/>
              <a:buAutoNum type="arabicPeriod"/>
            </a:pPr>
            <a:r>
              <a:rPr lang="en-US" sz="1000" i="1" smtClean="0"/>
              <a:t>Assure a competent public and personal health care workforce.</a:t>
            </a:r>
          </a:p>
          <a:p>
            <a:pPr marL="228600" indent="-228600" eaLnBrk="1" hangingPunct="1">
              <a:buFontTx/>
              <a:buAutoNum type="arabicPeriod"/>
            </a:pPr>
            <a:r>
              <a:rPr lang="en-US" sz="1000" i="1" smtClean="0"/>
              <a:t>Evaluate effectiveness, accessibility, and quality of personal and population-based health services.</a:t>
            </a:r>
          </a:p>
          <a:p>
            <a:pPr marL="228600" indent="-228600" eaLnBrk="1" hangingPunct="1">
              <a:buFontTx/>
              <a:buAutoNum type="arabicPeriod"/>
            </a:pPr>
            <a:r>
              <a:rPr lang="en-US" sz="1000" i="1" smtClean="0"/>
              <a:t>Research for new insights and innovative solutions to health problems</a:t>
            </a:r>
          </a:p>
          <a:p>
            <a:pPr marL="228600" indent="-228600" eaLnBrk="1" hangingPunct="1">
              <a:buFontTx/>
              <a:buAutoNum type="arabicPeriod"/>
            </a:pPr>
            <a:endParaRPr lang="en-US" sz="1000" i="1" smtClean="0"/>
          </a:p>
          <a:p>
            <a:pPr marL="228600" indent="-228600" eaLnBrk="1" hangingPunct="1"/>
            <a:r>
              <a:rPr lang="en-US" sz="1000" smtClean="0"/>
              <a:t>These are the foundation of any public health activity. </a:t>
            </a:r>
          </a:p>
          <a:p>
            <a:pPr marL="228600" indent="-228600" eaLnBrk="1" hangingPunct="1"/>
            <a:r>
              <a:rPr lang="en-US" sz="1000" smtClean="0"/>
              <a:t>For example, any public health program needs data to operate. Essential Service #1 includes activities such as data collection, community health assessments and the maintenance of population health registries.  As another example, Essential Service #7 includes personal health care services, transportation and other enabling services such as assuring the availability of culturally appropriate personnel and materials. </a:t>
            </a:r>
          </a:p>
          <a:p>
            <a:pPr marL="228600" indent="-228600" eaLnBrk="1" hangingPunct="1"/>
            <a:endParaRPr lang="en-US" sz="1000" smtClean="0"/>
          </a:p>
          <a:p>
            <a:pPr marL="228600" indent="-228600" eaLnBrk="1" hangingPunct="1"/>
            <a:r>
              <a:rPr lang="en-US" sz="1000" smtClean="0"/>
              <a:t>Since the Ten Essential Services were released, numerous initiatives have explored the utility and feasibility of these services and have found them to be a good descriptor of public health practice.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865B13CB-F81F-4146-BE7E-473C53574EE7}" type="slidenum">
              <a:rPr lang="en-US" smtClean="0"/>
              <a:pPr/>
              <a:t>22</a:t>
            </a:fld>
            <a:endParaRPr lang="en-US" smtClean="0"/>
          </a:p>
        </p:txBody>
      </p:sp>
      <p:sp>
        <p:nvSpPr>
          <p:cNvPr id="96259" name="Rectangle 2"/>
          <p:cNvSpPr>
            <a:spLocks noRot="1" noChangeArrowheads="1" noTextEdit="1"/>
          </p:cNvSpPr>
          <p:nvPr>
            <p:ph type="sldImg"/>
          </p:nvPr>
        </p:nvSpPr>
        <p:spPr>
          <a:xfrm>
            <a:off x="1120775" y="698500"/>
            <a:ext cx="4646613" cy="3484563"/>
          </a:xfrm>
          <a:ln/>
        </p:spPr>
      </p:sp>
      <p:sp>
        <p:nvSpPr>
          <p:cNvPr id="96260" name="Rectangle 3"/>
          <p:cNvSpPr>
            <a:spLocks noGrp="1" noChangeArrowheads="1"/>
          </p:cNvSpPr>
          <p:nvPr>
            <p:ph type="body" idx="1"/>
          </p:nvPr>
        </p:nvSpPr>
        <p:spPr>
          <a:xfrm>
            <a:off x="917575" y="4414838"/>
            <a:ext cx="5046663" cy="4183062"/>
          </a:xfrm>
          <a:noFill/>
          <a:ln/>
        </p:spPr>
        <p:txBody>
          <a:bodyPr lIns="93845" tIns="46924" rIns="93845" bIns="46924"/>
          <a:lstStyle/>
          <a:p>
            <a:pPr marL="228600" indent="-228600" eaLnBrk="1" hangingPunct="1"/>
            <a:r>
              <a:rPr lang="en-US" sz="1000" smtClean="0"/>
              <a:t>The ten essential services are shown here on the screen and include:</a:t>
            </a:r>
          </a:p>
          <a:p>
            <a:pPr marL="228600" indent="-228600" eaLnBrk="1" hangingPunct="1">
              <a:buFontTx/>
              <a:buAutoNum type="arabicPeriod"/>
            </a:pPr>
            <a:r>
              <a:rPr lang="en-US" sz="1000" i="1" smtClean="0"/>
              <a:t>Monitor health status to identify and solve community health problems.</a:t>
            </a:r>
          </a:p>
          <a:p>
            <a:pPr marL="228600" indent="-228600" eaLnBrk="1" hangingPunct="1">
              <a:buFontTx/>
              <a:buAutoNum type="arabicPeriod"/>
            </a:pPr>
            <a:r>
              <a:rPr lang="en-US" sz="1000" i="1" smtClean="0"/>
              <a:t>Diagnose and investigate health problems and health hazards in the community.</a:t>
            </a:r>
          </a:p>
          <a:p>
            <a:pPr marL="228600" indent="-228600" eaLnBrk="1" hangingPunct="1">
              <a:buFontTx/>
              <a:buAutoNum type="arabicPeriod"/>
            </a:pPr>
            <a:r>
              <a:rPr lang="en-US" sz="1000" i="1" smtClean="0"/>
              <a:t>Inform, educate, and empower people about health issues.</a:t>
            </a:r>
          </a:p>
          <a:p>
            <a:pPr marL="228600" indent="-228600" eaLnBrk="1" hangingPunct="1">
              <a:buFontTx/>
              <a:buAutoNum type="arabicPeriod"/>
            </a:pPr>
            <a:r>
              <a:rPr lang="en-US" sz="1000" i="1" smtClean="0"/>
              <a:t>Mobilize community partnerships to identify and solve health problems.</a:t>
            </a:r>
          </a:p>
          <a:p>
            <a:pPr marL="228600" indent="-228600" eaLnBrk="1" hangingPunct="1">
              <a:buFontTx/>
              <a:buAutoNum type="arabicPeriod"/>
            </a:pPr>
            <a:r>
              <a:rPr lang="en-US" sz="1000" i="1" smtClean="0"/>
              <a:t>Develop policies and plans that support individual and community health efforts.</a:t>
            </a:r>
          </a:p>
          <a:p>
            <a:pPr marL="228600" indent="-228600" eaLnBrk="1" hangingPunct="1">
              <a:buFontTx/>
              <a:buAutoNum type="arabicPeriod"/>
            </a:pPr>
            <a:r>
              <a:rPr lang="en-US" sz="1000" i="1" smtClean="0"/>
              <a:t>Enforce laws and regulations that protect health and ensure safety.</a:t>
            </a:r>
          </a:p>
          <a:p>
            <a:pPr marL="228600" indent="-228600" eaLnBrk="1" hangingPunct="1">
              <a:buFontTx/>
              <a:buAutoNum type="arabicPeriod"/>
            </a:pPr>
            <a:r>
              <a:rPr lang="en-US" sz="1000" i="1" smtClean="0"/>
              <a:t>Link people to needed personal health services and assure the provision of health care when otherwise unavailable.</a:t>
            </a:r>
          </a:p>
          <a:p>
            <a:pPr marL="228600" indent="-228600" eaLnBrk="1" hangingPunct="1">
              <a:buFontTx/>
              <a:buAutoNum type="arabicPeriod"/>
            </a:pPr>
            <a:r>
              <a:rPr lang="en-US" sz="1000" i="1" smtClean="0"/>
              <a:t>Assure a competent public and personal health care workforce.</a:t>
            </a:r>
          </a:p>
          <a:p>
            <a:pPr marL="228600" indent="-228600" eaLnBrk="1" hangingPunct="1">
              <a:buFontTx/>
              <a:buAutoNum type="arabicPeriod"/>
            </a:pPr>
            <a:r>
              <a:rPr lang="en-US" sz="1000" i="1" smtClean="0"/>
              <a:t>Evaluate effectiveness, accessibility, and quality of personal and population-based health services.</a:t>
            </a:r>
          </a:p>
          <a:p>
            <a:pPr marL="228600" indent="-228600" eaLnBrk="1" hangingPunct="1">
              <a:buFontTx/>
              <a:buAutoNum type="arabicPeriod"/>
            </a:pPr>
            <a:r>
              <a:rPr lang="en-US" sz="1000" i="1" smtClean="0"/>
              <a:t>Research for new insights and innovative solutions to health problems</a:t>
            </a:r>
          </a:p>
          <a:p>
            <a:pPr marL="228600" indent="-228600" eaLnBrk="1" hangingPunct="1">
              <a:buFontTx/>
              <a:buAutoNum type="arabicPeriod"/>
            </a:pPr>
            <a:endParaRPr lang="en-US" sz="1000" i="1" smtClean="0"/>
          </a:p>
          <a:p>
            <a:pPr marL="228600" indent="-228600" eaLnBrk="1" hangingPunct="1"/>
            <a:r>
              <a:rPr lang="en-US" sz="1000" smtClean="0"/>
              <a:t>These are the foundation of any public health activity. </a:t>
            </a:r>
          </a:p>
          <a:p>
            <a:pPr marL="228600" indent="-228600" eaLnBrk="1" hangingPunct="1"/>
            <a:r>
              <a:rPr lang="en-US" sz="1000" smtClean="0"/>
              <a:t>For example, any public health program needs data to operate. Essential Service #1 includes activities such as data collection, community health assessments and the maintenance of population health registries.  As another example, Essential Service #7 includes personal health care services, transportation and other enabling services such as assuring the availability of culturally appropriate personnel and materials. </a:t>
            </a:r>
          </a:p>
          <a:p>
            <a:pPr marL="228600" indent="-228600" eaLnBrk="1" hangingPunct="1"/>
            <a:endParaRPr lang="en-US" sz="1000" smtClean="0"/>
          </a:p>
          <a:p>
            <a:pPr marL="228600" indent="-228600" eaLnBrk="1" hangingPunct="1"/>
            <a:r>
              <a:rPr lang="en-US" sz="1000" smtClean="0"/>
              <a:t>Since the Ten Essential Services were released, numerous initiatives have explored the utility and feasibility of these services and have found them to be a good descriptor of public health practice.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F5FC8A78-15AF-426A-A472-0EFFFBE4B790}" type="slidenum">
              <a:rPr lang="en-US" smtClean="0"/>
              <a:pPr/>
              <a:t>5</a:t>
            </a:fld>
            <a:endParaRPr lang="en-US" smtClean="0"/>
          </a:p>
        </p:txBody>
      </p:sp>
      <p:sp>
        <p:nvSpPr>
          <p:cNvPr id="78851" name="Rectangle 2"/>
          <p:cNvSpPr>
            <a:spLocks noRot="1" noChangeArrowheads="1" noTextEdit="1"/>
          </p:cNvSpPr>
          <p:nvPr>
            <p:ph type="sldImg"/>
          </p:nvPr>
        </p:nvSpPr>
        <p:spPr>
          <a:xfrm>
            <a:off x="1128713" y="693738"/>
            <a:ext cx="4624387" cy="3468687"/>
          </a:xfrm>
          <a:ln/>
        </p:spPr>
      </p:sp>
      <p:sp>
        <p:nvSpPr>
          <p:cNvPr id="78852" name="Rectangle 3"/>
          <p:cNvSpPr>
            <a:spLocks noGrp="1" noChangeArrowheads="1"/>
          </p:cNvSpPr>
          <p:nvPr>
            <p:ph type="body" idx="1"/>
          </p:nvPr>
        </p:nvSpPr>
        <p:spPr>
          <a:xfrm>
            <a:off x="917575" y="4394200"/>
            <a:ext cx="5046663" cy="4238625"/>
          </a:xfrm>
          <a:noFill/>
          <a:ln/>
        </p:spPr>
        <p:txBody>
          <a:bodyPr/>
          <a:lstStyle/>
          <a:p>
            <a:pPr eaLnBrk="1" hangingPunct="1"/>
            <a:r>
              <a:rPr lang="en-US" smtClean="0"/>
              <a:t>First, a little history.  Many of you may be familiar with the core functions, which were outlined in the 1988 Institute of Medicine report - The Future of Public Health.  As stated in the IOM report, the three core functions of public health are assessment, policy development and assurance.  This is a good start to describing public health, but 1994, when the country was exploring issues related to health care reform, the public health sector felt that a better definition and description of public health was needed.  A “Core Functions of Public Health Steering Committee” was convened to address this need.  This Steering Committee involved representatives from Public Health Service Agencies (CDC, HRSA, Office of Disease Prevention and Health Promotion, etc.) and key National Public Health Organizations. The committee produced a statement called “Public Health in America.”</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D152F7BE-AEC2-41AB-9BE9-DAD8720100D4}" type="slidenum">
              <a:rPr lang="en-US" smtClean="0"/>
              <a:pPr/>
              <a:t>26</a:t>
            </a:fld>
            <a:endParaRPr lang="en-US" smtClean="0"/>
          </a:p>
        </p:txBody>
      </p:sp>
      <p:sp>
        <p:nvSpPr>
          <p:cNvPr id="97283" name="Rectangle 2"/>
          <p:cNvSpPr>
            <a:spLocks noRot="1" noChangeArrowheads="1" noTextEdit="1"/>
          </p:cNvSpPr>
          <p:nvPr>
            <p:ph type="sldImg"/>
          </p:nvPr>
        </p:nvSpPr>
        <p:spPr>
          <a:xfrm>
            <a:off x="1117600" y="698500"/>
            <a:ext cx="4648200" cy="3486150"/>
          </a:xfrm>
          <a:ln/>
        </p:spPr>
      </p:sp>
      <p:sp>
        <p:nvSpPr>
          <p:cNvPr id="97284" name="Rectangle 3"/>
          <p:cNvSpPr>
            <a:spLocks noGrp="1" noChangeArrowheads="1"/>
          </p:cNvSpPr>
          <p:nvPr>
            <p:ph type="body" idx="1"/>
          </p:nvPr>
        </p:nvSpPr>
        <p:spPr>
          <a:xfrm>
            <a:off x="917575" y="4416425"/>
            <a:ext cx="5046663" cy="4181475"/>
          </a:xfrm>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651361B6-6DC5-4713-A410-439E2DAA6F5F}" type="slidenum">
              <a:rPr lang="en-US" smtClean="0"/>
              <a:pPr/>
              <a:t>27</a:t>
            </a:fld>
            <a:endParaRPr lang="en-US" smtClean="0"/>
          </a:p>
        </p:txBody>
      </p:sp>
      <p:sp>
        <p:nvSpPr>
          <p:cNvPr id="98307" name="Rectangle 2"/>
          <p:cNvSpPr>
            <a:spLocks noRot="1" noChangeArrowheads="1" noTextEdit="1"/>
          </p:cNvSpPr>
          <p:nvPr>
            <p:ph type="sldImg"/>
          </p:nvPr>
        </p:nvSpPr>
        <p:spPr>
          <a:xfrm>
            <a:off x="1128713" y="693738"/>
            <a:ext cx="4624387" cy="3468687"/>
          </a:xfrm>
          <a:ln/>
        </p:spPr>
      </p:sp>
      <p:sp>
        <p:nvSpPr>
          <p:cNvPr id="98308" name="Rectangle 3"/>
          <p:cNvSpPr>
            <a:spLocks noGrp="1" noChangeArrowheads="1"/>
          </p:cNvSpPr>
          <p:nvPr>
            <p:ph type="body" idx="1"/>
          </p:nvPr>
        </p:nvSpPr>
        <p:spPr>
          <a:xfrm>
            <a:off x="917575" y="4394200"/>
            <a:ext cx="5046663" cy="4238625"/>
          </a:xfrm>
          <a:noFill/>
          <a:ln/>
        </p:spPr>
        <p:txBody>
          <a:bodyPr/>
          <a:lstStyle/>
          <a:p>
            <a:pPr marL="228600" indent="-228600" eaLnBrk="1" hangingPunct="1"/>
            <a:r>
              <a:rPr lang="en-US" smtClean="0"/>
              <a:t>The last part of the Public Health in America statement defines the “Essential Services of Public Health”.  The ten essential services are shown up here on the screen and include:</a:t>
            </a:r>
          </a:p>
          <a:p>
            <a:pPr marL="228600" indent="-228600" eaLnBrk="1" hangingPunct="1">
              <a:buFontTx/>
              <a:buAutoNum type="arabicPeriod"/>
            </a:pPr>
            <a:r>
              <a:rPr lang="en-US" i="1" smtClean="0"/>
              <a:t>Monitor health status to identify and solve community health problems</a:t>
            </a:r>
          </a:p>
          <a:p>
            <a:pPr marL="228600" indent="-228600" eaLnBrk="1" hangingPunct="1">
              <a:buFontTx/>
              <a:buAutoNum type="arabicPeriod"/>
            </a:pPr>
            <a:r>
              <a:rPr lang="en-US" i="1" smtClean="0"/>
              <a:t>Diagnose and investigate health problems and health hazards in the community</a:t>
            </a:r>
          </a:p>
          <a:p>
            <a:pPr marL="228600" indent="-228600" eaLnBrk="1" hangingPunct="1">
              <a:buFontTx/>
              <a:buAutoNum type="arabicPeriod"/>
            </a:pPr>
            <a:r>
              <a:rPr lang="en-US" i="1" smtClean="0"/>
              <a:t>Inform, educate, and empower people about health issues</a:t>
            </a:r>
          </a:p>
          <a:p>
            <a:pPr marL="228600" indent="-228600" eaLnBrk="1" hangingPunct="1">
              <a:buFontTx/>
              <a:buAutoNum type="arabicPeriod"/>
            </a:pPr>
            <a:r>
              <a:rPr lang="en-US" i="1" smtClean="0"/>
              <a:t>Mobilize community partnerships to identify and solve health problems</a:t>
            </a:r>
          </a:p>
          <a:p>
            <a:pPr marL="228600" indent="-228600" eaLnBrk="1" hangingPunct="1">
              <a:buFontTx/>
              <a:buAutoNum type="arabicPeriod"/>
            </a:pPr>
            <a:r>
              <a:rPr lang="en-US" i="1" smtClean="0"/>
              <a:t>Develop policies and plans that support individual and community health efforts</a:t>
            </a:r>
          </a:p>
          <a:p>
            <a:pPr marL="228600" indent="-228600" eaLnBrk="1" hangingPunct="1">
              <a:buFontTx/>
              <a:buAutoNum type="arabicPeriod"/>
            </a:pPr>
            <a:r>
              <a:rPr lang="en-US" i="1" smtClean="0"/>
              <a:t>Enforce laws and regulations that protect health and ensure safety</a:t>
            </a:r>
          </a:p>
          <a:p>
            <a:pPr marL="228600" indent="-228600" eaLnBrk="1" hangingPunct="1">
              <a:buFontTx/>
              <a:buAutoNum type="arabicPeriod"/>
            </a:pPr>
            <a:r>
              <a:rPr lang="en-US" i="1" smtClean="0"/>
              <a:t>Link people to needed personal health services and assure the provision of health care when otherwise unavailable</a:t>
            </a:r>
          </a:p>
          <a:p>
            <a:pPr marL="228600" indent="-228600" eaLnBrk="1" hangingPunct="1">
              <a:buFontTx/>
              <a:buAutoNum type="arabicPeriod"/>
            </a:pPr>
            <a:r>
              <a:rPr lang="en-US" i="1" smtClean="0"/>
              <a:t>Assure a competent public and personal health care workforce</a:t>
            </a:r>
          </a:p>
          <a:p>
            <a:pPr marL="228600" indent="-228600" eaLnBrk="1" hangingPunct="1">
              <a:buFontTx/>
              <a:buAutoNum type="arabicPeriod"/>
            </a:pPr>
            <a:r>
              <a:rPr lang="en-US" i="1" smtClean="0"/>
              <a:t>Evaluate effectiveness, accessibility, and quality of personal and population-based health services</a:t>
            </a:r>
          </a:p>
          <a:p>
            <a:pPr marL="228600" indent="-228600" eaLnBrk="1" hangingPunct="1">
              <a:buFontTx/>
              <a:buAutoNum type="arabicPeriod"/>
            </a:pPr>
            <a:r>
              <a:rPr lang="en-US" i="1" smtClean="0"/>
              <a:t>Research for new insights and innovative solutions to health problems</a:t>
            </a:r>
          </a:p>
          <a:p>
            <a:pPr marL="228600" indent="-228600" eaLnBrk="1" hangingPunct="1"/>
            <a:r>
              <a:rPr lang="en-US" smtClean="0"/>
              <a:t>Basically, any public health activity can fit into one of these ten categories.  So for example, Essential Service #1 includes activities such as data collection, community health assessments and the maintenance of population health registries.  As another example, Essential Service #7 includes personal health care services as well as transportation and other enabling services and assuring the availability of culturally appropriate personnel and materials. Since the release of the ten Essential Services, numerous initiatives have explored the utility and feasibility of these services and have found them to be a good descriptor of public health.  </a:t>
            </a:r>
          </a:p>
          <a:p>
            <a:pPr marL="228600" indent="-228600"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C7380743-B8BD-4319-A4E2-64F86C52091A}" type="slidenum">
              <a:rPr lang="en-US" smtClean="0"/>
              <a:pPr/>
              <a:t>28</a:t>
            </a:fld>
            <a:endParaRPr lang="en-US" smtClean="0"/>
          </a:p>
        </p:txBody>
      </p:sp>
      <p:sp>
        <p:nvSpPr>
          <p:cNvPr id="99331" name="Rectangle 2"/>
          <p:cNvSpPr>
            <a:spLocks noRot="1" noChangeArrowheads="1" noTextEdit="1"/>
          </p:cNvSpPr>
          <p:nvPr>
            <p:ph type="sldImg"/>
          </p:nvPr>
        </p:nvSpPr>
        <p:spPr>
          <a:xfrm>
            <a:off x="1104900" y="687388"/>
            <a:ext cx="4673600" cy="3505200"/>
          </a:xfrm>
          <a:ln/>
        </p:spPr>
      </p:sp>
      <p:sp>
        <p:nvSpPr>
          <p:cNvPr id="99332" name="Rectangle 3"/>
          <p:cNvSpPr>
            <a:spLocks noGrp="1" noChangeArrowheads="1"/>
          </p:cNvSpPr>
          <p:nvPr>
            <p:ph type="body" idx="1"/>
          </p:nvPr>
        </p:nvSpPr>
        <p:spPr>
          <a:xfrm>
            <a:off x="895350" y="4419600"/>
            <a:ext cx="5091113" cy="4189413"/>
          </a:xfrm>
          <a:noFill/>
          <a:ln/>
        </p:spPr>
        <p:txBody>
          <a:bodyPr/>
          <a:lstStyle/>
          <a:p>
            <a:pPr eaLnBrk="1" hangingPunct="1"/>
            <a:r>
              <a:rPr lang="en-US" smtClean="0"/>
              <a:t>The NPHPS is a partnership effort – with national public health organizations - to improve the practice of public health and the performance of public health systems through the establishment and implementation of standards.  Currently, there are program standards in some public health related areas (e.g., laboratory standards) but no national standards for overall public health systems like there are in other sectors (e.g., hospital standards through JCAHO, law enforcement agency standards through CALEA).  So this is a much-needed and ground-breaking effort.</a:t>
            </a:r>
            <a:r>
              <a:rPr lang="en-US" sz="1400" smtClean="0"/>
              <a:t>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12D1A85A-2B76-4424-B909-28EB7B4E3301}" type="slidenum">
              <a:rPr lang="en-US" smtClean="0"/>
              <a:pPr/>
              <a:t>29</a:t>
            </a:fld>
            <a:endParaRPr lang="en-US" smtClean="0"/>
          </a:p>
        </p:txBody>
      </p:sp>
      <p:sp>
        <p:nvSpPr>
          <p:cNvPr id="100355" name="Rectangle 7"/>
          <p:cNvSpPr txBox="1">
            <a:spLocks noGrp="1" noChangeArrowheads="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74BBF379-80C9-4155-BE3B-636BC29509CA}" type="slidenum">
              <a:rPr lang="en-US" sz="1200"/>
              <a:pPr algn="r" defTabSz="923925"/>
              <a:t>29</a:t>
            </a:fld>
            <a:endParaRPr lang="en-US" sz="1200"/>
          </a:p>
        </p:txBody>
      </p:sp>
      <p:sp>
        <p:nvSpPr>
          <p:cNvPr id="100356" name="Rectangle 2"/>
          <p:cNvSpPr>
            <a:spLocks noGrp="1" noRot="1" noChangeAspect="1" noChangeArrowheads="1" noTextEdit="1"/>
          </p:cNvSpPr>
          <p:nvPr>
            <p:ph type="sldImg"/>
          </p:nvPr>
        </p:nvSpPr>
        <p:spPr>
          <a:ln/>
        </p:spPr>
      </p:sp>
      <p:sp>
        <p:nvSpPr>
          <p:cNvPr id="10035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105E4A28-1730-476E-B18C-A69DC02F0BE1}" type="slidenum">
              <a:rPr lang="en-US" smtClean="0"/>
              <a:pPr/>
              <a:t>32</a:t>
            </a:fld>
            <a:endParaRPr lang="en-US" smtClean="0"/>
          </a:p>
        </p:txBody>
      </p:sp>
      <p:sp>
        <p:nvSpPr>
          <p:cNvPr id="101379" name="Rectangle 2"/>
          <p:cNvSpPr>
            <a:spLocks noRot="1" noChangeArrowheads="1" noTextEdit="1"/>
          </p:cNvSpPr>
          <p:nvPr>
            <p:ph type="sldImg"/>
          </p:nvPr>
        </p:nvSpPr>
        <p:spPr>
          <a:ln/>
        </p:spPr>
      </p:sp>
      <p:sp>
        <p:nvSpPr>
          <p:cNvPr id="101380" name="Rectangle 3"/>
          <p:cNvSpPr>
            <a:spLocks noGrp="1" noChangeArrowheads="1"/>
          </p:cNvSpPr>
          <p:nvPr>
            <p:ph type="body" idx="1"/>
          </p:nvPr>
        </p:nvSpPr>
        <p:spPr>
          <a:xfrm>
            <a:off x="917575" y="4416425"/>
            <a:ext cx="5046663" cy="4183063"/>
          </a:xfrm>
          <a:noFill/>
          <a:ln/>
        </p:spPr>
        <p:txBody>
          <a:bodyPr/>
          <a:lstStyle/>
          <a:p>
            <a:pPr eaLnBrk="1" hangingPunct="1"/>
            <a:r>
              <a:rPr lang="en-US" smtClean="0"/>
              <a:t>Without the productive partnership between CDC’s Public Health Practice Program Office and five national public health organizations:  APHA, ASTHO, NACCHO, NALBOH, and PHF the NPHPSP would not have gotten off the ground.</a:t>
            </a:r>
          </a:p>
          <a:p>
            <a:pPr eaLnBrk="1" hangingPunct="1"/>
            <a:r>
              <a:rPr lang="en-US" smtClean="0"/>
              <a:t>CDC conducts the overall coordination, with each partner playing a lead role in a specific piece of the program.  ASTHO, NACCHO, and NALBOH led the development of performance standards for state and local public health systems and governing entities.  APHA has been a leader in the area of marketing and communications.  And the Public Health Foundation has been active in several research areas, such as validity testing and researching technical assistance resources.   </a:t>
            </a:r>
          </a:p>
          <a:p>
            <a:pPr eaLnBrk="1" hangingPunct="1"/>
            <a:r>
              <a:rPr lang="en-US" smtClean="0"/>
              <a:t>And we are pleased to have a new partner, the National Network of Public Health Institutes, who will provide a crucial link between the program and state public health institutes across the nation. And we are pleased to have a new partner, the National Network of Public Health Institutes, who will provide a crucial link between the program and state public health institutes across the nation. </a:t>
            </a:r>
          </a:p>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C2FFEBF7-1847-491D-B906-6BF254100722}" type="slidenum">
              <a:rPr lang="en-US" smtClean="0">
                <a:solidFill>
                  <a:srgbClr val="000000"/>
                </a:solidFill>
              </a:rPr>
              <a:pPr/>
              <a:t>34</a:t>
            </a:fld>
            <a:endParaRPr lang="en-US" smtClean="0">
              <a:solidFill>
                <a:srgbClr val="000000"/>
              </a:solidFill>
            </a:endParaRPr>
          </a:p>
        </p:txBody>
      </p:sp>
      <p:sp>
        <p:nvSpPr>
          <p:cNvPr id="102403" name="Rectangle 2"/>
          <p:cNvSpPr>
            <a:spLocks noRot="1" noChangeArrowheads="1" noTextEdit="1"/>
          </p:cNvSpPr>
          <p:nvPr>
            <p:ph type="sldImg"/>
          </p:nvPr>
        </p:nvSpPr>
        <p:spPr>
          <a:xfrm>
            <a:off x="1119188" y="698500"/>
            <a:ext cx="4646612" cy="3486150"/>
          </a:xfrm>
          <a:ln/>
        </p:spPr>
      </p:sp>
      <p:sp>
        <p:nvSpPr>
          <p:cNvPr id="102404" name="Rectangle 3"/>
          <p:cNvSpPr>
            <a:spLocks noGrp="1" noChangeArrowheads="1"/>
          </p:cNvSpPr>
          <p:nvPr>
            <p:ph type="body" idx="1"/>
          </p:nvPr>
        </p:nvSpPr>
        <p:spPr>
          <a:xfrm>
            <a:off x="919163" y="4416425"/>
            <a:ext cx="5043487" cy="4181475"/>
          </a:xfrm>
          <a:noFill/>
          <a:ln/>
        </p:spPr>
        <p:txBody>
          <a:bodyPr/>
          <a:lstStyle/>
          <a:p>
            <a:pPr eaLnBrk="1" hangingPunct="1">
              <a:lnSpc>
                <a:spcPct val="90000"/>
              </a:lnSpc>
            </a:pPr>
            <a:r>
              <a:rPr lang="en-US" b="1" smtClean="0"/>
              <a:t>Completed (Blue): States that completed implementation of the state instrument</a:t>
            </a:r>
          </a:p>
          <a:p>
            <a:pPr eaLnBrk="1" hangingPunct="1">
              <a:lnSpc>
                <a:spcPct val="90000"/>
              </a:lnSpc>
            </a:pPr>
            <a:endParaRPr lang="en-US" sz="1000" b="1" smtClean="0"/>
          </a:p>
          <a:p>
            <a:pPr eaLnBrk="1" hangingPunct="1">
              <a:lnSpc>
                <a:spcPct val="90000"/>
              </a:lnSpc>
            </a:pPr>
            <a:r>
              <a:rPr lang="en-US" b="1" smtClean="0"/>
              <a:t>Field Test (Yellow): States that participated in pilot/field testing of the state instrument, only</a:t>
            </a:r>
          </a:p>
          <a:p>
            <a:pPr eaLnBrk="1" hangingPunct="1">
              <a:lnSpc>
                <a:spcPct val="90000"/>
              </a:lnSpc>
            </a:pPr>
            <a:endParaRPr lang="en-US" sz="1000" smtClean="0"/>
          </a:p>
          <a:p>
            <a:pPr eaLnBrk="1" hangingPunct="1">
              <a:lnSpc>
                <a:spcPct val="90000"/>
              </a:lnSpc>
            </a:pPr>
            <a:endParaRPr lang="en-US" sz="1000" smtClean="0"/>
          </a:p>
          <a:p>
            <a:pPr eaLnBrk="1" hangingPunct="1">
              <a:lnSpc>
                <a:spcPct val="90000"/>
              </a:lnSpc>
            </a:pPr>
            <a:endParaRPr lang="en-US" sz="100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45A29D95-8F94-4E4A-824E-FE7F1E962F10}" type="slidenum">
              <a:rPr lang="en-US" smtClean="0">
                <a:solidFill>
                  <a:srgbClr val="000000"/>
                </a:solidFill>
              </a:rPr>
              <a:pPr/>
              <a:t>35</a:t>
            </a:fld>
            <a:endParaRPr lang="en-US" smtClean="0">
              <a:solidFill>
                <a:srgbClr val="000000"/>
              </a:solidFill>
            </a:endParaRPr>
          </a:p>
        </p:txBody>
      </p:sp>
      <p:sp>
        <p:nvSpPr>
          <p:cNvPr id="103427" name="Rectangle 2"/>
          <p:cNvSpPr>
            <a:spLocks noRot="1" noChangeArrowheads="1" noTextEdit="1"/>
          </p:cNvSpPr>
          <p:nvPr>
            <p:ph type="sldImg"/>
          </p:nvPr>
        </p:nvSpPr>
        <p:spPr>
          <a:xfrm>
            <a:off x="1119188" y="698500"/>
            <a:ext cx="4646612" cy="3486150"/>
          </a:xfrm>
          <a:ln/>
        </p:spPr>
      </p:sp>
      <p:sp>
        <p:nvSpPr>
          <p:cNvPr id="103428" name="Rectangle 3"/>
          <p:cNvSpPr>
            <a:spLocks noGrp="1" noChangeArrowheads="1"/>
          </p:cNvSpPr>
          <p:nvPr>
            <p:ph type="body" idx="1"/>
          </p:nvPr>
        </p:nvSpPr>
        <p:spPr>
          <a:xfrm>
            <a:off x="919163" y="4416425"/>
            <a:ext cx="5043487" cy="4181475"/>
          </a:xfrm>
          <a:noFill/>
          <a:ln/>
        </p:spPr>
        <p:txBody>
          <a:bodyPr/>
          <a:lstStyle/>
          <a:p>
            <a:pPr eaLnBrk="1" hangingPunct="1"/>
            <a:r>
              <a:rPr lang="en-US" b="1" smtClean="0"/>
              <a:t>Significant Use (Dark Blue): Completion range = 67% or greater of local health departments completed use of the local instrument</a:t>
            </a:r>
          </a:p>
          <a:p>
            <a:pPr eaLnBrk="1" hangingPunct="1"/>
            <a:r>
              <a:rPr lang="en-US" sz="1000" b="1" smtClean="0"/>
              <a:t>(Total number of significant use states = 6)</a:t>
            </a:r>
          </a:p>
          <a:p>
            <a:pPr eaLnBrk="1" hangingPunct="1"/>
            <a:endParaRPr lang="en-US" sz="1000" b="1" smtClean="0"/>
          </a:p>
          <a:p>
            <a:pPr eaLnBrk="1" hangingPunct="1"/>
            <a:r>
              <a:rPr lang="en-US" b="1" smtClean="0"/>
              <a:t>Moderate Use (Blue): Completion range = 33% - 66% of local health departments completed use of the local instrument</a:t>
            </a:r>
          </a:p>
          <a:p>
            <a:pPr eaLnBrk="1" hangingPunct="1"/>
            <a:r>
              <a:rPr lang="en-US" sz="1000" b="1" smtClean="0"/>
              <a:t>(Total number of moderate use states = 4)</a:t>
            </a:r>
          </a:p>
          <a:p>
            <a:pPr eaLnBrk="1" hangingPunct="1"/>
            <a:endParaRPr lang="en-US" sz="1000" b="1" smtClean="0"/>
          </a:p>
          <a:p>
            <a:pPr eaLnBrk="1" hangingPunct="1"/>
            <a:r>
              <a:rPr lang="en-US" b="1" smtClean="0"/>
              <a:t>Limited Use (Light Blue): Completion range  = 1% – 32% of local health departments completed use of the local instrument</a:t>
            </a:r>
          </a:p>
          <a:p>
            <a:pPr eaLnBrk="1" hangingPunct="1"/>
            <a:r>
              <a:rPr lang="en-US" sz="1000" b="1" smtClean="0"/>
              <a:t>(Total number of limited use states = 12)</a:t>
            </a:r>
          </a:p>
          <a:p>
            <a:pPr eaLnBrk="1" hangingPunct="1"/>
            <a:endParaRPr lang="en-US" sz="1000" b="1" smtClean="0"/>
          </a:p>
          <a:p>
            <a:pPr eaLnBrk="1" hangingPunct="1"/>
            <a:r>
              <a:rPr lang="en-US" b="1" smtClean="0"/>
              <a:t>Field Test (Yellow): States that participated in pilot/field testing of the local instrument, only</a:t>
            </a:r>
          </a:p>
          <a:p>
            <a:pPr eaLnBrk="1" hangingPunct="1"/>
            <a:r>
              <a:rPr lang="en-US" sz="1000" b="1" smtClean="0"/>
              <a:t>(Total number of field test states = 8)</a:t>
            </a:r>
          </a:p>
          <a:p>
            <a:pPr eaLnBrk="1" hangingPunct="1"/>
            <a:endParaRPr lang="en-US" sz="1000" b="1" smtClean="0"/>
          </a:p>
          <a:p>
            <a:pPr eaLnBrk="1" hangingPunct="1"/>
            <a:r>
              <a:rPr lang="en-US" sz="900" b="1" i="1" smtClean="0"/>
              <a:t>NOTE: TEXAS, FLORIDA, AND MISSOURI ALSO SERVED AS PILOT/FIELD TEST SITE FOR THE LOCAL INSTRUMENT, ALTHOUGH ARE NOT SHADED IN YELLOW</a:t>
            </a:r>
          </a:p>
          <a:p>
            <a:pPr eaLnBrk="1" hangingPunct="1"/>
            <a:endParaRPr lang="en-US" sz="900" b="1" i="1" smtClean="0"/>
          </a:p>
          <a:p>
            <a:pPr eaLnBrk="1" hangingPunct="1"/>
            <a:r>
              <a:rPr lang="en-US" sz="900" b="1" i="1" smtClean="0"/>
              <a:t>NOTE: Completion rate for Maine (1/1 = 100%)</a:t>
            </a:r>
          </a:p>
          <a:p>
            <a:pPr eaLnBrk="1" hangingPunct="1"/>
            <a:endParaRPr lang="en-US" sz="900" smtClean="0"/>
          </a:p>
          <a:p>
            <a:pPr eaLnBrk="1" hangingPunct="1"/>
            <a:endParaRPr lang="en-US" sz="900" smtClean="0"/>
          </a:p>
          <a:p>
            <a:pPr eaLnBrk="1" hangingPunct="1"/>
            <a:endParaRPr lang="en-US" sz="900" smtClean="0"/>
          </a:p>
          <a:p>
            <a:pPr eaLnBrk="1" hangingPunct="1"/>
            <a:endParaRPr lang="en-US" sz="90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471BC56B-80AC-4775-85C3-020555305D23}" type="slidenum">
              <a:rPr lang="en-US" smtClean="0">
                <a:solidFill>
                  <a:srgbClr val="000000"/>
                </a:solidFill>
              </a:rPr>
              <a:pPr/>
              <a:t>36</a:t>
            </a:fld>
            <a:endParaRPr lang="en-US" smtClean="0">
              <a:solidFill>
                <a:srgbClr val="000000"/>
              </a:solidFill>
            </a:endParaRPr>
          </a:p>
        </p:txBody>
      </p:sp>
      <p:sp>
        <p:nvSpPr>
          <p:cNvPr id="104451" name="Rectangle 2"/>
          <p:cNvSpPr>
            <a:spLocks noRot="1" noChangeArrowheads="1" noTextEdit="1"/>
          </p:cNvSpPr>
          <p:nvPr>
            <p:ph type="sldImg"/>
          </p:nvPr>
        </p:nvSpPr>
        <p:spPr>
          <a:xfrm>
            <a:off x="1117600" y="698500"/>
            <a:ext cx="4646613" cy="3486150"/>
          </a:xfrm>
          <a:ln/>
        </p:spPr>
      </p:sp>
      <p:sp>
        <p:nvSpPr>
          <p:cNvPr id="104452" name="Rectangle 3"/>
          <p:cNvSpPr>
            <a:spLocks noGrp="1" noChangeArrowheads="1"/>
          </p:cNvSpPr>
          <p:nvPr>
            <p:ph type="body" idx="1"/>
          </p:nvPr>
        </p:nvSpPr>
        <p:spPr>
          <a:xfrm>
            <a:off x="919163" y="4416425"/>
            <a:ext cx="5043487" cy="4181475"/>
          </a:xfrm>
          <a:noFill/>
          <a:ln/>
        </p:spPr>
        <p:txBody>
          <a:bodyPr/>
          <a:lstStyle/>
          <a:p>
            <a:pPr eaLnBrk="1" hangingPunct="1"/>
            <a:r>
              <a:rPr lang="en-US" b="1" smtClean="0"/>
              <a:t>Significant Use (Dark Blue): Completion range = 67% or greater of local health departments completed use of the local instrument </a:t>
            </a:r>
          </a:p>
          <a:p>
            <a:pPr eaLnBrk="1" hangingPunct="1"/>
            <a:r>
              <a:rPr lang="en-US" sz="1000" b="1" smtClean="0"/>
              <a:t>(Total number of significant use states = 1) </a:t>
            </a:r>
          </a:p>
          <a:p>
            <a:pPr eaLnBrk="1" hangingPunct="1"/>
            <a:r>
              <a:rPr lang="en-US" sz="1000" b="1" i="1" smtClean="0"/>
              <a:t>Note: New Jersey is the only state showing significant use of the governance instrument.</a:t>
            </a:r>
          </a:p>
          <a:p>
            <a:pPr eaLnBrk="1" hangingPunct="1"/>
            <a:endParaRPr lang="en-US" sz="1000" b="1" i="1" smtClean="0"/>
          </a:p>
          <a:p>
            <a:pPr eaLnBrk="1" hangingPunct="1"/>
            <a:r>
              <a:rPr lang="en-US" b="1" smtClean="0"/>
              <a:t>Moderate Use (Blue): Completion range: 33% - 66% of local boards of health completed use of the governance instrument </a:t>
            </a:r>
          </a:p>
          <a:p>
            <a:pPr eaLnBrk="1" hangingPunct="1"/>
            <a:r>
              <a:rPr lang="en-US" sz="1000" b="1" smtClean="0"/>
              <a:t>(Total number of moderate use states = 0</a:t>
            </a:r>
            <a:endParaRPr lang="en-US" b="1" i="1" smtClean="0"/>
          </a:p>
          <a:p>
            <a:pPr eaLnBrk="1" hangingPunct="1"/>
            <a:r>
              <a:rPr lang="en-US" sz="1000" b="1" i="1" smtClean="0"/>
              <a:t>Note:  There are no states showing moderate use of the governance instrument.</a:t>
            </a:r>
            <a:r>
              <a:rPr lang="en-US" sz="1000" b="1" smtClean="0"/>
              <a:t>  </a:t>
            </a:r>
          </a:p>
          <a:p>
            <a:pPr eaLnBrk="1" hangingPunct="1"/>
            <a:endParaRPr lang="en-US" sz="1000" b="1" i="1" smtClean="0"/>
          </a:p>
          <a:p>
            <a:pPr eaLnBrk="1" hangingPunct="1"/>
            <a:r>
              <a:rPr lang="en-US" b="1" smtClean="0"/>
              <a:t>Limited Use (Light Blue): Completion range = 1% - 32% of local boards of health completed use of the governance instrument </a:t>
            </a:r>
          </a:p>
          <a:p>
            <a:pPr eaLnBrk="1" hangingPunct="1"/>
            <a:r>
              <a:rPr lang="en-US" sz="1000" b="1" smtClean="0"/>
              <a:t>(Total number of limited use states = 8)</a:t>
            </a:r>
          </a:p>
          <a:p>
            <a:pPr eaLnBrk="1" hangingPunct="1"/>
            <a:endParaRPr lang="en-US" b="1" smtClean="0"/>
          </a:p>
          <a:p>
            <a:pPr eaLnBrk="1" hangingPunct="1"/>
            <a:r>
              <a:rPr lang="en-US" b="1" smtClean="0"/>
              <a:t>Field Test (Yellow): States that participated in pilot/field testing of the governance instrument, only</a:t>
            </a:r>
          </a:p>
          <a:p>
            <a:pPr eaLnBrk="1" hangingPunct="1"/>
            <a:r>
              <a:rPr lang="en-US" sz="1000" b="1" smtClean="0"/>
              <a:t>(Total number of field test states = 4)</a:t>
            </a:r>
          </a:p>
          <a:p>
            <a:pPr eaLnBrk="1" hangingPunct="1"/>
            <a:endParaRPr lang="en-US" sz="1000" smtClean="0"/>
          </a:p>
          <a:p>
            <a:pPr eaLnBrk="1" hangingPunct="1"/>
            <a:endParaRPr lang="en-US" sz="1000" smtClean="0"/>
          </a:p>
          <a:p>
            <a:pPr eaLnBrk="1" hangingPunct="1"/>
            <a:endParaRPr lang="en-US" sz="1000" smtClean="0"/>
          </a:p>
          <a:p>
            <a:pPr eaLnBrk="1" hangingPunct="1"/>
            <a:endParaRPr lang="en-US" sz="1000" smtClean="0"/>
          </a:p>
          <a:p>
            <a:pPr eaLnBrk="1" hangingPunct="1"/>
            <a:endParaRPr lang="en-US" sz="1000" smtClean="0"/>
          </a:p>
          <a:p>
            <a:pPr eaLnBrk="1" hangingPunct="1"/>
            <a:endParaRPr lang="en-US" sz="100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8952361F-061A-4C6E-9C05-4AB99F7204C5}" type="slidenum">
              <a:rPr lang="en-US" smtClean="0"/>
              <a:pPr/>
              <a:t>37</a:t>
            </a:fld>
            <a:endParaRPr lang="en-US" smtClean="0"/>
          </a:p>
        </p:txBody>
      </p:sp>
      <p:sp>
        <p:nvSpPr>
          <p:cNvPr id="105475" name="Rectangle 2"/>
          <p:cNvSpPr>
            <a:spLocks noRo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22C4777F-F690-45C4-A211-C81DC01CB552}" type="slidenum">
              <a:rPr lang="en-US" smtClean="0"/>
              <a:pPr/>
              <a:t>38</a:t>
            </a:fld>
            <a:endParaRPr lang="en-US" smtClean="0"/>
          </a:p>
        </p:txBody>
      </p:sp>
      <p:sp>
        <p:nvSpPr>
          <p:cNvPr id="106499" name="Rectangle 2"/>
          <p:cNvSpPr>
            <a:spLocks noRo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3D0EBA0A-63C8-4AAF-B475-6221CD2D51D9}" type="slidenum">
              <a:rPr lang="en-US" smtClean="0"/>
              <a:pPr/>
              <a:t>6</a:t>
            </a:fld>
            <a:endParaRPr lang="en-US" smtClean="0"/>
          </a:p>
        </p:txBody>
      </p:sp>
      <p:sp>
        <p:nvSpPr>
          <p:cNvPr id="79875" name="Rectangle 2"/>
          <p:cNvSpPr>
            <a:spLocks noRot="1" noChangeArrowheads="1" noTextEdit="1"/>
          </p:cNvSpPr>
          <p:nvPr>
            <p:ph type="sldImg"/>
          </p:nvPr>
        </p:nvSpPr>
        <p:spPr>
          <a:xfrm>
            <a:off x="1117600" y="698500"/>
            <a:ext cx="4648200" cy="3486150"/>
          </a:xfrm>
          <a:ln/>
        </p:spPr>
      </p:sp>
      <p:sp>
        <p:nvSpPr>
          <p:cNvPr id="79876" name="Rectangle 3"/>
          <p:cNvSpPr>
            <a:spLocks noGrp="1" noChangeArrowheads="1"/>
          </p:cNvSpPr>
          <p:nvPr>
            <p:ph type="body" idx="1"/>
          </p:nvPr>
        </p:nvSpPr>
        <p:spPr>
          <a:xfrm>
            <a:off x="917575" y="4416425"/>
            <a:ext cx="5046663" cy="4181475"/>
          </a:xfrm>
          <a:noFill/>
          <a:ln/>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FF42381E-1E90-43DB-AA44-146192D0BC99}" type="slidenum">
              <a:rPr lang="en-US" smtClean="0"/>
              <a:pPr/>
              <a:t>42</a:t>
            </a:fld>
            <a:endParaRPr lang="en-US" smtClean="0"/>
          </a:p>
        </p:txBody>
      </p:sp>
      <p:sp>
        <p:nvSpPr>
          <p:cNvPr id="107523" name="Rectangle 2"/>
          <p:cNvSpPr>
            <a:spLocks noRo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2A4FE173-1F4E-4BC0-A557-2B95951EA10B}" type="slidenum">
              <a:rPr lang="en-US" smtClean="0"/>
              <a:pPr/>
              <a:t>43</a:t>
            </a:fld>
            <a:endParaRPr lang="en-US" smtClean="0"/>
          </a:p>
        </p:txBody>
      </p:sp>
      <p:sp>
        <p:nvSpPr>
          <p:cNvPr id="108547" name="Rectangle 2"/>
          <p:cNvSpPr>
            <a:spLocks noRo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buFontTx/>
              <a:buChar char="•"/>
            </a:pPr>
            <a:r>
              <a:rPr lang="en-US" smtClean="0"/>
              <a:t>The range bars show the minimum and maximum values of responses within the Essential service and an overall score. </a:t>
            </a:r>
          </a:p>
          <a:p>
            <a:pPr eaLnBrk="1" hangingPunct="1">
              <a:buFontTx/>
              <a:buChar char="•"/>
            </a:pPr>
            <a:r>
              <a:rPr lang="en-US" smtClean="0"/>
              <a:t>Tip: To guide your assessment of the data, look at wide range bars and areas that had lower performance scores.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1014CDA8-F669-47F2-A41C-CD31A47F6482}" type="slidenum">
              <a:rPr lang="en-US" smtClean="0"/>
              <a:pPr/>
              <a:t>44</a:t>
            </a:fld>
            <a:endParaRPr lang="en-US" smtClean="0"/>
          </a:p>
        </p:txBody>
      </p:sp>
      <p:sp>
        <p:nvSpPr>
          <p:cNvPr id="109571" name="Rectangle 2"/>
          <p:cNvSpPr>
            <a:spLocks noRo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r>
              <a:rPr lang="en-US" smtClean="0"/>
              <a:t>If you find a low score or problem in one of the state model standards, you need to look further into your database to find more specific areas of concern that may need your attention.  The stem question level of examination may be the most helpful to you as you begin to think about priorities and strategies for improvement.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4BC09CE8-6570-44DE-8D52-634C9D6D47A1}" type="slidenum">
              <a:rPr lang="en-US" smtClean="0"/>
              <a:pPr/>
              <a:t>45</a:t>
            </a:fld>
            <a:endParaRPr lang="en-US" smtClean="0"/>
          </a:p>
        </p:txBody>
      </p:sp>
      <p:sp>
        <p:nvSpPr>
          <p:cNvPr id="110595" name="Rectangle 2"/>
          <p:cNvSpPr>
            <a:spLocks noRot="1" noChangeArrowheads="1" noTextEdit="1"/>
          </p:cNvSpPr>
          <p:nvPr>
            <p:ph type="sldImg"/>
          </p:nvPr>
        </p:nvSpPr>
        <p:spPr>
          <a:xfrm>
            <a:off x="1116013" y="696913"/>
            <a:ext cx="4648200" cy="3486150"/>
          </a:xfrm>
          <a:ln/>
        </p:spPr>
      </p:sp>
      <p:sp>
        <p:nvSpPr>
          <p:cNvPr id="110596" name="Rectangle 3"/>
          <p:cNvSpPr>
            <a:spLocks noGrp="1" noChangeArrowheads="1"/>
          </p:cNvSpPr>
          <p:nvPr>
            <p:ph type="body" idx="1"/>
          </p:nvPr>
        </p:nvSpPr>
        <p:spPr>
          <a:xfrm>
            <a:off x="688975" y="4416425"/>
            <a:ext cx="5507038" cy="4183063"/>
          </a:xfrm>
          <a:noFill/>
          <a:ln/>
        </p:spPr>
        <p:txBody>
          <a:bodyPr/>
          <a:lstStyle/>
          <a:p>
            <a:pPr eaLnBrk="1" hangingPunct="1"/>
            <a:r>
              <a:rPr lang="en-US" smtClean="0"/>
              <a:t>-Brand new, independent entity that is governed largely by state and local public health officials and board of health members.  </a:t>
            </a:r>
          </a:p>
          <a:p>
            <a:pPr eaLnBrk="1" hangingPunct="1"/>
            <a:r>
              <a:rPr lang="en-US" smtClean="0"/>
              <a:t>-Deliberately includes many venues for potential applicants to inform and shape its development and, later, its ongoing operations.</a:t>
            </a:r>
          </a:p>
          <a:p>
            <a:pPr eaLnBrk="1" hangingPunct="1"/>
            <a:r>
              <a:rPr lang="en-US" smtClean="0"/>
              <a:t>-PHAB was incorporated in May 2007 and is a non-profit organization located in the Washington DC area</a:t>
            </a:r>
          </a:p>
          <a:p>
            <a:pPr eaLnBrk="1" hangingPunct="1"/>
            <a:r>
              <a:rPr lang="en-US" smtClean="0"/>
              <a:t>-PHAB is composed of a small, but growing staff and works closely with partner organizations such as ASTHO, NACCHO, NALBOH and APHA, among others</a:t>
            </a:r>
          </a:p>
          <a:p>
            <a:pPr eaLnBrk="1" hangingPunct="1"/>
            <a:r>
              <a:rPr lang="en-US" smtClean="0"/>
              <a:t>-State and local health department leaders are taking an active role in building the program and representing governmental public health practice through involvement on the board of directors and PHAB workgroups.</a:t>
            </a:r>
          </a:p>
          <a:p>
            <a:pPr eaLnBrk="1" hangingPunct="1"/>
            <a:r>
              <a:rPr lang="en-US" smtClean="0"/>
              <a:t>-Health departments will continue to be called upon to volunteer for workgroups, provide feedback on standards and pilot test the program before it launches 2011</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9608798F-F8C4-4D39-92A0-F70172DDD851}" type="slidenum">
              <a:rPr lang="en-US" smtClean="0"/>
              <a:pPr/>
              <a:t>46</a:t>
            </a:fld>
            <a:endParaRPr lang="en-US" smtClean="0"/>
          </a:p>
        </p:txBody>
      </p:sp>
      <p:sp>
        <p:nvSpPr>
          <p:cNvPr id="111619" name="Slide Image Placeholder 1"/>
          <p:cNvSpPr>
            <a:spLocks noGrp="1" noRot="1" noChangeAspect="1" noTextEdit="1"/>
          </p:cNvSpPr>
          <p:nvPr>
            <p:ph type="sldImg"/>
          </p:nvPr>
        </p:nvSpPr>
        <p:spPr>
          <a:xfrm>
            <a:off x="1116013" y="696913"/>
            <a:ext cx="4648200" cy="3486150"/>
          </a:xfrm>
          <a:ln/>
        </p:spPr>
      </p:sp>
      <p:sp>
        <p:nvSpPr>
          <p:cNvPr id="111620" name="Notes Placeholder 2"/>
          <p:cNvSpPr>
            <a:spLocks noGrp="1"/>
          </p:cNvSpPr>
          <p:nvPr>
            <p:ph type="body" idx="1"/>
          </p:nvPr>
        </p:nvSpPr>
        <p:spPr>
          <a:noFill/>
          <a:ln/>
        </p:spPr>
        <p:txBody>
          <a:bodyPr lIns="91440" tIns="45720" rIns="91440" bIns="45720"/>
          <a:lstStyle/>
          <a:p>
            <a:pPr eaLnBrk="1" hangingPunct="1">
              <a:buFontTx/>
              <a:buChar char="•"/>
            </a:pPr>
            <a:r>
              <a:rPr lang="en-US" smtClean="0"/>
              <a:t>The goal of a national accreditation program is not only recognize high achievers, but also to bring national attention and resources to bear on quality and performance improvement for all health departments that choose to participate</a:t>
            </a:r>
          </a:p>
          <a:p>
            <a:pPr eaLnBrk="1" hangingPunct="1">
              <a:buFontTx/>
              <a:buChar char="•"/>
            </a:pPr>
            <a:r>
              <a:rPr lang="en-US" smtClean="0"/>
              <a:t>Emphasis is on quality improvement (QI), which is built into program </a:t>
            </a:r>
          </a:p>
          <a:p>
            <a:pPr eaLnBrk="1" hangingPunct="1">
              <a:buFontTx/>
              <a:buChar char="•"/>
            </a:pPr>
            <a:r>
              <a:rPr lang="en-US" smtClean="0"/>
              <a:t>Accreditation is a means to the ongoing journey of performance and quality improvement, and PHAB presents a unique opportunity to shore up governmental public health capacity at the state, local, territorial and tribal levels</a:t>
            </a:r>
          </a:p>
          <a:p>
            <a:pPr eaLnBrk="1" hangingPunct="1">
              <a:spcBef>
                <a:spcPct val="0"/>
              </a:spcBef>
            </a:pPr>
            <a:endParaRPr lang="en-US" smtClean="0"/>
          </a:p>
        </p:txBody>
      </p:sp>
      <p:sp>
        <p:nvSpPr>
          <p:cNvPr id="30724" name="Slide Number Placeholder 3"/>
          <p:cNvSpPr txBox="1">
            <a:spLocks noGrp="1"/>
          </p:cNvSpPr>
          <p:nvPr/>
        </p:nvSpPr>
        <p:spPr bwMode="auto">
          <a:xfrm>
            <a:off x="3897313" y="8829675"/>
            <a:ext cx="2982912" cy="465138"/>
          </a:xfrm>
          <a:prstGeom prst="rect">
            <a:avLst/>
          </a:prstGeom>
          <a:noFill/>
          <a:ln>
            <a:miter lim="800000"/>
            <a:headEnd/>
            <a:tailEnd/>
          </a:ln>
        </p:spPr>
        <p:txBody>
          <a:bodyPr anchor="b"/>
          <a:lstStyle/>
          <a:p>
            <a:pPr algn="r">
              <a:defRPr/>
            </a:pPr>
            <a:fld id="{844AC717-9AB7-4591-A7F4-250A23D7360E}" type="slidenum">
              <a:rPr lang="en-US" sz="1200">
                <a:latin typeface="+mn-lt"/>
              </a:rPr>
              <a:pPr algn="r">
                <a:defRPr/>
              </a:pPr>
              <a:t>46</a:t>
            </a:fld>
            <a:endParaRPr lang="en-US" sz="1200" dirty="0">
              <a:latin typeface="+mn-lt"/>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5FAE7AB0-6097-491A-880A-C2DEAD41C0B3}" type="slidenum">
              <a:rPr lang="en-US" smtClean="0"/>
              <a:pPr/>
              <a:t>47</a:t>
            </a:fld>
            <a:endParaRPr lang="en-US" smtClean="0"/>
          </a:p>
        </p:txBody>
      </p:sp>
      <p:sp>
        <p:nvSpPr>
          <p:cNvPr id="112643" name="Rectangle 2"/>
          <p:cNvSpPr>
            <a:spLocks noRot="1" noChangeArrowheads="1" noTextEdit="1"/>
          </p:cNvSpPr>
          <p:nvPr>
            <p:ph type="sldImg"/>
          </p:nvPr>
        </p:nvSpPr>
        <p:spPr>
          <a:xfrm>
            <a:off x="1116013" y="696913"/>
            <a:ext cx="4648200" cy="3486150"/>
          </a:xfrm>
          <a:ln/>
        </p:spPr>
      </p:sp>
      <p:sp>
        <p:nvSpPr>
          <p:cNvPr id="112644" name="Rectangle 3"/>
          <p:cNvSpPr>
            <a:spLocks noGrp="1" noChangeArrowheads="1"/>
          </p:cNvSpPr>
          <p:nvPr>
            <p:ph type="body" idx="1"/>
          </p:nvPr>
        </p:nvSpPr>
        <p:spPr>
          <a:xfrm>
            <a:off x="688975" y="4416425"/>
            <a:ext cx="5507038" cy="4183063"/>
          </a:xfrm>
          <a:noFill/>
          <a:ln/>
        </p:spPr>
        <p:txBody>
          <a:bodyPr/>
          <a:lstStyle/>
          <a:p>
            <a:pPr eaLnBrk="1" hangingPunct="1"/>
            <a:r>
              <a:rPr lang="en-US" smtClean="0"/>
              <a:t>Quickly, run through the 11 Domains.</a:t>
            </a:r>
          </a:p>
          <a:p>
            <a:pPr eaLnBrk="1" hangingPunct="1"/>
            <a:r>
              <a:rPr lang="en-US" smtClean="0"/>
              <a:t>Part A includes one domain – Administrative Capacity and Governance</a:t>
            </a:r>
          </a:p>
          <a:p>
            <a:pPr eaLnBrk="1" hangingPunct="1"/>
            <a:r>
              <a:rPr lang="en-US" smtClean="0"/>
              <a:t>Part B includes 10 domains, based on the 10 Essential Public Health Services. They are numbered Domains 1-10.</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6B343746-FB8C-4C82-A8A7-6A1E7B737F64}" type="slidenum">
              <a:rPr lang="en-US" smtClean="0"/>
              <a:pPr/>
              <a:t>48</a:t>
            </a:fld>
            <a:endParaRPr lang="en-US" smtClean="0"/>
          </a:p>
        </p:txBody>
      </p:sp>
      <p:sp>
        <p:nvSpPr>
          <p:cNvPr id="113667" name="Rectangle 2"/>
          <p:cNvSpPr>
            <a:spLocks noRot="1" noChangeArrowheads="1" noTextEdit="1"/>
          </p:cNvSpPr>
          <p:nvPr>
            <p:ph type="sldImg"/>
          </p:nvPr>
        </p:nvSpPr>
        <p:spPr>
          <a:xfrm>
            <a:off x="1116013" y="696913"/>
            <a:ext cx="4648200" cy="3486150"/>
          </a:xfrm>
          <a:ln/>
        </p:spPr>
      </p:sp>
      <p:sp>
        <p:nvSpPr>
          <p:cNvPr id="113668" name="Rectangle 3"/>
          <p:cNvSpPr>
            <a:spLocks noGrp="1" noChangeArrowheads="1"/>
          </p:cNvSpPr>
          <p:nvPr>
            <p:ph type="body" idx="1"/>
          </p:nvPr>
        </p:nvSpPr>
        <p:spPr>
          <a:xfrm>
            <a:off x="688975" y="4416425"/>
            <a:ext cx="5507038" cy="4183063"/>
          </a:xfrm>
          <a:noFill/>
          <a:ln/>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7EFCF467-0917-4191-A941-3097F0C1ED19}" type="slidenum">
              <a:rPr lang="en-US" smtClean="0"/>
              <a:pPr/>
              <a:t>49</a:t>
            </a:fld>
            <a:endParaRPr lang="en-US" smtClean="0"/>
          </a:p>
        </p:txBody>
      </p:sp>
      <p:sp>
        <p:nvSpPr>
          <p:cNvPr id="114691" name="Slide Image Placeholder 1"/>
          <p:cNvSpPr>
            <a:spLocks noGrp="1" noRot="1" noChangeAspect="1" noTextEdit="1"/>
          </p:cNvSpPr>
          <p:nvPr>
            <p:ph type="sldImg"/>
          </p:nvPr>
        </p:nvSpPr>
        <p:spPr>
          <a:xfrm>
            <a:off x="1116013" y="696913"/>
            <a:ext cx="4648200" cy="3486150"/>
          </a:xfrm>
          <a:ln/>
        </p:spPr>
      </p:sp>
      <p:sp>
        <p:nvSpPr>
          <p:cNvPr id="114692" name="Notes Placeholder 2"/>
          <p:cNvSpPr>
            <a:spLocks noGrp="1"/>
          </p:cNvSpPr>
          <p:nvPr>
            <p:ph type="body" idx="1"/>
          </p:nvPr>
        </p:nvSpPr>
        <p:spPr>
          <a:xfrm>
            <a:off x="688975" y="4416425"/>
            <a:ext cx="5507038" cy="4183063"/>
          </a:xfrm>
          <a:noFill/>
          <a:ln/>
        </p:spPr>
        <p:txBody>
          <a:bodyPr lIns="92441" tIns="46221" rIns="92441" bIns="46221"/>
          <a:lstStyle/>
          <a:p>
            <a:pPr eaLnBrk="1" hangingPunct="1"/>
            <a:r>
              <a:rPr lang="en-US" sz="1000" smtClean="0"/>
              <a:t>You can see on this slide that the PHAB work actually began back in late 2007.  The PHAB Board was formed and staff were hired.  </a:t>
            </a:r>
          </a:p>
          <a:p>
            <a:pPr eaLnBrk="1" hangingPunct="1"/>
            <a:endParaRPr lang="en-US" sz="1000" smtClean="0"/>
          </a:p>
          <a:p>
            <a:pPr eaLnBrk="1" hangingPunct="1">
              <a:buFontTx/>
              <a:buChar char="•"/>
            </a:pPr>
            <a:r>
              <a:rPr lang="en-US" sz="1000" smtClean="0"/>
              <a:t>Workgroups were then formed and began meeting in 2008.  The Standards Development Workgroup met throughout 2008 and finalized the current DRAFT standards and measures in November for the PHAB Board to review.  </a:t>
            </a:r>
          </a:p>
          <a:p>
            <a:pPr eaLnBrk="1" hangingPunct="1">
              <a:lnSpc>
                <a:spcPct val="60000"/>
              </a:lnSpc>
              <a:buFontTx/>
              <a:buChar char="•"/>
            </a:pPr>
            <a:r>
              <a:rPr lang="en-US" sz="1600" smtClean="0"/>
              <a:t>The draft standards and measures were created by practitioners!  The standards development workgroup, PHAB board of directors, and research and evaluation committee have spent tireless hours developing, reviewing and improving the draft standards and measures.  </a:t>
            </a:r>
          </a:p>
          <a:p>
            <a:pPr eaLnBrk="1" hangingPunct="1">
              <a:lnSpc>
                <a:spcPct val="60000"/>
              </a:lnSpc>
              <a:buFontTx/>
              <a:buChar char="•"/>
            </a:pPr>
            <a:r>
              <a:rPr lang="en-US" sz="1600" smtClean="0"/>
              <a:t>Further, </a:t>
            </a:r>
            <a:r>
              <a:rPr lang="en-US" sz="1000" smtClean="0"/>
              <a:t>an ALPHA test, or desk review, of an earlier draft by 6 local and 2 state health departments further contributed to their refinement.  The draft released on 2/2 is the 12th iteration!</a:t>
            </a:r>
          </a:p>
          <a:p>
            <a:pPr eaLnBrk="1" hangingPunct="1"/>
            <a:endParaRPr lang="en-US" sz="1000" smtClean="0"/>
          </a:p>
          <a:p>
            <a:pPr eaLnBrk="1" hangingPunct="1"/>
            <a:endParaRPr lang="en-US" sz="1000" smtClean="0"/>
          </a:p>
          <a:p>
            <a:pPr eaLnBrk="1" hangingPunct="1"/>
            <a:r>
              <a:rPr lang="en-US" sz="1000" smtClean="0"/>
              <a:t>Starting late this summer PHAB will be conducting an 18 month beta test.  The feedback collected from both the public comment period and the beta testing will be used to form the final set of standards and measures.  </a:t>
            </a:r>
          </a:p>
          <a:p>
            <a:pPr eaLnBrk="1" hangingPunct="1"/>
            <a:endParaRPr lang="en-US" sz="1000" smtClean="0"/>
          </a:p>
          <a:p>
            <a:pPr eaLnBrk="1" hangingPunct="1"/>
            <a:r>
              <a:rPr lang="en-US" sz="1000" smtClean="0"/>
              <a:t>It is anticipated that PHAB will begin the accreditation application process in 2011.</a:t>
            </a:r>
          </a:p>
          <a:p>
            <a:pPr eaLnBrk="1" hangingPunct="1"/>
            <a:endParaRPr lang="en-US" sz="1000" smtClean="0"/>
          </a:p>
        </p:txBody>
      </p:sp>
      <p:sp>
        <p:nvSpPr>
          <p:cNvPr id="114693"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41" tIns="46221" rIns="92441" bIns="46221" anchor="b"/>
          <a:lstStyle/>
          <a:p>
            <a:pPr algn="r" defTabSz="923925"/>
            <a:fld id="{501C4227-DEDF-4F18-B7BD-001B48BF3D57}" type="slidenum">
              <a:rPr lang="en-US" sz="1200">
                <a:latin typeface="Calibri" pitchFamily="34" charset="0"/>
                <a:ea typeface="ヒラギノ角ゴ Pro W3"/>
                <a:cs typeface="ヒラギノ角ゴ Pro W3"/>
              </a:rPr>
              <a:pPr algn="r" defTabSz="923925"/>
              <a:t>49</a:t>
            </a:fld>
            <a:endParaRPr lang="en-US" sz="1200">
              <a:latin typeface="Calibri" pitchFamily="34" charset="0"/>
              <a:ea typeface="ヒラギノ角ゴ Pro W3"/>
              <a:cs typeface="ヒラギノ角ゴ Pro W3"/>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p:spPr>
      </p:sp>
      <p:sp>
        <p:nvSpPr>
          <p:cNvPr id="115715" name="Notes Placeholder 2"/>
          <p:cNvSpPr>
            <a:spLocks noGrp="1"/>
          </p:cNvSpPr>
          <p:nvPr>
            <p:ph type="body" idx="1"/>
          </p:nvPr>
        </p:nvSpPr>
        <p:spPr>
          <a:noFill/>
          <a:ln/>
        </p:spPr>
        <p:txBody>
          <a:bodyPr/>
          <a:lstStyle/>
          <a:p>
            <a:pPr eaLnBrk="1" hangingPunct="1"/>
            <a:endParaRPr lang="en-US" smtClean="0"/>
          </a:p>
        </p:txBody>
      </p:sp>
      <p:sp>
        <p:nvSpPr>
          <p:cNvPr id="115716" name="Slide Number Placeholder 3"/>
          <p:cNvSpPr>
            <a:spLocks noGrp="1"/>
          </p:cNvSpPr>
          <p:nvPr>
            <p:ph type="sldNum" sz="quarter" idx="5"/>
          </p:nvPr>
        </p:nvSpPr>
        <p:spPr>
          <a:noFill/>
        </p:spPr>
        <p:txBody>
          <a:bodyPr/>
          <a:lstStyle/>
          <a:p>
            <a:fld id="{24452009-C322-4175-94B7-72442C555BF5}" type="slidenum">
              <a:rPr lang="en-US" smtClean="0"/>
              <a:pPr/>
              <a:t>56</a:t>
            </a:fld>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37C416BE-349E-4268-B853-A4780F4D6D01}" type="slidenum">
              <a:rPr lang="en-US" smtClean="0"/>
              <a:pPr/>
              <a:t>62</a:t>
            </a:fld>
            <a:endParaRPr lang="en-US" smtClean="0"/>
          </a:p>
        </p:txBody>
      </p:sp>
      <p:sp>
        <p:nvSpPr>
          <p:cNvPr id="116739" name="Rectangle 7"/>
          <p:cNvSpPr txBox="1">
            <a:spLocks noGrp="1" noChangeArrowheads="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5639BFF9-9639-4616-BA4E-410B204196DB}" type="slidenum">
              <a:rPr lang="en-US" sz="1200"/>
              <a:pPr algn="r" defTabSz="923925"/>
              <a:t>62</a:t>
            </a:fld>
            <a:endParaRPr lang="en-US" sz="1200"/>
          </a:p>
        </p:txBody>
      </p:sp>
      <p:sp>
        <p:nvSpPr>
          <p:cNvPr id="116740" name="Rectangle 2"/>
          <p:cNvSpPr>
            <a:spLocks noGrp="1" noRot="1" noChangeArrowheads="1" noTextEdit="1"/>
          </p:cNvSpPr>
          <p:nvPr>
            <p:ph type="sldImg"/>
          </p:nvPr>
        </p:nvSpPr>
        <p:spPr>
          <a:xfrm>
            <a:off x="1119188" y="696913"/>
            <a:ext cx="4648200" cy="3486150"/>
          </a:xfrm>
          <a:ln/>
        </p:spPr>
      </p:sp>
      <p:sp>
        <p:nvSpPr>
          <p:cNvPr id="116741" name="Rectangle 3"/>
          <p:cNvSpPr>
            <a:spLocks noGrp="1" noChangeArrowheads="1"/>
          </p:cNvSpPr>
          <p:nvPr>
            <p:ph type="body" idx="1"/>
          </p:nvPr>
        </p:nvSpPr>
        <p:spPr>
          <a:noFill/>
          <a:ln/>
        </p:spPr>
        <p:txBody>
          <a:bodyPr/>
          <a:lstStyle/>
          <a:p>
            <a:pPr eaLnBrk="1" hangingPunct="1"/>
            <a:r>
              <a:rPr lang="en-US" smtClean="0"/>
              <a:t>Questions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1361F2BE-9D16-4DE2-A64D-9D47CD83E0A5}" type="slidenum">
              <a:rPr lang="en-US" smtClean="0"/>
              <a:pPr/>
              <a:t>7</a:t>
            </a:fld>
            <a:endParaRPr lang="en-US" smtClean="0"/>
          </a:p>
        </p:txBody>
      </p:sp>
      <p:sp>
        <p:nvSpPr>
          <p:cNvPr id="80899" name="Rectangle 2"/>
          <p:cNvSpPr>
            <a:spLocks noRot="1" noChangeArrowheads="1" noTextEdit="1"/>
          </p:cNvSpPr>
          <p:nvPr>
            <p:ph type="sldImg"/>
          </p:nvPr>
        </p:nvSpPr>
        <p:spPr>
          <a:xfrm>
            <a:off x="1128713" y="693738"/>
            <a:ext cx="4624387" cy="3468687"/>
          </a:xfrm>
          <a:ln/>
        </p:spPr>
      </p:sp>
      <p:sp>
        <p:nvSpPr>
          <p:cNvPr id="80900" name="Rectangle 3"/>
          <p:cNvSpPr>
            <a:spLocks noGrp="1" noChangeArrowheads="1"/>
          </p:cNvSpPr>
          <p:nvPr>
            <p:ph type="body" idx="1"/>
          </p:nvPr>
        </p:nvSpPr>
        <p:spPr>
          <a:xfrm>
            <a:off x="917575" y="4394200"/>
            <a:ext cx="5046663" cy="4238625"/>
          </a:xfrm>
          <a:noFill/>
          <a:ln/>
        </p:spPr>
        <p:txBody>
          <a:bodyPr/>
          <a:lstStyle/>
          <a:p>
            <a:pPr eaLnBrk="1" hangingPunct="1"/>
            <a:r>
              <a:rPr lang="en-US" b="1" smtClean="0"/>
              <a:t>Public Health in America – Vision and Mission</a:t>
            </a:r>
          </a:p>
          <a:p>
            <a:pPr eaLnBrk="1" hangingPunct="1"/>
            <a:r>
              <a:rPr lang="en-US" smtClean="0"/>
              <a:t>The Public Health In America statement provides a vision and mission for public health as well as the context of what public health should be prepared to do and how public health service is delivered.  The vision for public health is broad, “Healthy People in Healthy Communities.”   The mission identified is to “Promote Physical and Mental Health and Prevent Disease, Injury, and Disability”.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A02EA5AE-80B3-40EE-9269-2BE28D37799A}" type="slidenum">
              <a:rPr lang="en-US" smtClean="0"/>
              <a:pPr/>
              <a:t>8</a:t>
            </a:fld>
            <a:endParaRPr lang="en-US" smtClean="0"/>
          </a:p>
        </p:txBody>
      </p:sp>
      <p:sp>
        <p:nvSpPr>
          <p:cNvPr id="81923" name="Rectangle 2"/>
          <p:cNvSpPr>
            <a:spLocks noRot="1" noChangeArrowheads="1" noTextEdit="1"/>
          </p:cNvSpPr>
          <p:nvPr>
            <p:ph type="sldImg"/>
          </p:nvPr>
        </p:nvSpPr>
        <p:spPr>
          <a:xfrm>
            <a:off x="1128713" y="693738"/>
            <a:ext cx="4624387" cy="3468687"/>
          </a:xfrm>
          <a:ln/>
        </p:spPr>
      </p:sp>
      <p:sp>
        <p:nvSpPr>
          <p:cNvPr id="81924" name="Rectangle 3"/>
          <p:cNvSpPr>
            <a:spLocks noGrp="1" noChangeArrowheads="1"/>
          </p:cNvSpPr>
          <p:nvPr>
            <p:ph type="body" idx="1"/>
          </p:nvPr>
        </p:nvSpPr>
        <p:spPr>
          <a:xfrm>
            <a:off x="917575" y="4394200"/>
            <a:ext cx="5046663" cy="4238625"/>
          </a:xfrm>
          <a:noFill/>
          <a:ln/>
        </p:spPr>
        <p:txBody>
          <a:bodyPr/>
          <a:lstStyle/>
          <a:p>
            <a:pPr eaLnBrk="1" hangingPunct="1"/>
            <a:r>
              <a:rPr lang="en-US" smtClean="0"/>
              <a:t>The Public Health in America statement also includes a section that defines the “purpose” of public health.  These include:</a:t>
            </a:r>
          </a:p>
          <a:p>
            <a:pPr eaLnBrk="1" hangingPunct="1">
              <a:buFontTx/>
              <a:buChar char="•"/>
            </a:pPr>
            <a:r>
              <a:rPr lang="en-US" sz="1000" smtClean="0"/>
              <a:t>Preventing epidemics and the spread of disease</a:t>
            </a:r>
          </a:p>
          <a:p>
            <a:pPr eaLnBrk="1" hangingPunct="1">
              <a:spcBef>
                <a:spcPct val="0"/>
              </a:spcBef>
              <a:buFontTx/>
              <a:buChar char="•"/>
            </a:pPr>
            <a:r>
              <a:rPr lang="en-US" sz="1000" smtClean="0"/>
              <a:t>Protecting against environmental hazards</a:t>
            </a:r>
          </a:p>
          <a:p>
            <a:pPr eaLnBrk="1" hangingPunct="1">
              <a:spcBef>
                <a:spcPct val="0"/>
              </a:spcBef>
              <a:buFontTx/>
              <a:buChar char="•"/>
            </a:pPr>
            <a:r>
              <a:rPr lang="en-US" sz="1000" smtClean="0"/>
              <a:t>Preventing injuries</a:t>
            </a:r>
          </a:p>
          <a:p>
            <a:pPr eaLnBrk="1" hangingPunct="1">
              <a:spcBef>
                <a:spcPct val="0"/>
              </a:spcBef>
              <a:buFontTx/>
              <a:buChar char="•"/>
            </a:pPr>
            <a:r>
              <a:rPr lang="en-US" sz="1000" smtClean="0"/>
              <a:t>Promoting and encouraging healthy behaviors</a:t>
            </a:r>
          </a:p>
          <a:p>
            <a:pPr eaLnBrk="1" hangingPunct="1">
              <a:spcBef>
                <a:spcPct val="0"/>
              </a:spcBef>
              <a:buFontTx/>
              <a:buChar char="•"/>
            </a:pPr>
            <a:r>
              <a:rPr lang="en-US" sz="1000" smtClean="0"/>
              <a:t>Responding to disasters and assists communities in recovery</a:t>
            </a:r>
          </a:p>
          <a:p>
            <a:pPr eaLnBrk="1" hangingPunct="1">
              <a:spcBef>
                <a:spcPct val="0"/>
              </a:spcBef>
              <a:buFontTx/>
              <a:buChar char="•"/>
            </a:pPr>
            <a:r>
              <a:rPr lang="en-US" sz="1000" smtClean="0"/>
              <a:t>Assuring the quality and accessibility of health services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A04F91B6-C49A-4E7B-AE58-24F5262045FB}" type="slidenum">
              <a:rPr lang="en-US" smtClean="0"/>
              <a:pPr/>
              <a:t>9</a:t>
            </a:fld>
            <a:endParaRPr lang="en-US" smtClean="0"/>
          </a:p>
        </p:txBody>
      </p:sp>
      <p:sp>
        <p:nvSpPr>
          <p:cNvPr id="82947" name="Rectangle 2"/>
          <p:cNvSpPr>
            <a:spLocks noRot="1" noChangeArrowheads="1" noTextEdit="1"/>
          </p:cNvSpPr>
          <p:nvPr>
            <p:ph type="sldImg"/>
          </p:nvPr>
        </p:nvSpPr>
        <p:spPr>
          <a:xfrm>
            <a:off x="1128713" y="693738"/>
            <a:ext cx="4624387" cy="3468687"/>
          </a:xfrm>
          <a:ln/>
        </p:spPr>
      </p:sp>
      <p:sp>
        <p:nvSpPr>
          <p:cNvPr id="82948" name="Rectangle 3"/>
          <p:cNvSpPr>
            <a:spLocks noGrp="1" noChangeArrowheads="1"/>
          </p:cNvSpPr>
          <p:nvPr>
            <p:ph type="body" idx="1"/>
          </p:nvPr>
        </p:nvSpPr>
        <p:spPr>
          <a:xfrm>
            <a:off x="917575" y="4394200"/>
            <a:ext cx="5046663" cy="4238625"/>
          </a:xfrm>
          <a:noFill/>
          <a:ln/>
        </p:spPr>
        <p:txBody>
          <a:bodyPr/>
          <a:lstStyle/>
          <a:p>
            <a:pPr marL="228600" indent="-228600" eaLnBrk="1" hangingPunct="1"/>
            <a:r>
              <a:rPr lang="en-US" smtClean="0"/>
              <a:t>The last part of the Public Health in America statement defines the “Essential Services of Public Health”.  The ten essential services are shown up here on the screen and include:</a:t>
            </a:r>
          </a:p>
          <a:p>
            <a:pPr marL="228600" indent="-228600" eaLnBrk="1" hangingPunct="1">
              <a:buFontTx/>
              <a:buAutoNum type="arabicPeriod"/>
            </a:pPr>
            <a:r>
              <a:rPr lang="en-US" i="1" smtClean="0"/>
              <a:t>Monitor health status to identify and solve community health problems</a:t>
            </a:r>
          </a:p>
          <a:p>
            <a:pPr marL="228600" indent="-228600" eaLnBrk="1" hangingPunct="1">
              <a:buFontTx/>
              <a:buAutoNum type="arabicPeriod"/>
            </a:pPr>
            <a:r>
              <a:rPr lang="en-US" i="1" smtClean="0"/>
              <a:t>Diagnose and investigate health problems and health hazards in the community</a:t>
            </a:r>
          </a:p>
          <a:p>
            <a:pPr marL="228600" indent="-228600" eaLnBrk="1" hangingPunct="1">
              <a:buFontTx/>
              <a:buAutoNum type="arabicPeriod"/>
            </a:pPr>
            <a:r>
              <a:rPr lang="en-US" i="1" smtClean="0"/>
              <a:t>Inform, educate, and empower people about health issues</a:t>
            </a:r>
          </a:p>
          <a:p>
            <a:pPr marL="228600" indent="-228600" eaLnBrk="1" hangingPunct="1">
              <a:buFontTx/>
              <a:buAutoNum type="arabicPeriod"/>
            </a:pPr>
            <a:r>
              <a:rPr lang="en-US" i="1" smtClean="0"/>
              <a:t>Mobilize community partnerships to identify and solve health problems</a:t>
            </a:r>
          </a:p>
          <a:p>
            <a:pPr marL="228600" indent="-228600" eaLnBrk="1" hangingPunct="1">
              <a:buFontTx/>
              <a:buAutoNum type="arabicPeriod"/>
            </a:pPr>
            <a:r>
              <a:rPr lang="en-US" i="1" smtClean="0"/>
              <a:t>Develop policies and plans that support individual and community health efforts</a:t>
            </a:r>
          </a:p>
          <a:p>
            <a:pPr marL="228600" indent="-228600" eaLnBrk="1" hangingPunct="1">
              <a:buFontTx/>
              <a:buAutoNum type="arabicPeriod"/>
            </a:pPr>
            <a:r>
              <a:rPr lang="en-US" i="1" smtClean="0"/>
              <a:t>Enforce laws and regulations that protect health and ensure safety</a:t>
            </a:r>
          </a:p>
          <a:p>
            <a:pPr marL="228600" indent="-228600" eaLnBrk="1" hangingPunct="1">
              <a:buFontTx/>
              <a:buAutoNum type="arabicPeriod"/>
            </a:pPr>
            <a:r>
              <a:rPr lang="en-US" i="1" smtClean="0"/>
              <a:t>Link people to needed personal health services and assure the provision of health care when otherwise unavailable</a:t>
            </a:r>
          </a:p>
          <a:p>
            <a:pPr marL="228600" indent="-228600" eaLnBrk="1" hangingPunct="1">
              <a:buFontTx/>
              <a:buAutoNum type="arabicPeriod"/>
            </a:pPr>
            <a:r>
              <a:rPr lang="en-US" i="1" smtClean="0"/>
              <a:t>Assure a competent public and personal health care workforce</a:t>
            </a:r>
          </a:p>
          <a:p>
            <a:pPr marL="228600" indent="-228600" eaLnBrk="1" hangingPunct="1">
              <a:buFontTx/>
              <a:buAutoNum type="arabicPeriod"/>
            </a:pPr>
            <a:r>
              <a:rPr lang="en-US" i="1" smtClean="0"/>
              <a:t>Evaluate effectiveness, accessibility, and quality of personal and population-based health services</a:t>
            </a:r>
          </a:p>
          <a:p>
            <a:pPr marL="228600" indent="-228600" eaLnBrk="1" hangingPunct="1">
              <a:buFontTx/>
              <a:buAutoNum type="arabicPeriod"/>
            </a:pPr>
            <a:r>
              <a:rPr lang="en-US" i="1" smtClean="0"/>
              <a:t>Research for new insights and innovative solutions to health problems</a:t>
            </a:r>
          </a:p>
          <a:p>
            <a:pPr marL="228600" indent="-228600" eaLnBrk="1" hangingPunct="1"/>
            <a:r>
              <a:rPr lang="en-US" smtClean="0"/>
              <a:t>Basically, any public health activity can fit into one of these ten categories.  So for example, Essential Service #1 includes activities such as data collection, community health assessments and the maintenance of population health registries.  As another example, Essential Service #7 includes personal health care services as well as transportation and other enabling services and assuring the availability of culturally appropriate personnel and materials. Since the release of the ten Essential Services, numerous initiatives have explored the utility and feasibility of these services and have found them to be a good descriptor of public health.  </a:t>
            </a:r>
          </a:p>
          <a:p>
            <a:pPr marL="228600" indent="-228600"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8205657C-19F2-4AF3-B588-250AFFABEA66}" type="slidenum">
              <a:rPr lang="en-US" smtClean="0"/>
              <a:pPr/>
              <a:t>10</a:t>
            </a:fld>
            <a:endParaRPr lang="en-US" smtClean="0"/>
          </a:p>
        </p:txBody>
      </p:sp>
      <p:sp>
        <p:nvSpPr>
          <p:cNvPr id="83971" name="Rectangle 7"/>
          <p:cNvSpPr txBox="1">
            <a:spLocks noGrp="1" noChangeArrowheads="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93CFC70E-EE6C-42A6-B28D-4F41C3E64FF7}" type="slidenum">
              <a:rPr lang="en-US" sz="1200"/>
              <a:pPr algn="r" defTabSz="923925"/>
              <a:t>10</a:t>
            </a:fld>
            <a:endParaRPr lang="en-US" sz="1200"/>
          </a:p>
        </p:txBody>
      </p:sp>
      <p:sp>
        <p:nvSpPr>
          <p:cNvPr id="83972" name="Rectangle 2"/>
          <p:cNvSpPr>
            <a:spLocks noGrp="1" noRot="1" noChangeArrowheads="1" noTextEdit="1"/>
          </p:cNvSpPr>
          <p:nvPr>
            <p:ph type="sldImg"/>
          </p:nvPr>
        </p:nvSpPr>
        <p:spPr>
          <a:xfrm>
            <a:off x="1119188" y="698500"/>
            <a:ext cx="4648200" cy="3486150"/>
          </a:xfrm>
          <a:ln/>
        </p:spPr>
      </p:sp>
      <p:sp>
        <p:nvSpPr>
          <p:cNvPr id="83973" name="Rectangle 3"/>
          <p:cNvSpPr>
            <a:spLocks noGrp="1" noChangeArrowheads="1"/>
          </p:cNvSpPr>
          <p:nvPr>
            <p:ph type="body" idx="1"/>
          </p:nvPr>
        </p:nvSpPr>
        <p:spPr>
          <a:xfrm>
            <a:off x="919163" y="4416425"/>
            <a:ext cx="5043487" cy="4181475"/>
          </a:xfrm>
          <a:noFill/>
          <a:ln/>
        </p:spPr>
        <p:txBody>
          <a:bodyPr/>
          <a:lstStyle/>
          <a:p>
            <a:pPr eaLnBrk="1" hangingPunct="1"/>
            <a:r>
              <a:rPr lang="en-US" smtClean="0"/>
              <a:t>The Essential Public Health Services provide the fundamental framework for the NPHPS instruments.</a:t>
            </a:r>
          </a:p>
          <a:p>
            <a:pPr eaLnBrk="1" hangingPunct="1"/>
            <a:r>
              <a:rPr lang="en-US" smtClean="0"/>
              <a:t>By describing the public health activities that should be undertaken in all communities, these activities describe the full range of public health responsibilities.</a:t>
            </a:r>
          </a:p>
          <a:p>
            <a:pPr eaLnBrk="1" hangingPunct="1"/>
            <a:r>
              <a:rPr lang="en-US" smtClean="0"/>
              <a:t>In 1994, the Core Public Health Functions Steering Committee (convened by DHHS) developed this list of responsibilities.</a:t>
            </a:r>
          </a:p>
          <a:p>
            <a:pPr eaLnBrk="1" hangingPunct="1"/>
            <a:r>
              <a:rPr lang="en-US" smtClean="0"/>
              <a:t>Using  the Essential Services assures that the standards fully cover the gamut of public health activities needed at state and community levels.</a:t>
            </a:r>
          </a:p>
          <a:p>
            <a:pPr eaLnBrk="1" hangingPunct="1"/>
            <a:endParaRPr lang="en-US" smtClean="0"/>
          </a:p>
          <a:p>
            <a:pPr eaLnBrk="1" hangingPunct="1"/>
            <a:r>
              <a:rPr lang="en-US" smtClean="0"/>
              <a:t>When you look at  the 3 different NPHPSP instruments, you will see that each includes a chapter or section devoted to each Essential Service.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2C619136-32A7-4518-A730-98AEEBF58064}" type="slidenum">
              <a:rPr lang="en-US" smtClean="0"/>
              <a:pPr/>
              <a:t>11</a:t>
            </a:fld>
            <a:endParaRPr lang="en-US" smtClean="0"/>
          </a:p>
        </p:txBody>
      </p:sp>
      <p:sp>
        <p:nvSpPr>
          <p:cNvPr id="84995" name="Rectangle 7"/>
          <p:cNvSpPr txBox="1">
            <a:spLocks noGrp="1" noChangeArrowheads="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BB5D0D9E-FD93-478E-820C-54BBEE6C8946}" type="slidenum">
              <a:rPr lang="en-US" sz="1200"/>
              <a:pPr algn="r" defTabSz="923925"/>
              <a:t>11</a:t>
            </a:fld>
            <a:endParaRPr lang="en-US" sz="1200"/>
          </a:p>
        </p:txBody>
      </p:sp>
      <p:sp>
        <p:nvSpPr>
          <p:cNvPr id="84996" name="Rectangle 2"/>
          <p:cNvSpPr>
            <a:spLocks noGrp="1" noRot="1" noChangeAspect="1" noChangeArrowheads="1" noTextEdit="1"/>
          </p:cNvSpPr>
          <p:nvPr>
            <p:ph type="sldImg"/>
          </p:nvPr>
        </p:nvSpPr>
        <p:spPr>
          <a:xfrm>
            <a:off x="1130300" y="695325"/>
            <a:ext cx="4624388" cy="3468688"/>
          </a:xfrm>
          <a:ln/>
        </p:spPr>
      </p:sp>
      <p:sp>
        <p:nvSpPr>
          <p:cNvPr id="84997" name="Rectangle 3"/>
          <p:cNvSpPr>
            <a:spLocks noGrp="1" noChangeArrowheads="1"/>
          </p:cNvSpPr>
          <p:nvPr>
            <p:ph type="body" idx="1"/>
          </p:nvPr>
        </p:nvSpPr>
        <p:spPr>
          <a:xfrm>
            <a:off x="919163" y="4394200"/>
            <a:ext cx="5043487" cy="4237038"/>
          </a:xfrm>
          <a:noFill/>
          <a:ln/>
        </p:spPr>
        <p:txBody>
          <a:bodyPr/>
          <a:lstStyle/>
          <a:p>
            <a:pPr eaLnBrk="1" hangingPunct="1"/>
            <a:r>
              <a:rPr lang="en-US" b="1" smtClean="0"/>
              <a:t>Monitor Health Status to Identify and Solve Community Health Problems</a:t>
            </a:r>
          </a:p>
          <a:p>
            <a:pPr eaLnBrk="1" hangingPunct="1"/>
            <a:r>
              <a:rPr lang="en-US" smtClean="0"/>
              <a:t>	This service includes accurate diagnosis of the community’s health status; identification of threats to health and assessment of health service needs; timely collection, analysis, and publication of information on healthcare access, utilization, costs, and outcomes of personal health services; and attention to the vital statistics.  </a:t>
            </a:r>
          </a:p>
          <a:p>
            <a:pPr eaLnBrk="1" hangingPunct="1"/>
            <a:r>
              <a:rPr lang="en-US" smtClean="0"/>
              <a:t>	Motoring conditions that influence health are decentralized across the community.  Data is maintained by police on crime, drug use, and traffic-related injuries. Fire departments collect information on smoke detectors, fire-related injuries, and location of toxic chemical in the community. Hospitals have discharge and emergency services data.  Schools have attendance data, student immunizations data, and graduation rates.  Many other system partners have important data as well.  All of this data when brought together helps describe health in the community. </a:t>
            </a:r>
          </a:p>
          <a:p>
            <a:pPr eaLnBrk="1" hangingPunct="1"/>
            <a:r>
              <a:rPr lang="en-US" smtClean="0"/>
              <a:t>	This service informs decision-makers on health matters and supports selection of effective policy, plans and interventions to improve health.  Efficient and effective use of computer and communication technology is needed to assure information is timely.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D3F3B533-D0F7-4520-8E51-CB2B7C892814}" type="slidenum">
              <a:rPr lang="en-US" smtClean="0"/>
              <a:pPr/>
              <a:t>12</a:t>
            </a:fld>
            <a:endParaRPr lang="en-US" smtClean="0"/>
          </a:p>
        </p:txBody>
      </p:sp>
      <p:sp>
        <p:nvSpPr>
          <p:cNvPr id="86019" name="Rectangle 7"/>
          <p:cNvSpPr txBox="1">
            <a:spLocks noGrp="1" noChangeArrowheads="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1C117765-4A77-41F9-9219-E158909455D2}" type="slidenum">
              <a:rPr lang="en-US" sz="1200"/>
              <a:pPr algn="r" defTabSz="923925"/>
              <a:t>12</a:t>
            </a:fld>
            <a:endParaRPr lang="en-US" sz="1200"/>
          </a:p>
        </p:txBody>
      </p:sp>
      <p:sp>
        <p:nvSpPr>
          <p:cNvPr id="86020" name="Rectangle 2"/>
          <p:cNvSpPr>
            <a:spLocks noGrp="1" noRot="1" noChangeAspect="1" noChangeArrowheads="1" noTextEdit="1"/>
          </p:cNvSpPr>
          <p:nvPr>
            <p:ph type="sldImg"/>
          </p:nvPr>
        </p:nvSpPr>
        <p:spPr>
          <a:xfrm>
            <a:off x="1130300" y="695325"/>
            <a:ext cx="4624388" cy="3468688"/>
          </a:xfrm>
          <a:ln/>
        </p:spPr>
      </p:sp>
      <p:sp>
        <p:nvSpPr>
          <p:cNvPr id="86021" name="Rectangle 3"/>
          <p:cNvSpPr>
            <a:spLocks noGrp="1" noChangeArrowheads="1"/>
          </p:cNvSpPr>
          <p:nvPr>
            <p:ph type="body" idx="1"/>
          </p:nvPr>
        </p:nvSpPr>
        <p:spPr>
          <a:xfrm>
            <a:off x="919163" y="4394200"/>
            <a:ext cx="5043487" cy="4237038"/>
          </a:xfrm>
          <a:noFill/>
          <a:ln/>
        </p:spPr>
        <p:txBody>
          <a:bodyPr/>
          <a:lstStyle/>
          <a:p>
            <a:pPr eaLnBrk="1" hangingPunct="1"/>
            <a:r>
              <a:rPr lang="en-US" b="1" smtClean="0"/>
              <a:t>Diagnose and Investigate Community Health Problems and Hazards</a:t>
            </a:r>
          </a:p>
          <a:p>
            <a:pPr eaLnBrk="1" hangingPunct="1"/>
            <a:r>
              <a:rPr lang="en-US" smtClean="0"/>
              <a:t>	This service includes epidemiological identification of emerging health threats; public health laboratory capability using modern technology to conduct rapid screening and high volume testing; active infectious disease epidemiology programs; and technical capacity for epidemiological investigation of disease outbreaks and patterns of chronic disease and injury. </a:t>
            </a:r>
          </a:p>
          <a:p>
            <a:pPr eaLnBrk="1" hangingPunct="1"/>
            <a:r>
              <a:rPr lang="en-US" sz="1000" smtClean="0"/>
              <a:t>	This service draws heavily on epidemiology and laboratory diagnostic services.  Within this service, public health and its system partners establish protocols for contact and source tracing as well as incident specific responses to address infectious disease and toxic agents found in the community.  Risk assessment and hazard analysis, offered through this service, supports regulatory compliance programs and enforcement actions.</a:t>
            </a:r>
          </a:p>
          <a:p>
            <a:pPr eaLnBrk="1" hangingPunct="1"/>
            <a:r>
              <a:rPr lang="en-US" smtClean="0"/>
              <a:t>	Within these protocols are specific guidance on communicating information to appropriate system partners so they can take appropriate action on diagnosis and investigation findings.  Communicating to the public is implemented through EPHS 4 – the inform and educate service but it is informed by protocol from this service.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4" name="Picture 7" descr="logo"/>
          <p:cNvPicPr>
            <a:picLocks noChangeAspect="1" noChangeArrowheads="1"/>
          </p:cNvPicPr>
          <p:nvPr/>
        </p:nvPicPr>
        <p:blipFill>
          <a:blip r:embed="rId3" cstate="print"/>
          <a:srcRect/>
          <a:stretch>
            <a:fillRect/>
          </a:stretch>
        </p:blipFill>
        <p:spPr bwMode="auto">
          <a:xfrm>
            <a:off x="228600" y="228600"/>
            <a:ext cx="5486400" cy="1381125"/>
          </a:xfrm>
          <a:prstGeom prst="rect">
            <a:avLst/>
          </a:prstGeom>
          <a:noFill/>
          <a:ln w="9525">
            <a:noFill/>
            <a:miter lim="800000"/>
            <a:headEnd/>
            <a:tailEnd/>
          </a:ln>
        </p:spPr>
      </p:pic>
      <p:pic>
        <p:nvPicPr>
          <p:cNvPr id="5" name="Picture 8" descr="logo"/>
          <p:cNvPicPr>
            <a:picLocks noChangeAspect="1" noChangeArrowheads="1"/>
          </p:cNvPicPr>
          <p:nvPr/>
        </p:nvPicPr>
        <p:blipFill>
          <a:blip r:embed="rId4" cstate="print"/>
          <a:srcRect/>
          <a:stretch>
            <a:fillRect/>
          </a:stretch>
        </p:blipFill>
        <p:spPr bwMode="auto">
          <a:xfrm>
            <a:off x="457200" y="6248400"/>
            <a:ext cx="1828800" cy="460375"/>
          </a:xfrm>
          <a:prstGeom prst="rect">
            <a:avLst/>
          </a:prstGeom>
          <a:noFill/>
          <a:ln w="9525">
            <a:noFill/>
            <a:miter lim="800000"/>
            <a:headEnd/>
            <a:tailEnd/>
          </a:ln>
        </p:spPr>
      </p:pic>
      <p:sp>
        <p:nvSpPr>
          <p:cNvPr id="6" name="Line 9"/>
          <p:cNvSpPr>
            <a:spLocks noChangeShapeType="1"/>
          </p:cNvSpPr>
          <p:nvPr/>
        </p:nvSpPr>
        <p:spPr bwMode="auto">
          <a:xfrm>
            <a:off x="457200" y="6096000"/>
            <a:ext cx="8229600" cy="0"/>
          </a:xfrm>
          <a:prstGeom prst="line">
            <a:avLst/>
          </a:prstGeom>
          <a:noFill/>
          <a:ln w="25400">
            <a:solidFill>
              <a:schemeClr val="accent2"/>
            </a:solidFill>
            <a:round/>
            <a:headEnd/>
            <a:tailEnd/>
          </a:ln>
          <a:effectLst/>
        </p:spPr>
        <p:txBody>
          <a:bodyPr/>
          <a:lstStyle/>
          <a:p>
            <a:pPr>
              <a:defRPr/>
            </a:pPr>
            <a:endParaRPr lang="en-US"/>
          </a:p>
        </p:txBody>
      </p:sp>
      <p:pic>
        <p:nvPicPr>
          <p:cNvPr id="7" name="Picture 10" descr="logo"/>
          <p:cNvPicPr>
            <a:picLocks noChangeAspect="1" noChangeArrowheads="1"/>
          </p:cNvPicPr>
          <p:nvPr userDrawn="1"/>
        </p:nvPicPr>
        <p:blipFill>
          <a:blip r:embed="rId4" cstate="print"/>
          <a:srcRect/>
          <a:stretch>
            <a:fillRect/>
          </a:stretch>
        </p:blipFill>
        <p:spPr bwMode="auto">
          <a:xfrm>
            <a:off x="457200" y="6248400"/>
            <a:ext cx="1828800" cy="460375"/>
          </a:xfrm>
          <a:prstGeom prst="rect">
            <a:avLst/>
          </a:prstGeom>
          <a:noFill/>
          <a:ln w="9525">
            <a:noFill/>
            <a:miter lim="800000"/>
            <a:headEnd/>
            <a:tailEnd/>
          </a:ln>
        </p:spPr>
      </p:pic>
      <p:sp>
        <p:nvSpPr>
          <p:cNvPr id="8" name="Line 11"/>
          <p:cNvSpPr>
            <a:spLocks noChangeShapeType="1"/>
          </p:cNvSpPr>
          <p:nvPr userDrawn="1"/>
        </p:nvSpPr>
        <p:spPr bwMode="auto">
          <a:xfrm>
            <a:off x="457200" y="6096000"/>
            <a:ext cx="8229600" cy="0"/>
          </a:xfrm>
          <a:prstGeom prst="line">
            <a:avLst/>
          </a:prstGeom>
          <a:noFill/>
          <a:ln w="25400">
            <a:solidFill>
              <a:schemeClr val="accent2"/>
            </a:solidFill>
            <a:round/>
            <a:headEnd/>
            <a:tailEnd/>
          </a:ln>
          <a:effectLst/>
        </p:spPr>
        <p:txBody>
          <a:bodyPr/>
          <a:lstStyle/>
          <a:p>
            <a:pPr>
              <a:defRPr/>
            </a:pPr>
            <a:endParaRPr lang="en-US"/>
          </a:p>
        </p:txBody>
      </p:sp>
      <p:sp>
        <p:nvSpPr>
          <p:cNvPr id="108546" name="Rectangle 2"/>
          <p:cNvSpPr>
            <a:spLocks noGrp="1" noChangeArrowheads="1"/>
          </p:cNvSpPr>
          <p:nvPr>
            <p:ph type="ctrTitle"/>
          </p:nvPr>
        </p:nvSpPr>
        <p:spPr>
          <a:xfrm>
            <a:off x="838200" y="4033838"/>
            <a:ext cx="7772400" cy="766762"/>
          </a:xfrm>
          <a:effectLst/>
        </p:spPr>
        <p:txBody>
          <a:bodyPr/>
          <a:lstStyle>
            <a:lvl1pPr>
              <a:defRPr/>
            </a:lvl1pPr>
          </a:lstStyle>
          <a:p>
            <a:r>
              <a:rPr lang="en-US"/>
              <a:t>Click to edit Master title style</a:t>
            </a:r>
          </a:p>
        </p:txBody>
      </p:sp>
      <p:sp>
        <p:nvSpPr>
          <p:cNvPr id="108547" name="Rectangle 3"/>
          <p:cNvSpPr>
            <a:spLocks noGrp="1" noChangeArrowheads="1"/>
          </p:cNvSpPr>
          <p:nvPr>
            <p:ph type="subTitle" idx="1"/>
          </p:nvPr>
        </p:nvSpPr>
        <p:spPr>
          <a:xfrm>
            <a:off x="2209800" y="4953000"/>
            <a:ext cx="6400800" cy="914400"/>
          </a:xfrm>
        </p:spPr>
        <p:txBody>
          <a:bodyPr/>
          <a:lstStyle>
            <a:lvl1pPr marL="0" indent="0" algn="ctr">
              <a:buFontTx/>
              <a:buNone/>
              <a:defRPr/>
            </a:lvl1pPr>
          </a:lstStyle>
          <a:p>
            <a:r>
              <a:rPr lang="en-US"/>
              <a:t>Click to edit Master subtitle style</a:t>
            </a:r>
          </a:p>
        </p:txBody>
      </p:sp>
      <p:sp>
        <p:nvSpPr>
          <p:cNvPr id="9" name="Rectangle 4"/>
          <p:cNvSpPr>
            <a:spLocks noGrp="1" noChangeArrowheads="1"/>
          </p:cNvSpPr>
          <p:nvPr>
            <p:ph type="dt" sz="half" idx="10"/>
          </p:nvPr>
        </p:nvSpPr>
        <p:spPr bwMode="auto">
          <a:xfrm>
            <a:off x="457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 name="Rectangle 5"/>
          <p:cNvSpPr>
            <a:spLocks noGrp="1" noChangeArrowheads="1"/>
          </p:cNvSpPr>
          <p:nvPr>
            <p:ph type="ftr" sz="quarter" idx="11"/>
          </p:nvPr>
        </p:nvSpPr>
        <p:spPr bwMode="auto">
          <a:xfrm>
            <a:off x="3124200" y="6245225"/>
            <a:ext cx="2895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1" name="Rectangle 6"/>
          <p:cNvSpPr>
            <a:spLocks noGrp="1" noChangeArrowheads="1"/>
          </p:cNvSpPr>
          <p:nvPr>
            <p:ph type="sldNum" sz="quarter" idx="12"/>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pPr>
              <a:defRPr/>
            </a:pPr>
            <a:fld id="{D4C13340-0EA2-4F48-98A0-1A4E866F374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066800"/>
            <a:ext cx="40386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066800"/>
            <a:ext cx="40386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6363"/>
            <a:ext cx="2057400" cy="58372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06363"/>
            <a:ext cx="6019800" cy="58372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6363"/>
            <a:ext cx="8229600" cy="73183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066800"/>
            <a:ext cx="40386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066800"/>
            <a:ext cx="40386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6363"/>
            <a:ext cx="8229600" cy="73183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066800"/>
            <a:ext cx="40386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066800"/>
            <a:ext cx="4038600" cy="2362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581400"/>
            <a:ext cx="4038600" cy="2362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219200" y="381000"/>
            <a:ext cx="68580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600200" y="1905000"/>
            <a:ext cx="29718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24400" y="1905000"/>
            <a:ext cx="29718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600200" y="4038600"/>
            <a:ext cx="29718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724400" y="4038600"/>
            <a:ext cx="29718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theme" Target="../theme/theme10.xml"/><Relationship Id="rId5" Type="http://schemas.openxmlformats.org/officeDocument/2006/relationships/image" Target="../media/image3.png"/><Relationship Id="rId4" Type="http://schemas.openxmlformats.org/officeDocument/2006/relationships/image" Target="../media/image9.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theme" Target="../theme/theme11.xml"/><Relationship Id="rId5" Type="http://schemas.openxmlformats.org/officeDocument/2006/relationships/image" Target="../media/image3.png"/><Relationship Id="rId4" Type="http://schemas.openxmlformats.org/officeDocument/2006/relationships/image" Target="../media/image9.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2.png"/><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3.xml"/><Relationship Id="rId1"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theme" Target="../theme/theme4.xml"/><Relationship Id="rId5" Type="http://schemas.openxmlformats.org/officeDocument/2006/relationships/image" Target="../media/image3.png"/><Relationship Id="rId4"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theme" Target="../theme/theme5.xml"/><Relationship Id="rId5" Type="http://schemas.openxmlformats.org/officeDocument/2006/relationships/image" Target="../media/image3.png"/><Relationship Id="rId4" Type="http://schemas.openxmlformats.org/officeDocument/2006/relationships/image" Target="../media/image9.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theme" Target="../theme/theme6.xml"/><Relationship Id="rId5" Type="http://schemas.openxmlformats.org/officeDocument/2006/relationships/image" Target="../media/image3.png"/><Relationship Id="rId4" Type="http://schemas.openxmlformats.org/officeDocument/2006/relationships/image" Target="../media/image9.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theme" Target="../theme/theme7.xml"/><Relationship Id="rId5" Type="http://schemas.openxmlformats.org/officeDocument/2006/relationships/image" Target="../media/image3.png"/><Relationship Id="rId4" Type="http://schemas.openxmlformats.org/officeDocument/2006/relationships/image" Target="../media/image9.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theme" Target="../theme/theme8.xml"/><Relationship Id="rId5" Type="http://schemas.openxmlformats.org/officeDocument/2006/relationships/image" Target="../media/image3.png"/><Relationship Id="rId4" Type="http://schemas.openxmlformats.org/officeDocument/2006/relationships/image" Target="../media/image9.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theme" Target="../theme/theme9.xml"/><Relationship Id="rId5" Type="http://schemas.openxmlformats.org/officeDocument/2006/relationships/image" Target="../media/image3.png"/><Relationship Id="rId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pic>
        <p:nvPicPr>
          <p:cNvPr id="6146" name="Picture 5" descr="logo"/>
          <p:cNvPicPr>
            <a:picLocks noChangeAspect="1" noChangeArrowheads="1"/>
          </p:cNvPicPr>
          <p:nvPr userDrawn="1"/>
        </p:nvPicPr>
        <p:blipFill>
          <a:blip r:embed="rId14" cstate="print"/>
          <a:srcRect/>
          <a:stretch>
            <a:fillRect/>
          </a:stretch>
        </p:blipFill>
        <p:spPr bwMode="auto">
          <a:xfrm>
            <a:off x="457200" y="6248400"/>
            <a:ext cx="1828800" cy="460375"/>
          </a:xfrm>
          <a:prstGeom prst="rect">
            <a:avLst/>
          </a:prstGeom>
          <a:noFill/>
          <a:ln w="9525">
            <a:noFill/>
            <a:miter lim="800000"/>
            <a:headEnd/>
            <a:tailEnd/>
          </a:ln>
        </p:spPr>
      </p:pic>
      <p:sp>
        <p:nvSpPr>
          <p:cNvPr id="100358" name="Line 6"/>
          <p:cNvSpPr>
            <a:spLocks noChangeShapeType="1"/>
          </p:cNvSpPr>
          <p:nvPr userDrawn="1"/>
        </p:nvSpPr>
        <p:spPr bwMode="auto">
          <a:xfrm>
            <a:off x="457200" y="6096000"/>
            <a:ext cx="8229600" cy="0"/>
          </a:xfrm>
          <a:prstGeom prst="line">
            <a:avLst/>
          </a:prstGeom>
          <a:noFill/>
          <a:ln w="25400">
            <a:solidFill>
              <a:schemeClr val="accent2"/>
            </a:solidFill>
            <a:round/>
            <a:headEnd/>
            <a:tailEn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iming>
    <p:tnLst>
      <p:par>
        <p:cTn id="1" dur="indefinite" restart="never" nodeType="tmRoot"/>
      </p:par>
    </p:tnLst>
  </p:timing>
  <p:txStyles>
    <p:titleStyle>
      <a:lvl1pPr algn="ctr" rtl="0" eaLnBrk="0" fontAlgn="base" hangingPunct="0">
        <a:spcBef>
          <a:spcPct val="0"/>
        </a:spcBef>
        <a:spcAft>
          <a:spcPct val="0"/>
        </a:spcAft>
        <a:defRPr sz="3600" b="1">
          <a:solidFill>
            <a:schemeClr val="bg1"/>
          </a:solidFill>
          <a:latin typeface="+mj-lt"/>
          <a:ea typeface="+mj-ea"/>
          <a:cs typeface="+mj-cs"/>
        </a:defRPr>
      </a:lvl1pPr>
      <a:lvl2pPr algn="ctr" rtl="0" eaLnBrk="0" fontAlgn="base" hangingPunct="0">
        <a:spcBef>
          <a:spcPct val="0"/>
        </a:spcBef>
        <a:spcAft>
          <a:spcPct val="0"/>
        </a:spcAft>
        <a:defRPr sz="3600" b="1">
          <a:solidFill>
            <a:schemeClr val="bg1"/>
          </a:solidFill>
          <a:latin typeface="Arial" pitchFamily="34" charset="0"/>
        </a:defRPr>
      </a:lvl2pPr>
      <a:lvl3pPr algn="ctr" rtl="0" eaLnBrk="0" fontAlgn="base" hangingPunct="0">
        <a:spcBef>
          <a:spcPct val="0"/>
        </a:spcBef>
        <a:spcAft>
          <a:spcPct val="0"/>
        </a:spcAft>
        <a:defRPr sz="3600" b="1">
          <a:solidFill>
            <a:schemeClr val="bg1"/>
          </a:solidFill>
          <a:latin typeface="Arial" pitchFamily="34" charset="0"/>
        </a:defRPr>
      </a:lvl3pPr>
      <a:lvl4pPr algn="ctr" rtl="0" eaLnBrk="0" fontAlgn="base" hangingPunct="0">
        <a:spcBef>
          <a:spcPct val="0"/>
        </a:spcBef>
        <a:spcAft>
          <a:spcPct val="0"/>
        </a:spcAft>
        <a:defRPr sz="3600" b="1">
          <a:solidFill>
            <a:schemeClr val="bg1"/>
          </a:solidFill>
          <a:latin typeface="Arial" pitchFamily="34" charset="0"/>
        </a:defRPr>
      </a:lvl4pPr>
      <a:lvl5pPr algn="ctr" rtl="0" eaLnBrk="0" fontAlgn="base" hangingPunct="0">
        <a:spcBef>
          <a:spcPct val="0"/>
        </a:spcBef>
        <a:spcAft>
          <a:spcPct val="0"/>
        </a:spcAft>
        <a:defRPr sz="3600" b="1">
          <a:solidFill>
            <a:schemeClr val="bg1"/>
          </a:solidFill>
          <a:latin typeface="Arial" pitchFamily="34" charset="0"/>
        </a:defRPr>
      </a:lvl5pPr>
      <a:lvl6pPr marL="457200" algn="ctr" rtl="0" fontAlgn="base">
        <a:spcBef>
          <a:spcPct val="0"/>
        </a:spcBef>
        <a:spcAft>
          <a:spcPct val="0"/>
        </a:spcAft>
        <a:defRPr sz="3600" b="1">
          <a:solidFill>
            <a:schemeClr val="bg1"/>
          </a:solidFill>
          <a:latin typeface="Arial" pitchFamily="34" charset="0"/>
        </a:defRPr>
      </a:lvl6pPr>
      <a:lvl7pPr marL="914400" algn="ctr" rtl="0" fontAlgn="base">
        <a:spcBef>
          <a:spcPct val="0"/>
        </a:spcBef>
        <a:spcAft>
          <a:spcPct val="0"/>
        </a:spcAft>
        <a:defRPr sz="3600" b="1">
          <a:solidFill>
            <a:schemeClr val="bg1"/>
          </a:solidFill>
          <a:latin typeface="Arial" pitchFamily="34" charset="0"/>
        </a:defRPr>
      </a:lvl7pPr>
      <a:lvl8pPr marL="1371600" algn="ctr" rtl="0" fontAlgn="base">
        <a:spcBef>
          <a:spcPct val="0"/>
        </a:spcBef>
        <a:spcAft>
          <a:spcPct val="0"/>
        </a:spcAft>
        <a:defRPr sz="3600" b="1">
          <a:solidFill>
            <a:schemeClr val="bg1"/>
          </a:solidFill>
          <a:latin typeface="Arial" pitchFamily="34" charset="0"/>
        </a:defRPr>
      </a:lvl8pPr>
      <a:lvl9pPr marL="1828800" algn="ctr" rtl="0" fontAlgn="base">
        <a:spcBef>
          <a:spcPct val="0"/>
        </a:spcBef>
        <a:spcAft>
          <a:spcPct val="0"/>
        </a:spcAft>
        <a:defRPr sz="3600" b="1">
          <a:solidFill>
            <a:schemeClr val="bg1"/>
          </a:solidFill>
          <a:latin typeface="Arial" pitchFamily="34" charset="0"/>
        </a:defRPr>
      </a:lvl9pPr>
    </p:titleStyle>
    <p:bodyStyle>
      <a:lvl1pPr marL="342900" indent="-342900" algn="l" rtl="0" eaLnBrk="0" fontAlgn="base" hangingPunct="0">
        <a:spcBef>
          <a:spcPct val="20000"/>
        </a:spcBef>
        <a:spcAft>
          <a:spcPct val="0"/>
        </a:spcAft>
        <a:buBlip>
          <a:blip r:embed="rId15"/>
        </a:buBli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5000"/>
        <a:buFont typeface="Arial" pitchFamily="34" charset="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0358" name="Line 6"/>
          <p:cNvSpPr>
            <a:spLocks noChangeShapeType="1"/>
          </p:cNvSpPr>
          <p:nvPr/>
        </p:nvSpPr>
        <p:spPr bwMode="auto">
          <a:xfrm>
            <a:off x="457200" y="6096000"/>
            <a:ext cx="8229600" cy="0"/>
          </a:xfrm>
          <a:prstGeom prst="line">
            <a:avLst/>
          </a:prstGeom>
          <a:noFill/>
          <a:ln w="25400">
            <a:solidFill>
              <a:schemeClr val="accent2"/>
            </a:solidFill>
            <a:round/>
            <a:headEnd/>
            <a:tailEnd/>
          </a:ln>
          <a:effectLst/>
        </p:spPr>
        <p:txBody>
          <a:bodyPr/>
          <a:lstStyle/>
          <a:p>
            <a:pPr>
              <a:defRPr/>
            </a:pPr>
            <a:endParaRPr lang="en-US">
              <a:solidFill>
                <a:srgbClr val="000000"/>
              </a:solidFill>
            </a:endParaRPr>
          </a:p>
        </p:txBody>
      </p:sp>
      <p:pic>
        <p:nvPicPr>
          <p:cNvPr id="15363" name="Picture 3" descr="cdc.png"/>
          <p:cNvPicPr>
            <a:picLocks noChangeAspect="1"/>
          </p:cNvPicPr>
          <p:nvPr/>
        </p:nvPicPr>
        <p:blipFill>
          <a:blip r:embed="rId3" cstate="print"/>
          <a:srcRect/>
          <a:stretch>
            <a:fillRect/>
          </a:stretch>
        </p:blipFill>
        <p:spPr bwMode="auto">
          <a:xfrm>
            <a:off x="7848600" y="6083300"/>
            <a:ext cx="930275" cy="774700"/>
          </a:xfrm>
          <a:prstGeom prst="rect">
            <a:avLst/>
          </a:prstGeom>
          <a:noFill/>
          <a:ln w="9525">
            <a:noFill/>
            <a:miter lim="800000"/>
            <a:headEnd/>
            <a:tailEnd/>
          </a:ln>
        </p:spPr>
      </p:pic>
      <p:pic>
        <p:nvPicPr>
          <p:cNvPr id="15364" name="Picture 4" descr="hhs.png"/>
          <p:cNvPicPr>
            <a:picLocks noChangeAspect="1"/>
          </p:cNvPicPr>
          <p:nvPr/>
        </p:nvPicPr>
        <p:blipFill>
          <a:blip r:embed="rId4" cstate="print"/>
          <a:srcRect/>
          <a:stretch>
            <a:fillRect/>
          </a:stretch>
        </p:blipFill>
        <p:spPr bwMode="auto">
          <a:xfrm>
            <a:off x="381000" y="6172200"/>
            <a:ext cx="685800" cy="685800"/>
          </a:xfrm>
          <a:prstGeom prst="rect">
            <a:avLst/>
          </a:prstGeom>
          <a:noFill/>
          <a:ln w="9525">
            <a:noFill/>
            <a:miter lim="800000"/>
            <a:headEnd/>
            <a:tailEnd/>
          </a:ln>
        </p:spPr>
      </p:pic>
      <p:sp>
        <p:nvSpPr>
          <p:cNvPr id="6" name="Rectangle 5"/>
          <p:cNvSpPr/>
          <p:nvPr/>
        </p:nvSpPr>
        <p:spPr>
          <a:xfrm>
            <a:off x="0" y="0"/>
            <a:ext cx="9144000" cy="1127125"/>
          </a:xfrm>
          <a:prstGeom prst="rect">
            <a:avLst/>
          </a:prstGeom>
          <a:solidFill>
            <a:srgbClr val="879CE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66CC"/>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txStyles>
    <p:titleStyle>
      <a:lvl1pPr algn="ctr" rtl="0" eaLnBrk="0" fontAlgn="base" hangingPunct="0">
        <a:spcBef>
          <a:spcPct val="0"/>
        </a:spcBef>
        <a:spcAft>
          <a:spcPct val="0"/>
        </a:spcAft>
        <a:defRPr sz="3600" b="1">
          <a:solidFill>
            <a:schemeClr val="bg1"/>
          </a:solidFill>
          <a:latin typeface="+mj-lt"/>
          <a:ea typeface="+mj-ea"/>
          <a:cs typeface="+mj-cs"/>
        </a:defRPr>
      </a:lvl1pPr>
      <a:lvl2pPr algn="ctr" rtl="0" eaLnBrk="0" fontAlgn="base" hangingPunct="0">
        <a:spcBef>
          <a:spcPct val="0"/>
        </a:spcBef>
        <a:spcAft>
          <a:spcPct val="0"/>
        </a:spcAft>
        <a:defRPr sz="3600" b="1">
          <a:solidFill>
            <a:schemeClr val="bg1"/>
          </a:solidFill>
          <a:latin typeface="Arial" pitchFamily="34" charset="0"/>
        </a:defRPr>
      </a:lvl2pPr>
      <a:lvl3pPr algn="ctr" rtl="0" eaLnBrk="0" fontAlgn="base" hangingPunct="0">
        <a:spcBef>
          <a:spcPct val="0"/>
        </a:spcBef>
        <a:spcAft>
          <a:spcPct val="0"/>
        </a:spcAft>
        <a:defRPr sz="3600" b="1">
          <a:solidFill>
            <a:schemeClr val="bg1"/>
          </a:solidFill>
          <a:latin typeface="Arial" pitchFamily="34" charset="0"/>
        </a:defRPr>
      </a:lvl3pPr>
      <a:lvl4pPr algn="ctr" rtl="0" eaLnBrk="0" fontAlgn="base" hangingPunct="0">
        <a:spcBef>
          <a:spcPct val="0"/>
        </a:spcBef>
        <a:spcAft>
          <a:spcPct val="0"/>
        </a:spcAft>
        <a:defRPr sz="3600" b="1">
          <a:solidFill>
            <a:schemeClr val="bg1"/>
          </a:solidFill>
          <a:latin typeface="Arial" pitchFamily="34" charset="0"/>
        </a:defRPr>
      </a:lvl4pPr>
      <a:lvl5pPr algn="ctr" rtl="0" eaLnBrk="0" fontAlgn="base" hangingPunct="0">
        <a:spcBef>
          <a:spcPct val="0"/>
        </a:spcBef>
        <a:spcAft>
          <a:spcPct val="0"/>
        </a:spcAft>
        <a:defRPr sz="3600" b="1">
          <a:solidFill>
            <a:schemeClr val="bg1"/>
          </a:solidFill>
          <a:latin typeface="Arial" pitchFamily="34" charset="0"/>
        </a:defRPr>
      </a:lvl5pPr>
      <a:lvl6pPr marL="457200" algn="ctr" rtl="0" fontAlgn="base">
        <a:spcBef>
          <a:spcPct val="0"/>
        </a:spcBef>
        <a:spcAft>
          <a:spcPct val="0"/>
        </a:spcAft>
        <a:defRPr sz="3600" b="1">
          <a:solidFill>
            <a:schemeClr val="bg1"/>
          </a:solidFill>
          <a:latin typeface="Arial" pitchFamily="34" charset="0"/>
        </a:defRPr>
      </a:lvl6pPr>
      <a:lvl7pPr marL="914400" algn="ctr" rtl="0" fontAlgn="base">
        <a:spcBef>
          <a:spcPct val="0"/>
        </a:spcBef>
        <a:spcAft>
          <a:spcPct val="0"/>
        </a:spcAft>
        <a:defRPr sz="3600" b="1">
          <a:solidFill>
            <a:schemeClr val="bg1"/>
          </a:solidFill>
          <a:latin typeface="Arial" pitchFamily="34" charset="0"/>
        </a:defRPr>
      </a:lvl7pPr>
      <a:lvl8pPr marL="1371600" algn="ctr" rtl="0" fontAlgn="base">
        <a:spcBef>
          <a:spcPct val="0"/>
        </a:spcBef>
        <a:spcAft>
          <a:spcPct val="0"/>
        </a:spcAft>
        <a:defRPr sz="3600" b="1">
          <a:solidFill>
            <a:schemeClr val="bg1"/>
          </a:solidFill>
          <a:latin typeface="Arial" pitchFamily="34" charset="0"/>
        </a:defRPr>
      </a:lvl8pPr>
      <a:lvl9pPr marL="1828800" algn="ctr" rtl="0" fontAlgn="base">
        <a:spcBef>
          <a:spcPct val="0"/>
        </a:spcBef>
        <a:spcAft>
          <a:spcPct val="0"/>
        </a:spcAft>
        <a:defRPr sz="3600" b="1">
          <a:solidFill>
            <a:schemeClr val="bg1"/>
          </a:solidFill>
          <a:latin typeface="Arial" pitchFamily="34" charset="0"/>
        </a:defRPr>
      </a:lvl9pPr>
    </p:titleStyle>
    <p:bodyStyle>
      <a:lvl1pPr marL="342900" indent="-342900" algn="l" rtl="0" eaLnBrk="0" fontAlgn="base" hangingPunct="0">
        <a:spcBef>
          <a:spcPct val="20000"/>
        </a:spcBef>
        <a:spcAft>
          <a:spcPct val="0"/>
        </a:spcAft>
        <a:buBlip>
          <a:blip r:embed="rId5"/>
        </a:buBli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5000"/>
        <a:buFont typeface="Arial" pitchFamily="34" charset="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0358" name="Line 6"/>
          <p:cNvSpPr>
            <a:spLocks noChangeShapeType="1"/>
          </p:cNvSpPr>
          <p:nvPr/>
        </p:nvSpPr>
        <p:spPr bwMode="auto">
          <a:xfrm>
            <a:off x="457200" y="6096000"/>
            <a:ext cx="8229600" cy="0"/>
          </a:xfrm>
          <a:prstGeom prst="line">
            <a:avLst/>
          </a:prstGeom>
          <a:noFill/>
          <a:ln w="25400">
            <a:solidFill>
              <a:schemeClr val="accent2"/>
            </a:solidFill>
            <a:round/>
            <a:headEnd/>
            <a:tailEnd/>
          </a:ln>
          <a:effectLst/>
        </p:spPr>
        <p:txBody>
          <a:bodyPr/>
          <a:lstStyle/>
          <a:p>
            <a:pPr>
              <a:defRPr/>
            </a:pPr>
            <a:endParaRPr lang="en-US">
              <a:solidFill>
                <a:srgbClr val="000000"/>
              </a:solidFill>
            </a:endParaRPr>
          </a:p>
        </p:txBody>
      </p:sp>
      <p:pic>
        <p:nvPicPr>
          <p:cNvPr id="16387" name="Picture 3" descr="cdc.png"/>
          <p:cNvPicPr>
            <a:picLocks noChangeAspect="1"/>
          </p:cNvPicPr>
          <p:nvPr/>
        </p:nvPicPr>
        <p:blipFill>
          <a:blip r:embed="rId3" cstate="print"/>
          <a:srcRect/>
          <a:stretch>
            <a:fillRect/>
          </a:stretch>
        </p:blipFill>
        <p:spPr bwMode="auto">
          <a:xfrm>
            <a:off x="7848600" y="6083300"/>
            <a:ext cx="930275" cy="774700"/>
          </a:xfrm>
          <a:prstGeom prst="rect">
            <a:avLst/>
          </a:prstGeom>
          <a:noFill/>
          <a:ln w="9525">
            <a:noFill/>
            <a:miter lim="800000"/>
            <a:headEnd/>
            <a:tailEnd/>
          </a:ln>
        </p:spPr>
      </p:pic>
      <p:pic>
        <p:nvPicPr>
          <p:cNvPr id="16388" name="Picture 4" descr="hhs.png"/>
          <p:cNvPicPr>
            <a:picLocks noChangeAspect="1"/>
          </p:cNvPicPr>
          <p:nvPr/>
        </p:nvPicPr>
        <p:blipFill>
          <a:blip r:embed="rId4" cstate="print"/>
          <a:srcRect/>
          <a:stretch>
            <a:fillRect/>
          </a:stretch>
        </p:blipFill>
        <p:spPr bwMode="auto">
          <a:xfrm>
            <a:off x="381000" y="6172200"/>
            <a:ext cx="685800" cy="685800"/>
          </a:xfrm>
          <a:prstGeom prst="rect">
            <a:avLst/>
          </a:prstGeom>
          <a:noFill/>
          <a:ln w="9525">
            <a:noFill/>
            <a:miter lim="800000"/>
            <a:headEnd/>
            <a:tailEnd/>
          </a:ln>
        </p:spPr>
      </p:pic>
      <p:sp>
        <p:nvSpPr>
          <p:cNvPr id="6" name="Rectangle 5"/>
          <p:cNvSpPr/>
          <p:nvPr/>
        </p:nvSpPr>
        <p:spPr>
          <a:xfrm>
            <a:off x="0" y="0"/>
            <a:ext cx="9144000" cy="1127125"/>
          </a:xfrm>
          <a:prstGeom prst="rect">
            <a:avLst/>
          </a:prstGeom>
          <a:solidFill>
            <a:srgbClr val="879CE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66CC"/>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txStyles>
    <p:titleStyle>
      <a:lvl1pPr algn="ctr" rtl="0" eaLnBrk="0" fontAlgn="base" hangingPunct="0">
        <a:spcBef>
          <a:spcPct val="0"/>
        </a:spcBef>
        <a:spcAft>
          <a:spcPct val="0"/>
        </a:spcAft>
        <a:defRPr sz="3600" b="1">
          <a:solidFill>
            <a:schemeClr val="bg1"/>
          </a:solidFill>
          <a:latin typeface="+mj-lt"/>
          <a:ea typeface="+mj-ea"/>
          <a:cs typeface="+mj-cs"/>
        </a:defRPr>
      </a:lvl1pPr>
      <a:lvl2pPr algn="ctr" rtl="0" eaLnBrk="0" fontAlgn="base" hangingPunct="0">
        <a:spcBef>
          <a:spcPct val="0"/>
        </a:spcBef>
        <a:spcAft>
          <a:spcPct val="0"/>
        </a:spcAft>
        <a:defRPr sz="3600" b="1">
          <a:solidFill>
            <a:schemeClr val="bg1"/>
          </a:solidFill>
          <a:latin typeface="Arial" pitchFamily="34" charset="0"/>
        </a:defRPr>
      </a:lvl2pPr>
      <a:lvl3pPr algn="ctr" rtl="0" eaLnBrk="0" fontAlgn="base" hangingPunct="0">
        <a:spcBef>
          <a:spcPct val="0"/>
        </a:spcBef>
        <a:spcAft>
          <a:spcPct val="0"/>
        </a:spcAft>
        <a:defRPr sz="3600" b="1">
          <a:solidFill>
            <a:schemeClr val="bg1"/>
          </a:solidFill>
          <a:latin typeface="Arial" pitchFamily="34" charset="0"/>
        </a:defRPr>
      </a:lvl3pPr>
      <a:lvl4pPr algn="ctr" rtl="0" eaLnBrk="0" fontAlgn="base" hangingPunct="0">
        <a:spcBef>
          <a:spcPct val="0"/>
        </a:spcBef>
        <a:spcAft>
          <a:spcPct val="0"/>
        </a:spcAft>
        <a:defRPr sz="3600" b="1">
          <a:solidFill>
            <a:schemeClr val="bg1"/>
          </a:solidFill>
          <a:latin typeface="Arial" pitchFamily="34" charset="0"/>
        </a:defRPr>
      </a:lvl4pPr>
      <a:lvl5pPr algn="ctr" rtl="0" eaLnBrk="0" fontAlgn="base" hangingPunct="0">
        <a:spcBef>
          <a:spcPct val="0"/>
        </a:spcBef>
        <a:spcAft>
          <a:spcPct val="0"/>
        </a:spcAft>
        <a:defRPr sz="3600" b="1">
          <a:solidFill>
            <a:schemeClr val="bg1"/>
          </a:solidFill>
          <a:latin typeface="Arial" pitchFamily="34" charset="0"/>
        </a:defRPr>
      </a:lvl5pPr>
      <a:lvl6pPr marL="457200" algn="ctr" rtl="0" fontAlgn="base">
        <a:spcBef>
          <a:spcPct val="0"/>
        </a:spcBef>
        <a:spcAft>
          <a:spcPct val="0"/>
        </a:spcAft>
        <a:defRPr sz="3600" b="1">
          <a:solidFill>
            <a:schemeClr val="bg1"/>
          </a:solidFill>
          <a:latin typeface="Arial" pitchFamily="34" charset="0"/>
        </a:defRPr>
      </a:lvl6pPr>
      <a:lvl7pPr marL="914400" algn="ctr" rtl="0" fontAlgn="base">
        <a:spcBef>
          <a:spcPct val="0"/>
        </a:spcBef>
        <a:spcAft>
          <a:spcPct val="0"/>
        </a:spcAft>
        <a:defRPr sz="3600" b="1">
          <a:solidFill>
            <a:schemeClr val="bg1"/>
          </a:solidFill>
          <a:latin typeface="Arial" pitchFamily="34" charset="0"/>
        </a:defRPr>
      </a:lvl7pPr>
      <a:lvl8pPr marL="1371600" algn="ctr" rtl="0" fontAlgn="base">
        <a:spcBef>
          <a:spcPct val="0"/>
        </a:spcBef>
        <a:spcAft>
          <a:spcPct val="0"/>
        </a:spcAft>
        <a:defRPr sz="3600" b="1">
          <a:solidFill>
            <a:schemeClr val="bg1"/>
          </a:solidFill>
          <a:latin typeface="Arial" pitchFamily="34" charset="0"/>
        </a:defRPr>
      </a:lvl8pPr>
      <a:lvl9pPr marL="1828800" algn="ctr" rtl="0" fontAlgn="base">
        <a:spcBef>
          <a:spcPct val="0"/>
        </a:spcBef>
        <a:spcAft>
          <a:spcPct val="0"/>
        </a:spcAft>
        <a:defRPr sz="3600" b="1">
          <a:solidFill>
            <a:schemeClr val="bg1"/>
          </a:solidFill>
          <a:latin typeface="Arial" pitchFamily="34" charset="0"/>
        </a:defRPr>
      </a:lvl9pPr>
    </p:titleStyle>
    <p:bodyStyle>
      <a:lvl1pPr marL="342900" indent="-342900" algn="l" rtl="0" eaLnBrk="0" fontAlgn="base" hangingPunct="0">
        <a:spcBef>
          <a:spcPct val="20000"/>
        </a:spcBef>
        <a:spcAft>
          <a:spcPct val="0"/>
        </a:spcAft>
        <a:buBlip>
          <a:blip r:embed="rId5"/>
        </a:buBli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5000"/>
        <a:buFont typeface="Arial" pitchFamily="34" charset="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pic>
        <p:nvPicPr>
          <p:cNvPr id="7170" name="Picture 2" descr="header"/>
          <p:cNvPicPr>
            <a:picLocks noChangeAspect="1" noChangeArrowheads="1"/>
          </p:cNvPicPr>
          <p:nvPr/>
        </p:nvPicPr>
        <p:blipFill>
          <a:blip r:embed="rId16" cstate="print"/>
          <a:srcRect/>
          <a:stretch>
            <a:fillRect/>
          </a:stretch>
        </p:blipFill>
        <p:spPr bwMode="auto">
          <a:xfrm>
            <a:off x="0" y="0"/>
            <a:ext cx="9142413" cy="1152525"/>
          </a:xfrm>
          <a:prstGeom prst="rect">
            <a:avLst/>
          </a:prstGeom>
          <a:noFill/>
          <a:ln w="9525">
            <a:noFill/>
            <a:miter lim="800000"/>
            <a:headEnd/>
            <a:tailEnd/>
          </a:ln>
        </p:spPr>
      </p:pic>
      <p:sp>
        <p:nvSpPr>
          <p:cNvPr id="107523" name="Rectangle 3"/>
          <p:cNvSpPr>
            <a:spLocks noGrp="1" noChangeArrowheads="1"/>
          </p:cNvSpPr>
          <p:nvPr>
            <p:ph type="title"/>
          </p:nvPr>
        </p:nvSpPr>
        <p:spPr bwMode="auto">
          <a:xfrm>
            <a:off x="457200" y="106363"/>
            <a:ext cx="8229600" cy="731837"/>
          </a:xfrm>
          <a:prstGeom prst="rect">
            <a:avLst/>
          </a:prstGeom>
          <a:noFill/>
          <a:ln w="9525">
            <a:noFill/>
            <a:miter lim="800000"/>
            <a:headEnd/>
            <a:tailEnd/>
          </a:ln>
          <a:effectLst>
            <a:outerShdw dist="35921" dir="2700000" algn="ctr" rotWithShape="0">
              <a:schemeClr val="tx1"/>
            </a:outerShdw>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2" name="Rectangle 4"/>
          <p:cNvSpPr>
            <a:spLocks noGrp="1" noChangeArrowheads="1"/>
          </p:cNvSpPr>
          <p:nvPr>
            <p:ph type="body" idx="1"/>
          </p:nvPr>
        </p:nvSpPr>
        <p:spPr bwMode="auto">
          <a:xfrm>
            <a:off x="457200" y="1066800"/>
            <a:ext cx="8229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7173" name="Picture 5" descr="logo"/>
          <p:cNvPicPr>
            <a:picLocks noChangeAspect="1" noChangeArrowheads="1"/>
          </p:cNvPicPr>
          <p:nvPr/>
        </p:nvPicPr>
        <p:blipFill>
          <a:blip r:embed="rId17" cstate="print"/>
          <a:srcRect/>
          <a:stretch>
            <a:fillRect/>
          </a:stretch>
        </p:blipFill>
        <p:spPr bwMode="auto">
          <a:xfrm>
            <a:off x="457200" y="6248400"/>
            <a:ext cx="1828800" cy="460375"/>
          </a:xfrm>
          <a:prstGeom prst="rect">
            <a:avLst/>
          </a:prstGeom>
          <a:noFill/>
          <a:ln w="9525">
            <a:noFill/>
            <a:miter lim="800000"/>
            <a:headEnd/>
            <a:tailEnd/>
          </a:ln>
        </p:spPr>
      </p:pic>
      <p:sp>
        <p:nvSpPr>
          <p:cNvPr id="107526" name="Line 6"/>
          <p:cNvSpPr>
            <a:spLocks noChangeShapeType="1"/>
          </p:cNvSpPr>
          <p:nvPr/>
        </p:nvSpPr>
        <p:spPr bwMode="auto">
          <a:xfrm>
            <a:off x="457200" y="6096000"/>
            <a:ext cx="8229600" cy="0"/>
          </a:xfrm>
          <a:prstGeom prst="line">
            <a:avLst/>
          </a:prstGeom>
          <a:noFill/>
          <a:ln w="25400">
            <a:solidFill>
              <a:schemeClr val="accent2"/>
            </a:solidFill>
            <a:round/>
            <a:headEnd/>
            <a:tailEnd/>
          </a:ln>
          <a:effectLst/>
        </p:spPr>
        <p:txBody>
          <a:bodyPr/>
          <a:lstStyle/>
          <a:p>
            <a:pPr>
              <a:defRPr/>
            </a:pPr>
            <a:endParaRPr lang="en-US"/>
          </a:p>
        </p:txBody>
      </p:sp>
      <p:pic>
        <p:nvPicPr>
          <p:cNvPr id="7175" name="Picture 7" descr="logo"/>
          <p:cNvPicPr>
            <a:picLocks noChangeAspect="1" noChangeArrowheads="1"/>
          </p:cNvPicPr>
          <p:nvPr/>
        </p:nvPicPr>
        <p:blipFill>
          <a:blip r:embed="rId17" cstate="print"/>
          <a:srcRect/>
          <a:stretch>
            <a:fillRect/>
          </a:stretch>
        </p:blipFill>
        <p:spPr bwMode="auto">
          <a:xfrm>
            <a:off x="457200" y="6248400"/>
            <a:ext cx="1828800" cy="460375"/>
          </a:xfrm>
          <a:prstGeom prst="rect">
            <a:avLst/>
          </a:prstGeom>
          <a:noFill/>
          <a:ln w="9525">
            <a:noFill/>
            <a:miter lim="800000"/>
            <a:headEnd/>
            <a:tailEnd/>
          </a:ln>
        </p:spPr>
      </p:pic>
      <p:sp>
        <p:nvSpPr>
          <p:cNvPr id="107528" name="Line 8"/>
          <p:cNvSpPr>
            <a:spLocks noChangeShapeType="1"/>
          </p:cNvSpPr>
          <p:nvPr/>
        </p:nvSpPr>
        <p:spPr bwMode="auto">
          <a:xfrm>
            <a:off x="457200" y="6096000"/>
            <a:ext cx="8229600" cy="0"/>
          </a:xfrm>
          <a:prstGeom prst="line">
            <a:avLst/>
          </a:prstGeom>
          <a:noFill/>
          <a:ln w="25400">
            <a:solidFill>
              <a:schemeClr val="accent2"/>
            </a:solidFill>
            <a:round/>
            <a:headEnd/>
            <a:tailEnd/>
          </a:ln>
          <a:effectLst/>
        </p:spPr>
        <p:txBody>
          <a:bodyPr/>
          <a:lstStyle/>
          <a:p>
            <a:pPr>
              <a:defRPr/>
            </a:pPr>
            <a:endParaRPr lang="en-US"/>
          </a:p>
        </p:txBody>
      </p:sp>
      <p:pic>
        <p:nvPicPr>
          <p:cNvPr id="7177" name="Picture 9" descr="logo"/>
          <p:cNvPicPr>
            <a:picLocks noChangeAspect="1" noChangeArrowheads="1"/>
          </p:cNvPicPr>
          <p:nvPr userDrawn="1"/>
        </p:nvPicPr>
        <p:blipFill>
          <a:blip r:embed="rId17" cstate="print"/>
          <a:srcRect/>
          <a:stretch>
            <a:fillRect/>
          </a:stretch>
        </p:blipFill>
        <p:spPr bwMode="auto">
          <a:xfrm>
            <a:off x="457200" y="6248400"/>
            <a:ext cx="1828800" cy="460375"/>
          </a:xfrm>
          <a:prstGeom prst="rect">
            <a:avLst/>
          </a:prstGeom>
          <a:noFill/>
          <a:ln w="9525">
            <a:noFill/>
            <a:miter lim="800000"/>
            <a:headEnd/>
            <a:tailEnd/>
          </a:ln>
        </p:spPr>
      </p:pic>
      <p:sp>
        <p:nvSpPr>
          <p:cNvPr id="107530" name="Line 10"/>
          <p:cNvSpPr>
            <a:spLocks noChangeShapeType="1"/>
          </p:cNvSpPr>
          <p:nvPr userDrawn="1"/>
        </p:nvSpPr>
        <p:spPr bwMode="auto">
          <a:xfrm>
            <a:off x="457200" y="6096000"/>
            <a:ext cx="8229600" cy="0"/>
          </a:xfrm>
          <a:prstGeom prst="line">
            <a:avLst/>
          </a:prstGeom>
          <a:noFill/>
          <a:ln w="25400">
            <a:solidFill>
              <a:schemeClr val="accent2"/>
            </a:solidFill>
            <a:round/>
            <a:headEnd/>
            <a:tailEn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747"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Lst>
  <p:timing>
    <p:tnLst>
      <p:par>
        <p:cTn id="1" dur="indefinite" restart="never" nodeType="tmRoot"/>
      </p:par>
    </p:tnLst>
  </p:timing>
  <p:txStyles>
    <p:titleStyle>
      <a:lvl1pPr algn="ctr" rtl="0" eaLnBrk="0" fontAlgn="base" hangingPunct="0">
        <a:spcBef>
          <a:spcPct val="0"/>
        </a:spcBef>
        <a:spcAft>
          <a:spcPct val="0"/>
        </a:spcAft>
        <a:defRPr sz="3600" b="1">
          <a:solidFill>
            <a:schemeClr val="bg1"/>
          </a:solidFill>
          <a:latin typeface="+mj-lt"/>
          <a:ea typeface="+mj-ea"/>
          <a:cs typeface="+mj-cs"/>
        </a:defRPr>
      </a:lvl1pPr>
      <a:lvl2pPr algn="ctr" rtl="0" eaLnBrk="0" fontAlgn="base" hangingPunct="0">
        <a:spcBef>
          <a:spcPct val="0"/>
        </a:spcBef>
        <a:spcAft>
          <a:spcPct val="0"/>
        </a:spcAft>
        <a:defRPr sz="3600" b="1">
          <a:solidFill>
            <a:schemeClr val="bg1"/>
          </a:solidFill>
          <a:latin typeface="Arial" pitchFamily="34" charset="0"/>
        </a:defRPr>
      </a:lvl2pPr>
      <a:lvl3pPr algn="ctr" rtl="0" eaLnBrk="0" fontAlgn="base" hangingPunct="0">
        <a:spcBef>
          <a:spcPct val="0"/>
        </a:spcBef>
        <a:spcAft>
          <a:spcPct val="0"/>
        </a:spcAft>
        <a:defRPr sz="3600" b="1">
          <a:solidFill>
            <a:schemeClr val="bg1"/>
          </a:solidFill>
          <a:latin typeface="Arial" pitchFamily="34" charset="0"/>
        </a:defRPr>
      </a:lvl3pPr>
      <a:lvl4pPr algn="ctr" rtl="0" eaLnBrk="0" fontAlgn="base" hangingPunct="0">
        <a:spcBef>
          <a:spcPct val="0"/>
        </a:spcBef>
        <a:spcAft>
          <a:spcPct val="0"/>
        </a:spcAft>
        <a:defRPr sz="3600" b="1">
          <a:solidFill>
            <a:schemeClr val="bg1"/>
          </a:solidFill>
          <a:latin typeface="Arial" pitchFamily="34" charset="0"/>
        </a:defRPr>
      </a:lvl4pPr>
      <a:lvl5pPr algn="ctr" rtl="0" eaLnBrk="0" fontAlgn="base" hangingPunct="0">
        <a:spcBef>
          <a:spcPct val="0"/>
        </a:spcBef>
        <a:spcAft>
          <a:spcPct val="0"/>
        </a:spcAft>
        <a:defRPr sz="3600" b="1">
          <a:solidFill>
            <a:schemeClr val="bg1"/>
          </a:solidFill>
          <a:latin typeface="Arial" pitchFamily="34" charset="0"/>
        </a:defRPr>
      </a:lvl5pPr>
      <a:lvl6pPr marL="457200" algn="ctr" rtl="0" fontAlgn="base">
        <a:spcBef>
          <a:spcPct val="0"/>
        </a:spcBef>
        <a:spcAft>
          <a:spcPct val="0"/>
        </a:spcAft>
        <a:defRPr sz="3600" b="1">
          <a:solidFill>
            <a:schemeClr val="bg1"/>
          </a:solidFill>
          <a:latin typeface="Arial" pitchFamily="34" charset="0"/>
        </a:defRPr>
      </a:lvl6pPr>
      <a:lvl7pPr marL="914400" algn="ctr" rtl="0" fontAlgn="base">
        <a:spcBef>
          <a:spcPct val="0"/>
        </a:spcBef>
        <a:spcAft>
          <a:spcPct val="0"/>
        </a:spcAft>
        <a:defRPr sz="3600" b="1">
          <a:solidFill>
            <a:schemeClr val="bg1"/>
          </a:solidFill>
          <a:latin typeface="Arial" pitchFamily="34" charset="0"/>
        </a:defRPr>
      </a:lvl7pPr>
      <a:lvl8pPr marL="1371600" algn="ctr" rtl="0" fontAlgn="base">
        <a:spcBef>
          <a:spcPct val="0"/>
        </a:spcBef>
        <a:spcAft>
          <a:spcPct val="0"/>
        </a:spcAft>
        <a:defRPr sz="3600" b="1">
          <a:solidFill>
            <a:schemeClr val="bg1"/>
          </a:solidFill>
          <a:latin typeface="Arial" pitchFamily="34" charset="0"/>
        </a:defRPr>
      </a:lvl8pPr>
      <a:lvl9pPr marL="1828800" algn="ctr" rtl="0" fontAlgn="base">
        <a:spcBef>
          <a:spcPct val="0"/>
        </a:spcBef>
        <a:spcAft>
          <a:spcPct val="0"/>
        </a:spcAft>
        <a:defRPr sz="3600" b="1">
          <a:solidFill>
            <a:schemeClr val="bg1"/>
          </a:solidFill>
          <a:latin typeface="Arial" pitchFamily="34" charset="0"/>
        </a:defRPr>
      </a:lvl9pPr>
    </p:titleStyle>
    <p:bodyStyle>
      <a:lvl1pPr marL="342900" indent="-342900" algn="l" rtl="0" eaLnBrk="0" fontAlgn="base" hangingPunct="0">
        <a:spcBef>
          <a:spcPct val="20000"/>
        </a:spcBef>
        <a:spcAft>
          <a:spcPct val="0"/>
        </a:spcAft>
        <a:buBlip>
          <a:blip r:embed="rId18"/>
        </a:buBli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5000"/>
        <a:buFont typeface="Arial" pitchFamily="34" charset="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1219200" y="381000"/>
            <a:ext cx="68580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1600200" y="1905000"/>
            <a:ext cx="60960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46" r:id="rId1"/>
  </p:sldLayoutIdLst>
  <p:txStyles>
    <p:titleStyle>
      <a:lvl1pPr algn="ctr" rtl="0" eaLnBrk="0" fontAlgn="base" hangingPunct="0">
        <a:lnSpc>
          <a:spcPct val="70000"/>
        </a:lnSpc>
        <a:spcBef>
          <a:spcPct val="0"/>
        </a:spcBef>
        <a:spcAft>
          <a:spcPct val="0"/>
        </a:spcAft>
        <a:defRPr sz="4800" b="1">
          <a:solidFill>
            <a:schemeClr val="tx2"/>
          </a:solidFill>
          <a:latin typeface="+mj-lt"/>
          <a:ea typeface="+mj-ea"/>
          <a:cs typeface="+mj-cs"/>
        </a:defRPr>
      </a:lvl1pPr>
      <a:lvl2pPr algn="ctr" rtl="0" eaLnBrk="0" fontAlgn="base" hangingPunct="0">
        <a:lnSpc>
          <a:spcPct val="70000"/>
        </a:lnSpc>
        <a:spcBef>
          <a:spcPct val="0"/>
        </a:spcBef>
        <a:spcAft>
          <a:spcPct val="0"/>
        </a:spcAft>
        <a:defRPr sz="4800" b="1">
          <a:solidFill>
            <a:schemeClr val="tx2"/>
          </a:solidFill>
          <a:latin typeface="Arial" charset="0"/>
        </a:defRPr>
      </a:lvl2pPr>
      <a:lvl3pPr algn="ctr" rtl="0" eaLnBrk="0" fontAlgn="base" hangingPunct="0">
        <a:lnSpc>
          <a:spcPct val="70000"/>
        </a:lnSpc>
        <a:spcBef>
          <a:spcPct val="0"/>
        </a:spcBef>
        <a:spcAft>
          <a:spcPct val="0"/>
        </a:spcAft>
        <a:defRPr sz="4800" b="1">
          <a:solidFill>
            <a:schemeClr val="tx2"/>
          </a:solidFill>
          <a:latin typeface="Arial" charset="0"/>
        </a:defRPr>
      </a:lvl3pPr>
      <a:lvl4pPr algn="ctr" rtl="0" eaLnBrk="0" fontAlgn="base" hangingPunct="0">
        <a:lnSpc>
          <a:spcPct val="70000"/>
        </a:lnSpc>
        <a:spcBef>
          <a:spcPct val="0"/>
        </a:spcBef>
        <a:spcAft>
          <a:spcPct val="0"/>
        </a:spcAft>
        <a:defRPr sz="4800" b="1">
          <a:solidFill>
            <a:schemeClr val="tx2"/>
          </a:solidFill>
          <a:latin typeface="Arial" charset="0"/>
        </a:defRPr>
      </a:lvl4pPr>
      <a:lvl5pPr algn="ctr" rtl="0" eaLnBrk="0" fontAlgn="base" hangingPunct="0">
        <a:lnSpc>
          <a:spcPct val="70000"/>
        </a:lnSpc>
        <a:spcBef>
          <a:spcPct val="0"/>
        </a:spcBef>
        <a:spcAft>
          <a:spcPct val="0"/>
        </a:spcAft>
        <a:defRPr sz="4800" b="1">
          <a:solidFill>
            <a:schemeClr val="tx2"/>
          </a:solidFill>
          <a:latin typeface="Arial" charset="0"/>
        </a:defRPr>
      </a:lvl5pPr>
      <a:lvl6pPr marL="457200" algn="ctr" rtl="0" fontAlgn="base">
        <a:lnSpc>
          <a:spcPct val="70000"/>
        </a:lnSpc>
        <a:spcBef>
          <a:spcPct val="0"/>
        </a:spcBef>
        <a:spcAft>
          <a:spcPct val="0"/>
        </a:spcAft>
        <a:defRPr sz="4800" b="1">
          <a:solidFill>
            <a:schemeClr val="tx2"/>
          </a:solidFill>
          <a:latin typeface="Arial" charset="0"/>
        </a:defRPr>
      </a:lvl6pPr>
      <a:lvl7pPr marL="914400" algn="ctr" rtl="0" fontAlgn="base">
        <a:lnSpc>
          <a:spcPct val="70000"/>
        </a:lnSpc>
        <a:spcBef>
          <a:spcPct val="0"/>
        </a:spcBef>
        <a:spcAft>
          <a:spcPct val="0"/>
        </a:spcAft>
        <a:defRPr sz="4800" b="1">
          <a:solidFill>
            <a:schemeClr val="tx2"/>
          </a:solidFill>
          <a:latin typeface="Arial" charset="0"/>
        </a:defRPr>
      </a:lvl7pPr>
      <a:lvl8pPr marL="1371600" algn="ctr" rtl="0" fontAlgn="base">
        <a:lnSpc>
          <a:spcPct val="70000"/>
        </a:lnSpc>
        <a:spcBef>
          <a:spcPct val="0"/>
        </a:spcBef>
        <a:spcAft>
          <a:spcPct val="0"/>
        </a:spcAft>
        <a:defRPr sz="4800" b="1">
          <a:solidFill>
            <a:schemeClr val="tx2"/>
          </a:solidFill>
          <a:latin typeface="Arial" charset="0"/>
        </a:defRPr>
      </a:lvl8pPr>
      <a:lvl9pPr marL="1828800" algn="ctr" rtl="0" fontAlgn="base">
        <a:lnSpc>
          <a:spcPct val="70000"/>
        </a:lnSpc>
        <a:spcBef>
          <a:spcPct val="0"/>
        </a:spcBef>
        <a:spcAft>
          <a:spcPct val="0"/>
        </a:spcAft>
        <a:defRPr sz="48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Font typeface="Wingdings" pitchFamily="2" charset="2"/>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Font typeface="Wingdings" pitchFamily="2" charset="2"/>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Font typeface="Wingdings" pitchFamily="2" charset="2"/>
        <a:buChar char="§"/>
        <a:defRPr sz="2400">
          <a:solidFill>
            <a:schemeClr val="tx1"/>
          </a:solidFill>
          <a:latin typeface="+mn-lt"/>
        </a:defRPr>
      </a:lvl3pPr>
      <a:lvl4pPr marL="1600200" indent="-228600" algn="l" rtl="0" eaLnBrk="0" fontAlgn="base" hangingPunct="0">
        <a:spcBef>
          <a:spcPct val="20000"/>
        </a:spcBef>
        <a:spcAft>
          <a:spcPct val="0"/>
        </a:spcAft>
        <a:buClr>
          <a:schemeClr val="tx1"/>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1"/>
        </a:buClr>
        <a:buFont typeface="Wingdings" pitchFamily="28" charset="2"/>
        <a:buChar char="§"/>
        <a:defRPr sz="2000">
          <a:solidFill>
            <a:schemeClr val="tx1"/>
          </a:solidFill>
          <a:latin typeface="+mn-lt"/>
        </a:defRPr>
      </a:lvl6pPr>
      <a:lvl7pPr marL="2971800" indent="-228600" algn="l" rtl="0" fontAlgn="base">
        <a:spcBef>
          <a:spcPct val="20000"/>
        </a:spcBef>
        <a:spcAft>
          <a:spcPct val="0"/>
        </a:spcAft>
        <a:buClr>
          <a:schemeClr val="tx1"/>
        </a:buClr>
        <a:buFont typeface="Wingdings" pitchFamily="28" charset="2"/>
        <a:buChar char="§"/>
        <a:defRPr sz="2000">
          <a:solidFill>
            <a:schemeClr val="tx1"/>
          </a:solidFill>
          <a:latin typeface="+mn-lt"/>
        </a:defRPr>
      </a:lvl7pPr>
      <a:lvl8pPr marL="3429000" indent="-228600" algn="l" rtl="0" fontAlgn="base">
        <a:spcBef>
          <a:spcPct val="20000"/>
        </a:spcBef>
        <a:spcAft>
          <a:spcPct val="0"/>
        </a:spcAft>
        <a:buClr>
          <a:schemeClr val="tx1"/>
        </a:buClr>
        <a:buFont typeface="Wingdings" pitchFamily="28" charset="2"/>
        <a:buChar char="§"/>
        <a:defRPr sz="2000">
          <a:solidFill>
            <a:schemeClr val="tx1"/>
          </a:solidFill>
          <a:latin typeface="+mn-lt"/>
        </a:defRPr>
      </a:lvl8pPr>
      <a:lvl9pPr marL="3886200" indent="-228600" algn="l" rtl="0" fontAlgn="base">
        <a:spcBef>
          <a:spcPct val="20000"/>
        </a:spcBef>
        <a:spcAft>
          <a:spcPct val="0"/>
        </a:spcAft>
        <a:buClr>
          <a:schemeClr val="tx1"/>
        </a:buClr>
        <a:buFont typeface="Wingdings" pitchFamily="28"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0358" name="Line 6"/>
          <p:cNvSpPr>
            <a:spLocks noChangeShapeType="1"/>
          </p:cNvSpPr>
          <p:nvPr/>
        </p:nvSpPr>
        <p:spPr bwMode="auto">
          <a:xfrm>
            <a:off x="457200" y="6096000"/>
            <a:ext cx="8229600" cy="0"/>
          </a:xfrm>
          <a:prstGeom prst="line">
            <a:avLst/>
          </a:prstGeom>
          <a:noFill/>
          <a:ln w="25400">
            <a:solidFill>
              <a:schemeClr val="accent2"/>
            </a:solidFill>
            <a:round/>
            <a:headEnd/>
            <a:tailEnd/>
          </a:ln>
          <a:effectLst/>
        </p:spPr>
        <p:txBody>
          <a:bodyPr/>
          <a:lstStyle/>
          <a:p>
            <a:pPr>
              <a:defRPr/>
            </a:pPr>
            <a:endParaRPr lang="en-US">
              <a:solidFill>
                <a:srgbClr val="000000"/>
              </a:solidFill>
            </a:endParaRPr>
          </a:p>
        </p:txBody>
      </p:sp>
      <p:pic>
        <p:nvPicPr>
          <p:cNvPr id="9219" name="Picture 3" descr="cdc.png"/>
          <p:cNvPicPr>
            <a:picLocks noChangeAspect="1"/>
          </p:cNvPicPr>
          <p:nvPr/>
        </p:nvPicPr>
        <p:blipFill>
          <a:blip r:embed="rId3" cstate="print"/>
          <a:srcRect/>
          <a:stretch>
            <a:fillRect/>
          </a:stretch>
        </p:blipFill>
        <p:spPr bwMode="auto">
          <a:xfrm>
            <a:off x="7848600" y="6083300"/>
            <a:ext cx="930275" cy="774700"/>
          </a:xfrm>
          <a:prstGeom prst="rect">
            <a:avLst/>
          </a:prstGeom>
          <a:noFill/>
          <a:ln w="9525">
            <a:noFill/>
            <a:miter lim="800000"/>
            <a:headEnd/>
            <a:tailEnd/>
          </a:ln>
        </p:spPr>
      </p:pic>
      <p:pic>
        <p:nvPicPr>
          <p:cNvPr id="9220" name="Picture 4" descr="hhs.png"/>
          <p:cNvPicPr>
            <a:picLocks noChangeAspect="1"/>
          </p:cNvPicPr>
          <p:nvPr/>
        </p:nvPicPr>
        <p:blipFill>
          <a:blip r:embed="rId4" cstate="print"/>
          <a:srcRect/>
          <a:stretch>
            <a:fillRect/>
          </a:stretch>
        </p:blipFill>
        <p:spPr bwMode="auto">
          <a:xfrm>
            <a:off x="381000" y="6172200"/>
            <a:ext cx="685800" cy="685800"/>
          </a:xfrm>
          <a:prstGeom prst="rect">
            <a:avLst/>
          </a:prstGeom>
          <a:noFill/>
          <a:ln w="9525">
            <a:noFill/>
            <a:miter lim="800000"/>
            <a:headEnd/>
            <a:tailEnd/>
          </a:ln>
        </p:spPr>
      </p:pic>
      <p:sp>
        <p:nvSpPr>
          <p:cNvPr id="6" name="Rectangle 5"/>
          <p:cNvSpPr/>
          <p:nvPr/>
        </p:nvSpPr>
        <p:spPr>
          <a:xfrm>
            <a:off x="0" y="0"/>
            <a:ext cx="9144000" cy="1127125"/>
          </a:xfrm>
          <a:prstGeom prst="rect">
            <a:avLst/>
          </a:prstGeom>
          <a:solidFill>
            <a:srgbClr val="879CE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66CC"/>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txStyles>
    <p:titleStyle>
      <a:lvl1pPr algn="ctr" rtl="0" eaLnBrk="0" fontAlgn="base" hangingPunct="0">
        <a:spcBef>
          <a:spcPct val="0"/>
        </a:spcBef>
        <a:spcAft>
          <a:spcPct val="0"/>
        </a:spcAft>
        <a:defRPr sz="3600" b="1">
          <a:solidFill>
            <a:schemeClr val="bg1"/>
          </a:solidFill>
          <a:latin typeface="+mj-lt"/>
          <a:ea typeface="+mj-ea"/>
          <a:cs typeface="+mj-cs"/>
        </a:defRPr>
      </a:lvl1pPr>
      <a:lvl2pPr algn="ctr" rtl="0" eaLnBrk="0" fontAlgn="base" hangingPunct="0">
        <a:spcBef>
          <a:spcPct val="0"/>
        </a:spcBef>
        <a:spcAft>
          <a:spcPct val="0"/>
        </a:spcAft>
        <a:defRPr sz="3600" b="1">
          <a:solidFill>
            <a:schemeClr val="bg1"/>
          </a:solidFill>
          <a:latin typeface="Arial" pitchFamily="34" charset="0"/>
        </a:defRPr>
      </a:lvl2pPr>
      <a:lvl3pPr algn="ctr" rtl="0" eaLnBrk="0" fontAlgn="base" hangingPunct="0">
        <a:spcBef>
          <a:spcPct val="0"/>
        </a:spcBef>
        <a:spcAft>
          <a:spcPct val="0"/>
        </a:spcAft>
        <a:defRPr sz="3600" b="1">
          <a:solidFill>
            <a:schemeClr val="bg1"/>
          </a:solidFill>
          <a:latin typeface="Arial" pitchFamily="34" charset="0"/>
        </a:defRPr>
      </a:lvl3pPr>
      <a:lvl4pPr algn="ctr" rtl="0" eaLnBrk="0" fontAlgn="base" hangingPunct="0">
        <a:spcBef>
          <a:spcPct val="0"/>
        </a:spcBef>
        <a:spcAft>
          <a:spcPct val="0"/>
        </a:spcAft>
        <a:defRPr sz="3600" b="1">
          <a:solidFill>
            <a:schemeClr val="bg1"/>
          </a:solidFill>
          <a:latin typeface="Arial" pitchFamily="34" charset="0"/>
        </a:defRPr>
      </a:lvl4pPr>
      <a:lvl5pPr algn="ctr" rtl="0" eaLnBrk="0" fontAlgn="base" hangingPunct="0">
        <a:spcBef>
          <a:spcPct val="0"/>
        </a:spcBef>
        <a:spcAft>
          <a:spcPct val="0"/>
        </a:spcAft>
        <a:defRPr sz="3600" b="1">
          <a:solidFill>
            <a:schemeClr val="bg1"/>
          </a:solidFill>
          <a:latin typeface="Arial" pitchFamily="34" charset="0"/>
        </a:defRPr>
      </a:lvl5pPr>
      <a:lvl6pPr marL="457200" algn="ctr" rtl="0" fontAlgn="base">
        <a:spcBef>
          <a:spcPct val="0"/>
        </a:spcBef>
        <a:spcAft>
          <a:spcPct val="0"/>
        </a:spcAft>
        <a:defRPr sz="3600" b="1">
          <a:solidFill>
            <a:schemeClr val="bg1"/>
          </a:solidFill>
          <a:latin typeface="Arial" pitchFamily="34" charset="0"/>
        </a:defRPr>
      </a:lvl6pPr>
      <a:lvl7pPr marL="914400" algn="ctr" rtl="0" fontAlgn="base">
        <a:spcBef>
          <a:spcPct val="0"/>
        </a:spcBef>
        <a:spcAft>
          <a:spcPct val="0"/>
        </a:spcAft>
        <a:defRPr sz="3600" b="1">
          <a:solidFill>
            <a:schemeClr val="bg1"/>
          </a:solidFill>
          <a:latin typeface="Arial" pitchFamily="34" charset="0"/>
        </a:defRPr>
      </a:lvl7pPr>
      <a:lvl8pPr marL="1371600" algn="ctr" rtl="0" fontAlgn="base">
        <a:spcBef>
          <a:spcPct val="0"/>
        </a:spcBef>
        <a:spcAft>
          <a:spcPct val="0"/>
        </a:spcAft>
        <a:defRPr sz="3600" b="1">
          <a:solidFill>
            <a:schemeClr val="bg1"/>
          </a:solidFill>
          <a:latin typeface="Arial" pitchFamily="34" charset="0"/>
        </a:defRPr>
      </a:lvl8pPr>
      <a:lvl9pPr marL="1828800" algn="ctr" rtl="0" fontAlgn="base">
        <a:spcBef>
          <a:spcPct val="0"/>
        </a:spcBef>
        <a:spcAft>
          <a:spcPct val="0"/>
        </a:spcAft>
        <a:defRPr sz="3600" b="1">
          <a:solidFill>
            <a:schemeClr val="bg1"/>
          </a:solidFill>
          <a:latin typeface="Arial" pitchFamily="34" charset="0"/>
        </a:defRPr>
      </a:lvl9pPr>
    </p:titleStyle>
    <p:bodyStyle>
      <a:lvl1pPr marL="342900" indent="-342900" algn="l" rtl="0" eaLnBrk="0" fontAlgn="base" hangingPunct="0">
        <a:spcBef>
          <a:spcPct val="20000"/>
        </a:spcBef>
        <a:spcAft>
          <a:spcPct val="0"/>
        </a:spcAft>
        <a:buBlip>
          <a:blip r:embed="rId5"/>
        </a:buBli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5000"/>
        <a:buFont typeface="Arial" pitchFamily="34" charset="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0358" name="Line 6"/>
          <p:cNvSpPr>
            <a:spLocks noChangeShapeType="1"/>
          </p:cNvSpPr>
          <p:nvPr/>
        </p:nvSpPr>
        <p:spPr bwMode="auto">
          <a:xfrm>
            <a:off x="457200" y="6096000"/>
            <a:ext cx="8229600" cy="0"/>
          </a:xfrm>
          <a:prstGeom prst="line">
            <a:avLst/>
          </a:prstGeom>
          <a:noFill/>
          <a:ln w="25400">
            <a:solidFill>
              <a:schemeClr val="accent2"/>
            </a:solidFill>
            <a:round/>
            <a:headEnd/>
            <a:tailEnd/>
          </a:ln>
          <a:effectLst/>
        </p:spPr>
        <p:txBody>
          <a:bodyPr/>
          <a:lstStyle/>
          <a:p>
            <a:pPr>
              <a:defRPr/>
            </a:pPr>
            <a:endParaRPr lang="en-US">
              <a:solidFill>
                <a:srgbClr val="000000"/>
              </a:solidFill>
            </a:endParaRPr>
          </a:p>
        </p:txBody>
      </p:sp>
      <p:pic>
        <p:nvPicPr>
          <p:cNvPr id="10243" name="Picture 3" descr="cdc.png"/>
          <p:cNvPicPr>
            <a:picLocks noChangeAspect="1"/>
          </p:cNvPicPr>
          <p:nvPr/>
        </p:nvPicPr>
        <p:blipFill>
          <a:blip r:embed="rId3" cstate="print"/>
          <a:srcRect/>
          <a:stretch>
            <a:fillRect/>
          </a:stretch>
        </p:blipFill>
        <p:spPr bwMode="auto">
          <a:xfrm>
            <a:off x="7848600" y="6083300"/>
            <a:ext cx="930275" cy="774700"/>
          </a:xfrm>
          <a:prstGeom prst="rect">
            <a:avLst/>
          </a:prstGeom>
          <a:noFill/>
          <a:ln w="9525">
            <a:noFill/>
            <a:miter lim="800000"/>
            <a:headEnd/>
            <a:tailEnd/>
          </a:ln>
        </p:spPr>
      </p:pic>
      <p:pic>
        <p:nvPicPr>
          <p:cNvPr id="10244" name="Picture 4" descr="hhs.png"/>
          <p:cNvPicPr>
            <a:picLocks noChangeAspect="1"/>
          </p:cNvPicPr>
          <p:nvPr/>
        </p:nvPicPr>
        <p:blipFill>
          <a:blip r:embed="rId4" cstate="print"/>
          <a:srcRect/>
          <a:stretch>
            <a:fillRect/>
          </a:stretch>
        </p:blipFill>
        <p:spPr bwMode="auto">
          <a:xfrm>
            <a:off x="381000" y="6172200"/>
            <a:ext cx="685800" cy="685800"/>
          </a:xfrm>
          <a:prstGeom prst="rect">
            <a:avLst/>
          </a:prstGeom>
          <a:noFill/>
          <a:ln w="9525">
            <a:noFill/>
            <a:miter lim="800000"/>
            <a:headEnd/>
            <a:tailEnd/>
          </a:ln>
        </p:spPr>
      </p:pic>
      <p:sp>
        <p:nvSpPr>
          <p:cNvPr id="6" name="Rectangle 5"/>
          <p:cNvSpPr/>
          <p:nvPr/>
        </p:nvSpPr>
        <p:spPr>
          <a:xfrm>
            <a:off x="0" y="0"/>
            <a:ext cx="9144000" cy="1127125"/>
          </a:xfrm>
          <a:prstGeom prst="rect">
            <a:avLst/>
          </a:prstGeom>
          <a:solidFill>
            <a:srgbClr val="879CE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66CC"/>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txStyles>
    <p:titleStyle>
      <a:lvl1pPr algn="ctr" rtl="0" eaLnBrk="0" fontAlgn="base" hangingPunct="0">
        <a:spcBef>
          <a:spcPct val="0"/>
        </a:spcBef>
        <a:spcAft>
          <a:spcPct val="0"/>
        </a:spcAft>
        <a:defRPr sz="3600" b="1">
          <a:solidFill>
            <a:schemeClr val="bg1"/>
          </a:solidFill>
          <a:latin typeface="+mj-lt"/>
          <a:ea typeface="+mj-ea"/>
          <a:cs typeface="+mj-cs"/>
        </a:defRPr>
      </a:lvl1pPr>
      <a:lvl2pPr algn="ctr" rtl="0" eaLnBrk="0" fontAlgn="base" hangingPunct="0">
        <a:spcBef>
          <a:spcPct val="0"/>
        </a:spcBef>
        <a:spcAft>
          <a:spcPct val="0"/>
        </a:spcAft>
        <a:defRPr sz="3600" b="1">
          <a:solidFill>
            <a:schemeClr val="bg1"/>
          </a:solidFill>
          <a:latin typeface="Arial" pitchFamily="34" charset="0"/>
        </a:defRPr>
      </a:lvl2pPr>
      <a:lvl3pPr algn="ctr" rtl="0" eaLnBrk="0" fontAlgn="base" hangingPunct="0">
        <a:spcBef>
          <a:spcPct val="0"/>
        </a:spcBef>
        <a:spcAft>
          <a:spcPct val="0"/>
        </a:spcAft>
        <a:defRPr sz="3600" b="1">
          <a:solidFill>
            <a:schemeClr val="bg1"/>
          </a:solidFill>
          <a:latin typeface="Arial" pitchFamily="34" charset="0"/>
        </a:defRPr>
      </a:lvl3pPr>
      <a:lvl4pPr algn="ctr" rtl="0" eaLnBrk="0" fontAlgn="base" hangingPunct="0">
        <a:spcBef>
          <a:spcPct val="0"/>
        </a:spcBef>
        <a:spcAft>
          <a:spcPct val="0"/>
        </a:spcAft>
        <a:defRPr sz="3600" b="1">
          <a:solidFill>
            <a:schemeClr val="bg1"/>
          </a:solidFill>
          <a:latin typeface="Arial" pitchFamily="34" charset="0"/>
        </a:defRPr>
      </a:lvl4pPr>
      <a:lvl5pPr algn="ctr" rtl="0" eaLnBrk="0" fontAlgn="base" hangingPunct="0">
        <a:spcBef>
          <a:spcPct val="0"/>
        </a:spcBef>
        <a:spcAft>
          <a:spcPct val="0"/>
        </a:spcAft>
        <a:defRPr sz="3600" b="1">
          <a:solidFill>
            <a:schemeClr val="bg1"/>
          </a:solidFill>
          <a:latin typeface="Arial" pitchFamily="34" charset="0"/>
        </a:defRPr>
      </a:lvl5pPr>
      <a:lvl6pPr marL="457200" algn="ctr" rtl="0" fontAlgn="base">
        <a:spcBef>
          <a:spcPct val="0"/>
        </a:spcBef>
        <a:spcAft>
          <a:spcPct val="0"/>
        </a:spcAft>
        <a:defRPr sz="3600" b="1">
          <a:solidFill>
            <a:schemeClr val="bg1"/>
          </a:solidFill>
          <a:latin typeface="Arial" pitchFamily="34" charset="0"/>
        </a:defRPr>
      </a:lvl6pPr>
      <a:lvl7pPr marL="914400" algn="ctr" rtl="0" fontAlgn="base">
        <a:spcBef>
          <a:spcPct val="0"/>
        </a:spcBef>
        <a:spcAft>
          <a:spcPct val="0"/>
        </a:spcAft>
        <a:defRPr sz="3600" b="1">
          <a:solidFill>
            <a:schemeClr val="bg1"/>
          </a:solidFill>
          <a:latin typeface="Arial" pitchFamily="34" charset="0"/>
        </a:defRPr>
      </a:lvl7pPr>
      <a:lvl8pPr marL="1371600" algn="ctr" rtl="0" fontAlgn="base">
        <a:spcBef>
          <a:spcPct val="0"/>
        </a:spcBef>
        <a:spcAft>
          <a:spcPct val="0"/>
        </a:spcAft>
        <a:defRPr sz="3600" b="1">
          <a:solidFill>
            <a:schemeClr val="bg1"/>
          </a:solidFill>
          <a:latin typeface="Arial" pitchFamily="34" charset="0"/>
        </a:defRPr>
      </a:lvl8pPr>
      <a:lvl9pPr marL="1828800" algn="ctr" rtl="0" fontAlgn="base">
        <a:spcBef>
          <a:spcPct val="0"/>
        </a:spcBef>
        <a:spcAft>
          <a:spcPct val="0"/>
        </a:spcAft>
        <a:defRPr sz="3600" b="1">
          <a:solidFill>
            <a:schemeClr val="bg1"/>
          </a:solidFill>
          <a:latin typeface="Arial" pitchFamily="34" charset="0"/>
        </a:defRPr>
      </a:lvl9pPr>
    </p:titleStyle>
    <p:bodyStyle>
      <a:lvl1pPr marL="342900" indent="-342900" algn="l" rtl="0" eaLnBrk="0" fontAlgn="base" hangingPunct="0">
        <a:spcBef>
          <a:spcPct val="20000"/>
        </a:spcBef>
        <a:spcAft>
          <a:spcPct val="0"/>
        </a:spcAft>
        <a:buBlip>
          <a:blip r:embed="rId5"/>
        </a:buBli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5000"/>
        <a:buFont typeface="Arial" pitchFamily="34" charset="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0358" name="Line 6"/>
          <p:cNvSpPr>
            <a:spLocks noChangeShapeType="1"/>
          </p:cNvSpPr>
          <p:nvPr/>
        </p:nvSpPr>
        <p:spPr bwMode="auto">
          <a:xfrm>
            <a:off x="457200" y="6096000"/>
            <a:ext cx="8229600" cy="0"/>
          </a:xfrm>
          <a:prstGeom prst="line">
            <a:avLst/>
          </a:prstGeom>
          <a:noFill/>
          <a:ln w="25400">
            <a:solidFill>
              <a:schemeClr val="accent2"/>
            </a:solidFill>
            <a:round/>
            <a:headEnd/>
            <a:tailEnd/>
          </a:ln>
          <a:effectLst/>
        </p:spPr>
        <p:txBody>
          <a:bodyPr/>
          <a:lstStyle/>
          <a:p>
            <a:pPr>
              <a:defRPr/>
            </a:pPr>
            <a:endParaRPr lang="en-US">
              <a:solidFill>
                <a:srgbClr val="000000"/>
              </a:solidFill>
            </a:endParaRPr>
          </a:p>
        </p:txBody>
      </p:sp>
      <p:pic>
        <p:nvPicPr>
          <p:cNvPr id="11267" name="Picture 3" descr="cdc.png"/>
          <p:cNvPicPr>
            <a:picLocks noChangeAspect="1"/>
          </p:cNvPicPr>
          <p:nvPr/>
        </p:nvPicPr>
        <p:blipFill>
          <a:blip r:embed="rId3" cstate="print"/>
          <a:srcRect/>
          <a:stretch>
            <a:fillRect/>
          </a:stretch>
        </p:blipFill>
        <p:spPr bwMode="auto">
          <a:xfrm>
            <a:off x="7848600" y="6083300"/>
            <a:ext cx="930275" cy="774700"/>
          </a:xfrm>
          <a:prstGeom prst="rect">
            <a:avLst/>
          </a:prstGeom>
          <a:noFill/>
          <a:ln w="9525">
            <a:noFill/>
            <a:miter lim="800000"/>
            <a:headEnd/>
            <a:tailEnd/>
          </a:ln>
        </p:spPr>
      </p:pic>
      <p:pic>
        <p:nvPicPr>
          <p:cNvPr id="11268" name="Picture 4" descr="hhs.png"/>
          <p:cNvPicPr>
            <a:picLocks noChangeAspect="1"/>
          </p:cNvPicPr>
          <p:nvPr/>
        </p:nvPicPr>
        <p:blipFill>
          <a:blip r:embed="rId4" cstate="print"/>
          <a:srcRect/>
          <a:stretch>
            <a:fillRect/>
          </a:stretch>
        </p:blipFill>
        <p:spPr bwMode="auto">
          <a:xfrm>
            <a:off x="381000" y="6172200"/>
            <a:ext cx="685800" cy="685800"/>
          </a:xfrm>
          <a:prstGeom prst="rect">
            <a:avLst/>
          </a:prstGeom>
          <a:noFill/>
          <a:ln w="9525">
            <a:noFill/>
            <a:miter lim="800000"/>
            <a:headEnd/>
            <a:tailEnd/>
          </a:ln>
        </p:spPr>
      </p:pic>
      <p:sp>
        <p:nvSpPr>
          <p:cNvPr id="6" name="Rectangle 5"/>
          <p:cNvSpPr/>
          <p:nvPr/>
        </p:nvSpPr>
        <p:spPr>
          <a:xfrm>
            <a:off x="0" y="0"/>
            <a:ext cx="9144000" cy="1127125"/>
          </a:xfrm>
          <a:prstGeom prst="rect">
            <a:avLst/>
          </a:prstGeom>
          <a:solidFill>
            <a:srgbClr val="879CE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66CC"/>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txStyles>
    <p:titleStyle>
      <a:lvl1pPr algn="ctr" rtl="0" eaLnBrk="0" fontAlgn="base" hangingPunct="0">
        <a:spcBef>
          <a:spcPct val="0"/>
        </a:spcBef>
        <a:spcAft>
          <a:spcPct val="0"/>
        </a:spcAft>
        <a:defRPr sz="3600" b="1">
          <a:solidFill>
            <a:schemeClr val="bg1"/>
          </a:solidFill>
          <a:latin typeface="+mj-lt"/>
          <a:ea typeface="+mj-ea"/>
          <a:cs typeface="+mj-cs"/>
        </a:defRPr>
      </a:lvl1pPr>
      <a:lvl2pPr algn="ctr" rtl="0" eaLnBrk="0" fontAlgn="base" hangingPunct="0">
        <a:spcBef>
          <a:spcPct val="0"/>
        </a:spcBef>
        <a:spcAft>
          <a:spcPct val="0"/>
        </a:spcAft>
        <a:defRPr sz="3600" b="1">
          <a:solidFill>
            <a:schemeClr val="bg1"/>
          </a:solidFill>
          <a:latin typeface="Arial" pitchFamily="34" charset="0"/>
        </a:defRPr>
      </a:lvl2pPr>
      <a:lvl3pPr algn="ctr" rtl="0" eaLnBrk="0" fontAlgn="base" hangingPunct="0">
        <a:spcBef>
          <a:spcPct val="0"/>
        </a:spcBef>
        <a:spcAft>
          <a:spcPct val="0"/>
        </a:spcAft>
        <a:defRPr sz="3600" b="1">
          <a:solidFill>
            <a:schemeClr val="bg1"/>
          </a:solidFill>
          <a:latin typeface="Arial" pitchFamily="34" charset="0"/>
        </a:defRPr>
      </a:lvl3pPr>
      <a:lvl4pPr algn="ctr" rtl="0" eaLnBrk="0" fontAlgn="base" hangingPunct="0">
        <a:spcBef>
          <a:spcPct val="0"/>
        </a:spcBef>
        <a:spcAft>
          <a:spcPct val="0"/>
        </a:spcAft>
        <a:defRPr sz="3600" b="1">
          <a:solidFill>
            <a:schemeClr val="bg1"/>
          </a:solidFill>
          <a:latin typeface="Arial" pitchFamily="34" charset="0"/>
        </a:defRPr>
      </a:lvl4pPr>
      <a:lvl5pPr algn="ctr" rtl="0" eaLnBrk="0" fontAlgn="base" hangingPunct="0">
        <a:spcBef>
          <a:spcPct val="0"/>
        </a:spcBef>
        <a:spcAft>
          <a:spcPct val="0"/>
        </a:spcAft>
        <a:defRPr sz="3600" b="1">
          <a:solidFill>
            <a:schemeClr val="bg1"/>
          </a:solidFill>
          <a:latin typeface="Arial" pitchFamily="34" charset="0"/>
        </a:defRPr>
      </a:lvl5pPr>
      <a:lvl6pPr marL="457200" algn="ctr" rtl="0" fontAlgn="base">
        <a:spcBef>
          <a:spcPct val="0"/>
        </a:spcBef>
        <a:spcAft>
          <a:spcPct val="0"/>
        </a:spcAft>
        <a:defRPr sz="3600" b="1">
          <a:solidFill>
            <a:schemeClr val="bg1"/>
          </a:solidFill>
          <a:latin typeface="Arial" pitchFamily="34" charset="0"/>
        </a:defRPr>
      </a:lvl6pPr>
      <a:lvl7pPr marL="914400" algn="ctr" rtl="0" fontAlgn="base">
        <a:spcBef>
          <a:spcPct val="0"/>
        </a:spcBef>
        <a:spcAft>
          <a:spcPct val="0"/>
        </a:spcAft>
        <a:defRPr sz="3600" b="1">
          <a:solidFill>
            <a:schemeClr val="bg1"/>
          </a:solidFill>
          <a:latin typeface="Arial" pitchFamily="34" charset="0"/>
        </a:defRPr>
      </a:lvl7pPr>
      <a:lvl8pPr marL="1371600" algn="ctr" rtl="0" fontAlgn="base">
        <a:spcBef>
          <a:spcPct val="0"/>
        </a:spcBef>
        <a:spcAft>
          <a:spcPct val="0"/>
        </a:spcAft>
        <a:defRPr sz="3600" b="1">
          <a:solidFill>
            <a:schemeClr val="bg1"/>
          </a:solidFill>
          <a:latin typeface="Arial" pitchFamily="34" charset="0"/>
        </a:defRPr>
      </a:lvl8pPr>
      <a:lvl9pPr marL="1828800" algn="ctr" rtl="0" fontAlgn="base">
        <a:spcBef>
          <a:spcPct val="0"/>
        </a:spcBef>
        <a:spcAft>
          <a:spcPct val="0"/>
        </a:spcAft>
        <a:defRPr sz="3600" b="1">
          <a:solidFill>
            <a:schemeClr val="bg1"/>
          </a:solidFill>
          <a:latin typeface="Arial" pitchFamily="34" charset="0"/>
        </a:defRPr>
      </a:lvl9pPr>
    </p:titleStyle>
    <p:bodyStyle>
      <a:lvl1pPr marL="342900" indent="-342900" algn="l" rtl="0" eaLnBrk="0" fontAlgn="base" hangingPunct="0">
        <a:spcBef>
          <a:spcPct val="20000"/>
        </a:spcBef>
        <a:spcAft>
          <a:spcPct val="0"/>
        </a:spcAft>
        <a:buBlip>
          <a:blip r:embed="rId5"/>
        </a:buBli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5000"/>
        <a:buFont typeface="Arial" pitchFamily="34" charset="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0358" name="Line 6"/>
          <p:cNvSpPr>
            <a:spLocks noChangeShapeType="1"/>
          </p:cNvSpPr>
          <p:nvPr/>
        </p:nvSpPr>
        <p:spPr bwMode="auto">
          <a:xfrm>
            <a:off x="457200" y="6096000"/>
            <a:ext cx="8229600" cy="0"/>
          </a:xfrm>
          <a:prstGeom prst="line">
            <a:avLst/>
          </a:prstGeom>
          <a:noFill/>
          <a:ln w="25400">
            <a:solidFill>
              <a:schemeClr val="accent2"/>
            </a:solidFill>
            <a:round/>
            <a:headEnd/>
            <a:tailEnd/>
          </a:ln>
          <a:effectLst/>
        </p:spPr>
        <p:txBody>
          <a:bodyPr/>
          <a:lstStyle/>
          <a:p>
            <a:pPr>
              <a:defRPr/>
            </a:pPr>
            <a:endParaRPr lang="en-US">
              <a:solidFill>
                <a:srgbClr val="000000"/>
              </a:solidFill>
            </a:endParaRPr>
          </a:p>
        </p:txBody>
      </p:sp>
      <p:pic>
        <p:nvPicPr>
          <p:cNvPr id="12291" name="Picture 3" descr="cdc.png"/>
          <p:cNvPicPr>
            <a:picLocks noChangeAspect="1"/>
          </p:cNvPicPr>
          <p:nvPr/>
        </p:nvPicPr>
        <p:blipFill>
          <a:blip r:embed="rId3" cstate="print"/>
          <a:srcRect/>
          <a:stretch>
            <a:fillRect/>
          </a:stretch>
        </p:blipFill>
        <p:spPr bwMode="auto">
          <a:xfrm>
            <a:off x="7848600" y="6083300"/>
            <a:ext cx="930275" cy="774700"/>
          </a:xfrm>
          <a:prstGeom prst="rect">
            <a:avLst/>
          </a:prstGeom>
          <a:noFill/>
          <a:ln w="9525">
            <a:noFill/>
            <a:miter lim="800000"/>
            <a:headEnd/>
            <a:tailEnd/>
          </a:ln>
        </p:spPr>
      </p:pic>
      <p:pic>
        <p:nvPicPr>
          <p:cNvPr id="12292" name="Picture 4" descr="hhs.png"/>
          <p:cNvPicPr>
            <a:picLocks noChangeAspect="1"/>
          </p:cNvPicPr>
          <p:nvPr/>
        </p:nvPicPr>
        <p:blipFill>
          <a:blip r:embed="rId4" cstate="print"/>
          <a:srcRect/>
          <a:stretch>
            <a:fillRect/>
          </a:stretch>
        </p:blipFill>
        <p:spPr bwMode="auto">
          <a:xfrm>
            <a:off x="381000" y="6172200"/>
            <a:ext cx="685800" cy="685800"/>
          </a:xfrm>
          <a:prstGeom prst="rect">
            <a:avLst/>
          </a:prstGeom>
          <a:noFill/>
          <a:ln w="9525">
            <a:noFill/>
            <a:miter lim="800000"/>
            <a:headEnd/>
            <a:tailEnd/>
          </a:ln>
        </p:spPr>
      </p:pic>
      <p:sp>
        <p:nvSpPr>
          <p:cNvPr id="6" name="Rectangle 5"/>
          <p:cNvSpPr/>
          <p:nvPr/>
        </p:nvSpPr>
        <p:spPr>
          <a:xfrm>
            <a:off x="0" y="0"/>
            <a:ext cx="9144000" cy="1127125"/>
          </a:xfrm>
          <a:prstGeom prst="rect">
            <a:avLst/>
          </a:prstGeom>
          <a:solidFill>
            <a:srgbClr val="879CE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66CC"/>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txStyles>
    <p:titleStyle>
      <a:lvl1pPr algn="ctr" rtl="0" eaLnBrk="0" fontAlgn="base" hangingPunct="0">
        <a:spcBef>
          <a:spcPct val="0"/>
        </a:spcBef>
        <a:spcAft>
          <a:spcPct val="0"/>
        </a:spcAft>
        <a:defRPr sz="3600" b="1">
          <a:solidFill>
            <a:schemeClr val="bg1"/>
          </a:solidFill>
          <a:latin typeface="+mj-lt"/>
          <a:ea typeface="+mj-ea"/>
          <a:cs typeface="+mj-cs"/>
        </a:defRPr>
      </a:lvl1pPr>
      <a:lvl2pPr algn="ctr" rtl="0" eaLnBrk="0" fontAlgn="base" hangingPunct="0">
        <a:spcBef>
          <a:spcPct val="0"/>
        </a:spcBef>
        <a:spcAft>
          <a:spcPct val="0"/>
        </a:spcAft>
        <a:defRPr sz="3600" b="1">
          <a:solidFill>
            <a:schemeClr val="bg1"/>
          </a:solidFill>
          <a:latin typeface="Arial" pitchFamily="34" charset="0"/>
        </a:defRPr>
      </a:lvl2pPr>
      <a:lvl3pPr algn="ctr" rtl="0" eaLnBrk="0" fontAlgn="base" hangingPunct="0">
        <a:spcBef>
          <a:spcPct val="0"/>
        </a:spcBef>
        <a:spcAft>
          <a:spcPct val="0"/>
        </a:spcAft>
        <a:defRPr sz="3600" b="1">
          <a:solidFill>
            <a:schemeClr val="bg1"/>
          </a:solidFill>
          <a:latin typeface="Arial" pitchFamily="34" charset="0"/>
        </a:defRPr>
      </a:lvl3pPr>
      <a:lvl4pPr algn="ctr" rtl="0" eaLnBrk="0" fontAlgn="base" hangingPunct="0">
        <a:spcBef>
          <a:spcPct val="0"/>
        </a:spcBef>
        <a:spcAft>
          <a:spcPct val="0"/>
        </a:spcAft>
        <a:defRPr sz="3600" b="1">
          <a:solidFill>
            <a:schemeClr val="bg1"/>
          </a:solidFill>
          <a:latin typeface="Arial" pitchFamily="34" charset="0"/>
        </a:defRPr>
      </a:lvl4pPr>
      <a:lvl5pPr algn="ctr" rtl="0" eaLnBrk="0" fontAlgn="base" hangingPunct="0">
        <a:spcBef>
          <a:spcPct val="0"/>
        </a:spcBef>
        <a:spcAft>
          <a:spcPct val="0"/>
        </a:spcAft>
        <a:defRPr sz="3600" b="1">
          <a:solidFill>
            <a:schemeClr val="bg1"/>
          </a:solidFill>
          <a:latin typeface="Arial" pitchFamily="34" charset="0"/>
        </a:defRPr>
      </a:lvl5pPr>
      <a:lvl6pPr marL="457200" algn="ctr" rtl="0" fontAlgn="base">
        <a:spcBef>
          <a:spcPct val="0"/>
        </a:spcBef>
        <a:spcAft>
          <a:spcPct val="0"/>
        </a:spcAft>
        <a:defRPr sz="3600" b="1">
          <a:solidFill>
            <a:schemeClr val="bg1"/>
          </a:solidFill>
          <a:latin typeface="Arial" pitchFamily="34" charset="0"/>
        </a:defRPr>
      </a:lvl6pPr>
      <a:lvl7pPr marL="914400" algn="ctr" rtl="0" fontAlgn="base">
        <a:spcBef>
          <a:spcPct val="0"/>
        </a:spcBef>
        <a:spcAft>
          <a:spcPct val="0"/>
        </a:spcAft>
        <a:defRPr sz="3600" b="1">
          <a:solidFill>
            <a:schemeClr val="bg1"/>
          </a:solidFill>
          <a:latin typeface="Arial" pitchFamily="34" charset="0"/>
        </a:defRPr>
      </a:lvl7pPr>
      <a:lvl8pPr marL="1371600" algn="ctr" rtl="0" fontAlgn="base">
        <a:spcBef>
          <a:spcPct val="0"/>
        </a:spcBef>
        <a:spcAft>
          <a:spcPct val="0"/>
        </a:spcAft>
        <a:defRPr sz="3600" b="1">
          <a:solidFill>
            <a:schemeClr val="bg1"/>
          </a:solidFill>
          <a:latin typeface="Arial" pitchFamily="34" charset="0"/>
        </a:defRPr>
      </a:lvl8pPr>
      <a:lvl9pPr marL="1828800" algn="ctr" rtl="0" fontAlgn="base">
        <a:spcBef>
          <a:spcPct val="0"/>
        </a:spcBef>
        <a:spcAft>
          <a:spcPct val="0"/>
        </a:spcAft>
        <a:defRPr sz="3600" b="1">
          <a:solidFill>
            <a:schemeClr val="bg1"/>
          </a:solidFill>
          <a:latin typeface="Arial" pitchFamily="34" charset="0"/>
        </a:defRPr>
      </a:lvl9pPr>
    </p:titleStyle>
    <p:bodyStyle>
      <a:lvl1pPr marL="342900" indent="-342900" algn="l" rtl="0" eaLnBrk="0" fontAlgn="base" hangingPunct="0">
        <a:spcBef>
          <a:spcPct val="20000"/>
        </a:spcBef>
        <a:spcAft>
          <a:spcPct val="0"/>
        </a:spcAft>
        <a:buBlip>
          <a:blip r:embed="rId5"/>
        </a:buBli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5000"/>
        <a:buFont typeface="Arial" pitchFamily="34" charset="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0358" name="Line 6"/>
          <p:cNvSpPr>
            <a:spLocks noChangeShapeType="1"/>
          </p:cNvSpPr>
          <p:nvPr/>
        </p:nvSpPr>
        <p:spPr bwMode="auto">
          <a:xfrm>
            <a:off x="457200" y="6096000"/>
            <a:ext cx="8229600" cy="0"/>
          </a:xfrm>
          <a:prstGeom prst="line">
            <a:avLst/>
          </a:prstGeom>
          <a:noFill/>
          <a:ln w="25400">
            <a:solidFill>
              <a:schemeClr val="accent2"/>
            </a:solidFill>
            <a:round/>
            <a:headEnd/>
            <a:tailEnd/>
          </a:ln>
          <a:effectLst/>
        </p:spPr>
        <p:txBody>
          <a:bodyPr/>
          <a:lstStyle/>
          <a:p>
            <a:pPr>
              <a:defRPr/>
            </a:pPr>
            <a:endParaRPr lang="en-US">
              <a:solidFill>
                <a:srgbClr val="000000"/>
              </a:solidFill>
            </a:endParaRPr>
          </a:p>
        </p:txBody>
      </p:sp>
      <p:pic>
        <p:nvPicPr>
          <p:cNvPr id="13315" name="Picture 3" descr="cdc.png"/>
          <p:cNvPicPr>
            <a:picLocks noChangeAspect="1"/>
          </p:cNvPicPr>
          <p:nvPr/>
        </p:nvPicPr>
        <p:blipFill>
          <a:blip r:embed="rId3" cstate="print"/>
          <a:srcRect/>
          <a:stretch>
            <a:fillRect/>
          </a:stretch>
        </p:blipFill>
        <p:spPr bwMode="auto">
          <a:xfrm>
            <a:off x="7848600" y="6083300"/>
            <a:ext cx="930275" cy="774700"/>
          </a:xfrm>
          <a:prstGeom prst="rect">
            <a:avLst/>
          </a:prstGeom>
          <a:noFill/>
          <a:ln w="9525">
            <a:noFill/>
            <a:miter lim="800000"/>
            <a:headEnd/>
            <a:tailEnd/>
          </a:ln>
        </p:spPr>
      </p:pic>
      <p:pic>
        <p:nvPicPr>
          <p:cNvPr id="13316" name="Picture 4" descr="hhs.png"/>
          <p:cNvPicPr>
            <a:picLocks noChangeAspect="1"/>
          </p:cNvPicPr>
          <p:nvPr/>
        </p:nvPicPr>
        <p:blipFill>
          <a:blip r:embed="rId4" cstate="print"/>
          <a:srcRect/>
          <a:stretch>
            <a:fillRect/>
          </a:stretch>
        </p:blipFill>
        <p:spPr bwMode="auto">
          <a:xfrm>
            <a:off x="381000" y="6172200"/>
            <a:ext cx="685800" cy="685800"/>
          </a:xfrm>
          <a:prstGeom prst="rect">
            <a:avLst/>
          </a:prstGeom>
          <a:noFill/>
          <a:ln w="9525">
            <a:noFill/>
            <a:miter lim="800000"/>
            <a:headEnd/>
            <a:tailEnd/>
          </a:ln>
        </p:spPr>
      </p:pic>
      <p:sp>
        <p:nvSpPr>
          <p:cNvPr id="6" name="Rectangle 5"/>
          <p:cNvSpPr/>
          <p:nvPr/>
        </p:nvSpPr>
        <p:spPr>
          <a:xfrm>
            <a:off x="0" y="0"/>
            <a:ext cx="9144000" cy="1127125"/>
          </a:xfrm>
          <a:prstGeom prst="rect">
            <a:avLst/>
          </a:prstGeom>
          <a:solidFill>
            <a:srgbClr val="879CE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66CC"/>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txStyles>
    <p:titleStyle>
      <a:lvl1pPr algn="ctr" rtl="0" eaLnBrk="0" fontAlgn="base" hangingPunct="0">
        <a:spcBef>
          <a:spcPct val="0"/>
        </a:spcBef>
        <a:spcAft>
          <a:spcPct val="0"/>
        </a:spcAft>
        <a:defRPr sz="3600" b="1">
          <a:solidFill>
            <a:schemeClr val="bg1"/>
          </a:solidFill>
          <a:latin typeface="+mj-lt"/>
          <a:ea typeface="+mj-ea"/>
          <a:cs typeface="+mj-cs"/>
        </a:defRPr>
      </a:lvl1pPr>
      <a:lvl2pPr algn="ctr" rtl="0" eaLnBrk="0" fontAlgn="base" hangingPunct="0">
        <a:spcBef>
          <a:spcPct val="0"/>
        </a:spcBef>
        <a:spcAft>
          <a:spcPct val="0"/>
        </a:spcAft>
        <a:defRPr sz="3600" b="1">
          <a:solidFill>
            <a:schemeClr val="bg1"/>
          </a:solidFill>
          <a:latin typeface="Arial" pitchFamily="34" charset="0"/>
        </a:defRPr>
      </a:lvl2pPr>
      <a:lvl3pPr algn="ctr" rtl="0" eaLnBrk="0" fontAlgn="base" hangingPunct="0">
        <a:spcBef>
          <a:spcPct val="0"/>
        </a:spcBef>
        <a:spcAft>
          <a:spcPct val="0"/>
        </a:spcAft>
        <a:defRPr sz="3600" b="1">
          <a:solidFill>
            <a:schemeClr val="bg1"/>
          </a:solidFill>
          <a:latin typeface="Arial" pitchFamily="34" charset="0"/>
        </a:defRPr>
      </a:lvl3pPr>
      <a:lvl4pPr algn="ctr" rtl="0" eaLnBrk="0" fontAlgn="base" hangingPunct="0">
        <a:spcBef>
          <a:spcPct val="0"/>
        </a:spcBef>
        <a:spcAft>
          <a:spcPct val="0"/>
        </a:spcAft>
        <a:defRPr sz="3600" b="1">
          <a:solidFill>
            <a:schemeClr val="bg1"/>
          </a:solidFill>
          <a:latin typeface="Arial" pitchFamily="34" charset="0"/>
        </a:defRPr>
      </a:lvl4pPr>
      <a:lvl5pPr algn="ctr" rtl="0" eaLnBrk="0" fontAlgn="base" hangingPunct="0">
        <a:spcBef>
          <a:spcPct val="0"/>
        </a:spcBef>
        <a:spcAft>
          <a:spcPct val="0"/>
        </a:spcAft>
        <a:defRPr sz="3600" b="1">
          <a:solidFill>
            <a:schemeClr val="bg1"/>
          </a:solidFill>
          <a:latin typeface="Arial" pitchFamily="34" charset="0"/>
        </a:defRPr>
      </a:lvl5pPr>
      <a:lvl6pPr marL="457200" algn="ctr" rtl="0" fontAlgn="base">
        <a:spcBef>
          <a:spcPct val="0"/>
        </a:spcBef>
        <a:spcAft>
          <a:spcPct val="0"/>
        </a:spcAft>
        <a:defRPr sz="3600" b="1">
          <a:solidFill>
            <a:schemeClr val="bg1"/>
          </a:solidFill>
          <a:latin typeface="Arial" pitchFamily="34" charset="0"/>
        </a:defRPr>
      </a:lvl6pPr>
      <a:lvl7pPr marL="914400" algn="ctr" rtl="0" fontAlgn="base">
        <a:spcBef>
          <a:spcPct val="0"/>
        </a:spcBef>
        <a:spcAft>
          <a:spcPct val="0"/>
        </a:spcAft>
        <a:defRPr sz="3600" b="1">
          <a:solidFill>
            <a:schemeClr val="bg1"/>
          </a:solidFill>
          <a:latin typeface="Arial" pitchFamily="34" charset="0"/>
        </a:defRPr>
      </a:lvl7pPr>
      <a:lvl8pPr marL="1371600" algn="ctr" rtl="0" fontAlgn="base">
        <a:spcBef>
          <a:spcPct val="0"/>
        </a:spcBef>
        <a:spcAft>
          <a:spcPct val="0"/>
        </a:spcAft>
        <a:defRPr sz="3600" b="1">
          <a:solidFill>
            <a:schemeClr val="bg1"/>
          </a:solidFill>
          <a:latin typeface="Arial" pitchFamily="34" charset="0"/>
        </a:defRPr>
      </a:lvl8pPr>
      <a:lvl9pPr marL="1828800" algn="ctr" rtl="0" fontAlgn="base">
        <a:spcBef>
          <a:spcPct val="0"/>
        </a:spcBef>
        <a:spcAft>
          <a:spcPct val="0"/>
        </a:spcAft>
        <a:defRPr sz="3600" b="1">
          <a:solidFill>
            <a:schemeClr val="bg1"/>
          </a:solidFill>
          <a:latin typeface="Arial" pitchFamily="34" charset="0"/>
        </a:defRPr>
      </a:lvl9pPr>
    </p:titleStyle>
    <p:bodyStyle>
      <a:lvl1pPr marL="342900" indent="-342900" algn="l" rtl="0" eaLnBrk="0" fontAlgn="base" hangingPunct="0">
        <a:spcBef>
          <a:spcPct val="20000"/>
        </a:spcBef>
        <a:spcAft>
          <a:spcPct val="0"/>
        </a:spcAft>
        <a:buBlip>
          <a:blip r:embed="rId5"/>
        </a:buBli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5000"/>
        <a:buFont typeface="Arial" pitchFamily="34" charset="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0358" name="Line 6"/>
          <p:cNvSpPr>
            <a:spLocks noChangeShapeType="1"/>
          </p:cNvSpPr>
          <p:nvPr/>
        </p:nvSpPr>
        <p:spPr bwMode="auto">
          <a:xfrm>
            <a:off x="457200" y="6096000"/>
            <a:ext cx="8229600" cy="0"/>
          </a:xfrm>
          <a:prstGeom prst="line">
            <a:avLst/>
          </a:prstGeom>
          <a:noFill/>
          <a:ln w="25400">
            <a:solidFill>
              <a:schemeClr val="accent2"/>
            </a:solidFill>
            <a:round/>
            <a:headEnd/>
            <a:tailEnd/>
          </a:ln>
          <a:effectLst/>
        </p:spPr>
        <p:txBody>
          <a:bodyPr/>
          <a:lstStyle/>
          <a:p>
            <a:pPr>
              <a:defRPr/>
            </a:pPr>
            <a:endParaRPr lang="en-US">
              <a:solidFill>
                <a:srgbClr val="000000"/>
              </a:solidFill>
            </a:endParaRPr>
          </a:p>
        </p:txBody>
      </p:sp>
      <p:pic>
        <p:nvPicPr>
          <p:cNvPr id="14339" name="Picture 3" descr="cdc.png"/>
          <p:cNvPicPr>
            <a:picLocks noChangeAspect="1"/>
          </p:cNvPicPr>
          <p:nvPr/>
        </p:nvPicPr>
        <p:blipFill>
          <a:blip r:embed="rId3" cstate="print"/>
          <a:srcRect/>
          <a:stretch>
            <a:fillRect/>
          </a:stretch>
        </p:blipFill>
        <p:spPr bwMode="auto">
          <a:xfrm>
            <a:off x="7848600" y="6083300"/>
            <a:ext cx="930275" cy="774700"/>
          </a:xfrm>
          <a:prstGeom prst="rect">
            <a:avLst/>
          </a:prstGeom>
          <a:noFill/>
          <a:ln w="9525">
            <a:noFill/>
            <a:miter lim="800000"/>
            <a:headEnd/>
            <a:tailEnd/>
          </a:ln>
        </p:spPr>
      </p:pic>
      <p:pic>
        <p:nvPicPr>
          <p:cNvPr id="14340" name="Picture 4" descr="hhs.png"/>
          <p:cNvPicPr>
            <a:picLocks noChangeAspect="1"/>
          </p:cNvPicPr>
          <p:nvPr/>
        </p:nvPicPr>
        <p:blipFill>
          <a:blip r:embed="rId4" cstate="print"/>
          <a:srcRect/>
          <a:stretch>
            <a:fillRect/>
          </a:stretch>
        </p:blipFill>
        <p:spPr bwMode="auto">
          <a:xfrm>
            <a:off x="381000" y="6172200"/>
            <a:ext cx="685800" cy="685800"/>
          </a:xfrm>
          <a:prstGeom prst="rect">
            <a:avLst/>
          </a:prstGeom>
          <a:noFill/>
          <a:ln w="9525">
            <a:noFill/>
            <a:miter lim="800000"/>
            <a:headEnd/>
            <a:tailEnd/>
          </a:ln>
        </p:spPr>
      </p:pic>
      <p:sp>
        <p:nvSpPr>
          <p:cNvPr id="6" name="Rectangle 5"/>
          <p:cNvSpPr/>
          <p:nvPr/>
        </p:nvSpPr>
        <p:spPr>
          <a:xfrm>
            <a:off x="0" y="0"/>
            <a:ext cx="9144000" cy="1127125"/>
          </a:xfrm>
          <a:prstGeom prst="rect">
            <a:avLst/>
          </a:prstGeom>
          <a:solidFill>
            <a:srgbClr val="879CE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66CC"/>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txStyles>
    <p:titleStyle>
      <a:lvl1pPr algn="ctr" rtl="0" eaLnBrk="0" fontAlgn="base" hangingPunct="0">
        <a:spcBef>
          <a:spcPct val="0"/>
        </a:spcBef>
        <a:spcAft>
          <a:spcPct val="0"/>
        </a:spcAft>
        <a:defRPr sz="3600" b="1">
          <a:solidFill>
            <a:schemeClr val="bg1"/>
          </a:solidFill>
          <a:latin typeface="+mj-lt"/>
          <a:ea typeface="+mj-ea"/>
          <a:cs typeface="+mj-cs"/>
        </a:defRPr>
      </a:lvl1pPr>
      <a:lvl2pPr algn="ctr" rtl="0" eaLnBrk="0" fontAlgn="base" hangingPunct="0">
        <a:spcBef>
          <a:spcPct val="0"/>
        </a:spcBef>
        <a:spcAft>
          <a:spcPct val="0"/>
        </a:spcAft>
        <a:defRPr sz="3600" b="1">
          <a:solidFill>
            <a:schemeClr val="bg1"/>
          </a:solidFill>
          <a:latin typeface="Arial" pitchFamily="34" charset="0"/>
        </a:defRPr>
      </a:lvl2pPr>
      <a:lvl3pPr algn="ctr" rtl="0" eaLnBrk="0" fontAlgn="base" hangingPunct="0">
        <a:spcBef>
          <a:spcPct val="0"/>
        </a:spcBef>
        <a:spcAft>
          <a:spcPct val="0"/>
        </a:spcAft>
        <a:defRPr sz="3600" b="1">
          <a:solidFill>
            <a:schemeClr val="bg1"/>
          </a:solidFill>
          <a:latin typeface="Arial" pitchFamily="34" charset="0"/>
        </a:defRPr>
      </a:lvl3pPr>
      <a:lvl4pPr algn="ctr" rtl="0" eaLnBrk="0" fontAlgn="base" hangingPunct="0">
        <a:spcBef>
          <a:spcPct val="0"/>
        </a:spcBef>
        <a:spcAft>
          <a:spcPct val="0"/>
        </a:spcAft>
        <a:defRPr sz="3600" b="1">
          <a:solidFill>
            <a:schemeClr val="bg1"/>
          </a:solidFill>
          <a:latin typeface="Arial" pitchFamily="34" charset="0"/>
        </a:defRPr>
      </a:lvl4pPr>
      <a:lvl5pPr algn="ctr" rtl="0" eaLnBrk="0" fontAlgn="base" hangingPunct="0">
        <a:spcBef>
          <a:spcPct val="0"/>
        </a:spcBef>
        <a:spcAft>
          <a:spcPct val="0"/>
        </a:spcAft>
        <a:defRPr sz="3600" b="1">
          <a:solidFill>
            <a:schemeClr val="bg1"/>
          </a:solidFill>
          <a:latin typeface="Arial" pitchFamily="34" charset="0"/>
        </a:defRPr>
      </a:lvl5pPr>
      <a:lvl6pPr marL="457200" algn="ctr" rtl="0" fontAlgn="base">
        <a:spcBef>
          <a:spcPct val="0"/>
        </a:spcBef>
        <a:spcAft>
          <a:spcPct val="0"/>
        </a:spcAft>
        <a:defRPr sz="3600" b="1">
          <a:solidFill>
            <a:schemeClr val="bg1"/>
          </a:solidFill>
          <a:latin typeface="Arial" pitchFamily="34" charset="0"/>
        </a:defRPr>
      </a:lvl6pPr>
      <a:lvl7pPr marL="914400" algn="ctr" rtl="0" fontAlgn="base">
        <a:spcBef>
          <a:spcPct val="0"/>
        </a:spcBef>
        <a:spcAft>
          <a:spcPct val="0"/>
        </a:spcAft>
        <a:defRPr sz="3600" b="1">
          <a:solidFill>
            <a:schemeClr val="bg1"/>
          </a:solidFill>
          <a:latin typeface="Arial" pitchFamily="34" charset="0"/>
        </a:defRPr>
      </a:lvl7pPr>
      <a:lvl8pPr marL="1371600" algn="ctr" rtl="0" fontAlgn="base">
        <a:spcBef>
          <a:spcPct val="0"/>
        </a:spcBef>
        <a:spcAft>
          <a:spcPct val="0"/>
        </a:spcAft>
        <a:defRPr sz="3600" b="1">
          <a:solidFill>
            <a:schemeClr val="bg1"/>
          </a:solidFill>
          <a:latin typeface="Arial" pitchFamily="34" charset="0"/>
        </a:defRPr>
      </a:lvl8pPr>
      <a:lvl9pPr marL="1828800" algn="ctr" rtl="0" fontAlgn="base">
        <a:spcBef>
          <a:spcPct val="0"/>
        </a:spcBef>
        <a:spcAft>
          <a:spcPct val="0"/>
        </a:spcAft>
        <a:defRPr sz="3600" b="1">
          <a:solidFill>
            <a:schemeClr val="bg1"/>
          </a:solidFill>
          <a:latin typeface="Arial" pitchFamily="34" charset="0"/>
        </a:defRPr>
      </a:lvl9pPr>
    </p:titleStyle>
    <p:bodyStyle>
      <a:lvl1pPr marL="342900" indent="-342900" algn="l" rtl="0" eaLnBrk="0" fontAlgn="base" hangingPunct="0">
        <a:spcBef>
          <a:spcPct val="20000"/>
        </a:spcBef>
        <a:spcAft>
          <a:spcPct val="0"/>
        </a:spcAft>
        <a:buBlip>
          <a:blip r:embed="rId5"/>
        </a:buBli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5000"/>
        <a:buFont typeface="Arial" pitchFamily="34" charset="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5.wm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16.wmf"/></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17.wmf"/></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18.wmf"/></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image" Target="../media/image20.wmf"/><Relationship Id="rId4" Type="http://schemas.openxmlformats.org/officeDocument/2006/relationships/image" Target="../media/image19.wmf"/></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21.wmf"/></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22.wmf"/></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23.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24.w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notesSlide" Target="../notesSlides/notesSlide24.xml"/><Relationship Id="rId7" Type="http://schemas.openxmlformats.org/officeDocument/2006/relationships/image" Target="../media/image29.png"/><Relationship Id="rId2" Type="http://schemas.openxmlformats.org/officeDocument/2006/relationships/slideLayout" Target="../slideLayouts/slideLayout24.xml"/><Relationship Id="rId1" Type="http://schemas.openxmlformats.org/officeDocument/2006/relationships/vmlDrawing" Target="../drawings/vmlDrawing5.v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jpeg"/><Relationship Id="rId4" Type="http://schemas.openxmlformats.org/officeDocument/2006/relationships/oleObject" Target="../embeddings/oleObject1.bin"/><Relationship Id="rId9" Type="http://schemas.openxmlformats.org/officeDocument/2006/relationships/image" Target="../media/image31.jpeg"/></Relationships>
</file>

<file path=ppt/slides/_rels/slide33.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png"/><Relationship Id="rId1" Type="http://schemas.openxmlformats.org/officeDocument/2006/relationships/slideLayout" Target="../slideLayouts/slideLayout13.xml"/><Relationship Id="rId4" Type="http://schemas.openxmlformats.org/officeDocument/2006/relationships/image" Target="../media/image35.wmf"/></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13.xml"/><Relationship Id="rId5" Type="http://schemas.openxmlformats.org/officeDocument/2006/relationships/image" Target="../media/image39.png"/><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13.xml"/><Relationship Id="rId5" Type="http://schemas.openxmlformats.org/officeDocument/2006/relationships/image" Target="../media/image39.png"/><Relationship Id="rId4" Type="http://schemas.openxmlformats.org/officeDocument/2006/relationships/image" Target="../media/image38.png"/></Relationships>
</file>

<file path=ppt/slides/_rels/slide39.x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23.xml"/><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1.xml"/><Relationship Id="rId1" Type="http://schemas.openxmlformats.org/officeDocument/2006/relationships/slideLayout" Target="../slideLayouts/slideLayout23.xml"/><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3.xml"/><Relationship Id="rId4" Type="http://schemas.openxmlformats.org/officeDocument/2006/relationships/image" Target="../media/image45.jpeg"/></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hyperlink" Target="http://www.nap.edu/catalog/1091.html" TargetMode="External"/><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hyperlink" Target="http://www.iom.edu/?id=15246" TargetMode="External"/><Relationship Id="rId2" Type="http://schemas.openxmlformats.org/officeDocument/2006/relationships/hyperlink" Target="http://www.iom.edu/?id=15251" TargetMode="External"/><Relationship Id="rId1" Type="http://schemas.openxmlformats.org/officeDocument/2006/relationships/slideLayout" Target="../slideLayouts/slideLayout13.xml"/><Relationship Id="rId4" Type="http://schemas.openxmlformats.org/officeDocument/2006/relationships/hyperlink" Target="http://www.health.gov/phfunctions/public.htm"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3.xml"/><Relationship Id="rId1" Type="http://schemas.openxmlformats.org/officeDocument/2006/relationships/vmlDrawing" Target="../drawings/vmlDrawing1.vml"/><Relationship Id="rId4" Type="http://schemas.openxmlformats.org/officeDocument/2006/relationships/oleObject" Target="../embeddings/Microsoft_Office_Word_97_-_2003_Document1.doc"/></Relationships>
</file>

<file path=ppt/slides/_rels/slide60.xml.rels><?xml version="1.0" encoding="UTF-8" standalone="yes"?>
<Relationships xmlns="http://schemas.openxmlformats.org/package/2006/relationships"><Relationship Id="rId3" Type="http://schemas.openxmlformats.org/officeDocument/2006/relationships/hyperlink" Target="mailto:jmckeever@nnphi.org" TargetMode="External"/><Relationship Id="rId2" Type="http://schemas.openxmlformats.org/officeDocument/2006/relationships/hyperlink" Target="http://www.cdc.gov/od/ocphp/nphpsp" TargetMode="External"/><Relationship Id="rId1" Type="http://schemas.openxmlformats.org/officeDocument/2006/relationships/slideLayout" Target="../slideLayouts/slideLayout13.xml"/><Relationship Id="rId5" Type="http://schemas.openxmlformats.org/officeDocument/2006/relationships/hyperlink" Target="http://www.phaboard.org/" TargetMode="External"/><Relationship Id="rId4" Type="http://schemas.openxmlformats.org/officeDocument/2006/relationships/hyperlink" Target="mailto:phpsp@cdc.gov" TargetMode="External"/></Relationships>
</file>

<file path=ppt/slides/_rels/slide61.xml.rels><?xml version="1.0" encoding="UTF-8" standalone="yes"?>
<Relationships xmlns="http://schemas.openxmlformats.org/package/2006/relationships"><Relationship Id="rId2" Type="http://schemas.openxmlformats.org/officeDocument/2006/relationships/hyperlink" Target="mailto:tdaub@cdc.gov" TargetMode="External"/><Relationship Id="rId1" Type="http://schemas.openxmlformats.org/officeDocument/2006/relationships/slideLayout" Target="../slideLayouts/slideLayout23.xml"/></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18.xml"/><Relationship Id="rId4" Type="http://schemas.openxmlformats.org/officeDocument/2006/relationships/image" Target="../media/image50.w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vmlDrawing" Target="../drawings/vmlDrawing2.vml"/><Relationship Id="rId4" Type="http://schemas.openxmlformats.org/officeDocument/2006/relationships/oleObject" Target="../embeddings/Microsoft_Office_Word_97_-_2003_Document2.doc"/></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vmlDrawing" Target="../drawings/vmlDrawing3.vml"/><Relationship Id="rId5" Type="http://schemas.openxmlformats.org/officeDocument/2006/relationships/image" Target="../media/image3.png"/><Relationship Id="rId4" Type="http://schemas.openxmlformats.org/officeDocument/2006/relationships/oleObject" Target="../embeddings/Microsoft_Office_Word_97_-_2003_Document3.doc"/></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vmlDrawing" Target="../drawings/vmlDrawing4.vml"/><Relationship Id="rId4" Type="http://schemas.openxmlformats.org/officeDocument/2006/relationships/oleObject" Target="../embeddings/Microsoft_Office_Word_97_-_2003_Document4.doc"/></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ChangeArrowheads="1"/>
          </p:cNvSpPr>
          <p:nvPr/>
        </p:nvSpPr>
        <p:spPr bwMode="auto">
          <a:xfrm>
            <a:off x="609600" y="1828800"/>
            <a:ext cx="8077200" cy="4343400"/>
          </a:xfrm>
          <a:prstGeom prst="rect">
            <a:avLst/>
          </a:prstGeom>
          <a:noFill/>
          <a:ln w="9525">
            <a:noFill/>
            <a:miter lim="800000"/>
            <a:headEnd/>
            <a:tailEnd/>
          </a:ln>
        </p:spPr>
        <p:txBody>
          <a:bodyPr anchor="ctr"/>
          <a:lstStyle/>
          <a:p>
            <a:r>
              <a:rPr lang="en-US" sz="3600" b="1">
                <a:solidFill>
                  <a:schemeClr val="accent2"/>
                </a:solidFill>
              </a:rPr>
              <a:t>National Public Health Performance Standards Program</a:t>
            </a:r>
            <a:br>
              <a:rPr lang="en-US" sz="3600" b="1">
                <a:solidFill>
                  <a:schemeClr val="accent2"/>
                </a:solidFill>
              </a:rPr>
            </a:br>
            <a:r>
              <a:rPr lang="en-US" b="1">
                <a:solidFill>
                  <a:schemeClr val="accent2"/>
                </a:solidFill>
              </a:rPr>
              <a:t/>
            </a:r>
            <a:br>
              <a:rPr lang="en-US" b="1">
                <a:solidFill>
                  <a:schemeClr val="accent2"/>
                </a:solidFill>
              </a:rPr>
            </a:br>
            <a:r>
              <a:rPr lang="en-US" sz="4200" b="1">
                <a:solidFill>
                  <a:schemeClr val="accent2"/>
                </a:solidFill>
              </a:rPr>
              <a:t/>
            </a:r>
            <a:br>
              <a:rPr lang="en-US" sz="4200" b="1">
                <a:solidFill>
                  <a:schemeClr val="accent2"/>
                </a:solidFill>
              </a:rPr>
            </a:br>
            <a:r>
              <a:rPr lang="en-US" sz="3200">
                <a:solidFill>
                  <a:schemeClr val="accent2"/>
                </a:solidFill>
              </a:rPr>
              <a:t>Orientation to the </a:t>
            </a:r>
            <a:br>
              <a:rPr lang="en-US" sz="3200">
                <a:solidFill>
                  <a:schemeClr val="accent2"/>
                </a:solidFill>
              </a:rPr>
            </a:br>
            <a:r>
              <a:rPr lang="en-US" sz="3200">
                <a:solidFill>
                  <a:schemeClr val="accent2"/>
                </a:solidFill>
              </a:rPr>
              <a:t>Essential Public Health Services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Grp="1" noChangeArrowheads="1"/>
          </p:cNvSpPr>
          <p:nvPr>
            <p:ph type="title" idx="4294967295"/>
          </p:nvPr>
        </p:nvSpPr>
        <p:spPr>
          <a:xfrm>
            <a:off x="0" y="0"/>
            <a:ext cx="9144000" cy="914400"/>
          </a:xfrm>
        </p:spPr>
        <p:txBody>
          <a:bodyPr/>
          <a:lstStyle/>
          <a:p>
            <a:pPr eaLnBrk="1" hangingPunct="1">
              <a:defRPr/>
            </a:pPr>
            <a:r>
              <a:rPr lang="en-US"/>
              <a:t> The Essential Services as a Framework</a:t>
            </a:r>
          </a:p>
        </p:txBody>
      </p:sp>
      <p:sp>
        <p:nvSpPr>
          <p:cNvPr id="23555" name="Rectangle 3"/>
          <p:cNvSpPr>
            <a:spLocks noGrp="1" noChangeArrowheads="1"/>
          </p:cNvSpPr>
          <p:nvPr>
            <p:ph type="body" sz="half" idx="4294967295"/>
          </p:nvPr>
        </p:nvSpPr>
        <p:spPr>
          <a:xfrm>
            <a:off x="533400" y="1381125"/>
            <a:ext cx="5675313" cy="4325938"/>
          </a:xfrm>
        </p:spPr>
        <p:txBody>
          <a:bodyPr/>
          <a:lstStyle/>
          <a:p>
            <a:pPr marL="457200" indent="-457200" eaLnBrk="1" hangingPunct="1">
              <a:spcBef>
                <a:spcPct val="30000"/>
              </a:spcBef>
              <a:spcAft>
                <a:spcPct val="30000"/>
              </a:spcAft>
            </a:pPr>
            <a:r>
              <a:rPr lang="en-US" sz="2400" smtClean="0"/>
              <a:t>Provides a foundation for public health activity</a:t>
            </a:r>
          </a:p>
          <a:p>
            <a:pPr marL="457200" indent="-457200" eaLnBrk="1" hangingPunct="1">
              <a:spcBef>
                <a:spcPct val="30000"/>
              </a:spcBef>
              <a:spcAft>
                <a:spcPct val="30000"/>
              </a:spcAft>
            </a:pPr>
            <a:r>
              <a:rPr lang="en-US" sz="2400" smtClean="0"/>
              <a:t>Describes public health at both the state and local levels</a:t>
            </a:r>
          </a:p>
          <a:p>
            <a:pPr marL="457200" indent="-457200" eaLnBrk="1" hangingPunct="1"/>
            <a:r>
              <a:rPr lang="en-US" sz="2400" smtClean="0"/>
              <a:t>Used as a foundation for the National Public Health Performance Standards Program (NPHPSP) instruments</a:t>
            </a:r>
          </a:p>
          <a:p>
            <a:pPr marL="457200" indent="-457200" eaLnBrk="1" hangingPunct="1">
              <a:spcBef>
                <a:spcPct val="30000"/>
              </a:spcBef>
              <a:spcAft>
                <a:spcPct val="30000"/>
              </a:spcAft>
            </a:pPr>
            <a:r>
              <a:rPr lang="en-US" sz="2400" smtClean="0"/>
              <a:t>Accreditation of State and Local Health Departments  </a:t>
            </a:r>
          </a:p>
        </p:txBody>
      </p:sp>
      <p:pic>
        <p:nvPicPr>
          <p:cNvPr id="23556" name="Picture 4" descr="j0089820"/>
          <p:cNvPicPr>
            <a:picLocks noChangeAspect="1" noChangeArrowheads="1"/>
          </p:cNvPicPr>
          <p:nvPr/>
        </p:nvPicPr>
        <p:blipFill>
          <a:blip r:embed="rId3" cstate="print"/>
          <a:srcRect/>
          <a:stretch>
            <a:fillRect/>
          </a:stretch>
        </p:blipFill>
        <p:spPr bwMode="auto">
          <a:xfrm>
            <a:off x="6172200" y="3881438"/>
            <a:ext cx="2971800" cy="20224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idx="4294967295"/>
          </p:nvPr>
        </p:nvSpPr>
        <p:spPr>
          <a:xfrm>
            <a:off x="0" y="0"/>
            <a:ext cx="9144000" cy="990600"/>
          </a:xfrm>
        </p:spPr>
        <p:txBody>
          <a:bodyPr/>
          <a:lstStyle/>
          <a:p>
            <a:pPr eaLnBrk="1" hangingPunct="1">
              <a:defRPr/>
            </a:pPr>
            <a:r>
              <a:rPr lang="en-US" sz="3200" b="0" dirty="0"/>
              <a:t>ES 1 - Monitor Health to Identify and Solve </a:t>
            </a:r>
            <a:br>
              <a:rPr lang="en-US" sz="3200" b="0" dirty="0"/>
            </a:br>
            <a:r>
              <a:rPr lang="en-US" sz="3200" b="0" dirty="0"/>
              <a:t>Community Health Problems</a:t>
            </a:r>
          </a:p>
        </p:txBody>
      </p:sp>
      <p:sp>
        <p:nvSpPr>
          <p:cNvPr id="24579" name="Rectangle 3"/>
          <p:cNvSpPr>
            <a:spLocks noGrp="1" noChangeArrowheads="1"/>
          </p:cNvSpPr>
          <p:nvPr>
            <p:ph type="body" idx="4294967295"/>
          </p:nvPr>
        </p:nvSpPr>
        <p:spPr>
          <a:xfrm>
            <a:off x="393700" y="1563688"/>
            <a:ext cx="7696200" cy="3505200"/>
          </a:xfrm>
        </p:spPr>
        <p:txBody>
          <a:bodyPr/>
          <a:lstStyle/>
          <a:p>
            <a:pPr eaLnBrk="1" hangingPunct="1">
              <a:lnSpc>
                <a:spcPct val="90000"/>
              </a:lnSpc>
            </a:pPr>
            <a:r>
              <a:rPr lang="en-US" sz="2400" smtClean="0"/>
              <a:t>Accurate, periodic </a:t>
            </a:r>
            <a:r>
              <a:rPr lang="en-US" sz="2400" b="1" smtClean="0"/>
              <a:t>assessment</a:t>
            </a:r>
            <a:r>
              <a:rPr lang="en-US" sz="2400" smtClean="0"/>
              <a:t> of the </a:t>
            </a:r>
            <a:r>
              <a:rPr lang="en-US" sz="2400" b="1" smtClean="0"/>
              <a:t>community’s health status</a:t>
            </a:r>
            <a:r>
              <a:rPr lang="en-US" sz="2400" smtClean="0"/>
              <a:t>, including:</a:t>
            </a:r>
          </a:p>
          <a:p>
            <a:pPr marL="1320800" lvl="1" eaLnBrk="1" hangingPunct="1">
              <a:lnSpc>
                <a:spcPct val="90000"/>
              </a:lnSpc>
            </a:pPr>
            <a:r>
              <a:rPr lang="en-US" sz="2400" smtClean="0"/>
              <a:t>Identification of health risks </a:t>
            </a:r>
          </a:p>
          <a:p>
            <a:pPr marL="1320800" lvl="1" eaLnBrk="1" hangingPunct="1">
              <a:lnSpc>
                <a:spcPct val="90000"/>
              </a:lnSpc>
            </a:pPr>
            <a:r>
              <a:rPr lang="en-US" sz="2400" smtClean="0"/>
              <a:t>Attention to vital statistics and disparities</a:t>
            </a:r>
          </a:p>
          <a:p>
            <a:pPr marL="1320800" lvl="1" eaLnBrk="1" hangingPunct="1">
              <a:lnSpc>
                <a:spcPct val="90000"/>
              </a:lnSpc>
            </a:pPr>
            <a:r>
              <a:rPr lang="en-US" sz="2400" smtClean="0"/>
              <a:t>Identifications of assets and resources</a:t>
            </a:r>
          </a:p>
          <a:p>
            <a:pPr eaLnBrk="1" hangingPunct="1">
              <a:lnSpc>
                <a:spcPct val="90000"/>
              </a:lnSpc>
              <a:spcBef>
                <a:spcPct val="55000"/>
              </a:spcBef>
            </a:pPr>
            <a:r>
              <a:rPr lang="en-US" sz="2400" smtClean="0"/>
              <a:t>Utilization of methods and technology (e.g., GIS) to </a:t>
            </a:r>
            <a:r>
              <a:rPr lang="en-US" sz="2400" b="1" smtClean="0"/>
              <a:t>interpret and communicate data</a:t>
            </a:r>
          </a:p>
          <a:p>
            <a:pPr eaLnBrk="1" hangingPunct="1">
              <a:lnSpc>
                <a:spcPct val="90000"/>
              </a:lnSpc>
              <a:spcBef>
                <a:spcPct val="55000"/>
              </a:spcBef>
            </a:pPr>
            <a:r>
              <a:rPr lang="en-US" sz="2400" smtClean="0"/>
              <a:t>Population health </a:t>
            </a:r>
            <a:r>
              <a:rPr lang="en-US" sz="2400" b="1" smtClean="0"/>
              <a:t>registries</a:t>
            </a:r>
            <a:r>
              <a:rPr lang="en-US" sz="2400" smtClean="0"/>
              <a:t> </a:t>
            </a:r>
          </a:p>
        </p:txBody>
      </p:sp>
      <p:pic>
        <p:nvPicPr>
          <p:cNvPr id="24580" name="Picture 4" descr="bs00580_"/>
          <p:cNvPicPr>
            <a:picLocks noChangeAspect="1" noChangeArrowheads="1"/>
          </p:cNvPicPr>
          <p:nvPr/>
        </p:nvPicPr>
        <p:blipFill>
          <a:blip r:embed="rId3" cstate="print"/>
          <a:srcRect/>
          <a:stretch>
            <a:fillRect/>
          </a:stretch>
        </p:blipFill>
        <p:spPr bwMode="auto">
          <a:xfrm>
            <a:off x="6934200" y="4724400"/>
            <a:ext cx="1828800" cy="17541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Text Box 2"/>
          <p:cNvSpPr txBox="1">
            <a:spLocks noChangeArrowheads="1"/>
          </p:cNvSpPr>
          <p:nvPr/>
        </p:nvSpPr>
        <p:spPr bwMode="auto">
          <a:xfrm>
            <a:off x="457200" y="0"/>
            <a:ext cx="8153400" cy="1066800"/>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a:defRPr/>
            </a:pPr>
            <a:r>
              <a:rPr lang="en-US" sz="3200" dirty="0">
                <a:solidFill>
                  <a:schemeClr val="bg1"/>
                </a:solidFill>
                <a:latin typeface="Arial" charset="0"/>
              </a:rPr>
              <a:t>ES 2 - Diagnose and Investigate Health Problems and Hazards in the Community</a:t>
            </a:r>
          </a:p>
        </p:txBody>
      </p:sp>
      <p:sp>
        <p:nvSpPr>
          <p:cNvPr id="25603" name="Rectangle 3"/>
          <p:cNvSpPr>
            <a:spLocks noChangeArrowheads="1"/>
          </p:cNvSpPr>
          <p:nvPr/>
        </p:nvSpPr>
        <p:spPr bwMode="auto">
          <a:xfrm>
            <a:off x="609600" y="1524000"/>
            <a:ext cx="7635875" cy="2895600"/>
          </a:xfrm>
          <a:prstGeom prst="rect">
            <a:avLst/>
          </a:prstGeom>
          <a:noFill/>
          <a:ln w="9525">
            <a:noFill/>
            <a:miter lim="800000"/>
            <a:headEnd/>
            <a:tailEnd/>
          </a:ln>
        </p:spPr>
        <p:txBody>
          <a:bodyPr/>
          <a:lstStyle/>
          <a:p>
            <a:pPr marL="342900" indent="-342900">
              <a:spcBef>
                <a:spcPct val="30000"/>
              </a:spcBef>
              <a:spcAft>
                <a:spcPct val="25000"/>
              </a:spcAft>
              <a:buFontTx/>
              <a:buBlip>
                <a:blip r:embed="rId3"/>
              </a:buBlip>
            </a:pPr>
            <a:r>
              <a:rPr lang="en-US" sz="2800">
                <a:cs typeface="Arial" pitchFamily="34" charset="0"/>
              </a:rPr>
              <a:t>Timely </a:t>
            </a:r>
            <a:r>
              <a:rPr lang="en-US" sz="2800" b="1">
                <a:cs typeface="Arial" pitchFamily="34" charset="0"/>
              </a:rPr>
              <a:t>identification and investigation</a:t>
            </a:r>
            <a:r>
              <a:rPr lang="en-US" sz="2800">
                <a:cs typeface="Arial" pitchFamily="34" charset="0"/>
              </a:rPr>
              <a:t> of health threats</a:t>
            </a:r>
          </a:p>
          <a:p>
            <a:pPr marL="342900" indent="-342900">
              <a:spcBef>
                <a:spcPct val="30000"/>
              </a:spcBef>
              <a:spcAft>
                <a:spcPct val="25000"/>
              </a:spcAft>
              <a:buFontTx/>
              <a:buBlip>
                <a:blip r:embed="rId3"/>
              </a:buBlip>
            </a:pPr>
            <a:r>
              <a:rPr lang="en-US" sz="2800">
                <a:cs typeface="Arial" pitchFamily="34" charset="0"/>
              </a:rPr>
              <a:t>Availability of </a:t>
            </a:r>
            <a:r>
              <a:rPr lang="en-US" sz="2800" b="1">
                <a:cs typeface="Arial" pitchFamily="34" charset="0"/>
              </a:rPr>
              <a:t>diagnostic services</a:t>
            </a:r>
            <a:r>
              <a:rPr lang="en-US" sz="2800">
                <a:cs typeface="Arial" pitchFamily="34" charset="0"/>
              </a:rPr>
              <a:t>, including laboratory capacity</a:t>
            </a:r>
          </a:p>
          <a:p>
            <a:pPr marL="342900" indent="-342900">
              <a:spcBef>
                <a:spcPct val="30000"/>
              </a:spcBef>
              <a:spcAft>
                <a:spcPct val="25000"/>
              </a:spcAft>
              <a:buFontTx/>
              <a:buBlip>
                <a:blip r:embed="rId3"/>
              </a:buBlip>
            </a:pPr>
            <a:r>
              <a:rPr lang="en-US" sz="2800" b="1">
                <a:cs typeface="Arial" pitchFamily="34" charset="0"/>
              </a:rPr>
              <a:t>Response plans</a:t>
            </a:r>
            <a:r>
              <a:rPr lang="en-US" sz="2800">
                <a:cs typeface="Arial" pitchFamily="34" charset="0"/>
              </a:rPr>
              <a:t> to address major health threats</a:t>
            </a:r>
          </a:p>
        </p:txBody>
      </p:sp>
      <p:pic>
        <p:nvPicPr>
          <p:cNvPr id="25604" name="Picture 4" descr="hm00363_"/>
          <p:cNvPicPr>
            <a:picLocks noChangeAspect="1" noChangeArrowheads="1"/>
          </p:cNvPicPr>
          <p:nvPr/>
        </p:nvPicPr>
        <p:blipFill>
          <a:blip r:embed="rId4" cstate="print"/>
          <a:srcRect/>
          <a:stretch>
            <a:fillRect/>
          </a:stretch>
        </p:blipFill>
        <p:spPr bwMode="auto">
          <a:xfrm>
            <a:off x="6858000" y="4495800"/>
            <a:ext cx="1862138" cy="18684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ext Box 2"/>
          <p:cNvSpPr txBox="1">
            <a:spLocks noChangeArrowheads="1"/>
          </p:cNvSpPr>
          <p:nvPr/>
        </p:nvSpPr>
        <p:spPr bwMode="auto">
          <a:xfrm>
            <a:off x="0" y="0"/>
            <a:ext cx="8915400" cy="1066800"/>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a:defRPr/>
            </a:pPr>
            <a:r>
              <a:rPr lang="en-US" sz="3200" dirty="0">
                <a:solidFill>
                  <a:schemeClr val="bg1"/>
                </a:solidFill>
                <a:latin typeface="Arial" charset="0"/>
              </a:rPr>
              <a:t>ES 3 - Inform, Educate, and Empower People About Health Issues</a:t>
            </a:r>
          </a:p>
        </p:txBody>
      </p:sp>
      <p:sp>
        <p:nvSpPr>
          <p:cNvPr id="26627" name="Rectangle 3"/>
          <p:cNvSpPr>
            <a:spLocks noChangeArrowheads="1"/>
          </p:cNvSpPr>
          <p:nvPr/>
        </p:nvSpPr>
        <p:spPr bwMode="auto">
          <a:xfrm>
            <a:off x="304800" y="990600"/>
            <a:ext cx="8382000" cy="5105400"/>
          </a:xfrm>
          <a:prstGeom prst="rect">
            <a:avLst/>
          </a:prstGeom>
          <a:noFill/>
          <a:ln w="9525">
            <a:noFill/>
            <a:miter lim="800000"/>
            <a:headEnd/>
            <a:tailEnd/>
          </a:ln>
        </p:spPr>
        <p:txBody>
          <a:bodyPr/>
          <a:lstStyle/>
          <a:p>
            <a:pPr marL="342900" indent="-342900">
              <a:spcBef>
                <a:spcPct val="20000"/>
              </a:spcBef>
              <a:buFontTx/>
              <a:buBlip>
                <a:blip r:embed="rId3"/>
              </a:buBlip>
            </a:pPr>
            <a:r>
              <a:rPr lang="en-US" sz="2800">
                <a:cs typeface="Arial" pitchFamily="34" charset="0"/>
              </a:rPr>
              <a:t>Initiatives using </a:t>
            </a:r>
            <a:r>
              <a:rPr lang="en-US" sz="2800" b="1">
                <a:cs typeface="Arial" pitchFamily="34" charset="0"/>
              </a:rPr>
              <a:t>health education and communication</a:t>
            </a:r>
            <a:r>
              <a:rPr lang="en-US" sz="2800">
                <a:cs typeface="Arial" pitchFamily="34" charset="0"/>
              </a:rPr>
              <a:t> </a:t>
            </a:r>
            <a:r>
              <a:rPr lang="en-US" sz="2800" b="1">
                <a:cs typeface="Arial" pitchFamily="34" charset="0"/>
              </a:rPr>
              <a:t>sciences</a:t>
            </a:r>
            <a:r>
              <a:rPr lang="en-US" sz="2800">
                <a:cs typeface="Arial" pitchFamily="34" charset="0"/>
              </a:rPr>
              <a:t> to:</a:t>
            </a:r>
          </a:p>
          <a:p>
            <a:pPr marL="1320800" lvl="1" indent="-285750">
              <a:spcBef>
                <a:spcPct val="20000"/>
              </a:spcBef>
              <a:buClr>
                <a:schemeClr val="accent2"/>
              </a:buClr>
              <a:buSzPct val="75000"/>
              <a:buFont typeface="Arial" pitchFamily="34" charset="0"/>
              <a:buChar char="▲"/>
            </a:pPr>
            <a:r>
              <a:rPr lang="en-US" sz="2800">
                <a:cs typeface="Arial" pitchFamily="34" charset="0"/>
              </a:rPr>
              <a:t>Build knowledge and shape attitudes</a:t>
            </a:r>
          </a:p>
          <a:p>
            <a:pPr marL="1320800" lvl="1" indent="-285750">
              <a:spcBef>
                <a:spcPct val="20000"/>
              </a:spcBef>
              <a:buClr>
                <a:schemeClr val="accent2"/>
              </a:buClr>
              <a:buSzPct val="75000"/>
              <a:buFont typeface="Arial" pitchFamily="34" charset="0"/>
              <a:buChar char="▲"/>
            </a:pPr>
            <a:r>
              <a:rPr lang="en-US" sz="2800">
                <a:cs typeface="Arial" pitchFamily="34" charset="0"/>
              </a:rPr>
              <a:t>Inform decision-making choice</a:t>
            </a:r>
          </a:p>
          <a:p>
            <a:pPr marL="1320800" lvl="1" indent="-285750">
              <a:spcBef>
                <a:spcPct val="20000"/>
              </a:spcBef>
              <a:buClr>
                <a:schemeClr val="accent2"/>
              </a:buClr>
              <a:buSzPct val="75000"/>
              <a:buFont typeface="Arial" pitchFamily="34" charset="0"/>
              <a:buChar char="▲"/>
            </a:pPr>
            <a:r>
              <a:rPr lang="en-US" sz="2800">
                <a:cs typeface="Arial" pitchFamily="34" charset="0"/>
              </a:rPr>
              <a:t>Develop skills and behaviors for healthy living</a:t>
            </a:r>
          </a:p>
          <a:p>
            <a:pPr marL="342900" indent="-342900">
              <a:spcBef>
                <a:spcPct val="55000"/>
              </a:spcBef>
              <a:buFontTx/>
              <a:buBlip>
                <a:blip r:embed="rId3"/>
              </a:buBlip>
            </a:pPr>
            <a:r>
              <a:rPr lang="en-US" sz="2800">
                <a:cs typeface="Arial" pitchFamily="34" charset="0"/>
              </a:rPr>
              <a:t>Health </a:t>
            </a:r>
            <a:r>
              <a:rPr lang="en-US" sz="2800" b="1">
                <a:cs typeface="Arial" pitchFamily="34" charset="0"/>
              </a:rPr>
              <a:t>education and health promotion partnerships</a:t>
            </a:r>
            <a:r>
              <a:rPr lang="en-US" sz="2800">
                <a:cs typeface="Arial" pitchFamily="34" charset="0"/>
              </a:rPr>
              <a:t> within the community to support healthy living</a:t>
            </a:r>
          </a:p>
          <a:p>
            <a:pPr marL="342900" indent="-342900">
              <a:spcBef>
                <a:spcPct val="55000"/>
              </a:spcBef>
              <a:buFontTx/>
              <a:buBlip>
                <a:blip r:embed="rId3"/>
              </a:buBlip>
            </a:pPr>
            <a:r>
              <a:rPr lang="en-US" sz="2800" b="1">
                <a:cs typeface="Arial" pitchFamily="34" charset="0"/>
              </a:rPr>
              <a:t>Media advocacy</a:t>
            </a:r>
            <a:r>
              <a:rPr lang="en-US" sz="2800">
                <a:cs typeface="Arial" pitchFamily="34" charset="0"/>
              </a:rPr>
              <a:t> and </a:t>
            </a:r>
            <a:r>
              <a:rPr lang="en-US" sz="2800" b="1">
                <a:cs typeface="Arial" pitchFamily="34" charset="0"/>
              </a:rPr>
              <a:t>social marketing</a:t>
            </a:r>
          </a:p>
        </p:txBody>
      </p:sp>
      <p:pic>
        <p:nvPicPr>
          <p:cNvPr id="26628" name="Picture 4" descr="EN00500_"/>
          <p:cNvPicPr>
            <a:picLocks noChangeAspect="1" noChangeArrowheads="1"/>
          </p:cNvPicPr>
          <p:nvPr/>
        </p:nvPicPr>
        <p:blipFill>
          <a:blip r:embed="rId4" cstate="print"/>
          <a:srcRect/>
          <a:stretch>
            <a:fillRect/>
          </a:stretch>
        </p:blipFill>
        <p:spPr bwMode="auto">
          <a:xfrm>
            <a:off x="7589838" y="1143000"/>
            <a:ext cx="1554162" cy="1828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Text Box 2"/>
          <p:cNvSpPr txBox="1">
            <a:spLocks noChangeArrowheads="1"/>
          </p:cNvSpPr>
          <p:nvPr/>
        </p:nvSpPr>
        <p:spPr bwMode="auto">
          <a:xfrm>
            <a:off x="304800" y="0"/>
            <a:ext cx="8610600" cy="1066800"/>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a:defRPr/>
            </a:pPr>
            <a:r>
              <a:rPr lang="en-US" sz="3200" dirty="0">
                <a:solidFill>
                  <a:schemeClr val="bg1"/>
                </a:solidFill>
                <a:latin typeface="Arial" charset="0"/>
              </a:rPr>
              <a:t>ES 4 - Mobilize Community Partnerships to Identify and Solve Health Problems</a:t>
            </a:r>
          </a:p>
        </p:txBody>
      </p:sp>
      <p:sp>
        <p:nvSpPr>
          <p:cNvPr id="27651" name="Rectangle 3"/>
          <p:cNvSpPr>
            <a:spLocks noChangeArrowheads="1"/>
          </p:cNvSpPr>
          <p:nvPr/>
        </p:nvSpPr>
        <p:spPr bwMode="auto">
          <a:xfrm>
            <a:off x="838200" y="1219200"/>
            <a:ext cx="6781800" cy="2819400"/>
          </a:xfrm>
          <a:prstGeom prst="rect">
            <a:avLst/>
          </a:prstGeom>
          <a:noFill/>
          <a:ln w="9525">
            <a:noFill/>
            <a:miter lim="800000"/>
            <a:headEnd/>
            <a:tailEnd/>
          </a:ln>
        </p:spPr>
        <p:txBody>
          <a:bodyPr/>
          <a:lstStyle/>
          <a:p>
            <a:pPr marL="342900" indent="-342900">
              <a:spcBef>
                <a:spcPct val="30000"/>
              </a:spcBef>
              <a:spcAft>
                <a:spcPct val="30000"/>
              </a:spcAft>
              <a:buFontTx/>
              <a:buBlip>
                <a:blip r:embed="rId3"/>
              </a:buBlip>
            </a:pPr>
            <a:r>
              <a:rPr lang="en-US" sz="2800">
                <a:cs typeface="Arial" pitchFamily="34" charset="0"/>
              </a:rPr>
              <a:t>Constituency development and identification of </a:t>
            </a:r>
            <a:r>
              <a:rPr lang="en-US" sz="2800" b="1">
                <a:cs typeface="Arial" pitchFamily="34" charset="0"/>
              </a:rPr>
              <a:t>system partners</a:t>
            </a:r>
            <a:r>
              <a:rPr lang="en-US" sz="2800">
                <a:cs typeface="Arial" pitchFamily="34" charset="0"/>
              </a:rPr>
              <a:t> and stakeholders</a:t>
            </a:r>
          </a:p>
          <a:p>
            <a:pPr marL="342900" indent="-342900">
              <a:spcBef>
                <a:spcPct val="30000"/>
              </a:spcBef>
              <a:spcAft>
                <a:spcPct val="30000"/>
              </a:spcAft>
              <a:buFontTx/>
              <a:buBlip>
                <a:blip r:embed="rId3"/>
              </a:buBlip>
            </a:pPr>
            <a:r>
              <a:rPr lang="en-US" sz="2800" b="1">
                <a:cs typeface="Arial" pitchFamily="34" charset="0"/>
              </a:rPr>
              <a:t>Coalition development</a:t>
            </a:r>
          </a:p>
          <a:p>
            <a:pPr marL="342900" indent="-342900">
              <a:spcBef>
                <a:spcPct val="30000"/>
              </a:spcBef>
              <a:spcAft>
                <a:spcPct val="30000"/>
              </a:spcAft>
              <a:buFontTx/>
              <a:buBlip>
                <a:blip r:embed="rId3"/>
              </a:buBlip>
            </a:pPr>
            <a:r>
              <a:rPr lang="en-US" sz="2800">
                <a:cs typeface="Arial" pitchFamily="34" charset="0"/>
              </a:rPr>
              <a:t>Formal and informal </a:t>
            </a:r>
            <a:r>
              <a:rPr lang="en-US" sz="2800" b="1">
                <a:cs typeface="Arial" pitchFamily="34" charset="0"/>
              </a:rPr>
              <a:t>partnerships</a:t>
            </a:r>
            <a:r>
              <a:rPr lang="en-US" sz="2800">
                <a:cs typeface="Arial" pitchFamily="34" charset="0"/>
              </a:rPr>
              <a:t> to promote health improvement</a:t>
            </a:r>
          </a:p>
        </p:txBody>
      </p:sp>
      <p:pic>
        <p:nvPicPr>
          <p:cNvPr id="27652" name="Picture 4" descr="agree"/>
          <p:cNvPicPr>
            <a:picLocks noChangeAspect="1" noChangeArrowheads="1"/>
          </p:cNvPicPr>
          <p:nvPr/>
        </p:nvPicPr>
        <p:blipFill>
          <a:blip r:embed="rId4" cstate="print"/>
          <a:srcRect/>
          <a:stretch>
            <a:fillRect/>
          </a:stretch>
        </p:blipFill>
        <p:spPr bwMode="auto">
          <a:xfrm>
            <a:off x="5638800" y="4114800"/>
            <a:ext cx="3200400" cy="2133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Text Box 2"/>
          <p:cNvSpPr txBox="1">
            <a:spLocks noChangeArrowheads="1"/>
          </p:cNvSpPr>
          <p:nvPr/>
        </p:nvSpPr>
        <p:spPr bwMode="auto">
          <a:xfrm>
            <a:off x="0" y="0"/>
            <a:ext cx="9144000" cy="1066800"/>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a:defRPr/>
            </a:pPr>
            <a:r>
              <a:rPr lang="en-US" sz="3200" dirty="0">
                <a:solidFill>
                  <a:schemeClr val="bg1"/>
                </a:solidFill>
                <a:latin typeface="Arial" charset="0"/>
              </a:rPr>
              <a:t>ES 5 - Develop Policies and Plans that Support Individual and Community Health Efforts</a:t>
            </a:r>
          </a:p>
        </p:txBody>
      </p:sp>
      <p:sp>
        <p:nvSpPr>
          <p:cNvPr id="28675" name="Rectangle 3"/>
          <p:cNvSpPr>
            <a:spLocks noChangeArrowheads="1"/>
          </p:cNvSpPr>
          <p:nvPr/>
        </p:nvSpPr>
        <p:spPr bwMode="auto">
          <a:xfrm>
            <a:off x="715963" y="1706563"/>
            <a:ext cx="5761037" cy="3246437"/>
          </a:xfrm>
          <a:prstGeom prst="rect">
            <a:avLst/>
          </a:prstGeom>
          <a:noFill/>
          <a:ln w="9525">
            <a:noFill/>
            <a:miter lim="800000"/>
            <a:headEnd/>
            <a:tailEnd/>
          </a:ln>
        </p:spPr>
        <p:txBody>
          <a:bodyPr/>
          <a:lstStyle/>
          <a:p>
            <a:pPr marL="342900" indent="-342900">
              <a:spcBef>
                <a:spcPct val="30000"/>
              </a:spcBef>
              <a:spcAft>
                <a:spcPct val="30000"/>
              </a:spcAft>
              <a:buFontTx/>
              <a:buBlip>
                <a:blip r:embed="rId3"/>
              </a:buBlip>
            </a:pPr>
            <a:r>
              <a:rPr lang="en-US" sz="2800" b="1">
                <a:cs typeface="Arial" pitchFamily="34" charset="0"/>
              </a:rPr>
              <a:t>Policy development</a:t>
            </a:r>
            <a:r>
              <a:rPr lang="en-US" sz="2800">
                <a:cs typeface="Arial" pitchFamily="34" charset="0"/>
              </a:rPr>
              <a:t> to protect health and guide public health practice</a:t>
            </a:r>
          </a:p>
          <a:p>
            <a:pPr marL="342900" indent="-342900">
              <a:spcBef>
                <a:spcPct val="30000"/>
              </a:spcBef>
              <a:spcAft>
                <a:spcPct val="30000"/>
              </a:spcAft>
              <a:buFontTx/>
              <a:buBlip>
                <a:blip r:embed="rId3"/>
              </a:buBlip>
            </a:pPr>
            <a:r>
              <a:rPr lang="en-US" sz="2800">
                <a:cs typeface="Arial" pitchFamily="34" charset="0"/>
              </a:rPr>
              <a:t>Community and state </a:t>
            </a:r>
            <a:r>
              <a:rPr lang="en-US" sz="2800" b="1">
                <a:cs typeface="Arial" pitchFamily="34" charset="0"/>
              </a:rPr>
              <a:t>planning</a:t>
            </a:r>
          </a:p>
          <a:p>
            <a:pPr marL="342900" indent="-342900">
              <a:spcBef>
                <a:spcPct val="30000"/>
              </a:spcBef>
              <a:spcAft>
                <a:spcPct val="30000"/>
              </a:spcAft>
              <a:buFontTx/>
              <a:buBlip>
                <a:blip r:embed="rId3"/>
              </a:buBlip>
            </a:pPr>
            <a:r>
              <a:rPr lang="en-US" sz="2800" b="1">
                <a:cs typeface="Arial" pitchFamily="34" charset="0"/>
              </a:rPr>
              <a:t>Alignment of resources</a:t>
            </a:r>
            <a:r>
              <a:rPr lang="en-US" sz="2800">
                <a:cs typeface="Arial" pitchFamily="34" charset="0"/>
              </a:rPr>
              <a:t> to assure successful planning</a:t>
            </a:r>
          </a:p>
        </p:txBody>
      </p:sp>
      <p:pic>
        <p:nvPicPr>
          <p:cNvPr id="28676" name="Picture 4" descr="BD04912_"/>
          <p:cNvPicPr>
            <a:picLocks noChangeAspect="1" noChangeArrowheads="1"/>
          </p:cNvPicPr>
          <p:nvPr/>
        </p:nvPicPr>
        <p:blipFill>
          <a:blip r:embed="rId4" cstate="print"/>
          <a:srcRect/>
          <a:stretch>
            <a:fillRect/>
          </a:stretch>
        </p:blipFill>
        <p:spPr bwMode="auto">
          <a:xfrm>
            <a:off x="6553200" y="2362200"/>
            <a:ext cx="2074863" cy="3352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Text Box 2"/>
          <p:cNvSpPr txBox="1">
            <a:spLocks noChangeArrowheads="1"/>
          </p:cNvSpPr>
          <p:nvPr/>
        </p:nvSpPr>
        <p:spPr bwMode="auto">
          <a:xfrm>
            <a:off x="0" y="0"/>
            <a:ext cx="9144000" cy="1066800"/>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a:defRPr/>
            </a:pPr>
            <a:r>
              <a:rPr lang="en-US" sz="3200" dirty="0">
                <a:solidFill>
                  <a:schemeClr val="bg1"/>
                </a:solidFill>
                <a:latin typeface="Arial" charset="0"/>
              </a:rPr>
              <a:t>ES 6 - Enforce Laws and Regulations that Protect Health and Ensure Safety</a:t>
            </a:r>
          </a:p>
        </p:txBody>
      </p:sp>
      <p:sp>
        <p:nvSpPr>
          <p:cNvPr id="29699" name="Rectangle 3"/>
          <p:cNvSpPr>
            <a:spLocks noChangeArrowheads="1"/>
          </p:cNvSpPr>
          <p:nvPr/>
        </p:nvSpPr>
        <p:spPr bwMode="auto">
          <a:xfrm>
            <a:off x="625475" y="1538288"/>
            <a:ext cx="7832725" cy="4176712"/>
          </a:xfrm>
          <a:prstGeom prst="rect">
            <a:avLst/>
          </a:prstGeom>
          <a:noFill/>
          <a:ln w="9525">
            <a:noFill/>
            <a:miter lim="800000"/>
            <a:headEnd/>
            <a:tailEnd/>
          </a:ln>
        </p:spPr>
        <p:txBody>
          <a:bodyPr/>
          <a:lstStyle/>
          <a:p>
            <a:pPr marL="342900" indent="-342900">
              <a:spcBef>
                <a:spcPct val="30000"/>
              </a:spcBef>
              <a:spcAft>
                <a:spcPct val="30000"/>
              </a:spcAft>
              <a:buFontTx/>
              <a:buBlip>
                <a:blip r:embed="rId3"/>
              </a:buBlip>
            </a:pPr>
            <a:r>
              <a:rPr lang="en-US" sz="2800" b="1">
                <a:cs typeface="Arial" pitchFamily="34" charset="0"/>
              </a:rPr>
              <a:t>Review, evaluation, and revision</a:t>
            </a:r>
            <a:r>
              <a:rPr lang="en-US" sz="2800">
                <a:cs typeface="Arial" pitchFamily="34" charset="0"/>
              </a:rPr>
              <a:t> of legal authority, laws, and regulations </a:t>
            </a:r>
          </a:p>
          <a:p>
            <a:pPr marL="342900" indent="-342900">
              <a:spcBef>
                <a:spcPct val="30000"/>
              </a:spcBef>
              <a:spcAft>
                <a:spcPct val="30000"/>
              </a:spcAft>
              <a:buFontTx/>
              <a:buBlip>
                <a:blip r:embed="rId3"/>
              </a:buBlip>
            </a:pPr>
            <a:r>
              <a:rPr lang="en-US" sz="2800" b="1">
                <a:cs typeface="Arial" pitchFamily="34" charset="0"/>
              </a:rPr>
              <a:t>Education</a:t>
            </a:r>
            <a:r>
              <a:rPr lang="en-US" sz="2800">
                <a:cs typeface="Arial" pitchFamily="34" charset="0"/>
              </a:rPr>
              <a:t> about laws and regulations </a:t>
            </a:r>
          </a:p>
          <a:p>
            <a:pPr marL="342900" indent="-342900">
              <a:spcBef>
                <a:spcPct val="30000"/>
              </a:spcBef>
              <a:spcAft>
                <a:spcPct val="30000"/>
              </a:spcAft>
              <a:buFontTx/>
              <a:buBlip>
                <a:blip r:embed="rId3"/>
              </a:buBlip>
            </a:pPr>
            <a:r>
              <a:rPr lang="en-US" sz="2800" b="1">
                <a:cs typeface="Arial" pitchFamily="34" charset="0"/>
              </a:rPr>
              <a:t>Advocating</a:t>
            </a:r>
            <a:r>
              <a:rPr lang="en-US" sz="2800">
                <a:cs typeface="Arial" pitchFamily="34" charset="0"/>
              </a:rPr>
              <a:t> of regulations needed to protect and promote health</a:t>
            </a:r>
          </a:p>
          <a:p>
            <a:pPr marL="342900" indent="-342900">
              <a:spcBef>
                <a:spcPct val="30000"/>
              </a:spcBef>
              <a:spcAft>
                <a:spcPct val="30000"/>
              </a:spcAft>
              <a:buFontTx/>
              <a:buBlip>
                <a:blip r:embed="rId3"/>
              </a:buBlip>
            </a:pPr>
            <a:r>
              <a:rPr lang="en-US" sz="2800">
                <a:cs typeface="Arial" pitchFamily="34" charset="0"/>
              </a:rPr>
              <a:t>Support of </a:t>
            </a:r>
            <a:r>
              <a:rPr lang="en-US" sz="2800" b="1">
                <a:cs typeface="Arial" pitchFamily="34" charset="0"/>
              </a:rPr>
              <a:t>compliance</a:t>
            </a:r>
            <a:r>
              <a:rPr lang="en-US" sz="2800">
                <a:cs typeface="Arial" pitchFamily="34" charset="0"/>
              </a:rPr>
              <a:t> efforts and enforcement as needed</a:t>
            </a:r>
            <a:r>
              <a:rPr lang="en-US" sz="2400">
                <a:cs typeface="Arial" pitchFamily="34" charset="0"/>
              </a:rPr>
              <a:t>  </a:t>
            </a:r>
          </a:p>
        </p:txBody>
      </p:sp>
      <p:pic>
        <p:nvPicPr>
          <p:cNvPr id="29700" name="Picture 4" descr="j0196408"/>
          <p:cNvPicPr>
            <a:picLocks noChangeAspect="1" noChangeArrowheads="1"/>
          </p:cNvPicPr>
          <p:nvPr/>
        </p:nvPicPr>
        <p:blipFill>
          <a:blip r:embed="rId4" cstate="print"/>
          <a:srcRect/>
          <a:stretch>
            <a:fillRect/>
          </a:stretch>
        </p:blipFill>
        <p:spPr bwMode="auto">
          <a:xfrm>
            <a:off x="7010400" y="4648200"/>
            <a:ext cx="1295400" cy="1524000"/>
          </a:xfrm>
          <a:prstGeom prst="rect">
            <a:avLst/>
          </a:prstGeom>
          <a:noFill/>
          <a:ln w="9525">
            <a:noFill/>
            <a:miter lim="800000"/>
            <a:headEnd/>
            <a:tailEnd/>
          </a:ln>
        </p:spPr>
      </p:pic>
      <p:pic>
        <p:nvPicPr>
          <p:cNvPr id="29701" name="Picture 5" descr="BS00285_"/>
          <p:cNvPicPr>
            <a:picLocks noChangeAspect="1" noChangeArrowheads="1"/>
          </p:cNvPicPr>
          <p:nvPr/>
        </p:nvPicPr>
        <p:blipFill>
          <a:blip r:embed="rId5" cstate="print"/>
          <a:srcRect/>
          <a:stretch>
            <a:fillRect/>
          </a:stretch>
        </p:blipFill>
        <p:spPr bwMode="auto">
          <a:xfrm>
            <a:off x="7612063" y="1676400"/>
            <a:ext cx="1531937" cy="1422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Text Box 2"/>
          <p:cNvSpPr txBox="1">
            <a:spLocks noChangeArrowheads="1"/>
          </p:cNvSpPr>
          <p:nvPr/>
        </p:nvSpPr>
        <p:spPr bwMode="auto">
          <a:xfrm>
            <a:off x="0" y="0"/>
            <a:ext cx="9144000" cy="822325"/>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a:defRPr/>
            </a:pPr>
            <a:r>
              <a:rPr lang="en-US" sz="2400" dirty="0">
                <a:solidFill>
                  <a:schemeClr val="bg1"/>
                </a:solidFill>
                <a:latin typeface="Arial" charset="0"/>
              </a:rPr>
              <a:t>ES 7 - Link People to Needed Personal Health Services and Assure the Provision of Health Care when Otherwise Unavailable</a:t>
            </a:r>
          </a:p>
        </p:txBody>
      </p:sp>
      <p:sp>
        <p:nvSpPr>
          <p:cNvPr id="30723" name="Rectangle 3"/>
          <p:cNvSpPr>
            <a:spLocks noChangeArrowheads="1"/>
          </p:cNvSpPr>
          <p:nvPr/>
        </p:nvSpPr>
        <p:spPr bwMode="auto">
          <a:xfrm>
            <a:off x="228600" y="1219200"/>
            <a:ext cx="7543800" cy="5257800"/>
          </a:xfrm>
          <a:prstGeom prst="rect">
            <a:avLst/>
          </a:prstGeom>
          <a:noFill/>
          <a:ln w="9525">
            <a:noFill/>
            <a:miter lim="800000"/>
            <a:headEnd/>
            <a:tailEnd/>
          </a:ln>
        </p:spPr>
        <p:txBody>
          <a:bodyPr/>
          <a:lstStyle/>
          <a:p>
            <a:pPr marL="342900" indent="-342900">
              <a:spcBef>
                <a:spcPct val="30000"/>
              </a:spcBef>
              <a:spcAft>
                <a:spcPct val="30000"/>
              </a:spcAft>
              <a:buFontTx/>
              <a:buBlip>
                <a:blip r:embed="rId3"/>
              </a:buBlip>
            </a:pPr>
            <a:r>
              <a:rPr lang="en-US" sz="2800" b="1">
                <a:cs typeface="Arial" pitchFamily="34" charset="0"/>
              </a:rPr>
              <a:t>Identifying populations</a:t>
            </a:r>
            <a:r>
              <a:rPr lang="en-US" sz="2800">
                <a:cs typeface="Arial" pitchFamily="34" charset="0"/>
              </a:rPr>
              <a:t> with barriers to care </a:t>
            </a:r>
          </a:p>
          <a:p>
            <a:pPr marL="342900" indent="-342900">
              <a:spcBef>
                <a:spcPct val="30000"/>
              </a:spcBef>
              <a:spcAft>
                <a:spcPct val="30000"/>
              </a:spcAft>
              <a:buFontTx/>
              <a:buBlip>
                <a:blip r:embed="rId3"/>
              </a:buBlip>
            </a:pPr>
            <a:r>
              <a:rPr lang="en-US" sz="2800" b="1">
                <a:cs typeface="Arial" pitchFamily="34" charset="0"/>
              </a:rPr>
              <a:t>Effective entry</a:t>
            </a:r>
            <a:r>
              <a:rPr lang="en-US" sz="2800">
                <a:cs typeface="Arial" pitchFamily="34" charset="0"/>
              </a:rPr>
              <a:t> into a </a:t>
            </a:r>
            <a:r>
              <a:rPr lang="en-US" sz="2800" b="1">
                <a:cs typeface="Arial" pitchFamily="34" charset="0"/>
              </a:rPr>
              <a:t>coordinated system</a:t>
            </a:r>
            <a:r>
              <a:rPr lang="en-US" sz="2800">
                <a:cs typeface="Arial" pitchFamily="34" charset="0"/>
              </a:rPr>
              <a:t> of clinical care</a:t>
            </a:r>
          </a:p>
          <a:p>
            <a:pPr marL="342900" indent="-342900">
              <a:spcBef>
                <a:spcPct val="30000"/>
              </a:spcBef>
              <a:spcAft>
                <a:spcPct val="30000"/>
              </a:spcAft>
              <a:buFontTx/>
              <a:buBlip>
                <a:blip r:embed="rId3"/>
              </a:buBlip>
            </a:pPr>
            <a:r>
              <a:rPr lang="en-US" sz="2800">
                <a:cs typeface="Arial" pitchFamily="34" charset="0"/>
              </a:rPr>
              <a:t>Ongoing </a:t>
            </a:r>
            <a:r>
              <a:rPr lang="en-US" sz="2800" b="1">
                <a:cs typeface="Arial" pitchFamily="34" charset="0"/>
              </a:rPr>
              <a:t>care management</a:t>
            </a:r>
          </a:p>
          <a:p>
            <a:pPr marL="342900" indent="-342900">
              <a:spcBef>
                <a:spcPct val="30000"/>
              </a:spcBef>
              <a:spcAft>
                <a:spcPct val="30000"/>
              </a:spcAft>
              <a:buFontTx/>
              <a:buBlip>
                <a:blip r:embed="rId3"/>
              </a:buBlip>
            </a:pPr>
            <a:r>
              <a:rPr lang="en-US" sz="2800" b="1">
                <a:cs typeface="Arial" pitchFamily="34" charset="0"/>
              </a:rPr>
              <a:t>Culturally appropriate</a:t>
            </a:r>
            <a:r>
              <a:rPr lang="en-US" sz="2800">
                <a:cs typeface="Arial" pitchFamily="34" charset="0"/>
              </a:rPr>
              <a:t> and targeted health </a:t>
            </a:r>
            <a:r>
              <a:rPr lang="en-US" sz="2800" b="1">
                <a:cs typeface="Arial" pitchFamily="34" charset="0"/>
              </a:rPr>
              <a:t>information</a:t>
            </a:r>
            <a:r>
              <a:rPr lang="en-US" sz="2800">
                <a:cs typeface="Arial" pitchFamily="34" charset="0"/>
              </a:rPr>
              <a:t> for at risk population groups</a:t>
            </a:r>
          </a:p>
          <a:p>
            <a:pPr marL="342900" indent="-342900">
              <a:spcBef>
                <a:spcPct val="30000"/>
              </a:spcBef>
              <a:spcAft>
                <a:spcPct val="30000"/>
              </a:spcAft>
              <a:buFontTx/>
              <a:buBlip>
                <a:blip r:embed="rId3"/>
              </a:buBlip>
            </a:pPr>
            <a:r>
              <a:rPr lang="en-US" sz="2800">
                <a:cs typeface="Arial" pitchFamily="34" charset="0"/>
              </a:rPr>
              <a:t>Transportation and other </a:t>
            </a:r>
            <a:r>
              <a:rPr lang="en-US" sz="2800" b="1">
                <a:cs typeface="Arial" pitchFamily="34" charset="0"/>
              </a:rPr>
              <a:t>enabling services</a:t>
            </a:r>
          </a:p>
        </p:txBody>
      </p:sp>
      <p:pic>
        <p:nvPicPr>
          <p:cNvPr id="30724" name="Picture 4" descr="j0127151"/>
          <p:cNvPicPr>
            <a:picLocks noChangeAspect="1" noChangeArrowheads="1"/>
          </p:cNvPicPr>
          <p:nvPr/>
        </p:nvPicPr>
        <p:blipFill>
          <a:blip r:embed="rId4" cstate="print"/>
          <a:srcRect/>
          <a:stretch>
            <a:fillRect/>
          </a:stretch>
        </p:blipFill>
        <p:spPr bwMode="auto">
          <a:xfrm>
            <a:off x="7543800" y="2438400"/>
            <a:ext cx="1600200" cy="304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Text Box 2"/>
          <p:cNvSpPr txBox="1">
            <a:spLocks noChangeArrowheads="1"/>
          </p:cNvSpPr>
          <p:nvPr/>
        </p:nvSpPr>
        <p:spPr bwMode="auto">
          <a:xfrm>
            <a:off x="0" y="0"/>
            <a:ext cx="8915400" cy="1066800"/>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a:defRPr/>
            </a:pPr>
            <a:r>
              <a:rPr lang="en-US" sz="3200" dirty="0">
                <a:solidFill>
                  <a:schemeClr val="bg1"/>
                </a:solidFill>
                <a:latin typeface="Arial" charset="0"/>
              </a:rPr>
              <a:t>ES 8 - Assure a Competent Public and Personal Healthcare Workforce</a:t>
            </a:r>
          </a:p>
        </p:txBody>
      </p:sp>
      <p:sp>
        <p:nvSpPr>
          <p:cNvPr id="31747" name="Rectangle 3"/>
          <p:cNvSpPr>
            <a:spLocks noChangeArrowheads="1"/>
          </p:cNvSpPr>
          <p:nvPr/>
        </p:nvSpPr>
        <p:spPr bwMode="auto">
          <a:xfrm>
            <a:off x="609600" y="1066800"/>
            <a:ext cx="8077200" cy="3962400"/>
          </a:xfrm>
          <a:prstGeom prst="rect">
            <a:avLst/>
          </a:prstGeom>
          <a:noFill/>
          <a:ln w="9525">
            <a:noFill/>
            <a:miter lim="800000"/>
            <a:headEnd/>
            <a:tailEnd/>
          </a:ln>
        </p:spPr>
        <p:txBody>
          <a:bodyPr/>
          <a:lstStyle/>
          <a:p>
            <a:pPr marL="342900" indent="-342900">
              <a:spcBef>
                <a:spcPct val="20000"/>
              </a:spcBef>
              <a:buFontTx/>
              <a:buBlip>
                <a:blip r:embed="rId3"/>
              </a:buBlip>
            </a:pPr>
            <a:r>
              <a:rPr lang="en-US" sz="2800" b="1">
                <a:cs typeface="Arial" pitchFamily="34" charset="0"/>
              </a:rPr>
              <a:t>Assessment</a:t>
            </a:r>
            <a:r>
              <a:rPr lang="en-US" sz="2800">
                <a:cs typeface="Arial" pitchFamily="34" charset="0"/>
              </a:rPr>
              <a:t> of the public health and personal health workforce </a:t>
            </a:r>
          </a:p>
          <a:p>
            <a:pPr marL="342900" indent="-342900">
              <a:spcBef>
                <a:spcPct val="55000"/>
              </a:spcBef>
              <a:buFontTx/>
              <a:buBlip>
                <a:blip r:embed="rId3"/>
              </a:buBlip>
            </a:pPr>
            <a:r>
              <a:rPr lang="en-US" sz="2800">
                <a:cs typeface="Arial" pitchFamily="34" charset="0"/>
              </a:rPr>
              <a:t>Maintaining public health workforce </a:t>
            </a:r>
            <a:r>
              <a:rPr lang="en-US" sz="2800" b="1">
                <a:cs typeface="Arial" pitchFamily="34" charset="0"/>
              </a:rPr>
              <a:t>standards</a:t>
            </a:r>
          </a:p>
          <a:p>
            <a:pPr marL="1368425" lvl="1" indent="-285750">
              <a:spcBef>
                <a:spcPct val="20000"/>
              </a:spcBef>
              <a:buClr>
                <a:schemeClr val="accent2"/>
              </a:buClr>
              <a:buSzPct val="75000"/>
              <a:buFont typeface="Arial" pitchFamily="34" charset="0"/>
              <a:buChar char="▲"/>
            </a:pPr>
            <a:r>
              <a:rPr lang="en-US" sz="2800">
                <a:cs typeface="Arial" pitchFamily="34" charset="0"/>
              </a:rPr>
              <a:t>Efficient processes for licensing / credentialing requirements</a:t>
            </a:r>
          </a:p>
          <a:p>
            <a:pPr marL="1368425" lvl="1" indent="-285750">
              <a:spcBef>
                <a:spcPct val="20000"/>
              </a:spcBef>
              <a:buClr>
                <a:schemeClr val="accent2"/>
              </a:buClr>
              <a:buSzPct val="75000"/>
              <a:buFont typeface="Arial" pitchFamily="34" charset="0"/>
              <a:buChar char="▲"/>
            </a:pPr>
            <a:r>
              <a:rPr lang="en-US" sz="2800">
                <a:cs typeface="Arial" pitchFamily="34" charset="0"/>
              </a:rPr>
              <a:t>Use of public health competencies</a:t>
            </a:r>
          </a:p>
          <a:p>
            <a:pPr marL="342900" indent="-342900">
              <a:spcBef>
                <a:spcPct val="55000"/>
              </a:spcBef>
              <a:buFontTx/>
              <a:buBlip>
                <a:blip r:embed="rId3"/>
              </a:buBlip>
            </a:pPr>
            <a:r>
              <a:rPr lang="en-US" sz="2800" b="1">
                <a:cs typeface="Arial" pitchFamily="34" charset="0"/>
              </a:rPr>
              <a:t>Quality improvement</a:t>
            </a:r>
            <a:r>
              <a:rPr lang="en-US" sz="2800">
                <a:cs typeface="Arial" pitchFamily="34" charset="0"/>
              </a:rPr>
              <a:t> and life-long learning</a:t>
            </a:r>
          </a:p>
          <a:p>
            <a:pPr marL="1368425" lvl="1" indent="-285750">
              <a:spcBef>
                <a:spcPct val="20000"/>
              </a:spcBef>
              <a:buClr>
                <a:schemeClr val="accent2"/>
              </a:buClr>
              <a:buSzPct val="75000"/>
              <a:buFont typeface="Arial" pitchFamily="34" charset="0"/>
              <a:buChar char="▲"/>
            </a:pPr>
            <a:r>
              <a:rPr lang="en-US" sz="2800">
                <a:cs typeface="Arial" pitchFamily="34" charset="0"/>
              </a:rPr>
              <a:t>Leadership development</a:t>
            </a:r>
          </a:p>
          <a:p>
            <a:pPr marL="1368425" lvl="1" indent="-285750">
              <a:spcBef>
                <a:spcPct val="20000"/>
              </a:spcBef>
              <a:buClr>
                <a:schemeClr val="accent2"/>
              </a:buClr>
              <a:buSzPct val="75000"/>
              <a:buFont typeface="Arial" pitchFamily="34" charset="0"/>
              <a:buChar char="▲"/>
            </a:pPr>
            <a:r>
              <a:rPr lang="en-US" sz="2800">
                <a:cs typeface="Arial" pitchFamily="34" charset="0"/>
              </a:rPr>
              <a:t>Cultural competence</a:t>
            </a:r>
          </a:p>
        </p:txBody>
      </p:sp>
      <p:pic>
        <p:nvPicPr>
          <p:cNvPr id="31748" name="Picture 4" descr="BD06552_[1]"/>
          <p:cNvPicPr>
            <a:picLocks noChangeAspect="1" noChangeArrowheads="1"/>
          </p:cNvPicPr>
          <p:nvPr/>
        </p:nvPicPr>
        <p:blipFill>
          <a:blip r:embed="rId4" cstate="print"/>
          <a:srcRect/>
          <a:stretch>
            <a:fillRect/>
          </a:stretch>
        </p:blipFill>
        <p:spPr bwMode="auto">
          <a:xfrm>
            <a:off x="7086600" y="5105400"/>
            <a:ext cx="1676400" cy="15271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Text Box 2"/>
          <p:cNvSpPr txBox="1">
            <a:spLocks noChangeArrowheads="1"/>
          </p:cNvSpPr>
          <p:nvPr/>
        </p:nvSpPr>
        <p:spPr bwMode="auto">
          <a:xfrm>
            <a:off x="0" y="0"/>
            <a:ext cx="9144000" cy="946150"/>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a:defRPr/>
            </a:pPr>
            <a:r>
              <a:rPr lang="en-US" sz="2800" dirty="0">
                <a:solidFill>
                  <a:schemeClr val="bg1"/>
                </a:solidFill>
                <a:latin typeface="Arial" charset="0"/>
              </a:rPr>
              <a:t>ES 9 - Evaluate Effectiveness, Accessibility, and Quality of Personal and Population-based Health Services</a:t>
            </a:r>
          </a:p>
        </p:txBody>
      </p:sp>
      <p:sp>
        <p:nvSpPr>
          <p:cNvPr id="32771" name="Text Box 3"/>
          <p:cNvSpPr txBox="1">
            <a:spLocks noChangeArrowheads="1"/>
          </p:cNvSpPr>
          <p:nvPr/>
        </p:nvSpPr>
        <p:spPr bwMode="auto">
          <a:xfrm>
            <a:off x="1050925" y="4918075"/>
            <a:ext cx="184150" cy="457200"/>
          </a:xfrm>
          <a:prstGeom prst="rect">
            <a:avLst/>
          </a:prstGeom>
          <a:noFill/>
          <a:ln w="9525">
            <a:noFill/>
            <a:miter lim="800000"/>
            <a:headEnd/>
            <a:tailEnd/>
          </a:ln>
        </p:spPr>
        <p:txBody>
          <a:bodyPr wrap="none">
            <a:spAutoFit/>
          </a:bodyPr>
          <a:lstStyle/>
          <a:p>
            <a:endParaRPr lang="en-US" sz="2400">
              <a:cs typeface="Arial" pitchFamily="34" charset="0"/>
            </a:endParaRPr>
          </a:p>
        </p:txBody>
      </p:sp>
      <p:sp>
        <p:nvSpPr>
          <p:cNvPr id="32772" name="Rectangle 4"/>
          <p:cNvSpPr>
            <a:spLocks noChangeArrowheads="1"/>
          </p:cNvSpPr>
          <p:nvPr/>
        </p:nvSpPr>
        <p:spPr bwMode="auto">
          <a:xfrm>
            <a:off x="685800" y="1066800"/>
            <a:ext cx="7620000" cy="4495800"/>
          </a:xfrm>
          <a:prstGeom prst="rect">
            <a:avLst/>
          </a:prstGeom>
          <a:noFill/>
          <a:ln w="9525">
            <a:noFill/>
            <a:miter lim="800000"/>
            <a:headEnd/>
            <a:tailEnd/>
          </a:ln>
        </p:spPr>
        <p:txBody>
          <a:bodyPr/>
          <a:lstStyle/>
          <a:p>
            <a:pPr marL="342900" indent="-342900">
              <a:spcBef>
                <a:spcPct val="20000"/>
              </a:spcBef>
              <a:buFontTx/>
              <a:buBlip>
                <a:blip r:embed="rId3"/>
              </a:buBlip>
            </a:pPr>
            <a:r>
              <a:rPr lang="en-US" sz="2800">
                <a:cs typeface="Arial" pitchFamily="34" charset="0"/>
              </a:rPr>
              <a:t>Evaluation answers:</a:t>
            </a:r>
          </a:p>
          <a:p>
            <a:pPr marL="911225" lvl="1" indent="-285750">
              <a:buClr>
                <a:schemeClr val="accent2"/>
              </a:buClr>
              <a:buSzPct val="75000"/>
              <a:buFont typeface="Arial" pitchFamily="34" charset="0"/>
              <a:buChar char="▲"/>
            </a:pPr>
            <a:r>
              <a:rPr lang="en-US" sz="2800">
                <a:cs typeface="Arial" pitchFamily="34" charset="0"/>
              </a:rPr>
              <a:t>Are we </a:t>
            </a:r>
            <a:r>
              <a:rPr lang="en-US" sz="2800" b="1">
                <a:cs typeface="Arial" pitchFamily="34" charset="0"/>
              </a:rPr>
              <a:t>doing things right</a:t>
            </a:r>
            <a:r>
              <a:rPr lang="en-US" sz="2800">
                <a:cs typeface="Arial" pitchFamily="34" charset="0"/>
              </a:rPr>
              <a:t>?</a:t>
            </a:r>
          </a:p>
          <a:p>
            <a:pPr marL="911225" lvl="1" indent="-285750">
              <a:buClr>
                <a:schemeClr val="accent2"/>
              </a:buClr>
              <a:buSzPct val="75000"/>
              <a:buFont typeface="Arial" pitchFamily="34" charset="0"/>
              <a:buChar char="▲"/>
            </a:pPr>
            <a:r>
              <a:rPr lang="en-US" sz="2800">
                <a:cs typeface="Arial" pitchFamily="34" charset="0"/>
              </a:rPr>
              <a:t>Are we </a:t>
            </a:r>
            <a:r>
              <a:rPr lang="en-US" sz="2800" b="1">
                <a:cs typeface="Arial" pitchFamily="34" charset="0"/>
              </a:rPr>
              <a:t>doing the right things</a:t>
            </a:r>
            <a:r>
              <a:rPr lang="en-US" sz="2800">
                <a:cs typeface="Arial" pitchFamily="34" charset="0"/>
              </a:rPr>
              <a:t>?</a:t>
            </a:r>
          </a:p>
          <a:p>
            <a:pPr marL="342900" indent="-342900">
              <a:spcBef>
                <a:spcPct val="55000"/>
              </a:spcBef>
              <a:buFontTx/>
              <a:buBlip>
                <a:blip r:embed="rId3"/>
              </a:buBlip>
            </a:pPr>
            <a:r>
              <a:rPr lang="en-US" sz="2800">
                <a:cs typeface="Arial" pitchFamily="34" charset="0"/>
              </a:rPr>
              <a:t>Evaluation must be </a:t>
            </a:r>
            <a:r>
              <a:rPr lang="en-US" sz="2800" b="1">
                <a:cs typeface="Arial" pitchFamily="34" charset="0"/>
              </a:rPr>
              <a:t>ongoing and should examine</a:t>
            </a:r>
            <a:r>
              <a:rPr lang="en-US" sz="2800">
                <a:cs typeface="Arial" pitchFamily="34" charset="0"/>
              </a:rPr>
              <a:t>:</a:t>
            </a:r>
          </a:p>
          <a:p>
            <a:pPr marL="911225" lvl="1" indent="-285750">
              <a:buClr>
                <a:schemeClr val="accent2"/>
              </a:buClr>
              <a:buSzPct val="75000"/>
              <a:buFont typeface="Arial" pitchFamily="34" charset="0"/>
              <a:buChar char="▲"/>
            </a:pPr>
            <a:r>
              <a:rPr lang="en-US" sz="2800">
                <a:cs typeface="Arial" pitchFamily="34" charset="0"/>
              </a:rPr>
              <a:t>Personal health services</a:t>
            </a:r>
          </a:p>
          <a:p>
            <a:pPr marL="911225" lvl="1" indent="-285750">
              <a:buClr>
                <a:schemeClr val="accent2"/>
              </a:buClr>
              <a:buSzPct val="75000"/>
              <a:buFont typeface="Arial" pitchFamily="34" charset="0"/>
              <a:buChar char="▲"/>
            </a:pPr>
            <a:r>
              <a:rPr lang="en-US" sz="2800">
                <a:cs typeface="Arial" pitchFamily="34" charset="0"/>
              </a:rPr>
              <a:t>Population based services</a:t>
            </a:r>
          </a:p>
          <a:p>
            <a:pPr marL="911225" lvl="1" indent="-285750">
              <a:buClr>
                <a:schemeClr val="accent2"/>
              </a:buClr>
              <a:buSzPct val="75000"/>
              <a:buFont typeface="Arial" pitchFamily="34" charset="0"/>
              <a:buChar char="▲"/>
            </a:pPr>
            <a:r>
              <a:rPr lang="en-US" sz="2800">
                <a:cs typeface="Arial" pitchFamily="34" charset="0"/>
              </a:rPr>
              <a:t>The public health system</a:t>
            </a:r>
          </a:p>
          <a:p>
            <a:pPr marL="342900" indent="-342900">
              <a:spcBef>
                <a:spcPct val="55000"/>
              </a:spcBef>
              <a:buFontTx/>
              <a:buBlip>
                <a:blip r:embed="rId3"/>
              </a:buBlip>
            </a:pPr>
            <a:r>
              <a:rPr lang="en-US" sz="2800">
                <a:cs typeface="Arial" pitchFamily="34" charset="0"/>
              </a:rPr>
              <a:t>Evaluation should </a:t>
            </a:r>
            <a:r>
              <a:rPr lang="en-US" sz="2800" b="1">
                <a:cs typeface="Arial" pitchFamily="34" charset="0"/>
              </a:rPr>
              <a:t>drive resource allocation</a:t>
            </a:r>
            <a:r>
              <a:rPr lang="en-US" sz="2800">
                <a:cs typeface="Arial" pitchFamily="34" charset="0"/>
              </a:rPr>
              <a:t> and </a:t>
            </a:r>
            <a:r>
              <a:rPr lang="en-US" sz="2800" b="1">
                <a:cs typeface="Arial" pitchFamily="34" charset="0"/>
              </a:rPr>
              <a:t>program improvement</a:t>
            </a:r>
          </a:p>
        </p:txBody>
      </p:sp>
      <p:pic>
        <p:nvPicPr>
          <p:cNvPr id="32773" name="Picture 5" descr="bs02064_"/>
          <p:cNvPicPr>
            <a:picLocks noChangeAspect="1" noChangeArrowheads="1"/>
          </p:cNvPicPr>
          <p:nvPr/>
        </p:nvPicPr>
        <p:blipFill>
          <a:blip r:embed="rId4" cstate="print"/>
          <a:srcRect/>
          <a:stretch>
            <a:fillRect/>
          </a:stretch>
        </p:blipFill>
        <p:spPr bwMode="auto">
          <a:xfrm>
            <a:off x="6934200" y="3810000"/>
            <a:ext cx="1524000" cy="15160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a:xfrm>
            <a:off x="419100" y="0"/>
            <a:ext cx="8345488" cy="884238"/>
          </a:xfrm>
        </p:spPr>
        <p:txBody>
          <a:bodyPr/>
          <a:lstStyle/>
          <a:p>
            <a:pPr eaLnBrk="1" hangingPunct="1">
              <a:defRPr/>
            </a:pPr>
            <a:r>
              <a:rPr lang="en-US" smtClean="0"/>
              <a:t>Overview</a:t>
            </a:r>
            <a:endParaRPr lang="en-US" sz="2400" i="1" smtClean="0">
              <a:solidFill>
                <a:srgbClr val="CC0000"/>
              </a:solidFill>
            </a:endParaRPr>
          </a:p>
        </p:txBody>
      </p:sp>
      <p:sp>
        <p:nvSpPr>
          <p:cNvPr id="19459" name="Rectangle 3"/>
          <p:cNvSpPr>
            <a:spLocks noGrp="1" noChangeArrowheads="1"/>
          </p:cNvSpPr>
          <p:nvPr>
            <p:ph type="body" idx="1"/>
          </p:nvPr>
        </p:nvSpPr>
        <p:spPr>
          <a:xfrm>
            <a:off x="457200" y="1163638"/>
            <a:ext cx="8229600" cy="4857750"/>
          </a:xfrm>
        </p:spPr>
        <p:txBody>
          <a:bodyPr/>
          <a:lstStyle/>
          <a:p>
            <a:pPr eaLnBrk="1" hangingPunct="1"/>
            <a:r>
              <a:rPr lang="en-US" smtClean="0"/>
              <a:t>Applied epidemiology is critical in fulfilling all of the 10 Essential Public Health Services</a:t>
            </a:r>
          </a:p>
          <a:p>
            <a:pPr eaLnBrk="1" hangingPunct="1">
              <a:buFontTx/>
              <a:buNone/>
            </a:pPr>
            <a:endParaRPr lang="en-US" sz="1800" smtClean="0"/>
          </a:p>
          <a:p>
            <a:pPr eaLnBrk="1" hangingPunct="1"/>
            <a:r>
              <a:rPr lang="en-US" smtClean="0"/>
              <a:t>Framework and tools for understanding</a:t>
            </a:r>
            <a:r>
              <a:rPr lang="en-US" smtClean="0">
                <a:solidFill>
                  <a:srgbClr val="FF0000"/>
                </a:solidFill>
              </a:rPr>
              <a:t> </a:t>
            </a:r>
            <a:r>
              <a:rPr lang="en-US" smtClean="0"/>
              <a:t>how the  core public health functions are performed include:</a:t>
            </a:r>
          </a:p>
          <a:p>
            <a:pPr lvl="1" eaLnBrk="1" hangingPunct="1"/>
            <a:r>
              <a:rPr lang="en-US" smtClean="0"/>
              <a:t>10 Essential Public Health Services</a:t>
            </a:r>
          </a:p>
          <a:p>
            <a:pPr lvl="1" eaLnBrk="1" hangingPunct="1"/>
            <a:r>
              <a:rPr lang="en-US" smtClean="0"/>
              <a:t>National Public Health Performance Standards Program (NPHPSP) </a:t>
            </a:r>
          </a:p>
          <a:p>
            <a:pPr lvl="1" eaLnBrk="1" hangingPunct="1"/>
            <a:r>
              <a:rPr lang="en-US" smtClean="0"/>
              <a:t>Public Health Accreditation Board (PHAB)</a:t>
            </a:r>
          </a:p>
          <a:p>
            <a:pPr eaLnBrk="1" hangingPunct="1"/>
            <a:endParaRPr lang="en-US"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Text Box 2"/>
          <p:cNvSpPr txBox="1">
            <a:spLocks noChangeArrowheads="1"/>
          </p:cNvSpPr>
          <p:nvPr/>
        </p:nvSpPr>
        <p:spPr bwMode="auto">
          <a:xfrm>
            <a:off x="152400" y="0"/>
            <a:ext cx="8763000" cy="1066800"/>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a:defRPr/>
            </a:pPr>
            <a:r>
              <a:rPr lang="en-US" sz="3200" dirty="0">
                <a:solidFill>
                  <a:schemeClr val="bg1"/>
                </a:solidFill>
                <a:latin typeface="Arial" charset="0"/>
              </a:rPr>
              <a:t>ES 10 - Research for New Insights and Innovative Solutions to Health Problems</a:t>
            </a:r>
          </a:p>
        </p:txBody>
      </p:sp>
      <p:sp>
        <p:nvSpPr>
          <p:cNvPr id="33795" name="Text Box 3"/>
          <p:cNvSpPr txBox="1">
            <a:spLocks noChangeArrowheads="1"/>
          </p:cNvSpPr>
          <p:nvPr/>
        </p:nvSpPr>
        <p:spPr bwMode="auto">
          <a:xfrm>
            <a:off x="669925" y="3470275"/>
            <a:ext cx="184150" cy="457200"/>
          </a:xfrm>
          <a:prstGeom prst="rect">
            <a:avLst/>
          </a:prstGeom>
          <a:noFill/>
          <a:ln w="9525">
            <a:noFill/>
            <a:miter lim="800000"/>
            <a:headEnd/>
            <a:tailEnd/>
          </a:ln>
        </p:spPr>
        <p:txBody>
          <a:bodyPr wrap="none">
            <a:spAutoFit/>
          </a:bodyPr>
          <a:lstStyle/>
          <a:p>
            <a:endParaRPr lang="en-US" sz="2400">
              <a:cs typeface="Arial" pitchFamily="34" charset="0"/>
            </a:endParaRPr>
          </a:p>
        </p:txBody>
      </p:sp>
      <p:sp>
        <p:nvSpPr>
          <p:cNvPr id="33796" name="Rectangle 4"/>
          <p:cNvSpPr>
            <a:spLocks noChangeArrowheads="1"/>
          </p:cNvSpPr>
          <p:nvPr/>
        </p:nvSpPr>
        <p:spPr bwMode="auto">
          <a:xfrm>
            <a:off x="381000" y="1447800"/>
            <a:ext cx="8061325" cy="3581400"/>
          </a:xfrm>
          <a:prstGeom prst="rect">
            <a:avLst/>
          </a:prstGeom>
          <a:noFill/>
          <a:ln w="9525">
            <a:noFill/>
            <a:miter lim="800000"/>
            <a:headEnd/>
            <a:tailEnd/>
          </a:ln>
        </p:spPr>
        <p:txBody>
          <a:bodyPr/>
          <a:lstStyle/>
          <a:p>
            <a:pPr marL="342900" indent="-342900">
              <a:spcBef>
                <a:spcPct val="30000"/>
              </a:spcBef>
              <a:spcAft>
                <a:spcPct val="30000"/>
              </a:spcAft>
              <a:buFontTx/>
              <a:buBlip>
                <a:blip r:embed="rId3"/>
              </a:buBlip>
            </a:pPr>
            <a:r>
              <a:rPr lang="en-US" sz="2800" b="1">
                <a:cs typeface="Arial" pitchFamily="34" charset="0"/>
              </a:rPr>
              <a:t>Identification and monitoring</a:t>
            </a:r>
            <a:r>
              <a:rPr lang="en-US" sz="2800">
                <a:cs typeface="Arial" pitchFamily="34" charset="0"/>
              </a:rPr>
              <a:t> of innovative solutions and cutting-edge research to advance public health</a:t>
            </a:r>
          </a:p>
          <a:p>
            <a:pPr marL="342900" indent="-342900">
              <a:spcBef>
                <a:spcPct val="30000"/>
              </a:spcBef>
              <a:spcAft>
                <a:spcPct val="30000"/>
              </a:spcAft>
              <a:buFontTx/>
              <a:buBlip>
                <a:blip r:embed="rId3"/>
              </a:buBlip>
            </a:pPr>
            <a:r>
              <a:rPr lang="en-US" sz="2800" b="1">
                <a:cs typeface="Arial" pitchFamily="34" charset="0"/>
              </a:rPr>
              <a:t>Linkages</a:t>
            </a:r>
            <a:r>
              <a:rPr lang="en-US" sz="2800">
                <a:cs typeface="Arial" pitchFamily="34" charset="0"/>
              </a:rPr>
              <a:t> between public health </a:t>
            </a:r>
            <a:r>
              <a:rPr lang="en-US" sz="2800" b="1">
                <a:cs typeface="Arial" pitchFamily="34" charset="0"/>
              </a:rPr>
              <a:t>practice and academic</a:t>
            </a:r>
            <a:r>
              <a:rPr lang="en-US" sz="2800">
                <a:cs typeface="Arial" pitchFamily="34" charset="0"/>
              </a:rPr>
              <a:t> / research settings</a:t>
            </a:r>
          </a:p>
          <a:p>
            <a:pPr marL="342900" indent="-342900">
              <a:spcBef>
                <a:spcPct val="30000"/>
              </a:spcBef>
              <a:spcAft>
                <a:spcPct val="30000"/>
              </a:spcAft>
              <a:buFontTx/>
              <a:buBlip>
                <a:blip r:embed="rId3"/>
              </a:buBlip>
            </a:pPr>
            <a:r>
              <a:rPr lang="en-US" sz="2800">
                <a:cs typeface="Arial" pitchFamily="34" charset="0"/>
              </a:rPr>
              <a:t>Epidemiological studies, health policy analyses and health systems </a:t>
            </a:r>
            <a:r>
              <a:rPr lang="en-US" sz="2800" b="1">
                <a:cs typeface="Arial" pitchFamily="34" charset="0"/>
              </a:rPr>
              <a:t>research</a:t>
            </a:r>
            <a:r>
              <a:rPr lang="en-US" sz="2800">
                <a:cs typeface="Arial" pitchFamily="34" charset="0"/>
              </a:rPr>
              <a:t>.</a:t>
            </a:r>
          </a:p>
        </p:txBody>
      </p:sp>
      <p:pic>
        <p:nvPicPr>
          <p:cNvPr id="33797" name="Picture 5" descr="bs00554_"/>
          <p:cNvPicPr>
            <a:picLocks noChangeAspect="1" noChangeArrowheads="1"/>
          </p:cNvPicPr>
          <p:nvPr/>
        </p:nvPicPr>
        <p:blipFill>
          <a:blip r:embed="rId4" cstate="print"/>
          <a:srcRect/>
          <a:stretch>
            <a:fillRect/>
          </a:stretch>
        </p:blipFill>
        <p:spPr bwMode="auto">
          <a:xfrm>
            <a:off x="6858000" y="4862513"/>
            <a:ext cx="2286000" cy="19954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ChangeArrowheads="1"/>
          </p:cNvSpPr>
          <p:nvPr>
            <p:ph type="title"/>
          </p:nvPr>
        </p:nvSpPr>
        <p:spPr>
          <a:xfrm>
            <a:off x="304800" y="-76200"/>
            <a:ext cx="8229600" cy="1143000"/>
          </a:xfrm>
        </p:spPr>
        <p:txBody>
          <a:bodyPr/>
          <a:lstStyle/>
          <a:p>
            <a:pPr eaLnBrk="1" hangingPunct="1">
              <a:defRPr/>
            </a:pPr>
            <a:r>
              <a:rPr lang="en-US" smtClean="0"/>
              <a:t>The EPHS – What Are they Asking?</a:t>
            </a:r>
          </a:p>
        </p:txBody>
      </p:sp>
      <p:sp>
        <p:nvSpPr>
          <p:cNvPr id="34819" name="Rectangle 3"/>
          <p:cNvSpPr>
            <a:spLocks noGrp="1" noChangeArrowheads="1"/>
          </p:cNvSpPr>
          <p:nvPr>
            <p:ph type="body" sz="half" idx="4294967295"/>
          </p:nvPr>
        </p:nvSpPr>
        <p:spPr>
          <a:xfrm>
            <a:off x="685800" y="1608138"/>
            <a:ext cx="7696200" cy="4364037"/>
          </a:xfrm>
        </p:spPr>
        <p:txBody>
          <a:bodyPr/>
          <a:lstStyle/>
          <a:p>
            <a:pPr marL="457200" indent="-457200" eaLnBrk="1" hangingPunct="1">
              <a:lnSpc>
                <a:spcPct val="80000"/>
              </a:lnSpc>
              <a:buFont typeface="Wingdings" pitchFamily="2" charset="2"/>
              <a:buAutoNum type="arabicPeriod"/>
            </a:pPr>
            <a:r>
              <a:rPr lang="en-US" sz="2000" smtClean="0"/>
              <a:t>“What’s going on in our state/community?  Do we know how healthy we are?”</a:t>
            </a:r>
          </a:p>
          <a:p>
            <a:pPr marL="457200" indent="-457200" eaLnBrk="1" hangingPunct="1">
              <a:lnSpc>
                <a:spcPct val="80000"/>
              </a:lnSpc>
              <a:buFont typeface="Wingdings" pitchFamily="2" charset="2"/>
              <a:buAutoNum type="arabicPeriod"/>
            </a:pPr>
            <a:endParaRPr lang="en-US" sz="2000" smtClean="0"/>
          </a:p>
          <a:p>
            <a:pPr marL="457200" indent="-457200" eaLnBrk="1" hangingPunct="1">
              <a:lnSpc>
                <a:spcPct val="80000"/>
              </a:lnSpc>
              <a:buFont typeface="Wingdings" pitchFamily="2" charset="2"/>
              <a:buAutoNum type="arabicPeriod"/>
            </a:pPr>
            <a:r>
              <a:rPr lang="en-US" sz="2000" smtClean="0"/>
              <a:t>“Are we ready to respond to health problems or threats?  How quickly do we find out about problems?  How effective is our response?”</a:t>
            </a:r>
          </a:p>
          <a:p>
            <a:pPr marL="457200" indent="-457200" eaLnBrk="1" hangingPunct="1">
              <a:lnSpc>
                <a:spcPct val="80000"/>
              </a:lnSpc>
              <a:buFont typeface="Wingdings" pitchFamily="2" charset="2"/>
              <a:buAutoNum type="arabicPeriod"/>
            </a:pPr>
            <a:endParaRPr lang="en-US" sz="2000" smtClean="0"/>
          </a:p>
          <a:p>
            <a:pPr marL="457200" indent="-457200" eaLnBrk="1" hangingPunct="1">
              <a:lnSpc>
                <a:spcPct val="80000"/>
              </a:lnSpc>
              <a:buFont typeface="Wingdings" pitchFamily="2" charset="2"/>
              <a:buAutoNum type="arabicPeriod"/>
            </a:pPr>
            <a:r>
              <a:rPr lang="en-US" sz="2000" smtClean="0"/>
              <a:t>“How well do we keep all people and segments of our State informed about health issues?”</a:t>
            </a:r>
          </a:p>
          <a:p>
            <a:pPr marL="457200" indent="-457200" eaLnBrk="1" hangingPunct="1">
              <a:lnSpc>
                <a:spcPct val="80000"/>
              </a:lnSpc>
              <a:buFont typeface="Wingdings" pitchFamily="2" charset="2"/>
              <a:buAutoNum type="arabicPeriod"/>
            </a:pPr>
            <a:endParaRPr lang="en-US" sz="2000" smtClean="0"/>
          </a:p>
          <a:p>
            <a:pPr marL="457200" indent="-457200" eaLnBrk="1" hangingPunct="1">
              <a:lnSpc>
                <a:spcPct val="80000"/>
              </a:lnSpc>
              <a:buFontTx/>
              <a:buNone/>
            </a:pPr>
            <a:r>
              <a:rPr lang="en-US" sz="2000" smtClean="0"/>
              <a:t>4. 	“How well do we really get people and organizations engaged in health issues?”</a:t>
            </a:r>
          </a:p>
          <a:p>
            <a:pPr marL="457200" indent="-457200" eaLnBrk="1" hangingPunct="1">
              <a:lnSpc>
                <a:spcPct val="80000"/>
              </a:lnSpc>
              <a:buFontTx/>
              <a:buNone/>
            </a:pPr>
            <a:endParaRPr lang="en-US" sz="2000" smtClean="0"/>
          </a:p>
          <a:p>
            <a:pPr marL="457200" indent="-457200" eaLnBrk="1" hangingPunct="1">
              <a:lnSpc>
                <a:spcPct val="80000"/>
              </a:lnSpc>
              <a:buFontTx/>
              <a:buNone/>
            </a:pPr>
            <a:r>
              <a:rPr lang="en-US" sz="2000" smtClean="0"/>
              <a:t>5. 	“What policies promote health in our State?  How effective are we in planning and in setting health policies?”</a:t>
            </a:r>
            <a:endParaRPr lang="en-US" sz="1800" i="1" smtClean="0"/>
          </a:p>
        </p:txBody>
      </p:sp>
    </p:spTree>
  </p:cSld>
  <p:clrMapOvr>
    <a:masterClrMapping/>
  </p:clrMapOvr>
  <p:transition>
    <p:diamon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body" sz="half" idx="4294967295"/>
          </p:nvPr>
        </p:nvSpPr>
        <p:spPr>
          <a:xfrm>
            <a:off x="685800" y="1709738"/>
            <a:ext cx="7772400" cy="4187825"/>
          </a:xfrm>
        </p:spPr>
        <p:txBody>
          <a:bodyPr/>
          <a:lstStyle/>
          <a:p>
            <a:pPr marL="533400" indent="-533400" eaLnBrk="1" hangingPunct="1">
              <a:lnSpc>
                <a:spcPct val="80000"/>
              </a:lnSpc>
              <a:buFontTx/>
              <a:buAutoNum type="arabicPeriod" startAt="6"/>
            </a:pPr>
            <a:r>
              <a:rPr lang="en-US" sz="2000" smtClean="0"/>
              <a:t>“When we enforce health regulations are we up-to-date, technically competent, fair and effective?”</a:t>
            </a:r>
          </a:p>
          <a:p>
            <a:pPr marL="533400" indent="-533400" eaLnBrk="1" hangingPunct="1">
              <a:lnSpc>
                <a:spcPct val="80000"/>
              </a:lnSpc>
              <a:buFontTx/>
              <a:buNone/>
            </a:pPr>
            <a:endParaRPr lang="en-US" sz="2000" smtClean="0"/>
          </a:p>
          <a:p>
            <a:pPr marL="533400" indent="-533400" eaLnBrk="1" hangingPunct="1">
              <a:lnSpc>
                <a:spcPct val="80000"/>
              </a:lnSpc>
              <a:buFont typeface="Wingdings" pitchFamily="2" charset="2"/>
              <a:buAutoNum type="arabicPeriod" startAt="7"/>
            </a:pPr>
            <a:r>
              <a:rPr lang="en-US" sz="2000" smtClean="0"/>
              <a:t>“Are people receiving the medical care they need?”</a:t>
            </a:r>
          </a:p>
          <a:p>
            <a:pPr marL="533400" indent="-533400" eaLnBrk="1" hangingPunct="1">
              <a:lnSpc>
                <a:spcPct val="80000"/>
              </a:lnSpc>
              <a:buFont typeface="Wingdings" pitchFamily="2" charset="2"/>
              <a:buNone/>
            </a:pPr>
            <a:endParaRPr lang="en-US" sz="2000" smtClean="0"/>
          </a:p>
          <a:p>
            <a:pPr marL="533400" indent="-533400" eaLnBrk="1" hangingPunct="1">
              <a:lnSpc>
                <a:spcPct val="80000"/>
              </a:lnSpc>
              <a:buFont typeface="Wingdings" pitchFamily="2" charset="2"/>
              <a:buAutoNum type="arabicPeriod" startAt="8"/>
            </a:pPr>
            <a:r>
              <a:rPr lang="en-US" sz="2000" smtClean="0"/>
              <a:t>“Do we have a competent public health staff?  How can we be sure that our staff stays current?”</a:t>
            </a:r>
          </a:p>
          <a:p>
            <a:pPr marL="533400" indent="-533400" eaLnBrk="1" hangingPunct="1">
              <a:lnSpc>
                <a:spcPct val="80000"/>
              </a:lnSpc>
              <a:buFont typeface="Wingdings" pitchFamily="2" charset="2"/>
              <a:buAutoNum type="arabicPeriod" startAt="8"/>
            </a:pPr>
            <a:endParaRPr lang="en-US" sz="2000" smtClean="0"/>
          </a:p>
          <a:p>
            <a:pPr marL="533400" indent="-533400" eaLnBrk="1" hangingPunct="1">
              <a:lnSpc>
                <a:spcPct val="80000"/>
              </a:lnSpc>
              <a:buFont typeface="Wingdings" pitchFamily="2" charset="2"/>
              <a:buNone/>
            </a:pPr>
            <a:r>
              <a:rPr lang="en-US" sz="2000" smtClean="0"/>
              <a:t>9.	“Are we doing any good?  Are we doing things right?  Are we doing the right things?”</a:t>
            </a:r>
          </a:p>
          <a:p>
            <a:pPr marL="533400" indent="-533400" eaLnBrk="1" hangingPunct="1">
              <a:lnSpc>
                <a:spcPct val="80000"/>
              </a:lnSpc>
              <a:buFont typeface="Wingdings" pitchFamily="2" charset="2"/>
              <a:buNone/>
            </a:pPr>
            <a:endParaRPr lang="en-US" sz="2000" smtClean="0"/>
          </a:p>
          <a:p>
            <a:pPr marL="533400" indent="-533400" eaLnBrk="1" hangingPunct="1">
              <a:lnSpc>
                <a:spcPct val="80000"/>
              </a:lnSpc>
              <a:buFont typeface="Wingdings" pitchFamily="2" charset="2"/>
              <a:buAutoNum type="arabicPeriod" startAt="10"/>
            </a:pPr>
            <a:r>
              <a:rPr lang="en-US" sz="2000" smtClean="0"/>
              <a:t>“Are we discovering and using new ways to get the job done?”</a:t>
            </a:r>
            <a:endParaRPr lang="en-US" sz="3200" i="1" smtClean="0"/>
          </a:p>
        </p:txBody>
      </p:sp>
      <p:sp>
        <p:nvSpPr>
          <p:cNvPr id="35843" name="Rectangle 3"/>
          <p:cNvSpPr>
            <a:spLocks noChangeArrowheads="1"/>
          </p:cNvSpPr>
          <p:nvPr/>
        </p:nvSpPr>
        <p:spPr bwMode="auto">
          <a:xfrm>
            <a:off x="381000" y="0"/>
            <a:ext cx="8229600" cy="1143000"/>
          </a:xfrm>
          <a:prstGeom prst="rect">
            <a:avLst/>
          </a:prstGeom>
          <a:noFill/>
          <a:ln w="9525">
            <a:noFill/>
            <a:miter lim="800000"/>
            <a:headEnd/>
            <a:tailEnd/>
          </a:ln>
        </p:spPr>
        <p:txBody>
          <a:bodyPr anchor="ctr"/>
          <a:lstStyle/>
          <a:p>
            <a:pPr algn="ctr"/>
            <a:r>
              <a:rPr lang="en-US" sz="3600" b="1">
                <a:solidFill>
                  <a:schemeClr val="bg1"/>
                </a:solidFill>
              </a:rPr>
              <a:t>The EPHS – What Are they Asking?</a:t>
            </a:r>
          </a:p>
        </p:txBody>
      </p:sp>
    </p:spTree>
  </p:cSld>
  <p:clrMapOvr>
    <a:masterClrMapping/>
  </p:clrMapOvr>
  <p:transition>
    <p:diamon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p:txBody>
          <a:bodyPr/>
          <a:lstStyle/>
          <a:p>
            <a:pPr eaLnBrk="1" hangingPunct="1">
              <a:defRPr/>
            </a:pPr>
            <a:r>
              <a:rPr lang="en-US" smtClean="0"/>
              <a:t>Assessment	</a:t>
            </a:r>
          </a:p>
        </p:txBody>
      </p:sp>
      <p:sp>
        <p:nvSpPr>
          <p:cNvPr id="36867" name="Rectangle 3"/>
          <p:cNvSpPr>
            <a:spLocks noGrp="1" noChangeArrowheads="1"/>
          </p:cNvSpPr>
          <p:nvPr>
            <p:ph type="body" idx="1"/>
          </p:nvPr>
        </p:nvSpPr>
        <p:spPr>
          <a:xfrm>
            <a:off x="363538" y="1806575"/>
            <a:ext cx="8229600" cy="3854450"/>
          </a:xfrm>
        </p:spPr>
        <p:txBody>
          <a:bodyPr/>
          <a:lstStyle/>
          <a:p>
            <a:pPr marL="533400" indent="-533400" eaLnBrk="1" hangingPunct="1">
              <a:buFont typeface="Wingdings" pitchFamily="2" charset="2"/>
              <a:buAutoNum type="arabicPeriod"/>
            </a:pPr>
            <a:r>
              <a:rPr lang="en-US" smtClean="0"/>
              <a:t>Monitor health status (ES 1)</a:t>
            </a:r>
          </a:p>
          <a:p>
            <a:pPr marL="533400" indent="-533400" eaLnBrk="1" hangingPunct="1">
              <a:buFont typeface="Wingdings" pitchFamily="2" charset="2"/>
              <a:buAutoNum type="arabicPeriod"/>
            </a:pPr>
            <a:r>
              <a:rPr lang="en-US" smtClean="0"/>
              <a:t>Diagnose and investigate health problems and hazards (ES 2) </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p:txBody>
          <a:bodyPr/>
          <a:lstStyle/>
          <a:p>
            <a:pPr eaLnBrk="1" hangingPunct="1">
              <a:defRPr/>
            </a:pPr>
            <a:r>
              <a:rPr lang="en-US" smtClean="0"/>
              <a:t>Policy Development</a:t>
            </a:r>
          </a:p>
        </p:txBody>
      </p:sp>
      <p:sp>
        <p:nvSpPr>
          <p:cNvPr id="37891" name="Rectangle 3"/>
          <p:cNvSpPr>
            <a:spLocks noGrp="1" noChangeArrowheads="1"/>
          </p:cNvSpPr>
          <p:nvPr>
            <p:ph type="body" idx="1"/>
          </p:nvPr>
        </p:nvSpPr>
        <p:spPr>
          <a:xfrm>
            <a:off x="376238" y="1577975"/>
            <a:ext cx="8310562" cy="4365625"/>
          </a:xfrm>
        </p:spPr>
        <p:txBody>
          <a:bodyPr/>
          <a:lstStyle/>
          <a:p>
            <a:pPr marL="533400" indent="-533400" eaLnBrk="1" hangingPunct="1">
              <a:buFont typeface="Wingdings" pitchFamily="2" charset="2"/>
              <a:buAutoNum type="arabicPeriod" startAt="3"/>
            </a:pPr>
            <a:r>
              <a:rPr lang="en-US" smtClean="0"/>
              <a:t>Inform, educate, and empower people (ES 3)</a:t>
            </a:r>
          </a:p>
          <a:p>
            <a:pPr marL="533400" indent="-533400" eaLnBrk="1" hangingPunct="1">
              <a:buFont typeface="Wingdings" pitchFamily="2" charset="2"/>
              <a:buAutoNum type="arabicPeriod" startAt="3"/>
            </a:pPr>
            <a:r>
              <a:rPr lang="en-US" smtClean="0"/>
              <a:t>Mobilize community relationships (ES 4)</a:t>
            </a:r>
          </a:p>
          <a:p>
            <a:pPr marL="533400" indent="-533400" eaLnBrk="1" hangingPunct="1">
              <a:buFont typeface="Wingdings" pitchFamily="2" charset="2"/>
              <a:buAutoNum type="arabicPeriod" startAt="3"/>
            </a:pPr>
            <a:r>
              <a:rPr lang="en-US" smtClean="0"/>
              <a:t>Develop policies and plans (ES 5)</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ChangeArrowheads="1"/>
          </p:cNvSpPr>
          <p:nvPr>
            <p:ph type="title"/>
          </p:nvPr>
        </p:nvSpPr>
        <p:spPr/>
        <p:txBody>
          <a:bodyPr/>
          <a:lstStyle/>
          <a:p>
            <a:pPr eaLnBrk="1" hangingPunct="1">
              <a:defRPr/>
            </a:pPr>
            <a:r>
              <a:rPr lang="en-US" smtClean="0"/>
              <a:t>Assurance</a:t>
            </a:r>
          </a:p>
        </p:txBody>
      </p:sp>
      <p:sp>
        <p:nvSpPr>
          <p:cNvPr id="38915" name="Rectangle 3"/>
          <p:cNvSpPr>
            <a:spLocks noGrp="1" noChangeArrowheads="1"/>
          </p:cNvSpPr>
          <p:nvPr>
            <p:ph type="body" idx="1"/>
          </p:nvPr>
        </p:nvSpPr>
        <p:spPr>
          <a:xfrm>
            <a:off x="322263" y="1617663"/>
            <a:ext cx="8364537" cy="4325937"/>
          </a:xfrm>
        </p:spPr>
        <p:txBody>
          <a:bodyPr/>
          <a:lstStyle/>
          <a:p>
            <a:pPr marL="533400" indent="-533400" eaLnBrk="1" hangingPunct="1">
              <a:buFont typeface="Wingdings" pitchFamily="2" charset="2"/>
              <a:buAutoNum type="arabicPeriod" startAt="6"/>
            </a:pPr>
            <a:r>
              <a:rPr lang="en-US" smtClean="0"/>
              <a:t>Enforce laws and regulations (ES 6)</a:t>
            </a:r>
          </a:p>
          <a:p>
            <a:pPr marL="533400" indent="-533400" eaLnBrk="1" hangingPunct="1">
              <a:buFont typeface="Wingdings" pitchFamily="2" charset="2"/>
              <a:buAutoNum type="arabicPeriod" startAt="6"/>
            </a:pPr>
            <a:r>
              <a:rPr lang="en-US" smtClean="0"/>
              <a:t>Link people to needed health services (ES 7)</a:t>
            </a:r>
          </a:p>
          <a:p>
            <a:pPr marL="533400" indent="-533400" eaLnBrk="1" hangingPunct="1">
              <a:buFont typeface="Wingdings" pitchFamily="2" charset="2"/>
              <a:buAutoNum type="arabicPeriod" startAt="6"/>
            </a:pPr>
            <a:r>
              <a:rPr lang="en-US" smtClean="0"/>
              <a:t>Assure a competent workforce – public health and personal care (ES 8)</a:t>
            </a:r>
          </a:p>
          <a:p>
            <a:pPr marL="533400" indent="-533400" eaLnBrk="1" hangingPunct="1">
              <a:buFont typeface="Wingdings" pitchFamily="2" charset="2"/>
              <a:buAutoNum type="arabicPeriod" startAt="6"/>
            </a:pPr>
            <a:r>
              <a:rPr lang="en-US" smtClean="0"/>
              <a:t>Evaluate health services (ES 9)</a:t>
            </a:r>
          </a:p>
          <a:p>
            <a:pPr marL="533400" indent="-533400" eaLnBrk="1" hangingPunct="1">
              <a:buFont typeface="Wingdings" pitchFamily="2" charset="2"/>
              <a:buAutoNum type="arabicPeriod" startAt="6"/>
            </a:pPr>
            <a:r>
              <a:rPr lang="en-US" smtClean="0"/>
              <a:t>Conduct research for new innovations (ES 10)*</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9938" name="Picture 2" descr="PH Wheel"/>
          <p:cNvPicPr>
            <a:picLocks noChangeAspect="1" noChangeArrowheads="1"/>
          </p:cNvPicPr>
          <p:nvPr>
            <p:ph type="body" idx="1"/>
          </p:nvPr>
        </p:nvPicPr>
        <p:blipFill>
          <a:blip r:embed="rId3" cstate="print"/>
          <a:srcRect/>
          <a:stretch>
            <a:fillRect/>
          </a:stretch>
        </p:blipFill>
        <p:spPr>
          <a:xfrm>
            <a:off x="1219200" y="228600"/>
            <a:ext cx="6705600" cy="6140450"/>
          </a:xfr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0" y="257175"/>
            <a:ext cx="9144000" cy="1785938"/>
          </a:xfrm>
          <a:prstGeom prst="rect">
            <a:avLst/>
          </a:prstGeom>
          <a:noFill/>
          <a:ln w="9525">
            <a:noFill/>
            <a:miter lim="800000"/>
            <a:headEnd/>
            <a:tailEnd/>
          </a:ln>
        </p:spPr>
        <p:txBody>
          <a:bodyPr anchor="b"/>
          <a:lstStyle/>
          <a:p>
            <a:pPr algn="ctr"/>
            <a:r>
              <a:rPr lang="en-US" sz="4000" b="1" i="1">
                <a:solidFill>
                  <a:schemeClr val="accent2"/>
                </a:solidFill>
              </a:rPr>
              <a:t>What is the role of epidemiology in the provision of the 10 Essential Public Health Services?</a:t>
            </a:r>
          </a:p>
        </p:txBody>
      </p:sp>
      <p:sp>
        <p:nvSpPr>
          <p:cNvPr id="338947" name="Rectangle 3"/>
          <p:cNvSpPr>
            <a:spLocks noChangeArrowheads="1"/>
          </p:cNvSpPr>
          <p:nvPr/>
        </p:nvSpPr>
        <p:spPr bwMode="auto">
          <a:xfrm>
            <a:off x="161925" y="2463800"/>
            <a:ext cx="4643438" cy="4021138"/>
          </a:xfrm>
          <a:prstGeom prst="rect">
            <a:avLst/>
          </a:prstGeom>
          <a:noFill/>
          <a:ln w="9525">
            <a:noFill/>
            <a:miter lim="800000"/>
            <a:headEnd/>
            <a:tailEnd/>
          </a:ln>
        </p:spPr>
        <p:txBody>
          <a:bodyPr/>
          <a:lstStyle/>
          <a:p>
            <a:pPr marL="342900" indent="-342900">
              <a:spcBef>
                <a:spcPct val="20000"/>
              </a:spcBef>
              <a:buClr>
                <a:schemeClr val="accent2"/>
              </a:buClr>
              <a:buFontTx/>
              <a:buAutoNum type="arabicPeriod"/>
            </a:pPr>
            <a:r>
              <a:rPr lang="en-US" sz="2400"/>
              <a:t>Monitor health status</a:t>
            </a:r>
          </a:p>
          <a:p>
            <a:pPr marL="342900" indent="-342900">
              <a:spcBef>
                <a:spcPct val="20000"/>
              </a:spcBef>
              <a:buClr>
                <a:schemeClr val="accent2"/>
              </a:buClr>
              <a:buFontTx/>
              <a:buAutoNum type="arabicPeriod"/>
            </a:pPr>
            <a:r>
              <a:rPr lang="en-US" sz="2400">
                <a:solidFill>
                  <a:schemeClr val="tx2"/>
                </a:solidFill>
              </a:rPr>
              <a:t>Diagnose and investigate health problems</a:t>
            </a:r>
            <a:endParaRPr lang="en-US" sz="2400"/>
          </a:p>
          <a:p>
            <a:pPr marL="342900" indent="-342900">
              <a:spcBef>
                <a:spcPct val="20000"/>
              </a:spcBef>
              <a:buClr>
                <a:schemeClr val="accent2"/>
              </a:buClr>
              <a:buFontTx/>
              <a:buAutoNum type="arabicPeriod"/>
            </a:pPr>
            <a:r>
              <a:rPr lang="en-US" sz="2400"/>
              <a:t>Inform, educate, and empower people</a:t>
            </a:r>
          </a:p>
          <a:p>
            <a:pPr marL="342900" indent="-342900">
              <a:spcBef>
                <a:spcPct val="20000"/>
              </a:spcBef>
              <a:buClr>
                <a:schemeClr val="accent2"/>
              </a:buClr>
              <a:buFontTx/>
              <a:buAutoNum type="arabicPeriod"/>
            </a:pPr>
            <a:r>
              <a:rPr lang="en-US" sz="2400">
                <a:solidFill>
                  <a:schemeClr val="tx2"/>
                </a:solidFill>
              </a:rPr>
              <a:t>Mobilize communities to address health problems</a:t>
            </a:r>
            <a:endParaRPr lang="en-US" sz="2400"/>
          </a:p>
          <a:p>
            <a:pPr marL="342900" indent="-342900">
              <a:spcBef>
                <a:spcPct val="20000"/>
              </a:spcBef>
              <a:buClr>
                <a:schemeClr val="accent2"/>
              </a:buClr>
              <a:buFontTx/>
              <a:buAutoNum type="arabicPeriod"/>
            </a:pPr>
            <a:r>
              <a:rPr lang="en-US" sz="2400"/>
              <a:t>Develop policies and plans</a:t>
            </a:r>
          </a:p>
        </p:txBody>
      </p:sp>
      <p:sp>
        <p:nvSpPr>
          <p:cNvPr id="338948" name="Rectangle 4"/>
          <p:cNvSpPr>
            <a:spLocks noChangeArrowheads="1"/>
          </p:cNvSpPr>
          <p:nvPr/>
        </p:nvSpPr>
        <p:spPr bwMode="auto">
          <a:xfrm>
            <a:off x="4876800" y="2490788"/>
            <a:ext cx="4267200" cy="4006850"/>
          </a:xfrm>
          <a:prstGeom prst="rect">
            <a:avLst/>
          </a:prstGeom>
          <a:noFill/>
          <a:ln w="9525">
            <a:noFill/>
            <a:miter lim="800000"/>
            <a:headEnd/>
            <a:tailEnd/>
          </a:ln>
        </p:spPr>
        <p:txBody>
          <a:bodyPr/>
          <a:lstStyle/>
          <a:p>
            <a:pPr marL="342900" indent="-342900">
              <a:spcBef>
                <a:spcPct val="20000"/>
              </a:spcBef>
              <a:buClr>
                <a:schemeClr val="accent2"/>
              </a:buClr>
              <a:buFontTx/>
              <a:buAutoNum type="arabicPeriod" startAt="6"/>
            </a:pPr>
            <a:r>
              <a:rPr lang="en-US" sz="2400"/>
              <a:t>Enforce laws and regulations</a:t>
            </a:r>
          </a:p>
          <a:p>
            <a:pPr marL="342900" indent="-342900">
              <a:spcBef>
                <a:spcPct val="20000"/>
              </a:spcBef>
              <a:buClr>
                <a:schemeClr val="accent2"/>
              </a:buClr>
              <a:buFontTx/>
              <a:buAutoNum type="arabicPeriod" startAt="6"/>
            </a:pPr>
            <a:r>
              <a:rPr lang="en-US" sz="2400">
                <a:solidFill>
                  <a:schemeClr val="tx2"/>
                </a:solidFill>
              </a:rPr>
              <a:t>Link people to needed services / assure care</a:t>
            </a:r>
            <a:endParaRPr lang="en-US" sz="2400"/>
          </a:p>
          <a:p>
            <a:pPr marL="342900" indent="-342900">
              <a:spcBef>
                <a:spcPct val="20000"/>
              </a:spcBef>
              <a:buClr>
                <a:schemeClr val="accent2"/>
              </a:buClr>
              <a:buFontTx/>
              <a:buAutoNum type="arabicPeriod" startAt="6"/>
            </a:pPr>
            <a:r>
              <a:rPr lang="en-US" sz="2400"/>
              <a:t>Assure a competent workforce – public health and personal care</a:t>
            </a:r>
          </a:p>
          <a:p>
            <a:pPr marL="342900" indent="-342900">
              <a:spcBef>
                <a:spcPct val="20000"/>
              </a:spcBef>
              <a:buClr>
                <a:schemeClr val="accent2"/>
              </a:buClr>
              <a:buFontTx/>
              <a:buAutoNum type="arabicPeriod" startAt="6"/>
            </a:pPr>
            <a:r>
              <a:rPr lang="en-US" sz="2400">
                <a:solidFill>
                  <a:schemeClr val="tx2"/>
                </a:solidFill>
              </a:rPr>
              <a:t>Evaluate health services</a:t>
            </a:r>
          </a:p>
          <a:p>
            <a:pPr marL="342900" indent="-342900">
              <a:spcBef>
                <a:spcPct val="20000"/>
              </a:spcBef>
              <a:buClr>
                <a:schemeClr val="accent2"/>
              </a:buClr>
              <a:buFontTx/>
              <a:buAutoNum type="arabicPeriod" startAt="6"/>
            </a:pPr>
            <a:r>
              <a:rPr lang="en-US" sz="2400"/>
              <a:t>Conduct research for new innovations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38947"/>
                                        </p:tgtEl>
                                        <p:attrNameLst>
                                          <p:attrName>style.visibility</p:attrName>
                                        </p:attrNameLst>
                                      </p:cBhvr>
                                      <p:to>
                                        <p:strVal val="visible"/>
                                      </p:to>
                                    </p:set>
                                    <p:anim calcmode="lin" valueType="num">
                                      <p:cBhvr additive="base">
                                        <p:cTn id="7" dur="500" fill="hold"/>
                                        <p:tgtEl>
                                          <p:spTgt spid="338947"/>
                                        </p:tgtEl>
                                        <p:attrNameLst>
                                          <p:attrName>ppt_x</p:attrName>
                                        </p:attrNameLst>
                                      </p:cBhvr>
                                      <p:tavLst>
                                        <p:tav tm="0">
                                          <p:val>
                                            <p:strVal val="0-#ppt_w/2"/>
                                          </p:val>
                                        </p:tav>
                                        <p:tav tm="100000">
                                          <p:val>
                                            <p:strVal val="#ppt_x"/>
                                          </p:val>
                                        </p:tav>
                                      </p:tavLst>
                                    </p:anim>
                                    <p:anim calcmode="lin" valueType="num">
                                      <p:cBhvr additive="base">
                                        <p:cTn id="8" dur="500" fill="hold"/>
                                        <p:tgtEl>
                                          <p:spTgt spid="33894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38948"/>
                                        </p:tgtEl>
                                        <p:attrNameLst>
                                          <p:attrName>style.visibility</p:attrName>
                                        </p:attrNameLst>
                                      </p:cBhvr>
                                      <p:to>
                                        <p:strVal val="visible"/>
                                      </p:to>
                                    </p:set>
                                    <p:anim calcmode="lin" valueType="num">
                                      <p:cBhvr additive="base">
                                        <p:cTn id="13" dur="500" fill="hold"/>
                                        <p:tgtEl>
                                          <p:spTgt spid="338948"/>
                                        </p:tgtEl>
                                        <p:attrNameLst>
                                          <p:attrName>ppt_x</p:attrName>
                                        </p:attrNameLst>
                                      </p:cBhvr>
                                      <p:tavLst>
                                        <p:tav tm="0">
                                          <p:val>
                                            <p:strVal val="1+#ppt_w/2"/>
                                          </p:val>
                                        </p:tav>
                                        <p:tav tm="100000">
                                          <p:val>
                                            <p:strVal val="#ppt_x"/>
                                          </p:val>
                                        </p:tav>
                                      </p:tavLst>
                                    </p:anim>
                                    <p:anim calcmode="lin" valueType="num">
                                      <p:cBhvr additive="base">
                                        <p:cTn id="14" dur="500" fill="hold"/>
                                        <p:tgtEl>
                                          <p:spTgt spid="3389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947" grpId="0" autoUpdateAnimBg="0"/>
      <p:bldP spid="338948"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a:xfrm>
            <a:off x="0" y="104775"/>
            <a:ext cx="9144000" cy="827088"/>
          </a:xfrm>
        </p:spPr>
        <p:txBody>
          <a:bodyPr/>
          <a:lstStyle/>
          <a:p>
            <a:pPr eaLnBrk="1" hangingPunct="1">
              <a:defRPr/>
            </a:pPr>
            <a:r>
              <a:rPr lang="en-US" sz="3200" smtClean="0"/>
              <a:t>NPHPSP Vision</a:t>
            </a:r>
          </a:p>
        </p:txBody>
      </p:sp>
      <p:sp>
        <p:nvSpPr>
          <p:cNvPr id="41987" name="Rectangle 3"/>
          <p:cNvSpPr>
            <a:spLocks noGrp="1" noChangeArrowheads="1"/>
          </p:cNvSpPr>
          <p:nvPr>
            <p:ph type="body" idx="4294967295"/>
          </p:nvPr>
        </p:nvSpPr>
        <p:spPr>
          <a:xfrm>
            <a:off x="1371600" y="2514600"/>
            <a:ext cx="7772400" cy="3886200"/>
          </a:xfrm>
        </p:spPr>
        <p:txBody>
          <a:bodyPr/>
          <a:lstStyle/>
          <a:p>
            <a:pPr eaLnBrk="1" hangingPunct="1">
              <a:buFontTx/>
              <a:buNone/>
            </a:pPr>
            <a:endParaRPr lang="en-US" smtClean="0"/>
          </a:p>
          <a:p>
            <a:pPr eaLnBrk="1" hangingPunct="1"/>
            <a:endParaRPr lang="en-US" sz="2400" smtClean="0"/>
          </a:p>
        </p:txBody>
      </p:sp>
      <p:sp>
        <p:nvSpPr>
          <p:cNvPr id="41988" name="Rectangle 4"/>
          <p:cNvSpPr>
            <a:spLocks noChangeArrowheads="1"/>
          </p:cNvSpPr>
          <p:nvPr/>
        </p:nvSpPr>
        <p:spPr bwMode="auto">
          <a:xfrm>
            <a:off x="533400" y="1524000"/>
            <a:ext cx="8153400" cy="4084638"/>
          </a:xfrm>
          <a:prstGeom prst="rect">
            <a:avLst/>
          </a:prstGeom>
          <a:noFill/>
          <a:ln w="9525">
            <a:noFill/>
            <a:miter lim="800000"/>
            <a:headEnd/>
            <a:tailEnd/>
          </a:ln>
        </p:spPr>
        <p:txBody>
          <a:bodyPr>
            <a:spAutoFit/>
          </a:bodyPr>
          <a:lstStyle/>
          <a:p>
            <a:pPr algn="ctr">
              <a:spcBef>
                <a:spcPct val="20000"/>
              </a:spcBef>
            </a:pPr>
            <a:r>
              <a:rPr lang="en-US" sz="3200"/>
              <a:t>A partnership effort </a:t>
            </a:r>
          </a:p>
          <a:p>
            <a:pPr algn="ctr">
              <a:spcBef>
                <a:spcPct val="20000"/>
              </a:spcBef>
            </a:pPr>
            <a:r>
              <a:rPr lang="en-US" sz="3200"/>
              <a:t>to improve the </a:t>
            </a:r>
          </a:p>
          <a:p>
            <a:pPr algn="ctr">
              <a:spcBef>
                <a:spcPct val="20000"/>
              </a:spcBef>
            </a:pPr>
            <a:r>
              <a:rPr lang="en-US" sz="3200" b="1" u="sng">
                <a:solidFill>
                  <a:schemeClr val="accent2"/>
                </a:solidFill>
              </a:rPr>
              <a:t>quality</a:t>
            </a:r>
            <a:r>
              <a:rPr lang="en-US" sz="3200">
                <a:solidFill>
                  <a:schemeClr val="accent2"/>
                </a:solidFill>
              </a:rPr>
              <a:t> </a:t>
            </a:r>
            <a:r>
              <a:rPr lang="en-US" sz="3200" b="1">
                <a:solidFill>
                  <a:schemeClr val="accent2"/>
                </a:solidFill>
              </a:rPr>
              <a:t>of </a:t>
            </a:r>
          </a:p>
          <a:p>
            <a:pPr algn="ctr">
              <a:spcBef>
                <a:spcPct val="20000"/>
              </a:spcBef>
            </a:pPr>
            <a:r>
              <a:rPr lang="en-US" sz="3200" b="1">
                <a:solidFill>
                  <a:schemeClr val="accent2"/>
                </a:solidFill>
              </a:rPr>
              <a:t>public health practice</a:t>
            </a:r>
            <a:r>
              <a:rPr lang="en-US" sz="3200">
                <a:solidFill>
                  <a:schemeClr val="accent2"/>
                </a:solidFill>
              </a:rPr>
              <a:t> </a:t>
            </a:r>
          </a:p>
          <a:p>
            <a:pPr algn="ctr">
              <a:spcBef>
                <a:spcPct val="20000"/>
              </a:spcBef>
            </a:pPr>
            <a:r>
              <a:rPr lang="en-US" sz="3200"/>
              <a:t>and </a:t>
            </a:r>
          </a:p>
          <a:p>
            <a:pPr algn="ctr">
              <a:spcBef>
                <a:spcPct val="20000"/>
              </a:spcBef>
            </a:pPr>
            <a:r>
              <a:rPr lang="en-US" sz="3200" b="1" u="sng">
                <a:solidFill>
                  <a:schemeClr val="accent2"/>
                </a:solidFill>
              </a:rPr>
              <a:t>performance</a:t>
            </a:r>
            <a:r>
              <a:rPr lang="en-US" sz="3200" b="1">
                <a:solidFill>
                  <a:schemeClr val="accent2"/>
                </a:solidFill>
              </a:rPr>
              <a:t> of </a:t>
            </a:r>
          </a:p>
          <a:p>
            <a:pPr algn="ctr">
              <a:spcBef>
                <a:spcPct val="20000"/>
              </a:spcBef>
            </a:pPr>
            <a:r>
              <a:rPr lang="en-US" sz="3200" b="1">
                <a:solidFill>
                  <a:schemeClr val="accent2"/>
                </a:solidFill>
              </a:rPr>
              <a:t>public health systems </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3010" name="Group 401"/>
          <p:cNvGrpSpPr>
            <a:grpSpLocks/>
          </p:cNvGrpSpPr>
          <p:nvPr/>
        </p:nvGrpSpPr>
        <p:grpSpPr bwMode="auto">
          <a:xfrm>
            <a:off x="298450" y="1049338"/>
            <a:ext cx="8593138" cy="5686425"/>
            <a:chOff x="230" y="647"/>
            <a:chExt cx="5413" cy="3582"/>
          </a:xfrm>
        </p:grpSpPr>
        <p:grpSp>
          <p:nvGrpSpPr>
            <p:cNvPr id="43013" name="Group 6"/>
            <p:cNvGrpSpPr>
              <a:grpSpLocks/>
            </p:cNvGrpSpPr>
            <p:nvPr/>
          </p:nvGrpSpPr>
          <p:grpSpPr bwMode="auto">
            <a:xfrm>
              <a:off x="509" y="1019"/>
              <a:ext cx="4236" cy="2328"/>
              <a:chOff x="576" y="912"/>
              <a:chExt cx="4368" cy="2400"/>
            </a:xfrm>
          </p:grpSpPr>
          <p:sp>
            <p:nvSpPr>
              <p:cNvPr id="43360" name="Line 7"/>
              <p:cNvSpPr>
                <a:spLocks noChangeShapeType="1"/>
              </p:cNvSpPr>
              <p:nvPr/>
            </p:nvSpPr>
            <p:spPr bwMode="auto">
              <a:xfrm>
                <a:off x="2976" y="2064"/>
                <a:ext cx="1152" cy="144"/>
              </a:xfrm>
              <a:prstGeom prst="line">
                <a:avLst/>
              </a:prstGeom>
              <a:noFill/>
              <a:ln w="9525">
                <a:solidFill>
                  <a:srgbClr val="969696"/>
                </a:solidFill>
                <a:round/>
                <a:headEnd/>
                <a:tailEnd/>
              </a:ln>
            </p:spPr>
            <p:txBody>
              <a:bodyPr wrap="none"/>
              <a:lstStyle/>
              <a:p>
                <a:endParaRPr lang="en-US"/>
              </a:p>
            </p:txBody>
          </p:sp>
          <p:sp>
            <p:nvSpPr>
              <p:cNvPr id="43361" name="Line 8"/>
              <p:cNvSpPr>
                <a:spLocks noChangeShapeType="1"/>
              </p:cNvSpPr>
              <p:nvPr/>
            </p:nvSpPr>
            <p:spPr bwMode="auto">
              <a:xfrm>
                <a:off x="2112" y="912"/>
                <a:ext cx="1728" cy="240"/>
              </a:xfrm>
              <a:prstGeom prst="line">
                <a:avLst/>
              </a:prstGeom>
              <a:noFill/>
              <a:ln w="9525">
                <a:solidFill>
                  <a:srgbClr val="969696"/>
                </a:solidFill>
                <a:round/>
                <a:headEnd/>
                <a:tailEnd/>
              </a:ln>
            </p:spPr>
            <p:txBody>
              <a:bodyPr wrap="none"/>
              <a:lstStyle/>
              <a:p>
                <a:endParaRPr lang="en-US"/>
              </a:p>
            </p:txBody>
          </p:sp>
          <p:sp>
            <p:nvSpPr>
              <p:cNvPr id="43362" name="Line 9"/>
              <p:cNvSpPr>
                <a:spLocks noChangeShapeType="1"/>
              </p:cNvSpPr>
              <p:nvPr/>
            </p:nvSpPr>
            <p:spPr bwMode="auto">
              <a:xfrm flipV="1">
                <a:off x="1200" y="2064"/>
                <a:ext cx="1728" cy="1152"/>
              </a:xfrm>
              <a:prstGeom prst="line">
                <a:avLst/>
              </a:prstGeom>
              <a:noFill/>
              <a:ln w="9525">
                <a:solidFill>
                  <a:srgbClr val="969696"/>
                </a:solidFill>
                <a:round/>
                <a:headEnd/>
                <a:tailEnd/>
              </a:ln>
            </p:spPr>
            <p:txBody>
              <a:bodyPr wrap="none"/>
              <a:lstStyle/>
              <a:p>
                <a:endParaRPr lang="en-US"/>
              </a:p>
            </p:txBody>
          </p:sp>
          <p:sp>
            <p:nvSpPr>
              <p:cNvPr id="43363" name="Line 10"/>
              <p:cNvSpPr>
                <a:spLocks noChangeShapeType="1"/>
              </p:cNvSpPr>
              <p:nvPr/>
            </p:nvSpPr>
            <p:spPr bwMode="auto">
              <a:xfrm flipH="1">
                <a:off x="2928" y="2112"/>
                <a:ext cx="96" cy="1152"/>
              </a:xfrm>
              <a:prstGeom prst="line">
                <a:avLst/>
              </a:prstGeom>
              <a:noFill/>
              <a:ln w="9525">
                <a:solidFill>
                  <a:srgbClr val="969696"/>
                </a:solidFill>
                <a:round/>
                <a:headEnd/>
                <a:tailEnd/>
              </a:ln>
            </p:spPr>
            <p:txBody>
              <a:bodyPr wrap="none"/>
              <a:lstStyle/>
              <a:p>
                <a:endParaRPr lang="en-US"/>
              </a:p>
            </p:txBody>
          </p:sp>
          <p:sp>
            <p:nvSpPr>
              <p:cNvPr id="43364" name="Line 11"/>
              <p:cNvSpPr>
                <a:spLocks noChangeShapeType="1"/>
              </p:cNvSpPr>
              <p:nvPr/>
            </p:nvSpPr>
            <p:spPr bwMode="auto">
              <a:xfrm flipV="1">
                <a:off x="2928" y="1824"/>
                <a:ext cx="1920" cy="144"/>
              </a:xfrm>
              <a:prstGeom prst="line">
                <a:avLst/>
              </a:prstGeom>
              <a:noFill/>
              <a:ln w="9525">
                <a:solidFill>
                  <a:srgbClr val="969696"/>
                </a:solidFill>
                <a:round/>
                <a:headEnd/>
                <a:tailEnd/>
              </a:ln>
            </p:spPr>
            <p:txBody>
              <a:bodyPr wrap="none"/>
              <a:lstStyle/>
              <a:p>
                <a:endParaRPr lang="en-US"/>
              </a:p>
            </p:txBody>
          </p:sp>
          <p:sp>
            <p:nvSpPr>
              <p:cNvPr id="43365" name="Line 12"/>
              <p:cNvSpPr>
                <a:spLocks noChangeShapeType="1"/>
              </p:cNvSpPr>
              <p:nvPr/>
            </p:nvSpPr>
            <p:spPr bwMode="auto">
              <a:xfrm>
                <a:off x="624" y="1920"/>
                <a:ext cx="2352" cy="96"/>
              </a:xfrm>
              <a:prstGeom prst="line">
                <a:avLst/>
              </a:prstGeom>
              <a:noFill/>
              <a:ln w="9525">
                <a:solidFill>
                  <a:srgbClr val="969696"/>
                </a:solidFill>
                <a:round/>
                <a:headEnd/>
                <a:tailEnd/>
              </a:ln>
            </p:spPr>
            <p:txBody>
              <a:bodyPr wrap="none"/>
              <a:lstStyle/>
              <a:p>
                <a:endParaRPr lang="en-US"/>
              </a:p>
            </p:txBody>
          </p:sp>
          <p:sp>
            <p:nvSpPr>
              <p:cNvPr id="43366" name="Line 13"/>
              <p:cNvSpPr>
                <a:spLocks noChangeShapeType="1"/>
              </p:cNvSpPr>
              <p:nvPr/>
            </p:nvSpPr>
            <p:spPr bwMode="auto">
              <a:xfrm flipV="1">
                <a:off x="2016" y="2112"/>
                <a:ext cx="960" cy="96"/>
              </a:xfrm>
              <a:prstGeom prst="line">
                <a:avLst/>
              </a:prstGeom>
              <a:noFill/>
              <a:ln w="9525">
                <a:solidFill>
                  <a:srgbClr val="969696"/>
                </a:solidFill>
                <a:round/>
                <a:headEnd/>
                <a:tailEnd/>
              </a:ln>
            </p:spPr>
            <p:txBody>
              <a:bodyPr wrap="none"/>
              <a:lstStyle/>
              <a:p>
                <a:endParaRPr lang="en-US"/>
              </a:p>
            </p:txBody>
          </p:sp>
          <p:sp>
            <p:nvSpPr>
              <p:cNvPr id="43367" name="Line 14"/>
              <p:cNvSpPr>
                <a:spLocks noChangeShapeType="1"/>
              </p:cNvSpPr>
              <p:nvPr/>
            </p:nvSpPr>
            <p:spPr bwMode="auto">
              <a:xfrm flipV="1">
                <a:off x="2976" y="1152"/>
                <a:ext cx="864" cy="912"/>
              </a:xfrm>
              <a:prstGeom prst="line">
                <a:avLst/>
              </a:prstGeom>
              <a:noFill/>
              <a:ln w="9525">
                <a:solidFill>
                  <a:srgbClr val="969696"/>
                </a:solidFill>
                <a:round/>
                <a:headEnd/>
                <a:tailEnd/>
              </a:ln>
            </p:spPr>
            <p:txBody>
              <a:bodyPr wrap="none"/>
              <a:lstStyle/>
              <a:p>
                <a:endParaRPr lang="en-US"/>
              </a:p>
            </p:txBody>
          </p:sp>
          <p:sp>
            <p:nvSpPr>
              <p:cNvPr id="43368" name="Line 15"/>
              <p:cNvSpPr>
                <a:spLocks noChangeShapeType="1"/>
              </p:cNvSpPr>
              <p:nvPr/>
            </p:nvSpPr>
            <p:spPr bwMode="auto">
              <a:xfrm>
                <a:off x="2064" y="1056"/>
                <a:ext cx="912" cy="960"/>
              </a:xfrm>
              <a:prstGeom prst="line">
                <a:avLst/>
              </a:prstGeom>
              <a:noFill/>
              <a:ln w="9525">
                <a:solidFill>
                  <a:srgbClr val="969696"/>
                </a:solidFill>
                <a:round/>
                <a:headEnd/>
                <a:tailEnd/>
              </a:ln>
            </p:spPr>
            <p:txBody>
              <a:bodyPr wrap="none"/>
              <a:lstStyle/>
              <a:p>
                <a:endParaRPr lang="en-US"/>
              </a:p>
            </p:txBody>
          </p:sp>
          <p:sp>
            <p:nvSpPr>
              <p:cNvPr id="43369" name="Line 16"/>
              <p:cNvSpPr>
                <a:spLocks noChangeShapeType="1"/>
              </p:cNvSpPr>
              <p:nvPr/>
            </p:nvSpPr>
            <p:spPr bwMode="auto">
              <a:xfrm>
                <a:off x="2064" y="960"/>
                <a:ext cx="2880" cy="960"/>
              </a:xfrm>
              <a:prstGeom prst="line">
                <a:avLst/>
              </a:prstGeom>
              <a:noFill/>
              <a:ln w="9525">
                <a:solidFill>
                  <a:srgbClr val="969696"/>
                </a:solidFill>
                <a:round/>
                <a:headEnd/>
                <a:tailEnd/>
              </a:ln>
            </p:spPr>
            <p:txBody>
              <a:bodyPr wrap="none"/>
              <a:lstStyle/>
              <a:p>
                <a:endParaRPr lang="en-US"/>
              </a:p>
            </p:txBody>
          </p:sp>
          <p:sp>
            <p:nvSpPr>
              <p:cNvPr id="43370" name="Line 17"/>
              <p:cNvSpPr>
                <a:spLocks noChangeShapeType="1"/>
              </p:cNvSpPr>
              <p:nvPr/>
            </p:nvSpPr>
            <p:spPr bwMode="auto">
              <a:xfrm>
                <a:off x="2112" y="960"/>
                <a:ext cx="2064" cy="1248"/>
              </a:xfrm>
              <a:prstGeom prst="line">
                <a:avLst/>
              </a:prstGeom>
              <a:noFill/>
              <a:ln w="9525">
                <a:solidFill>
                  <a:srgbClr val="969696"/>
                </a:solidFill>
                <a:round/>
                <a:headEnd/>
                <a:tailEnd/>
              </a:ln>
            </p:spPr>
            <p:txBody>
              <a:bodyPr wrap="none"/>
              <a:lstStyle/>
              <a:p>
                <a:endParaRPr lang="en-US"/>
              </a:p>
            </p:txBody>
          </p:sp>
          <p:sp>
            <p:nvSpPr>
              <p:cNvPr id="43371" name="Line 18"/>
              <p:cNvSpPr>
                <a:spLocks noChangeShapeType="1"/>
              </p:cNvSpPr>
              <p:nvPr/>
            </p:nvSpPr>
            <p:spPr bwMode="auto">
              <a:xfrm flipH="1">
                <a:off x="1104" y="960"/>
                <a:ext cx="912" cy="2304"/>
              </a:xfrm>
              <a:prstGeom prst="line">
                <a:avLst/>
              </a:prstGeom>
              <a:noFill/>
              <a:ln w="9525">
                <a:solidFill>
                  <a:srgbClr val="969696"/>
                </a:solidFill>
                <a:round/>
                <a:headEnd/>
                <a:tailEnd/>
              </a:ln>
            </p:spPr>
            <p:txBody>
              <a:bodyPr wrap="none"/>
              <a:lstStyle/>
              <a:p>
                <a:endParaRPr lang="en-US"/>
              </a:p>
            </p:txBody>
          </p:sp>
          <p:sp>
            <p:nvSpPr>
              <p:cNvPr id="43372" name="Line 19"/>
              <p:cNvSpPr>
                <a:spLocks noChangeShapeType="1"/>
              </p:cNvSpPr>
              <p:nvPr/>
            </p:nvSpPr>
            <p:spPr bwMode="auto">
              <a:xfrm>
                <a:off x="2064" y="960"/>
                <a:ext cx="0" cy="1200"/>
              </a:xfrm>
              <a:prstGeom prst="line">
                <a:avLst/>
              </a:prstGeom>
              <a:noFill/>
              <a:ln w="9525">
                <a:solidFill>
                  <a:srgbClr val="969696"/>
                </a:solidFill>
                <a:round/>
                <a:headEnd/>
                <a:tailEnd/>
              </a:ln>
            </p:spPr>
            <p:txBody>
              <a:bodyPr wrap="none"/>
              <a:lstStyle/>
              <a:p>
                <a:endParaRPr lang="en-US"/>
              </a:p>
            </p:txBody>
          </p:sp>
          <p:sp>
            <p:nvSpPr>
              <p:cNvPr id="43373" name="Line 20"/>
              <p:cNvSpPr>
                <a:spLocks noChangeShapeType="1"/>
              </p:cNvSpPr>
              <p:nvPr/>
            </p:nvSpPr>
            <p:spPr bwMode="auto">
              <a:xfrm flipV="1">
                <a:off x="624" y="960"/>
                <a:ext cx="1440" cy="1008"/>
              </a:xfrm>
              <a:prstGeom prst="line">
                <a:avLst/>
              </a:prstGeom>
              <a:noFill/>
              <a:ln w="9525">
                <a:solidFill>
                  <a:srgbClr val="969696"/>
                </a:solidFill>
                <a:round/>
                <a:headEnd/>
                <a:tailEnd/>
              </a:ln>
            </p:spPr>
            <p:txBody>
              <a:bodyPr wrap="none"/>
              <a:lstStyle/>
              <a:p>
                <a:endParaRPr lang="en-US"/>
              </a:p>
            </p:txBody>
          </p:sp>
          <p:sp>
            <p:nvSpPr>
              <p:cNvPr id="43374" name="Line 21"/>
              <p:cNvSpPr>
                <a:spLocks noChangeShapeType="1"/>
              </p:cNvSpPr>
              <p:nvPr/>
            </p:nvSpPr>
            <p:spPr bwMode="auto">
              <a:xfrm>
                <a:off x="624" y="1968"/>
                <a:ext cx="528" cy="1296"/>
              </a:xfrm>
              <a:prstGeom prst="line">
                <a:avLst/>
              </a:prstGeom>
              <a:noFill/>
              <a:ln w="9525">
                <a:solidFill>
                  <a:srgbClr val="969696"/>
                </a:solidFill>
                <a:round/>
                <a:headEnd/>
                <a:tailEnd/>
              </a:ln>
            </p:spPr>
            <p:txBody>
              <a:bodyPr wrap="none"/>
              <a:lstStyle/>
              <a:p>
                <a:endParaRPr lang="en-US"/>
              </a:p>
            </p:txBody>
          </p:sp>
          <p:sp>
            <p:nvSpPr>
              <p:cNvPr id="43375" name="Line 22"/>
              <p:cNvSpPr>
                <a:spLocks noChangeShapeType="1"/>
              </p:cNvSpPr>
              <p:nvPr/>
            </p:nvSpPr>
            <p:spPr bwMode="auto">
              <a:xfrm flipV="1">
                <a:off x="1104" y="2208"/>
                <a:ext cx="912" cy="1104"/>
              </a:xfrm>
              <a:prstGeom prst="line">
                <a:avLst/>
              </a:prstGeom>
              <a:noFill/>
              <a:ln w="9525">
                <a:solidFill>
                  <a:srgbClr val="969696"/>
                </a:solidFill>
                <a:round/>
                <a:headEnd/>
                <a:tailEnd/>
              </a:ln>
            </p:spPr>
            <p:txBody>
              <a:bodyPr wrap="none"/>
              <a:lstStyle/>
              <a:p>
                <a:endParaRPr lang="en-US"/>
              </a:p>
            </p:txBody>
          </p:sp>
          <p:sp>
            <p:nvSpPr>
              <p:cNvPr id="43376" name="Line 23"/>
              <p:cNvSpPr>
                <a:spLocks noChangeShapeType="1"/>
              </p:cNvSpPr>
              <p:nvPr/>
            </p:nvSpPr>
            <p:spPr bwMode="auto">
              <a:xfrm>
                <a:off x="2112" y="2208"/>
                <a:ext cx="768" cy="1104"/>
              </a:xfrm>
              <a:prstGeom prst="line">
                <a:avLst/>
              </a:prstGeom>
              <a:noFill/>
              <a:ln w="9525">
                <a:solidFill>
                  <a:srgbClr val="969696"/>
                </a:solidFill>
                <a:round/>
                <a:headEnd/>
                <a:tailEnd/>
              </a:ln>
            </p:spPr>
            <p:txBody>
              <a:bodyPr wrap="none"/>
              <a:lstStyle/>
              <a:p>
                <a:endParaRPr lang="en-US"/>
              </a:p>
            </p:txBody>
          </p:sp>
          <p:sp>
            <p:nvSpPr>
              <p:cNvPr id="43377" name="Line 24"/>
              <p:cNvSpPr>
                <a:spLocks noChangeShapeType="1"/>
              </p:cNvSpPr>
              <p:nvPr/>
            </p:nvSpPr>
            <p:spPr bwMode="auto">
              <a:xfrm flipV="1">
                <a:off x="576" y="1152"/>
                <a:ext cx="3264" cy="768"/>
              </a:xfrm>
              <a:prstGeom prst="line">
                <a:avLst/>
              </a:prstGeom>
              <a:noFill/>
              <a:ln w="9525">
                <a:solidFill>
                  <a:srgbClr val="969696"/>
                </a:solidFill>
                <a:round/>
                <a:headEnd/>
                <a:tailEnd/>
              </a:ln>
            </p:spPr>
            <p:txBody>
              <a:bodyPr wrap="none"/>
              <a:lstStyle/>
              <a:p>
                <a:endParaRPr lang="en-US"/>
              </a:p>
            </p:txBody>
          </p:sp>
          <p:sp>
            <p:nvSpPr>
              <p:cNvPr id="43378" name="Line 25"/>
              <p:cNvSpPr>
                <a:spLocks noChangeShapeType="1"/>
              </p:cNvSpPr>
              <p:nvPr/>
            </p:nvSpPr>
            <p:spPr bwMode="auto">
              <a:xfrm>
                <a:off x="3936" y="1152"/>
                <a:ext cx="240" cy="1104"/>
              </a:xfrm>
              <a:prstGeom prst="line">
                <a:avLst/>
              </a:prstGeom>
              <a:noFill/>
              <a:ln w="9525">
                <a:solidFill>
                  <a:srgbClr val="969696"/>
                </a:solidFill>
                <a:round/>
                <a:headEnd/>
                <a:tailEnd/>
              </a:ln>
            </p:spPr>
            <p:txBody>
              <a:bodyPr wrap="none"/>
              <a:lstStyle/>
              <a:p>
                <a:endParaRPr lang="en-US"/>
              </a:p>
            </p:txBody>
          </p:sp>
          <p:sp>
            <p:nvSpPr>
              <p:cNvPr id="43379" name="Line 26"/>
              <p:cNvSpPr>
                <a:spLocks noChangeShapeType="1"/>
              </p:cNvSpPr>
              <p:nvPr/>
            </p:nvSpPr>
            <p:spPr bwMode="auto">
              <a:xfrm>
                <a:off x="624" y="1968"/>
                <a:ext cx="1392" cy="240"/>
              </a:xfrm>
              <a:prstGeom prst="line">
                <a:avLst/>
              </a:prstGeom>
              <a:noFill/>
              <a:ln w="9525">
                <a:solidFill>
                  <a:srgbClr val="969696"/>
                </a:solidFill>
                <a:round/>
                <a:headEnd/>
                <a:tailEnd/>
              </a:ln>
            </p:spPr>
            <p:txBody>
              <a:bodyPr wrap="none"/>
              <a:lstStyle/>
              <a:p>
                <a:endParaRPr lang="en-US"/>
              </a:p>
            </p:txBody>
          </p:sp>
          <p:sp>
            <p:nvSpPr>
              <p:cNvPr id="43380" name="Line 27"/>
              <p:cNvSpPr>
                <a:spLocks noChangeShapeType="1"/>
              </p:cNvSpPr>
              <p:nvPr/>
            </p:nvSpPr>
            <p:spPr bwMode="auto">
              <a:xfrm>
                <a:off x="1104" y="3264"/>
                <a:ext cx="1776" cy="48"/>
              </a:xfrm>
              <a:prstGeom prst="line">
                <a:avLst/>
              </a:prstGeom>
              <a:noFill/>
              <a:ln w="9525">
                <a:solidFill>
                  <a:srgbClr val="969696"/>
                </a:solidFill>
                <a:round/>
                <a:headEnd/>
                <a:tailEnd/>
              </a:ln>
            </p:spPr>
            <p:txBody>
              <a:bodyPr wrap="none"/>
              <a:lstStyle/>
              <a:p>
                <a:endParaRPr lang="en-US"/>
              </a:p>
            </p:txBody>
          </p:sp>
        </p:grpSp>
        <p:grpSp>
          <p:nvGrpSpPr>
            <p:cNvPr id="43014" name="Group 29"/>
            <p:cNvGrpSpPr>
              <a:grpSpLocks/>
            </p:cNvGrpSpPr>
            <p:nvPr/>
          </p:nvGrpSpPr>
          <p:grpSpPr bwMode="auto">
            <a:xfrm>
              <a:off x="1021" y="647"/>
              <a:ext cx="1862" cy="3025"/>
              <a:chOff x="1008" y="528"/>
              <a:chExt cx="1920" cy="3120"/>
            </a:xfrm>
          </p:grpSpPr>
          <p:sp>
            <p:nvSpPr>
              <p:cNvPr id="43344" name="Line 30"/>
              <p:cNvSpPr>
                <a:spLocks noChangeShapeType="1"/>
              </p:cNvSpPr>
              <p:nvPr/>
            </p:nvSpPr>
            <p:spPr bwMode="auto">
              <a:xfrm flipH="1">
                <a:off x="1344" y="672"/>
                <a:ext cx="1584" cy="0"/>
              </a:xfrm>
              <a:prstGeom prst="line">
                <a:avLst/>
              </a:prstGeom>
              <a:noFill/>
              <a:ln w="9525">
                <a:solidFill>
                  <a:srgbClr val="969696"/>
                </a:solidFill>
                <a:round/>
                <a:headEnd/>
                <a:tailEnd/>
              </a:ln>
            </p:spPr>
            <p:txBody>
              <a:bodyPr wrap="none"/>
              <a:lstStyle/>
              <a:p>
                <a:endParaRPr lang="en-US"/>
              </a:p>
            </p:txBody>
          </p:sp>
          <p:sp>
            <p:nvSpPr>
              <p:cNvPr id="43345" name="Line 31"/>
              <p:cNvSpPr>
                <a:spLocks noChangeShapeType="1"/>
              </p:cNvSpPr>
              <p:nvPr/>
            </p:nvSpPr>
            <p:spPr bwMode="auto">
              <a:xfrm flipH="1" flipV="1">
                <a:off x="1248" y="720"/>
                <a:ext cx="480" cy="2928"/>
              </a:xfrm>
              <a:prstGeom prst="line">
                <a:avLst/>
              </a:prstGeom>
              <a:noFill/>
              <a:ln w="9525">
                <a:solidFill>
                  <a:srgbClr val="969696"/>
                </a:solidFill>
                <a:round/>
                <a:headEnd/>
                <a:tailEnd/>
              </a:ln>
            </p:spPr>
            <p:txBody>
              <a:bodyPr wrap="none"/>
              <a:lstStyle/>
              <a:p>
                <a:endParaRPr lang="en-US"/>
              </a:p>
            </p:txBody>
          </p:sp>
          <p:sp>
            <p:nvSpPr>
              <p:cNvPr id="43346" name="Line 32"/>
              <p:cNvSpPr>
                <a:spLocks noChangeShapeType="1"/>
              </p:cNvSpPr>
              <p:nvPr/>
            </p:nvSpPr>
            <p:spPr bwMode="auto">
              <a:xfrm flipH="1" flipV="1">
                <a:off x="1296" y="768"/>
                <a:ext cx="1488" cy="1296"/>
              </a:xfrm>
              <a:prstGeom prst="line">
                <a:avLst/>
              </a:prstGeom>
              <a:noFill/>
              <a:ln w="9525">
                <a:solidFill>
                  <a:srgbClr val="969696"/>
                </a:solidFill>
                <a:round/>
                <a:headEnd/>
                <a:tailEnd/>
              </a:ln>
            </p:spPr>
            <p:txBody>
              <a:bodyPr wrap="none"/>
              <a:lstStyle/>
              <a:p>
                <a:endParaRPr lang="en-US"/>
              </a:p>
            </p:txBody>
          </p:sp>
          <p:grpSp>
            <p:nvGrpSpPr>
              <p:cNvPr id="43347" name="Group 33"/>
              <p:cNvGrpSpPr>
                <a:grpSpLocks/>
              </p:cNvGrpSpPr>
              <p:nvPr/>
            </p:nvGrpSpPr>
            <p:grpSpPr bwMode="auto">
              <a:xfrm>
                <a:off x="1128" y="528"/>
                <a:ext cx="314" cy="404"/>
                <a:chOff x="2267" y="3461"/>
                <a:chExt cx="326" cy="404"/>
              </a:xfrm>
            </p:grpSpPr>
            <p:sp>
              <p:nvSpPr>
                <p:cNvPr id="43349" name="Oval 34"/>
                <p:cNvSpPr>
                  <a:spLocks noChangeArrowheads="1"/>
                </p:cNvSpPr>
                <p:nvPr/>
              </p:nvSpPr>
              <p:spPr bwMode="auto">
                <a:xfrm>
                  <a:off x="2267" y="3461"/>
                  <a:ext cx="326" cy="404"/>
                </a:xfrm>
                <a:prstGeom prst="ellipse">
                  <a:avLst/>
                </a:prstGeom>
                <a:solidFill>
                  <a:srgbClr val="200000"/>
                </a:solidFill>
                <a:ln w="12700">
                  <a:noFill/>
                  <a:round/>
                  <a:headEnd/>
                  <a:tailEnd/>
                </a:ln>
              </p:spPr>
              <p:txBody>
                <a:bodyPr wrap="none" anchor="ctr"/>
                <a:lstStyle/>
                <a:p>
                  <a:endParaRPr lang="en-US">
                    <a:cs typeface="Arial" pitchFamily="34" charset="0"/>
                  </a:endParaRPr>
                </a:p>
              </p:txBody>
            </p:sp>
            <p:sp>
              <p:nvSpPr>
                <p:cNvPr id="43350" name="Oval 35"/>
                <p:cNvSpPr>
                  <a:spLocks noChangeArrowheads="1"/>
                </p:cNvSpPr>
                <p:nvPr/>
              </p:nvSpPr>
              <p:spPr bwMode="auto">
                <a:xfrm>
                  <a:off x="2273" y="3464"/>
                  <a:ext cx="296" cy="366"/>
                </a:xfrm>
                <a:prstGeom prst="ellipse">
                  <a:avLst/>
                </a:prstGeom>
                <a:solidFill>
                  <a:srgbClr val="400000"/>
                </a:solidFill>
                <a:ln w="12700">
                  <a:noFill/>
                  <a:round/>
                  <a:headEnd/>
                  <a:tailEnd/>
                </a:ln>
              </p:spPr>
              <p:txBody>
                <a:bodyPr wrap="none" anchor="ctr"/>
                <a:lstStyle/>
                <a:p>
                  <a:endParaRPr lang="en-US">
                    <a:cs typeface="Arial" pitchFamily="34" charset="0"/>
                  </a:endParaRPr>
                </a:p>
              </p:txBody>
            </p:sp>
            <p:sp>
              <p:nvSpPr>
                <p:cNvPr id="43351" name="Oval 36"/>
                <p:cNvSpPr>
                  <a:spLocks noChangeArrowheads="1"/>
                </p:cNvSpPr>
                <p:nvPr/>
              </p:nvSpPr>
              <p:spPr bwMode="auto">
                <a:xfrm>
                  <a:off x="2280" y="3470"/>
                  <a:ext cx="263" cy="326"/>
                </a:xfrm>
                <a:prstGeom prst="ellipse">
                  <a:avLst/>
                </a:prstGeom>
                <a:solidFill>
                  <a:srgbClr val="600000"/>
                </a:solidFill>
                <a:ln w="12700">
                  <a:noFill/>
                  <a:round/>
                  <a:headEnd/>
                  <a:tailEnd/>
                </a:ln>
              </p:spPr>
              <p:txBody>
                <a:bodyPr wrap="none" anchor="ctr"/>
                <a:lstStyle/>
                <a:p>
                  <a:endParaRPr lang="en-US">
                    <a:cs typeface="Arial" pitchFamily="34" charset="0"/>
                  </a:endParaRPr>
                </a:p>
              </p:txBody>
            </p:sp>
            <p:sp>
              <p:nvSpPr>
                <p:cNvPr id="43352" name="Oval 37"/>
                <p:cNvSpPr>
                  <a:spLocks noChangeArrowheads="1"/>
                </p:cNvSpPr>
                <p:nvPr/>
              </p:nvSpPr>
              <p:spPr bwMode="auto">
                <a:xfrm>
                  <a:off x="2287" y="3477"/>
                  <a:ext cx="230" cy="284"/>
                </a:xfrm>
                <a:prstGeom prst="ellipse">
                  <a:avLst/>
                </a:prstGeom>
                <a:solidFill>
                  <a:srgbClr val="800000"/>
                </a:solidFill>
                <a:ln w="12700">
                  <a:noFill/>
                  <a:round/>
                  <a:headEnd/>
                  <a:tailEnd/>
                </a:ln>
              </p:spPr>
              <p:txBody>
                <a:bodyPr wrap="none" anchor="ctr"/>
                <a:lstStyle/>
                <a:p>
                  <a:endParaRPr lang="en-US">
                    <a:cs typeface="Arial" pitchFamily="34" charset="0"/>
                  </a:endParaRPr>
                </a:p>
              </p:txBody>
            </p:sp>
            <p:sp>
              <p:nvSpPr>
                <p:cNvPr id="43353" name="Oval 38"/>
                <p:cNvSpPr>
                  <a:spLocks noChangeArrowheads="1"/>
                </p:cNvSpPr>
                <p:nvPr/>
              </p:nvSpPr>
              <p:spPr bwMode="auto">
                <a:xfrm>
                  <a:off x="2296" y="3483"/>
                  <a:ext cx="196" cy="244"/>
                </a:xfrm>
                <a:prstGeom prst="ellipse">
                  <a:avLst/>
                </a:prstGeom>
                <a:solidFill>
                  <a:srgbClr val="A00000"/>
                </a:solidFill>
                <a:ln w="12700">
                  <a:noFill/>
                  <a:round/>
                  <a:headEnd/>
                  <a:tailEnd/>
                </a:ln>
              </p:spPr>
              <p:txBody>
                <a:bodyPr wrap="none" anchor="ctr"/>
                <a:lstStyle/>
                <a:p>
                  <a:endParaRPr lang="en-US">
                    <a:cs typeface="Arial" pitchFamily="34" charset="0"/>
                  </a:endParaRPr>
                </a:p>
              </p:txBody>
            </p:sp>
            <p:sp>
              <p:nvSpPr>
                <p:cNvPr id="43354" name="Oval 39"/>
                <p:cNvSpPr>
                  <a:spLocks noChangeArrowheads="1"/>
                </p:cNvSpPr>
                <p:nvPr/>
              </p:nvSpPr>
              <p:spPr bwMode="auto">
                <a:xfrm>
                  <a:off x="2303" y="3491"/>
                  <a:ext cx="163" cy="201"/>
                </a:xfrm>
                <a:prstGeom prst="ellipse">
                  <a:avLst/>
                </a:prstGeom>
                <a:solidFill>
                  <a:srgbClr val="C00000"/>
                </a:solidFill>
                <a:ln w="12700">
                  <a:noFill/>
                  <a:round/>
                  <a:headEnd/>
                  <a:tailEnd/>
                </a:ln>
              </p:spPr>
              <p:txBody>
                <a:bodyPr wrap="none" anchor="ctr"/>
                <a:lstStyle/>
                <a:p>
                  <a:endParaRPr lang="en-US">
                    <a:cs typeface="Arial" pitchFamily="34" charset="0"/>
                  </a:endParaRPr>
                </a:p>
              </p:txBody>
            </p:sp>
            <p:sp>
              <p:nvSpPr>
                <p:cNvPr id="43355" name="Oval 40"/>
                <p:cNvSpPr>
                  <a:spLocks noChangeArrowheads="1"/>
                </p:cNvSpPr>
                <p:nvPr/>
              </p:nvSpPr>
              <p:spPr bwMode="auto">
                <a:xfrm>
                  <a:off x="2310" y="3499"/>
                  <a:ext cx="130" cy="160"/>
                </a:xfrm>
                <a:prstGeom prst="ellipse">
                  <a:avLst/>
                </a:prstGeom>
                <a:solidFill>
                  <a:srgbClr val="E00000"/>
                </a:solidFill>
                <a:ln w="12700">
                  <a:noFill/>
                  <a:round/>
                  <a:headEnd/>
                  <a:tailEnd/>
                </a:ln>
              </p:spPr>
              <p:txBody>
                <a:bodyPr wrap="none" anchor="ctr"/>
                <a:lstStyle/>
                <a:p>
                  <a:endParaRPr lang="en-US">
                    <a:cs typeface="Arial" pitchFamily="34" charset="0"/>
                  </a:endParaRPr>
                </a:p>
              </p:txBody>
            </p:sp>
            <p:sp>
              <p:nvSpPr>
                <p:cNvPr id="43356" name="Oval 41"/>
                <p:cNvSpPr>
                  <a:spLocks noChangeArrowheads="1"/>
                </p:cNvSpPr>
                <p:nvPr/>
              </p:nvSpPr>
              <p:spPr bwMode="auto">
                <a:xfrm>
                  <a:off x="2318" y="3506"/>
                  <a:ext cx="96" cy="117"/>
                </a:xfrm>
                <a:prstGeom prst="ellipse">
                  <a:avLst/>
                </a:prstGeom>
                <a:solidFill>
                  <a:srgbClr val="FF0000"/>
                </a:solidFill>
                <a:ln w="12700">
                  <a:noFill/>
                  <a:round/>
                  <a:headEnd/>
                  <a:tailEnd/>
                </a:ln>
              </p:spPr>
              <p:txBody>
                <a:bodyPr wrap="none" anchor="ctr"/>
                <a:lstStyle/>
                <a:p>
                  <a:endParaRPr lang="en-US">
                    <a:cs typeface="Arial" pitchFamily="34" charset="0"/>
                  </a:endParaRPr>
                </a:p>
              </p:txBody>
            </p:sp>
            <p:sp>
              <p:nvSpPr>
                <p:cNvPr id="43357" name="Oval 42"/>
                <p:cNvSpPr>
                  <a:spLocks noChangeArrowheads="1"/>
                </p:cNvSpPr>
                <p:nvPr/>
              </p:nvSpPr>
              <p:spPr bwMode="auto">
                <a:xfrm>
                  <a:off x="2324" y="3507"/>
                  <a:ext cx="77" cy="95"/>
                </a:xfrm>
                <a:prstGeom prst="ellipse">
                  <a:avLst/>
                </a:prstGeom>
                <a:solidFill>
                  <a:srgbClr val="FF4040"/>
                </a:solidFill>
                <a:ln w="12700">
                  <a:noFill/>
                  <a:round/>
                  <a:headEnd/>
                  <a:tailEnd/>
                </a:ln>
              </p:spPr>
              <p:txBody>
                <a:bodyPr wrap="none" anchor="ctr"/>
                <a:lstStyle/>
                <a:p>
                  <a:endParaRPr lang="en-US">
                    <a:cs typeface="Arial" pitchFamily="34" charset="0"/>
                  </a:endParaRPr>
                </a:p>
              </p:txBody>
            </p:sp>
            <p:sp>
              <p:nvSpPr>
                <p:cNvPr id="43358" name="Oval 43"/>
                <p:cNvSpPr>
                  <a:spLocks noChangeArrowheads="1"/>
                </p:cNvSpPr>
                <p:nvPr/>
              </p:nvSpPr>
              <p:spPr bwMode="auto">
                <a:xfrm>
                  <a:off x="2328" y="3513"/>
                  <a:ext cx="56" cy="71"/>
                </a:xfrm>
                <a:prstGeom prst="ellipse">
                  <a:avLst/>
                </a:prstGeom>
                <a:solidFill>
                  <a:srgbClr val="FF8080"/>
                </a:solidFill>
                <a:ln w="12700">
                  <a:noFill/>
                  <a:round/>
                  <a:headEnd/>
                  <a:tailEnd/>
                </a:ln>
              </p:spPr>
              <p:txBody>
                <a:bodyPr wrap="none" anchor="ctr"/>
                <a:lstStyle/>
                <a:p>
                  <a:endParaRPr lang="en-US">
                    <a:cs typeface="Arial" pitchFamily="34" charset="0"/>
                  </a:endParaRPr>
                </a:p>
              </p:txBody>
            </p:sp>
            <p:sp>
              <p:nvSpPr>
                <p:cNvPr id="43359" name="Oval 44"/>
                <p:cNvSpPr>
                  <a:spLocks noChangeArrowheads="1"/>
                </p:cNvSpPr>
                <p:nvPr/>
              </p:nvSpPr>
              <p:spPr bwMode="auto">
                <a:xfrm>
                  <a:off x="2332" y="3518"/>
                  <a:ext cx="38" cy="49"/>
                </a:xfrm>
                <a:prstGeom prst="ellipse">
                  <a:avLst/>
                </a:prstGeom>
                <a:solidFill>
                  <a:srgbClr val="FFC0C0"/>
                </a:solidFill>
                <a:ln w="12700">
                  <a:noFill/>
                  <a:round/>
                  <a:headEnd/>
                  <a:tailEnd/>
                </a:ln>
              </p:spPr>
              <p:txBody>
                <a:bodyPr wrap="none" anchor="ctr"/>
                <a:lstStyle/>
                <a:p>
                  <a:endParaRPr lang="en-US">
                    <a:cs typeface="Arial" pitchFamily="34" charset="0"/>
                  </a:endParaRPr>
                </a:p>
              </p:txBody>
            </p:sp>
          </p:grpSp>
          <p:sp>
            <p:nvSpPr>
              <p:cNvPr id="43348" name="Text Box 45"/>
              <p:cNvSpPr txBox="1">
                <a:spLocks noChangeArrowheads="1"/>
              </p:cNvSpPr>
              <p:nvPr/>
            </p:nvSpPr>
            <p:spPr bwMode="auto">
              <a:xfrm>
                <a:off x="1008" y="912"/>
                <a:ext cx="672" cy="228"/>
              </a:xfrm>
              <a:prstGeom prst="rect">
                <a:avLst/>
              </a:prstGeom>
              <a:noFill/>
              <a:ln w="9525">
                <a:noFill/>
                <a:miter lim="800000"/>
                <a:headEnd/>
                <a:tailEnd/>
              </a:ln>
            </p:spPr>
            <p:txBody>
              <a:bodyPr>
                <a:spAutoFit/>
              </a:bodyPr>
              <a:lstStyle/>
              <a:p>
                <a:pPr>
                  <a:spcBef>
                    <a:spcPct val="50000"/>
                  </a:spcBef>
                </a:pPr>
                <a:r>
                  <a:rPr lang="en-US" sz="1700" b="1">
                    <a:cs typeface="Arial" pitchFamily="34" charset="0"/>
                  </a:rPr>
                  <a:t>Schools</a:t>
                </a:r>
              </a:p>
            </p:txBody>
          </p:sp>
        </p:grpSp>
        <p:grpSp>
          <p:nvGrpSpPr>
            <p:cNvPr id="43015" name="Group 48"/>
            <p:cNvGrpSpPr>
              <a:grpSpLocks/>
            </p:cNvGrpSpPr>
            <p:nvPr/>
          </p:nvGrpSpPr>
          <p:grpSpPr bwMode="auto">
            <a:xfrm>
              <a:off x="1766" y="833"/>
              <a:ext cx="3351" cy="2886"/>
              <a:chOff x="1776" y="720"/>
              <a:chExt cx="3456" cy="2976"/>
            </a:xfrm>
          </p:grpSpPr>
          <p:sp>
            <p:nvSpPr>
              <p:cNvPr id="43336" name="Line 49"/>
              <p:cNvSpPr>
                <a:spLocks noChangeShapeType="1"/>
              </p:cNvSpPr>
              <p:nvPr/>
            </p:nvSpPr>
            <p:spPr bwMode="auto">
              <a:xfrm flipV="1">
                <a:off x="1824" y="2208"/>
                <a:ext cx="1008" cy="1440"/>
              </a:xfrm>
              <a:prstGeom prst="line">
                <a:avLst/>
              </a:prstGeom>
              <a:noFill/>
              <a:ln w="9525">
                <a:solidFill>
                  <a:srgbClr val="969696"/>
                </a:solidFill>
                <a:round/>
                <a:headEnd/>
                <a:tailEnd/>
              </a:ln>
            </p:spPr>
            <p:txBody>
              <a:bodyPr wrap="none"/>
              <a:lstStyle/>
              <a:p>
                <a:endParaRPr lang="en-US"/>
              </a:p>
            </p:txBody>
          </p:sp>
          <p:sp>
            <p:nvSpPr>
              <p:cNvPr id="43337" name="Line 50"/>
              <p:cNvSpPr>
                <a:spLocks noChangeShapeType="1"/>
              </p:cNvSpPr>
              <p:nvPr/>
            </p:nvSpPr>
            <p:spPr bwMode="auto">
              <a:xfrm flipV="1">
                <a:off x="2976" y="1200"/>
                <a:ext cx="2208" cy="864"/>
              </a:xfrm>
              <a:prstGeom prst="line">
                <a:avLst/>
              </a:prstGeom>
              <a:noFill/>
              <a:ln w="9525">
                <a:solidFill>
                  <a:srgbClr val="969696"/>
                </a:solidFill>
                <a:round/>
                <a:headEnd/>
                <a:tailEnd/>
              </a:ln>
            </p:spPr>
            <p:txBody>
              <a:bodyPr wrap="none"/>
              <a:lstStyle/>
              <a:p>
                <a:endParaRPr lang="en-US"/>
              </a:p>
            </p:txBody>
          </p:sp>
          <p:sp>
            <p:nvSpPr>
              <p:cNvPr id="43338" name="Line 51"/>
              <p:cNvSpPr>
                <a:spLocks noChangeShapeType="1"/>
              </p:cNvSpPr>
              <p:nvPr/>
            </p:nvSpPr>
            <p:spPr bwMode="auto">
              <a:xfrm>
                <a:off x="2976" y="720"/>
                <a:ext cx="2208" cy="480"/>
              </a:xfrm>
              <a:prstGeom prst="line">
                <a:avLst/>
              </a:prstGeom>
              <a:noFill/>
              <a:ln w="9525">
                <a:solidFill>
                  <a:srgbClr val="969696"/>
                </a:solidFill>
                <a:round/>
                <a:headEnd/>
                <a:tailEnd/>
              </a:ln>
            </p:spPr>
            <p:txBody>
              <a:bodyPr wrap="none"/>
              <a:lstStyle/>
              <a:p>
                <a:endParaRPr lang="en-US"/>
              </a:p>
            </p:txBody>
          </p:sp>
          <p:sp>
            <p:nvSpPr>
              <p:cNvPr id="43339" name="Line 52"/>
              <p:cNvSpPr>
                <a:spLocks noChangeShapeType="1"/>
              </p:cNvSpPr>
              <p:nvPr/>
            </p:nvSpPr>
            <p:spPr bwMode="auto">
              <a:xfrm flipV="1">
                <a:off x="1776" y="3264"/>
                <a:ext cx="1056" cy="432"/>
              </a:xfrm>
              <a:prstGeom prst="line">
                <a:avLst/>
              </a:prstGeom>
              <a:noFill/>
              <a:ln w="9525">
                <a:solidFill>
                  <a:srgbClr val="969696"/>
                </a:solidFill>
                <a:round/>
                <a:headEnd/>
                <a:tailEnd/>
              </a:ln>
            </p:spPr>
            <p:txBody>
              <a:bodyPr wrap="none"/>
              <a:lstStyle/>
              <a:p>
                <a:endParaRPr lang="en-US"/>
              </a:p>
            </p:txBody>
          </p:sp>
          <p:sp>
            <p:nvSpPr>
              <p:cNvPr id="43340" name="Line 53"/>
              <p:cNvSpPr>
                <a:spLocks noChangeShapeType="1"/>
              </p:cNvSpPr>
              <p:nvPr/>
            </p:nvSpPr>
            <p:spPr bwMode="auto">
              <a:xfrm flipH="1" flipV="1">
                <a:off x="2928" y="2160"/>
                <a:ext cx="2208" cy="1056"/>
              </a:xfrm>
              <a:prstGeom prst="line">
                <a:avLst/>
              </a:prstGeom>
              <a:noFill/>
              <a:ln w="9525">
                <a:solidFill>
                  <a:srgbClr val="969696"/>
                </a:solidFill>
                <a:round/>
                <a:headEnd/>
                <a:tailEnd/>
              </a:ln>
            </p:spPr>
            <p:txBody>
              <a:bodyPr wrap="none"/>
              <a:lstStyle/>
              <a:p>
                <a:endParaRPr lang="en-US"/>
              </a:p>
            </p:txBody>
          </p:sp>
          <p:sp>
            <p:nvSpPr>
              <p:cNvPr id="43341" name="Line 54"/>
              <p:cNvSpPr>
                <a:spLocks noChangeShapeType="1"/>
              </p:cNvSpPr>
              <p:nvPr/>
            </p:nvSpPr>
            <p:spPr bwMode="auto">
              <a:xfrm flipH="1" flipV="1">
                <a:off x="4848" y="1920"/>
                <a:ext cx="288" cy="1296"/>
              </a:xfrm>
              <a:prstGeom prst="line">
                <a:avLst/>
              </a:prstGeom>
              <a:noFill/>
              <a:ln w="9525">
                <a:solidFill>
                  <a:srgbClr val="969696"/>
                </a:solidFill>
                <a:round/>
                <a:headEnd/>
                <a:tailEnd/>
              </a:ln>
            </p:spPr>
            <p:txBody>
              <a:bodyPr wrap="none"/>
              <a:lstStyle/>
              <a:p>
                <a:endParaRPr lang="en-US"/>
              </a:p>
            </p:txBody>
          </p:sp>
          <p:sp>
            <p:nvSpPr>
              <p:cNvPr id="43342" name="Line 55"/>
              <p:cNvSpPr>
                <a:spLocks noChangeShapeType="1"/>
              </p:cNvSpPr>
              <p:nvPr/>
            </p:nvSpPr>
            <p:spPr bwMode="auto">
              <a:xfrm flipH="1">
                <a:off x="3696" y="3312"/>
                <a:ext cx="1440" cy="336"/>
              </a:xfrm>
              <a:prstGeom prst="line">
                <a:avLst/>
              </a:prstGeom>
              <a:noFill/>
              <a:ln w="9525">
                <a:solidFill>
                  <a:srgbClr val="969696"/>
                </a:solidFill>
                <a:round/>
                <a:headEnd/>
                <a:tailEnd/>
              </a:ln>
            </p:spPr>
            <p:txBody>
              <a:bodyPr wrap="none"/>
              <a:lstStyle/>
              <a:p>
                <a:endParaRPr lang="en-US"/>
              </a:p>
            </p:txBody>
          </p:sp>
          <p:sp>
            <p:nvSpPr>
              <p:cNvPr id="43343" name="Line 56"/>
              <p:cNvSpPr>
                <a:spLocks noChangeShapeType="1"/>
              </p:cNvSpPr>
              <p:nvPr/>
            </p:nvSpPr>
            <p:spPr bwMode="auto">
              <a:xfrm flipV="1">
                <a:off x="5136" y="1200"/>
                <a:ext cx="96" cy="2064"/>
              </a:xfrm>
              <a:prstGeom prst="line">
                <a:avLst/>
              </a:prstGeom>
              <a:noFill/>
              <a:ln w="9525">
                <a:solidFill>
                  <a:srgbClr val="969696"/>
                </a:solidFill>
                <a:round/>
                <a:headEnd/>
                <a:tailEnd/>
              </a:ln>
            </p:spPr>
            <p:txBody>
              <a:bodyPr wrap="none"/>
              <a:lstStyle/>
              <a:p>
                <a:endParaRPr lang="en-US"/>
              </a:p>
            </p:txBody>
          </p:sp>
        </p:grpSp>
        <p:grpSp>
          <p:nvGrpSpPr>
            <p:cNvPr id="43016" name="Group 59"/>
            <p:cNvGrpSpPr>
              <a:grpSpLocks/>
            </p:cNvGrpSpPr>
            <p:nvPr/>
          </p:nvGrpSpPr>
          <p:grpSpPr bwMode="auto">
            <a:xfrm>
              <a:off x="4994" y="1066"/>
              <a:ext cx="279" cy="340"/>
              <a:chOff x="1379" y="948"/>
              <a:chExt cx="324" cy="401"/>
            </a:xfrm>
          </p:grpSpPr>
          <p:sp>
            <p:nvSpPr>
              <p:cNvPr id="43325" name="Oval 60"/>
              <p:cNvSpPr>
                <a:spLocks noChangeArrowheads="1"/>
              </p:cNvSpPr>
              <p:nvPr/>
            </p:nvSpPr>
            <p:spPr bwMode="auto">
              <a:xfrm>
                <a:off x="1379" y="948"/>
                <a:ext cx="324" cy="401"/>
              </a:xfrm>
              <a:prstGeom prst="ellipse">
                <a:avLst/>
              </a:prstGeom>
              <a:solidFill>
                <a:srgbClr val="000020"/>
              </a:solidFill>
              <a:ln w="12700">
                <a:noFill/>
                <a:round/>
                <a:headEnd/>
                <a:tailEnd/>
              </a:ln>
            </p:spPr>
            <p:txBody>
              <a:bodyPr wrap="none" anchor="ctr"/>
              <a:lstStyle/>
              <a:p>
                <a:endParaRPr lang="en-US">
                  <a:cs typeface="Arial" pitchFamily="34" charset="0"/>
                </a:endParaRPr>
              </a:p>
            </p:txBody>
          </p:sp>
          <p:sp>
            <p:nvSpPr>
              <p:cNvPr id="43326" name="Oval 61"/>
              <p:cNvSpPr>
                <a:spLocks noChangeArrowheads="1"/>
              </p:cNvSpPr>
              <p:nvPr/>
            </p:nvSpPr>
            <p:spPr bwMode="auto">
              <a:xfrm>
                <a:off x="1384" y="949"/>
                <a:ext cx="296" cy="366"/>
              </a:xfrm>
              <a:prstGeom prst="ellipse">
                <a:avLst/>
              </a:prstGeom>
              <a:solidFill>
                <a:srgbClr val="000040"/>
              </a:solidFill>
              <a:ln w="12700">
                <a:noFill/>
                <a:round/>
                <a:headEnd/>
                <a:tailEnd/>
              </a:ln>
            </p:spPr>
            <p:txBody>
              <a:bodyPr wrap="none" anchor="ctr"/>
              <a:lstStyle/>
              <a:p>
                <a:endParaRPr lang="en-US">
                  <a:cs typeface="Arial" pitchFamily="34" charset="0"/>
                </a:endParaRPr>
              </a:p>
            </p:txBody>
          </p:sp>
          <p:sp>
            <p:nvSpPr>
              <p:cNvPr id="43327" name="Oval 62"/>
              <p:cNvSpPr>
                <a:spLocks noChangeArrowheads="1"/>
              </p:cNvSpPr>
              <p:nvPr/>
            </p:nvSpPr>
            <p:spPr bwMode="auto">
              <a:xfrm>
                <a:off x="1391" y="956"/>
                <a:ext cx="263" cy="324"/>
              </a:xfrm>
              <a:prstGeom prst="ellipse">
                <a:avLst/>
              </a:prstGeom>
              <a:solidFill>
                <a:srgbClr val="000060"/>
              </a:solidFill>
              <a:ln w="12700">
                <a:noFill/>
                <a:round/>
                <a:headEnd/>
                <a:tailEnd/>
              </a:ln>
            </p:spPr>
            <p:txBody>
              <a:bodyPr wrap="none" anchor="ctr"/>
              <a:lstStyle/>
              <a:p>
                <a:endParaRPr lang="en-US">
                  <a:cs typeface="Arial" pitchFamily="34" charset="0"/>
                </a:endParaRPr>
              </a:p>
            </p:txBody>
          </p:sp>
          <p:sp>
            <p:nvSpPr>
              <p:cNvPr id="43328" name="Oval 63"/>
              <p:cNvSpPr>
                <a:spLocks noChangeArrowheads="1"/>
              </p:cNvSpPr>
              <p:nvPr/>
            </p:nvSpPr>
            <p:spPr bwMode="auto">
              <a:xfrm>
                <a:off x="1398" y="963"/>
                <a:ext cx="231" cy="283"/>
              </a:xfrm>
              <a:prstGeom prst="ellipse">
                <a:avLst/>
              </a:prstGeom>
              <a:solidFill>
                <a:srgbClr val="000080"/>
              </a:solidFill>
              <a:ln w="12700">
                <a:noFill/>
                <a:round/>
                <a:headEnd/>
                <a:tailEnd/>
              </a:ln>
            </p:spPr>
            <p:txBody>
              <a:bodyPr wrap="none" anchor="ctr"/>
              <a:lstStyle/>
              <a:p>
                <a:endParaRPr lang="en-US">
                  <a:cs typeface="Arial" pitchFamily="34" charset="0"/>
                </a:endParaRPr>
              </a:p>
            </p:txBody>
          </p:sp>
          <p:sp>
            <p:nvSpPr>
              <p:cNvPr id="43329" name="Oval 64"/>
              <p:cNvSpPr>
                <a:spLocks noChangeArrowheads="1"/>
              </p:cNvSpPr>
              <p:nvPr/>
            </p:nvSpPr>
            <p:spPr bwMode="auto">
              <a:xfrm>
                <a:off x="1407" y="969"/>
                <a:ext cx="197" cy="242"/>
              </a:xfrm>
              <a:prstGeom prst="ellipse">
                <a:avLst/>
              </a:prstGeom>
              <a:solidFill>
                <a:srgbClr val="0000A0"/>
              </a:solidFill>
              <a:ln w="12700">
                <a:noFill/>
                <a:round/>
                <a:headEnd/>
                <a:tailEnd/>
              </a:ln>
            </p:spPr>
            <p:txBody>
              <a:bodyPr wrap="none" anchor="ctr"/>
              <a:lstStyle/>
              <a:p>
                <a:endParaRPr lang="en-US">
                  <a:cs typeface="Arial" pitchFamily="34" charset="0"/>
                </a:endParaRPr>
              </a:p>
            </p:txBody>
          </p:sp>
          <p:sp>
            <p:nvSpPr>
              <p:cNvPr id="43330" name="Oval 65"/>
              <p:cNvSpPr>
                <a:spLocks noChangeArrowheads="1"/>
              </p:cNvSpPr>
              <p:nvPr/>
            </p:nvSpPr>
            <p:spPr bwMode="auto">
              <a:xfrm>
                <a:off x="1414" y="977"/>
                <a:ext cx="163" cy="200"/>
              </a:xfrm>
              <a:prstGeom prst="ellipse">
                <a:avLst/>
              </a:prstGeom>
              <a:solidFill>
                <a:srgbClr val="0000C4"/>
              </a:solidFill>
              <a:ln w="12700">
                <a:noFill/>
                <a:round/>
                <a:headEnd/>
                <a:tailEnd/>
              </a:ln>
            </p:spPr>
            <p:txBody>
              <a:bodyPr wrap="none" anchor="ctr"/>
              <a:lstStyle/>
              <a:p>
                <a:endParaRPr lang="en-US">
                  <a:cs typeface="Arial" pitchFamily="34" charset="0"/>
                </a:endParaRPr>
              </a:p>
            </p:txBody>
          </p:sp>
          <p:sp>
            <p:nvSpPr>
              <p:cNvPr id="43331" name="Oval 66"/>
              <p:cNvSpPr>
                <a:spLocks noChangeArrowheads="1"/>
              </p:cNvSpPr>
              <p:nvPr/>
            </p:nvSpPr>
            <p:spPr bwMode="auto">
              <a:xfrm>
                <a:off x="1421" y="985"/>
                <a:ext cx="130" cy="160"/>
              </a:xfrm>
              <a:prstGeom prst="ellipse">
                <a:avLst/>
              </a:prstGeom>
              <a:solidFill>
                <a:srgbClr val="0000E0"/>
              </a:solidFill>
              <a:ln w="12700">
                <a:noFill/>
                <a:round/>
                <a:headEnd/>
                <a:tailEnd/>
              </a:ln>
            </p:spPr>
            <p:txBody>
              <a:bodyPr wrap="none" anchor="ctr"/>
              <a:lstStyle/>
              <a:p>
                <a:endParaRPr lang="en-US">
                  <a:cs typeface="Arial" pitchFamily="34" charset="0"/>
                </a:endParaRPr>
              </a:p>
            </p:txBody>
          </p:sp>
          <p:sp>
            <p:nvSpPr>
              <p:cNvPr id="43332" name="Oval 67"/>
              <p:cNvSpPr>
                <a:spLocks noChangeArrowheads="1"/>
              </p:cNvSpPr>
              <p:nvPr/>
            </p:nvSpPr>
            <p:spPr bwMode="auto">
              <a:xfrm>
                <a:off x="1429" y="991"/>
                <a:ext cx="96" cy="118"/>
              </a:xfrm>
              <a:prstGeom prst="ellipse">
                <a:avLst/>
              </a:prstGeom>
              <a:solidFill>
                <a:srgbClr val="0000FF"/>
              </a:solidFill>
              <a:ln w="12700">
                <a:noFill/>
                <a:round/>
                <a:headEnd/>
                <a:tailEnd/>
              </a:ln>
            </p:spPr>
            <p:txBody>
              <a:bodyPr wrap="none" anchor="ctr"/>
              <a:lstStyle/>
              <a:p>
                <a:endParaRPr lang="en-US">
                  <a:cs typeface="Arial" pitchFamily="34" charset="0"/>
                </a:endParaRPr>
              </a:p>
            </p:txBody>
          </p:sp>
          <p:sp>
            <p:nvSpPr>
              <p:cNvPr id="43333" name="Oval 68"/>
              <p:cNvSpPr>
                <a:spLocks noChangeArrowheads="1"/>
              </p:cNvSpPr>
              <p:nvPr/>
            </p:nvSpPr>
            <p:spPr bwMode="auto">
              <a:xfrm>
                <a:off x="1435" y="993"/>
                <a:ext cx="77" cy="96"/>
              </a:xfrm>
              <a:prstGeom prst="ellipse">
                <a:avLst/>
              </a:prstGeom>
              <a:solidFill>
                <a:srgbClr val="4040FF"/>
              </a:solidFill>
              <a:ln w="12700">
                <a:noFill/>
                <a:round/>
                <a:headEnd/>
                <a:tailEnd/>
              </a:ln>
            </p:spPr>
            <p:txBody>
              <a:bodyPr wrap="none" anchor="ctr"/>
              <a:lstStyle/>
              <a:p>
                <a:endParaRPr lang="en-US">
                  <a:cs typeface="Arial" pitchFamily="34" charset="0"/>
                </a:endParaRPr>
              </a:p>
            </p:txBody>
          </p:sp>
          <p:sp>
            <p:nvSpPr>
              <p:cNvPr id="43334" name="Oval 69"/>
              <p:cNvSpPr>
                <a:spLocks noChangeArrowheads="1"/>
              </p:cNvSpPr>
              <p:nvPr/>
            </p:nvSpPr>
            <p:spPr bwMode="auto">
              <a:xfrm>
                <a:off x="1439" y="999"/>
                <a:ext cx="56" cy="71"/>
              </a:xfrm>
              <a:prstGeom prst="ellipse">
                <a:avLst/>
              </a:prstGeom>
              <a:solidFill>
                <a:srgbClr val="8080FF"/>
              </a:solidFill>
              <a:ln w="12700">
                <a:noFill/>
                <a:round/>
                <a:headEnd/>
                <a:tailEnd/>
              </a:ln>
            </p:spPr>
            <p:txBody>
              <a:bodyPr wrap="none" anchor="ctr"/>
              <a:lstStyle/>
              <a:p>
                <a:endParaRPr lang="en-US">
                  <a:cs typeface="Arial" pitchFamily="34" charset="0"/>
                </a:endParaRPr>
              </a:p>
            </p:txBody>
          </p:sp>
          <p:sp>
            <p:nvSpPr>
              <p:cNvPr id="43335" name="Oval 70"/>
              <p:cNvSpPr>
                <a:spLocks noChangeArrowheads="1"/>
              </p:cNvSpPr>
              <p:nvPr/>
            </p:nvSpPr>
            <p:spPr bwMode="auto">
              <a:xfrm>
                <a:off x="1443" y="1004"/>
                <a:ext cx="37" cy="48"/>
              </a:xfrm>
              <a:prstGeom prst="ellipse">
                <a:avLst/>
              </a:prstGeom>
              <a:solidFill>
                <a:srgbClr val="C0C0FF"/>
              </a:solidFill>
              <a:ln w="12700">
                <a:noFill/>
                <a:round/>
                <a:headEnd/>
                <a:tailEnd/>
              </a:ln>
            </p:spPr>
            <p:txBody>
              <a:bodyPr wrap="none" anchor="ctr"/>
              <a:lstStyle/>
              <a:p>
                <a:endParaRPr lang="en-US">
                  <a:cs typeface="Arial" pitchFamily="34" charset="0"/>
                </a:endParaRPr>
              </a:p>
            </p:txBody>
          </p:sp>
        </p:grpSp>
        <p:sp>
          <p:nvSpPr>
            <p:cNvPr id="43017" name="Rectangle 71"/>
            <p:cNvSpPr>
              <a:spLocks noChangeArrowheads="1"/>
            </p:cNvSpPr>
            <p:nvPr/>
          </p:nvSpPr>
          <p:spPr bwMode="auto">
            <a:xfrm>
              <a:off x="4622" y="1351"/>
              <a:ext cx="1021" cy="381"/>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Community Centers</a:t>
              </a:r>
            </a:p>
          </p:txBody>
        </p:sp>
        <p:grpSp>
          <p:nvGrpSpPr>
            <p:cNvPr id="43018" name="Group 73"/>
            <p:cNvGrpSpPr>
              <a:grpSpLocks/>
            </p:cNvGrpSpPr>
            <p:nvPr/>
          </p:nvGrpSpPr>
          <p:grpSpPr bwMode="auto">
            <a:xfrm>
              <a:off x="1640" y="3533"/>
              <a:ext cx="279" cy="340"/>
              <a:chOff x="1379" y="948"/>
              <a:chExt cx="324" cy="401"/>
            </a:xfrm>
          </p:grpSpPr>
          <p:sp>
            <p:nvSpPr>
              <p:cNvPr id="43314" name="Oval 74"/>
              <p:cNvSpPr>
                <a:spLocks noChangeArrowheads="1"/>
              </p:cNvSpPr>
              <p:nvPr/>
            </p:nvSpPr>
            <p:spPr bwMode="auto">
              <a:xfrm>
                <a:off x="1379" y="948"/>
                <a:ext cx="324" cy="401"/>
              </a:xfrm>
              <a:prstGeom prst="ellipse">
                <a:avLst/>
              </a:prstGeom>
              <a:solidFill>
                <a:srgbClr val="000020"/>
              </a:solidFill>
              <a:ln w="12700">
                <a:noFill/>
                <a:round/>
                <a:headEnd/>
                <a:tailEnd/>
              </a:ln>
            </p:spPr>
            <p:txBody>
              <a:bodyPr wrap="none" anchor="ctr"/>
              <a:lstStyle/>
              <a:p>
                <a:endParaRPr lang="en-US">
                  <a:cs typeface="Arial" pitchFamily="34" charset="0"/>
                </a:endParaRPr>
              </a:p>
            </p:txBody>
          </p:sp>
          <p:sp>
            <p:nvSpPr>
              <p:cNvPr id="43315" name="Oval 75"/>
              <p:cNvSpPr>
                <a:spLocks noChangeArrowheads="1"/>
              </p:cNvSpPr>
              <p:nvPr/>
            </p:nvSpPr>
            <p:spPr bwMode="auto">
              <a:xfrm>
                <a:off x="1384" y="949"/>
                <a:ext cx="296" cy="366"/>
              </a:xfrm>
              <a:prstGeom prst="ellipse">
                <a:avLst/>
              </a:prstGeom>
              <a:solidFill>
                <a:srgbClr val="000040"/>
              </a:solidFill>
              <a:ln w="12700">
                <a:noFill/>
                <a:round/>
                <a:headEnd/>
                <a:tailEnd/>
              </a:ln>
            </p:spPr>
            <p:txBody>
              <a:bodyPr wrap="none" anchor="ctr"/>
              <a:lstStyle/>
              <a:p>
                <a:endParaRPr lang="en-US">
                  <a:cs typeface="Arial" pitchFamily="34" charset="0"/>
                </a:endParaRPr>
              </a:p>
            </p:txBody>
          </p:sp>
          <p:sp>
            <p:nvSpPr>
              <p:cNvPr id="43316" name="Oval 76"/>
              <p:cNvSpPr>
                <a:spLocks noChangeArrowheads="1"/>
              </p:cNvSpPr>
              <p:nvPr/>
            </p:nvSpPr>
            <p:spPr bwMode="auto">
              <a:xfrm>
                <a:off x="1391" y="956"/>
                <a:ext cx="263" cy="324"/>
              </a:xfrm>
              <a:prstGeom prst="ellipse">
                <a:avLst/>
              </a:prstGeom>
              <a:solidFill>
                <a:srgbClr val="000060"/>
              </a:solidFill>
              <a:ln w="12700">
                <a:noFill/>
                <a:round/>
                <a:headEnd/>
                <a:tailEnd/>
              </a:ln>
            </p:spPr>
            <p:txBody>
              <a:bodyPr wrap="none" anchor="ctr"/>
              <a:lstStyle/>
              <a:p>
                <a:endParaRPr lang="en-US">
                  <a:cs typeface="Arial" pitchFamily="34" charset="0"/>
                </a:endParaRPr>
              </a:p>
            </p:txBody>
          </p:sp>
          <p:sp>
            <p:nvSpPr>
              <p:cNvPr id="43317" name="Oval 77"/>
              <p:cNvSpPr>
                <a:spLocks noChangeArrowheads="1"/>
              </p:cNvSpPr>
              <p:nvPr/>
            </p:nvSpPr>
            <p:spPr bwMode="auto">
              <a:xfrm>
                <a:off x="1398" y="963"/>
                <a:ext cx="231" cy="283"/>
              </a:xfrm>
              <a:prstGeom prst="ellipse">
                <a:avLst/>
              </a:prstGeom>
              <a:solidFill>
                <a:srgbClr val="000080"/>
              </a:solidFill>
              <a:ln w="12700">
                <a:noFill/>
                <a:round/>
                <a:headEnd/>
                <a:tailEnd/>
              </a:ln>
            </p:spPr>
            <p:txBody>
              <a:bodyPr wrap="none" anchor="ctr"/>
              <a:lstStyle/>
              <a:p>
                <a:endParaRPr lang="en-US">
                  <a:cs typeface="Arial" pitchFamily="34" charset="0"/>
                </a:endParaRPr>
              </a:p>
            </p:txBody>
          </p:sp>
          <p:sp>
            <p:nvSpPr>
              <p:cNvPr id="43318" name="Oval 78"/>
              <p:cNvSpPr>
                <a:spLocks noChangeArrowheads="1"/>
              </p:cNvSpPr>
              <p:nvPr/>
            </p:nvSpPr>
            <p:spPr bwMode="auto">
              <a:xfrm>
                <a:off x="1407" y="969"/>
                <a:ext cx="197" cy="242"/>
              </a:xfrm>
              <a:prstGeom prst="ellipse">
                <a:avLst/>
              </a:prstGeom>
              <a:solidFill>
                <a:srgbClr val="0000A0"/>
              </a:solidFill>
              <a:ln w="12700">
                <a:noFill/>
                <a:round/>
                <a:headEnd/>
                <a:tailEnd/>
              </a:ln>
            </p:spPr>
            <p:txBody>
              <a:bodyPr wrap="none" anchor="ctr"/>
              <a:lstStyle/>
              <a:p>
                <a:endParaRPr lang="en-US">
                  <a:cs typeface="Arial" pitchFamily="34" charset="0"/>
                </a:endParaRPr>
              </a:p>
            </p:txBody>
          </p:sp>
          <p:sp>
            <p:nvSpPr>
              <p:cNvPr id="43319" name="Oval 79"/>
              <p:cNvSpPr>
                <a:spLocks noChangeArrowheads="1"/>
              </p:cNvSpPr>
              <p:nvPr/>
            </p:nvSpPr>
            <p:spPr bwMode="auto">
              <a:xfrm>
                <a:off x="1414" y="977"/>
                <a:ext cx="163" cy="200"/>
              </a:xfrm>
              <a:prstGeom prst="ellipse">
                <a:avLst/>
              </a:prstGeom>
              <a:solidFill>
                <a:srgbClr val="0000C4"/>
              </a:solidFill>
              <a:ln w="12700">
                <a:noFill/>
                <a:round/>
                <a:headEnd/>
                <a:tailEnd/>
              </a:ln>
            </p:spPr>
            <p:txBody>
              <a:bodyPr wrap="none" anchor="ctr"/>
              <a:lstStyle/>
              <a:p>
                <a:endParaRPr lang="en-US">
                  <a:cs typeface="Arial" pitchFamily="34" charset="0"/>
                </a:endParaRPr>
              </a:p>
            </p:txBody>
          </p:sp>
          <p:sp>
            <p:nvSpPr>
              <p:cNvPr id="43320" name="Oval 80"/>
              <p:cNvSpPr>
                <a:spLocks noChangeArrowheads="1"/>
              </p:cNvSpPr>
              <p:nvPr/>
            </p:nvSpPr>
            <p:spPr bwMode="auto">
              <a:xfrm>
                <a:off x="1421" y="985"/>
                <a:ext cx="130" cy="160"/>
              </a:xfrm>
              <a:prstGeom prst="ellipse">
                <a:avLst/>
              </a:prstGeom>
              <a:solidFill>
                <a:srgbClr val="0000E0"/>
              </a:solidFill>
              <a:ln w="12700">
                <a:noFill/>
                <a:round/>
                <a:headEnd/>
                <a:tailEnd/>
              </a:ln>
            </p:spPr>
            <p:txBody>
              <a:bodyPr wrap="none" anchor="ctr"/>
              <a:lstStyle/>
              <a:p>
                <a:endParaRPr lang="en-US">
                  <a:cs typeface="Arial" pitchFamily="34" charset="0"/>
                </a:endParaRPr>
              </a:p>
            </p:txBody>
          </p:sp>
          <p:sp>
            <p:nvSpPr>
              <p:cNvPr id="43321" name="Oval 81"/>
              <p:cNvSpPr>
                <a:spLocks noChangeArrowheads="1"/>
              </p:cNvSpPr>
              <p:nvPr/>
            </p:nvSpPr>
            <p:spPr bwMode="auto">
              <a:xfrm>
                <a:off x="1429" y="991"/>
                <a:ext cx="96" cy="118"/>
              </a:xfrm>
              <a:prstGeom prst="ellipse">
                <a:avLst/>
              </a:prstGeom>
              <a:solidFill>
                <a:srgbClr val="0000FF"/>
              </a:solidFill>
              <a:ln w="12700">
                <a:noFill/>
                <a:round/>
                <a:headEnd/>
                <a:tailEnd/>
              </a:ln>
            </p:spPr>
            <p:txBody>
              <a:bodyPr wrap="none" anchor="ctr"/>
              <a:lstStyle/>
              <a:p>
                <a:endParaRPr lang="en-US">
                  <a:cs typeface="Arial" pitchFamily="34" charset="0"/>
                </a:endParaRPr>
              </a:p>
            </p:txBody>
          </p:sp>
          <p:sp>
            <p:nvSpPr>
              <p:cNvPr id="43322" name="Oval 82"/>
              <p:cNvSpPr>
                <a:spLocks noChangeArrowheads="1"/>
              </p:cNvSpPr>
              <p:nvPr/>
            </p:nvSpPr>
            <p:spPr bwMode="auto">
              <a:xfrm>
                <a:off x="1435" y="993"/>
                <a:ext cx="77" cy="96"/>
              </a:xfrm>
              <a:prstGeom prst="ellipse">
                <a:avLst/>
              </a:prstGeom>
              <a:solidFill>
                <a:srgbClr val="4040FF"/>
              </a:solidFill>
              <a:ln w="12700">
                <a:noFill/>
                <a:round/>
                <a:headEnd/>
                <a:tailEnd/>
              </a:ln>
            </p:spPr>
            <p:txBody>
              <a:bodyPr wrap="none" anchor="ctr"/>
              <a:lstStyle/>
              <a:p>
                <a:endParaRPr lang="en-US">
                  <a:cs typeface="Arial" pitchFamily="34" charset="0"/>
                </a:endParaRPr>
              </a:p>
            </p:txBody>
          </p:sp>
          <p:sp>
            <p:nvSpPr>
              <p:cNvPr id="43323" name="Oval 83"/>
              <p:cNvSpPr>
                <a:spLocks noChangeArrowheads="1"/>
              </p:cNvSpPr>
              <p:nvPr/>
            </p:nvSpPr>
            <p:spPr bwMode="auto">
              <a:xfrm>
                <a:off x="1439" y="999"/>
                <a:ext cx="56" cy="71"/>
              </a:xfrm>
              <a:prstGeom prst="ellipse">
                <a:avLst/>
              </a:prstGeom>
              <a:solidFill>
                <a:srgbClr val="8080FF"/>
              </a:solidFill>
              <a:ln w="12700">
                <a:noFill/>
                <a:round/>
                <a:headEnd/>
                <a:tailEnd/>
              </a:ln>
            </p:spPr>
            <p:txBody>
              <a:bodyPr wrap="none" anchor="ctr"/>
              <a:lstStyle/>
              <a:p>
                <a:endParaRPr lang="en-US">
                  <a:cs typeface="Arial" pitchFamily="34" charset="0"/>
                </a:endParaRPr>
              </a:p>
            </p:txBody>
          </p:sp>
          <p:sp>
            <p:nvSpPr>
              <p:cNvPr id="43324" name="Oval 84"/>
              <p:cNvSpPr>
                <a:spLocks noChangeArrowheads="1"/>
              </p:cNvSpPr>
              <p:nvPr/>
            </p:nvSpPr>
            <p:spPr bwMode="auto">
              <a:xfrm>
                <a:off x="1443" y="1004"/>
                <a:ext cx="37" cy="48"/>
              </a:xfrm>
              <a:prstGeom prst="ellipse">
                <a:avLst/>
              </a:prstGeom>
              <a:solidFill>
                <a:srgbClr val="C0C0FF"/>
              </a:solidFill>
              <a:ln w="12700">
                <a:noFill/>
                <a:round/>
                <a:headEnd/>
                <a:tailEnd/>
              </a:ln>
            </p:spPr>
            <p:txBody>
              <a:bodyPr wrap="none" anchor="ctr"/>
              <a:lstStyle/>
              <a:p>
                <a:endParaRPr lang="en-US">
                  <a:cs typeface="Arial" pitchFamily="34" charset="0"/>
                </a:endParaRPr>
              </a:p>
            </p:txBody>
          </p:sp>
        </p:grpSp>
        <p:sp>
          <p:nvSpPr>
            <p:cNvPr id="43019" name="Rectangle 85"/>
            <p:cNvSpPr>
              <a:spLocks noChangeArrowheads="1"/>
            </p:cNvSpPr>
            <p:nvPr/>
          </p:nvSpPr>
          <p:spPr bwMode="auto">
            <a:xfrm>
              <a:off x="1254" y="3825"/>
              <a:ext cx="1021" cy="219"/>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Employers</a:t>
              </a:r>
            </a:p>
          </p:txBody>
        </p:sp>
        <p:grpSp>
          <p:nvGrpSpPr>
            <p:cNvPr id="43020" name="Group 87"/>
            <p:cNvGrpSpPr>
              <a:grpSpLocks/>
            </p:cNvGrpSpPr>
            <p:nvPr/>
          </p:nvGrpSpPr>
          <p:grpSpPr bwMode="auto">
            <a:xfrm>
              <a:off x="4898" y="3114"/>
              <a:ext cx="279" cy="340"/>
              <a:chOff x="1379" y="948"/>
              <a:chExt cx="324" cy="401"/>
            </a:xfrm>
          </p:grpSpPr>
          <p:sp>
            <p:nvSpPr>
              <p:cNvPr id="43303" name="Oval 88"/>
              <p:cNvSpPr>
                <a:spLocks noChangeArrowheads="1"/>
              </p:cNvSpPr>
              <p:nvPr/>
            </p:nvSpPr>
            <p:spPr bwMode="auto">
              <a:xfrm>
                <a:off x="1379" y="948"/>
                <a:ext cx="324" cy="401"/>
              </a:xfrm>
              <a:prstGeom prst="ellipse">
                <a:avLst/>
              </a:prstGeom>
              <a:solidFill>
                <a:srgbClr val="000020"/>
              </a:solidFill>
              <a:ln w="12700">
                <a:noFill/>
                <a:round/>
                <a:headEnd/>
                <a:tailEnd/>
              </a:ln>
            </p:spPr>
            <p:txBody>
              <a:bodyPr wrap="none" anchor="ctr"/>
              <a:lstStyle/>
              <a:p>
                <a:endParaRPr lang="en-US">
                  <a:cs typeface="Arial" pitchFamily="34" charset="0"/>
                </a:endParaRPr>
              </a:p>
            </p:txBody>
          </p:sp>
          <p:sp>
            <p:nvSpPr>
              <p:cNvPr id="43304" name="Oval 89"/>
              <p:cNvSpPr>
                <a:spLocks noChangeArrowheads="1"/>
              </p:cNvSpPr>
              <p:nvPr/>
            </p:nvSpPr>
            <p:spPr bwMode="auto">
              <a:xfrm>
                <a:off x="1384" y="949"/>
                <a:ext cx="296" cy="366"/>
              </a:xfrm>
              <a:prstGeom prst="ellipse">
                <a:avLst/>
              </a:prstGeom>
              <a:solidFill>
                <a:srgbClr val="000040"/>
              </a:solidFill>
              <a:ln w="12700">
                <a:noFill/>
                <a:round/>
                <a:headEnd/>
                <a:tailEnd/>
              </a:ln>
            </p:spPr>
            <p:txBody>
              <a:bodyPr wrap="none" anchor="ctr"/>
              <a:lstStyle/>
              <a:p>
                <a:endParaRPr lang="en-US">
                  <a:cs typeface="Arial" pitchFamily="34" charset="0"/>
                </a:endParaRPr>
              </a:p>
            </p:txBody>
          </p:sp>
          <p:sp>
            <p:nvSpPr>
              <p:cNvPr id="43305" name="Oval 90"/>
              <p:cNvSpPr>
                <a:spLocks noChangeArrowheads="1"/>
              </p:cNvSpPr>
              <p:nvPr/>
            </p:nvSpPr>
            <p:spPr bwMode="auto">
              <a:xfrm>
                <a:off x="1391" y="956"/>
                <a:ext cx="263" cy="324"/>
              </a:xfrm>
              <a:prstGeom prst="ellipse">
                <a:avLst/>
              </a:prstGeom>
              <a:solidFill>
                <a:srgbClr val="000060"/>
              </a:solidFill>
              <a:ln w="12700">
                <a:noFill/>
                <a:round/>
                <a:headEnd/>
                <a:tailEnd/>
              </a:ln>
            </p:spPr>
            <p:txBody>
              <a:bodyPr wrap="none" anchor="ctr"/>
              <a:lstStyle/>
              <a:p>
                <a:endParaRPr lang="en-US">
                  <a:cs typeface="Arial" pitchFamily="34" charset="0"/>
                </a:endParaRPr>
              </a:p>
            </p:txBody>
          </p:sp>
          <p:sp>
            <p:nvSpPr>
              <p:cNvPr id="43306" name="Oval 91"/>
              <p:cNvSpPr>
                <a:spLocks noChangeArrowheads="1"/>
              </p:cNvSpPr>
              <p:nvPr/>
            </p:nvSpPr>
            <p:spPr bwMode="auto">
              <a:xfrm>
                <a:off x="1398" y="963"/>
                <a:ext cx="231" cy="283"/>
              </a:xfrm>
              <a:prstGeom prst="ellipse">
                <a:avLst/>
              </a:prstGeom>
              <a:solidFill>
                <a:srgbClr val="000080"/>
              </a:solidFill>
              <a:ln w="12700">
                <a:noFill/>
                <a:round/>
                <a:headEnd/>
                <a:tailEnd/>
              </a:ln>
            </p:spPr>
            <p:txBody>
              <a:bodyPr wrap="none" anchor="ctr"/>
              <a:lstStyle/>
              <a:p>
                <a:endParaRPr lang="en-US">
                  <a:cs typeface="Arial" pitchFamily="34" charset="0"/>
                </a:endParaRPr>
              </a:p>
            </p:txBody>
          </p:sp>
          <p:sp>
            <p:nvSpPr>
              <p:cNvPr id="43307" name="Oval 92"/>
              <p:cNvSpPr>
                <a:spLocks noChangeArrowheads="1"/>
              </p:cNvSpPr>
              <p:nvPr/>
            </p:nvSpPr>
            <p:spPr bwMode="auto">
              <a:xfrm>
                <a:off x="1407" y="969"/>
                <a:ext cx="197" cy="242"/>
              </a:xfrm>
              <a:prstGeom prst="ellipse">
                <a:avLst/>
              </a:prstGeom>
              <a:solidFill>
                <a:srgbClr val="0000A0"/>
              </a:solidFill>
              <a:ln w="12700">
                <a:noFill/>
                <a:round/>
                <a:headEnd/>
                <a:tailEnd/>
              </a:ln>
            </p:spPr>
            <p:txBody>
              <a:bodyPr wrap="none" anchor="ctr"/>
              <a:lstStyle/>
              <a:p>
                <a:endParaRPr lang="en-US">
                  <a:cs typeface="Arial" pitchFamily="34" charset="0"/>
                </a:endParaRPr>
              </a:p>
            </p:txBody>
          </p:sp>
          <p:sp>
            <p:nvSpPr>
              <p:cNvPr id="43308" name="Oval 93"/>
              <p:cNvSpPr>
                <a:spLocks noChangeArrowheads="1"/>
              </p:cNvSpPr>
              <p:nvPr/>
            </p:nvSpPr>
            <p:spPr bwMode="auto">
              <a:xfrm>
                <a:off x="1414" y="977"/>
                <a:ext cx="163" cy="200"/>
              </a:xfrm>
              <a:prstGeom prst="ellipse">
                <a:avLst/>
              </a:prstGeom>
              <a:solidFill>
                <a:srgbClr val="0000C4"/>
              </a:solidFill>
              <a:ln w="12700">
                <a:noFill/>
                <a:round/>
                <a:headEnd/>
                <a:tailEnd/>
              </a:ln>
            </p:spPr>
            <p:txBody>
              <a:bodyPr wrap="none" anchor="ctr"/>
              <a:lstStyle/>
              <a:p>
                <a:endParaRPr lang="en-US">
                  <a:cs typeface="Arial" pitchFamily="34" charset="0"/>
                </a:endParaRPr>
              </a:p>
            </p:txBody>
          </p:sp>
          <p:sp>
            <p:nvSpPr>
              <p:cNvPr id="43309" name="Oval 94"/>
              <p:cNvSpPr>
                <a:spLocks noChangeArrowheads="1"/>
              </p:cNvSpPr>
              <p:nvPr/>
            </p:nvSpPr>
            <p:spPr bwMode="auto">
              <a:xfrm>
                <a:off x="1421" y="985"/>
                <a:ext cx="130" cy="160"/>
              </a:xfrm>
              <a:prstGeom prst="ellipse">
                <a:avLst/>
              </a:prstGeom>
              <a:solidFill>
                <a:srgbClr val="0000E0"/>
              </a:solidFill>
              <a:ln w="12700">
                <a:noFill/>
                <a:round/>
                <a:headEnd/>
                <a:tailEnd/>
              </a:ln>
            </p:spPr>
            <p:txBody>
              <a:bodyPr wrap="none" anchor="ctr"/>
              <a:lstStyle/>
              <a:p>
                <a:endParaRPr lang="en-US">
                  <a:cs typeface="Arial" pitchFamily="34" charset="0"/>
                </a:endParaRPr>
              </a:p>
            </p:txBody>
          </p:sp>
          <p:sp>
            <p:nvSpPr>
              <p:cNvPr id="43310" name="Oval 95"/>
              <p:cNvSpPr>
                <a:spLocks noChangeArrowheads="1"/>
              </p:cNvSpPr>
              <p:nvPr/>
            </p:nvSpPr>
            <p:spPr bwMode="auto">
              <a:xfrm>
                <a:off x="1429" y="991"/>
                <a:ext cx="96" cy="118"/>
              </a:xfrm>
              <a:prstGeom prst="ellipse">
                <a:avLst/>
              </a:prstGeom>
              <a:solidFill>
                <a:srgbClr val="0000FF"/>
              </a:solidFill>
              <a:ln w="12700">
                <a:noFill/>
                <a:round/>
                <a:headEnd/>
                <a:tailEnd/>
              </a:ln>
            </p:spPr>
            <p:txBody>
              <a:bodyPr wrap="none" anchor="ctr"/>
              <a:lstStyle/>
              <a:p>
                <a:endParaRPr lang="en-US">
                  <a:cs typeface="Arial" pitchFamily="34" charset="0"/>
                </a:endParaRPr>
              </a:p>
            </p:txBody>
          </p:sp>
          <p:sp>
            <p:nvSpPr>
              <p:cNvPr id="43311" name="Oval 96"/>
              <p:cNvSpPr>
                <a:spLocks noChangeArrowheads="1"/>
              </p:cNvSpPr>
              <p:nvPr/>
            </p:nvSpPr>
            <p:spPr bwMode="auto">
              <a:xfrm>
                <a:off x="1435" y="993"/>
                <a:ext cx="77" cy="96"/>
              </a:xfrm>
              <a:prstGeom prst="ellipse">
                <a:avLst/>
              </a:prstGeom>
              <a:solidFill>
                <a:srgbClr val="4040FF"/>
              </a:solidFill>
              <a:ln w="12700">
                <a:noFill/>
                <a:round/>
                <a:headEnd/>
                <a:tailEnd/>
              </a:ln>
            </p:spPr>
            <p:txBody>
              <a:bodyPr wrap="none" anchor="ctr"/>
              <a:lstStyle/>
              <a:p>
                <a:endParaRPr lang="en-US">
                  <a:cs typeface="Arial" pitchFamily="34" charset="0"/>
                </a:endParaRPr>
              </a:p>
            </p:txBody>
          </p:sp>
          <p:sp>
            <p:nvSpPr>
              <p:cNvPr id="43312" name="Oval 97"/>
              <p:cNvSpPr>
                <a:spLocks noChangeArrowheads="1"/>
              </p:cNvSpPr>
              <p:nvPr/>
            </p:nvSpPr>
            <p:spPr bwMode="auto">
              <a:xfrm>
                <a:off x="1439" y="999"/>
                <a:ext cx="56" cy="71"/>
              </a:xfrm>
              <a:prstGeom prst="ellipse">
                <a:avLst/>
              </a:prstGeom>
              <a:solidFill>
                <a:srgbClr val="8080FF"/>
              </a:solidFill>
              <a:ln w="12700">
                <a:noFill/>
                <a:round/>
                <a:headEnd/>
                <a:tailEnd/>
              </a:ln>
            </p:spPr>
            <p:txBody>
              <a:bodyPr wrap="none" anchor="ctr"/>
              <a:lstStyle/>
              <a:p>
                <a:endParaRPr lang="en-US">
                  <a:cs typeface="Arial" pitchFamily="34" charset="0"/>
                </a:endParaRPr>
              </a:p>
            </p:txBody>
          </p:sp>
          <p:sp>
            <p:nvSpPr>
              <p:cNvPr id="43313" name="Oval 98"/>
              <p:cNvSpPr>
                <a:spLocks noChangeArrowheads="1"/>
              </p:cNvSpPr>
              <p:nvPr/>
            </p:nvSpPr>
            <p:spPr bwMode="auto">
              <a:xfrm>
                <a:off x="1443" y="1004"/>
                <a:ext cx="37" cy="48"/>
              </a:xfrm>
              <a:prstGeom prst="ellipse">
                <a:avLst/>
              </a:prstGeom>
              <a:solidFill>
                <a:srgbClr val="C0C0FF"/>
              </a:solidFill>
              <a:ln w="12700">
                <a:noFill/>
                <a:round/>
                <a:headEnd/>
                <a:tailEnd/>
              </a:ln>
            </p:spPr>
            <p:txBody>
              <a:bodyPr wrap="none" anchor="ctr"/>
              <a:lstStyle/>
              <a:p>
                <a:endParaRPr lang="en-US">
                  <a:cs typeface="Arial" pitchFamily="34" charset="0"/>
                </a:endParaRPr>
              </a:p>
            </p:txBody>
          </p:sp>
        </p:grpSp>
        <p:sp>
          <p:nvSpPr>
            <p:cNvPr id="43021" name="Rectangle 99"/>
            <p:cNvSpPr>
              <a:spLocks noChangeArrowheads="1"/>
            </p:cNvSpPr>
            <p:nvPr/>
          </p:nvSpPr>
          <p:spPr bwMode="auto">
            <a:xfrm>
              <a:off x="4540" y="3392"/>
              <a:ext cx="1021" cy="219"/>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Transit</a:t>
              </a:r>
            </a:p>
          </p:txBody>
        </p:sp>
        <p:grpSp>
          <p:nvGrpSpPr>
            <p:cNvPr id="43022" name="Group 101"/>
            <p:cNvGrpSpPr>
              <a:grpSpLocks/>
            </p:cNvGrpSpPr>
            <p:nvPr/>
          </p:nvGrpSpPr>
          <p:grpSpPr bwMode="auto">
            <a:xfrm>
              <a:off x="556" y="833"/>
              <a:ext cx="4235" cy="3072"/>
              <a:chOff x="624" y="720"/>
              <a:chExt cx="4368" cy="3168"/>
            </a:xfrm>
          </p:grpSpPr>
          <p:sp>
            <p:nvSpPr>
              <p:cNvPr id="43275" name="Line 102"/>
              <p:cNvSpPr>
                <a:spLocks noChangeShapeType="1"/>
              </p:cNvSpPr>
              <p:nvPr/>
            </p:nvSpPr>
            <p:spPr bwMode="auto">
              <a:xfrm flipV="1">
                <a:off x="864" y="960"/>
                <a:ext cx="1152" cy="48"/>
              </a:xfrm>
              <a:prstGeom prst="line">
                <a:avLst/>
              </a:prstGeom>
              <a:noFill/>
              <a:ln w="9525">
                <a:solidFill>
                  <a:srgbClr val="969696"/>
                </a:solidFill>
                <a:round/>
                <a:headEnd/>
                <a:tailEnd/>
              </a:ln>
            </p:spPr>
            <p:txBody>
              <a:bodyPr wrap="none"/>
              <a:lstStyle/>
              <a:p>
                <a:endParaRPr lang="en-US"/>
              </a:p>
            </p:txBody>
          </p:sp>
          <p:sp>
            <p:nvSpPr>
              <p:cNvPr id="43276" name="Line 103"/>
              <p:cNvSpPr>
                <a:spLocks noChangeShapeType="1"/>
              </p:cNvSpPr>
              <p:nvPr/>
            </p:nvSpPr>
            <p:spPr bwMode="auto">
              <a:xfrm flipH="1">
                <a:off x="624" y="1104"/>
                <a:ext cx="192" cy="816"/>
              </a:xfrm>
              <a:prstGeom prst="line">
                <a:avLst/>
              </a:prstGeom>
              <a:noFill/>
              <a:ln w="9525">
                <a:solidFill>
                  <a:srgbClr val="969696"/>
                </a:solidFill>
                <a:round/>
                <a:headEnd/>
                <a:tailEnd/>
              </a:ln>
            </p:spPr>
            <p:txBody>
              <a:bodyPr wrap="none"/>
              <a:lstStyle/>
              <a:p>
                <a:endParaRPr lang="en-US"/>
              </a:p>
            </p:txBody>
          </p:sp>
          <p:sp>
            <p:nvSpPr>
              <p:cNvPr id="43277" name="Line 104"/>
              <p:cNvSpPr>
                <a:spLocks noChangeShapeType="1"/>
              </p:cNvSpPr>
              <p:nvPr/>
            </p:nvSpPr>
            <p:spPr bwMode="auto">
              <a:xfrm>
                <a:off x="816" y="1104"/>
                <a:ext cx="336" cy="1440"/>
              </a:xfrm>
              <a:prstGeom prst="line">
                <a:avLst/>
              </a:prstGeom>
              <a:noFill/>
              <a:ln w="9525">
                <a:solidFill>
                  <a:srgbClr val="969696"/>
                </a:solidFill>
                <a:round/>
                <a:headEnd/>
                <a:tailEnd/>
              </a:ln>
            </p:spPr>
            <p:txBody>
              <a:bodyPr wrap="none"/>
              <a:lstStyle/>
              <a:p>
                <a:endParaRPr lang="en-US"/>
              </a:p>
            </p:txBody>
          </p:sp>
          <p:sp>
            <p:nvSpPr>
              <p:cNvPr id="43278" name="Line 105"/>
              <p:cNvSpPr>
                <a:spLocks noChangeShapeType="1"/>
              </p:cNvSpPr>
              <p:nvPr/>
            </p:nvSpPr>
            <p:spPr bwMode="auto">
              <a:xfrm flipV="1">
                <a:off x="1152" y="960"/>
                <a:ext cx="864" cy="1584"/>
              </a:xfrm>
              <a:prstGeom prst="line">
                <a:avLst/>
              </a:prstGeom>
              <a:noFill/>
              <a:ln w="9525">
                <a:solidFill>
                  <a:srgbClr val="969696"/>
                </a:solidFill>
                <a:round/>
                <a:headEnd/>
                <a:tailEnd/>
              </a:ln>
            </p:spPr>
            <p:txBody>
              <a:bodyPr wrap="none"/>
              <a:lstStyle/>
              <a:p>
                <a:endParaRPr lang="en-US"/>
              </a:p>
            </p:txBody>
          </p:sp>
          <p:sp>
            <p:nvSpPr>
              <p:cNvPr id="43279" name="Line 106"/>
              <p:cNvSpPr>
                <a:spLocks noChangeShapeType="1"/>
              </p:cNvSpPr>
              <p:nvPr/>
            </p:nvSpPr>
            <p:spPr bwMode="auto">
              <a:xfrm flipH="1" flipV="1">
                <a:off x="672" y="2016"/>
                <a:ext cx="528" cy="528"/>
              </a:xfrm>
              <a:prstGeom prst="line">
                <a:avLst/>
              </a:prstGeom>
              <a:noFill/>
              <a:ln w="9525">
                <a:solidFill>
                  <a:srgbClr val="969696"/>
                </a:solidFill>
                <a:round/>
                <a:headEnd/>
                <a:tailEnd/>
              </a:ln>
            </p:spPr>
            <p:txBody>
              <a:bodyPr wrap="none"/>
              <a:lstStyle/>
              <a:p>
                <a:endParaRPr lang="en-US"/>
              </a:p>
            </p:txBody>
          </p:sp>
          <p:sp>
            <p:nvSpPr>
              <p:cNvPr id="43280" name="Line 107"/>
              <p:cNvSpPr>
                <a:spLocks noChangeShapeType="1"/>
              </p:cNvSpPr>
              <p:nvPr/>
            </p:nvSpPr>
            <p:spPr bwMode="auto">
              <a:xfrm flipH="1" flipV="1">
                <a:off x="768" y="1056"/>
                <a:ext cx="2208" cy="1008"/>
              </a:xfrm>
              <a:prstGeom prst="line">
                <a:avLst/>
              </a:prstGeom>
              <a:noFill/>
              <a:ln w="9525">
                <a:solidFill>
                  <a:srgbClr val="969696"/>
                </a:solidFill>
                <a:round/>
                <a:headEnd/>
                <a:tailEnd/>
              </a:ln>
            </p:spPr>
            <p:txBody>
              <a:bodyPr wrap="none"/>
              <a:lstStyle/>
              <a:p>
                <a:endParaRPr lang="en-US"/>
              </a:p>
            </p:txBody>
          </p:sp>
          <p:sp>
            <p:nvSpPr>
              <p:cNvPr id="43281" name="Line 108"/>
              <p:cNvSpPr>
                <a:spLocks noChangeShapeType="1"/>
              </p:cNvSpPr>
              <p:nvPr/>
            </p:nvSpPr>
            <p:spPr bwMode="auto">
              <a:xfrm flipV="1">
                <a:off x="2160" y="2160"/>
                <a:ext cx="816" cy="768"/>
              </a:xfrm>
              <a:prstGeom prst="line">
                <a:avLst/>
              </a:prstGeom>
              <a:noFill/>
              <a:ln w="9525">
                <a:solidFill>
                  <a:srgbClr val="969696"/>
                </a:solidFill>
                <a:round/>
                <a:headEnd/>
                <a:tailEnd/>
              </a:ln>
            </p:spPr>
            <p:txBody>
              <a:bodyPr wrap="none"/>
              <a:lstStyle/>
              <a:p>
                <a:endParaRPr lang="en-US"/>
              </a:p>
            </p:txBody>
          </p:sp>
          <p:sp>
            <p:nvSpPr>
              <p:cNvPr id="43282" name="Line 109"/>
              <p:cNvSpPr>
                <a:spLocks noChangeShapeType="1"/>
              </p:cNvSpPr>
              <p:nvPr/>
            </p:nvSpPr>
            <p:spPr bwMode="auto">
              <a:xfrm flipV="1">
                <a:off x="1152" y="2304"/>
                <a:ext cx="1776" cy="240"/>
              </a:xfrm>
              <a:prstGeom prst="line">
                <a:avLst/>
              </a:prstGeom>
              <a:noFill/>
              <a:ln w="9525">
                <a:solidFill>
                  <a:srgbClr val="969696"/>
                </a:solidFill>
                <a:round/>
                <a:headEnd/>
                <a:tailEnd/>
              </a:ln>
            </p:spPr>
            <p:txBody>
              <a:bodyPr wrap="none"/>
              <a:lstStyle/>
              <a:p>
                <a:endParaRPr lang="en-US"/>
              </a:p>
            </p:txBody>
          </p:sp>
          <p:sp>
            <p:nvSpPr>
              <p:cNvPr id="43283" name="Line 110"/>
              <p:cNvSpPr>
                <a:spLocks noChangeShapeType="1"/>
              </p:cNvSpPr>
              <p:nvPr/>
            </p:nvSpPr>
            <p:spPr bwMode="auto">
              <a:xfrm flipV="1">
                <a:off x="1152" y="2208"/>
                <a:ext cx="864" cy="288"/>
              </a:xfrm>
              <a:prstGeom prst="line">
                <a:avLst/>
              </a:prstGeom>
              <a:noFill/>
              <a:ln w="9525">
                <a:solidFill>
                  <a:srgbClr val="969696"/>
                </a:solidFill>
                <a:round/>
                <a:headEnd/>
                <a:tailEnd/>
              </a:ln>
            </p:spPr>
            <p:txBody>
              <a:bodyPr wrap="none"/>
              <a:lstStyle/>
              <a:p>
                <a:endParaRPr lang="en-US"/>
              </a:p>
            </p:txBody>
          </p:sp>
          <p:sp>
            <p:nvSpPr>
              <p:cNvPr id="43284" name="Line 111"/>
              <p:cNvSpPr>
                <a:spLocks noChangeShapeType="1"/>
              </p:cNvSpPr>
              <p:nvPr/>
            </p:nvSpPr>
            <p:spPr bwMode="auto">
              <a:xfrm flipH="1">
                <a:off x="2448" y="2208"/>
                <a:ext cx="528" cy="1584"/>
              </a:xfrm>
              <a:prstGeom prst="line">
                <a:avLst/>
              </a:prstGeom>
              <a:noFill/>
              <a:ln w="9525">
                <a:solidFill>
                  <a:srgbClr val="969696"/>
                </a:solidFill>
                <a:round/>
                <a:headEnd/>
                <a:tailEnd/>
              </a:ln>
            </p:spPr>
            <p:txBody>
              <a:bodyPr wrap="none"/>
              <a:lstStyle/>
              <a:p>
                <a:endParaRPr lang="en-US"/>
              </a:p>
            </p:txBody>
          </p:sp>
          <p:sp>
            <p:nvSpPr>
              <p:cNvPr id="43285" name="Line 112"/>
              <p:cNvSpPr>
                <a:spLocks noChangeShapeType="1"/>
              </p:cNvSpPr>
              <p:nvPr/>
            </p:nvSpPr>
            <p:spPr bwMode="auto">
              <a:xfrm>
                <a:off x="2928" y="2160"/>
                <a:ext cx="864" cy="1392"/>
              </a:xfrm>
              <a:prstGeom prst="line">
                <a:avLst/>
              </a:prstGeom>
              <a:noFill/>
              <a:ln w="9525">
                <a:solidFill>
                  <a:srgbClr val="969696"/>
                </a:solidFill>
                <a:round/>
                <a:headEnd/>
                <a:tailEnd/>
              </a:ln>
            </p:spPr>
            <p:txBody>
              <a:bodyPr wrap="none"/>
              <a:lstStyle/>
              <a:p>
                <a:endParaRPr lang="en-US"/>
              </a:p>
            </p:txBody>
          </p:sp>
          <p:sp>
            <p:nvSpPr>
              <p:cNvPr id="43286" name="Line 113"/>
              <p:cNvSpPr>
                <a:spLocks noChangeShapeType="1"/>
              </p:cNvSpPr>
              <p:nvPr/>
            </p:nvSpPr>
            <p:spPr bwMode="auto">
              <a:xfrm flipV="1">
                <a:off x="2496" y="3600"/>
                <a:ext cx="1296" cy="288"/>
              </a:xfrm>
              <a:prstGeom prst="line">
                <a:avLst/>
              </a:prstGeom>
              <a:noFill/>
              <a:ln w="9525">
                <a:solidFill>
                  <a:srgbClr val="969696"/>
                </a:solidFill>
                <a:round/>
                <a:headEnd/>
                <a:tailEnd/>
              </a:ln>
            </p:spPr>
            <p:txBody>
              <a:bodyPr wrap="none"/>
              <a:lstStyle/>
              <a:p>
                <a:endParaRPr lang="en-US"/>
              </a:p>
            </p:txBody>
          </p:sp>
          <p:sp>
            <p:nvSpPr>
              <p:cNvPr id="43287" name="Line 114"/>
              <p:cNvSpPr>
                <a:spLocks noChangeShapeType="1"/>
              </p:cNvSpPr>
              <p:nvPr/>
            </p:nvSpPr>
            <p:spPr bwMode="auto">
              <a:xfrm>
                <a:off x="2160" y="2976"/>
                <a:ext cx="336" cy="864"/>
              </a:xfrm>
              <a:prstGeom prst="line">
                <a:avLst/>
              </a:prstGeom>
              <a:noFill/>
              <a:ln w="9525">
                <a:solidFill>
                  <a:srgbClr val="969696"/>
                </a:solidFill>
                <a:round/>
                <a:headEnd/>
                <a:tailEnd/>
              </a:ln>
            </p:spPr>
            <p:txBody>
              <a:bodyPr wrap="none"/>
              <a:lstStyle/>
              <a:p>
                <a:endParaRPr lang="en-US"/>
              </a:p>
            </p:txBody>
          </p:sp>
          <p:sp>
            <p:nvSpPr>
              <p:cNvPr id="43288" name="Line 115"/>
              <p:cNvSpPr>
                <a:spLocks noChangeShapeType="1"/>
              </p:cNvSpPr>
              <p:nvPr/>
            </p:nvSpPr>
            <p:spPr bwMode="auto">
              <a:xfrm>
                <a:off x="3024" y="768"/>
                <a:ext cx="720" cy="2832"/>
              </a:xfrm>
              <a:prstGeom prst="line">
                <a:avLst/>
              </a:prstGeom>
              <a:noFill/>
              <a:ln w="9525">
                <a:solidFill>
                  <a:srgbClr val="969696"/>
                </a:solidFill>
                <a:round/>
                <a:headEnd/>
                <a:tailEnd/>
              </a:ln>
            </p:spPr>
            <p:txBody>
              <a:bodyPr wrap="none"/>
              <a:lstStyle/>
              <a:p>
                <a:endParaRPr lang="en-US"/>
              </a:p>
            </p:txBody>
          </p:sp>
          <p:sp>
            <p:nvSpPr>
              <p:cNvPr id="43289" name="Line 116"/>
              <p:cNvSpPr>
                <a:spLocks noChangeShapeType="1"/>
              </p:cNvSpPr>
              <p:nvPr/>
            </p:nvSpPr>
            <p:spPr bwMode="auto">
              <a:xfrm flipH="1" flipV="1">
                <a:off x="2064" y="2208"/>
                <a:ext cx="144" cy="768"/>
              </a:xfrm>
              <a:prstGeom prst="line">
                <a:avLst/>
              </a:prstGeom>
              <a:noFill/>
              <a:ln w="9525">
                <a:solidFill>
                  <a:srgbClr val="969696"/>
                </a:solidFill>
                <a:round/>
                <a:headEnd/>
                <a:tailEnd/>
              </a:ln>
            </p:spPr>
            <p:txBody>
              <a:bodyPr wrap="none"/>
              <a:lstStyle/>
              <a:p>
                <a:endParaRPr lang="en-US"/>
              </a:p>
            </p:txBody>
          </p:sp>
          <p:sp>
            <p:nvSpPr>
              <p:cNvPr id="43290" name="Line 117"/>
              <p:cNvSpPr>
                <a:spLocks noChangeShapeType="1"/>
              </p:cNvSpPr>
              <p:nvPr/>
            </p:nvSpPr>
            <p:spPr bwMode="auto">
              <a:xfrm>
                <a:off x="3024" y="2160"/>
                <a:ext cx="768" cy="768"/>
              </a:xfrm>
              <a:prstGeom prst="line">
                <a:avLst/>
              </a:prstGeom>
              <a:noFill/>
              <a:ln w="9525">
                <a:solidFill>
                  <a:srgbClr val="969696"/>
                </a:solidFill>
                <a:round/>
                <a:headEnd/>
                <a:tailEnd/>
              </a:ln>
            </p:spPr>
            <p:txBody>
              <a:bodyPr wrap="none"/>
              <a:lstStyle/>
              <a:p>
                <a:endParaRPr lang="en-US"/>
              </a:p>
            </p:txBody>
          </p:sp>
          <p:sp>
            <p:nvSpPr>
              <p:cNvPr id="43291" name="Line 118"/>
              <p:cNvSpPr>
                <a:spLocks noChangeShapeType="1"/>
              </p:cNvSpPr>
              <p:nvPr/>
            </p:nvSpPr>
            <p:spPr bwMode="auto">
              <a:xfrm>
                <a:off x="3024" y="768"/>
                <a:ext cx="768" cy="2160"/>
              </a:xfrm>
              <a:prstGeom prst="line">
                <a:avLst/>
              </a:prstGeom>
              <a:noFill/>
              <a:ln w="9525">
                <a:solidFill>
                  <a:srgbClr val="969696"/>
                </a:solidFill>
                <a:round/>
                <a:headEnd/>
                <a:tailEnd/>
              </a:ln>
            </p:spPr>
            <p:txBody>
              <a:bodyPr wrap="none"/>
              <a:lstStyle/>
              <a:p>
                <a:endParaRPr lang="en-US"/>
              </a:p>
            </p:txBody>
          </p:sp>
          <p:sp>
            <p:nvSpPr>
              <p:cNvPr id="43292" name="Line 119"/>
              <p:cNvSpPr>
                <a:spLocks noChangeShapeType="1"/>
              </p:cNvSpPr>
              <p:nvPr/>
            </p:nvSpPr>
            <p:spPr bwMode="auto">
              <a:xfrm>
                <a:off x="2976" y="2160"/>
                <a:ext cx="1680" cy="1008"/>
              </a:xfrm>
              <a:prstGeom prst="line">
                <a:avLst/>
              </a:prstGeom>
              <a:noFill/>
              <a:ln w="9525">
                <a:solidFill>
                  <a:srgbClr val="969696"/>
                </a:solidFill>
                <a:round/>
                <a:headEnd/>
                <a:tailEnd/>
              </a:ln>
            </p:spPr>
            <p:txBody>
              <a:bodyPr wrap="none"/>
              <a:lstStyle/>
              <a:p>
                <a:endParaRPr lang="en-US"/>
              </a:p>
            </p:txBody>
          </p:sp>
          <p:sp>
            <p:nvSpPr>
              <p:cNvPr id="43293" name="Line 120"/>
              <p:cNvSpPr>
                <a:spLocks noChangeShapeType="1"/>
              </p:cNvSpPr>
              <p:nvPr/>
            </p:nvSpPr>
            <p:spPr bwMode="auto">
              <a:xfrm flipV="1">
                <a:off x="3792" y="3168"/>
                <a:ext cx="864" cy="432"/>
              </a:xfrm>
              <a:prstGeom prst="line">
                <a:avLst/>
              </a:prstGeom>
              <a:noFill/>
              <a:ln w="9525">
                <a:solidFill>
                  <a:srgbClr val="969696"/>
                </a:solidFill>
                <a:round/>
                <a:headEnd/>
                <a:tailEnd/>
              </a:ln>
            </p:spPr>
            <p:txBody>
              <a:bodyPr wrap="none"/>
              <a:lstStyle/>
              <a:p>
                <a:endParaRPr lang="en-US"/>
              </a:p>
            </p:txBody>
          </p:sp>
          <p:sp>
            <p:nvSpPr>
              <p:cNvPr id="43294" name="Line 121"/>
              <p:cNvSpPr>
                <a:spLocks noChangeShapeType="1"/>
              </p:cNvSpPr>
              <p:nvPr/>
            </p:nvSpPr>
            <p:spPr bwMode="auto">
              <a:xfrm flipV="1">
                <a:off x="2016" y="864"/>
                <a:ext cx="2592" cy="96"/>
              </a:xfrm>
              <a:prstGeom prst="line">
                <a:avLst/>
              </a:prstGeom>
              <a:noFill/>
              <a:ln w="9525">
                <a:solidFill>
                  <a:srgbClr val="969696"/>
                </a:solidFill>
                <a:round/>
                <a:headEnd/>
                <a:tailEnd/>
              </a:ln>
            </p:spPr>
            <p:txBody>
              <a:bodyPr wrap="none"/>
              <a:lstStyle/>
              <a:p>
                <a:endParaRPr lang="en-US"/>
              </a:p>
            </p:txBody>
          </p:sp>
          <p:sp>
            <p:nvSpPr>
              <p:cNvPr id="43295" name="Line 122"/>
              <p:cNvSpPr>
                <a:spLocks noChangeShapeType="1"/>
              </p:cNvSpPr>
              <p:nvPr/>
            </p:nvSpPr>
            <p:spPr bwMode="auto">
              <a:xfrm flipH="1" flipV="1">
                <a:off x="4560" y="816"/>
                <a:ext cx="432" cy="1104"/>
              </a:xfrm>
              <a:prstGeom prst="line">
                <a:avLst/>
              </a:prstGeom>
              <a:noFill/>
              <a:ln w="9525">
                <a:solidFill>
                  <a:srgbClr val="969696"/>
                </a:solidFill>
                <a:round/>
                <a:headEnd/>
                <a:tailEnd/>
              </a:ln>
            </p:spPr>
            <p:txBody>
              <a:bodyPr wrap="none"/>
              <a:lstStyle/>
              <a:p>
                <a:endParaRPr lang="en-US"/>
              </a:p>
            </p:txBody>
          </p:sp>
          <p:sp>
            <p:nvSpPr>
              <p:cNvPr id="43296" name="Line 123"/>
              <p:cNvSpPr>
                <a:spLocks noChangeShapeType="1"/>
              </p:cNvSpPr>
              <p:nvPr/>
            </p:nvSpPr>
            <p:spPr bwMode="auto">
              <a:xfrm flipH="1" flipV="1">
                <a:off x="4560" y="816"/>
                <a:ext cx="144" cy="1824"/>
              </a:xfrm>
              <a:prstGeom prst="line">
                <a:avLst/>
              </a:prstGeom>
              <a:noFill/>
              <a:ln w="9525">
                <a:solidFill>
                  <a:srgbClr val="969696"/>
                </a:solidFill>
                <a:round/>
                <a:headEnd/>
                <a:tailEnd/>
              </a:ln>
            </p:spPr>
            <p:txBody>
              <a:bodyPr wrap="none"/>
              <a:lstStyle/>
              <a:p>
                <a:endParaRPr lang="en-US"/>
              </a:p>
            </p:txBody>
          </p:sp>
          <p:sp>
            <p:nvSpPr>
              <p:cNvPr id="43297" name="Line 124"/>
              <p:cNvSpPr>
                <a:spLocks noChangeShapeType="1"/>
              </p:cNvSpPr>
              <p:nvPr/>
            </p:nvSpPr>
            <p:spPr bwMode="auto">
              <a:xfrm flipV="1">
                <a:off x="4704" y="1968"/>
                <a:ext cx="240" cy="672"/>
              </a:xfrm>
              <a:prstGeom prst="line">
                <a:avLst/>
              </a:prstGeom>
              <a:noFill/>
              <a:ln w="9525">
                <a:solidFill>
                  <a:srgbClr val="969696"/>
                </a:solidFill>
                <a:round/>
                <a:headEnd/>
                <a:tailEnd/>
              </a:ln>
            </p:spPr>
            <p:txBody>
              <a:bodyPr wrap="none"/>
              <a:lstStyle/>
              <a:p>
                <a:endParaRPr lang="en-US"/>
              </a:p>
            </p:txBody>
          </p:sp>
          <p:sp>
            <p:nvSpPr>
              <p:cNvPr id="43298" name="Line 125"/>
              <p:cNvSpPr>
                <a:spLocks noChangeShapeType="1"/>
              </p:cNvSpPr>
              <p:nvPr/>
            </p:nvSpPr>
            <p:spPr bwMode="auto">
              <a:xfrm flipV="1">
                <a:off x="3840" y="2688"/>
                <a:ext cx="816" cy="240"/>
              </a:xfrm>
              <a:prstGeom prst="line">
                <a:avLst/>
              </a:prstGeom>
              <a:noFill/>
              <a:ln w="9525">
                <a:solidFill>
                  <a:srgbClr val="969696"/>
                </a:solidFill>
                <a:round/>
                <a:headEnd/>
                <a:tailEnd/>
              </a:ln>
            </p:spPr>
            <p:txBody>
              <a:bodyPr wrap="none"/>
              <a:lstStyle/>
              <a:p>
                <a:endParaRPr lang="en-US"/>
              </a:p>
            </p:txBody>
          </p:sp>
          <p:sp>
            <p:nvSpPr>
              <p:cNvPr id="43299" name="Line 126"/>
              <p:cNvSpPr>
                <a:spLocks noChangeShapeType="1"/>
              </p:cNvSpPr>
              <p:nvPr/>
            </p:nvSpPr>
            <p:spPr bwMode="auto">
              <a:xfrm flipV="1">
                <a:off x="2976" y="2928"/>
                <a:ext cx="816" cy="336"/>
              </a:xfrm>
              <a:prstGeom prst="line">
                <a:avLst/>
              </a:prstGeom>
              <a:noFill/>
              <a:ln w="9525">
                <a:solidFill>
                  <a:srgbClr val="969696"/>
                </a:solidFill>
                <a:round/>
                <a:headEnd/>
                <a:tailEnd/>
              </a:ln>
            </p:spPr>
            <p:txBody>
              <a:bodyPr wrap="none"/>
              <a:lstStyle/>
              <a:p>
                <a:endParaRPr lang="en-US"/>
              </a:p>
            </p:txBody>
          </p:sp>
          <p:sp>
            <p:nvSpPr>
              <p:cNvPr id="43300" name="Line 127"/>
              <p:cNvSpPr>
                <a:spLocks noChangeShapeType="1"/>
              </p:cNvSpPr>
              <p:nvPr/>
            </p:nvSpPr>
            <p:spPr bwMode="auto">
              <a:xfrm>
                <a:off x="2976" y="2160"/>
                <a:ext cx="1680" cy="528"/>
              </a:xfrm>
              <a:prstGeom prst="line">
                <a:avLst/>
              </a:prstGeom>
              <a:noFill/>
              <a:ln w="9525">
                <a:solidFill>
                  <a:srgbClr val="969696"/>
                </a:solidFill>
                <a:round/>
                <a:headEnd/>
                <a:tailEnd/>
              </a:ln>
            </p:spPr>
            <p:txBody>
              <a:bodyPr wrap="none"/>
              <a:lstStyle/>
              <a:p>
                <a:endParaRPr lang="en-US"/>
              </a:p>
            </p:txBody>
          </p:sp>
          <p:sp>
            <p:nvSpPr>
              <p:cNvPr id="43301" name="Line 128"/>
              <p:cNvSpPr>
                <a:spLocks noChangeShapeType="1"/>
              </p:cNvSpPr>
              <p:nvPr/>
            </p:nvSpPr>
            <p:spPr bwMode="auto">
              <a:xfrm flipV="1">
                <a:off x="2976" y="720"/>
                <a:ext cx="48" cy="1344"/>
              </a:xfrm>
              <a:prstGeom prst="line">
                <a:avLst/>
              </a:prstGeom>
              <a:noFill/>
              <a:ln w="9525">
                <a:solidFill>
                  <a:srgbClr val="969696"/>
                </a:solidFill>
                <a:round/>
                <a:headEnd/>
                <a:tailEnd/>
              </a:ln>
            </p:spPr>
            <p:txBody>
              <a:bodyPr wrap="none"/>
              <a:lstStyle/>
              <a:p>
                <a:endParaRPr lang="en-US"/>
              </a:p>
            </p:txBody>
          </p:sp>
          <p:sp>
            <p:nvSpPr>
              <p:cNvPr id="43302" name="Line 129"/>
              <p:cNvSpPr>
                <a:spLocks noChangeShapeType="1"/>
              </p:cNvSpPr>
              <p:nvPr/>
            </p:nvSpPr>
            <p:spPr bwMode="auto">
              <a:xfrm flipV="1">
                <a:off x="2976" y="912"/>
                <a:ext cx="1632" cy="1296"/>
              </a:xfrm>
              <a:prstGeom prst="line">
                <a:avLst/>
              </a:prstGeom>
              <a:noFill/>
              <a:ln w="9525">
                <a:solidFill>
                  <a:srgbClr val="969696"/>
                </a:solidFill>
                <a:round/>
                <a:headEnd/>
                <a:tailEnd/>
              </a:ln>
            </p:spPr>
            <p:txBody>
              <a:bodyPr wrap="none"/>
              <a:lstStyle/>
              <a:p>
                <a:endParaRPr lang="en-US"/>
              </a:p>
            </p:txBody>
          </p:sp>
        </p:grpSp>
        <p:grpSp>
          <p:nvGrpSpPr>
            <p:cNvPr id="43023" name="Group 131"/>
            <p:cNvGrpSpPr>
              <a:grpSpLocks/>
            </p:cNvGrpSpPr>
            <p:nvPr/>
          </p:nvGrpSpPr>
          <p:grpSpPr bwMode="auto">
            <a:xfrm>
              <a:off x="3076" y="3393"/>
              <a:ext cx="1115" cy="836"/>
              <a:chOff x="576" y="912"/>
              <a:chExt cx="1150" cy="862"/>
            </a:xfrm>
          </p:grpSpPr>
          <p:grpSp>
            <p:nvGrpSpPr>
              <p:cNvPr id="43262" name="Group 132"/>
              <p:cNvGrpSpPr>
                <a:grpSpLocks/>
              </p:cNvGrpSpPr>
              <p:nvPr/>
            </p:nvGrpSpPr>
            <p:grpSpPr bwMode="auto">
              <a:xfrm>
                <a:off x="960" y="912"/>
                <a:ext cx="364" cy="505"/>
                <a:chOff x="1512" y="1923"/>
                <a:chExt cx="409" cy="505"/>
              </a:xfrm>
            </p:grpSpPr>
            <p:sp>
              <p:nvSpPr>
                <p:cNvPr id="43264" name="Oval 133"/>
                <p:cNvSpPr>
                  <a:spLocks noChangeArrowheads="1"/>
                </p:cNvSpPr>
                <p:nvPr/>
              </p:nvSpPr>
              <p:spPr bwMode="auto">
                <a:xfrm>
                  <a:off x="1512" y="1923"/>
                  <a:ext cx="409" cy="505"/>
                </a:xfrm>
                <a:prstGeom prst="ellipse">
                  <a:avLst/>
                </a:prstGeom>
                <a:solidFill>
                  <a:srgbClr val="202000"/>
                </a:solidFill>
                <a:ln w="12700">
                  <a:noFill/>
                  <a:round/>
                  <a:headEnd/>
                  <a:tailEnd/>
                </a:ln>
              </p:spPr>
              <p:txBody>
                <a:bodyPr wrap="none" anchor="ctr"/>
                <a:lstStyle/>
                <a:p>
                  <a:endParaRPr lang="en-US">
                    <a:cs typeface="Arial" pitchFamily="34" charset="0"/>
                  </a:endParaRPr>
                </a:p>
              </p:txBody>
            </p:sp>
            <p:sp>
              <p:nvSpPr>
                <p:cNvPr id="43265" name="Oval 134"/>
                <p:cNvSpPr>
                  <a:spLocks noChangeArrowheads="1"/>
                </p:cNvSpPr>
                <p:nvPr/>
              </p:nvSpPr>
              <p:spPr bwMode="auto">
                <a:xfrm>
                  <a:off x="1519" y="1924"/>
                  <a:ext cx="372" cy="461"/>
                </a:xfrm>
                <a:prstGeom prst="ellipse">
                  <a:avLst/>
                </a:prstGeom>
                <a:solidFill>
                  <a:srgbClr val="404000"/>
                </a:solidFill>
                <a:ln w="12700">
                  <a:noFill/>
                  <a:round/>
                  <a:headEnd/>
                  <a:tailEnd/>
                </a:ln>
              </p:spPr>
              <p:txBody>
                <a:bodyPr wrap="none" anchor="ctr"/>
                <a:lstStyle/>
                <a:p>
                  <a:endParaRPr lang="en-US">
                    <a:cs typeface="Arial" pitchFamily="34" charset="0"/>
                  </a:endParaRPr>
                </a:p>
              </p:txBody>
            </p:sp>
            <p:sp>
              <p:nvSpPr>
                <p:cNvPr id="43266" name="Oval 135"/>
                <p:cNvSpPr>
                  <a:spLocks noChangeArrowheads="1"/>
                </p:cNvSpPr>
                <p:nvPr/>
              </p:nvSpPr>
              <p:spPr bwMode="auto">
                <a:xfrm>
                  <a:off x="1527" y="1933"/>
                  <a:ext cx="332" cy="409"/>
                </a:xfrm>
                <a:prstGeom prst="ellipse">
                  <a:avLst/>
                </a:prstGeom>
                <a:solidFill>
                  <a:srgbClr val="606000"/>
                </a:solidFill>
                <a:ln w="12700">
                  <a:noFill/>
                  <a:round/>
                  <a:headEnd/>
                  <a:tailEnd/>
                </a:ln>
              </p:spPr>
              <p:txBody>
                <a:bodyPr wrap="none" anchor="ctr"/>
                <a:lstStyle/>
                <a:p>
                  <a:endParaRPr lang="en-US">
                    <a:cs typeface="Arial" pitchFamily="34" charset="0"/>
                  </a:endParaRPr>
                </a:p>
              </p:txBody>
            </p:sp>
            <p:sp>
              <p:nvSpPr>
                <p:cNvPr id="43267" name="Oval 136"/>
                <p:cNvSpPr>
                  <a:spLocks noChangeArrowheads="1"/>
                </p:cNvSpPr>
                <p:nvPr/>
              </p:nvSpPr>
              <p:spPr bwMode="auto">
                <a:xfrm>
                  <a:off x="1535" y="1941"/>
                  <a:ext cx="292" cy="357"/>
                </a:xfrm>
                <a:prstGeom prst="ellipse">
                  <a:avLst/>
                </a:prstGeom>
                <a:solidFill>
                  <a:srgbClr val="808000"/>
                </a:solidFill>
                <a:ln w="12700">
                  <a:noFill/>
                  <a:round/>
                  <a:headEnd/>
                  <a:tailEnd/>
                </a:ln>
              </p:spPr>
              <p:txBody>
                <a:bodyPr wrap="none" anchor="ctr"/>
                <a:lstStyle/>
                <a:p>
                  <a:endParaRPr lang="en-US">
                    <a:cs typeface="Arial" pitchFamily="34" charset="0"/>
                  </a:endParaRPr>
                </a:p>
              </p:txBody>
            </p:sp>
            <p:sp>
              <p:nvSpPr>
                <p:cNvPr id="43268" name="Oval 137"/>
                <p:cNvSpPr>
                  <a:spLocks noChangeArrowheads="1"/>
                </p:cNvSpPr>
                <p:nvPr/>
              </p:nvSpPr>
              <p:spPr bwMode="auto">
                <a:xfrm>
                  <a:off x="1547" y="1950"/>
                  <a:ext cx="247" cy="305"/>
                </a:xfrm>
                <a:prstGeom prst="ellipse">
                  <a:avLst/>
                </a:prstGeom>
                <a:solidFill>
                  <a:srgbClr val="A0A000"/>
                </a:solidFill>
                <a:ln w="12700">
                  <a:noFill/>
                  <a:round/>
                  <a:headEnd/>
                  <a:tailEnd/>
                </a:ln>
              </p:spPr>
              <p:txBody>
                <a:bodyPr wrap="none" anchor="ctr"/>
                <a:lstStyle/>
                <a:p>
                  <a:endParaRPr lang="en-US">
                    <a:cs typeface="Arial" pitchFamily="34" charset="0"/>
                  </a:endParaRPr>
                </a:p>
              </p:txBody>
            </p:sp>
            <p:sp>
              <p:nvSpPr>
                <p:cNvPr id="43269" name="Oval 138"/>
                <p:cNvSpPr>
                  <a:spLocks noChangeArrowheads="1"/>
                </p:cNvSpPr>
                <p:nvPr/>
              </p:nvSpPr>
              <p:spPr bwMode="auto">
                <a:xfrm>
                  <a:off x="1556" y="1959"/>
                  <a:ext cx="205" cy="254"/>
                </a:xfrm>
                <a:prstGeom prst="ellipse">
                  <a:avLst/>
                </a:prstGeom>
                <a:solidFill>
                  <a:srgbClr val="C0C000"/>
                </a:solidFill>
                <a:ln w="12700">
                  <a:noFill/>
                  <a:round/>
                  <a:headEnd/>
                  <a:tailEnd/>
                </a:ln>
              </p:spPr>
              <p:txBody>
                <a:bodyPr wrap="none" anchor="ctr"/>
                <a:lstStyle/>
                <a:p>
                  <a:endParaRPr lang="en-US">
                    <a:cs typeface="Arial" pitchFamily="34" charset="0"/>
                  </a:endParaRPr>
                </a:p>
              </p:txBody>
            </p:sp>
            <p:sp>
              <p:nvSpPr>
                <p:cNvPr id="43270" name="Oval 139"/>
                <p:cNvSpPr>
                  <a:spLocks noChangeArrowheads="1"/>
                </p:cNvSpPr>
                <p:nvPr/>
              </p:nvSpPr>
              <p:spPr bwMode="auto">
                <a:xfrm>
                  <a:off x="1565" y="1968"/>
                  <a:ext cx="164" cy="204"/>
                </a:xfrm>
                <a:prstGeom prst="ellipse">
                  <a:avLst/>
                </a:prstGeom>
                <a:solidFill>
                  <a:srgbClr val="E0E000"/>
                </a:solidFill>
                <a:ln w="12700">
                  <a:noFill/>
                  <a:round/>
                  <a:headEnd/>
                  <a:tailEnd/>
                </a:ln>
              </p:spPr>
              <p:txBody>
                <a:bodyPr wrap="none" anchor="ctr"/>
                <a:lstStyle/>
                <a:p>
                  <a:endParaRPr lang="en-US">
                    <a:cs typeface="Arial" pitchFamily="34" charset="0"/>
                  </a:endParaRPr>
                </a:p>
              </p:txBody>
            </p:sp>
            <p:sp>
              <p:nvSpPr>
                <p:cNvPr id="43271" name="Oval 140"/>
                <p:cNvSpPr>
                  <a:spLocks noChangeArrowheads="1"/>
                </p:cNvSpPr>
                <p:nvPr/>
              </p:nvSpPr>
              <p:spPr bwMode="auto">
                <a:xfrm>
                  <a:off x="1575" y="1977"/>
                  <a:ext cx="121" cy="150"/>
                </a:xfrm>
                <a:prstGeom prst="ellipse">
                  <a:avLst/>
                </a:prstGeom>
                <a:solidFill>
                  <a:srgbClr val="FFFF00"/>
                </a:solidFill>
                <a:ln w="12700">
                  <a:noFill/>
                  <a:round/>
                  <a:headEnd/>
                  <a:tailEnd/>
                </a:ln>
              </p:spPr>
              <p:txBody>
                <a:bodyPr wrap="none" anchor="ctr"/>
                <a:lstStyle/>
                <a:p>
                  <a:endParaRPr lang="en-US">
                    <a:cs typeface="Arial" pitchFamily="34" charset="0"/>
                  </a:endParaRPr>
                </a:p>
              </p:txBody>
            </p:sp>
            <p:sp>
              <p:nvSpPr>
                <p:cNvPr id="43272" name="Oval 141"/>
                <p:cNvSpPr>
                  <a:spLocks noChangeArrowheads="1"/>
                </p:cNvSpPr>
                <p:nvPr/>
              </p:nvSpPr>
              <p:spPr bwMode="auto">
                <a:xfrm>
                  <a:off x="1582" y="1980"/>
                  <a:ext cx="98" cy="121"/>
                </a:xfrm>
                <a:prstGeom prst="ellipse">
                  <a:avLst/>
                </a:prstGeom>
                <a:solidFill>
                  <a:srgbClr val="FFFF40"/>
                </a:solidFill>
                <a:ln w="12700">
                  <a:noFill/>
                  <a:round/>
                  <a:headEnd/>
                  <a:tailEnd/>
                </a:ln>
              </p:spPr>
              <p:txBody>
                <a:bodyPr wrap="none" anchor="ctr"/>
                <a:lstStyle/>
                <a:p>
                  <a:endParaRPr lang="en-US">
                    <a:cs typeface="Arial" pitchFamily="34" charset="0"/>
                  </a:endParaRPr>
                </a:p>
              </p:txBody>
            </p:sp>
            <p:sp>
              <p:nvSpPr>
                <p:cNvPr id="43273" name="Oval 142"/>
                <p:cNvSpPr>
                  <a:spLocks noChangeArrowheads="1"/>
                </p:cNvSpPr>
                <p:nvPr/>
              </p:nvSpPr>
              <p:spPr bwMode="auto">
                <a:xfrm>
                  <a:off x="1587" y="1986"/>
                  <a:ext cx="71" cy="91"/>
                </a:xfrm>
                <a:prstGeom prst="ellipse">
                  <a:avLst/>
                </a:prstGeom>
                <a:solidFill>
                  <a:srgbClr val="FFFF80"/>
                </a:solidFill>
                <a:ln w="12700">
                  <a:noFill/>
                  <a:round/>
                  <a:headEnd/>
                  <a:tailEnd/>
                </a:ln>
              </p:spPr>
              <p:txBody>
                <a:bodyPr wrap="none" anchor="ctr"/>
                <a:lstStyle/>
                <a:p>
                  <a:endParaRPr lang="en-US">
                    <a:cs typeface="Arial" pitchFamily="34" charset="0"/>
                  </a:endParaRPr>
                </a:p>
              </p:txBody>
            </p:sp>
            <p:sp>
              <p:nvSpPr>
                <p:cNvPr id="43274" name="Oval 143"/>
                <p:cNvSpPr>
                  <a:spLocks noChangeArrowheads="1"/>
                </p:cNvSpPr>
                <p:nvPr/>
              </p:nvSpPr>
              <p:spPr bwMode="auto">
                <a:xfrm>
                  <a:off x="1593" y="1993"/>
                  <a:ext cx="47" cy="63"/>
                </a:xfrm>
                <a:prstGeom prst="ellipse">
                  <a:avLst/>
                </a:prstGeom>
                <a:solidFill>
                  <a:srgbClr val="FFFFC0"/>
                </a:solidFill>
                <a:ln w="12700">
                  <a:noFill/>
                  <a:round/>
                  <a:headEnd/>
                  <a:tailEnd/>
                </a:ln>
              </p:spPr>
              <p:txBody>
                <a:bodyPr wrap="none" anchor="ctr"/>
                <a:lstStyle/>
                <a:p>
                  <a:endParaRPr lang="en-US">
                    <a:cs typeface="Arial" pitchFamily="34" charset="0"/>
                  </a:endParaRPr>
                </a:p>
              </p:txBody>
            </p:sp>
          </p:grpSp>
          <p:sp>
            <p:nvSpPr>
              <p:cNvPr id="43263" name="Rectangle 144"/>
              <p:cNvSpPr>
                <a:spLocks noChangeArrowheads="1"/>
              </p:cNvSpPr>
              <p:nvPr/>
            </p:nvSpPr>
            <p:spPr bwMode="auto">
              <a:xfrm>
                <a:off x="576" y="1296"/>
                <a:ext cx="1150" cy="478"/>
              </a:xfrm>
              <a:prstGeom prst="rect">
                <a:avLst/>
              </a:prstGeom>
              <a:noFill/>
              <a:ln w="12700">
                <a:noFill/>
                <a:miter lim="800000"/>
                <a:headEnd/>
                <a:tailEnd/>
              </a:ln>
            </p:spPr>
            <p:txBody>
              <a:bodyPr lIns="90488" tIns="173736" rIns="90488" bIns="44450">
                <a:spAutoFit/>
              </a:bodyPr>
              <a:lstStyle/>
              <a:p>
                <a:pPr algn="ctr" eaLnBrk="0" hangingPunct="0">
                  <a:spcBef>
                    <a:spcPct val="50000"/>
                  </a:spcBef>
                </a:pPr>
                <a:r>
                  <a:rPr lang="en-US" sz="1700" b="1">
                    <a:cs typeface="Arial" pitchFamily="34" charset="0"/>
                  </a:rPr>
                  <a:t>Elected Officials</a:t>
                </a:r>
              </a:p>
            </p:txBody>
          </p:sp>
        </p:grpSp>
        <p:grpSp>
          <p:nvGrpSpPr>
            <p:cNvPr id="43024" name="Group 146"/>
            <p:cNvGrpSpPr>
              <a:grpSpLocks/>
            </p:cNvGrpSpPr>
            <p:nvPr/>
          </p:nvGrpSpPr>
          <p:grpSpPr bwMode="auto">
            <a:xfrm>
              <a:off x="946" y="2416"/>
              <a:ext cx="248" cy="347"/>
              <a:chOff x="546" y="1254"/>
              <a:chExt cx="288" cy="358"/>
            </a:xfrm>
          </p:grpSpPr>
          <p:sp>
            <p:nvSpPr>
              <p:cNvPr id="43251" name="Oval 147"/>
              <p:cNvSpPr>
                <a:spLocks noChangeArrowheads="1"/>
              </p:cNvSpPr>
              <p:nvPr/>
            </p:nvSpPr>
            <p:spPr bwMode="auto">
              <a:xfrm>
                <a:off x="546" y="1254"/>
                <a:ext cx="288" cy="358"/>
              </a:xfrm>
              <a:prstGeom prst="ellipse">
                <a:avLst/>
              </a:prstGeom>
              <a:solidFill>
                <a:srgbClr val="202000"/>
              </a:solidFill>
              <a:ln w="12700">
                <a:noFill/>
                <a:round/>
                <a:headEnd/>
                <a:tailEnd/>
              </a:ln>
            </p:spPr>
            <p:txBody>
              <a:bodyPr wrap="none" anchor="ctr"/>
              <a:lstStyle/>
              <a:p>
                <a:endParaRPr lang="en-US">
                  <a:cs typeface="Arial" pitchFamily="34" charset="0"/>
                </a:endParaRPr>
              </a:p>
            </p:txBody>
          </p:sp>
          <p:sp>
            <p:nvSpPr>
              <p:cNvPr id="43252" name="Oval 148"/>
              <p:cNvSpPr>
                <a:spLocks noChangeArrowheads="1"/>
              </p:cNvSpPr>
              <p:nvPr/>
            </p:nvSpPr>
            <p:spPr bwMode="auto">
              <a:xfrm>
                <a:off x="551" y="1255"/>
                <a:ext cx="262" cy="326"/>
              </a:xfrm>
              <a:prstGeom prst="ellipse">
                <a:avLst/>
              </a:prstGeom>
              <a:solidFill>
                <a:srgbClr val="404000"/>
              </a:solidFill>
              <a:ln w="12700">
                <a:noFill/>
                <a:round/>
                <a:headEnd/>
                <a:tailEnd/>
              </a:ln>
            </p:spPr>
            <p:txBody>
              <a:bodyPr wrap="none" anchor="ctr"/>
              <a:lstStyle/>
              <a:p>
                <a:endParaRPr lang="en-US">
                  <a:cs typeface="Arial" pitchFamily="34" charset="0"/>
                </a:endParaRPr>
              </a:p>
            </p:txBody>
          </p:sp>
          <p:sp>
            <p:nvSpPr>
              <p:cNvPr id="43253" name="Oval 149"/>
              <p:cNvSpPr>
                <a:spLocks noChangeArrowheads="1"/>
              </p:cNvSpPr>
              <p:nvPr/>
            </p:nvSpPr>
            <p:spPr bwMode="auto">
              <a:xfrm>
                <a:off x="557" y="1261"/>
                <a:ext cx="233" cy="289"/>
              </a:xfrm>
              <a:prstGeom prst="ellipse">
                <a:avLst/>
              </a:prstGeom>
              <a:solidFill>
                <a:srgbClr val="606000"/>
              </a:solidFill>
              <a:ln w="12700">
                <a:noFill/>
                <a:round/>
                <a:headEnd/>
                <a:tailEnd/>
              </a:ln>
            </p:spPr>
            <p:txBody>
              <a:bodyPr wrap="none" anchor="ctr"/>
              <a:lstStyle/>
              <a:p>
                <a:endParaRPr lang="en-US">
                  <a:cs typeface="Arial" pitchFamily="34" charset="0"/>
                </a:endParaRPr>
              </a:p>
            </p:txBody>
          </p:sp>
          <p:sp>
            <p:nvSpPr>
              <p:cNvPr id="43254" name="Oval 150"/>
              <p:cNvSpPr>
                <a:spLocks noChangeArrowheads="1"/>
              </p:cNvSpPr>
              <p:nvPr/>
            </p:nvSpPr>
            <p:spPr bwMode="auto">
              <a:xfrm>
                <a:off x="563" y="1268"/>
                <a:ext cx="204" cy="251"/>
              </a:xfrm>
              <a:prstGeom prst="ellipse">
                <a:avLst/>
              </a:prstGeom>
              <a:solidFill>
                <a:srgbClr val="808000"/>
              </a:solidFill>
              <a:ln w="12700">
                <a:noFill/>
                <a:round/>
                <a:headEnd/>
                <a:tailEnd/>
              </a:ln>
            </p:spPr>
            <p:txBody>
              <a:bodyPr wrap="none" anchor="ctr"/>
              <a:lstStyle/>
              <a:p>
                <a:endParaRPr lang="en-US">
                  <a:cs typeface="Arial" pitchFamily="34" charset="0"/>
                </a:endParaRPr>
              </a:p>
            </p:txBody>
          </p:sp>
          <p:sp>
            <p:nvSpPr>
              <p:cNvPr id="43255" name="Oval 151"/>
              <p:cNvSpPr>
                <a:spLocks noChangeArrowheads="1"/>
              </p:cNvSpPr>
              <p:nvPr/>
            </p:nvSpPr>
            <p:spPr bwMode="auto">
              <a:xfrm>
                <a:off x="571" y="1274"/>
                <a:ext cx="173" cy="215"/>
              </a:xfrm>
              <a:prstGeom prst="ellipse">
                <a:avLst/>
              </a:prstGeom>
              <a:solidFill>
                <a:srgbClr val="A0A000"/>
              </a:solidFill>
              <a:ln w="12700">
                <a:noFill/>
                <a:round/>
                <a:headEnd/>
                <a:tailEnd/>
              </a:ln>
            </p:spPr>
            <p:txBody>
              <a:bodyPr wrap="none" anchor="ctr"/>
              <a:lstStyle/>
              <a:p>
                <a:endParaRPr lang="en-US">
                  <a:cs typeface="Arial" pitchFamily="34" charset="0"/>
                </a:endParaRPr>
              </a:p>
            </p:txBody>
          </p:sp>
          <p:sp>
            <p:nvSpPr>
              <p:cNvPr id="43256" name="Oval 152"/>
              <p:cNvSpPr>
                <a:spLocks noChangeArrowheads="1"/>
              </p:cNvSpPr>
              <p:nvPr/>
            </p:nvSpPr>
            <p:spPr bwMode="auto">
              <a:xfrm>
                <a:off x="578" y="1280"/>
                <a:ext cx="142" cy="178"/>
              </a:xfrm>
              <a:prstGeom prst="ellipse">
                <a:avLst/>
              </a:prstGeom>
              <a:solidFill>
                <a:srgbClr val="C0C000"/>
              </a:solidFill>
              <a:ln w="12700">
                <a:noFill/>
                <a:round/>
                <a:headEnd/>
                <a:tailEnd/>
              </a:ln>
            </p:spPr>
            <p:txBody>
              <a:bodyPr wrap="none" anchor="ctr"/>
              <a:lstStyle/>
              <a:p>
                <a:endParaRPr lang="en-US">
                  <a:cs typeface="Arial" pitchFamily="34" charset="0"/>
                </a:endParaRPr>
              </a:p>
            </p:txBody>
          </p:sp>
          <p:sp>
            <p:nvSpPr>
              <p:cNvPr id="43257" name="Oval 153"/>
              <p:cNvSpPr>
                <a:spLocks noChangeArrowheads="1"/>
              </p:cNvSpPr>
              <p:nvPr/>
            </p:nvSpPr>
            <p:spPr bwMode="auto">
              <a:xfrm>
                <a:off x="584" y="1287"/>
                <a:ext cx="113" cy="141"/>
              </a:xfrm>
              <a:prstGeom prst="ellipse">
                <a:avLst/>
              </a:prstGeom>
              <a:solidFill>
                <a:srgbClr val="E0E000"/>
              </a:solidFill>
              <a:ln w="12700">
                <a:noFill/>
                <a:round/>
                <a:headEnd/>
                <a:tailEnd/>
              </a:ln>
            </p:spPr>
            <p:txBody>
              <a:bodyPr wrap="none" anchor="ctr"/>
              <a:lstStyle/>
              <a:p>
                <a:endParaRPr lang="en-US">
                  <a:cs typeface="Arial" pitchFamily="34" charset="0"/>
                </a:endParaRPr>
              </a:p>
            </p:txBody>
          </p:sp>
          <p:sp>
            <p:nvSpPr>
              <p:cNvPr id="43258" name="Oval 154"/>
              <p:cNvSpPr>
                <a:spLocks noChangeArrowheads="1"/>
              </p:cNvSpPr>
              <p:nvPr/>
            </p:nvSpPr>
            <p:spPr bwMode="auto">
              <a:xfrm>
                <a:off x="591" y="1293"/>
                <a:ext cx="85" cy="103"/>
              </a:xfrm>
              <a:prstGeom prst="ellipse">
                <a:avLst/>
              </a:prstGeom>
              <a:solidFill>
                <a:srgbClr val="FFFF00"/>
              </a:solidFill>
              <a:ln w="12700">
                <a:noFill/>
                <a:round/>
                <a:headEnd/>
                <a:tailEnd/>
              </a:ln>
            </p:spPr>
            <p:txBody>
              <a:bodyPr wrap="none" anchor="ctr"/>
              <a:lstStyle/>
              <a:p>
                <a:endParaRPr lang="en-US">
                  <a:cs typeface="Arial" pitchFamily="34" charset="0"/>
                </a:endParaRPr>
              </a:p>
            </p:txBody>
          </p:sp>
          <p:sp>
            <p:nvSpPr>
              <p:cNvPr id="43259" name="Oval 155"/>
              <p:cNvSpPr>
                <a:spLocks noChangeArrowheads="1"/>
              </p:cNvSpPr>
              <p:nvPr/>
            </p:nvSpPr>
            <p:spPr bwMode="auto">
              <a:xfrm>
                <a:off x="596" y="1295"/>
                <a:ext cx="68" cy="83"/>
              </a:xfrm>
              <a:prstGeom prst="ellipse">
                <a:avLst/>
              </a:prstGeom>
              <a:solidFill>
                <a:srgbClr val="FFFF40"/>
              </a:solidFill>
              <a:ln w="12700">
                <a:noFill/>
                <a:round/>
                <a:headEnd/>
                <a:tailEnd/>
              </a:ln>
            </p:spPr>
            <p:txBody>
              <a:bodyPr wrap="none" anchor="ctr"/>
              <a:lstStyle/>
              <a:p>
                <a:endParaRPr lang="en-US">
                  <a:cs typeface="Arial" pitchFamily="34" charset="0"/>
                </a:endParaRPr>
              </a:p>
            </p:txBody>
          </p:sp>
          <p:sp>
            <p:nvSpPr>
              <p:cNvPr id="43260" name="Oval 156"/>
              <p:cNvSpPr>
                <a:spLocks noChangeArrowheads="1"/>
              </p:cNvSpPr>
              <p:nvPr/>
            </p:nvSpPr>
            <p:spPr bwMode="auto">
              <a:xfrm>
                <a:off x="600" y="1300"/>
                <a:ext cx="49" cy="61"/>
              </a:xfrm>
              <a:prstGeom prst="ellipse">
                <a:avLst/>
              </a:prstGeom>
              <a:solidFill>
                <a:srgbClr val="FFFF80"/>
              </a:solidFill>
              <a:ln w="12700">
                <a:noFill/>
                <a:round/>
                <a:headEnd/>
                <a:tailEnd/>
              </a:ln>
            </p:spPr>
            <p:txBody>
              <a:bodyPr wrap="none" anchor="ctr"/>
              <a:lstStyle/>
              <a:p>
                <a:endParaRPr lang="en-US">
                  <a:cs typeface="Arial" pitchFamily="34" charset="0"/>
                </a:endParaRPr>
              </a:p>
            </p:txBody>
          </p:sp>
          <p:sp>
            <p:nvSpPr>
              <p:cNvPr id="43261" name="Oval 157"/>
              <p:cNvSpPr>
                <a:spLocks noChangeArrowheads="1"/>
              </p:cNvSpPr>
              <p:nvPr/>
            </p:nvSpPr>
            <p:spPr bwMode="auto">
              <a:xfrm>
                <a:off x="604" y="1305"/>
                <a:ext cx="32" cy="41"/>
              </a:xfrm>
              <a:prstGeom prst="ellipse">
                <a:avLst/>
              </a:prstGeom>
              <a:solidFill>
                <a:srgbClr val="FFFFC0"/>
              </a:solidFill>
              <a:ln w="12700">
                <a:noFill/>
                <a:round/>
                <a:headEnd/>
                <a:tailEnd/>
              </a:ln>
            </p:spPr>
            <p:txBody>
              <a:bodyPr wrap="none" anchor="ctr"/>
              <a:lstStyle/>
              <a:p>
                <a:endParaRPr lang="en-US">
                  <a:cs typeface="Arial" pitchFamily="34" charset="0"/>
                </a:endParaRPr>
              </a:p>
            </p:txBody>
          </p:sp>
        </p:grpSp>
        <p:sp>
          <p:nvSpPr>
            <p:cNvPr id="43025" name="Rectangle 158"/>
            <p:cNvSpPr>
              <a:spLocks noChangeArrowheads="1"/>
            </p:cNvSpPr>
            <p:nvPr/>
          </p:nvSpPr>
          <p:spPr bwMode="auto">
            <a:xfrm>
              <a:off x="563" y="2716"/>
              <a:ext cx="1021" cy="219"/>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Doctors</a:t>
              </a:r>
            </a:p>
          </p:txBody>
        </p:sp>
        <p:grpSp>
          <p:nvGrpSpPr>
            <p:cNvPr id="43026" name="Group 160"/>
            <p:cNvGrpSpPr>
              <a:grpSpLocks/>
            </p:cNvGrpSpPr>
            <p:nvPr/>
          </p:nvGrpSpPr>
          <p:grpSpPr bwMode="auto">
            <a:xfrm>
              <a:off x="620" y="973"/>
              <a:ext cx="248" cy="347"/>
              <a:chOff x="546" y="1254"/>
              <a:chExt cx="288" cy="358"/>
            </a:xfrm>
          </p:grpSpPr>
          <p:sp>
            <p:nvSpPr>
              <p:cNvPr id="43240" name="Oval 161"/>
              <p:cNvSpPr>
                <a:spLocks noChangeArrowheads="1"/>
              </p:cNvSpPr>
              <p:nvPr/>
            </p:nvSpPr>
            <p:spPr bwMode="auto">
              <a:xfrm>
                <a:off x="546" y="1254"/>
                <a:ext cx="288" cy="358"/>
              </a:xfrm>
              <a:prstGeom prst="ellipse">
                <a:avLst/>
              </a:prstGeom>
              <a:solidFill>
                <a:srgbClr val="202000"/>
              </a:solidFill>
              <a:ln w="12700">
                <a:noFill/>
                <a:round/>
                <a:headEnd/>
                <a:tailEnd/>
              </a:ln>
            </p:spPr>
            <p:txBody>
              <a:bodyPr wrap="none" anchor="ctr"/>
              <a:lstStyle/>
              <a:p>
                <a:endParaRPr lang="en-US">
                  <a:cs typeface="Arial" pitchFamily="34" charset="0"/>
                </a:endParaRPr>
              </a:p>
            </p:txBody>
          </p:sp>
          <p:sp>
            <p:nvSpPr>
              <p:cNvPr id="43241" name="Oval 162"/>
              <p:cNvSpPr>
                <a:spLocks noChangeArrowheads="1"/>
              </p:cNvSpPr>
              <p:nvPr/>
            </p:nvSpPr>
            <p:spPr bwMode="auto">
              <a:xfrm>
                <a:off x="551" y="1255"/>
                <a:ext cx="262" cy="326"/>
              </a:xfrm>
              <a:prstGeom prst="ellipse">
                <a:avLst/>
              </a:prstGeom>
              <a:solidFill>
                <a:srgbClr val="404000"/>
              </a:solidFill>
              <a:ln w="12700">
                <a:noFill/>
                <a:round/>
                <a:headEnd/>
                <a:tailEnd/>
              </a:ln>
            </p:spPr>
            <p:txBody>
              <a:bodyPr wrap="none" anchor="ctr"/>
              <a:lstStyle/>
              <a:p>
                <a:endParaRPr lang="en-US">
                  <a:cs typeface="Arial" pitchFamily="34" charset="0"/>
                </a:endParaRPr>
              </a:p>
            </p:txBody>
          </p:sp>
          <p:sp>
            <p:nvSpPr>
              <p:cNvPr id="43242" name="Oval 163"/>
              <p:cNvSpPr>
                <a:spLocks noChangeArrowheads="1"/>
              </p:cNvSpPr>
              <p:nvPr/>
            </p:nvSpPr>
            <p:spPr bwMode="auto">
              <a:xfrm>
                <a:off x="557" y="1261"/>
                <a:ext cx="233" cy="289"/>
              </a:xfrm>
              <a:prstGeom prst="ellipse">
                <a:avLst/>
              </a:prstGeom>
              <a:solidFill>
                <a:srgbClr val="606000"/>
              </a:solidFill>
              <a:ln w="12700">
                <a:noFill/>
                <a:round/>
                <a:headEnd/>
                <a:tailEnd/>
              </a:ln>
            </p:spPr>
            <p:txBody>
              <a:bodyPr wrap="none" anchor="ctr"/>
              <a:lstStyle/>
              <a:p>
                <a:endParaRPr lang="en-US">
                  <a:cs typeface="Arial" pitchFamily="34" charset="0"/>
                </a:endParaRPr>
              </a:p>
            </p:txBody>
          </p:sp>
          <p:sp>
            <p:nvSpPr>
              <p:cNvPr id="43243" name="Oval 164"/>
              <p:cNvSpPr>
                <a:spLocks noChangeArrowheads="1"/>
              </p:cNvSpPr>
              <p:nvPr/>
            </p:nvSpPr>
            <p:spPr bwMode="auto">
              <a:xfrm>
                <a:off x="563" y="1268"/>
                <a:ext cx="204" cy="251"/>
              </a:xfrm>
              <a:prstGeom prst="ellipse">
                <a:avLst/>
              </a:prstGeom>
              <a:solidFill>
                <a:srgbClr val="808000"/>
              </a:solidFill>
              <a:ln w="12700">
                <a:noFill/>
                <a:round/>
                <a:headEnd/>
                <a:tailEnd/>
              </a:ln>
            </p:spPr>
            <p:txBody>
              <a:bodyPr wrap="none" anchor="ctr"/>
              <a:lstStyle/>
              <a:p>
                <a:endParaRPr lang="en-US">
                  <a:cs typeface="Arial" pitchFamily="34" charset="0"/>
                </a:endParaRPr>
              </a:p>
            </p:txBody>
          </p:sp>
          <p:sp>
            <p:nvSpPr>
              <p:cNvPr id="43244" name="Oval 165"/>
              <p:cNvSpPr>
                <a:spLocks noChangeArrowheads="1"/>
              </p:cNvSpPr>
              <p:nvPr/>
            </p:nvSpPr>
            <p:spPr bwMode="auto">
              <a:xfrm>
                <a:off x="571" y="1274"/>
                <a:ext cx="173" cy="215"/>
              </a:xfrm>
              <a:prstGeom prst="ellipse">
                <a:avLst/>
              </a:prstGeom>
              <a:solidFill>
                <a:srgbClr val="A0A000"/>
              </a:solidFill>
              <a:ln w="12700">
                <a:noFill/>
                <a:round/>
                <a:headEnd/>
                <a:tailEnd/>
              </a:ln>
            </p:spPr>
            <p:txBody>
              <a:bodyPr wrap="none" anchor="ctr"/>
              <a:lstStyle/>
              <a:p>
                <a:endParaRPr lang="en-US">
                  <a:cs typeface="Arial" pitchFamily="34" charset="0"/>
                </a:endParaRPr>
              </a:p>
            </p:txBody>
          </p:sp>
          <p:sp>
            <p:nvSpPr>
              <p:cNvPr id="43245" name="Oval 166"/>
              <p:cNvSpPr>
                <a:spLocks noChangeArrowheads="1"/>
              </p:cNvSpPr>
              <p:nvPr/>
            </p:nvSpPr>
            <p:spPr bwMode="auto">
              <a:xfrm>
                <a:off x="578" y="1280"/>
                <a:ext cx="142" cy="178"/>
              </a:xfrm>
              <a:prstGeom prst="ellipse">
                <a:avLst/>
              </a:prstGeom>
              <a:solidFill>
                <a:srgbClr val="C0C000"/>
              </a:solidFill>
              <a:ln w="12700">
                <a:noFill/>
                <a:round/>
                <a:headEnd/>
                <a:tailEnd/>
              </a:ln>
            </p:spPr>
            <p:txBody>
              <a:bodyPr wrap="none" anchor="ctr"/>
              <a:lstStyle/>
              <a:p>
                <a:endParaRPr lang="en-US">
                  <a:cs typeface="Arial" pitchFamily="34" charset="0"/>
                </a:endParaRPr>
              </a:p>
            </p:txBody>
          </p:sp>
          <p:sp>
            <p:nvSpPr>
              <p:cNvPr id="43246" name="Oval 167"/>
              <p:cNvSpPr>
                <a:spLocks noChangeArrowheads="1"/>
              </p:cNvSpPr>
              <p:nvPr/>
            </p:nvSpPr>
            <p:spPr bwMode="auto">
              <a:xfrm>
                <a:off x="584" y="1287"/>
                <a:ext cx="113" cy="141"/>
              </a:xfrm>
              <a:prstGeom prst="ellipse">
                <a:avLst/>
              </a:prstGeom>
              <a:solidFill>
                <a:srgbClr val="E0E000"/>
              </a:solidFill>
              <a:ln w="12700">
                <a:noFill/>
                <a:round/>
                <a:headEnd/>
                <a:tailEnd/>
              </a:ln>
            </p:spPr>
            <p:txBody>
              <a:bodyPr wrap="none" anchor="ctr"/>
              <a:lstStyle/>
              <a:p>
                <a:endParaRPr lang="en-US">
                  <a:cs typeface="Arial" pitchFamily="34" charset="0"/>
                </a:endParaRPr>
              </a:p>
            </p:txBody>
          </p:sp>
          <p:sp>
            <p:nvSpPr>
              <p:cNvPr id="43247" name="Oval 168"/>
              <p:cNvSpPr>
                <a:spLocks noChangeArrowheads="1"/>
              </p:cNvSpPr>
              <p:nvPr/>
            </p:nvSpPr>
            <p:spPr bwMode="auto">
              <a:xfrm>
                <a:off x="591" y="1293"/>
                <a:ext cx="85" cy="103"/>
              </a:xfrm>
              <a:prstGeom prst="ellipse">
                <a:avLst/>
              </a:prstGeom>
              <a:solidFill>
                <a:srgbClr val="FFFF00"/>
              </a:solidFill>
              <a:ln w="12700">
                <a:noFill/>
                <a:round/>
                <a:headEnd/>
                <a:tailEnd/>
              </a:ln>
            </p:spPr>
            <p:txBody>
              <a:bodyPr wrap="none" anchor="ctr"/>
              <a:lstStyle/>
              <a:p>
                <a:endParaRPr lang="en-US">
                  <a:cs typeface="Arial" pitchFamily="34" charset="0"/>
                </a:endParaRPr>
              </a:p>
            </p:txBody>
          </p:sp>
          <p:sp>
            <p:nvSpPr>
              <p:cNvPr id="43248" name="Oval 169"/>
              <p:cNvSpPr>
                <a:spLocks noChangeArrowheads="1"/>
              </p:cNvSpPr>
              <p:nvPr/>
            </p:nvSpPr>
            <p:spPr bwMode="auto">
              <a:xfrm>
                <a:off x="596" y="1295"/>
                <a:ext cx="68" cy="83"/>
              </a:xfrm>
              <a:prstGeom prst="ellipse">
                <a:avLst/>
              </a:prstGeom>
              <a:solidFill>
                <a:srgbClr val="FFFF40"/>
              </a:solidFill>
              <a:ln w="12700">
                <a:noFill/>
                <a:round/>
                <a:headEnd/>
                <a:tailEnd/>
              </a:ln>
            </p:spPr>
            <p:txBody>
              <a:bodyPr wrap="none" anchor="ctr"/>
              <a:lstStyle/>
              <a:p>
                <a:endParaRPr lang="en-US">
                  <a:cs typeface="Arial" pitchFamily="34" charset="0"/>
                </a:endParaRPr>
              </a:p>
            </p:txBody>
          </p:sp>
          <p:sp>
            <p:nvSpPr>
              <p:cNvPr id="43249" name="Oval 170"/>
              <p:cNvSpPr>
                <a:spLocks noChangeArrowheads="1"/>
              </p:cNvSpPr>
              <p:nvPr/>
            </p:nvSpPr>
            <p:spPr bwMode="auto">
              <a:xfrm>
                <a:off x="600" y="1300"/>
                <a:ext cx="49" cy="61"/>
              </a:xfrm>
              <a:prstGeom prst="ellipse">
                <a:avLst/>
              </a:prstGeom>
              <a:solidFill>
                <a:srgbClr val="FFFF80"/>
              </a:solidFill>
              <a:ln w="12700">
                <a:noFill/>
                <a:round/>
                <a:headEnd/>
                <a:tailEnd/>
              </a:ln>
            </p:spPr>
            <p:txBody>
              <a:bodyPr wrap="none" anchor="ctr"/>
              <a:lstStyle/>
              <a:p>
                <a:endParaRPr lang="en-US">
                  <a:cs typeface="Arial" pitchFamily="34" charset="0"/>
                </a:endParaRPr>
              </a:p>
            </p:txBody>
          </p:sp>
          <p:sp>
            <p:nvSpPr>
              <p:cNvPr id="43250" name="Oval 171"/>
              <p:cNvSpPr>
                <a:spLocks noChangeArrowheads="1"/>
              </p:cNvSpPr>
              <p:nvPr/>
            </p:nvSpPr>
            <p:spPr bwMode="auto">
              <a:xfrm>
                <a:off x="604" y="1305"/>
                <a:ext cx="32" cy="41"/>
              </a:xfrm>
              <a:prstGeom prst="ellipse">
                <a:avLst/>
              </a:prstGeom>
              <a:solidFill>
                <a:srgbClr val="FFFFC0"/>
              </a:solidFill>
              <a:ln w="12700">
                <a:noFill/>
                <a:round/>
                <a:headEnd/>
                <a:tailEnd/>
              </a:ln>
            </p:spPr>
            <p:txBody>
              <a:bodyPr wrap="none" anchor="ctr"/>
              <a:lstStyle/>
              <a:p>
                <a:endParaRPr lang="en-US">
                  <a:cs typeface="Arial" pitchFamily="34" charset="0"/>
                </a:endParaRPr>
              </a:p>
            </p:txBody>
          </p:sp>
        </p:grpSp>
        <p:sp>
          <p:nvSpPr>
            <p:cNvPr id="43027" name="Rectangle 172"/>
            <p:cNvSpPr>
              <a:spLocks noChangeArrowheads="1"/>
            </p:cNvSpPr>
            <p:nvPr/>
          </p:nvSpPr>
          <p:spPr bwMode="auto">
            <a:xfrm>
              <a:off x="237" y="1301"/>
              <a:ext cx="1021" cy="219"/>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EMS</a:t>
              </a:r>
            </a:p>
          </p:txBody>
        </p:sp>
        <p:grpSp>
          <p:nvGrpSpPr>
            <p:cNvPr id="43028" name="Group 173"/>
            <p:cNvGrpSpPr>
              <a:grpSpLocks/>
            </p:cNvGrpSpPr>
            <p:nvPr/>
          </p:nvGrpSpPr>
          <p:grpSpPr bwMode="auto">
            <a:xfrm>
              <a:off x="1540" y="2835"/>
              <a:ext cx="1021" cy="661"/>
              <a:chOff x="768" y="2400"/>
              <a:chExt cx="1053" cy="682"/>
            </a:xfrm>
          </p:grpSpPr>
          <p:grpSp>
            <p:nvGrpSpPr>
              <p:cNvPr id="43227" name="Group 174"/>
              <p:cNvGrpSpPr>
                <a:grpSpLocks/>
              </p:cNvGrpSpPr>
              <p:nvPr/>
            </p:nvGrpSpPr>
            <p:grpSpPr bwMode="auto">
              <a:xfrm>
                <a:off x="1163" y="2400"/>
                <a:ext cx="256" cy="358"/>
                <a:chOff x="546" y="1254"/>
                <a:chExt cx="288" cy="358"/>
              </a:xfrm>
            </p:grpSpPr>
            <p:sp>
              <p:nvSpPr>
                <p:cNvPr id="43229" name="Oval 175"/>
                <p:cNvSpPr>
                  <a:spLocks noChangeArrowheads="1"/>
                </p:cNvSpPr>
                <p:nvPr/>
              </p:nvSpPr>
              <p:spPr bwMode="auto">
                <a:xfrm>
                  <a:off x="546" y="1254"/>
                  <a:ext cx="288" cy="358"/>
                </a:xfrm>
                <a:prstGeom prst="ellipse">
                  <a:avLst/>
                </a:prstGeom>
                <a:solidFill>
                  <a:srgbClr val="202000"/>
                </a:solidFill>
                <a:ln w="12700">
                  <a:noFill/>
                  <a:round/>
                  <a:headEnd/>
                  <a:tailEnd/>
                </a:ln>
              </p:spPr>
              <p:txBody>
                <a:bodyPr wrap="none" anchor="ctr"/>
                <a:lstStyle/>
                <a:p>
                  <a:endParaRPr lang="en-US">
                    <a:cs typeface="Arial" pitchFamily="34" charset="0"/>
                  </a:endParaRPr>
                </a:p>
              </p:txBody>
            </p:sp>
            <p:sp>
              <p:nvSpPr>
                <p:cNvPr id="43230" name="Oval 176"/>
                <p:cNvSpPr>
                  <a:spLocks noChangeArrowheads="1"/>
                </p:cNvSpPr>
                <p:nvPr/>
              </p:nvSpPr>
              <p:spPr bwMode="auto">
                <a:xfrm>
                  <a:off x="551" y="1255"/>
                  <a:ext cx="262" cy="326"/>
                </a:xfrm>
                <a:prstGeom prst="ellipse">
                  <a:avLst/>
                </a:prstGeom>
                <a:solidFill>
                  <a:srgbClr val="404000"/>
                </a:solidFill>
                <a:ln w="12700">
                  <a:noFill/>
                  <a:round/>
                  <a:headEnd/>
                  <a:tailEnd/>
                </a:ln>
              </p:spPr>
              <p:txBody>
                <a:bodyPr wrap="none" anchor="ctr"/>
                <a:lstStyle/>
                <a:p>
                  <a:endParaRPr lang="en-US">
                    <a:cs typeface="Arial" pitchFamily="34" charset="0"/>
                  </a:endParaRPr>
                </a:p>
              </p:txBody>
            </p:sp>
            <p:sp>
              <p:nvSpPr>
                <p:cNvPr id="43231" name="Oval 177"/>
                <p:cNvSpPr>
                  <a:spLocks noChangeArrowheads="1"/>
                </p:cNvSpPr>
                <p:nvPr/>
              </p:nvSpPr>
              <p:spPr bwMode="auto">
                <a:xfrm>
                  <a:off x="557" y="1261"/>
                  <a:ext cx="233" cy="289"/>
                </a:xfrm>
                <a:prstGeom prst="ellipse">
                  <a:avLst/>
                </a:prstGeom>
                <a:solidFill>
                  <a:srgbClr val="606000"/>
                </a:solidFill>
                <a:ln w="12700">
                  <a:noFill/>
                  <a:round/>
                  <a:headEnd/>
                  <a:tailEnd/>
                </a:ln>
              </p:spPr>
              <p:txBody>
                <a:bodyPr wrap="none" anchor="ctr"/>
                <a:lstStyle/>
                <a:p>
                  <a:endParaRPr lang="en-US">
                    <a:cs typeface="Arial" pitchFamily="34" charset="0"/>
                  </a:endParaRPr>
                </a:p>
              </p:txBody>
            </p:sp>
            <p:sp>
              <p:nvSpPr>
                <p:cNvPr id="43232" name="Oval 178"/>
                <p:cNvSpPr>
                  <a:spLocks noChangeArrowheads="1"/>
                </p:cNvSpPr>
                <p:nvPr/>
              </p:nvSpPr>
              <p:spPr bwMode="auto">
                <a:xfrm>
                  <a:off x="563" y="1268"/>
                  <a:ext cx="204" cy="251"/>
                </a:xfrm>
                <a:prstGeom prst="ellipse">
                  <a:avLst/>
                </a:prstGeom>
                <a:solidFill>
                  <a:srgbClr val="808000"/>
                </a:solidFill>
                <a:ln w="12700">
                  <a:noFill/>
                  <a:round/>
                  <a:headEnd/>
                  <a:tailEnd/>
                </a:ln>
              </p:spPr>
              <p:txBody>
                <a:bodyPr wrap="none" anchor="ctr"/>
                <a:lstStyle/>
                <a:p>
                  <a:endParaRPr lang="en-US">
                    <a:cs typeface="Arial" pitchFamily="34" charset="0"/>
                  </a:endParaRPr>
                </a:p>
              </p:txBody>
            </p:sp>
            <p:sp>
              <p:nvSpPr>
                <p:cNvPr id="43233" name="Oval 179"/>
                <p:cNvSpPr>
                  <a:spLocks noChangeArrowheads="1"/>
                </p:cNvSpPr>
                <p:nvPr/>
              </p:nvSpPr>
              <p:spPr bwMode="auto">
                <a:xfrm>
                  <a:off x="571" y="1274"/>
                  <a:ext cx="173" cy="215"/>
                </a:xfrm>
                <a:prstGeom prst="ellipse">
                  <a:avLst/>
                </a:prstGeom>
                <a:solidFill>
                  <a:srgbClr val="A0A000"/>
                </a:solidFill>
                <a:ln w="12700">
                  <a:noFill/>
                  <a:round/>
                  <a:headEnd/>
                  <a:tailEnd/>
                </a:ln>
              </p:spPr>
              <p:txBody>
                <a:bodyPr wrap="none" anchor="ctr"/>
                <a:lstStyle/>
                <a:p>
                  <a:endParaRPr lang="en-US">
                    <a:cs typeface="Arial" pitchFamily="34" charset="0"/>
                  </a:endParaRPr>
                </a:p>
              </p:txBody>
            </p:sp>
            <p:sp>
              <p:nvSpPr>
                <p:cNvPr id="43234" name="Oval 180"/>
                <p:cNvSpPr>
                  <a:spLocks noChangeArrowheads="1"/>
                </p:cNvSpPr>
                <p:nvPr/>
              </p:nvSpPr>
              <p:spPr bwMode="auto">
                <a:xfrm>
                  <a:off x="578" y="1280"/>
                  <a:ext cx="142" cy="178"/>
                </a:xfrm>
                <a:prstGeom prst="ellipse">
                  <a:avLst/>
                </a:prstGeom>
                <a:solidFill>
                  <a:srgbClr val="C0C000"/>
                </a:solidFill>
                <a:ln w="12700">
                  <a:noFill/>
                  <a:round/>
                  <a:headEnd/>
                  <a:tailEnd/>
                </a:ln>
              </p:spPr>
              <p:txBody>
                <a:bodyPr wrap="none" anchor="ctr"/>
                <a:lstStyle/>
                <a:p>
                  <a:endParaRPr lang="en-US">
                    <a:cs typeface="Arial" pitchFamily="34" charset="0"/>
                  </a:endParaRPr>
                </a:p>
              </p:txBody>
            </p:sp>
            <p:sp>
              <p:nvSpPr>
                <p:cNvPr id="43235" name="Oval 181"/>
                <p:cNvSpPr>
                  <a:spLocks noChangeArrowheads="1"/>
                </p:cNvSpPr>
                <p:nvPr/>
              </p:nvSpPr>
              <p:spPr bwMode="auto">
                <a:xfrm>
                  <a:off x="584" y="1287"/>
                  <a:ext cx="113" cy="141"/>
                </a:xfrm>
                <a:prstGeom prst="ellipse">
                  <a:avLst/>
                </a:prstGeom>
                <a:solidFill>
                  <a:srgbClr val="E0E000"/>
                </a:solidFill>
                <a:ln w="12700">
                  <a:noFill/>
                  <a:round/>
                  <a:headEnd/>
                  <a:tailEnd/>
                </a:ln>
              </p:spPr>
              <p:txBody>
                <a:bodyPr wrap="none" anchor="ctr"/>
                <a:lstStyle/>
                <a:p>
                  <a:endParaRPr lang="en-US">
                    <a:cs typeface="Arial" pitchFamily="34" charset="0"/>
                  </a:endParaRPr>
                </a:p>
              </p:txBody>
            </p:sp>
            <p:sp>
              <p:nvSpPr>
                <p:cNvPr id="43236" name="Oval 182"/>
                <p:cNvSpPr>
                  <a:spLocks noChangeArrowheads="1"/>
                </p:cNvSpPr>
                <p:nvPr/>
              </p:nvSpPr>
              <p:spPr bwMode="auto">
                <a:xfrm>
                  <a:off x="591" y="1293"/>
                  <a:ext cx="85" cy="103"/>
                </a:xfrm>
                <a:prstGeom prst="ellipse">
                  <a:avLst/>
                </a:prstGeom>
                <a:solidFill>
                  <a:srgbClr val="FFFF00"/>
                </a:solidFill>
                <a:ln w="12700">
                  <a:noFill/>
                  <a:round/>
                  <a:headEnd/>
                  <a:tailEnd/>
                </a:ln>
              </p:spPr>
              <p:txBody>
                <a:bodyPr wrap="none" anchor="ctr"/>
                <a:lstStyle/>
                <a:p>
                  <a:endParaRPr lang="en-US">
                    <a:cs typeface="Arial" pitchFamily="34" charset="0"/>
                  </a:endParaRPr>
                </a:p>
              </p:txBody>
            </p:sp>
            <p:sp>
              <p:nvSpPr>
                <p:cNvPr id="43237" name="Oval 183"/>
                <p:cNvSpPr>
                  <a:spLocks noChangeArrowheads="1"/>
                </p:cNvSpPr>
                <p:nvPr/>
              </p:nvSpPr>
              <p:spPr bwMode="auto">
                <a:xfrm>
                  <a:off x="596" y="1295"/>
                  <a:ext cx="68" cy="83"/>
                </a:xfrm>
                <a:prstGeom prst="ellipse">
                  <a:avLst/>
                </a:prstGeom>
                <a:solidFill>
                  <a:srgbClr val="FFFF40"/>
                </a:solidFill>
                <a:ln w="12700">
                  <a:noFill/>
                  <a:round/>
                  <a:headEnd/>
                  <a:tailEnd/>
                </a:ln>
              </p:spPr>
              <p:txBody>
                <a:bodyPr wrap="none" anchor="ctr"/>
                <a:lstStyle/>
                <a:p>
                  <a:endParaRPr lang="en-US">
                    <a:cs typeface="Arial" pitchFamily="34" charset="0"/>
                  </a:endParaRPr>
                </a:p>
              </p:txBody>
            </p:sp>
            <p:sp>
              <p:nvSpPr>
                <p:cNvPr id="43238" name="Oval 184"/>
                <p:cNvSpPr>
                  <a:spLocks noChangeArrowheads="1"/>
                </p:cNvSpPr>
                <p:nvPr/>
              </p:nvSpPr>
              <p:spPr bwMode="auto">
                <a:xfrm>
                  <a:off x="600" y="1300"/>
                  <a:ext cx="49" cy="61"/>
                </a:xfrm>
                <a:prstGeom prst="ellipse">
                  <a:avLst/>
                </a:prstGeom>
                <a:solidFill>
                  <a:srgbClr val="FFFF80"/>
                </a:solidFill>
                <a:ln w="12700">
                  <a:noFill/>
                  <a:round/>
                  <a:headEnd/>
                  <a:tailEnd/>
                </a:ln>
              </p:spPr>
              <p:txBody>
                <a:bodyPr wrap="none" anchor="ctr"/>
                <a:lstStyle/>
                <a:p>
                  <a:endParaRPr lang="en-US">
                    <a:cs typeface="Arial" pitchFamily="34" charset="0"/>
                  </a:endParaRPr>
                </a:p>
              </p:txBody>
            </p:sp>
            <p:sp>
              <p:nvSpPr>
                <p:cNvPr id="43239" name="Oval 185"/>
                <p:cNvSpPr>
                  <a:spLocks noChangeArrowheads="1"/>
                </p:cNvSpPr>
                <p:nvPr/>
              </p:nvSpPr>
              <p:spPr bwMode="auto">
                <a:xfrm>
                  <a:off x="604" y="1305"/>
                  <a:ext cx="32" cy="41"/>
                </a:xfrm>
                <a:prstGeom prst="ellipse">
                  <a:avLst/>
                </a:prstGeom>
                <a:solidFill>
                  <a:srgbClr val="FFFFC0"/>
                </a:solidFill>
                <a:ln w="12700">
                  <a:noFill/>
                  <a:round/>
                  <a:headEnd/>
                  <a:tailEnd/>
                </a:ln>
              </p:spPr>
              <p:txBody>
                <a:bodyPr wrap="none" anchor="ctr"/>
                <a:lstStyle/>
                <a:p>
                  <a:endParaRPr lang="en-US">
                    <a:cs typeface="Arial" pitchFamily="34" charset="0"/>
                  </a:endParaRPr>
                </a:p>
              </p:txBody>
            </p:sp>
          </p:grpSp>
          <p:sp>
            <p:nvSpPr>
              <p:cNvPr id="43228" name="Rectangle 186"/>
              <p:cNvSpPr>
                <a:spLocks noChangeArrowheads="1"/>
              </p:cNvSpPr>
              <p:nvPr/>
            </p:nvSpPr>
            <p:spPr bwMode="auto">
              <a:xfrm>
                <a:off x="768" y="2688"/>
                <a:ext cx="1053" cy="394"/>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Law Enforcement</a:t>
                </a:r>
              </a:p>
            </p:txBody>
          </p:sp>
        </p:grpSp>
        <p:grpSp>
          <p:nvGrpSpPr>
            <p:cNvPr id="43029" name="Group 188"/>
            <p:cNvGrpSpPr>
              <a:grpSpLocks/>
            </p:cNvGrpSpPr>
            <p:nvPr/>
          </p:nvGrpSpPr>
          <p:grpSpPr bwMode="auto">
            <a:xfrm>
              <a:off x="4297" y="787"/>
              <a:ext cx="248" cy="347"/>
              <a:chOff x="546" y="1254"/>
              <a:chExt cx="288" cy="358"/>
            </a:xfrm>
          </p:grpSpPr>
          <p:sp>
            <p:nvSpPr>
              <p:cNvPr id="43216" name="Oval 189"/>
              <p:cNvSpPr>
                <a:spLocks noChangeArrowheads="1"/>
              </p:cNvSpPr>
              <p:nvPr/>
            </p:nvSpPr>
            <p:spPr bwMode="auto">
              <a:xfrm>
                <a:off x="546" y="1254"/>
                <a:ext cx="288" cy="358"/>
              </a:xfrm>
              <a:prstGeom prst="ellipse">
                <a:avLst/>
              </a:prstGeom>
              <a:solidFill>
                <a:srgbClr val="202000"/>
              </a:solidFill>
              <a:ln w="12700">
                <a:noFill/>
                <a:round/>
                <a:headEnd/>
                <a:tailEnd/>
              </a:ln>
            </p:spPr>
            <p:txBody>
              <a:bodyPr wrap="none" anchor="ctr"/>
              <a:lstStyle/>
              <a:p>
                <a:endParaRPr lang="en-US">
                  <a:cs typeface="Arial" pitchFamily="34" charset="0"/>
                </a:endParaRPr>
              </a:p>
            </p:txBody>
          </p:sp>
          <p:sp>
            <p:nvSpPr>
              <p:cNvPr id="43217" name="Oval 190"/>
              <p:cNvSpPr>
                <a:spLocks noChangeArrowheads="1"/>
              </p:cNvSpPr>
              <p:nvPr/>
            </p:nvSpPr>
            <p:spPr bwMode="auto">
              <a:xfrm>
                <a:off x="551" y="1255"/>
                <a:ext cx="262" cy="326"/>
              </a:xfrm>
              <a:prstGeom prst="ellipse">
                <a:avLst/>
              </a:prstGeom>
              <a:solidFill>
                <a:srgbClr val="404000"/>
              </a:solidFill>
              <a:ln w="12700">
                <a:noFill/>
                <a:round/>
                <a:headEnd/>
                <a:tailEnd/>
              </a:ln>
            </p:spPr>
            <p:txBody>
              <a:bodyPr wrap="none" anchor="ctr"/>
              <a:lstStyle/>
              <a:p>
                <a:endParaRPr lang="en-US">
                  <a:cs typeface="Arial" pitchFamily="34" charset="0"/>
                </a:endParaRPr>
              </a:p>
            </p:txBody>
          </p:sp>
          <p:sp>
            <p:nvSpPr>
              <p:cNvPr id="43218" name="Oval 191"/>
              <p:cNvSpPr>
                <a:spLocks noChangeArrowheads="1"/>
              </p:cNvSpPr>
              <p:nvPr/>
            </p:nvSpPr>
            <p:spPr bwMode="auto">
              <a:xfrm>
                <a:off x="557" y="1261"/>
                <a:ext cx="233" cy="289"/>
              </a:xfrm>
              <a:prstGeom prst="ellipse">
                <a:avLst/>
              </a:prstGeom>
              <a:solidFill>
                <a:srgbClr val="606000"/>
              </a:solidFill>
              <a:ln w="12700">
                <a:noFill/>
                <a:round/>
                <a:headEnd/>
                <a:tailEnd/>
              </a:ln>
            </p:spPr>
            <p:txBody>
              <a:bodyPr wrap="none" anchor="ctr"/>
              <a:lstStyle/>
              <a:p>
                <a:endParaRPr lang="en-US">
                  <a:cs typeface="Arial" pitchFamily="34" charset="0"/>
                </a:endParaRPr>
              </a:p>
            </p:txBody>
          </p:sp>
          <p:sp>
            <p:nvSpPr>
              <p:cNvPr id="43219" name="Oval 192"/>
              <p:cNvSpPr>
                <a:spLocks noChangeArrowheads="1"/>
              </p:cNvSpPr>
              <p:nvPr/>
            </p:nvSpPr>
            <p:spPr bwMode="auto">
              <a:xfrm>
                <a:off x="563" y="1268"/>
                <a:ext cx="204" cy="251"/>
              </a:xfrm>
              <a:prstGeom prst="ellipse">
                <a:avLst/>
              </a:prstGeom>
              <a:solidFill>
                <a:srgbClr val="808000"/>
              </a:solidFill>
              <a:ln w="12700">
                <a:noFill/>
                <a:round/>
                <a:headEnd/>
                <a:tailEnd/>
              </a:ln>
            </p:spPr>
            <p:txBody>
              <a:bodyPr wrap="none" anchor="ctr"/>
              <a:lstStyle/>
              <a:p>
                <a:endParaRPr lang="en-US">
                  <a:cs typeface="Arial" pitchFamily="34" charset="0"/>
                </a:endParaRPr>
              </a:p>
            </p:txBody>
          </p:sp>
          <p:sp>
            <p:nvSpPr>
              <p:cNvPr id="43220" name="Oval 193"/>
              <p:cNvSpPr>
                <a:spLocks noChangeArrowheads="1"/>
              </p:cNvSpPr>
              <p:nvPr/>
            </p:nvSpPr>
            <p:spPr bwMode="auto">
              <a:xfrm>
                <a:off x="571" y="1274"/>
                <a:ext cx="173" cy="215"/>
              </a:xfrm>
              <a:prstGeom prst="ellipse">
                <a:avLst/>
              </a:prstGeom>
              <a:solidFill>
                <a:srgbClr val="A0A000"/>
              </a:solidFill>
              <a:ln w="12700">
                <a:noFill/>
                <a:round/>
                <a:headEnd/>
                <a:tailEnd/>
              </a:ln>
            </p:spPr>
            <p:txBody>
              <a:bodyPr wrap="none" anchor="ctr"/>
              <a:lstStyle/>
              <a:p>
                <a:endParaRPr lang="en-US">
                  <a:cs typeface="Arial" pitchFamily="34" charset="0"/>
                </a:endParaRPr>
              </a:p>
            </p:txBody>
          </p:sp>
          <p:sp>
            <p:nvSpPr>
              <p:cNvPr id="43221" name="Oval 194"/>
              <p:cNvSpPr>
                <a:spLocks noChangeArrowheads="1"/>
              </p:cNvSpPr>
              <p:nvPr/>
            </p:nvSpPr>
            <p:spPr bwMode="auto">
              <a:xfrm>
                <a:off x="578" y="1280"/>
                <a:ext cx="142" cy="178"/>
              </a:xfrm>
              <a:prstGeom prst="ellipse">
                <a:avLst/>
              </a:prstGeom>
              <a:solidFill>
                <a:srgbClr val="C0C000"/>
              </a:solidFill>
              <a:ln w="12700">
                <a:noFill/>
                <a:round/>
                <a:headEnd/>
                <a:tailEnd/>
              </a:ln>
            </p:spPr>
            <p:txBody>
              <a:bodyPr wrap="none" anchor="ctr"/>
              <a:lstStyle/>
              <a:p>
                <a:endParaRPr lang="en-US">
                  <a:cs typeface="Arial" pitchFamily="34" charset="0"/>
                </a:endParaRPr>
              </a:p>
            </p:txBody>
          </p:sp>
          <p:sp>
            <p:nvSpPr>
              <p:cNvPr id="43222" name="Oval 195"/>
              <p:cNvSpPr>
                <a:spLocks noChangeArrowheads="1"/>
              </p:cNvSpPr>
              <p:nvPr/>
            </p:nvSpPr>
            <p:spPr bwMode="auto">
              <a:xfrm>
                <a:off x="584" y="1287"/>
                <a:ext cx="113" cy="141"/>
              </a:xfrm>
              <a:prstGeom prst="ellipse">
                <a:avLst/>
              </a:prstGeom>
              <a:solidFill>
                <a:srgbClr val="E0E000"/>
              </a:solidFill>
              <a:ln w="12700">
                <a:noFill/>
                <a:round/>
                <a:headEnd/>
                <a:tailEnd/>
              </a:ln>
            </p:spPr>
            <p:txBody>
              <a:bodyPr wrap="none" anchor="ctr"/>
              <a:lstStyle/>
              <a:p>
                <a:endParaRPr lang="en-US">
                  <a:cs typeface="Arial" pitchFamily="34" charset="0"/>
                </a:endParaRPr>
              </a:p>
            </p:txBody>
          </p:sp>
          <p:sp>
            <p:nvSpPr>
              <p:cNvPr id="43223" name="Oval 196"/>
              <p:cNvSpPr>
                <a:spLocks noChangeArrowheads="1"/>
              </p:cNvSpPr>
              <p:nvPr/>
            </p:nvSpPr>
            <p:spPr bwMode="auto">
              <a:xfrm>
                <a:off x="591" y="1293"/>
                <a:ext cx="85" cy="103"/>
              </a:xfrm>
              <a:prstGeom prst="ellipse">
                <a:avLst/>
              </a:prstGeom>
              <a:solidFill>
                <a:srgbClr val="FFFF00"/>
              </a:solidFill>
              <a:ln w="12700">
                <a:noFill/>
                <a:round/>
                <a:headEnd/>
                <a:tailEnd/>
              </a:ln>
            </p:spPr>
            <p:txBody>
              <a:bodyPr wrap="none" anchor="ctr"/>
              <a:lstStyle/>
              <a:p>
                <a:endParaRPr lang="en-US">
                  <a:cs typeface="Arial" pitchFamily="34" charset="0"/>
                </a:endParaRPr>
              </a:p>
            </p:txBody>
          </p:sp>
          <p:sp>
            <p:nvSpPr>
              <p:cNvPr id="43224" name="Oval 197"/>
              <p:cNvSpPr>
                <a:spLocks noChangeArrowheads="1"/>
              </p:cNvSpPr>
              <p:nvPr/>
            </p:nvSpPr>
            <p:spPr bwMode="auto">
              <a:xfrm>
                <a:off x="596" y="1295"/>
                <a:ext cx="68" cy="83"/>
              </a:xfrm>
              <a:prstGeom prst="ellipse">
                <a:avLst/>
              </a:prstGeom>
              <a:solidFill>
                <a:srgbClr val="FFFF40"/>
              </a:solidFill>
              <a:ln w="12700">
                <a:noFill/>
                <a:round/>
                <a:headEnd/>
                <a:tailEnd/>
              </a:ln>
            </p:spPr>
            <p:txBody>
              <a:bodyPr wrap="none" anchor="ctr"/>
              <a:lstStyle/>
              <a:p>
                <a:endParaRPr lang="en-US">
                  <a:cs typeface="Arial" pitchFamily="34" charset="0"/>
                </a:endParaRPr>
              </a:p>
            </p:txBody>
          </p:sp>
          <p:sp>
            <p:nvSpPr>
              <p:cNvPr id="43225" name="Oval 198"/>
              <p:cNvSpPr>
                <a:spLocks noChangeArrowheads="1"/>
              </p:cNvSpPr>
              <p:nvPr/>
            </p:nvSpPr>
            <p:spPr bwMode="auto">
              <a:xfrm>
                <a:off x="600" y="1300"/>
                <a:ext cx="49" cy="61"/>
              </a:xfrm>
              <a:prstGeom prst="ellipse">
                <a:avLst/>
              </a:prstGeom>
              <a:solidFill>
                <a:srgbClr val="FFFF80"/>
              </a:solidFill>
              <a:ln w="12700">
                <a:noFill/>
                <a:round/>
                <a:headEnd/>
                <a:tailEnd/>
              </a:ln>
            </p:spPr>
            <p:txBody>
              <a:bodyPr wrap="none" anchor="ctr"/>
              <a:lstStyle/>
              <a:p>
                <a:endParaRPr lang="en-US">
                  <a:cs typeface="Arial" pitchFamily="34" charset="0"/>
                </a:endParaRPr>
              </a:p>
            </p:txBody>
          </p:sp>
          <p:sp>
            <p:nvSpPr>
              <p:cNvPr id="43226" name="Oval 199"/>
              <p:cNvSpPr>
                <a:spLocks noChangeArrowheads="1"/>
              </p:cNvSpPr>
              <p:nvPr/>
            </p:nvSpPr>
            <p:spPr bwMode="auto">
              <a:xfrm>
                <a:off x="604" y="1305"/>
                <a:ext cx="32" cy="41"/>
              </a:xfrm>
              <a:prstGeom prst="ellipse">
                <a:avLst/>
              </a:prstGeom>
              <a:solidFill>
                <a:srgbClr val="FFFFC0"/>
              </a:solidFill>
              <a:ln w="12700">
                <a:noFill/>
                <a:round/>
                <a:headEnd/>
                <a:tailEnd/>
              </a:ln>
            </p:spPr>
            <p:txBody>
              <a:bodyPr wrap="none" anchor="ctr"/>
              <a:lstStyle/>
              <a:p>
                <a:endParaRPr lang="en-US">
                  <a:cs typeface="Arial" pitchFamily="34" charset="0"/>
                </a:endParaRPr>
              </a:p>
            </p:txBody>
          </p:sp>
        </p:grpSp>
        <p:sp>
          <p:nvSpPr>
            <p:cNvPr id="43030" name="Rectangle 200"/>
            <p:cNvSpPr>
              <a:spLocks noChangeArrowheads="1"/>
            </p:cNvSpPr>
            <p:nvPr/>
          </p:nvSpPr>
          <p:spPr bwMode="auto">
            <a:xfrm>
              <a:off x="3914" y="1080"/>
              <a:ext cx="1021" cy="382"/>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Nursing Homes</a:t>
              </a:r>
            </a:p>
          </p:txBody>
        </p:sp>
        <p:grpSp>
          <p:nvGrpSpPr>
            <p:cNvPr id="43031" name="Group 202"/>
            <p:cNvGrpSpPr>
              <a:grpSpLocks/>
            </p:cNvGrpSpPr>
            <p:nvPr/>
          </p:nvGrpSpPr>
          <p:grpSpPr bwMode="auto">
            <a:xfrm>
              <a:off x="4390" y="3067"/>
              <a:ext cx="248" cy="347"/>
              <a:chOff x="546" y="1254"/>
              <a:chExt cx="288" cy="358"/>
            </a:xfrm>
          </p:grpSpPr>
          <p:sp>
            <p:nvSpPr>
              <p:cNvPr id="43205" name="Oval 203"/>
              <p:cNvSpPr>
                <a:spLocks noChangeArrowheads="1"/>
              </p:cNvSpPr>
              <p:nvPr/>
            </p:nvSpPr>
            <p:spPr bwMode="auto">
              <a:xfrm>
                <a:off x="546" y="1254"/>
                <a:ext cx="288" cy="358"/>
              </a:xfrm>
              <a:prstGeom prst="ellipse">
                <a:avLst/>
              </a:prstGeom>
              <a:solidFill>
                <a:srgbClr val="202000"/>
              </a:solidFill>
              <a:ln w="12700">
                <a:noFill/>
                <a:round/>
                <a:headEnd/>
                <a:tailEnd/>
              </a:ln>
            </p:spPr>
            <p:txBody>
              <a:bodyPr wrap="none" anchor="ctr"/>
              <a:lstStyle/>
              <a:p>
                <a:endParaRPr lang="en-US">
                  <a:cs typeface="Arial" pitchFamily="34" charset="0"/>
                </a:endParaRPr>
              </a:p>
            </p:txBody>
          </p:sp>
          <p:sp>
            <p:nvSpPr>
              <p:cNvPr id="43206" name="Oval 204"/>
              <p:cNvSpPr>
                <a:spLocks noChangeArrowheads="1"/>
              </p:cNvSpPr>
              <p:nvPr/>
            </p:nvSpPr>
            <p:spPr bwMode="auto">
              <a:xfrm>
                <a:off x="551" y="1255"/>
                <a:ext cx="262" cy="326"/>
              </a:xfrm>
              <a:prstGeom prst="ellipse">
                <a:avLst/>
              </a:prstGeom>
              <a:solidFill>
                <a:srgbClr val="404000"/>
              </a:solidFill>
              <a:ln w="12700">
                <a:noFill/>
                <a:round/>
                <a:headEnd/>
                <a:tailEnd/>
              </a:ln>
            </p:spPr>
            <p:txBody>
              <a:bodyPr wrap="none" anchor="ctr"/>
              <a:lstStyle/>
              <a:p>
                <a:endParaRPr lang="en-US">
                  <a:cs typeface="Arial" pitchFamily="34" charset="0"/>
                </a:endParaRPr>
              </a:p>
            </p:txBody>
          </p:sp>
          <p:sp>
            <p:nvSpPr>
              <p:cNvPr id="43207" name="Oval 205"/>
              <p:cNvSpPr>
                <a:spLocks noChangeArrowheads="1"/>
              </p:cNvSpPr>
              <p:nvPr/>
            </p:nvSpPr>
            <p:spPr bwMode="auto">
              <a:xfrm>
                <a:off x="557" y="1261"/>
                <a:ext cx="233" cy="289"/>
              </a:xfrm>
              <a:prstGeom prst="ellipse">
                <a:avLst/>
              </a:prstGeom>
              <a:solidFill>
                <a:srgbClr val="606000"/>
              </a:solidFill>
              <a:ln w="12700">
                <a:noFill/>
                <a:round/>
                <a:headEnd/>
                <a:tailEnd/>
              </a:ln>
            </p:spPr>
            <p:txBody>
              <a:bodyPr wrap="none" anchor="ctr"/>
              <a:lstStyle/>
              <a:p>
                <a:endParaRPr lang="en-US">
                  <a:cs typeface="Arial" pitchFamily="34" charset="0"/>
                </a:endParaRPr>
              </a:p>
            </p:txBody>
          </p:sp>
          <p:sp>
            <p:nvSpPr>
              <p:cNvPr id="43208" name="Oval 206"/>
              <p:cNvSpPr>
                <a:spLocks noChangeArrowheads="1"/>
              </p:cNvSpPr>
              <p:nvPr/>
            </p:nvSpPr>
            <p:spPr bwMode="auto">
              <a:xfrm>
                <a:off x="563" y="1268"/>
                <a:ext cx="204" cy="251"/>
              </a:xfrm>
              <a:prstGeom prst="ellipse">
                <a:avLst/>
              </a:prstGeom>
              <a:solidFill>
                <a:srgbClr val="808000"/>
              </a:solidFill>
              <a:ln w="12700">
                <a:noFill/>
                <a:round/>
                <a:headEnd/>
                <a:tailEnd/>
              </a:ln>
            </p:spPr>
            <p:txBody>
              <a:bodyPr wrap="none" anchor="ctr"/>
              <a:lstStyle/>
              <a:p>
                <a:endParaRPr lang="en-US">
                  <a:cs typeface="Arial" pitchFamily="34" charset="0"/>
                </a:endParaRPr>
              </a:p>
            </p:txBody>
          </p:sp>
          <p:sp>
            <p:nvSpPr>
              <p:cNvPr id="43209" name="Oval 207"/>
              <p:cNvSpPr>
                <a:spLocks noChangeArrowheads="1"/>
              </p:cNvSpPr>
              <p:nvPr/>
            </p:nvSpPr>
            <p:spPr bwMode="auto">
              <a:xfrm>
                <a:off x="571" y="1274"/>
                <a:ext cx="173" cy="215"/>
              </a:xfrm>
              <a:prstGeom prst="ellipse">
                <a:avLst/>
              </a:prstGeom>
              <a:solidFill>
                <a:srgbClr val="A0A000"/>
              </a:solidFill>
              <a:ln w="12700">
                <a:noFill/>
                <a:round/>
                <a:headEnd/>
                <a:tailEnd/>
              </a:ln>
            </p:spPr>
            <p:txBody>
              <a:bodyPr wrap="none" anchor="ctr"/>
              <a:lstStyle/>
              <a:p>
                <a:endParaRPr lang="en-US">
                  <a:cs typeface="Arial" pitchFamily="34" charset="0"/>
                </a:endParaRPr>
              </a:p>
            </p:txBody>
          </p:sp>
          <p:sp>
            <p:nvSpPr>
              <p:cNvPr id="43210" name="Oval 208"/>
              <p:cNvSpPr>
                <a:spLocks noChangeArrowheads="1"/>
              </p:cNvSpPr>
              <p:nvPr/>
            </p:nvSpPr>
            <p:spPr bwMode="auto">
              <a:xfrm>
                <a:off x="578" y="1280"/>
                <a:ext cx="142" cy="178"/>
              </a:xfrm>
              <a:prstGeom prst="ellipse">
                <a:avLst/>
              </a:prstGeom>
              <a:solidFill>
                <a:srgbClr val="C0C000"/>
              </a:solidFill>
              <a:ln w="12700">
                <a:noFill/>
                <a:round/>
                <a:headEnd/>
                <a:tailEnd/>
              </a:ln>
            </p:spPr>
            <p:txBody>
              <a:bodyPr wrap="none" anchor="ctr"/>
              <a:lstStyle/>
              <a:p>
                <a:endParaRPr lang="en-US">
                  <a:cs typeface="Arial" pitchFamily="34" charset="0"/>
                </a:endParaRPr>
              </a:p>
            </p:txBody>
          </p:sp>
          <p:sp>
            <p:nvSpPr>
              <p:cNvPr id="43211" name="Oval 209"/>
              <p:cNvSpPr>
                <a:spLocks noChangeArrowheads="1"/>
              </p:cNvSpPr>
              <p:nvPr/>
            </p:nvSpPr>
            <p:spPr bwMode="auto">
              <a:xfrm>
                <a:off x="584" y="1287"/>
                <a:ext cx="113" cy="141"/>
              </a:xfrm>
              <a:prstGeom prst="ellipse">
                <a:avLst/>
              </a:prstGeom>
              <a:solidFill>
                <a:srgbClr val="E0E000"/>
              </a:solidFill>
              <a:ln w="12700">
                <a:noFill/>
                <a:round/>
                <a:headEnd/>
                <a:tailEnd/>
              </a:ln>
            </p:spPr>
            <p:txBody>
              <a:bodyPr wrap="none" anchor="ctr"/>
              <a:lstStyle/>
              <a:p>
                <a:endParaRPr lang="en-US">
                  <a:cs typeface="Arial" pitchFamily="34" charset="0"/>
                </a:endParaRPr>
              </a:p>
            </p:txBody>
          </p:sp>
          <p:sp>
            <p:nvSpPr>
              <p:cNvPr id="43212" name="Oval 210"/>
              <p:cNvSpPr>
                <a:spLocks noChangeArrowheads="1"/>
              </p:cNvSpPr>
              <p:nvPr/>
            </p:nvSpPr>
            <p:spPr bwMode="auto">
              <a:xfrm>
                <a:off x="591" y="1293"/>
                <a:ext cx="85" cy="103"/>
              </a:xfrm>
              <a:prstGeom prst="ellipse">
                <a:avLst/>
              </a:prstGeom>
              <a:solidFill>
                <a:srgbClr val="FFFF00"/>
              </a:solidFill>
              <a:ln w="12700">
                <a:noFill/>
                <a:round/>
                <a:headEnd/>
                <a:tailEnd/>
              </a:ln>
            </p:spPr>
            <p:txBody>
              <a:bodyPr wrap="none" anchor="ctr"/>
              <a:lstStyle/>
              <a:p>
                <a:endParaRPr lang="en-US">
                  <a:cs typeface="Arial" pitchFamily="34" charset="0"/>
                </a:endParaRPr>
              </a:p>
            </p:txBody>
          </p:sp>
          <p:sp>
            <p:nvSpPr>
              <p:cNvPr id="43213" name="Oval 211"/>
              <p:cNvSpPr>
                <a:spLocks noChangeArrowheads="1"/>
              </p:cNvSpPr>
              <p:nvPr/>
            </p:nvSpPr>
            <p:spPr bwMode="auto">
              <a:xfrm>
                <a:off x="596" y="1295"/>
                <a:ext cx="68" cy="83"/>
              </a:xfrm>
              <a:prstGeom prst="ellipse">
                <a:avLst/>
              </a:prstGeom>
              <a:solidFill>
                <a:srgbClr val="FFFF40"/>
              </a:solidFill>
              <a:ln w="12700">
                <a:noFill/>
                <a:round/>
                <a:headEnd/>
                <a:tailEnd/>
              </a:ln>
            </p:spPr>
            <p:txBody>
              <a:bodyPr wrap="none" anchor="ctr"/>
              <a:lstStyle/>
              <a:p>
                <a:endParaRPr lang="en-US">
                  <a:cs typeface="Arial" pitchFamily="34" charset="0"/>
                </a:endParaRPr>
              </a:p>
            </p:txBody>
          </p:sp>
          <p:sp>
            <p:nvSpPr>
              <p:cNvPr id="43214" name="Oval 212"/>
              <p:cNvSpPr>
                <a:spLocks noChangeArrowheads="1"/>
              </p:cNvSpPr>
              <p:nvPr/>
            </p:nvSpPr>
            <p:spPr bwMode="auto">
              <a:xfrm>
                <a:off x="600" y="1300"/>
                <a:ext cx="49" cy="61"/>
              </a:xfrm>
              <a:prstGeom prst="ellipse">
                <a:avLst/>
              </a:prstGeom>
              <a:solidFill>
                <a:srgbClr val="FFFF80"/>
              </a:solidFill>
              <a:ln w="12700">
                <a:noFill/>
                <a:round/>
                <a:headEnd/>
                <a:tailEnd/>
              </a:ln>
            </p:spPr>
            <p:txBody>
              <a:bodyPr wrap="none" anchor="ctr"/>
              <a:lstStyle/>
              <a:p>
                <a:endParaRPr lang="en-US">
                  <a:cs typeface="Arial" pitchFamily="34" charset="0"/>
                </a:endParaRPr>
              </a:p>
            </p:txBody>
          </p:sp>
          <p:sp>
            <p:nvSpPr>
              <p:cNvPr id="43215" name="Oval 213"/>
              <p:cNvSpPr>
                <a:spLocks noChangeArrowheads="1"/>
              </p:cNvSpPr>
              <p:nvPr/>
            </p:nvSpPr>
            <p:spPr bwMode="auto">
              <a:xfrm>
                <a:off x="604" y="1305"/>
                <a:ext cx="32" cy="41"/>
              </a:xfrm>
              <a:prstGeom prst="ellipse">
                <a:avLst/>
              </a:prstGeom>
              <a:solidFill>
                <a:srgbClr val="FFFFC0"/>
              </a:solidFill>
              <a:ln w="12700">
                <a:noFill/>
                <a:round/>
                <a:headEnd/>
                <a:tailEnd/>
              </a:ln>
            </p:spPr>
            <p:txBody>
              <a:bodyPr wrap="none" anchor="ctr"/>
              <a:lstStyle/>
              <a:p>
                <a:endParaRPr lang="en-US">
                  <a:cs typeface="Arial" pitchFamily="34" charset="0"/>
                </a:endParaRPr>
              </a:p>
            </p:txBody>
          </p:sp>
        </p:grpSp>
        <p:sp>
          <p:nvSpPr>
            <p:cNvPr id="43032" name="Rectangle 214"/>
            <p:cNvSpPr>
              <a:spLocks noChangeArrowheads="1"/>
            </p:cNvSpPr>
            <p:nvPr/>
          </p:nvSpPr>
          <p:spPr bwMode="auto">
            <a:xfrm>
              <a:off x="4007" y="3388"/>
              <a:ext cx="1021" cy="219"/>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Fire</a:t>
              </a:r>
            </a:p>
          </p:txBody>
        </p:sp>
        <p:grpSp>
          <p:nvGrpSpPr>
            <p:cNvPr id="43033" name="Group 216"/>
            <p:cNvGrpSpPr>
              <a:grpSpLocks/>
            </p:cNvGrpSpPr>
            <p:nvPr/>
          </p:nvGrpSpPr>
          <p:grpSpPr bwMode="auto">
            <a:xfrm>
              <a:off x="2249" y="3679"/>
              <a:ext cx="248" cy="348"/>
              <a:chOff x="546" y="1254"/>
              <a:chExt cx="288" cy="358"/>
            </a:xfrm>
          </p:grpSpPr>
          <p:sp>
            <p:nvSpPr>
              <p:cNvPr id="43194" name="Oval 217"/>
              <p:cNvSpPr>
                <a:spLocks noChangeArrowheads="1"/>
              </p:cNvSpPr>
              <p:nvPr/>
            </p:nvSpPr>
            <p:spPr bwMode="auto">
              <a:xfrm>
                <a:off x="546" y="1254"/>
                <a:ext cx="288" cy="358"/>
              </a:xfrm>
              <a:prstGeom prst="ellipse">
                <a:avLst/>
              </a:prstGeom>
              <a:solidFill>
                <a:srgbClr val="202000"/>
              </a:solidFill>
              <a:ln w="12700">
                <a:noFill/>
                <a:round/>
                <a:headEnd/>
                <a:tailEnd/>
              </a:ln>
            </p:spPr>
            <p:txBody>
              <a:bodyPr wrap="none" anchor="ctr"/>
              <a:lstStyle/>
              <a:p>
                <a:endParaRPr lang="en-US">
                  <a:cs typeface="Arial" pitchFamily="34" charset="0"/>
                </a:endParaRPr>
              </a:p>
            </p:txBody>
          </p:sp>
          <p:sp>
            <p:nvSpPr>
              <p:cNvPr id="43195" name="Oval 218"/>
              <p:cNvSpPr>
                <a:spLocks noChangeArrowheads="1"/>
              </p:cNvSpPr>
              <p:nvPr/>
            </p:nvSpPr>
            <p:spPr bwMode="auto">
              <a:xfrm>
                <a:off x="551" y="1255"/>
                <a:ext cx="262" cy="326"/>
              </a:xfrm>
              <a:prstGeom prst="ellipse">
                <a:avLst/>
              </a:prstGeom>
              <a:solidFill>
                <a:srgbClr val="404000"/>
              </a:solidFill>
              <a:ln w="12700">
                <a:noFill/>
                <a:round/>
                <a:headEnd/>
                <a:tailEnd/>
              </a:ln>
            </p:spPr>
            <p:txBody>
              <a:bodyPr wrap="none" anchor="ctr"/>
              <a:lstStyle/>
              <a:p>
                <a:endParaRPr lang="en-US">
                  <a:cs typeface="Arial" pitchFamily="34" charset="0"/>
                </a:endParaRPr>
              </a:p>
            </p:txBody>
          </p:sp>
          <p:sp>
            <p:nvSpPr>
              <p:cNvPr id="43196" name="Oval 219"/>
              <p:cNvSpPr>
                <a:spLocks noChangeArrowheads="1"/>
              </p:cNvSpPr>
              <p:nvPr/>
            </p:nvSpPr>
            <p:spPr bwMode="auto">
              <a:xfrm>
                <a:off x="557" y="1261"/>
                <a:ext cx="233" cy="289"/>
              </a:xfrm>
              <a:prstGeom prst="ellipse">
                <a:avLst/>
              </a:prstGeom>
              <a:solidFill>
                <a:srgbClr val="606000"/>
              </a:solidFill>
              <a:ln w="12700">
                <a:noFill/>
                <a:round/>
                <a:headEnd/>
                <a:tailEnd/>
              </a:ln>
            </p:spPr>
            <p:txBody>
              <a:bodyPr wrap="none" anchor="ctr"/>
              <a:lstStyle/>
              <a:p>
                <a:endParaRPr lang="en-US">
                  <a:cs typeface="Arial" pitchFamily="34" charset="0"/>
                </a:endParaRPr>
              </a:p>
            </p:txBody>
          </p:sp>
          <p:sp>
            <p:nvSpPr>
              <p:cNvPr id="43197" name="Oval 220"/>
              <p:cNvSpPr>
                <a:spLocks noChangeArrowheads="1"/>
              </p:cNvSpPr>
              <p:nvPr/>
            </p:nvSpPr>
            <p:spPr bwMode="auto">
              <a:xfrm>
                <a:off x="563" y="1268"/>
                <a:ext cx="204" cy="251"/>
              </a:xfrm>
              <a:prstGeom prst="ellipse">
                <a:avLst/>
              </a:prstGeom>
              <a:solidFill>
                <a:srgbClr val="808000"/>
              </a:solidFill>
              <a:ln w="12700">
                <a:noFill/>
                <a:round/>
                <a:headEnd/>
                <a:tailEnd/>
              </a:ln>
            </p:spPr>
            <p:txBody>
              <a:bodyPr wrap="none" anchor="ctr"/>
              <a:lstStyle/>
              <a:p>
                <a:endParaRPr lang="en-US">
                  <a:cs typeface="Arial" pitchFamily="34" charset="0"/>
                </a:endParaRPr>
              </a:p>
            </p:txBody>
          </p:sp>
          <p:sp>
            <p:nvSpPr>
              <p:cNvPr id="43198" name="Oval 221"/>
              <p:cNvSpPr>
                <a:spLocks noChangeArrowheads="1"/>
              </p:cNvSpPr>
              <p:nvPr/>
            </p:nvSpPr>
            <p:spPr bwMode="auto">
              <a:xfrm>
                <a:off x="571" y="1274"/>
                <a:ext cx="173" cy="215"/>
              </a:xfrm>
              <a:prstGeom prst="ellipse">
                <a:avLst/>
              </a:prstGeom>
              <a:solidFill>
                <a:srgbClr val="A0A000"/>
              </a:solidFill>
              <a:ln w="12700">
                <a:noFill/>
                <a:round/>
                <a:headEnd/>
                <a:tailEnd/>
              </a:ln>
            </p:spPr>
            <p:txBody>
              <a:bodyPr wrap="none" anchor="ctr"/>
              <a:lstStyle/>
              <a:p>
                <a:endParaRPr lang="en-US">
                  <a:cs typeface="Arial" pitchFamily="34" charset="0"/>
                </a:endParaRPr>
              </a:p>
            </p:txBody>
          </p:sp>
          <p:sp>
            <p:nvSpPr>
              <p:cNvPr id="43199" name="Oval 222"/>
              <p:cNvSpPr>
                <a:spLocks noChangeArrowheads="1"/>
              </p:cNvSpPr>
              <p:nvPr/>
            </p:nvSpPr>
            <p:spPr bwMode="auto">
              <a:xfrm>
                <a:off x="578" y="1280"/>
                <a:ext cx="142" cy="178"/>
              </a:xfrm>
              <a:prstGeom prst="ellipse">
                <a:avLst/>
              </a:prstGeom>
              <a:solidFill>
                <a:srgbClr val="C0C000"/>
              </a:solidFill>
              <a:ln w="12700">
                <a:noFill/>
                <a:round/>
                <a:headEnd/>
                <a:tailEnd/>
              </a:ln>
            </p:spPr>
            <p:txBody>
              <a:bodyPr wrap="none" anchor="ctr"/>
              <a:lstStyle/>
              <a:p>
                <a:endParaRPr lang="en-US">
                  <a:cs typeface="Arial" pitchFamily="34" charset="0"/>
                </a:endParaRPr>
              </a:p>
            </p:txBody>
          </p:sp>
          <p:sp>
            <p:nvSpPr>
              <p:cNvPr id="43200" name="Oval 223"/>
              <p:cNvSpPr>
                <a:spLocks noChangeArrowheads="1"/>
              </p:cNvSpPr>
              <p:nvPr/>
            </p:nvSpPr>
            <p:spPr bwMode="auto">
              <a:xfrm>
                <a:off x="584" y="1287"/>
                <a:ext cx="113" cy="141"/>
              </a:xfrm>
              <a:prstGeom prst="ellipse">
                <a:avLst/>
              </a:prstGeom>
              <a:solidFill>
                <a:srgbClr val="E0E000"/>
              </a:solidFill>
              <a:ln w="12700">
                <a:noFill/>
                <a:round/>
                <a:headEnd/>
                <a:tailEnd/>
              </a:ln>
            </p:spPr>
            <p:txBody>
              <a:bodyPr wrap="none" anchor="ctr"/>
              <a:lstStyle/>
              <a:p>
                <a:endParaRPr lang="en-US">
                  <a:cs typeface="Arial" pitchFamily="34" charset="0"/>
                </a:endParaRPr>
              </a:p>
            </p:txBody>
          </p:sp>
          <p:sp>
            <p:nvSpPr>
              <p:cNvPr id="43201" name="Oval 224"/>
              <p:cNvSpPr>
                <a:spLocks noChangeArrowheads="1"/>
              </p:cNvSpPr>
              <p:nvPr/>
            </p:nvSpPr>
            <p:spPr bwMode="auto">
              <a:xfrm>
                <a:off x="591" y="1293"/>
                <a:ext cx="85" cy="103"/>
              </a:xfrm>
              <a:prstGeom prst="ellipse">
                <a:avLst/>
              </a:prstGeom>
              <a:solidFill>
                <a:srgbClr val="FFFF00"/>
              </a:solidFill>
              <a:ln w="12700">
                <a:noFill/>
                <a:round/>
                <a:headEnd/>
                <a:tailEnd/>
              </a:ln>
            </p:spPr>
            <p:txBody>
              <a:bodyPr wrap="none" anchor="ctr"/>
              <a:lstStyle/>
              <a:p>
                <a:endParaRPr lang="en-US">
                  <a:cs typeface="Arial" pitchFamily="34" charset="0"/>
                </a:endParaRPr>
              </a:p>
            </p:txBody>
          </p:sp>
          <p:sp>
            <p:nvSpPr>
              <p:cNvPr id="43202" name="Oval 225"/>
              <p:cNvSpPr>
                <a:spLocks noChangeArrowheads="1"/>
              </p:cNvSpPr>
              <p:nvPr/>
            </p:nvSpPr>
            <p:spPr bwMode="auto">
              <a:xfrm>
                <a:off x="596" y="1295"/>
                <a:ext cx="68" cy="83"/>
              </a:xfrm>
              <a:prstGeom prst="ellipse">
                <a:avLst/>
              </a:prstGeom>
              <a:solidFill>
                <a:srgbClr val="FFFF40"/>
              </a:solidFill>
              <a:ln w="12700">
                <a:noFill/>
                <a:round/>
                <a:headEnd/>
                <a:tailEnd/>
              </a:ln>
            </p:spPr>
            <p:txBody>
              <a:bodyPr wrap="none" anchor="ctr"/>
              <a:lstStyle/>
              <a:p>
                <a:endParaRPr lang="en-US">
                  <a:cs typeface="Arial" pitchFamily="34" charset="0"/>
                </a:endParaRPr>
              </a:p>
            </p:txBody>
          </p:sp>
          <p:sp>
            <p:nvSpPr>
              <p:cNvPr id="43203" name="Oval 226"/>
              <p:cNvSpPr>
                <a:spLocks noChangeArrowheads="1"/>
              </p:cNvSpPr>
              <p:nvPr/>
            </p:nvSpPr>
            <p:spPr bwMode="auto">
              <a:xfrm>
                <a:off x="600" y="1300"/>
                <a:ext cx="49" cy="61"/>
              </a:xfrm>
              <a:prstGeom prst="ellipse">
                <a:avLst/>
              </a:prstGeom>
              <a:solidFill>
                <a:srgbClr val="FFFF80"/>
              </a:solidFill>
              <a:ln w="12700">
                <a:noFill/>
                <a:round/>
                <a:headEnd/>
                <a:tailEnd/>
              </a:ln>
            </p:spPr>
            <p:txBody>
              <a:bodyPr wrap="none" anchor="ctr"/>
              <a:lstStyle/>
              <a:p>
                <a:endParaRPr lang="en-US">
                  <a:cs typeface="Arial" pitchFamily="34" charset="0"/>
                </a:endParaRPr>
              </a:p>
            </p:txBody>
          </p:sp>
          <p:sp>
            <p:nvSpPr>
              <p:cNvPr id="43204" name="Oval 227"/>
              <p:cNvSpPr>
                <a:spLocks noChangeArrowheads="1"/>
              </p:cNvSpPr>
              <p:nvPr/>
            </p:nvSpPr>
            <p:spPr bwMode="auto">
              <a:xfrm>
                <a:off x="604" y="1305"/>
                <a:ext cx="32" cy="41"/>
              </a:xfrm>
              <a:prstGeom prst="ellipse">
                <a:avLst/>
              </a:prstGeom>
              <a:solidFill>
                <a:srgbClr val="FFFFC0"/>
              </a:solidFill>
              <a:ln w="12700">
                <a:noFill/>
                <a:round/>
                <a:headEnd/>
                <a:tailEnd/>
              </a:ln>
            </p:spPr>
            <p:txBody>
              <a:bodyPr wrap="none" anchor="ctr"/>
              <a:lstStyle/>
              <a:p>
                <a:endParaRPr lang="en-US">
                  <a:cs typeface="Arial" pitchFamily="34" charset="0"/>
                </a:endParaRPr>
              </a:p>
            </p:txBody>
          </p:sp>
        </p:grpSp>
        <p:sp>
          <p:nvSpPr>
            <p:cNvPr id="43034" name="Rectangle 228"/>
            <p:cNvSpPr>
              <a:spLocks noChangeArrowheads="1"/>
            </p:cNvSpPr>
            <p:nvPr/>
          </p:nvSpPr>
          <p:spPr bwMode="auto">
            <a:xfrm>
              <a:off x="1866" y="3987"/>
              <a:ext cx="1021" cy="219"/>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Corrections</a:t>
              </a:r>
            </a:p>
          </p:txBody>
        </p:sp>
        <p:sp>
          <p:nvSpPr>
            <p:cNvPr id="43035" name="Rectangle 230"/>
            <p:cNvSpPr>
              <a:spLocks noChangeArrowheads="1"/>
            </p:cNvSpPr>
            <p:nvPr/>
          </p:nvSpPr>
          <p:spPr bwMode="auto">
            <a:xfrm>
              <a:off x="4444" y="2651"/>
              <a:ext cx="889" cy="382"/>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Mental Health</a:t>
              </a:r>
            </a:p>
          </p:txBody>
        </p:sp>
        <p:grpSp>
          <p:nvGrpSpPr>
            <p:cNvPr id="43036" name="Group 231"/>
            <p:cNvGrpSpPr>
              <a:grpSpLocks/>
            </p:cNvGrpSpPr>
            <p:nvPr/>
          </p:nvGrpSpPr>
          <p:grpSpPr bwMode="auto">
            <a:xfrm>
              <a:off x="4379" y="2509"/>
              <a:ext cx="281" cy="392"/>
              <a:chOff x="3629" y="3513"/>
              <a:chExt cx="326" cy="404"/>
            </a:xfrm>
          </p:grpSpPr>
          <p:sp>
            <p:nvSpPr>
              <p:cNvPr id="43183" name="Oval 232"/>
              <p:cNvSpPr>
                <a:spLocks noChangeArrowheads="1"/>
              </p:cNvSpPr>
              <p:nvPr/>
            </p:nvSpPr>
            <p:spPr bwMode="auto">
              <a:xfrm>
                <a:off x="3629" y="3513"/>
                <a:ext cx="326" cy="404"/>
              </a:xfrm>
              <a:prstGeom prst="ellipse">
                <a:avLst/>
              </a:prstGeom>
              <a:solidFill>
                <a:srgbClr val="200000"/>
              </a:solidFill>
              <a:ln w="12700">
                <a:noFill/>
                <a:round/>
                <a:headEnd/>
                <a:tailEnd/>
              </a:ln>
            </p:spPr>
            <p:txBody>
              <a:bodyPr wrap="none" anchor="ctr"/>
              <a:lstStyle/>
              <a:p>
                <a:endParaRPr lang="en-US">
                  <a:cs typeface="Arial" pitchFamily="34" charset="0"/>
                </a:endParaRPr>
              </a:p>
            </p:txBody>
          </p:sp>
          <p:sp>
            <p:nvSpPr>
              <p:cNvPr id="43184" name="Oval 233"/>
              <p:cNvSpPr>
                <a:spLocks noChangeArrowheads="1"/>
              </p:cNvSpPr>
              <p:nvPr/>
            </p:nvSpPr>
            <p:spPr bwMode="auto">
              <a:xfrm>
                <a:off x="3635" y="3516"/>
                <a:ext cx="296" cy="366"/>
              </a:xfrm>
              <a:prstGeom prst="ellipse">
                <a:avLst/>
              </a:prstGeom>
              <a:solidFill>
                <a:srgbClr val="400000"/>
              </a:solidFill>
              <a:ln w="12700">
                <a:noFill/>
                <a:round/>
                <a:headEnd/>
                <a:tailEnd/>
              </a:ln>
            </p:spPr>
            <p:txBody>
              <a:bodyPr wrap="none" anchor="ctr"/>
              <a:lstStyle/>
              <a:p>
                <a:endParaRPr lang="en-US">
                  <a:cs typeface="Arial" pitchFamily="34" charset="0"/>
                </a:endParaRPr>
              </a:p>
            </p:txBody>
          </p:sp>
          <p:sp>
            <p:nvSpPr>
              <p:cNvPr id="43185" name="Oval 234"/>
              <p:cNvSpPr>
                <a:spLocks noChangeArrowheads="1"/>
              </p:cNvSpPr>
              <p:nvPr/>
            </p:nvSpPr>
            <p:spPr bwMode="auto">
              <a:xfrm>
                <a:off x="3642" y="3522"/>
                <a:ext cx="263" cy="326"/>
              </a:xfrm>
              <a:prstGeom prst="ellipse">
                <a:avLst/>
              </a:prstGeom>
              <a:solidFill>
                <a:srgbClr val="600000"/>
              </a:solidFill>
              <a:ln w="12700">
                <a:noFill/>
                <a:round/>
                <a:headEnd/>
                <a:tailEnd/>
              </a:ln>
            </p:spPr>
            <p:txBody>
              <a:bodyPr wrap="none" anchor="ctr"/>
              <a:lstStyle/>
              <a:p>
                <a:endParaRPr lang="en-US">
                  <a:cs typeface="Arial" pitchFamily="34" charset="0"/>
                </a:endParaRPr>
              </a:p>
            </p:txBody>
          </p:sp>
          <p:sp>
            <p:nvSpPr>
              <p:cNvPr id="43186" name="Oval 235"/>
              <p:cNvSpPr>
                <a:spLocks noChangeArrowheads="1"/>
              </p:cNvSpPr>
              <p:nvPr/>
            </p:nvSpPr>
            <p:spPr bwMode="auto">
              <a:xfrm>
                <a:off x="3649" y="3529"/>
                <a:ext cx="230" cy="284"/>
              </a:xfrm>
              <a:prstGeom prst="ellipse">
                <a:avLst/>
              </a:prstGeom>
              <a:solidFill>
                <a:srgbClr val="800000"/>
              </a:solidFill>
              <a:ln w="12700">
                <a:noFill/>
                <a:round/>
                <a:headEnd/>
                <a:tailEnd/>
              </a:ln>
            </p:spPr>
            <p:txBody>
              <a:bodyPr wrap="none" anchor="ctr"/>
              <a:lstStyle/>
              <a:p>
                <a:endParaRPr lang="en-US">
                  <a:cs typeface="Arial" pitchFamily="34" charset="0"/>
                </a:endParaRPr>
              </a:p>
            </p:txBody>
          </p:sp>
          <p:sp>
            <p:nvSpPr>
              <p:cNvPr id="43187" name="Oval 236"/>
              <p:cNvSpPr>
                <a:spLocks noChangeArrowheads="1"/>
              </p:cNvSpPr>
              <p:nvPr/>
            </p:nvSpPr>
            <p:spPr bwMode="auto">
              <a:xfrm>
                <a:off x="3658" y="3535"/>
                <a:ext cx="196" cy="244"/>
              </a:xfrm>
              <a:prstGeom prst="ellipse">
                <a:avLst/>
              </a:prstGeom>
              <a:solidFill>
                <a:srgbClr val="A00000"/>
              </a:solidFill>
              <a:ln w="12700">
                <a:noFill/>
                <a:round/>
                <a:headEnd/>
                <a:tailEnd/>
              </a:ln>
            </p:spPr>
            <p:txBody>
              <a:bodyPr wrap="none" anchor="ctr"/>
              <a:lstStyle/>
              <a:p>
                <a:endParaRPr lang="en-US">
                  <a:cs typeface="Arial" pitchFamily="34" charset="0"/>
                </a:endParaRPr>
              </a:p>
            </p:txBody>
          </p:sp>
          <p:sp>
            <p:nvSpPr>
              <p:cNvPr id="43188" name="Oval 237"/>
              <p:cNvSpPr>
                <a:spLocks noChangeArrowheads="1"/>
              </p:cNvSpPr>
              <p:nvPr/>
            </p:nvSpPr>
            <p:spPr bwMode="auto">
              <a:xfrm>
                <a:off x="3665" y="3543"/>
                <a:ext cx="163" cy="201"/>
              </a:xfrm>
              <a:prstGeom prst="ellipse">
                <a:avLst/>
              </a:prstGeom>
              <a:solidFill>
                <a:srgbClr val="C00000"/>
              </a:solidFill>
              <a:ln w="12700">
                <a:noFill/>
                <a:round/>
                <a:headEnd/>
                <a:tailEnd/>
              </a:ln>
            </p:spPr>
            <p:txBody>
              <a:bodyPr wrap="none" anchor="ctr"/>
              <a:lstStyle/>
              <a:p>
                <a:endParaRPr lang="en-US">
                  <a:cs typeface="Arial" pitchFamily="34" charset="0"/>
                </a:endParaRPr>
              </a:p>
            </p:txBody>
          </p:sp>
          <p:sp>
            <p:nvSpPr>
              <p:cNvPr id="43189" name="Oval 238"/>
              <p:cNvSpPr>
                <a:spLocks noChangeArrowheads="1"/>
              </p:cNvSpPr>
              <p:nvPr/>
            </p:nvSpPr>
            <p:spPr bwMode="auto">
              <a:xfrm>
                <a:off x="3672" y="3551"/>
                <a:ext cx="130" cy="160"/>
              </a:xfrm>
              <a:prstGeom prst="ellipse">
                <a:avLst/>
              </a:prstGeom>
              <a:solidFill>
                <a:srgbClr val="E00000"/>
              </a:solidFill>
              <a:ln w="12700">
                <a:noFill/>
                <a:round/>
                <a:headEnd/>
                <a:tailEnd/>
              </a:ln>
            </p:spPr>
            <p:txBody>
              <a:bodyPr wrap="none" anchor="ctr"/>
              <a:lstStyle/>
              <a:p>
                <a:endParaRPr lang="en-US">
                  <a:cs typeface="Arial" pitchFamily="34" charset="0"/>
                </a:endParaRPr>
              </a:p>
            </p:txBody>
          </p:sp>
          <p:sp>
            <p:nvSpPr>
              <p:cNvPr id="43190" name="Oval 239"/>
              <p:cNvSpPr>
                <a:spLocks noChangeArrowheads="1"/>
              </p:cNvSpPr>
              <p:nvPr/>
            </p:nvSpPr>
            <p:spPr bwMode="auto">
              <a:xfrm>
                <a:off x="3680" y="3558"/>
                <a:ext cx="96" cy="117"/>
              </a:xfrm>
              <a:prstGeom prst="ellipse">
                <a:avLst/>
              </a:prstGeom>
              <a:solidFill>
                <a:srgbClr val="FF0000"/>
              </a:solidFill>
              <a:ln w="12700">
                <a:noFill/>
                <a:round/>
                <a:headEnd/>
                <a:tailEnd/>
              </a:ln>
            </p:spPr>
            <p:txBody>
              <a:bodyPr wrap="none" anchor="ctr"/>
              <a:lstStyle/>
              <a:p>
                <a:endParaRPr lang="en-US">
                  <a:cs typeface="Arial" pitchFamily="34" charset="0"/>
                </a:endParaRPr>
              </a:p>
            </p:txBody>
          </p:sp>
          <p:sp>
            <p:nvSpPr>
              <p:cNvPr id="43191" name="Oval 240"/>
              <p:cNvSpPr>
                <a:spLocks noChangeArrowheads="1"/>
              </p:cNvSpPr>
              <p:nvPr/>
            </p:nvSpPr>
            <p:spPr bwMode="auto">
              <a:xfrm>
                <a:off x="3686" y="3559"/>
                <a:ext cx="77" cy="95"/>
              </a:xfrm>
              <a:prstGeom prst="ellipse">
                <a:avLst/>
              </a:prstGeom>
              <a:solidFill>
                <a:srgbClr val="FF4040"/>
              </a:solidFill>
              <a:ln w="12700">
                <a:noFill/>
                <a:round/>
                <a:headEnd/>
                <a:tailEnd/>
              </a:ln>
            </p:spPr>
            <p:txBody>
              <a:bodyPr wrap="none" anchor="ctr"/>
              <a:lstStyle/>
              <a:p>
                <a:endParaRPr lang="en-US">
                  <a:cs typeface="Arial" pitchFamily="34" charset="0"/>
                </a:endParaRPr>
              </a:p>
            </p:txBody>
          </p:sp>
          <p:sp>
            <p:nvSpPr>
              <p:cNvPr id="43192" name="Oval 241"/>
              <p:cNvSpPr>
                <a:spLocks noChangeArrowheads="1"/>
              </p:cNvSpPr>
              <p:nvPr/>
            </p:nvSpPr>
            <p:spPr bwMode="auto">
              <a:xfrm>
                <a:off x="3690" y="3565"/>
                <a:ext cx="56" cy="71"/>
              </a:xfrm>
              <a:prstGeom prst="ellipse">
                <a:avLst/>
              </a:prstGeom>
              <a:solidFill>
                <a:srgbClr val="FF8080"/>
              </a:solidFill>
              <a:ln w="12700">
                <a:noFill/>
                <a:round/>
                <a:headEnd/>
                <a:tailEnd/>
              </a:ln>
            </p:spPr>
            <p:txBody>
              <a:bodyPr wrap="none" anchor="ctr"/>
              <a:lstStyle/>
              <a:p>
                <a:endParaRPr lang="en-US">
                  <a:cs typeface="Arial" pitchFamily="34" charset="0"/>
                </a:endParaRPr>
              </a:p>
            </p:txBody>
          </p:sp>
          <p:sp>
            <p:nvSpPr>
              <p:cNvPr id="43193" name="Oval 242"/>
              <p:cNvSpPr>
                <a:spLocks noChangeArrowheads="1"/>
              </p:cNvSpPr>
              <p:nvPr/>
            </p:nvSpPr>
            <p:spPr bwMode="auto">
              <a:xfrm>
                <a:off x="3694" y="3570"/>
                <a:ext cx="38" cy="49"/>
              </a:xfrm>
              <a:prstGeom prst="ellipse">
                <a:avLst/>
              </a:prstGeom>
              <a:solidFill>
                <a:srgbClr val="FFC0C0"/>
              </a:solidFill>
              <a:ln w="12700">
                <a:noFill/>
                <a:round/>
                <a:headEnd/>
                <a:tailEnd/>
              </a:ln>
            </p:spPr>
            <p:txBody>
              <a:bodyPr wrap="none" anchor="ctr"/>
              <a:lstStyle/>
              <a:p>
                <a:endParaRPr lang="en-US">
                  <a:cs typeface="Arial" pitchFamily="34" charset="0"/>
                </a:endParaRPr>
              </a:p>
            </p:txBody>
          </p:sp>
        </p:grpSp>
        <p:grpSp>
          <p:nvGrpSpPr>
            <p:cNvPr id="43037" name="Group 244"/>
            <p:cNvGrpSpPr>
              <a:grpSpLocks/>
            </p:cNvGrpSpPr>
            <p:nvPr/>
          </p:nvGrpSpPr>
          <p:grpSpPr bwMode="auto">
            <a:xfrm>
              <a:off x="3509" y="2788"/>
              <a:ext cx="279" cy="389"/>
              <a:chOff x="1379" y="948"/>
              <a:chExt cx="324" cy="401"/>
            </a:xfrm>
          </p:grpSpPr>
          <p:sp>
            <p:nvSpPr>
              <p:cNvPr id="43172" name="Oval 245"/>
              <p:cNvSpPr>
                <a:spLocks noChangeArrowheads="1"/>
              </p:cNvSpPr>
              <p:nvPr/>
            </p:nvSpPr>
            <p:spPr bwMode="auto">
              <a:xfrm>
                <a:off x="1379" y="948"/>
                <a:ext cx="324" cy="401"/>
              </a:xfrm>
              <a:prstGeom prst="ellipse">
                <a:avLst/>
              </a:prstGeom>
              <a:solidFill>
                <a:srgbClr val="000020"/>
              </a:solidFill>
              <a:ln w="12700">
                <a:noFill/>
                <a:round/>
                <a:headEnd/>
                <a:tailEnd/>
              </a:ln>
            </p:spPr>
            <p:txBody>
              <a:bodyPr wrap="none" anchor="ctr"/>
              <a:lstStyle/>
              <a:p>
                <a:endParaRPr lang="en-US">
                  <a:cs typeface="Arial" pitchFamily="34" charset="0"/>
                </a:endParaRPr>
              </a:p>
            </p:txBody>
          </p:sp>
          <p:sp>
            <p:nvSpPr>
              <p:cNvPr id="43173" name="Oval 246"/>
              <p:cNvSpPr>
                <a:spLocks noChangeArrowheads="1"/>
              </p:cNvSpPr>
              <p:nvPr/>
            </p:nvSpPr>
            <p:spPr bwMode="auto">
              <a:xfrm>
                <a:off x="1384" y="949"/>
                <a:ext cx="296" cy="366"/>
              </a:xfrm>
              <a:prstGeom prst="ellipse">
                <a:avLst/>
              </a:prstGeom>
              <a:solidFill>
                <a:srgbClr val="000040"/>
              </a:solidFill>
              <a:ln w="12700">
                <a:noFill/>
                <a:round/>
                <a:headEnd/>
                <a:tailEnd/>
              </a:ln>
            </p:spPr>
            <p:txBody>
              <a:bodyPr wrap="none" anchor="ctr"/>
              <a:lstStyle/>
              <a:p>
                <a:endParaRPr lang="en-US">
                  <a:cs typeface="Arial" pitchFamily="34" charset="0"/>
                </a:endParaRPr>
              </a:p>
            </p:txBody>
          </p:sp>
          <p:sp>
            <p:nvSpPr>
              <p:cNvPr id="43174" name="Oval 247"/>
              <p:cNvSpPr>
                <a:spLocks noChangeArrowheads="1"/>
              </p:cNvSpPr>
              <p:nvPr/>
            </p:nvSpPr>
            <p:spPr bwMode="auto">
              <a:xfrm>
                <a:off x="1391" y="956"/>
                <a:ext cx="263" cy="324"/>
              </a:xfrm>
              <a:prstGeom prst="ellipse">
                <a:avLst/>
              </a:prstGeom>
              <a:solidFill>
                <a:srgbClr val="000060"/>
              </a:solidFill>
              <a:ln w="12700">
                <a:noFill/>
                <a:round/>
                <a:headEnd/>
                <a:tailEnd/>
              </a:ln>
            </p:spPr>
            <p:txBody>
              <a:bodyPr wrap="none" anchor="ctr"/>
              <a:lstStyle/>
              <a:p>
                <a:endParaRPr lang="en-US">
                  <a:cs typeface="Arial" pitchFamily="34" charset="0"/>
                </a:endParaRPr>
              </a:p>
            </p:txBody>
          </p:sp>
          <p:sp>
            <p:nvSpPr>
              <p:cNvPr id="43175" name="Oval 248"/>
              <p:cNvSpPr>
                <a:spLocks noChangeArrowheads="1"/>
              </p:cNvSpPr>
              <p:nvPr/>
            </p:nvSpPr>
            <p:spPr bwMode="auto">
              <a:xfrm>
                <a:off x="1398" y="963"/>
                <a:ext cx="231" cy="283"/>
              </a:xfrm>
              <a:prstGeom prst="ellipse">
                <a:avLst/>
              </a:prstGeom>
              <a:solidFill>
                <a:srgbClr val="000080"/>
              </a:solidFill>
              <a:ln w="12700">
                <a:noFill/>
                <a:round/>
                <a:headEnd/>
                <a:tailEnd/>
              </a:ln>
            </p:spPr>
            <p:txBody>
              <a:bodyPr wrap="none" anchor="ctr"/>
              <a:lstStyle/>
              <a:p>
                <a:endParaRPr lang="en-US">
                  <a:cs typeface="Arial" pitchFamily="34" charset="0"/>
                </a:endParaRPr>
              </a:p>
            </p:txBody>
          </p:sp>
          <p:sp>
            <p:nvSpPr>
              <p:cNvPr id="43176" name="Oval 249"/>
              <p:cNvSpPr>
                <a:spLocks noChangeArrowheads="1"/>
              </p:cNvSpPr>
              <p:nvPr/>
            </p:nvSpPr>
            <p:spPr bwMode="auto">
              <a:xfrm>
                <a:off x="1407" y="969"/>
                <a:ext cx="197" cy="242"/>
              </a:xfrm>
              <a:prstGeom prst="ellipse">
                <a:avLst/>
              </a:prstGeom>
              <a:solidFill>
                <a:srgbClr val="0000A0"/>
              </a:solidFill>
              <a:ln w="12700">
                <a:noFill/>
                <a:round/>
                <a:headEnd/>
                <a:tailEnd/>
              </a:ln>
            </p:spPr>
            <p:txBody>
              <a:bodyPr wrap="none" anchor="ctr"/>
              <a:lstStyle/>
              <a:p>
                <a:endParaRPr lang="en-US">
                  <a:cs typeface="Arial" pitchFamily="34" charset="0"/>
                </a:endParaRPr>
              </a:p>
            </p:txBody>
          </p:sp>
          <p:sp>
            <p:nvSpPr>
              <p:cNvPr id="43177" name="Oval 250"/>
              <p:cNvSpPr>
                <a:spLocks noChangeArrowheads="1"/>
              </p:cNvSpPr>
              <p:nvPr/>
            </p:nvSpPr>
            <p:spPr bwMode="auto">
              <a:xfrm>
                <a:off x="1414" y="977"/>
                <a:ext cx="163" cy="200"/>
              </a:xfrm>
              <a:prstGeom prst="ellipse">
                <a:avLst/>
              </a:prstGeom>
              <a:solidFill>
                <a:srgbClr val="0000C4"/>
              </a:solidFill>
              <a:ln w="12700">
                <a:noFill/>
                <a:round/>
                <a:headEnd/>
                <a:tailEnd/>
              </a:ln>
            </p:spPr>
            <p:txBody>
              <a:bodyPr wrap="none" anchor="ctr"/>
              <a:lstStyle/>
              <a:p>
                <a:endParaRPr lang="en-US">
                  <a:cs typeface="Arial" pitchFamily="34" charset="0"/>
                </a:endParaRPr>
              </a:p>
            </p:txBody>
          </p:sp>
          <p:sp>
            <p:nvSpPr>
              <p:cNvPr id="43178" name="Oval 251"/>
              <p:cNvSpPr>
                <a:spLocks noChangeArrowheads="1"/>
              </p:cNvSpPr>
              <p:nvPr/>
            </p:nvSpPr>
            <p:spPr bwMode="auto">
              <a:xfrm>
                <a:off x="1421" y="985"/>
                <a:ext cx="130" cy="160"/>
              </a:xfrm>
              <a:prstGeom prst="ellipse">
                <a:avLst/>
              </a:prstGeom>
              <a:solidFill>
                <a:srgbClr val="0000E0"/>
              </a:solidFill>
              <a:ln w="12700">
                <a:noFill/>
                <a:round/>
                <a:headEnd/>
                <a:tailEnd/>
              </a:ln>
            </p:spPr>
            <p:txBody>
              <a:bodyPr wrap="none" anchor="ctr"/>
              <a:lstStyle/>
              <a:p>
                <a:endParaRPr lang="en-US">
                  <a:cs typeface="Arial" pitchFamily="34" charset="0"/>
                </a:endParaRPr>
              </a:p>
            </p:txBody>
          </p:sp>
          <p:sp>
            <p:nvSpPr>
              <p:cNvPr id="43179" name="Oval 252"/>
              <p:cNvSpPr>
                <a:spLocks noChangeArrowheads="1"/>
              </p:cNvSpPr>
              <p:nvPr/>
            </p:nvSpPr>
            <p:spPr bwMode="auto">
              <a:xfrm>
                <a:off x="1429" y="991"/>
                <a:ext cx="96" cy="118"/>
              </a:xfrm>
              <a:prstGeom prst="ellipse">
                <a:avLst/>
              </a:prstGeom>
              <a:solidFill>
                <a:srgbClr val="0000FF"/>
              </a:solidFill>
              <a:ln w="12700">
                <a:noFill/>
                <a:round/>
                <a:headEnd/>
                <a:tailEnd/>
              </a:ln>
            </p:spPr>
            <p:txBody>
              <a:bodyPr wrap="none" anchor="ctr"/>
              <a:lstStyle/>
              <a:p>
                <a:endParaRPr lang="en-US">
                  <a:cs typeface="Arial" pitchFamily="34" charset="0"/>
                </a:endParaRPr>
              </a:p>
            </p:txBody>
          </p:sp>
          <p:sp>
            <p:nvSpPr>
              <p:cNvPr id="43180" name="Oval 253"/>
              <p:cNvSpPr>
                <a:spLocks noChangeArrowheads="1"/>
              </p:cNvSpPr>
              <p:nvPr/>
            </p:nvSpPr>
            <p:spPr bwMode="auto">
              <a:xfrm>
                <a:off x="1435" y="993"/>
                <a:ext cx="77" cy="96"/>
              </a:xfrm>
              <a:prstGeom prst="ellipse">
                <a:avLst/>
              </a:prstGeom>
              <a:solidFill>
                <a:srgbClr val="4040FF"/>
              </a:solidFill>
              <a:ln w="12700">
                <a:noFill/>
                <a:round/>
                <a:headEnd/>
                <a:tailEnd/>
              </a:ln>
            </p:spPr>
            <p:txBody>
              <a:bodyPr wrap="none" anchor="ctr"/>
              <a:lstStyle/>
              <a:p>
                <a:endParaRPr lang="en-US">
                  <a:cs typeface="Arial" pitchFamily="34" charset="0"/>
                </a:endParaRPr>
              </a:p>
            </p:txBody>
          </p:sp>
          <p:sp>
            <p:nvSpPr>
              <p:cNvPr id="43181" name="Oval 254"/>
              <p:cNvSpPr>
                <a:spLocks noChangeArrowheads="1"/>
              </p:cNvSpPr>
              <p:nvPr/>
            </p:nvSpPr>
            <p:spPr bwMode="auto">
              <a:xfrm>
                <a:off x="1439" y="999"/>
                <a:ext cx="56" cy="71"/>
              </a:xfrm>
              <a:prstGeom prst="ellipse">
                <a:avLst/>
              </a:prstGeom>
              <a:solidFill>
                <a:srgbClr val="8080FF"/>
              </a:solidFill>
              <a:ln w="12700">
                <a:noFill/>
                <a:round/>
                <a:headEnd/>
                <a:tailEnd/>
              </a:ln>
            </p:spPr>
            <p:txBody>
              <a:bodyPr wrap="none" anchor="ctr"/>
              <a:lstStyle/>
              <a:p>
                <a:endParaRPr lang="en-US">
                  <a:cs typeface="Arial" pitchFamily="34" charset="0"/>
                </a:endParaRPr>
              </a:p>
            </p:txBody>
          </p:sp>
          <p:sp>
            <p:nvSpPr>
              <p:cNvPr id="43182" name="Oval 255"/>
              <p:cNvSpPr>
                <a:spLocks noChangeArrowheads="1"/>
              </p:cNvSpPr>
              <p:nvPr/>
            </p:nvSpPr>
            <p:spPr bwMode="auto">
              <a:xfrm>
                <a:off x="1443" y="1004"/>
                <a:ext cx="37" cy="48"/>
              </a:xfrm>
              <a:prstGeom prst="ellipse">
                <a:avLst/>
              </a:prstGeom>
              <a:solidFill>
                <a:srgbClr val="C0C0FF"/>
              </a:solidFill>
              <a:ln w="12700">
                <a:noFill/>
                <a:round/>
                <a:headEnd/>
                <a:tailEnd/>
              </a:ln>
            </p:spPr>
            <p:txBody>
              <a:bodyPr wrap="none" anchor="ctr"/>
              <a:lstStyle/>
              <a:p>
                <a:endParaRPr lang="en-US">
                  <a:cs typeface="Arial" pitchFamily="34" charset="0"/>
                </a:endParaRPr>
              </a:p>
            </p:txBody>
          </p:sp>
        </p:grpSp>
        <p:sp>
          <p:nvSpPr>
            <p:cNvPr id="43038" name="Rectangle 256"/>
            <p:cNvSpPr>
              <a:spLocks noChangeArrowheads="1"/>
            </p:cNvSpPr>
            <p:nvPr/>
          </p:nvSpPr>
          <p:spPr bwMode="auto">
            <a:xfrm>
              <a:off x="3011" y="3039"/>
              <a:ext cx="1295" cy="306"/>
            </a:xfrm>
            <a:prstGeom prst="rect">
              <a:avLst/>
            </a:prstGeom>
            <a:noFill/>
            <a:ln w="12700">
              <a:noFill/>
              <a:miter lim="800000"/>
              <a:headEnd/>
              <a:tailEnd/>
            </a:ln>
          </p:spPr>
          <p:txBody>
            <a:bodyPr lIns="90488" tIns="182880" rIns="90488" bIns="44450">
              <a:spAutoFit/>
            </a:bodyPr>
            <a:lstStyle/>
            <a:p>
              <a:pPr algn="ctr" eaLnBrk="0" hangingPunct="0">
                <a:spcBef>
                  <a:spcPct val="50000"/>
                </a:spcBef>
              </a:pPr>
              <a:r>
                <a:rPr lang="en-US" sz="1700" b="1">
                  <a:cs typeface="Arial" pitchFamily="34" charset="0"/>
                </a:rPr>
                <a:t>Faith Institutions</a:t>
              </a:r>
            </a:p>
          </p:txBody>
        </p:sp>
        <p:grpSp>
          <p:nvGrpSpPr>
            <p:cNvPr id="43039" name="Group 258"/>
            <p:cNvGrpSpPr>
              <a:grpSpLocks/>
            </p:cNvGrpSpPr>
            <p:nvPr/>
          </p:nvGrpSpPr>
          <p:grpSpPr bwMode="auto">
            <a:xfrm>
              <a:off x="2761" y="647"/>
              <a:ext cx="248" cy="347"/>
              <a:chOff x="546" y="1254"/>
              <a:chExt cx="288" cy="358"/>
            </a:xfrm>
          </p:grpSpPr>
          <p:sp>
            <p:nvSpPr>
              <p:cNvPr id="43161" name="Oval 259"/>
              <p:cNvSpPr>
                <a:spLocks noChangeArrowheads="1"/>
              </p:cNvSpPr>
              <p:nvPr/>
            </p:nvSpPr>
            <p:spPr bwMode="auto">
              <a:xfrm>
                <a:off x="546" y="1254"/>
                <a:ext cx="288" cy="358"/>
              </a:xfrm>
              <a:prstGeom prst="ellipse">
                <a:avLst/>
              </a:prstGeom>
              <a:solidFill>
                <a:srgbClr val="202000"/>
              </a:solidFill>
              <a:ln w="12700">
                <a:noFill/>
                <a:round/>
                <a:headEnd/>
                <a:tailEnd/>
              </a:ln>
            </p:spPr>
            <p:txBody>
              <a:bodyPr wrap="none" anchor="ctr"/>
              <a:lstStyle/>
              <a:p>
                <a:endParaRPr lang="en-US">
                  <a:cs typeface="Arial" pitchFamily="34" charset="0"/>
                </a:endParaRPr>
              </a:p>
            </p:txBody>
          </p:sp>
          <p:sp>
            <p:nvSpPr>
              <p:cNvPr id="43162" name="Oval 260"/>
              <p:cNvSpPr>
                <a:spLocks noChangeArrowheads="1"/>
              </p:cNvSpPr>
              <p:nvPr/>
            </p:nvSpPr>
            <p:spPr bwMode="auto">
              <a:xfrm>
                <a:off x="551" y="1255"/>
                <a:ext cx="262" cy="326"/>
              </a:xfrm>
              <a:prstGeom prst="ellipse">
                <a:avLst/>
              </a:prstGeom>
              <a:solidFill>
                <a:srgbClr val="404000"/>
              </a:solidFill>
              <a:ln w="12700">
                <a:noFill/>
                <a:round/>
                <a:headEnd/>
                <a:tailEnd/>
              </a:ln>
            </p:spPr>
            <p:txBody>
              <a:bodyPr wrap="none" anchor="ctr"/>
              <a:lstStyle/>
              <a:p>
                <a:endParaRPr lang="en-US">
                  <a:cs typeface="Arial" pitchFamily="34" charset="0"/>
                </a:endParaRPr>
              </a:p>
            </p:txBody>
          </p:sp>
          <p:sp>
            <p:nvSpPr>
              <p:cNvPr id="43163" name="Oval 261"/>
              <p:cNvSpPr>
                <a:spLocks noChangeArrowheads="1"/>
              </p:cNvSpPr>
              <p:nvPr/>
            </p:nvSpPr>
            <p:spPr bwMode="auto">
              <a:xfrm>
                <a:off x="557" y="1261"/>
                <a:ext cx="233" cy="289"/>
              </a:xfrm>
              <a:prstGeom prst="ellipse">
                <a:avLst/>
              </a:prstGeom>
              <a:solidFill>
                <a:srgbClr val="606000"/>
              </a:solidFill>
              <a:ln w="12700">
                <a:noFill/>
                <a:round/>
                <a:headEnd/>
                <a:tailEnd/>
              </a:ln>
            </p:spPr>
            <p:txBody>
              <a:bodyPr wrap="none" anchor="ctr"/>
              <a:lstStyle/>
              <a:p>
                <a:endParaRPr lang="en-US">
                  <a:cs typeface="Arial" pitchFamily="34" charset="0"/>
                </a:endParaRPr>
              </a:p>
            </p:txBody>
          </p:sp>
          <p:sp>
            <p:nvSpPr>
              <p:cNvPr id="43164" name="Oval 262"/>
              <p:cNvSpPr>
                <a:spLocks noChangeArrowheads="1"/>
              </p:cNvSpPr>
              <p:nvPr/>
            </p:nvSpPr>
            <p:spPr bwMode="auto">
              <a:xfrm>
                <a:off x="563" y="1268"/>
                <a:ext cx="204" cy="251"/>
              </a:xfrm>
              <a:prstGeom prst="ellipse">
                <a:avLst/>
              </a:prstGeom>
              <a:solidFill>
                <a:srgbClr val="808000"/>
              </a:solidFill>
              <a:ln w="12700">
                <a:noFill/>
                <a:round/>
                <a:headEnd/>
                <a:tailEnd/>
              </a:ln>
            </p:spPr>
            <p:txBody>
              <a:bodyPr wrap="none" anchor="ctr"/>
              <a:lstStyle/>
              <a:p>
                <a:endParaRPr lang="en-US">
                  <a:cs typeface="Arial" pitchFamily="34" charset="0"/>
                </a:endParaRPr>
              </a:p>
            </p:txBody>
          </p:sp>
          <p:sp>
            <p:nvSpPr>
              <p:cNvPr id="43165" name="Oval 263"/>
              <p:cNvSpPr>
                <a:spLocks noChangeArrowheads="1"/>
              </p:cNvSpPr>
              <p:nvPr/>
            </p:nvSpPr>
            <p:spPr bwMode="auto">
              <a:xfrm>
                <a:off x="571" y="1274"/>
                <a:ext cx="173" cy="215"/>
              </a:xfrm>
              <a:prstGeom prst="ellipse">
                <a:avLst/>
              </a:prstGeom>
              <a:solidFill>
                <a:srgbClr val="A0A000"/>
              </a:solidFill>
              <a:ln w="12700">
                <a:noFill/>
                <a:round/>
                <a:headEnd/>
                <a:tailEnd/>
              </a:ln>
            </p:spPr>
            <p:txBody>
              <a:bodyPr wrap="none" anchor="ctr"/>
              <a:lstStyle/>
              <a:p>
                <a:endParaRPr lang="en-US">
                  <a:cs typeface="Arial" pitchFamily="34" charset="0"/>
                </a:endParaRPr>
              </a:p>
            </p:txBody>
          </p:sp>
          <p:sp>
            <p:nvSpPr>
              <p:cNvPr id="43166" name="Oval 264"/>
              <p:cNvSpPr>
                <a:spLocks noChangeArrowheads="1"/>
              </p:cNvSpPr>
              <p:nvPr/>
            </p:nvSpPr>
            <p:spPr bwMode="auto">
              <a:xfrm>
                <a:off x="578" y="1280"/>
                <a:ext cx="142" cy="178"/>
              </a:xfrm>
              <a:prstGeom prst="ellipse">
                <a:avLst/>
              </a:prstGeom>
              <a:solidFill>
                <a:srgbClr val="C0C000"/>
              </a:solidFill>
              <a:ln w="12700">
                <a:noFill/>
                <a:round/>
                <a:headEnd/>
                <a:tailEnd/>
              </a:ln>
            </p:spPr>
            <p:txBody>
              <a:bodyPr wrap="none" anchor="ctr"/>
              <a:lstStyle/>
              <a:p>
                <a:endParaRPr lang="en-US">
                  <a:cs typeface="Arial" pitchFamily="34" charset="0"/>
                </a:endParaRPr>
              </a:p>
            </p:txBody>
          </p:sp>
          <p:sp>
            <p:nvSpPr>
              <p:cNvPr id="43167" name="Oval 265"/>
              <p:cNvSpPr>
                <a:spLocks noChangeArrowheads="1"/>
              </p:cNvSpPr>
              <p:nvPr/>
            </p:nvSpPr>
            <p:spPr bwMode="auto">
              <a:xfrm>
                <a:off x="584" y="1287"/>
                <a:ext cx="113" cy="141"/>
              </a:xfrm>
              <a:prstGeom prst="ellipse">
                <a:avLst/>
              </a:prstGeom>
              <a:solidFill>
                <a:srgbClr val="E0E000"/>
              </a:solidFill>
              <a:ln w="12700">
                <a:noFill/>
                <a:round/>
                <a:headEnd/>
                <a:tailEnd/>
              </a:ln>
            </p:spPr>
            <p:txBody>
              <a:bodyPr wrap="none" anchor="ctr"/>
              <a:lstStyle/>
              <a:p>
                <a:endParaRPr lang="en-US">
                  <a:cs typeface="Arial" pitchFamily="34" charset="0"/>
                </a:endParaRPr>
              </a:p>
            </p:txBody>
          </p:sp>
          <p:sp>
            <p:nvSpPr>
              <p:cNvPr id="43168" name="Oval 266"/>
              <p:cNvSpPr>
                <a:spLocks noChangeArrowheads="1"/>
              </p:cNvSpPr>
              <p:nvPr/>
            </p:nvSpPr>
            <p:spPr bwMode="auto">
              <a:xfrm>
                <a:off x="591" y="1293"/>
                <a:ext cx="85" cy="103"/>
              </a:xfrm>
              <a:prstGeom prst="ellipse">
                <a:avLst/>
              </a:prstGeom>
              <a:solidFill>
                <a:srgbClr val="FFFF00"/>
              </a:solidFill>
              <a:ln w="12700">
                <a:noFill/>
                <a:round/>
                <a:headEnd/>
                <a:tailEnd/>
              </a:ln>
            </p:spPr>
            <p:txBody>
              <a:bodyPr wrap="none" anchor="ctr"/>
              <a:lstStyle/>
              <a:p>
                <a:endParaRPr lang="en-US">
                  <a:cs typeface="Arial" pitchFamily="34" charset="0"/>
                </a:endParaRPr>
              </a:p>
            </p:txBody>
          </p:sp>
          <p:sp>
            <p:nvSpPr>
              <p:cNvPr id="43169" name="Oval 267"/>
              <p:cNvSpPr>
                <a:spLocks noChangeArrowheads="1"/>
              </p:cNvSpPr>
              <p:nvPr/>
            </p:nvSpPr>
            <p:spPr bwMode="auto">
              <a:xfrm>
                <a:off x="596" y="1295"/>
                <a:ext cx="68" cy="83"/>
              </a:xfrm>
              <a:prstGeom prst="ellipse">
                <a:avLst/>
              </a:prstGeom>
              <a:solidFill>
                <a:srgbClr val="FFFF40"/>
              </a:solidFill>
              <a:ln w="12700">
                <a:noFill/>
                <a:round/>
                <a:headEnd/>
                <a:tailEnd/>
              </a:ln>
            </p:spPr>
            <p:txBody>
              <a:bodyPr wrap="none" anchor="ctr"/>
              <a:lstStyle/>
              <a:p>
                <a:endParaRPr lang="en-US">
                  <a:cs typeface="Arial" pitchFamily="34" charset="0"/>
                </a:endParaRPr>
              </a:p>
            </p:txBody>
          </p:sp>
          <p:sp>
            <p:nvSpPr>
              <p:cNvPr id="43170" name="Oval 268"/>
              <p:cNvSpPr>
                <a:spLocks noChangeArrowheads="1"/>
              </p:cNvSpPr>
              <p:nvPr/>
            </p:nvSpPr>
            <p:spPr bwMode="auto">
              <a:xfrm>
                <a:off x="600" y="1300"/>
                <a:ext cx="49" cy="61"/>
              </a:xfrm>
              <a:prstGeom prst="ellipse">
                <a:avLst/>
              </a:prstGeom>
              <a:solidFill>
                <a:srgbClr val="FFFF80"/>
              </a:solidFill>
              <a:ln w="12700">
                <a:noFill/>
                <a:round/>
                <a:headEnd/>
                <a:tailEnd/>
              </a:ln>
            </p:spPr>
            <p:txBody>
              <a:bodyPr wrap="none" anchor="ctr"/>
              <a:lstStyle/>
              <a:p>
                <a:endParaRPr lang="en-US">
                  <a:cs typeface="Arial" pitchFamily="34" charset="0"/>
                </a:endParaRPr>
              </a:p>
            </p:txBody>
          </p:sp>
          <p:sp>
            <p:nvSpPr>
              <p:cNvPr id="43171" name="Oval 269"/>
              <p:cNvSpPr>
                <a:spLocks noChangeArrowheads="1"/>
              </p:cNvSpPr>
              <p:nvPr/>
            </p:nvSpPr>
            <p:spPr bwMode="auto">
              <a:xfrm>
                <a:off x="604" y="1305"/>
                <a:ext cx="32" cy="41"/>
              </a:xfrm>
              <a:prstGeom prst="ellipse">
                <a:avLst/>
              </a:prstGeom>
              <a:solidFill>
                <a:srgbClr val="FFFFC0"/>
              </a:solidFill>
              <a:ln w="12700">
                <a:noFill/>
                <a:round/>
                <a:headEnd/>
                <a:tailEnd/>
              </a:ln>
            </p:spPr>
            <p:txBody>
              <a:bodyPr wrap="none" anchor="ctr"/>
              <a:lstStyle/>
              <a:p>
                <a:endParaRPr lang="en-US">
                  <a:cs typeface="Arial" pitchFamily="34" charset="0"/>
                </a:endParaRPr>
              </a:p>
            </p:txBody>
          </p:sp>
        </p:grpSp>
        <p:sp>
          <p:nvSpPr>
            <p:cNvPr id="109838" name="Rectangle 270"/>
            <p:cNvSpPr>
              <a:spLocks noChangeArrowheads="1"/>
            </p:cNvSpPr>
            <p:nvPr/>
          </p:nvSpPr>
          <p:spPr bwMode="auto">
            <a:xfrm>
              <a:off x="2378" y="968"/>
              <a:ext cx="1021" cy="219"/>
            </a:xfrm>
            <a:prstGeom prst="rect">
              <a:avLst/>
            </a:prstGeom>
            <a:noFill/>
            <a:ln w="12700">
              <a:noFill/>
              <a:miter lim="800000"/>
              <a:headEnd/>
              <a:tailEnd/>
            </a:ln>
            <a:effectLst/>
          </p:spPr>
          <p:txBody>
            <a:bodyPr lIns="90488" tIns="44450" rIns="90488" bIns="44450">
              <a:spAutoFit/>
            </a:bodyPr>
            <a:lstStyle/>
            <a:p>
              <a:pPr algn="ctr" eaLnBrk="0" hangingPunct="0">
                <a:spcBef>
                  <a:spcPct val="50000"/>
                </a:spcBef>
                <a:defRPr/>
              </a:pPr>
              <a:r>
                <a:rPr lang="en-US" sz="1700" b="1" dirty="0">
                  <a:effectLst>
                    <a:outerShdw blurRad="38100" dist="38100" dir="2700000" algn="tl">
                      <a:srgbClr val="C0C0C0"/>
                    </a:outerShdw>
                  </a:effectLst>
                  <a:latin typeface="Arial" charset="0"/>
                </a:rPr>
                <a:t>Civic Groups</a:t>
              </a:r>
            </a:p>
          </p:txBody>
        </p:sp>
        <p:grpSp>
          <p:nvGrpSpPr>
            <p:cNvPr id="43041" name="Group 273"/>
            <p:cNvGrpSpPr>
              <a:grpSpLocks/>
            </p:cNvGrpSpPr>
            <p:nvPr/>
          </p:nvGrpSpPr>
          <p:grpSpPr bwMode="auto">
            <a:xfrm>
              <a:off x="3534" y="1019"/>
              <a:ext cx="344" cy="477"/>
              <a:chOff x="4013" y="2015"/>
              <a:chExt cx="398" cy="492"/>
            </a:xfrm>
          </p:grpSpPr>
          <p:sp>
            <p:nvSpPr>
              <p:cNvPr id="43150" name="Oval 274"/>
              <p:cNvSpPr>
                <a:spLocks noChangeArrowheads="1"/>
              </p:cNvSpPr>
              <p:nvPr/>
            </p:nvSpPr>
            <p:spPr bwMode="auto">
              <a:xfrm>
                <a:off x="4013" y="2015"/>
                <a:ext cx="398" cy="492"/>
              </a:xfrm>
              <a:prstGeom prst="ellipse">
                <a:avLst/>
              </a:prstGeom>
              <a:solidFill>
                <a:srgbClr val="200020"/>
              </a:solidFill>
              <a:ln w="12700">
                <a:noFill/>
                <a:round/>
                <a:headEnd/>
                <a:tailEnd/>
              </a:ln>
            </p:spPr>
            <p:txBody>
              <a:bodyPr wrap="none" anchor="ctr"/>
              <a:lstStyle/>
              <a:p>
                <a:endParaRPr lang="en-US">
                  <a:cs typeface="Arial" pitchFamily="34" charset="0"/>
                </a:endParaRPr>
              </a:p>
            </p:txBody>
          </p:sp>
          <p:sp>
            <p:nvSpPr>
              <p:cNvPr id="43151" name="Oval 275"/>
              <p:cNvSpPr>
                <a:spLocks noChangeArrowheads="1"/>
              </p:cNvSpPr>
              <p:nvPr/>
            </p:nvSpPr>
            <p:spPr bwMode="auto">
              <a:xfrm>
                <a:off x="4021" y="2019"/>
                <a:ext cx="362" cy="448"/>
              </a:xfrm>
              <a:prstGeom prst="ellipse">
                <a:avLst/>
              </a:prstGeom>
              <a:solidFill>
                <a:srgbClr val="400040"/>
              </a:solidFill>
              <a:ln w="12700">
                <a:noFill/>
                <a:round/>
                <a:headEnd/>
                <a:tailEnd/>
              </a:ln>
            </p:spPr>
            <p:txBody>
              <a:bodyPr wrap="none" anchor="ctr"/>
              <a:lstStyle/>
              <a:p>
                <a:endParaRPr lang="en-US">
                  <a:cs typeface="Arial" pitchFamily="34" charset="0"/>
                </a:endParaRPr>
              </a:p>
            </p:txBody>
          </p:sp>
          <p:sp>
            <p:nvSpPr>
              <p:cNvPr id="43152" name="Oval 276"/>
              <p:cNvSpPr>
                <a:spLocks noChangeArrowheads="1"/>
              </p:cNvSpPr>
              <p:nvPr/>
            </p:nvSpPr>
            <p:spPr bwMode="auto">
              <a:xfrm>
                <a:off x="4029" y="2026"/>
                <a:ext cx="322" cy="399"/>
              </a:xfrm>
              <a:prstGeom prst="ellipse">
                <a:avLst/>
              </a:prstGeom>
              <a:solidFill>
                <a:srgbClr val="600060"/>
              </a:solidFill>
              <a:ln w="12700">
                <a:noFill/>
                <a:round/>
                <a:headEnd/>
                <a:tailEnd/>
              </a:ln>
            </p:spPr>
            <p:txBody>
              <a:bodyPr wrap="none" anchor="ctr"/>
              <a:lstStyle/>
              <a:p>
                <a:endParaRPr lang="en-US">
                  <a:cs typeface="Arial" pitchFamily="34" charset="0"/>
                </a:endParaRPr>
              </a:p>
            </p:txBody>
          </p:sp>
          <p:sp>
            <p:nvSpPr>
              <p:cNvPr id="43153" name="Oval 277"/>
              <p:cNvSpPr>
                <a:spLocks noChangeArrowheads="1"/>
              </p:cNvSpPr>
              <p:nvPr/>
            </p:nvSpPr>
            <p:spPr bwMode="auto">
              <a:xfrm>
                <a:off x="4038" y="2035"/>
                <a:ext cx="281" cy="348"/>
              </a:xfrm>
              <a:prstGeom prst="ellipse">
                <a:avLst/>
              </a:prstGeom>
              <a:solidFill>
                <a:srgbClr val="800080"/>
              </a:solidFill>
              <a:ln w="12700">
                <a:noFill/>
                <a:round/>
                <a:headEnd/>
                <a:tailEnd/>
              </a:ln>
            </p:spPr>
            <p:txBody>
              <a:bodyPr wrap="none" anchor="ctr"/>
              <a:lstStyle/>
              <a:p>
                <a:endParaRPr lang="en-US">
                  <a:cs typeface="Arial" pitchFamily="34" charset="0"/>
                </a:endParaRPr>
              </a:p>
            </p:txBody>
          </p:sp>
          <p:sp>
            <p:nvSpPr>
              <p:cNvPr id="43154" name="Oval 278"/>
              <p:cNvSpPr>
                <a:spLocks noChangeArrowheads="1"/>
              </p:cNvSpPr>
              <p:nvPr/>
            </p:nvSpPr>
            <p:spPr bwMode="auto">
              <a:xfrm>
                <a:off x="4049" y="2042"/>
                <a:ext cx="240" cy="298"/>
              </a:xfrm>
              <a:prstGeom prst="ellipse">
                <a:avLst/>
              </a:prstGeom>
              <a:solidFill>
                <a:srgbClr val="A000A0"/>
              </a:solidFill>
              <a:ln w="12700">
                <a:noFill/>
                <a:round/>
                <a:headEnd/>
                <a:tailEnd/>
              </a:ln>
            </p:spPr>
            <p:txBody>
              <a:bodyPr wrap="none" anchor="ctr"/>
              <a:lstStyle/>
              <a:p>
                <a:endParaRPr lang="en-US">
                  <a:cs typeface="Arial" pitchFamily="34" charset="0"/>
                </a:endParaRPr>
              </a:p>
            </p:txBody>
          </p:sp>
          <p:sp>
            <p:nvSpPr>
              <p:cNvPr id="43155" name="Oval 279"/>
              <p:cNvSpPr>
                <a:spLocks noChangeArrowheads="1"/>
              </p:cNvSpPr>
              <p:nvPr/>
            </p:nvSpPr>
            <p:spPr bwMode="auto">
              <a:xfrm>
                <a:off x="4057" y="2052"/>
                <a:ext cx="199" cy="247"/>
              </a:xfrm>
              <a:prstGeom prst="ellipse">
                <a:avLst/>
              </a:prstGeom>
              <a:solidFill>
                <a:srgbClr val="C000C0"/>
              </a:solidFill>
              <a:ln w="12700">
                <a:noFill/>
                <a:round/>
                <a:headEnd/>
                <a:tailEnd/>
              </a:ln>
            </p:spPr>
            <p:txBody>
              <a:bodyPr wrap="none" anchor="ctr"/>
              <a:lstStyle/>
              <a:p>
                <a:endParaRPr lang="en-US">
                  <a:cs typeface="Arial" pitchFamily="34" charset="0"/>
                </a:endParaRPr>
              </a:p>
            </p:txBody>
          </p:sp>
          <p:sp>
            <p:nvSpPr>
              <p:cNvPr id="43156" name="Oval 280"/>
              <p:cNvSpPr>
                <a:spLocks noChangeArrowheads="1"/>
              </p:cNvSpPr>
              <p:nvPr/>
            </p:nvSpPr>
            <p:spPr bwMode="auto">
              <a:xfrm>
                <a:off x="4066" y="2062"/>
                <a:ext cx="159" cy="198"/>
              </a:xfrm>
              <a:prstGeom prst="ellipse">
                <a:avLst/>
              </a:prstGeom>
              <a:solidFill>
                <a:srgbClr val="E000E0"/>
              </a:solidFill>
              <a:ln w="12700">
                <a:noFill/>
                <a:round/>
                <a:headEnd/>
                <a:tailEnd/>
              </a:ln>
            </p:spPr>
            <p:txBody>
              <a:bodyPr wrap="none" anchor="ctr"/>
              <a:lstStyle/>
              <a:p>
                <a:endParaRPr lang="en-US">
                  <a:cs typeface="Arial" pitchFamily="34" charset="0"/>
                </a:endParaRPr>
              </a:p>
            </p:txBody>
          </p:sp>
          <p:sp>
            <p:nvSpPr>
              <p:cNvPr id="43157" name="Oval 281"/>
              <p:cNvSpPr>
                <a:spLocks noChangeArrowheads="1"/>
              </p:cNvSpPr>
              <p:nvPr/>
            </p:nvSpPr>
            <p:spPr bwMode="auto">
              <a:xfrm>
                <a:off x="4076" y="2070"/>
                <a:ext cx="118" cy="147"/>
              </a:xfrm>
              <a:prstGeom prst="ellipse">
                <a:avLst/>
              </a:prstGeom>
              <a:solidFill>
                <a:srgbClr val="FF00FF"/>
              </a:solidFill>
              <a:ln w="12700">
                <a:noFill/>
                <a:round/>
                <a:headEnd/>
                <a:tailEnd/>
              </a:ln>
            </p:spPr>
            <p:txBody>
              <a:bodyPr wrap="none" anchor="ctr"/>
              <a:lstStyle/>
              <a:p>
                <a:endParaRPr lang="en-US">
                  <a:cs typeface="Arial" pitchFamily="34" charset="0"/>
                </a:endParaRPr>
              </a:p>
            </p:txBody>
          </p:sp>
          <p:sp>
            <p:nvSpPr>
              <p:cNvPr id="43158" name="Oval 282"/>
              <p:cNvSpPr>
                <a:spLocks noChangeArrowheads="1"/>
              </p:cNvSpPr>
              <p:nvPr/>
            </p:nvSpPr>
            <p:spPr bwMode="auto">
              <a:xfrm>
                <a:off x="4083" y="2072"/>
                <a:ext cx="95" cy="119"/>
              </a:xfrm>
              <a:prstGeom prst="ellipse">
                <a:avLst/>
              </a:prstGeom>
              <a:solidFill>
                <a:srgbClr val="FF40FF"/>
              </a:solidFill>
              <a:ln w="12700">
                <a:noFill/>
                <a:round/>
                <a:headEnd/>
                <a:tailEnd/>
              </a:ln>
            </p:spPr>
            <p:txBody>
              <a:bodyPr wrap="none" anchor="ctr"/>
              <a:lstStyle/>
              <a:p>
                <a:endParaRPr lang="en-US">
                  <a:cs typeface="Arial" pitchFamily="34" charset="0"/>
                </a:endParaRPr>
              </a:p>
            </p:txBody>
          </p:sp>
          <p:sp>
            <p:nvSpPr>
              <p:cNvPr id="43159" name="Oval 283"/>
              <p:cNvSpPr>
                <a:spLocks noChangeArrowheads="1"/>
              </p:cNvSpPr>
              <p:nvPr/>
            </p:nvSpPr>
            <p:spPr bwMode="auto">
              <a:xfrm>
                <a:off x="4088" y="2079"/>
                <a:ext cx="69" cy="87"/>
              </a:xfrm>
              <a:prstGeom prst="ellipse">
                <a:avLst/>
              </a:prstGeom>
              <a:solidFill>
                <a:srgbClr val="FF80FF"/>
              </a:solidFill>
              <a:ln w="12700">
                <a:noFill/>
                <a:round/>
                <a:headEnd/>
                <a:tailEnd/>
              </a:ln>
            </p:spPr>
            <p:txBody>
              <a:bodyPr wrap="none" anchor="ctr"/>
              <a:lstStyle/>
              <a:p>
                <a:endParaRPr lang="en-US">
                  <a:cs typeface="Arial" pitchFamily="34" charset="0"/>
                </a:endParaRPr>
              </a:p>
            </p:txBody>
          </p:sp>
          <p:sp>
            <p:nvSpPr>
              <p:cNvPr id="43160" name="Oval 284"/>
              <p:cNvSpPr>
                <a:spLocks noChangeArrowheads="1"/>
              </p:cNvSpPr>
              <p:nvPr/>
            </p:nvSpPr>
            <p:spPr bwMode="auto">
              <a:xfrm>
                <a:off x="4092" y="2084"/>
                <a:ext cx="49" cy="62"/>
              </a:xfrm>
              <a:prstGeom prst="ellipse">
                <a:avLst/>
              </a:prstGeom>
              <a:solidFill>
                <a:srgbClr val="FFC0FF"/>
              </a:solidFill>
              <a:ln w="12700">
                <a:noFill/>
                <a:round/>
                <a:headEnd/>
                <a:tailEnd/>
              </a:ln>
            </p:spPr>
            <p:txBody>
              <a:bodyPr wrap="none" anchor="ctr"/>
              <a:lstStyle/>
              <a:p>
                <a:endParaRPr lang="en-US">
                  <a:cs typeface="Arial" pitchFamily="34" charset="0"/>
                </a:endParaRPr>
              </a:p>
            </p:txBody>
          </p:sp>
        </p:grpSp>
        <p:sp>
          <p:nvSpPr>
            <p:cNvPr id="43042" name="Rectangle 285"/>
            <p:cNvSpPr>
              <a:spLocks noChangeArrowheads="1"/>
            </p:cNvSpPr>
            <p:nvPr/>
          </p:nvSpPr>
          <p:spPr bwMode="auto">
            <a:xfrm>
              <a:off x="3162" y="1452"/>
              <a:ext cx="1091" cy="382"/>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Non-Profit Organizations</a:t>
              </a:r>
            </a:p>
          </p:txBody>
        </p:sp>
        <p:grpSp>
          <p:nvGrpSpPr>
            <p:cNvPr id="43043" name="Group 288"/>
            <p:cNvGrpSpPr>
              <a:grpSpLocks/>
            </p:cNvGrpSpPr>
            <p:nvPr/>
          </p:nvGrpSpPr>
          <p:grpSpPr bwMode="auto">
            <a:xfrm>
              <a:off x="1766" y="833"/>
              <a:ext cx="344" cy="477"/>
              <a:chOff x="4013" y="2015"/>
              <a:chExt cx="398" cy="492"/>
            </a:xfrm>
          </p:grpSpPr>
          <p:sp>
            <p:nvSpPr>
              <p:cNvPr id="43139" name="Oval 289"/>
              <p:cNvSpPr>
                <a:spLocks noChangeArrowheads="1"/>
              </p:cNvSpPr>
              <p:nvPr/>
            </p:nvSpPr>
            <p:spPr bwMode="auto">
              <a:xfrm>
                <a:off x="4013" y="2015"/>
                <a:ext cx="398" cy="492"/>
              </a:xfrm>
              <a:prstGeom prst="ellipse">
                <a:avLst/>
              </a:prstGeom>
              <a:solidFill>
                <a:srgbClr val="200020"/>
              </a:solidFill>
              <a:ln w="12700">
                <a:noFill/>
                <a:round/>
                <a:headEnd/>
                <a:tailEnd/>
              </a:ln>
            </p:spPr>
            <p:txBody>
              <a:bodyPr wrap="none" anchor="ctr"/>
              <a:lstStyle/>
              <a:p>
                <a:endParaRPr lang="en-US">
                  <a:cs typeface="Arial" pitchFamily="34" charset="0"/>
                </a:endParaRPr>
              </a:p>
            </p:txBody>
          </p:sp>
          <p:sp>
            <p:nvSpPr>
              <p:cNvPr id="43140" name="Oval 290"/>
              <p:cNvSpPr>
                <a:spLocks noChangeArrowheads="1"/>
              </p:cNvSpPr>
              <p:nvPr/>
            </p:nvSpPr>
            <p:spPr bwMode="auto">
              <a:xfrm>
                <a:off x="4021" y="2019"/>
                <a:ext cx="362" cy="448"/>
              </a:xfrm>
              <a:prstGeom prst="ellipse">
                <a:avLst/>
              </a:prstGeom>
              <a:solidFill>
                <a:srgbClr val="400040"/>
              </a:solidFill>
              <a:ln w="12700">
                <a:noFill/>
                <a:round/>
                <a:headEnd/>
                <a:tailEnd/>
              </a:ln>
            </p:spPr>
            <p:txBody>
              <a:bodyPr wrap="none" anchor="ctr"/>
              <a:lstStyle/>
              <a:p>
                <a:endParaRPr lang="en-US">
                  <a:cs typeface="Arial" pitchFamily="34" charset="0"/>
                </a:endParaRPr>
              </a:p>
            </p:txBody>
          </p:sp>
          <p:sp>
            <p:nvSpPr>
              <p:cNvPr id="43141" name="Oval 291"/>
              <p:cNvSpPr>
                <a:spLocks noChangeArrowheads="1"/>
              </p:cNvSpPr>
              <p:nvPr/>
            </p:nvSpPr>
            <p:spPr bwMode="auto">
              <a:xfrm>
                <a:off x="4029" y="2026"/>
                <a:ext cx="322" cy="399"/>
              </a:xfrm>
              <a:prstGeom prst="ellipse">
                <a:avLst/>
              </a:prstGeom>
              <a:solidFill>
                <a:srgbClr val="600060"/>
              </a:solidFill>
              <a:ln w="12700">
                <a:noFill/>
                <a:round/>
                <a:headEnd/>
                <a:tailEnd/>
              </a:ln>
            </p:spPr>
            <p:txBody>
              <a:bodyPr wrap="none" anchor="ctr"/>
              <a:lstStyle/>
              <a:p>
                <a:endParaRPr lang="en-US">
                  <a:cs typeface="Arial" pitchFamily="34" charset="0"/>
                </a:endParaRPr>
              </a:p>
            </p:txBody>
          </p:sp>
          <p:sp>
            <p:nvSpPr>
              <p:cNvPr id="43142" name="Oval 292"/>
              <p:cNvSpPr>
                <a:spLocks noChangeArrowheads="1"/>
              </p:cNvSpPr>
              <p:nvPr/>
            </p:nvSpPr>
            <p:spPr bwMode="auto">
              <a:xfrm>
                <a:off x="4038" y="2035"/>
                <a:ext cx="281" cy="348"/>
              </a:xfrm>
              <a:prstGeom prst="ellipse">
                <a:avLst/>
              </a:prstGeom>
              <a:solidFill>
                <a:srgbClr val="800080"/>
              </a:solidFill>
              <a:ln w="12700">
                <a:noFill/>
                <a:round/>
                <a:headEnd/>
                <a:tailEnd/>
              </a:ln>
            </p:spPr>
            <p:txBody>
              <a:bodyPr wrap="none" anchor="ctr"/>
              <a:lstStyle/>
              <a:p>
                <a:endParaRPr lang="en-US">
                  <a:cs typeface="Arial" pitchFamily="34" charset="0"/>
                </a:endParaRPr>
              </a:p>
            </p:txBody>
          </p:sp>
          <p:sp>
            <p:nvSpPr>
              <p:cNvPr id="43143" name="Oval 293"/>
              <p:cNvSpPr>
                <a:spLocks noChangeArrowheads="1"/>
              </p:cNvSpPr>
              <p:nvPr/>
            </p:nvSpPr>
            <p:spPr bwMode="auto">
              <a:xfrm>
                <a:off x="4049" y="2042"/>
                <a:ext cx="240" cy="298"/>
              </a:xfrm>
              <a:prstGeom prst="ellipse">
                <a:avLst/>
              </a:prstGeom>
              <a:solidFill>
                <a:srgbClr val="A000A0"/>
              </a:solidFill>
              <a:ln w="12700">
                <a:noFill/>
                <a:round/>
                <a:headEnd/>
                <a:tailEnd/>
              </a:ln>
            </p:spPr>
            <p:txBody>
              <a:bodyPr wrap="none" anchor="ctr"/>
              <a:lstStyle/>
              <a:p>
                <a:endParaRPr lang="en-US">
                  <a:cs typeface="Arial" pitchFamily="34" charset="0"/>
                </a:endParaRPr>
              </a:p>
            </p:txBody>
          </p:sp>
          <p:sp>
            <p:nvSpPr>
              <p:cNvPr id="43144" name="Oval 294"/>
              <p:cNvSpPr>
                <a:spLocks noChangeArrowheads="1"/>
              </p:cNvSpPr>
              <p:nvPr/>
            </p:nvSpPr>
            <p:spPr bwMode="auto">
              <a:xfrm>
                <a:off x="4057" y="2052"/>
                <a:ext cx="199" cy="247"/>
              </a:xfrm>
              <a:prstGeom prst="ellipse">
                <a:avLst/>
              </a:prstGeom>
              <a:solidFill>
                <a:srgbClr val="C000C0"/>
              </a:solidFill>
              <a:ln w="12700">
                <a:noFill/>
                <a:round/>
                <a:headEnd/>
                <a:tailEnd/>
              </a:ln>
            </p:spPr>
            <p:txBody>
              <a:bodyPr wrap="none" anchor="ctr"/>
              <a:lstStyle/>
              <a:p>
                <a:endParaRPr lang="en-US">
                  <a:cs typeface="Arial" pitchFamily="34" charset="0"/>
                </a:endParaRPr>
              </a:p>
            </p:txBody>
          </p:sp>
          <p:sp>
            <p:nvSpPr>
              <p:cNvPr id="43145" name="Oval 295"/>
              <p:cNvSpPr>
                <a:spLocks noChangeArrowheads="1"/>
              </p:cNvSpPr>
              <p:nvPr/>
            </p:nvSpPr>
            <p:spPr bwMode="auto">
              <a:xfrm>
                <a:off x="4066" y="2062"/>
                <a:ext cx="159" cy="198"/>
              </a:xfrm>
              <a:prstGeom prst="ellipse">
                <a:avLst/>
              </a:prstGeom>
              <a:solidFill>
                <a:srgbClr val="E000E0"/>
              </a:solidFill>
              <a:ln w="12700">
                <a:noFill/>
                <a:round/>
                <a:headEnd/>
                <a:tailEnd/>
              </a:ln>
            </p:spPr>
            <p:txBody>
              <a:bodyPr wrap="none" anchor="ctr"/>
              <a:lstStyle/>
              <a:p>
                <a:endParaRPr lang="en-US">
                  <a:cs typeface="Arial" pitchFamily="34" charset="0"/>
                </a:endParaRPr>
              </a:p>
            </p:txBody>
          </p:sp>
          <p:sp>
            <p:nvSpPr>
              <p:cNvPr id="43146" name="Oval 296"/>
              <p:cNvSpPr>
                <a:spLocks noChangeArrowheads="1"/>
              </p:cNvSpPr>
              <p:nvPr/>
            </p:nvSpPr>
            <p:spPr bwMode="auto">
              <a:xfrm>
                <a:off x="4076" y="2070"/>
                <a:ext cx="118" cy="147"/>
              </a:xfrm>
              <a:prstGeom prst="ellipse">
                <a:avLst/>
              </a:prstGeom>
              <a:solidFill>
                <a:srgbClr val="FF00FF"/>
              </a:solidFill>
              <a:ln w="12700">
                <a:noFill/>
                <a:round/>
                <a:headEnd/>
                <a:tailEnd/>
              </a:ln>
            </p:spPr>
            <p:txBody>
              <a:bodyPr wrap="none" anchor="ctr"/>
              <a:lstStyle/>
              <a:p>
                <a:endParaRPr lang="en-US">
                  <a:cs typeface="Arial" pitchFamily="34" charset="0"/>
                </a:endParaRPr>
              </a:p>
            </p:txBody>
          </p:sp>
          <p:sp>
            <p:nvSpPr>
              <p:cNvPr id="43147" name="Oval 297"/>
              <p:cNvSpPr>
                <a:spLocks noChangeArrowheads="1"/>
              </p:cNvSpPr>
              <p:nvPr/>
            </p:nvSpPr>
            <p:spPr bwMode="auto">
              <a:xfrm>
                <a:off x="4083" y="2072"/>
                <a:ext cx="95" cy="119"/>
              </a:xfrm>
              <a:prstGeom prst="ellipse">
                <a:avLst/>
              </a:prstGeom>
              <a:solidFill>
                <a:srgbClr val="FF40FF"/>
              </a:solidFill>
              <a:ln w="12700">
                <a:noFill/>
                <a:round/>
                <a:headEnd/>
                <a:tailEnd/>
              </a:ln>
            </p:spPr>
            <p:txBody>
              <a:bodyPr wrap="none" anchor="ctr"/>
              <a:lstStyle/>
              <a:p>
                <a:endParaRPr lang="en-US">
                  <a:cs typeface="Arial" pitchFamily="34" charset="0"/>
                </a:endParaRPr>
              </a:p>
            </p:txBody>
          </p:sp>
          <p:sp>
            <p:nvSpPr>
              <p:cNvPr id="43148" name="Oval 298"/>
              <p:cNvSpPr>
                <a:spLocks noChangeArrowheads="1"/>
              </p:cNvSpPr>
              <p:nvPr/>
            </p:nvSpPr>
            <p:spPr bwMode="auto">
              <a:xfrm>
                <a:off x="4088" y="2079"/>
                <a:ext cx="69" cy="87"/>
              </a:xfrm>
              <a:prstGeom prst="ellipse">
                <a:avLst/>
              </a:prstGeom>
              <a:solidFill>
                <a:srgbClr val="FF80FF"/>
              </a:solidFill>
              <a:ln w="12700">
                <a:noFill/>
                <a:round/>
                <a:headEnd/>
                <a:tailEnd/>
              </a:ln>
            </p:spPr>
            <p:txBody>
              <a:bodyPr wrap="none" anchor="ctr"/>
              <a:lstStyle/>
              <a:p>
                <a:endParaRPr lang="en-US">
                  <a:cs typeface="Arial" pitchFamily="34" charset="0"/>
                </a:endParaRPr>
              </a:p>
            </p:txBody>
          </p:sp>
          <p:sp>
            <p:nvSpPr>
              <p:cNvPr id="43149" name="Oval 299"/>
              <p:cNvSpPr>
                <a:spLocks noChangeArrowheads="1"/>
              </p:cNvSpPr>
              <p:nvPr/>
            </p:nvSpPr>
            <p:spPr bwMode="auto">
              <a:xfrm>
                <a:off x="4092" y="2084"/>
                <a:ext cx="49" cy="62"/>
              </a:xfrm>
              <a:prstGeom prst="ellipse">
                <a:avLst/>
              </a:prstGeom>
              <a:solidFill>
                <a:srgbClr val="FFC0FF"/>
              </a:solidFill>
              <a:ln w="12700">
                <a:noFill/>
                <a:round/>
                <a:headEnd/>
                <a:tailEnd/>
              </a:ln>
            </p:spPr>
            <p:txBody>
              <a:bodyPr wrap="none" anchor="ctr"/>
              <a:lstStyle/>
              <a:p>
                <a:endParaRPr lang="en-US">
                  <a:cs typeface="Arial" pitchFamily="34" charset="0"/>
                </a:endParaRPr>
              </a:p>
            </p:txBody>
          </p:sp>
        </p:grpSp>
        <p:sp>
          <p:nvSpPr>
            <p:cNvPr id="43044" name="Rectangle 300"/>
            <p:cNvSpPr>
              <a:spLocks noChangeArrowheads="1"/>
            </p:cNvSpPr>
            <p:nvPr/>
          </p:nvSpPr>
          <p:spPr bwMode="auto">
            <a:xfrm>
              <a:off x="1408" y="1266"/>
              <a:ext cx="1021" cy="627"/>
            </a:xfrm>
            <a:prstGeom prst="rect">
              <a:avLst/>
            </a:prstGeom>
            <a:noFill/>
            <a:ln w="12700">
              <a:noFill/>
              <a:miter lim="800000"/>
              <a:headEnd/>
              <a:tailEnd/>
            </a:ln>
          </p:spPr>
          <p:txBody>
            <a:bodyPr lIns="0" tIns="44450" rIns="0" bIns="44450">
              <a:spAutoFit/>
            </a:bodyPr>
            <a:lstStyle/>
            <a:p>
              <a:pPr algn="ctr" eaLnBrk="0" hangingPunct="0">
                <a:spcBef>
                  <a:spcPct val="50000"/>
                </a:spcBef>
              </a:pPr>
              <a:r>
                <a:rPr lang="en-US" sz="1700" b="1">
                  <a:cs typeface="Arial" pitchFamily="34" charset="0"/>
                </a:rPr>
                <a:t>Neighborhood Organizations</a:t>
              </a:r>
            </a:p>
            <a:p>
              <a:pPr algn="ctr" eaLnBrk="0" hangingPunct="0">
                <a:spcBef>
                  <a:spcPct val="50000"/>
                </a:spcBef>
              </a:pPr>
              <a:endParaRPr lang="en-US" sz="1700" b="1">
                <a:cs typeface="Arial" pitchFamily="34" charset="0"/>
              </a:endParaRPr>
            </a:p>
          </p:txBody>
        </p:sp>
        <p:grpSp>
          <p:nvGrpSpPr>
            <p:cNvPr id="43045" name="Group 301"/>
            <p:cNvGrpSpPr>
              <a:grpSpLocks/>
            </p:cNvGrpSpPr>
            <p:nvPr/>
          </p:nvGrpSpPr>
          <p:grpSpPr bwMode="auto">
            <a:xfrm>
              <a:off x="3442" y="2043"/>
              <a:ext cx="1021" cy="638"/>
              <a:chOff x="3840" y="2592"/>
              <a:chExt cx="1053" cy="658"/>
            </a:xfrm>
          </p:grpSpPr>
          <p:grpSp>
            <p:nvGrpSpPr>
              <p:cNvPr id="43126" name="Group 302"/>
              <p:cNvGrpSpPr>
                <a:grpSpLocks/>
              </p:cNvGrpSpPr>
              <p:nvPr/>
            </p:nvGrpSpPr>
            <p:grpSpPr bwMode="auto">
              <a:xfrm>
                <a:off x="4224" y="2592"/>
                <a:ext cx="354" cy="492"/>
                <a:chOff x="4013" y="2015"/>
                <a:chExt cx="398" cy="492"/>
              </a:xfrm>
            </p:grpSpPr>
            <p:sp>
              <p:nvSpPr>
                <p:cNvPr id="43128" name="Oval 303"/>
                <p:cNvSpPr>
                  <a:spLocks noChangeArrowheads="1"/>
                </p:cNvSpPr>
                <p:nvPr/>
              </p:nvSpPr>
              <p:spPr bwMode="auto">
                <a:xfrm>
                  <a:off x="4013" y="2015"/>
                  <a:ext cx="398" cy="492"/>
                </a:xfrm>
                <a:prstGeom prst="ellipse">
                  <a:avLst/>
                </a:prstGeom>
                <a:solidFill>
                  <a:srgbClr val="200020"/>
                </a:solidFill>
                <a:ln w="12700">
                  <a:noFill/>
                  <a:round/>
                  <a:headEnd/>
                  <a:tailEnd/>
                </a:ln>
              </p:spPr>
              <p:txBody>
                <a:bodyPr wrap="none" anchor="ctr"/>
                <a:lstStyle/>
                <a:p>
                  <a:endParaRPr lang="en-US">
                    <a:cs typeface="Arial" pitchFamily="34" charset="0"/>
                  </a:endParaRPr>
                </a:p>
              </p:txBody>
            </p:sp>
            <p:sp>
              <p:nvSpPr>
                <p:cNvPr id="43129" name="Oval 304"/>
                <p:cNvSpPr>
                  <a:spLocks noChangeArrowheads="1"/>
                </p:cNvSpPr>
                <p:nvPr/>
              </p:nvSpPr>
              <p:spPr bwMode="auto">
                <a:xfrm>
                  <a:off x="4021" y="2019"/>
                  <a:ext cx="362" cy="448"/>
                </a:xfrm>
                <a:prstGeom prst="ellipse">
                  <a:avLst/>
                </a:prstGeom>
                <a:solidFill>
                  <a:srgbClr val="400040"/>
                </a:solidFill>
                <a:ln w="12700">
                  <a:noFill/>
                  <a:round/>
                  <a:headEnd/>
                  <a:tailEnd/>
                </a:ln>
              </p:spPr>
              <p:txBody>
                <a:bodyPr wrap="none" anchor="ctr"/>
                <a:lstStyle/>
                <a:p>
                  <a:endParaRPr lang="en-US">
                    <a:cs typeface="Arial" pitchFamily="34" charset="0"/>
                  </a:endParaRPr>
                </a:p>
              </p:txBody>
            </p:sp>
            <p:sp>
              <p:nvSpPr>
                <p:cNvPr id="43130" name="Oval 305"/>
                <p:cNvSpPr>
                  <a:spLocks noChangeArrowheads="1"/>
                </p:cNvSpPr>
                <p:nvPr/>
              </p:nvSpPr>
              <p:spPr bwMode="auto">
                <a:xfrm>
                  <a:off x="4029" y="2026"/>
                  <a:ext cx="322" cy="399"/>
                </a:xfrm>
                <a:prstGeom prst="ellipse">
                  <a:avLst/>
                </a:prstGeom>
                <a:solidFill>
                  <a:srgbClr val="600060"/>
                </a:solidFill>
                <a:ln w="12700">
                  <a:noFill/>
                  <a:round/>
                  <a:headEnd/>
                  <a:tailEnd/>
                </a:ln>
              </p:spPr>
              <p:txBody>
                <a:bodyPr wrap="none" anchor="ctr"/>
                <a:lstStyle/>
                <a:p>
                  <a:endParaRPr lang="en-US">
                    <a:cs typeface="Arial" pitchFamily="34" charset="0"/>
                  </a:endParaRPr>
                </a:p>
              </p:txBody>
            </p:sp>
            <p:sp>
              <p:nvSpPr>
                <p:cNvPr id="43131" name="Oval 306"/>
                <p:cNvSpPr>
                  <a:spLocks noChangeArrowheads="1"/>
                </p:cNvSpPr>
                <p:nvPr/>
              </p:nvSpPr>
              <p:spPr bwMode="auto">
                <a:xfrm>
                  <a:off x="4038" y="2035"/>
                  <a:ext cx="281" cy="348"/>
                </a:xfrm>
                <a:prstGeom prst="ellipse">
                  <a:avLst/>
                </a:prstGeom>
                <a:solidFill>
                  <a:srgbClr val="800080"/>
                </a:solidFill>
                <a:ln w="12700">
                  <a:noFill/>
                  <a:round/>
                  <a:headEnd/>
                  <a:tailEnd/>
                </a:ln>
              </p:spPr>
              <p:txBody>
                <a:bodyPr wrap="none" anchor="ctr"/>
                <a:lstStyle/>
                <a:p>
                  <a:endParaRPr lang="en-US">
                    <a:cs typeface="Arial" pitchFamily="34" charset="0"/>
                  </a:endParaRPr>
                </a:p>
              </p:txBody>
            </p:sp>
            <p:sp>
              <p:nvSpPr>
                <p:cNvPr id="43132" name="Oval 307"/>
                <p:cNvSpPr>
                  <a:spLocks noChangeArrowheads="1"/>
                </p:cNvSpPr>
                <p:nvPr/>
              </p:nvSpPr>
              <p:spPr bwMode="auto">
                <a:xfrm>
                  <a:off x="4049" y="2042"/>
                  <a:ext cx="240" cy="298"/>
                </a:xfrm>
                <a:prstGeom prst="ellipse">
                  <a:avLst/>
                </a:prstGeom>
                <a:solidFill>
                  <a:srgbClr val="A000A0"/>
                </a:solidFill>
                <a:ln w="12700">
                  <a:noFill/>
                  <a:round/>
                  <a:headEnd/>
                  <a:tailEnd/>
                </a:ln>
              </p:spPr>
              <p:txBody>
                <a:bodyPr wrap="none" anchor="ctr"/>
                <a:lstStyle/>
                <a:p>
                  <a:endParaRPr lang="en-US">
                    <a:cs typeface="Arial" pitchFamily="34" charset="0"/>
                  </a:endParaRPr>
                </a:p>
              </p:txBody>
            </p:sp>
            <p:sp>
              <p:nvSpPr>
                <p:cNvPr id="43133" name="Oval 308"/>
                <p:cNvSpPr>
                  <a:spLocks noChangeArrowheads="1"/>
                </p:cNvSpPr>
                <p:nvPr/>
              </p:nvSpPr>
              <p:spPr bwMode="auto">
                <a:xfrm>
                  <a:off x="4057" y="2052"/>
                  <a:ext cx="199" cy="247"/>
                </a:xfrm>
                <a:prstGeom prst="ellipse">
                  <a:avLst/>
                </a:prstGeom>
                <a:solidFill>
                  <a:srgbClr val="C000C0"/>
                </a:solidFill>
                <a:ln w="12700">
                  <a:noFill/>
                  <a:round/>
                  <a:headEnd/>
                  <a:tailEnd/>
                </a:ln>
              </p:spPr>
              <p:txBody>
                <a:bodyPr wrap="none" anchor="ctr"/>
                <a:lstStyle/>
                <a:p>
                  <a:endParaRPr lang="en-US">
                    <a:cs typeface="Arial" pitchFamily="34" charset="0"/>
                  </a:endParaRPr>
                </a:p>
              </p:txBody>
            </p:sp>
            <p:sp>
              <p:nvSpPr>
                <p:cNvPr id="43134" name="Oval 309"/>
                <p:cNvSpPr>
                  <a:spLocks noChangeArrowheads="1"/>
                </p:cNvSpPr>
                <p:nvPr/>
              </p:nvSpPr>
              <p:spPr bwMode="auto">
                <a:xfrm>
                  <a:off x="4066" y="2062"/>
                  <a:ext cx="159" cy="198"/>
                </a:xfrm>
                <a:prstGeom prst="ellipse">
                  <a:avLst/>
                </a:prstGeom>
                <a:solidFill>
                  <a:srgbClr val="E000E0"/>
                </a:solidFill>
                <a:ln w="12700">
                  <a:noFill/>
                  <a:round/>
                  <a:headEnd/>
                  <a:tailEnd/>
                </a:ln>
              </p:spPr>
              <p:txBody>
                <a:bodyPr wrap="none" anchor="ctr"/>
                <a:lstStyle/>
                <a:p>
                  <a:endParaRPr lang="en-US">
                    <a:cs typeface="Arial" pitchFamily="34" charset="0"/>
                  </a:endParaRPr>
                </a:p>
              </p:txBody>
            </p:sp>
            <p:sp>
              <p:nvSpPr>
                <p:cNvPr id="43135" name="Oval 310"/>
                <p:cNvSpPr>
                  <a:spLocks noChangeArrowheads="1"/>
                </p:cNvSpPr>
                <p:nvPr/>
              </p:nvSpPr>
              <p:spPr bwMode="auto">
                <a:xfrm>
                  <a:off x="4076" y="2070"/>
                  <a:ext cx="118" cy="147"/>
                </a:xfrm>
                <a:prstGeom prst="ellipse">
                  <a:avLst/>
                </a:prstGeom>
                <a:solidFill>
                  <a:srgbClr val="FF00FF"/>
                </a:solidFill>
                <a:ln w="12700">
                  <a:noFill/>
                  <a:round/>
                  <a:headEnd/>
                  <a:tailEnd/>
                </a:ln>
              </p:spPr>
              <p:txBody>
                <a:bodyPr wrap="none" anchor="ctr"/>
                <a:lstStyle/>
                <a:p>
                  <a:endParaRPr lang="en-US">
                    <a:cs typeface="Arial" pitchFamily="34" charset="0"/>
                  </a:endParaRPr>
                </a:p>
              </p:txBody>
            </p:sp>
            <p:sp>
              <p:nvSpPr>
                <p:cNvPr id="43136" name="Oval 311"/>
                <p:cNvSpPr>
                  <a:spLocks noChangeArrowheads="1"/>
                </p:cNvSpPr>
                <p:nvPr/>
              </p:nvSpPr>
              <p:spPr bwMode="auto">
                <a:xfrm>
                  <a:off x="4083" y="2072"/>
                  <a:ext cx="95" cy="119"/>
                </a:xfrm>
                <a:prstGeom prst="ellipse">
                  <a:avLst/>
                </a:prstGeom>
                <a:solidFill>
                  <a:srgbClr val="FF40FF"/>
                </a:solidFill>
                <a:ln w="12700">
                  <a:noFill/>
                  <a:round/>
                  <a:headEnd/>
                  <a:tailEnd/>
                </a:ln>
              </p:spPr>
              <p:txBody>
                <a:bodyPr wrap="none" anchor="ctr"/>
                <a:lstStyle/>
                <a:p>
                  <a:endParaRPr lang="en-US">
                    <a:cs typeface="Arial" pitchFamily="34" charset="0"/>
                  </a:endParaRPr>
                </a:p>
              </p:txBody>
            </p:sp>
            <p:sp>
              <p:nvSpPr>
                <p:cNvPr id="43137" name="Oval 312"/>
                <p:cNvSpPr>
                  <a:spLocks noChangeArrowheads="1"/>
                </p:cNvSpPr>
                <p:nvPr/>
              </p:nvSpPr>
              <p:spPr bwMode="auto">
                <a:xfrm>
                  <a:off x="4088" y="2079"/>
                  <a:ext cx="69" cy="87"/>
                </a:xfrm>
                <a:prstGeom prst="ellipse">
                  <a:avLst/>
                </a:prstGeom>
                <a:solidFill>
                  <a:srgbClr val="FF80FF"/>
                </a:solidFill>
                <a:ln w="12700">
                  <a:noFill/>
                  <a:round/>
                  <a:headEnd/>
                  <a:tailEnd/>
                </a:ln>
              </p:spPr>
              <p:txBody>
                <a:bodyPr wrap="none" anchor="ctr"/>
                <a:lstStyle/>
                <a:p>
                  <a:endParaRPr lang="en-US">
                    <a:cs typeface="Arial" pitchFamily="34" charset="0"/>
                  </a:endParaRPr>
                </a:p>
              </p:txBody>
            </p:sp>
            <p:sp>
              <p:nvSpPr>
                <p:cNvPr id="43138" name="Oval 313"/>
                <p:cNvSpPr>
                  <a:spLocks noChangeArrowheads="1"/>
                </p:cNvSpPr>
                <p:nvPr/>
              </p:nvSpPr>
              <p:spPr bwMode="auto">
                <a:xfrm>
                  <a:off x="4092" y="2084"/>
                  <a:ext cx="49" cy="62"/>
                </a:xfrm>
                <a:prstGeom prst="ellipse">
                  <a:avLst/>
                </a:prstGeom>
                <a:solidFill>
                  <a:srgbClr val="FFC0FF"/>
                </a:solidFill>
                <a:ln w="12700">
                  <a:noFill/>
                  <a:round/>
                  <a:headEnd/>
                  <a:tailEnd/>
                </a:ln>
              </p:spPr>
              <p:txBody>
                <a:bodyPr wrap="none" anchor="ctr"/>
                <a:lstStyle/>
                <a:p>
                  <a:endParaRPr lang="en-US">
                    <a:cs typeface="Arial" pitchFamily="34" charset="0"/>
                  </a:endParaRPr>
                </a:p>
              </p:txBody>
            </p:sp>
          </p:grpSp>
          <p:sp>
            <p:nvSpPr>
              <p:cNvPr id="43127" name="Rectangle 314"/>
              <p:cNvSpPr>
                <a:spLocks noChangeArrowheads="1"/>
              </p:cNvSpPr>
              <p:nvPr/>
            </p:nvSpPr>
            <p:spPr bwMode="auto">
              <a:xfrm>
                <a:off x="3840" y="3024"/>
                <a:ext cx="1053" cy="226"/>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Laboratories</a:t>
                </a:r>
              </a:p>
            </p:txBody>
          </p:sp>
        </p:grpSp>
        <p:grpSp>
          <p:nvGrpSpPr>
            <p:cNvPr id="43046" name="Group 316"/>
            <p:cNvGrpSpPr>
              <a:grpSpLocks/>
            </p:cNvGrpSpPr>
            <p:nvPr/>
          </p:nvGrpSpPr>
          <p:grpSpPr bwMode="auto">
            <a:xfrm>
              <a:off x="4593" y="1810"/>
              <a:ext cx="281" cy="391"/>
              <a:chOff x="5669" y="1191"/>
              <a:chExt cx="326" cy="403"/>
            </a:xfrm>
          </p:grpSpPr>
          <p:sp>
            <p:nvSpPr>
              <p:cNvPr id="43115" name="Oval 317"/>
              <p:cNvSpPr>
                <a:spLocks noChangeArrowheads="1"/>
              </p:cNvSpPr>
              <p:nvPr/>
            </p:nvSpPr>
            <p:spPr bwMode="auto">
              <a:xfrm>
                <a:off x="5669" y="1191"/>
                <a:ext cx="326" cy="403"/>
              </a:xfrm>
              <a:prstGeom prst="ellipse">
                <a:avLst/>
              </a:prstGeom>
              <a:solidFill>
                <a:srgbClr val="200020"/>
              </a:solidFill>
              <a:ln w="12700">
                <a:noFill/>
                <a:round/>
                <a:headEnd/>
                <a:tailEnd/>
              </a:ln>
            </p:spPr>
            <p:txBody>
              <a:bodyPr wrap="none" anchor="ctr"/>
              <a:lstStyle/>
              <a:p>
                <a:endParaRPr lang="en-US">
                  <a:cs typeface="Arial" pitchFamily="34" charset="0"/>
                </a:endParaRPr>
              </a:p>
            </p:txBody>
          </p:sp>
          <p:sp>
            <p:nvSpPr>
              <p:cNvPr id="43116" name="Oval 318"/>
              <p:cNvSpPr>
                <a:spLocks noChangeArrowheads="1"/>
              </p:cNvSpPr>
              <p:nvPr/>
            </p:nvSpPr>
            <p:spPr bwMode="auto">
              <a:xfrm>
                <a:off x="5675" y="1194"/>
                <a:ext cx="296" cy="366"/>
              </a:xfrm>
              <a:prstGeom prst="ellipse">
                <a:avLst/>
              </a:prstGeom>
              <a:solidFill>
                <a:srgbClr val="400040"/>
              </a:solidFill>
              <a:ln w="12700">
                <a:noFill/>
                <a:round/>
                <a:headEnd/>
                <a:tailEnd/>
              </a:ln>
            </p:spPr>
            <p:txBody>
              <a:bodyPr wrap="none" anchor="ctr"/>
              <a:lstStyle/>
              <a:p>
                <a:endParaRPr lang="en-US">
                  <a:cs typeface="Arial" pitchFamily="34" charset="0"/>
                </a:endParaRPr>
              </a:p>
            </p:txBody>
          </p:sp>
          <p:sp>
            <p:nvSpPr>
              <p:cNvPr id="43117" name="Oval 319"/>
              <p:cNvSpPr>
                <a:spLocks noChangeArrowheads="1"/>
              </p:cNvSpPr>
              <p:nvPr/>
            </p:nvSpPr>
            <p:spPr bwMode="auto">
              <a:xfrm>
                <a:off x="5682" y="1200"/>
                <a:ext cx="263" cy="325"/>
              </a:xfrm>
              <a:prstGeom prst="ellipse">
                <a:avLst/>
              </a:prstGeom>
              <a:solidFill>
                <a:srgbClr val="600060"/>
              </a:solidFill>
              <a:ln w="12700">
                <a:noFill/>
                <a:round/>
                <a:headEnd/>
                <a:tailEnd/>
              </a:ln>
            </p:spPr>
            <p:txBody>
              <a:bodyPr wrap="none" anchor="ctr"/>
              <a:lstStyle/>
              <a:p>
                <a:endParaRPr lang="en-US">
                  <a:cs typeface="Arial" pitchFamily="34" charset="0"/>
                </a:endParaRPr>
              </a:p>
            </p:txBody>
          </p:sp>
          <p:sp>
            <p:nvSpPr>
              <p:cNvPr id="43118" name="Oval 320"/>
              <p:cNvSpPr>
                <a:spLocks noChangeArrowheads="1"/>
              </p:cNvSpPr>
              <p:nvPr/>
            </p:nvSpPr>
            <p:spPr bwMode="auto">
              <a:xfrm>
                <a:off x="5689" y="1207"/>
                <a:ext cx="230" cy="284"/>
              </a:xfrm>
              <a:prstGeom prst="ellipse">
                <a:avLst/>
              </a:prstGeom>
              <a:solidFill>
                <a:srgbClr val="800080"/>
              </a:solidFill>
              <a:ln w="12700">
                <a:noFill/>
                <a:round/>
                <a:headEnd/>
                <a:tailEnd/>
              </a:ln>
            </p:spPr>
            <p:txBody>
              <a:bodyPr wrap="none" anchor="ctr"/>
              <a:lstStyle/>
              <a:p>
                <a:endParaRPr lang="en-US">
                  <a:cs typeface="Arial" pitchFamily="34" charset="0"/>
                </a:endParaRPr>
              </a:p>
            </p:txBody>
          </p:sp>
          <p:sp>
            <p:nvSpPr>
              <p:cNvPr id="43119" name="Oval 321"/>
              <p:cNvSpPr>
                <a:spLocks noChangeArrowheads="1"/>
              </p:cNvSpPr>
              <p:nvPr/>
            </p:nvSpPr>
            <p:spPr bwMode="auto">
              <a:xfrm>
                <a:off x="5698" y="1213"/>
                <a:ext cx="196" cy="243"/>
              </a:xfrm>
              <a:prstGeom prst="ellipse">
                <a:avLst/>
              </a:prstGeom>
              <a:solidFill>
                <a:srgbClr val="A000A0"/>
              </a:solidFill>
              <a:ln w="12700">
                <a:noFill/>
                <a:round/>
                <a:headEnd/>
                <a:tailEnd/>
              </a:ln>
            </p:spPr>
            <p:txBody>
              <a:bodyPr wrap="none" anchor="ctr"/>
              <a:lstStyle/>
              <a:p>
                <a:endParaRPr lang="en-US">
                  <a:cs typeface="Arial" pitchFamily="34" charset="0"/>
                </a:endParaRPr>
              </a:p>
            </p:txBody>
          </p:sp>
          <p:sp>
            <p:nvSpPr>
              <p:cNvPr id="43120" name="Oval 322"/>
              <p:cNvSpPr>
                <a:spLocks noChangeArrowheads="1"/>
              </p:cNvSpPr>
              <p:nvPr/>
            </p:nvSpPr>
            <p:spPr bwMode="auto">
              <a:xfrm>
                <a:off x="5705" y="1221"/>
                <a:ext cx="162" cy="201"/>
              </a:xfrm>
              <a:prstGeom prst="ellipse">
                <a:avLst/>
              </a:prstGeom>
              <a:solidFill>
                <a:srgbClr val="C000C0"/>
              </a:solidFill>
              <a:ln w="12700">
                <a:noFill/>
                <a:round/>
                <a:headEnd/>
                <a:tailEnd/>
              </a:ln>
            </p:spPr>
            <p:txBody>
              <a:bodyPr wrap="none" anchor="ctr"/>
              <a:lstStyle/>
              <a:p>
                <a:endParaRPr lang="en-US">
                  <a:cs typeface="Arial" pitchFamily="34" charset="0"/>
                </a:endParaRPr>
              </a:p>
            </p:txBody>
          </p:sp>
          <p:sp>
            <p:nvSpPr>
              <p:cNvPr id="43121" name="Oval 323"/>
              <p:cNvSpPr>
                <a:spLocks noChangeArrowheads="1"/>
              </p:cNvSpPr>
              <p:nvPr/>
            </p:nvSpPr>
            <p:spPr bwMode="auto">
              <a:xfrm>
                <a:off x="5712" y="1229"/>
                <a:ext cx="130" cy="161"/>
              </a:xfrm>
              <a:prstGeom prst="ellipse">
                <a:avLst/>
              </a:prstGeom>
              <a:solidFill>
                <a:srgbClr val="E000E0"/>
              </a:solidFill>
              <a:ln w="12700">
                <a:noFill/>
                <a:round/>
                <a:headEnd/>
                <a:tailEnd/>
              </a:ln>
            </p:spPr>
            <p:txBody>
              <a:bodyPr wrap="none" anchor="ctr"/>
              <a:lstStyle/>
              <a:p>
                <a:endParaRPr lang="en-US">
                  <a:cs typeface="Arial" pitchFamily="34" charset="0"/>
                </a:endParaRPr>
              </a:p>
            </p:txBody>
          </p:sp>
          <p:sp>
            <p:nvSpPr>
              <p:cNvPr id="43122" name="Oval 324"/>
              <p:cNvSpPr>
                <a:spLocks noChangeArrowheads="1"/>
              </p:cNvSpPr>
              <p:nvPr/>
            </p:nvSpPr>
            <p:spPr bwMode="auto">
              <a:xfrm>
                <a:off x="5720" y="1235"/>
                <a:ext cx="96" cy="119"/>
              </a:xfrm>
              <a:prstGeom prst="ellipse">
                <a:avLst/>
              </a:prstGeom>
              <a:solidFill>
                <a:srgbClr val="FF00FF"/>
              </a:solidFill>
              <a:ln w="12700">
                <a:noFill/>
                <a:round/>
                <a:headEnd/>
                <a:tailEnd/>
              </a:ln>
            </p:spPr>
            <p:txBody>
              <a:bodyPr wrap="none" anchor="ctr"/>
              <a:lstStyle/>
              <a:p>
                <a:endParaRPr lang="en-US">
                  <a:cs typeface="Arial" pitchFamily="34" charset="0"/>
                </a:endParaRPr>
              </a:p>
            </p:txBody>
          </p:sp>
          <p:sp>
            <p:nvSpPr>
              <p:cNvPr id="43123" name="Oval 325"/>
              <p:cNvSpPr>
                <a:spLocks noChangeArrowheads="1"/>
              </p:cNvSpPr>
              <p:nvPr/>
            </p:nvSpPr>
            <p:spPr bwMode="auto">
              <a:xfrm>
                <a:off x="5726" y="1237"/>
                <a:ext cx="77" cy="96"/>
              </a:xfrm>
              <a:prstGeom prst="ellipse">
                <a:avLst/>
              </a:prstGeom>
              <a:solidFill>
                <a:srgbClr val="FF40FF"/>
              </a:solidFill>
              <a:ln w="12700">
                <a:noFill/>
                <a:round/>
                <a:headEnd/>
                <a:tailEnd/>
              </a:ln>
            </p:spPr>
            <p:txBody>
              <a:bodyPr wrap="none" anchor="ctr"/>
              <a:lstStyle/>
              <a:p>
                <a:endParaRPr lang="en-US">
                  <a:cs typeface="Arial" pitchFamily="34" charset="0"/>
                </a:endParaRPr>
              </a:p>
            </p:txBody>
          </p:sp>
          <p:sp>
            <p:nvSpPr>
              <p:cNvPr id="43124" name="Oval 326"/>
              <p:cNvSpPr>
                <a:spLocks noChangeArrowheads="1"/>
              </p:cNvSpPr>
              <p:nvPr/>
            </p:nvSpPr>
            <p:spPr bwMode="auto">
              <a:xfrm>
                <a:off x="5730" y="1243"/>
                <a:ext cx="56" cy="71"/>
              </a:xfrm>
              <a:prstGeom prst="ellipse">
                <a:avLst/>
              </a:prstGeom>
              <a:solidFill>
                <a:srgbClr val="FF80FF"/>
              </a:solidFill>
              <a:ln w="12700">
                <a:noFill/>
                <a:round/>
                <a:headEnd/>
                <a:tailEnd/>
              </a:ln>
            </p:spPr>
            <p:txBody>
              <a:bodyPr wrap="none" anchor="ctr"/>
              <a:lstStyle/>
              <a:p>
                <a:endParaRPr lang="en-US">
                  <a:cs typeface="Arial" pitchFamily="34" charset="0"/>
                </a:endParaRPr>
              </a:p>
            </p:txBody>
          </p:sp>
          <p:sp>
            <p:nvSpPr>
              <p:cNvPr id="43125" name="Oval 327"/>
              <p:cNvSpPr>
                <a:spLocks noChangeArrowheads="1"/>
              </p:cNvSpPr>
              <p:nvPr/>
            </p:nvSpPr>
            <p:spPr bwMode="auto">
              <a:xfrm>
                <a:off x="5734" y="1248"/>
                <a:ext cx="38" cy="48"/>
              </a:xfrm>
              <a:prstGeom prst="ellipse">
                <a:avLst/>
              </a:prstGeom>
              <a:solidFill>
                <a:srgbClr val="FFC0FF"/>
              </a:solidFill>
              <a:ln w="12700">
                <a:noFill/>
                <a:round/>
                <a:headEnd/>
                <a:tailEnd/>
              </a:ln>
            </p:spPr>
            <p:txBody>
              <a:bodyPr wrap="none" anchor="ctr"/>
              <a:lstStyle/>
              <a:p>
                <a:endParaRPr lang="en-US">
                  <a:cs typeface="Arial" pitchFamily="34" charset="0"/>
                </a:endParaRPr>
              </a:p>
            </p:txBody>
          </p:sp>
        </p:grpSp>
        <p:sp>
          <p:nvSpPr>
            <p:cNvPr id="43047" name="Rectangle 328"/>
            <p:cNvSpPr>
              <a:spLocks noChangeArrowheads="1"/>
            </p:cNvSpPr>
            <p:nvPr/>
          </p:nvSpPr>
          <p:spPr bwMode="auto">
            <a:xfrm>
              <a:off x="4738" y="2092"/>
              <a:ext cx="613" cy="382"/>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Home Health</a:t>
              </a:r>
            </a:p>
          </p:txBody>
        </p:sp>
        <p:grpSp>
          <p:nvGrpSpPr>
            <p:cNvPr id="43048" name="Group 330"/>
            <p:cNvGrpSpPr>
              <a:grpSpLocks/>
            </p:cNvGrpSpPr>
            <p:nvPr/>
          </p:nvGrpSpPr>
          <p:grpSpPr bwMode="auto">
            <a:xfrm>
              <a:off x="916" y="3109"/>
              <a:ext cx="281" cy="390"/>
              <a:chOff x="5669" y="1191"/>
              <a:chExt cx="326" cy="403"/>
            </a:xfrm>
          </p:grpSpPr>
          <p:sp>
            <p:nvSpPr>
              <p:cNvPr id="43104" name="Oval 331"/>
              <p:cNvSpPr>
                <a:spLocks noChangeArrowheads="1"/>
              </p:cNvSpPr>
              <p:nvPr/>
            </p:nvSpPr>
            <p:spPr bwMode="auto">
              <a:xfrm>
                <a:off x="5669" y="1191"/>
                <a:ext cx="326" cy="403"/>
              </a:xfrm>
              <a:prstGeom prst="ellipse">
                <a:avLst/>
              </a:prstGeom>
              <a:solidFill>
                <a:srgbClr val="200020"/>
              </a:solidFill>
              <a:ln w="12700">
                <a:noFill/>
                <a:round/>
                <a:headEnd/>
                <a:tailEnd/>
              </a:ln>
            </p:spPr>
            <p:txBody>
              <a:bodyPr wrap="none" anchor="ctr"/>
              <a:lstStyle/>
              <a:p>
                <a:endParaRPr lang="en-US">
                  <a:cs typeface="Arial" pitchFamily="34" charset="0"/>
                </a:endParaRPr>
              </a:p>
            </p:txBody>
          </p:sp>
          <p:sp>
            <p:nvSpPr>
              <p:cNvPr id="43105" name="Oval 332"/>
              <p:cNvSpPr>
                <a:spLocks noChangeArrowheads="1"/>
              </p:cNvSpPr>
              <p:nvPr/>
            </p:nvSpPr>
            <p:spPr bwMode="auto">
              <a:xfrm>
                <a:off x="5675" y="1194"/>
                <a:ext cx="296" cy="366"/>
              </a:xfrm>
              <a:prstGeom prst="ellipse">
                <a:avLst/>
              </a:prstGeom>
              <a:solidFill>
                <a:srgbClr val="400040"/>
              </a:solidFill>
              <a:ln w="12700">
                <a:noFill/>
                <a:round/>
                <a:headEnd/>
                <a:tailEnd/>
              </a:ln>
            </p:spPr>
            <p:txBody>
              <a:bodyPr wrap="none" anchor="ctr"/>
              <a:lstStyle/>
              <a:p>
                <a:endParaRPr lang="en-US">
                  <a:cs typeface="Arial" pitchFamily="34" charset="0"/>
                </a:endParaRPr>
              </a:p>
            </p:txBody>
          </p:sp>
          <p:sp>
            <p:nvSpPr>
              <p:cNvPr id="43106" name="Oval 333"/>
              <p:cNvSpPr>
                <a:spLocks noChangeArrowheads="1"/>
              </p:cNvSpPr>
              <p:nvPr/>
            </p:nvSpPr>
            <p:spPr bwMode="auto">
              <a:xfrm>
                <a:off x="5682" y="1200"/>
                <a:ext cx="263" cy="325"/>
              </a:xfrm>
              <a:prstGeom prst="ellipse">
                <a:avLst/>
              </a:prstGeom>
              <a:solidFill>
                <a:srgbClr val="600060"/>
              </a:solidFill>
              <a:ln w="12700">
                <a:noFill/>
                <a:round/>
                <a:headEnd/>
                <a:tailEnd/>
              </a:ln>
            </p:spPr>
            <p:txBody>
              <a:bodyPr wrap="none" anchor="ctr"/>
              <a:lstStyle/>
              <a:p>
                <a:endParaRPr lang="en-US">
                  <a:cs typeface="Arial" pitchFamily="34" charset="0"/>
                </a:endParaRPr>
              </a:p>
            </p:txBody>
          </p:sp>
          <p:sp>
            <p:nvSpPr>
              <p:cNvPr id="43107" name="Oval 334"/>
              <p:cNvSpPr>
                <a:spLocks noChangeArrowheads="1"/>
              </p:cNvSpPr>
              <p:nvPr/>
            </p:nvSpPr>
            <p:spPr bwMode="auto">
              <a:xfrm>
                <a:off x="5689" y="1207"/>
                <a:ext cx="230" cy="284"/>
              </a:xfrm>
              <a:prstGeom prst="ellipse">
                <a:avLst/>
              </a:prstGeom>
              <a:solidFill>
                <a:srgbClr val="800080"/>
              </a:solidFill>
              <a:ln w="12700">
                <a:noFill/>
                <a:round/>
                <a:headEnd/>
                <a:tailEnd/>
              </a:ln>
            </p:spPr>
            <p:txBody>
              <a:bodyPr wrap="none" anchor="ctr"/>
              <a:lstStyle/>
              <a:p>
                <a:endParaRPr lang="en-US">
                  <a:cs typeface="Arial" pitchFamily="34" charset="0"/>
                </a:endParaRPr>
              </a:p>
            </p:txBody>
          </p:sp>
          <p:sp>
            <p:nvSpPr>
              <p:cNvPr id="43108" name="Oval 335"/>
              <p:cNvSpPr>
                <a:spLocks noChangeArrowheads="1"/>
              </p:cNvSpPr>
              <p:nvPr/>
            </p:nvSpPr>
            <p:spPr bwMode="auto">
              <a:xfrm>
                <a:off x="5698" y="1213"/>
                <a:ext cx="196" cy="243"/>
              </a:xfrm>
              <a:prstGeom prst="ellipse">
                <a:avLst/>
              </a:prstGeom>
              <a:solidFill>
                <a:srgbClr val="A000A0"/>
              </a:solidFill>
              <a:ln w="12700">
                <a:noFill/>
                <a:round/>
                <a:headEnd/>
                <a:tailEnd/>
              </a:ln>
            </p:spPr>
            <p:txBody>
              <a:bodyPr wrap="none" anchor="ctr"/>
              <a:lstStyle/>
              <a:p>
                <a:endParaRPr lang="en-US">
                  <a:cs typeface="Arial" pitchFamily="34" charset="0"/>
                </a:endParaRPr>
              </a:p>
            </p:txBody>
          </p:sp>
          <p:sp>
            <p:nvSpPr>
              <p:cNvPr id="43109" name="Oval 336"/>
              <p:cNvSpPr>
                <a:spLocks noChangeArrowheads="1"/>
              </p:cNvSpPr>
              <p:nvPr/>
            </p:nvSpPr>
            <p:spPr bwMode="auto">
              <a:xfrm>
                <a:off x="5705" y="1221"/>
                <a:ext cx="162" cy="201"/>
              </a:xfrm>
              <a:prstGeom prst="ellipse">
                <a:avLst/>
              </a:prstGeom>
              <a:solidFill>
                <a:srgbClr val="C000C0"/>
              </a:solidFill>
              <a:ln w="12700">
                <a:noFill/>
                <a:round/>
                <a:headEnd/>
                <a:tailEnd/>
              </a:ln>
            </p:spPr>
            <p:txBody>
              <a:bodyPr wrap="none" anchor="ctr"/>
              <a:lstStyle/>
              <a:p>
                <a:endParaRPr lang="en-US">
                  <a:cs typeface="Arial" pitchFamily="34" charset="0"/>
                </a:endParaRPr>
              </a:p>
            </p:txBody>
          </p:sp>
          <p:sp>
            <p:nvSpPr>
              <p:cNvPr id="43110" name="Oval 337"/>
              <p:cNvSpPr>
                <a:spLocks noChangeArrowheads="1"/>
              </p:cNvSpPr>
              <p:nvPr/>
            </p:nvSpPr>
            <p:spPr bwMode="auto">
              <a:xfrm>
                <a:off x="5712" y="1229"/>
                <a:ext cx="130" cy="161"/>
              </a:xfrm>
              <a:prstGeom prst="ellipse">
                <a:avLst/>
              </a:prstGeom>
              <a:solidFill>
                <a:srgbClr val="E000E0"/>
              </a:solidFill>
              <a:ln w="12700">
                <a:noFill/>
                <a:round/>
                <a:headEnd/>
                <a:tailEnd/>
              </a:ln>
            </p:spPr>
            <p:txBody>
              <a:bodyPr wrap="none" anchor="ctr"/>
              <a:lstStyle/>
              <a:p>
                <a:endParaRPr lang="en-US">
                  <a:cs typeface="Arial" pitchFamily="34" charset="0"/>
                </a:endParaRPr>
              </a:p>
            </p:txBody>
          </p:sp>
          <p:sp>
            <p:nvSpPr>
              <p:cNvPr id="43111" name="Oval 338"/>
              <p:cNvSpPr>
                <a:spLocks noChangeArrowheads="1"/>
              </p:cNvSpPr>
              <p:nvPr/>
            </p:nvSpPr>
            <p:spPr bwMode="auto">
              <a:xfrm>
                <a:off x="5720" y="1235"/>
                <a:ext cx="96" cy="119"/>
              </a:xfrm>
              <a:prstGeom prst="ellipse">
                <a:avLst/>
              </a:prstGeom>
              <a:solidFill>
                <a:srgbClr val="FF00FF"/>
              </a:solidFill>
              <a:ln w="12700">
                <a:noFill/>
                <a:round/>
                <a:headEnd/>
                <a:tailEnd/>
              </a:ln>
            </p:spPr>
            <p:txBody>
              <a:bodyPr wrap="none" anchor="ctr"/>
              <a:lstStyle/>
              <a:p>
                <a:endParaRPr lang="en-US">
                  <a:cs typeface="Arial" pitchFamily="34" charset="0"/>
                </a:endParaRPr>
              </a:p>
            </p:txBody>
          </p:sp>
          <p:sp>
            <p:nvSpPr>
              <p:cNvPr id="43112" name="Oval 339"/>
              <p:cNvSpPr>
                <a:spLocks noChangeArrowheads="1"/>
              </p:cNvSpPr>
              <p:nvPr/>
            </p:nvSpPr>
            <p:spPr bwMode="auto">
              <a:xfrm>
                <a:off x="5726" y="1237"/>
                <a:ext cx="77" cy="96"/>
              </a:xfrm>
              <a:prstGeom prst="ellipse">
                <a:avLst/>
              </a:prstGeom>
              <a:solidFill>
                <a:srgbClr val="FF40FF"/>
              </a:solidFill>
              <a:ln w="12700">
                <a:noFill/>
                <a:round/>
                <a:headEnd/>
                <a:tailEnd/>
              </a:ln>
            </p:spPr>
            <p:txBody>
              <a:bodyPr wrap="none" anchor="ctr"/>
              <a:lstStyle/>
              <a:p>
                <a:endParaRPr lang="en-US">
                  <a:cs typeface="Arial" pitchFamily="34" charset="0"/>
                </a:endParaRPr>
              </a:p>
            </p:txBody>
          </p:sp>
          <p:sp>
            <p:nvSpPr>
              <p:cNvPr id="43113" name="Oval 340"/>
              <p:cNvSpPr>
                <a:spLocks noChangeArrowheads="1"/>
              </p:cNvSpPr>
              <p:nvPr/>
            </p:nvSpPr>
            <p:spPr bwMode="auto">
              <a:xfrm>
                <a:off x="5730" y="1243"/>
                <a:ext cx="56" cy="71"/>
              </a:xfrm>
              <a:prstGeom prst="ellipse">
                <a:avLst/>
              </a:prstGeom>
              <a:solidFill>
                <a:srgbClr val="FF80FF"/>
              </a:solidFill>
              <a:ln w="12700">
                <a:noFill/>
                <a:round/>
                <a:headEnd/>
                <a:tailEnd/>
              </a:ln>
            </p:spPr>
            <p:txBody>
              <a:bodyPr wrap="none" anchor="ctr"/>
              <a:lstStyle/>
              <a:p>
                <a:endParaRPr lang="en-US">
                  <a:cs typeface="Arial" pitchFamily="34" charset="0"/>
                </a:endParaRPr>
              </a:p>
            </p:txBody>
          </p:sp>
          <p:sp>
            <p:nvSpPr>
              <p:cNvPr id="43114" name="Oval 341"/>
              <p:cNvSpPr>
                <a:spLocks noChangeArrowheads="1"/>
              </p:cNvSpPr>
              <p:nvPr/>
            </p:nvSpPr>
            <p:spPr bwMode="auto">
              <a:xfrm>
                <a:off x="5734" y="1248"/>
                <a:ext cx="38" cy="48"/>
              </a:xfrm>
              <a:prstGeom prst="ellipse">
                <a:avLst/>
              </a:prstGeom>
              <a:solidFill>
                <a:srgbClr val="FFC0FF"/>
              </a:solidFill>
              <a:ln w="12700">
                <a:noFill/>
                <a:round/>
                <a:headEnd/>
                <a:tailEnd/>
              </a:ln>
            </p:spPr>
            <p:txBody>
              <a:bodyPr wrap="none" anchor="ctr"/>
              <a:lstStyle/>
              <a:p>
                <a:endParaRPr lang="en-US">
                  <a:cs typeface="Arial" pitchFamily="34" charset="0"/>
                </a:endParaRPr>
              </a:p>
            </p:txBody>
          </p:sp>
        </p:grpSp>
        <p:sp>
          <p:nvSpPr>
            <p:cNvPr id="43049" name="Rectangle 342"/>
            <p:cNvSpPr>
              <a:spLocks noChangeArrowheads="1"/>
            </p:cNvSpPr>
            <p:nvPr/>
          </p:nvSpPr>
          <p:spPr bwMode="auto">
            <a:xfrm>
              <a:off x="742" y="3467"/>
              <a:ext cx="605" cy="219"/>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CHCs</a:t>
              </a:r>
            </a:p>
          </p:txBody>
        </p:sp>
        <p:grpSp>
          <p:nvGrpSpPr>
            <p:cNvPr id="43050" name="Group 343"/>
            <p:cNvGrpSpPr>
              <a:grpSpLocks/>
            </p:cNvGrpSpPr>
            <p:nvPr/>
          </p:nvGrpSpPr>
          <p:grpSpPr bwMode="auto">
            <a:xfrm>
              <a:off x="230" y="1857"/>
              <a:ext cx="745" cy="549"/>
              <a:chOff x="384" y="1824"/>
              <a:chExt cx="768" cy="566"/>
            </a:xfrm>
          </p:grpSpPr>
          <p:grpSp>
            <p:nvGrpSpPr>
              <p:cNvPr id="43091" name="Group 344"/>
              <p:cNvGrpSpPr>
                <a:grpSpLocks/>
              </p:cNvGrpSpPr>
              <p:nvPr/>
            </p:nvGrpSpPr>
            <p:grpSpPr bwMode="auto">
              <a:xfrm>
                <a:off x="563" y="1824"/>
                <a:ext cx="290" cy="403"/>
                <a:chOff x="5669" y="1191"/>
                <a:chExt cx="326" cy="403"/>
              </a:xfrm>
            </p:grpSpPr>
            <p:sp>
              <p:nvSpPr>
                <p:cNvPr id="43093" name="Oval 345"/>
                <p:cNvSpPr>
                  <a:spLocks noChangeArrowheads="1"/>
                </p:cNvSpPr>
                <p:nvPr/>
              </p:nvSpPr>
              <p:spPr bwMode="auto">
                <a:xfrm>
                  <a:off x="5669" y="1191"/>
                  <a:ext cx="326" cy="403"/>
                </a:xfrm>
                <a:prstGeom prst="ellipse">
                  <a:avLst/>
                </a:prstGeom>
                <a:solidFill>
                  <a:srgbClr val="200020"/>
                </a:solidFill>
                <a:ln w="12700">
                  <a:noFill/>
                  <a:round/>
                  <a:headEnd/>
                  <a:tailEnd/>
                </a:ln>
              </p:spPr>
              <p:txBody>
                <a:bodyPr wrap="none" anchor="ctr"/>
                <a:lstStyle/>
                <a:p>
                  <a:endParaRPr lang="en-US">
                    <a:cs typeface="Arial" pitchFamily="34" charset="0"/>
                  </a:endParaRPr>
                </a:p>
              </p:txBody>
            </p:sp>
            <p:sp>
              <p:nvSpPr>
                <p:cNvPr id="43094" name="Oval 346"/>
                <p:cNvSpPr>
                  <a:spLocks noChangeArrowheads="1"/>
                </p:cNvSpPr>
                <p:nvPr/>
              </p:nvSpPr>
              <p:spPr bwMode="auto">
                <a:xfrm>
                  <a:off x="5675" y="1194"/>
                  <a:ext cx="296" cy="366"/>
                </a:xfrm>
                <a:prstGeom prst="ellipse">
                  <a:avLst/>
                </a:prstGeom>
                <a:solidFill>
                  <a:srgbClr val="400040"/>
                </a:solidFill>
                <a:ln w="12700">
                  <a:noFill/>
                  <a:round/>
                  <a:headEnd/>
                  <a:tailEnd/>
                </a:ln>
              </p:spPr>
              <p:txBody>
                <a:bodyPr wrap="none" anchor="ctr"/>
                <a:lstStyle/>
                <a:p>
                  <a:endParaRPr lang="en-US">
                    <a:cs typeface="Arial" pitchFamily="34" charset="0"/>
                  </a:endParaRPr>
                </a:p>
              </p:txBody>
            </p:sp>
            <p:sp>
              <p:nvSpPr>
                <p:cNvPr id="43095" name="Oval 347"/>
                <p:cNvSpPr>
                  <a:spLocks noChangeArrowheads="1"/>
                </p:cNvSpPr>
                <p:nvPr/>
              </p:nvSpPr>
              <p:spPr bwMode="auto">
                <a:xfrm>
                  <a:off x="5682" y="1200"/>
                  <a:ext cx="263" cy="325"/>
                </a:xfrm>
                <a:prstGeom prst="ellipse">
                  <a:avLst/>
                </a:prstGeom>
                <a:solidFill>
                  <a:srgbClr val="600060"/>
                </a:solidFill>
                <a:ln w="12700">
                  <a:noFill/>
                  <a:round/>
                  <a:headEnd/>
                  <a:tailEnd/>
                </a:ln>
              </p:spPr>
              <p:txBody>
                <a:bodyPr wrap="none" anchor="ctr"/>
                <a:lstStyle/>
                <a:p>
                  <a:endParaRPr lang="en-US">
                    <a:cs typeface="Arial" pitchFamily="34" charset="0"/>
                  </a:endParaRPr>
                </a:p>
              </p:txBody>
            </p:sp>
            <p:sp>
              <p:nvSpPr>
                <p:cNvPr id="43096" name="Oval 348"/>
                <p:cNvSpPr>
                  <a:spLocks noChangeArrowheads="1"/>
                </p:cNvSpPr>
                <p:nvPr/>
              </p:nvSpPr>
              <p:spPr bwMode="auto">
                <a:xfrm>
                  <a:off x="5689" y="1207"/>
                  <a:ext cx="230" cy="284"/>
                </a:xfrm>
                <a:prstGeom prst="ellipse">
                  <a:avLst/>
                </a:prstGeom>
                <a:solidFill>
                  <a:srgbClr val="800080"/>
                </a:solidFill>
                <a:ln w="12700">
                  <a:noFill/>
                  <a:round/>
                  <a:headEnd/>
                  <a:tailEnd/>
                </a:ln>
              </p:spPr>
              <p:txBody>
                <a:bodyPr wrap="none" anchor="ctr"/>
                <a:lstStyle/>
                <a:p>
                  <a:endParaRPr lang="en-US">
                    <a:cs typeface="Arial" pitchFamily="34" charset="0"/>
                  </a:endParaRPr>
                </a:p>
              </p:txBody>
            </p:sp>
            <p:sp>
              <p:nvSpPr>
                <p:cNvPr id="43097" name="Oval 349"/>
                <p:cNvSpPr>
                  <a:spLocks noChangeArrowheads="1"/>
                </p:cNvSpPr>
                <p:nvPr/>
              </p:nvSpPr>
              <p:spPr bwMode="auto">
                <a:xfrm>
                  <a:off x="5698" y="1213"/>
                  <a:ext cx="196" cy="243"/>
                </a:xfrm>
                <a:prstGeom prst="ellipse">
                  <a:avLst/>
                </a:prstGeom>
                <a:solidFill>
                  <a:srgbClr val="A000A0"/>
                </a:solidFill>
                <a:ln w="12700">
                  <a:noFill/>
                  <a:round/>
                  <a:headEnd/>
                  <a:tailEnd/>
                </a:ln>
              </p:spPr>
              <p:txBody>
                <a:bodyPr wrap="none" anchor="ctr"/>
                <a:lstStyle/>
                <a:p>
                  <a:endParaRPr lang="en-US">
                    <a:cs typeface="Arial" pitchFamily="34" charset="0"/>
                  </a:endParaRPr>
                </a:p>
              </p:txBody>
            </p:sp>
            <p:sp>
              <p:nvSpPr>
                <p:cNvPr id="43098" name="Oval 350"/>
                <p:cNvSpPr>
                  <a:spLocks noChangeArrowheads="1"/>
                </p:cNvSpPr>
                <p:nvPr/>
              </p:nvSpPr>
              <p:spPr bwMode="auto">
                <a:xfrm>
                  <a:off x="5705" y="1221"/>
                  <a:ext cx="162" cy="201"/>
                </a:xfrm>
                <a:prstGeom prst="ellipse">
                  <a:avLst/>
                </a:prstGeom>
                <a:solidFill>
                  <a:srgbClr val="C000C0"/>
                </a:solidFill>
                <a:ln w="12700">
                  <a:noFill/>
                  <a:round/>
                  <a:headEnd/>
                  <a:tailEnd/>
                </a:ln>
              </p:spPr>
              <p:txBody>
                <a:bodyPr wrap="none" anchor="ctr"/>
                <a:lstStyle/>
                <a:p>
                  <a:endParaRPr lang="en-US">
                    <a:cs typeface="Arial" pitchFamily="34" charset="0"/>
                  </a:endParaRPr>
                </a:p>
              </p:txBody>
            </p:sp>
            <p:sp>
              <p:nvSpPr>
                <p:cNvPr id="43099" name="Oval 351"/>
                <p:cNvSpPr>
                  <a:spLocks noChangeArrowheads="1"/>
                </p:cNvSpPr>
                <p:nvPr/>
              </p:nvSpPr>
              <p:spPr bwMode="auto">
                <a:xfrm>
                  <a:off x="5712" y="1229"/>
                  <a:ext cx="130" cy="161"/>
                </a:xfrm>
                <a:prstGeom prst="ellipse">
                  <a:avLst/>
                </a:prstGeom>
                <a:solidFill>
                  <a:srgbClr val="E000E0"/>
                </a:solidFill>
                <a:ln w="12700">
                  <a:noFill/>
                  <a:round/>
                  <a:headEnd/>
                  <a:tailEnd/>
                </a:ln>
              </p:spPr>
              <p:txBody>
                <a:bodyPr wrap="none" anchor="ctr"/>
                <a:lstStyle/>
                <a:p>
                  <a:endParaRPr lang="en-US">
                    <a:cs typeface="Arial" pitchFamily="34" charset="0"/>
                  </a:endParaRPr>
                </a:p>
              </p:txBody>
            </p:sp>
            <p:sp>
              <p:nvSpPr>
                <p:cNvPr id="43100" name="Oval 352"/>
                <p:cNvSpPr>
                  <a:spLocks noChangeArrowheads="1"/>
                </p:cNvSpPr>
                <p:nvPr/>
              </p:nvSpPr>
              <p:spPr bwMode="auto">
                <a:xfrm>
                  <a:off x="5720" y="1235"/>
                  <a:ext cx="96" cy="119"/>
                </a:xfrm>
                <a:prstGeom prst="ellipse">
                  <a:avLst/>
                </a:prstGeom>
                <a:solidFill>
                  <a:srgbClr val="FF00FF"/>
                </a:solidFill>
                <a:ln w="12700">
                  <a:noFill/>
                  <a:round/>
                  <a:headEnd/>
                  <a:tailEnd/>
                </a:ln>
              </p:spPr>
              <p:txBody>
                <a:bodyPr wrap="none" anchor="ctr"/>
                <a:lstStyle/>
                <a:p>
                  <a:endParaRPr lang="en-US">
                    <a:cs typeface="Arial" pitchFamily="34" charset="0"/>
                  </a:endParaRPr>
                </a:p>
              </p:txBody>
            </p:sp>
            <p:sp>
              <p:nvSpPr>
                <p:cNvPr id="43101" name="Oval 353"/>
                <p:cNvSpPr>
                  <a:spLocks noChangeArrowheads="1"/>
                </p:cNvSpPr>
                <p:nvPr/>
              </p:nvSpPr>
              <p:spPr bwMode="auto">
                <a:xfrm>
                  <a:off x="5726" y="1237"/>
                  <a:ext cx="77" cy="96"/>
                </a:xfrm>
                <a:prstGeom prst="ellipse">
                  <a:avLst/>
                </a:prstGeom>
                <a:solidFill>
                  <a:srgbClr val="FF40FF"/>
                </a:solidFill>
                <a:ln w="12700">
                  <a:noFill/>
                  <a:round/>
                  <a:headEnd/>
                  <a:tailEnd/>
                </a:ln>
              </p:spPr>
              <p:txBody>
                <a:bodyPr wrap="none" anchor="ctr"/>
                <a:lstStyle/>
                <a:p>
                  <a:endParaRPr lang="en-US">
                    <a:cs typeface="Arial" pitchFamily="34" charset="0"/>
                  </a:endParaRPr>
                </a:p>
              </p:txBody>
            </p:sp>
            <p:sp>
              <p:nvSpPr>
                <p:cNvPr id="43102" name="Oval 354"/>
                <p:cNvSpPr>
                  <a:spLocks noChangeArrowheads="1"/>
                </p:cNvSpPr>
                <p:nvPr/>
              </p:nvSpPr>
              <p:spPr bwMode="auto">
                <a:xfrm>
                  <a:off x="5730" y="1243"/>
                  <a:ext cx="56" cy="71"/>
                </a:xfrm>
                <a:prstGeom prst="ellipse">
                  <a:avLst/>
                </a:prstGeom>
                <a:solidFill>
                  <a:srgbClr val="FF80FF"/>
                </a:solidFill>
                <a:ln w="12700">
                  <a:noFill/>
                  <a:round/>
                  <a:headEnd/>
                  <a:tailEnd/>
                </a:ln>
              </p:spPr>
              <p:txBody>
                <a:bodyPr wrap="none" anchor="ctr"/>
                <a:lstStyle/>
                <a:p>
                  <a:endParaRPr lang="en-US">
                    <a:cs typeface="Arial" pitchFamily="34" charset="0"/>
                  </a:endParaRPr>
                </a:p>
              </p:txBody>
            </p:sp>
            <p:sp>
              <p:nvSpPr>
                <p:cNvPr id="43103" name="Oval 355"/>
                <p:cNvSpPr>
                  <a:spLocks noChangeArrowheads="1"/>
                </p:cNvSpPr>
                <p:nvPr/>
              </p:nvSpPr>
              <p:spPr bwMode="auto">
                <a:xfrm>
                  <a:off x="5734" y="1248"/>
                  <a:ext cx="38" cy="48"/>
                </a:xfrm>
                <a:prstGeom prst="ellipse">
                  <a:avLst/>
                </a:prstGeom>
                <a:solidFill>
                  <a:srgbClr val="FFC0FF"/>
                </a:solidFill>
                <a:ln w="12700">
                  <a:noFill/>
                  <a:round/>
                  <a:headEnd/>
                  <a:tailEnd/>
                </a:ln>
              </p:spPr>
              <p:txBody>
                <a:bodyPr wrap="none" anchor="ctr"/>
                <a:lstStyle/>
                <a:p>
                  <a:endParaRPr lang="en-US">
                    <a:cs typeface="Arial" pitchFamily="34" charset="0"/>
                  </a:endParaRPr>
                </a:p>
              </p:txBody>
            </p:sp>
          </p:grpSp>
          <p:sp>
            <p:nvSpPr>
              <p:cNvPr id="43092" name="Rectangle 356"/>
              <p:cNvSpPr>
                <a:spLocks noChangeArrowheads="1"/>
              </p:cNvSpPr>
              <p:nvPr/>
            </p:nvSpPr>
            <p:spPr bwMode="auto">
              <a:xfrm>
                <a:off x="384" y="2165"/>
                <a:ext cx="768" cy="225"/>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Hospitals</a:t>
                </a:r>
              </a:p>
            </p:txBody>
          </p:sp>
        </p:grpSp>
        <p:grpSp>
          <p:nvGrpSpPr>
            <p:cNvPr id="43051" name="Group 358"/>
            <p:cNvGrpSpPr>
              <a:grpSpLocks/>
            </p:cNvGrpSpPr>
            <p:nvPr/>
          </p:nvGrpSpPr>
          <p:grpSpPr bwMode="auto">
            <a:xfrm>
              <a:off x="2638" y="3114"/>
              <a:ext cx="281" cy="390"/>
              <a:chOff x="5669" y="1191"/>
              <a:chExt cx="326" cy="403"/>
            </a:xfrm>
          </p:grpSpPr>
          <p:sp>
            <p:nvSpPr>
              <p:cNvPr id="43080" name="Oval 359"/>
              <p:cNvSpPr>
                <a:spLocks noChangeArrowheads="1"/>
              </p:cNvSpPr>
              <p:nvPr/>
            </p:nvSpPr>
            <p:spPr bwMode="auto">
              <a:xfrm>
                <a:off x="5669" y="1191"/>
                <a:ext cx="326" cy="403"/>
              </a:xfrm>
              <a:prstGeom prst="ellipse">
                <a:avLst/>
              </a:prstGeom>
              <a:solidFill>
                <a:srgbClr val="200020"/>
              </a:solidFill>
              <a:ln w="12700">
                <a:noFill/>
                <a:round/>
                <a:headEnd/>
                <a:tailEnd/>
              </a:ln>
            </p:spPr>
            <p:txBody>
              <a:bodyPr wrap="none" anchor="ctr"/>
              <a:lstStyle/>
              <a:p>
                <a:endParaRPr lang="en-US">
                  <a:cs typeface="Arial" pitchFamily="34" charset="0"/>
                </a:endParaRPr>
              </a:p>
            </p:txBody>
          </p:sp>
          <p:sp>
            <p:nvSpPr>
              <p:cNvPr id="43081" name="Oval 360"/>
              <p:cNvSpPr>
                <a:spLocks noChangeArrowheads="1"/>
              </p:cNvSpPr>
              <p:nvPr/>
            </p:nvSpPr>
            <p:spPr bwMode="auto">
              <a:xfrm>
                <a:off x="5675" y="1194"/>
                <a:ext cx="296" cy="366"/>
              </a:xfrm>
              <a:prstGeom prst="ellipse">
                <a:avLst/>
              </a:prstGeom>
              <a:solidFill>
                <a:srgbClr val="400040"/>
              </a:solidFill>
              <a:ln w="12700">
                <a:noFill/>
                <a:round/>
                <a:headEnd/>
                <a:tailEnd/>
              </a:ln>
            </p:spPr>
            <p:txBody>
              <a:bodyPr wrap="none" anchor="ctr"/>
              <a:lstStyle/>
              <a:p>
                <a:endParaRPr lang="en-US">
                  <a:cs typeface="Arial" pitchFamily="34" charset="0"/>
                </a:endParaRPr>
              </a:p>
            </p:txBody>
          </p:sp>
          <p:sp>
            <p:nvSpPr>
              <p:cNvPr id="43082" name="Oval 361"/>
              <p:cNvSpPr>
                <a:spLocks noChangeArrowheads="1"/>
              </p:cNvSpPr>
              <p:nvPr/>
            </p:nvSpPr>
            <p:spPr bwMode="auto">
              <a:xfrm>
                <a:off x="5682" y="1200"/>
                <a:ext cx="263" cy="325"/>
              </a:xfrm>
              <a:prstGeom prst="ellipse">
                <a:avLst/>
              </a:prstGeom>
              <a:solidFill>
                <a:srgbClr val="600060"/>
              </a:solidFill>
              <a:ln w="12700">
                <a:noFill/>
                <a:round/>
                <a:headEnd/>
                <a:tailEnd/>
              </a:ln>
            </p:spPr>
            <p:txBody>
              <a:bodyPr wrap="none" anchor="ctr"/>
              <a:lstStyle/>
              <a:p>
                <a:endParaRPr lang="en-US">
                  <a:cs typeface="Arial" pitchFamily="34" charset="0"/>
                </a:endParaRPr>
              </a:p>
            </p:txBody>
          </p:sp>
          <p:sp>
            <p:nvSpPr>
              <p:cNvPr id="43083" name="Oval 362"/>
              <p:cNvSpPr>
                <a:spLocks noChangeArrowheads="1"/>
              </p:cNvSpPr>
              <p:nvPr/>
            </p:nvSpPr>
            <p:spPr bwMode="auto">
              <a:xfrm>
                <a:off x="5689" y="1207"/>
                <a:ext cx="230" cy="284"/>
              </a:xfrm>
              <a:prstGeom prst="ellipse">
                <a:avLst/>
              </a:prstGeom>
              <a:solidFill>
                <a:srgbClr val="800080"/>
              </a:solidFill>
              <a:ln w="12700">
                <a:noFill/>
                <a:round/>
                <a:headEnd/>
                <a:tailEnd/>
              </a:ln>
            </p:spPr>
            <p:txBody>
              <a:bodyPr wrap="none" anchor="ctr"/>
              <a:lstStyle/>
              <a:p>
                <a:endParaRPr lang="en-US">
                  <a:cs typeface="Arial" pitchFamily="34" charset="0"/>
                </a:endParaRPr>
              </a:p>
            </p:txBody>
          </p:sp>
          <p:sp>
            <p:nvSpPr>
              <p:cNvPr id="43084" name="Oval 363"/>
              <p:cNvSpPr>
                <a:spLocks noChangeArrowheads="1"/>
              </p:cNvSpPr>
              <p:nvPr/>
            </p:nvSpPr>
            <p:spPr bwMode="auto">
              <a:xfrm>
                <a:off x="5698" y="1213"/>
                <a:ext cx="196" cy="243"/>
              </a:xfrm>
              <a:prstGeom prst="ellipse">
                <a:avLst/>
              </a:prstGeom>
              <a:solidFill>
                <a:srgbClr val="A000A0"/>
              </a:solidFill>
              <a:ln w="12700">
                <a:noFill/>
                <a:round/>
                <a:headEnd/>
                <a:tailEnd/>
              </a:ln>
            </p:spPr>
            <p:txBody>
              <a:bodyPr wrap="none" anchor="ctr"/>
              <a:lstStyle/>
              <a:p>
                <a:endParaRPr lang="en-US">
                  <a:cs typeface="Arial" pitchFamily="34" charset="0"/>
                </a:endParaRPr>
              </a:p>
            </p:txBody>
          </p:sp>
          <p:sp>
            <p:nvSpPr>
              <p:cNvPr id="43085" name="Oval 364"/>
              <p:cNvSpPr>
                <a:spLocks noChangeArrowheads="1"/>
              </p:cNvSpPr>
              <p:nvPr/>
            </p:nvSpPr>
            <p:spPr bwMode="auto">
              <a:xfrm>
                <a:off x="5705" y="1221"/>
                <a:ext cx="162" cy="201"/>
              </a:xfrm>
              <a:prstGeom prst="ellipse">
                <a:avLst/>
              </a:prstGeom>
              <a:solidFill>
                <a:srgbClr val="C000C0"/>
              </a:solidFill>
              <a:ln w="12700">
                <a:noFill/>
                <a:round/>
                <a:headEnd/>
                <a:tailEnd/>
              </a:ln>
            </p:spPr>
            <p:txBody>
              <a:bodyPr wrap="none" anchor="ctr"/>
              <a:lstStyle/>
              <a:p>
                <a:endParaRPr lang="en-US">
                  <a:cs typeface="Arial" pitchFamily="34" charset="0"/>
                </a:endParaRPr>
              </a:p>
            </p:txBody>
          </p:sp>
          <p:sp>
            <p:nvSpPr>
              <p:cNvPr id="43086" name="Oval 365"/>
              <p:cNvSpPr>
                <a:spLocks noChangeArrowheads="1"/>
              </p:cNvSpPr>
              <p:nvPr/>
            </p:nvSpPr>
            <p:spPr bwMode="auto">
              <a:xfrm>
                <a:off x="5712" y="1229"/>
                <a:ext cx="130" cy="161"/>
              </a:xfrm>
              <a:prstGeom prst="ellipse">
                <a:avLst/>
              </a:prstGeom>
              <a:solidFill>
                <a:srgbClr val="E000E0"/>
              </a:solidFill>
              <a:ln w="12700">
                <a:noFill/>
                <a:round/>
                <a:headEnd/>
                <a:tailEnd/>
              </a:ln>
            </p:spPr>
            <p:txBody>
              <a:bodyPr wrap="none" anchor="ctr"/>
              <a:lstStyle/>
              <a:p>
                <a:endParaRPr lang="en-US">
                  <a:cs typeface="Arial" pitchFamily="34" charset="0"/>
                </a:endParaRPr>
              </a:p>
            </p:txBody>
          </p:sp>
          <p:sp>
            <p:nvSpPr>
              <p:cNvPr id="43087" name="Oval 366"/>
              <p:cNvSpPr>
                <a:spLocks noChangeArrowheads="1"/>
              </p:cNvSpPr>
              <p:nvPr/>
            </p:nvSpPr>
            <p:spPr bwMode="auto">
              <a:xfrm>
                <a:off x="5720" y="1235"/>
                <a:ext cx="96" cy="119"/>
              </a:xfrm>
              <a:prstGeom prst="ellipse">
                <a:avLst/>
              </a:prstGeom>
              <a:solidFill>
                <a:srgbClr val="FF00FF"/>
              </a:solidFill>
              <a:ln w="12700">
                <a:noFill/>
                <a:round/>
                <a:headEnd/>
                <a:tailEnd/>
              </a:ln>
            </p:spPr>
            <p:txBody>
              <a:bodyPr wrap="none" anchor="ctr"/>
              <a:lstStyle/>
              <a:p>
                <a:endParaRPr lang="en-US">
                  <a:cs typeface="Arial" pitchFamily="34" charset="0"/>
                </a:endParaRPr>
              </a:p>
            </p:txBody>
          </p:sp>
          <p:sp>
            <p:nvSpPr>
              <p:cNvPr id="43088" name="Oval 367"/>
              <p:cNvSpPr>
                <a:spLocks noChangeArrowheads="1"/>
              </p:cNvSpPr>
              <p:nvPr/>
            </p:nvSpPr>
            <p:spPr bwMode="auto">
              <a:xfrm>
                <a:off x="5726" y="1237"/>
                <a:ext cx="77" cy="96"/>
              </a:xfrm>
              <a:prstGeom prst="ellipse">
                <a:avLst/>
              </a:prstGeom>
              <a:solidFill>
                <a:srgbClr val="FF40FF"/>
              </a:solidFill>
              <a:ln w="12700">
                <a:noFill/>
                <a:round/>
                <a:headEnd/>
                <a:tailEnd/>
              </a:ln>
            </p:spPr>
            <p:txBody>
              <a:bodyPr wrap="none" anchor="ctr"/>
              <a:lstStyle/>
              <a:p>
                <a:endParaRPr lang="en-US">
                  <a:cs typeface="Arial" pitchFamily="34" charset="0"/>
                </a:endParaRPr>
              </a:p>
            </p:txBody>
          </p:sp>
          <p:sp>
            <p:nvSpPr>
              <p:cNvPr id="43089" name="Oval 368"/>
              <p:cNvSpPr>
                <a:spLocks noChangeArrowheads="1"/>
              </p:cNvSpPr>
              <p:nvPr/>
            </p:nvSpPr>
            <p:spPr bwMode="auto">
              <a:xfrm>
                <a:off x="5730" y="1243"/>
                <a:ext cx="56" cy="71"/>
              </a:xfrm>
              <a:prstGeom prst="ellipse">
                <a:avLst/>
              </a:prstGeom>
              <a:solidFill>
                <a:srgbClr val="FF80FF"/>
              </a:solidFill>
              <a:ln w="12700">
                <a:noFill/>
                <a:round/>
                <a:headEnd/>
                <a:tailEnd/>
              </a:ln>
            </p:spPr>
            <p:txBody>
              <a:bodyPr wrap="none" anchor="ctr"/>
              <a:lstStyle/>
              <a:p>
                <a:endParaRPr lang="en-US">
                  <a:cs typeface="Arial" pitchFamily="34" charset="0"/>
                </a:endParaRPr>
              </a:p>
            </p:txBody>
          </p:sp>
          <p:sp>
            <p:nvSpPr>
              <p:cNvPr id="43090" name="Oval 369"/>
              <p:cNvSpPr>
                <a:spLocks noChangeArrowheads="1"/>
              </p:cNvSpPr>
              <p:nvPr/>
            </p:nvSpPr>
            <p:spPr bwMode="auto">
              <a:xfrm>
                <a:off x="5734" y="1248"/>
                <a:ext cx="38" cy="48"/>
              </a:xfrm>
              <a:prstGeom prst="ellipse">
                <a:avLst/>
              </a:prstGeom>
              <a:solidFill>
                <a:srgbClr val="FFC0FF"/>
              </a:solidFill>
              <a:ln w="12700">
                <a:noFill/>
                <a:round/>
                <a:headEnd/>
                <a:tailEnd/>
              </a:ln>
            </p:spPr>
            <p:txBody>
              <a:bodyPr wrap="none" anchor="ctr"/>
              <a:lstStyle/>
              <a:p>
                <a:endParaRPr lang="en-US">
                  <a:cs typeface="Arial" pitchFamily="34" charset="0"/>
                </a:endParaRPr>
              </a:p>
            </p:txBody>
          </p:sp>
        </p:grpSp>
        <p:sp>
          <p:nvSpPr>
            <p:cNvPr id="43052" name="Rectangle 370"/>
            <p:cNvSpPr>
              <a:spLocks noChangeArrowheads="1"/>
            </p:cNvSpPr>
            <p:nvPr/>
          </p:nvSpPr>
          <p:spPr bwMode="auto">
            <a:xfrm>
              <a:off x="2278" y="3465"/>
              <a:ext cx="1021" cy="219"/>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Tribal Health</a:t>
              </a:r>
            </a:p>
          </p:txBody>
        </p:sp>
        <p:grpSp>
          <p:nvGrpSpPr>
            <p:cNvPr id="43053" name="Group 371"/>
            <p:cNvGrpSpPr>
              <a:grpSpLocks/>
            </p:cNvGrpSpPr>
            <p:nvPr/>
          </p:nvGrpSpPr>
          <p:grpSpPr bwMode="auto">
            <a:xfrm>
              <a:off x="1440" y="2090"/>
              <a:ext cx="1021" cy="713"/>
              <a:chOff x="4608" y="1195"/>
              <a:chExt cx="1053" cy="735"/>
            </a:xfrm>
          </p:grpSpPr>
          <p:grpSp>
            <p:nvGrpSpPr>
              <p:cNvPr id="43067" name="Group 372"/>
              <p:cNvGrpSpPr>
                <a:grpSpLocks/>
              </p:cNvGrpSpPr>
              <p:nvPr/>
            </p:nvGrpSpPr>
            <p:grpSpPr bwMode="auto">
              <a:xfrm>
                <a:off x="4979" y="1195"/>
                <a:ext cx="290" cy="403"/>
                <a:chOff x="5669" y="1191"/>
                <a:chExt cx="326" cy="403"/>
              </a:xfrm>
            </p:grpSpPr>
            <p:sp>
              <p:nvSpPr>
                <p:cNvPr id="43069" name="Oval 373"/>
                <p:cNvSpPr>
                  <a:spLocks noChangeArrowheads="1"/>
                </p:cNvSpPr>
                <p:nvPr/>
              </p:nvSpPr>
              <p:spPr bwMode="auto">
                <a:xfrm>
                  <a:off x="5669" y="1191"/>
                  <a:ext cx="326" cy="403"/>
                </a:xfrm>
                <a:prstGeom prst="ellipse">
                  <a:avLst/>
                </a:prstGeom>
                <a:solidFill>
                  <a:srgbClr val="200020"/>
                </a:solidFill>
                <a:ln w="12700">
                  <a:noFill/>
                  <a:round/>
                  <a:headEnd/>
                  <a:tailEnd/>
                </a:ln>
              </p:spPr>
              <p:txBody>
                <a:bodyPr wrap="none" anchor="ctr"/>
                <a:lstStyle/>
                <a:p>
                  <a:endParaRPr lang="en-US">
                    <a:cs typeface="Arial" pitchFamily="34" charset="0"/>
                  </a:endParaRPr>
                </a:p>
              </p:txBody>
            </p:sp>
            <p:sp>
              <p:nvSpPr>
                <p:cNvPr id="43070" name="Oval 374"/>
                <p:cNvSpPr>
                  <a:spLocks noChangeArrowheads="1"/>
                </p:cNvSpPr>
                <p:nvPr/>
              </p:nvSpPr>
              <p:spPr bwMode="auto">
                <a:xfrm>
                  <a:off x="5675" y="1194"/>
                  <a:ext cx="296" cy="366"/>
                </a:xfrm>
                <a:prstGeom prst="ellipse">
                  <a:avLst/>
                </a:prstGeom>
                <a:solidFill>
                  <a:srgbClr val="400040"/>
                </a:solidFill>
                <a:ln w="12700">
                  <a:noFill/>
                  <a:round/>
                  <a:headEnd/>
                  <a:tailEnd/>
                </a:ln>
              </p:spPr>
              <p:txBody>
                <a:bodyPr wrap="none" anchor="ctr"/>
                <a:lstStyle/>
                <a:p>
                  <a:endParaRPr lang="en-US">
                    <a:cs typeface="Arial" pitchFamily="34" charset="0"/>
                  </a:endParaRPr>
                </a:p>
              </p:txBody>
            </p:sp>
            <p:sp>
              <p:nvSpPr>
                <p:cNvPr id="43071" name="Oval 375"/>
                <p:cNvSpPr>
                  <a:spLocks noChangeArrowheads="1"/>
                </p:cNvSpPr>
                <p:nvPr/>
              </p:nvSpPr>
              <p:spPr bwMode="auto">
                <a:xfrm>
                  <a:off x="5682" y="1200"/>
                  <a:ext cx="263" cy="325"/>
                </a:xfrm>
                <a:prstGeom prst="ellipse">
                  <a:avLst/>
                </a:prstGeom>
                <a:solidFill>
                  <a:srgbClr val="600060"/>
                </a:solidFill>
                <a:ln w="12700">
                  <a:noFill/>
                  <a:round/>
                  <a:headEnd/>
                  <a:tailEnd/>
                </a:ln>
              </p:spPr>
              <p:txBody>
                <a:bodyPr wrap="none" anchor="ctr"/>
                <a:lstStyle/>
                <a:p>
                  <a:endParaRPr lang="en-US">
                    <a:cs typeface="Arial" pitchFamily="34" charset="0"/>
                  </a:endParaRPr>
                </a:p>
              </p:txBody>
            </p:sp>
            <p:sp>
              <p:nvSpPr>
                <p:cNvPr id="43072" name="Oval 376"/>
                <p:cNvSpPr>
                  <a:spLocks noChangeArrowheads="1"/>
                </p:cNvSpPr>
                <p:nvPr/>
              </p:nvSpPr>
              <p:spPr bwMode="auto">
                <a:xfrm>
                  <a:off x="5689" y="1207"/>
                  <a:ext cx="230" cy="284"/>
                </a:xfrm>
                <a:prstGeom prst="ellipse">
                  <a:avLst/>
                </a:prstGeom>
                <a:solidFill>
                  <a:srgbClr val="800080"/>
                </a:solidFill>
                <a:ln w="12700">
                  <a:noFill/>
                  <a:round/>
                  <a:headEnd/>
                  <a:tailEnd/>
                </a:ln>
              </p:spPr>
              <p:txBody>
                <a:bodyPr wrap="none" anchor="ctr"/>
                <a:lstStyle/>
                <a:p>
                  <a:endParaRPr lang="en-US">
                    <a:cs typeface="Arial" pitchFamily="34" charset="0"/>
                  </a:endParaRPr>
                </a:p>
              </p:txBody>
            </p:sp>
            <p:sp>
              <p:nvSpPr>
                <p:cNvPr id="43073" name="Oval 377"/>
                <p:cNvSpPr>
                  <a:spLocks noChangeArrowheads="1"/>
                </p:cNvSpPr>
                <p:nvPr/>
              </p:nvSpPr>
              <p:spPr bwMode="auto">
                <a:xfrm>
                  <a:off x="5698" y="1213"/>
                  <a:ext cx="196" cy="243"/>
                </a:xfrm>
                <a:prstGeom prst="ellipse">
                  <a:avLst/>
                </a:prstGeom>
                <a:solidFill>
                  <a:srgbClr val="A000A0"/>
                </a:solidFill>
                <a:ln w="12700">
                  <a:noFill/>
                  <a:round/>
                  <a:headEnd/>
                  <a:tailEnd/>
                </a:ln>
              </p:spPr>
              <p:txBody>
                <a:bodyPr wrap="none" anchor="ctr"/>
                <a:lstStyle/>
                <a:p>
                  <a:endParaRPr lang="en-US">
                    <a:cs typeface="Arial" pitchFamily="34" charset="0"/>
                  </a:endParaRPr>
                </a:p>
              </p:txBody>
            </p:sp>
            <p:sp>
              <p:nvSpPr>
                <p:cNvPr id="43074" name="Oval 378"/>
                <p:cNvSpPr>
                  <a:spLocks noChangeArrowheads="1"/>
                </p:cNvSpPr>
                <p:nvPr/>
              </p:nvSpPr>
              <p:spPr bwMode="auto">
                <a:xfrm>
                  <a:off x="5705" y="1221"/>
                  <a:ext cx="162" cy="201"/>
                </a:xfrm>
                <a:prstGeom prst="ellipse">
                  <a:avLst/>
                </a:prstGeom>
                <a:solidFill>
                  <a:srgbClr val="C000C0"/>
                </a:solidFill>
                <a:ln w="12700">
                  <a:noFill/>
                  <a:round/>
                  <a:headEnd/>
                  <a:tailEnd/>
                </a:ln>
              </p:spPr>
              <p:txBody>
                <a:bodyPr wrap="none" anchor="ctr"/>
                <a:lstStyle/>
                <a:p>
                  <a:endParaRPr lang="en-US">
                    <a:cs typeface="Arial" pitchFamily="34" charset="0"/>
                  </a:endParaRPr>
                </a:p>
              </p:txBody>
            </p:sp>
            <p:sp>
              <p:nvSpPr>
                <p:cNvPr id="43075" name="Oval 379"/>
                <p:cNvSpPr>
                  <a:spLocks noChangeArrowheads="1"/>
                </p:cNvSpPr>
                <p:nvPr/>
              </p:nvSpPr>
              <p:spPr bwMode="auto">
                <a:xfrm>
                  <a:off x="5712" y="1229"/>
                  <a:ext cx="130" cy="161"/>
                </a:xfrm>
                <a:prstGeom prst="ellipse">
                  <a:avLst/>
                </a:prstGeom>
                <a:solidFill>
                  <a:srgbClr val="E000E0"/>
                </a:solidFill>
                <a:ln w="12700">
                  <a:noFill/>
                  <a:round/>
                  <a:headEnd/>
                  <a:tailEnd/>
                </a:ln>
              </p:spPr>
              <p:txBody>
                <a:bodyPr wrap="none" anchor="ctr"/>
                <a:lstStyle/>
                <a:p>
                  <a:endParaRPr lang="en-US">
                    <a:cs typeface="Arial" pitchFamily="34" charset="0"/>
                  </a:endParaRPr>
                </a:p>
              </p:txBody>
            </p:sp>
            <p:sp>
              <p:nvSpPr>
                <p:cNvPr id="43076" name="Oval 380"/>
                <p:cNvSpPr>
                  <a:spLocks noChangeArrowheads="1"/>
                </p:cNvSpPr>
                <p:nvPr/>
              </p:nvSpPr>
              <p:spPr bwMode="auto">
                <a:xfrm>
                  <a:off x="5720" y="1235"/>
                  <a:ext cx="96" cy="119"/>
                </a:xfrm>
                <a:prstGeom prst="ellipse">
                  <a:avLst/>
                </a:prstGeom>
                <a:solidFill>
                  <a:srgbClr val="FF00FF"/>
                </a:solidFill>
                <a:ln w="12700">
                  <a:noFill/>
                  <a:round/>
                  <a:headEnd/>
                  <a:tailEnd/>
                </a:ln>
              </p:spPr>
              <p:txBody>
                <a:bodyPr wrap="none" anchor="ctr"/>
                <a:lstStyle/>
                <a:p>
                  <a:endParaRPr lang="en-US">
                    <a:cs typeface="Arial" pitchFamily="34" charset="0"/>
                  </a:endParaRPr>
                </a:p>
              </p:txBody>
            </p:sp>
            <p:sp>
              <p:nvSpPr>
                <p:cNvPr id="43077" name="Oval 381"/>
                <p:cNvSpPr>
                  <a:spLocks noChangeArrowheads="1"/>
                </p:cNvSpPr>
                <p:nvPr/>
              </p:nvSpPr>
              <p:spPr bwMode="auto">
                <a:xfrm>
                  <a:off x="5726" y="1237"/>
                  <a:ext cx="77" cy="96"/>
                </a:xfrm>
                <a:prstGeom prst="ellipse">
                  <a:avLst/>
                </a:prstGeom>
                <a:solidFill>
                  <a:srgbClr val="FF40FF"/>
                </a:solidFill>
                <a:ln w="12700">
                  <a:noFill/>
                  <a:round/>
                  <a:headEnd/>
                  <a:tailEnd/>
                </a:ln>
              </p:spPr>
              <p:txBody>
                <a:bodyPr wrap="none" anchor="ctr"/>
                <a:lstStyle/>
                <a:p>
                  <a:endParaRPr lang="en-US">
                    <a:cs typeface="Arial" pitchFamily="34" charset="0"/>
                  </a:endParaRPr>
                </a:p>
              </p:txBody>
            </p:sp>
            <p:sp>
              <p:nvSpPr>
                <p:cNvPr id="43078" name="Oval 382"/>
                <p:cNvSpPr>
                  <a:spLocks noChangeArrowheads="1"/>
                </p:cNvSpPr>
                <p:nvPr/>
              </p:nvSpPr>
              <p:spPr bwMode="auto">
                <a:xfrm>
                  <a:off x="5730" y="1243"/>
                  <a:ext cx="56" cy="71"/>
                </a:xfrm>
                <a:prstGeom prst="ellipse">
                  <a:avLst/>
                </a:prstGeom>
                <a:solidFill>
                  <a:srgbClr val="FF80FF"/>
                </a:solidFill>
                <a:ln w="12700">
                  <a:noFill/>
                  <a:round/>
                  <a:headEnd/>
                  <a:tailEnd/>
                </a:ln>
              </p:spPr>
              <p:txBody>
                <a:bodyPr wrap="none" anchor="ctr"/>
                <a:lstStyle/>
                <a:p>
                  <a:endParaRPr lang="en-US">
                    <a:cs typeface="Arial" pitchFamily="34" charset="0"/>
                  </a:endParaRPr>
                </a:p>
              </p:txBody>
            </p:sp>
            <p:sp>
              <p:nvSpPr>
                <p:cNvPr id="43079" name="Oval 383"/>
                <p:cNvSpPr>
                  <a:spLocks noChangeArrowheads="1"/>
                </p:cNvSpPr>
                <p:nvPr/>
              </p:nvSpPr>
              <p:spPr bwMode="auto">
                <a:xfrm>
                  <a:off x="5734" y="1248"/>
                  <a:ext cx="38" cy="48"/>
                </a:xfrm>
                <a:prstGeom prst="ellipse">
                  <a:avLst/>
                </a:prstGeom>
                <a:solidFill>
                  <a:srgbClr val="FFC0FF"/>
                </a:solidFill>
                <a:ln w="12700">
                  <a:noFill/>
                  <a:round/>
                  <a:headEnd/>
                  <a:tailEnd/>
                </a:ln>
              </p:spPr>
              <p:txBody>
                <a:bodyPr wrap="none" anchor="ctr"/>
                <a:lstStyle/>
                <a:p>
                  <a:endParaRPr lang="en-US">
                    <a:cs typeface="Arial" pitchFamily="34" charset="0"/>
                  </a:endParaRPr>
                </a:p>
              </p:txBody>
            </p:sp>
          </p:grpSp>
          <p:sp>
            <p:nvSpPr>
              <p:cNvPr id="43068" name="Rectangle 384"/>
              <p:cNvSpPr>
                <a:spLocks noChangeArrowheads="1"/>
              </p:cNvSpPr>
              <p:nvPr/>
            </p:nvSpPr>
            <p:spPr bwMode="auto">
              <a:xfrm>
                <a:off x="4608" y="1536"/>
                <a:ext cx="1053" cy="394"/>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1700" b="1">
                    <a:cs typeface="Arial" pitchFamily="34" charset="0"/>
                  </a:rPr>
                  <a:t>Drug Treatment</a:t>
                </a:r>
              </a:p>
            </p:txBody>
          </p:sp>
        </p:grpSp>
        <p:grpSp>
          <p:nvGrpSpPr>
            <p:cNvPr id="43054" name="Group 386"/>
            <p:cNvGrpSpPr>
              <a:grpSpLocks/>
            </p:cNvGrpSpPr>
            <p:nvPr/>
          </p:nvGrpSpPr>
          <p:grpSpPr bwMode="auto">
            <a:xfrm>
              <a:off x="2603" y="1857"/>
              <a:ext cx="424" cy="588"/>
              <a:chOff x="2735" y="1899"/>
              <a:chExt cx="492" cy="606"/>
            </a:xfrm>
          </p:grpSpPr>
          <p:sp>
            <p:nvSpPr>
              <p:cNvPr id="43056" name="Oval 387"/>
              <p:cNvSpPr>
                <a:spLocks noChangeArrowheads="1"/>
              </p:cNvSpPr>
              <p:nvPr/>
            </p:nvSpPr>
            <p:spPr bwMode="auto">
              <a:xfrm>
                <a:off x="2735" y="1899"/>
                <a:ext cx="492" cy="606"/>
              </a:xfrm>
              <a:prstGeom prst="ellipse">
                <a:avLst/>
              </a:prstGeom>
              <a:solidFill>
                <a:srgbClr val="201000"/>
              </a:solidFill>
              <a:ln w="12700">
                <a:noFill/>
                <a:round/>
                <a:headEnd/>
                <a:tailEnd/>
              </a:ln>
            </p:spPr>
            <p:txBody>
              <a:bodyPr wrap="none" anchor="ctr"/>
              <a:lstStyle/>
              <a:p>
                <a:endParaRPr lang="en-US">
                  <a:cs typeface="Arial" pitchFamily="34" charset="0"/>
                </a:endParaRPr>
              </a:p>
            </p:txBody>
          </p:sp>
          <p:sp>
            <p:nvSpPr>
              <p:cNvPr id="43057" name="Oval 388"/>
              <p:cNvSpPr>
                <a:spLocks noChangeArrowheads="1"/>
              </p:cNvSpPr>
              <p:nvPr/>
            </p:nvSpPr>
            <p:spPr bwMode="auto">
              <a:xfrm>
                <a:off x="2743" y="1900"/>
                <a:ext cx="449" cy="554"/>
              </a:xfrm>
              <a:prstGeom prst="ellipse">
                <a:avLst/>
              </a:prstGeom>
              <a:solidFill>
                <a:srgbClr val="402000"/>
              </a:solidFill>
              <a:ln w="12700">
                <a:noFill/>
                <a:round/>
                <a:headEnd/>
                <a:tailEnd/>
              </a:ln>
            </p:spPr>
            <p:txBody>
              <a:bodyPr wrap="none" anchor="ctr"/>
              <a:lstStyle/>
              <a:p>
                <a:endParaRPr lang="en-US">
                  <a:cs typeface="Arial" pitchFamily="34" charset="0"/>
                </a:endParaRPr>
              </a:p>
            </p:txBody>
          </p:sp>
          <p:sp>
            <p:nvSpPr>
              <p:cNvPr id="43058" name="Oval 389"/>
              <p:cNvSpPr>
                <a:spLocks noChangeArrowheads="1"/>
              </p:cNvSpPr>
              <p:nvPr/>
            </p:nvSpPr>
            <p:spPr bwMode="auto">
              <a:xfrm>
                <a:off x="2753" y="1911"/>
                <a:ext cx="400" cy="491"/>
              </a:xfrm>
              <a:prstGeom prst="ellipse">
                <a:avLst/>
              </a:prstGeom>
              <a:solidFill>
                <a:srgbClr val="603000"/>
              </a:solidFill>
              <a:ln w="12700">
                <a:noFill/>
                <a:round/>
                <a:headEnd/>
                <a:tailEnd/>
              </a:ln>
            </p:spPr>
            <p:txBody>
              <a:bodyPr wrap="none" anchor="ctr"/>
              <a:lstStyle/>
              <a:p>
                <a:endParaRPr lang="en-US">
                  <a:cs typeface="Arial" pitchFamily="34" charset="0"/>
                </a:endParaRPr>
              </a:p>
            </p:txBody>
          </p:sp>
          <p:sp>
            <p:nvSpPr>
              <p:cNvPr id="43059" name="Oval 390"/>
              <p:cNvSpPr>
                <a:spLocks noChangeArrowheads="1"/>
              </p:cNvSpPr>
              <p:nvPr/>
            </p:nvSpPr>
            <p:spPr bwMode="auto">
              <a:xfrm>
                <a:off x="2763" y="1920"/>
                <a:ext cx="352" cy="430"/>
              </a:xfrm>
              <a:prstGeom prst="ellipse">
                <a:avLst/>
              </a:prstGeom>
              <a:solidFill>
                <a:srgbClr val="804000"/>
              </a:solidFill>
              <a:ln w="12700">
                <a:noFill/>
                <a:round/>
                <a:headEnd/>
                <a:tailEnd/>
              </a:ln>
            </p:spPr>
            <p:txBody>
              <a:bodyPr wrap="none" anchor="ctr"/>
              <a:lstStyle/>
              <a:p>
                <a:endParaRPr lang="en-US">
                  <a:cs typeface="Arial" pitchFamily="34" charset="0"/>
                </a:endParaRPr>
              </a:p>
            </p:txBody>
          </p:sp>
          <p:sp>
            <p:nvSpPr>
              <p:cNvPr id="43060" name="Oval 391"/>
              <p:cNvSpPr>
                <a:spLocks noChangeArrowheads="1"/>
              </p:cNvSpPr>
              <p:nvPr/>
            </p:nvSpPr>
            <p:spPr bwMode="auto">
              <a:xfrm>
                <a:off x="2777" y="1930"/>
                <a:ext cx="299" cy="368"/>
              </a:xfrm>
              <a:prstGeom prst="ellipse">
                <a:avLst/>
              </a:prstGeom>
              <a:solidFill>
                <a:srgbClr val="A05000"/>
              </a:solidFill>
              <a:ln w="12700">
                <a:noFill/>
                <a:round/>
                <a:headEnd/>
                <a:tailEnd/>
              </a:ln>
            </p:spPr>
            <p:txBody>
              <a:bodyPr wrap="none" anchor="ctr"/>
              <a:lstStyle/>
              <a:p>
                <a:endParaRPr lang="en-US">
                  <a:cs typeface="Arial" pitchFamily="34" charset="0"/>
                </a:endParaRPr>
              </a:p>
            </p:txBody>
          </p:sp>
          <p:sp>
            <p:nvSpPr>
              <p:cNvPr id="43061" name="Oval 392"/>
              <p:cNvSpPr>
                <a:spLocks noChangeArrowheads="1"/>
              </p:cNvSpPr>
              <p:nvPr/>
            </p:nvSpPr>
            <p:spPr bwMode="auto">
              <a:xfrm>
                <a:off x="2788" y="1941"/>
                <a:ext cx="249" cy="307"/>
              </a:xfrm>
              <a:prstGeom prst="ellipse">
                <a:avLst/>
              </a:prstGeom>
              <a:solidFill>
                <a:srgbClr val="C06000"/>
              </a:solidFill>
              <a:ln w="12700">
                <a:noFill/>
                <a:round/>
                <a:headEnd/>
                <a:tailEnd/>
              </a:ln>
            </p:spPr>
            <p:txBody>
              <a:bodyPr wrap="none" anchor="ctr"/>
              <a:lstStyle/>
              <a:p>
                <a:endParaRPr lang="en-US">
                  <a:cs typeface="Arial" pitchFamily="34" charset="0"/>
                </a:endParaRPr>
              </a:p>
            </p:txBody>
          </p:sp>
          <p:sp>
            <p:nvSpPr>
              <p:cNvPr id="43062" name="Oval 393"/>
              <p:cNvSpPr>
                <a:spLocks noChangeArrowheads="1"/>
              </p:cNvSpPr>
              <p:nvPr/>
            </p:nvSpPr>
            <p:spPr bwMode="auto">
              <a:xfrm>
                <a:off x="2798" y="1953"/>
                <a:ext cx="200" cy="246"/>
              </a:xfrm>
              <a:prstGeom prst="ellipse">
                <a:avLst/>
              </a:prstGeom>
              <a:solidFill>
                <a:srgbClr val="E07000"/>
              </a:solidFill>
              <a:ln w="12700">
                <a:noFill/>
                <a:round/>
                <a:headEnd/>
                <a:tailEnd/>
              </a:ln>
            </p:spPr>
            <p:txBody>
              <a:bodyPr wrap="none" anchor="ctr"/>
              <a:lstStyle/>
              <a:p>
                <a:endParaRPr lang="en-US">
                  <a:cs typeface="Arial" pitchFamily="34" charset="0"/>
                </a:endParaRPr>
              </a:p>
            </p:txBody>
          </p:sp>
          <p:sp>
            <p:nvSpPr>
              <p:cNvPr id="43063" name="Oval 394"/>
              <p:cNvSpPr>
                <a:spLocks noChangeArrowheads="1"/>
              </p:cNvSpPr>
              <p:nvPr/>
            </p:nvSpPr>
            <p:spPr bwMode="auto">
              <a:xfrm>
                <a:off x="2810" y="1963"/>
                <a:ext cx="149" cy="181"/>
              </a:xfrm>
              <a:prstGeom prst="ellipse">
                <a:avLst/>
              </a:prstGeom>
              <a:solidFill>
                <a:srgbClr val="FF8000"/>
              </a:solidFill>
              <a:ln w="12700">
                <a:noFill/>
                <a:round/>
                <a:headEnd/>
                <a:tailEnd/>
              </a:ln>
            </p:spPr>
            <p:txBody>
              <a:bodyPr wrap="none" anchor="ctr"/>
              <a:lstStyle/>
              <a:p>
                <a:endParaRPr lang="en-US">
                  <a:cs typeface="Arial" pitchFamily="34" charset="0"/>
                </a:endParaRPr>
              </a:p>
            </p:txBody>
          </p:sp>
          <p:sp>
            <p:nvSpPr>
              <p:cNvPr id="43064" name="Oval 395"/>
              <p:cNvSpPr>
                <a:spLocks noChangeArrowheads="1"/>
              </p:cNvSpPr>
              <p:nvPr/>
            </p:nvSpPr>
            <p:spPr bwMode="auto">
              <a:xfrm>
                <a:off x="2819" y="1965"/>
                <a:ext cx="120" cy="149"/>
              </a:xfrm>
              <a:prstGeom prst="ellipse">
                <a:avLst/>
              </a:prstGeom>
              <a:solidFill>
                <a:srgbClr val="FFA040"/>
              </a:solidFill>
              <a:ln w="12700">
                <a:noFill/>
                <a:round/>
                <a:headEnd/>
                <a:tailEnd/>
              </a:ln>
            </p:spPr>
            <p:txBody>
              <a:bodyPr wrap="none" anchor="ctr"/>
              <a:lstStyle/>
              <a:p>
                <a:endParaRPr lang="en-US">
                  <a:cs typeface="Arial" pitchFamily="34" charset="0"/>
                </a:endParaRPr>
              </a:p>
            </p:txBody>
          </p:sp>
          <p:sp>
            <p:nvSpPr>
              <p:cNvPr id="43065" name="Oval 396"/>
              <p:cNvSpPr>
                <a:spLocks noChangeArrowheads="1"/>
              </p:cNvSpPr>
              <p:nvPr/>
            </p:nvSpPr>
            <p:spPr bwMode="auto">
              <a:xfrm>
                <a:off x="2825" y="1974"/>
                <a:ext cx="89" cy="110"/>
              </a:xfrm>
              <a:prstGeom prst="ellipse">
                <a:avLst/>
              </a:prstGeom>
              <a:solidFill>
                <a:srgbClr val="FFC080"/>
              </a:solidFill>
              <a:ln w="12700">
                <a:noFill/>
                <a:round/>
                <a:headEnd/>
                <a:tailEnd/>
              </a:ln>
            </p:spPr>
            <p:txBody>
              <a:bodyPr wrap="none" anchor="ctr"/>
              <a:lstStyle/>
              <a:p>
                <a:endParaRPr lang="en-US">
                  <a:cs typeface="Arial" pitchFamily="34" charset="0"/>
                </a:endParaRPr>
              </a:p>
            </p:txBody>
          </p:sp>
          <p:sp>
            <p:nvSpPr>
              <p:cNvPr id="43066" name="Oval 397"/>
              <p:cNvSpPr>
                <a:spLocks noChangeArrowheads="1"/>
              </p:cNvSpPr>
              <p:nvPr/>
            </p:nvSpPr>
            <p:spPr bwMode="auto">
              <a:xfrm>
                <a:off x="2832" y="1981"/>
                <a:ext cx="60" cy="78"/>
              </a:xfrm>
              <a:prstGeom prst="ellipse">
                <a:avLst/>
              </a:prstGeom>
              <a:solidFill>
                <a:srgbClr val="FFE0C0"/>
              </a:solidFill>
              <a:ln w="12700">
                <a:noFill/>
                <a:round/>
                <a:headEnd/>
                <a:tailEnd/>
              </a:ln>
            </p:spPr>
            <p:txBody>
              <a:bodyPr wrap="none" anchor="ctr"/>
              <a:lstStyle/>
              <a:p>
                <a:endParaRPr lang="en-US">
                  <a:cs typeface="Arial" pitchFamily="34" charset="0"/>
                </a:endParaRPr>
              </a:p>
            </p:txBody>
          </p:sp>
        </p:grpSp>
        <p:sp>
          <p:nvSpPr>
            <p:cNvPr id="43055" name="Rectangle 398"/>
            <p:cNvSpPr>
              <a:spLocks noChangeArrowheads="1"/>
            </p:cNvSpPr>
            <p:nvPr/>
          </p:nvSpPr>
          <p:spPr bwMode="auto">
            <a:xfrm>
              <a:off x="2324" y="2425"/>
              <a:ext cx="1021" cy="364"/>
            </a:xfrm>
            <a:prstGeom prst="rect">
              <a:avLst/>
            </a:prstGeom>
            <a:noFill/>
            <a:ln w="12700">
              <a:noFill/>
              <a:miter lim="800000"/>
              <a:headEnd/>
              <a:tailEnd/>
            </a:ln>
          </p:spPr>
          <p:txBody>
            <a:bodyPr lIns="90488" tIns="44450" rIns="90488" bIns="44450">
              <a:spAutoFit/>
            </a:bodyPr>
            <a:lstStyle/>
            <a:p>
              <a:pPr algn="ctr" eaLnBrk="0" hangingPunct="0"/>
              <a:r>
                <a:rPr lang="en-US" sz="1600" b="1">
                  <a:cs typeface="Arial" pitchFamily="34" charset="0"/>
                </a:rPr>
                <a:t>Public Health Agency</a:t>
              </a:r>
            </a:p>
          </p:txBody>
        </p:sp>
      </p:grpSp>
      <p:pic>
        <p:nvPicPr>
          <p:cNvPr id="43011" name="Picture 399" descr="header"/>
          <p:cNvPicPr>
            <a:picLocks noChangeAspect="1" noChangeArrowheads="1"/>
          </p:cNvPicPr>
          <p:nvPr/>
        </p:nvPicPr>
        <p:blipFill>
          <a:blip r:embed="rId3" cstate="print"/>
          <a:srcRect/>
          <a:stretch>
            <a:fillRect/>
          </a:stretch>
        </p:blipFill>
        <p:spPr bwMode="auto">
          <a:xfrm>
            <a:off x="0" y="0"/>
            <a:ext cx="9142413" cy="1152525"/>
          </a:xfrm>
          <a:prstGeom prst="rect">
            <a:avLst/>
          </a:prstGeom>
          <a:noFill/>
          <a:ln w="9525">
            <a:noFill/>
            <a:miter lim="800000"/>
            <a:headEnd/>
            <a:tailEnd/>
          </a:ln>
        </p:spPr>
      </p:pic>
      <p:sp>
        <p:nvSpPr>
          <p:cNvPr id="109968" name="Rectangle 400"/>
          <p:cNvSpPr>
            <a:spLocks noGrp="1" noChangeArrowheads="1"/>
          </p:cNvSpPr>
          <p:nvPr>
            <p:ph type="title" idx="4294967295"/>
          </p:nvPr>
        </p:nvSpPr>
        <p:spPr/>
        <p:txBody>
          <a:bodyPr/>
          <a:lstStyle/>
          <a:p>
            <a:pPr eaLnBrk="1" hangingPunct="1">
              <a:defRPr/>
            </a:pPr>
            <a:r>
              <a:rPr lang="en-US" dirty="0"/>
              <a:t>Public Health System</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a:xfrm>
            <a:off x="0" y="106363"/>
            <a:ext cx="9144000" cy="731837"/>
          </a:xfrm>
        </p:spPr>
        <p:txBody>
          <a:bodyPr/>
          <a:lstStyle/>
          <a:p>
            <a:pPr eaLnBrk="1" hangingPunct="1">
              <a:defRPr/>
            </a:pPr>
            <a:r>
              <a:rPr lang="en-US" sz="3200" smtClean="0"/>
              <a:t>After this presentation, you will be able to. . .</a:t>
            </a:r>
          </a:p>
        </p:txBody>
      </p:sp>
      <p:sp>
        <p:nvSpPr>
          <p:cNvPr id="20483" name="Rectangle 3"/>
          <p:cNvSpPr>
            <a:spLocks noGrp="1" noChangeArrowheads="1"/>
          </p:cNvSpPr>
          <p:nvPr>
            <p:ph type="body" idx="1"/>
          </p:nvPr>
        </p:nvSpPr>
        <p:spPr>
          <a:xfrm>
            <a:off x="563563" y="1693863"/>
            <a:ext cx="7731125" cy="4635500"/>
          </a:xfrm>
        </p:spPr>
        <p:txBody>
          <a:bodyPr/>
          <a:lstStyle/>
          <a:p>
            <a:pPr eaLnBrk="1" hangingPunct="1"/>
            <a:r>
              <a:rPr lang="en-US" smtClean="0"/>
              <a:t>Describe the core functions of public health and the 10 Essential Public Health Services</a:t>
            </a:r>
          </a:p>
          <a:p>
            <a:pPr eaLnBrk="1" hangingPunct="1"/>
            <a:r>
              <a:rPr lang="en-US" smtClean="0"/>
              <a:t>Explain how the 10 Essential Services are utilized within the NPHPSP to assess and improve public health performance</a:t>
            </a:r>
          </a:p>
          <a:p>
            <a:pPr eaLnBrk="1" hangingPunct="1"/>
            <a:r>
              <a:rPr lang="en-US" smtClean="0"/>
              <a:t>Identify resources related to NPHPSP and public health agency accreditation (PHAB)</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034" name="Picture 51" descr="header"/>
          <p:cNvPicPr>
            <a:picLocks noChangeAspect="1" noChangeArrowheads="1"/>
          </p:cNvPicPr>
          <p:nvPr/>
        </p:nvPicPr>
        <p:blipFill>
          <a:blip r:embed="rId2" cstate="print"/>
          <a:srcRect/>
          <a:stretch>
            <a:fillRect/>
          </a:stretch>
        </p:blipFill>
        <p:spPr bwMode="auto">
          <a:xfrm>
            <a:off x="0" y="0"/>
            <a:ext cx="9142413" cy="1152525"/>
          </a:xfrm>
          <a:prstGeom prst="rect">
            <a:avLst/>
          </a:prstGeom>
          <a:noFill/>
          <a:ln w="9525">
            <a:noFill/>
            <a:miter lim="800000"/>
            <a:headEnd/>
            <a:tailEnd/>
          </a:ln>
        </p:spPr>
      </p:pic>
      <p:sp>
        <p:nvSpPr>
          <p:cNvPr id="353283" name="Rectangle 3"/>
          <p:cNvSpPr>
            <a:spLocks noGrp="1" noChangeArrowheads="1"/>
          </p:cNvSpPr>
          <p:nvPr>
            <p:ph type="title"/>
          </p:nvPr>
        </p:nvSpPr>
        <p:spPr>
          <a:xfrm>
            <a:off x="0" y="228600"/>
            <a:ext cx="9144000" cy="457200"/>
          </a:xfrm>
        </p:spPr>
        <p:txBody>
          <a:bodyPr/>
          <a:lstStyle/>
          <a:p>
            <a:pPr eaLnBrk="1" hangingPunct="1">
              <a:defRPr/>
            </a:pPr>
            <a:r>
              <a:rPr lang="en-US" smtClean="0"/>
              <a:t>A system</a:t>
            </a:r>
            <a:r>
              <a:rPr lang="en-US" b="0" smtClean="0"/>
              <a:t> </a:t>
            </a:r>
            <a:r>
              <a:rPr lang="en-US" smtClean="0"/>
              <a:t>of partnerships that includes, but is not limited to . . .</a:t>
            </a:r>
          </a:p>
        </p:txBody>
      </p:sp>
      <p:sp>
        <p:nvSpPr>
          <p:cNvPr id="44036" name="Rectangle 4"/>
          <p:cNvSpPr>
            <a:spLocks noChangeArrowheads="1"/>
          </p:cNvSpPr>
          <p:nvPr/>
        </p:nvSpPr>
        <p:spPr bwMode="auto">
          <a:xfrm>
            <a:off x="2971800" y="3048000"/>
            <a:ext cx="2971800" cy="1219200"/>
          </a:xfrm>
          <a:prstGeom prst="rect">
            <a:avLst/>
          </a:prstGeom>
          <a:solidFill>
            <a:srgbClr val="CC3300"/>
          </a:solidFill>
          <a:ln w="9525">
            <a:solidFill>
              <a:schemeClr val="tx1"/>
            </a:solidFill>
            <a:miter lim="800000"/>
            <a:headEnd/>
            <a:tailEnd/>
          </a:ln>
        </p:spPr>
        <p:txBody>
          <a:bodyPr wrap="none" anchor="ctr"/>
          <a:lstStyle/>
          <a:p>
            <a:pPr algn="ctr"/>
            <a:r>
              <a:rPr lang="en-US"/>
              <a:t>Federal DHHS</a:t>
            </a:r>
          </a:p>
          <a:p>
            <a:pPr algn="ctr"/>
            <a:r>
              <a:rPr lang="en-US"/>
              <a:t>State Health Department</a:t>
            </a:r>
          </a:p>
          <a:p>
            <a:pPr algn="ctr"/>
            <a:r>
              <a:rPr lang="en-US"/>
              <a:t>Local Health Departments</a:t>
            </a:r>
          </a:p>
          <a:p>
            <a:pPr algn="ctr"/>
            <a:r>
              <a:rPr lang="en-US"/>
              <a:t>Tribal Health</a:t>
            </a:r>
          </a:p>
        </p:txBody>
      </p:sp>
      <p:sp>
        <p:nvSpPr>
          <p:cNvPr id="353285" name="AutoShape 5"/>
          <p:cNvSpPr>
            <a:spLocks noChangeArrowheads="1"/>
          </p:cNvSpPr>
          <p:nvPr/>
        </p:nvSpPr>
        <p:spPr bwMode="auto">
          <a:xfrm>
            <a:off x="609600" y="3581400"/>
            <a:ext cx="1828800" cy="9144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Justice &amp;Law</a:t>
            </a:r>
          </a:p>
          <a:p>
            <a:pPr algn="ctr"/>
            <a:r>
              <a:rPr lang="en-US"/>
              <a:t>Enforcement</a:t>
            </a:r>
          </a:p>
        </p:txBody>
      </p:sp>
      <p:sp>
        <p:nvSpPr>
          <p:cNvPr id="353286" name="AutoShape 6"/>
          <p:cNvSpPr>
            <a:spLocks noChangeArrowheads="1"/>
          </p:cNvSpPr>
          <p:nvPr/>
        </p:nvSpPr>
        <p:spPr bwMode="auto">
          <a:xfrm>
            <a:off x="4572000" y="5257800"/>
            <a:ext cx="1371600" cy="7620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Community </a:t>
            </a:r>
          </a:p>
          <a:p>
            <a:pPr algn="ctr"/>
            <a:r>
              <a:rPr lang="en-US"/>
              <a:t>Services</a:t>
            </a:r>
          </a:p>
        </p:txBody>
      </p:sp>
      <p:sp>
        <p:nvSpPr>
          <p:cNvPr id="353287" name="AutoShape 7"/>
          <p:cNvSpPr>
            <a:spLocks noChangeArrowheads="1"/>
          </p:cNvSpPr>
          <p:nvPr/>
        </p:nvSpPr>
        <p:spPr bwMode="auto">
          <a:xfrm>
            <a:off x="7315200" y="4114800"/>
            <a:ext cx="1066800" cy="6858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Environ.</a:t>
            </a:r>
          </a:p>
          <a:p>
            <a:pPr algn="ctr"/>
            <a:r>
              <a:rPr lang="en-US"/>
              <a:t>Health </a:t>
            </a:r>
          </a:p>
        </p:txBody>
      </p:sp>
      <p:sp>
        <p:nvSpPr>
          <p:cNvPr id="353288" name="AutoShape 8"/>
          <p:cNvSpPr>
            <a:spLocks noChangeArrowheads="1"/>
          </p:cNvSpPr>
          <p:nvPr/>
        </p:nvSpPr>
        <p:spPr bwMode="auto">
          <a:xfrm>
            <a:off x="6934200" y="2971800"/>
            <a:ext cx="1295400" cy="7620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Healthcare</a:t>
            </a:r>
          </a:p>
          <a:p>
            <a:pPr algn="ctr"/>
            <a:r>
              <a:rPr lang="en-US"/>
              <a:t>Providers </a:t>
            </a:r>
          </a:p>
        </p:txBody>
      </p:sp>
      <p:sp>
        <p:nvSpPr>
          <p:cNvPr id="353289" name="AutoShape 9"/>
          <p:cNvSpPr>
            <a:spLocks noChangeArrowheads="1"/>
          </p:cNvSpPr>
          <p:nvPr/>
        </p:nvSpPr>
        <p:spPr bwMode="auto">
          <a:xfrm>
            <a:off x="762000" y="2438400"/>
            <a:ext cx="1524000" cy="8382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Philanthropy</a:t>
            </a:r>
          </a:p>
        </p:txBody>
      </p:sp>
      <p:sp>
        <p:nvSpPr>
          <p:cNvPr id="353290" name="AutoShape 10"/>
          <p:cNvSpPr>
            <a:spLocks noChangeArrowheads="1"/>
          </p:cNvSpPr>
          <p:nvPr/>
        </p:nvSpPr>
        <p:spPr bwMode="auto">
          <a:xfrm>
            <a:off x="3581400" y="1447800"/>
            <a:ext cx="1066800" cy="6858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Churches</a:t>
            </a:r>
          </a:p>
        </p:txBody>
      </p:sp>
      <p:sp>
        <p:nvSpPr>
          <p:cNvPr id="353291" name="AutoShape 11"/>
          <p:cNvSpPr>
            <a:spLocks noChangeArrowheads="1"/>
          </p:cNvSpPr>
          <p:nvPr/>
        </p:nvSpPr>
        <p:spPr bwMode="auto">
          <a:xfrm>
            <a:off x="2743200" y="5181600"/>
            <a:ext cx="1524000" cy="7620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Transportation</a:t>
            </a:r>
          </a:p>
        </p:txBody>
      </p:sp>
      <p:sp>
        <p:nvSpPr>
          <p:cNvPr id="353292" name="AutoShape 12"/>
          <p:cNvSpPr>
            <a:spLocks noChangeArrowheads="1"/>
          </p:cNvSpPr>
          <p:nvPr/>
        </p:nvSpPr>
        <p:spPr bwMode="auto">
          <a:xfrm>
            <a:off x="6858000" y="1828800"/>
            <a:ext cx="990600" cy="7620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Business</a:t>
            </a:r>
          </a:p>
        </p:txBody>
      </p:sp>
      <p:sp>
        <p:nvSpPr>
          <p:cNvPr id="353293" name="AutoShape 13"/>
          <p:cNvSpPr>
            <a:spLocks noChangeArrowheads="1"/>
          </p:cNvSpPr>
          <p:nvPr/>
        </p:nvSpPr>
        <p:spPr bwMode="auto">
          <a:xfrm>
            <a:off x="1981200" y="1524000"/>
            <a:ext cx="914400" cy="6858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Media</a:t>
            </a:r>
          </a:p>
        </p:txBody>
      </p:sp>
      <p:sp>
        <p:nvSpPr>
          <p:cNvPr id="353294" name="AutoShape 14"/>
          <p:cNvSpPr>
            <a:spLocks noChangeArrowheads="1"/>
          </p:cNvSpPr>
          <p:nvPr/>
        </p:nvSpPr>
        <p:spPr bwMode="auto">
          <a:xfrm>
            <a:off x="5181600" y="1447800"/>
            <a:ext cx="1066800" cy="6858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Schools</a:t>
            </a:r>
          </a:p>
        </p:txBody>
      </p:sp>
      <p:sp>
        <p:nvSpPr>
          <p:cNvPr id="353295" name="AutoShape 15"/>
          <p:cNvSpPr>
            <a:spLocks noChangeArrowheads="1"/>
          </p:cNvSpPr>
          <p:nvPr/>
        </p:nvSpPr>
        <p:spPr bwMode="auto">
          <a:xfrm>
            <a:off x="6324600" y="5029200"/>
            <a:ext cx="990600" cy="7620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Mental</a:t>
            </a:r>
          </a:p>
          <a:p>
            <a:pPr algn="ctr"/>
            <a:r>
              <a:rPr lang="en-US"/>
              <a:t>Health</a:t>
            </a:r>
          </a:p>
        </p:txBody>
      </p:sp>
      <p:sp>
        <p:nvSpPr>
          <p:cNvPr id="353296" name="AutoShape 16"/>
          <p:cNvSpPr>
            <a:spLocks noChangeArrowheads="1"/>
          </p:cNvSpPr>
          <p:nvPr/>
        </p:nvSpPr>
        <p:spPr bwMode="auto">
          <a:xfrm>
            <a:off x="1295400" y="4800600"/>
            <a:ext cx="1295400" cy="7620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Community</a:t>
            </a:r>
          </a:p>
          <a:p>
            <a:pPr algn="ctr"/>
            <a:r>
              <a:rPr lang="en-US"/>
              <a:t>Coalitions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3290"/>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53294"/>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53292"/>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353288"/>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353287"/>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353295"/>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353286"/>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353291"/>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353296"/>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0"/>
                                  </p:stCondLst>
                                  <p:childTnLst>
                                    <p:set>
                                      <p:cBhvr>
                                        <p:cTn id="33" dur="1" fill="hold">
                                          <p:stCondLst>
                                            <p:cond delay="0"/>
                                          </p:stCondLst>
                                        </p:cTn>
                                        <p:tgtEl>
                                          <p:spTgt spid="353285"/>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grpId="0" nodeType="afterEffect">
                                  <p:stCondLst>
                                    <p:cond delay="0"/>
                                  </p:stCondLst>
                                  <p:childTnLst>
                                    <p:set>
                                      <p:cBhvr>
                                        <p:cTn id="36" dur="1" fill="hold">
                                          <p:stCondLst>
                                            <p:cond delay="0"/>
                                          </p:stCondLst>
                                        </p:cTn>
                                        <p:tgtEl>
                                          <p:spTgt spid="353289"/>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grpId="0" nodeType="afterEffect">
                                  <p:stCondLst>
                                    <p:cond delay="0"/>
                                  </p:stCondLst>
                                  <p:childTnLst>
                                    <p:set>
                                      <p:cBhvr>
                                        <p:cTn id="39" dur="1" fill="hold">
                                          <p:stCondLst>
                                            <p:cond delay="0"/>
                                          </p:stCondLst>
                                        </p:cTn>
                                        <p:tgtEl>
                                          <p:spTgt spid="3532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285" grpId="0" animBg="1"/>
      <p:bldP spid="353286" grpId="0" animBg="1"/>
      <p:bldP spid="353287" grpId="0" animBg="1"/>
      <p:bldP spid="353288" grpId="0" animBg="1"/>
      <p:bldP spid="353289" grpId="0" animBg="1"/>
      <p:bldP spid="353290" grpId="0" animBg="1"/>
      <p:bldP spid="353291" grpId="0" animBg="1"/>
      <p:bldP spid="353292" grpId="0" animBg="1"/>
      <p:bldP spid="353293" grpId="0" animBg="1"/>
      <p:bldP spid="353294" grpId="0" animBg="1"/>
      <p:bldP spid="353295" grpId="0" animBg="1"/>
      <p:bldP spid="353296"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5058" name="Picture 51" descr="header"/>
          <p:cNvPicPr>
            <a:picLocks noChangeAspect="1" noChangeArrowheads="1"/>
          </p:cNvPicPr>
          <p:nvPr/>
        </p:nvPicPr>
        <p:blipFill>
          <a:blip r:embed="rId2" cstate="print"/>
          <a:srcRect/>
          <a:stretch>
            <a:fillRect/>
          </a:stretch>
        </p:blipFill>
        <p:spPr bwMode="auto">
          <a:xfrm>
            <a:off x="0" y="0"/>
            <a:ext cx="9142413" cy="1152525"/>
          </a:xfrm>
          <a:prstGeom prst="rect">
            <a:avLst/>
          </a:prstGeom>
          <a:noFill/>
          <a:ln w="9525">
            <a:noFill/>
            <a:miter lim="800000"/>
            <a:headEnd/>
            <a:tailEnd/>
          </a:ln>
        </p:spPr>
      </p:pic>
      <p:sp>
        <p:nvSpPr>
          <p:cNvPr id="348163" name="Rectangle 3"/>
          <p:cNvSpPr>
            <a:spLocks noGrp="1" noChangeArrowheads="1"/>
          </p:cNvSpPr>
          <p:nvPr>
            <p:ph type="title"/>
          </p:nvPr>
        </p:nvSpPr>
        <p:spPr>
          <a:xfrm>
            <a:off x="0" y="0"/>
            <a:ext cx="9144000" cy="960438"/>
          </a:xfrm>
        </p:spPr>
        <p:txBody>
          <a:bodyPr/>
          <a:lstStyle/>
          <a:p>
            <a:pPr eaLnBrk="1" hangingPunct="1">
              <a:defRPr/>
            </a:pPr>
            <a:r>
              <a:rPr lang="en-US" smtClean="0"/>
              <a:t>Our goal is an </a:t>
            </a:r>
            <a:r>
              <a:rPr lang="en-US" u="sng" smtClean="0"/>
              <a:t>integrated</a:t>
            </a:r>
            <a:r>
              <a:rPr lang="en-US" smtClean="0"/>
              <a:t> system of</a:t>
            </a:r>
            <a:r>
              <a:rPr lang="en-US" i="1" smtClean="0"/>
              <a:t> </a:t>
            </a:r>
            <a:r>
              <a:rPr lang="en-US" smtClean="0"/>
              <a:t>partnerships</a:t>
            </a:r>
          </a:p>
        </p:txBody>
      </p:sp>
      <p:grpSp>
        <p:nvGrpSpPr>
          <p:cNvPr id="2" name="Group 4"/>
          <p:cNvGrpSpPr>
            <a:grpSpLocks/>
          </p:cNvGrpSpPr>
          <p:nvPr/>
        </p:nvGrpSpPr>
        <p:grpSpPr bwMode="auto">
          <a:xfrm>
            <a:off x="685800" y="1447800"/>
            <a:ext cx="7696200" cy="4572000"/>
            <a:chOff x="432" y="912"/>
            <a:chExt cx="4848" cy="2880"/>
          </a:xfrm>
        </p:grpSpPr>
        <p:sp>
          <p:nvSpPr>
            <p:cNvPr id="45061" name="Rectangle 5"/>
            <p:cNvSpPr>
              <a:spLocks noChangeArrowheads="1"/>
            </p:cNvSpPr>
            <p:nvPr/>
          </p:nvSpPr>
          <p:spPr bwMode="auto">
            <a:xfrm>
              <a:off x="1872" y="1920"/>
              <a:ext cx="1872" cy="768"/>
            </a:xfrm>
            <a:prstGeom prst="rect">
              <a:avLst/>
            </a:prstGeom>
            <a:solidFill>
              <a:srgbClr val="CC3300"/>
            </a:solidFill>
            <a:ln w="9525">
              <a:solidFill>
                <a:schemeClr val="tx1"/>
              </a:solidFill>
              <a:miter lim="800000"/>
              <a:headEnd/>
              <a:tailEnd/>
            </a:ln>
          </p:spPr>
          <p:txBody>
            <a:bodyPr wrap="none" anchor="ctr"/>
            <a:lstStyle/>
            <a:p>
              <a:pPr algn="ctr"/>
              <a:r>
                <a:rPr lang="en-US"/>
                <a:t>Federal DHHS</a:t>
              </a:r>
            </a:p>
            <a:p>
              <a:pPr algn="ctr"/>
              <a:r>
                <a:rPr lang="en-US"/>
                <a:t>State Health Department</a:t>
              </a:r>
            </a:p>
            <a:p>
              <a:pPr algn="ctr"/>
              <a:r>
                <a:rPr lang="en-US"/>
                <a:t>Local Health Departments</a:t>
              </a:r>
            </a:p>
            <a:p>
              <a:pPr algn="ctr"/>
              <a:r>
                <a:rPr lang="en-US"/>
                <a:t>Tribal Health</a:t>
              </a:r>
            </a:p>
          </p:txBody>
        </p:sp>
        <p:sp>
          <p:nvSpPr>
            <p:cNvPr id="45062" name="AutoShape 6"/>
            <p:cNvSpPr>
              <a:spLocks noChangeArrowheads="1"/>
            </p:cNvSpPr>
            <p:nvPr/>
          </p:nvSpPr>
          <p:spPr bwMode="auto">
            <a:xfrm>
              <a:off x="432" y="2256"/>
              <a:ext cx="912" cy="576"/>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Justice &amp; Law</a:t>
              </a:r>
            </a:p>
            <a:p>
              <a:pPr algn="ctr"/>
              <a:r>
                <a:rPr lang="en-US"/>
                <a:t>Enforcement</a:t>
              </a:r>
            </a:p>
          </p:txBody>
        </p:sp>
        <p:sp>
          <p:nvSpPr>
            <p:cNvPr id="45063" name="AutoShape 7"/>
            <p:cNvSpPr>
              <a:spLocks noChangeArrowheads="1"/>
            </p:cNvSpPr>
            <p:nvPr/>
          </p:nvSpPr>
          <p:spPr bwMode="auto">
            <a:xfrm>
              <a:off x="2880" y="3312"/>
              <a:ext cx="864" cy="48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Community </a:t>
              </a:r>
            </a:p>
            <a:p>
              <a:pPr algn="ctr"/>
              <a:r>
                <a:rPr lang="en-US"/>
                <a:t>Services</a:t>
              </a:r>
            </a:p>
          </p:txBody>
        </p:sp>
        <p:sp>
          <p:nvSpPr>
            <p:cNvPr id="45064" name="AutoShape 8"/>
            <p:cNvSpPr>
              <a:spLocks noChangeArrowheads="1"/>
            </p:cNvSpPr>
            <p:nvPr/>
          </p:nvSpPr>
          <p:spPr bwMode="auto">
            <a:xfrm>
              <a:off x="4608" y="2592"/>
              <a:ext cx="672" cy="432"/>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Environ.</a:t>
              </a:r>
            </a:p>
            <a:p>
              <a:pPr algn="ctr"/>
              <a:r>
                <a:rPr lang="en-US"/>
                <a:t>Health </a:t>
              </a:r>
            </a:p>
          </p:txBody>
        </p:sp>
        <p:sp>
          <p:nvSpPr>
            <p:cNvPr id="45065" name="AutoShape 9"/>
            <p:cNvSpPr>
              <a:spLocks noChangeArrowheads="1"/>
            </p:cNvSpPr>
            <p:nvPr/>
          </p:nvSpPr>
          <p:spPr bwMode="auto">
            <a:xfrm>
              <a:off x="4368" y="1872"/>
              <a:ext cx="816" cy="48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Healthcare</a:t>
              </a:r>
            </a:p>
            <a:p>
              <a:pPr algn="ctr"/>
              <a:r>
                <a:rPr lang="en-US"/>
                <a:t>Providers </a:t>
              </a:r>
            </a:p>
          </p:txBody>
        </p:sp>
        <p:sp>
          <p:nvSpPr>
            <p:cNvPr id="45066" name="AutoShape 10"/>
            <p:cNvSpPr>
              <a:spLocks noChangeArrowheads="1"/>
            </p:cNvSpPr>
            <p:nvPr/>
          </p:nvSpPr>
          <p:spPr bwMode="auto">
            <a:xfrm>
              <a:off x="432" y="1488"/>
              <a:ext cx="960" cy="528"/>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Philanthropy</a:t>
              </a:r>
            </a:p>
          </p:txBody>
        </p:sp>
        <p:sp>
          <p:nvSpPr>
            <p:cNvPr id="45067" name="AutoShape 11"/>
            <p:cNvSpPr>
              <a:spLocks noChangeArrowheads="1"/>
            </p:cNvSpPr>
            <p:nvPr/>
          </p:nvSpPr>
          <p:spPr bwMode="auto">
            <a:xfrm>
              <a:off x="2256" y="912"/>
              <a:ext cx="672" cy="432"/>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Churches</a:t>
              </a:r>
            </a:p>
          </p:txBody>
        </p:sp>
        <p:sp>
          <p:nvSpPr>
            <p:cNvPr id="45068" name="AutoShape 12"/>
            <p:cNvSpPr>
              <a:spLocks noChangeArrowheads="1"/>
            </p:cNvSpPr>
            <p:nvPr/>
          </p:nvSpPr>
          <p:spPr bwMode="auto">
            <a:xfrm>
              <a:off x="1728" y="3264"/>
              <a:ext cx="912" cy="48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Transportation</a:t>
              </a:r>
            </a:p>
          </p:txBody>
        </p:sp>
        <p:sp>
          <p:nvSpPr>
            <p:cNvPr id="45069" name="AutoShape 13"/>
            <p:cNvSpPr>
              <a:spLocks noChangeArrowheads="1"/>
            </p:cNvSpPr>
            <p:nvPr/>
          </p:nvSpPr>
          <p:spPr bwMode="auto">
            <a:xfrm>
              <a:off x="4320" y="1152"/>
              <a:ext cx="624" cy="48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Business</a:t>
              </a:r>
            </a:p>
          </p:txBody>
        </p:sp>
        <p:sp>
          <p:nvSpPr>
            <p:cNvPr id="45070" name="AutoShape 14"/>
            <p:cNvSpPr>
              <a:spLocks noChangeArrowheads="1"/>
            </p:cNvSpPr>
            <p:nvPr/>
          </p:nvSpPr>
          <p:spPr bwMode="auto">
            <a:xfrm>
              <a:off x="1248" y="960"/>
              <a:ext cx="576" cy="432"/>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Media</a:t>
              </a:r>
            </a:p>
          </p:txBody>
        </p:sp>
        <p:sp>
          <p:nvSpPr>
            <p:cNvPr id="45071" name="AutoShape 15"/>
            <p:cNvSpPr>
              <a:spLocks noChangeArrowheads="1"/>
            </p:cNvSpPr>
            <p:nvPr/>
          </p:nvSpPr>
          <p:spPr bwMode="auto">
            <a:xfrm>
              <a:off x="3264" y="912"/>
              <a:ext cx="672" cy="432"/>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Schools</a:t>
              </a:r>
            </a:p>
          </p:txBody>
        </p:sp>
        <p:sp>
          <p:nvSpPr>
            <p:cNvPr id="45072" name="AutoShape 16"/>
            <p:cNvSpPr>
              <a:spLocks noChangeArrowheads="1"/>
            </p:cNvSpPr>
            <p:nvPr/>
          </p:nvSpPr>
          <p:spPr bwMode="auto">
            <a:xfrm>
              <a:off x="3984" y="3168"/>
              <a:ext cx="624" cy="48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Mental</a:t>
              </a:r>
            </a:p>
            <a:p>
              <a:pPr algn="ctr"/>
              <a:r>
                <a:rPr lang="en-US"/>
                <a:t>Health</a:t>
              </a:r>
            </a:p>
          </p:txBody>
        </p:sp>
        <p:sp>
          <p:nvSpPr>
            <p:cNvPr id="45073" name="AutoShape 17"/>
            <p:cNvSpPr>
              <a:spLocks noChangeArrowheads="1"/>
            </p:cNvSpPr>
            <p:nvPr/>
          </p:nvSpPr>
          <p:spPr bwMode="auto">
            <a:xfrm>
              <a:off x="816" y="3024"/>
              <a:ext cx="816" cy="48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Community</a:t>
              </a:r>
            </a:p>
            <a:p>
              <a:pPr algn="ctr"/>
              <a:r>
                <a:rPr lang="en-US"/>
                <a:t>Coalitions</a:t>
              </a:r>
            </a:p>
          </p:txBody>
        </p:sp>
        <p:sp>
          <p:nvSpPr>
            <p:cNvPr id="45074" name="Line 18"/>
            <p:cNvSpPr>
              <a:spLocks noChangeShapeType="1"/>
            </p:cNvSpPr>
            <p:nvPr/>
          </p:nvSpPr>
          <p:spPr bwMode="auto">
            <a:xfrm flipH="1">
              <a:off x="2208" y="2736"/>
              <a:ext cx="192" cy="528"/>
            </a:xfrm>
            <a:prstGeom prst="line">
              <a:avLst/>
            </a:prstGeom>
            <a:noFill/>
            <a:ln w="9525">
              <a:solidFill>
                <a:schemeClr val="tx1"/>
              </a:solidFill>
              <a:round/>
              <a:headEnd type="triangle" w="med" len="med"/>
              <a:tailEnd type="triangle" w="med" len="med"/>
            </a:ln>
          </p:spPr>
          <p:txBody>
            <a:bodyPr/>
            <a:lstStyle/>
            <a:p>
              <a:endParaRPr lang="en-US"/>
            </a:p>
          </p:txBody>
        </p:sp>
        <p:sp>
          <p:nvSpPr>
            <p:cNvPr id="45075" name="Line 19"/>
            <p:cNvSpPr>
              <a:spLocks noChangeShapeType="1"/>
            </p:cNvSpPr>
            <p:nvPr/>
          </p:nvSpPr>
          <p:spPr bwMode="auto">
            <a:xfrm>
              <a:off x="3120" y="2736"/>
              <a:ext cx="240" cy="576"/>
            </a:xfrm>
            <a:prstGeom prst="line">
              <a:avLst/>
            </a:prstGeom>
            <a:noFill/>
            <a:ln w="9525">
              <a:solidFill>
                <a:schemeClr val="tx1"/>
              </a:solidFill>
              <a:round/>
              <a:headEnd type="triangle" w="med" len="med"/>
              <a:tailEnd type="triangle" w="med" len="med"/>
            </a:ln>
          </p:spPr>
          <p:txBody>
            <a:bodyPr/>
            <a:lstStyle/>
            <a:p>
              <a:endParaRPr lang="en-US"/>
            </a:p>
          </p:txBody>
        </p:sp>
        <p:sp>
          <p:nvSpPr>
            <p:cNvPr id="45076" name="Line 20"/>
            <p:cNvSpPr>
              <a:spLocks noChangeShapeType="1"/>
            </p:cNvSpPr>
            <p:nvPr/>
          </p:nvSpPr>
          <p:spPr bwMode="auto">
            <a:xfrm>
              <a:off x="3744" y="2736"/>
              <a:ext cx="576" cy="432"/>
            </a:xfrm>
            <a:prstGeom prst="line">
              <a:avLst/>
            </a:prstGeom>
            <a:noFill/>
            <a:ln w="9525">
              <a:solidFill>
                <a:schemeClr val="tx1"/>
              </a:solidFill>
              <a:round/>
              <a:headEnd type="triangle" w="med" len="med"/>
              <a:tailEnd type="triangle" w="med" len="med"/>
            </a:ln>
          </p:spPr>
          <p:txBody>
            <a:bodyPr/>
            <a:lstStyle/>
            <a:p>
              <a:endParaRPr lang="en-US"/>
            </a:p>
          </p:txBody>
        </p:sp>
        <p:sp>
          <p:nvSpPr>
            <p:cNvPr id="45077" name="Line 21"/>
            <p:cNvSpPr>
              <a:spLocks noChangeShapeType="1"/>
            </p:cNvSpPr>
            <p:nvPr/>
          </p:nvSpPr>
          <p:spPr bwMode="auto">
            <a:xfrm flipH="1">
              <a:off x="1296" y="2688"/>
              <a:ext cx="576" cy="336"/>
            </a:xfrm>
            <a:prstGeom prst="line">
              <a:avLst/>
            </a:prstGeom>
            <a:noFill/>
            <a:ln w="9525">
              <a:solidFill>
                <a:schemeClr val="tx1"/>
              </a:solidFill>
              <a:round/>
              <a:headEnd type="triangle" w="med" len="med"/>
              <a:tailEnd type="triangle" w="med" len="med"/>
            </a:ln>
          </p:spPr>
          <p:txBody>
            <a:bodyPr/>
            <a:lstStyle/>
            <a:p>
              <a:endParaRPr lang="en-US"/>
            </a:p>
          </p:txBody>
        </p:sp>
        <p:sp>
          <p:nvSpPr>
            <p:cNvPr id="45078" name="Line 22"/>
            <p:cNvSpPr>
              <a:spLocks noChangeShapeType="1"/>
            </p:cNvSpPr>
            <p:nvPr/>
          </p:nvSpPr>
          <p:spPr bwMode="auto">
            <a:xfrm flipV="1">
              <a:off x="3744" y="2208"/>
              <a:ext cx="624" cy="96"/>
            </a:xfrm>
            <a:prstGeom prst="line">
              <a:avLst/>
            </a:prstGeom>
            <a:noFill/>
            <a:ln w="9525">
              <a:solidFill>
                <a:schemeClr val="tx1"/>
              </a:solidFill>
              <a:round/>
              <a:headEnd type="triangle" w="med" len="med"/>
              <a:tailEnd type="triangle" w="med" len="med"/>
            </a:ln>
          </p:spPr>
          <p:txBody>
            <a:bodyPr/>
            <a:lstStyle/>
            <a:p>
              <a:endParaRPr lang="en-US"/>
            </a:p>
          </p:txBody>
        </p:sp>
        <p:sp>
          <p:nvSpPr>
            <p:cNvPr id="45079" name="Line 23"/>
            <p:cNvSpPr>
              <a:spLocks noChangeShapeType="1"/>
            </p:cNvSpPr>
            <p:nvPr/>
          </p:nvSpPr>
          <p:spPr bwMode="auto">
            <a:xfrm flipH="1" flipV="1">
              <a:off x="1392" y="1776"/>
              <a:ext cx="480" cy="192"/>
            </a:xfrm>
            <a:prstGeom prst="line">
              <a:avLst/>
            </a:prstGeom>
            <a:noFill/>
            <a:ln w="9525">
              <a:solidFill>
                <a:schemeClr val="tx1"/>
              </a:solidFill>
              <a:round/>
              <a:headEnd type="triangle" w="med" len="med"/>
              <a:tailEnd type="triangle" w="med" len="med"/>
            </a:ln>
          </p:spPr>
          <p:txBody>
            <a:bodyPr/>
            <a:lstStyle/>
            <a:p>
              <a:endParaRPr lang="en-US"/>
            </a:p>
          </p:txBody>
        </p:sp>
        <p:sp>
          <p:nvSpPr>
            <p:cNvPr id="45080" name="Line 24"/>
            <p:cNvSpPr>
              <a:spLocks noChangeShapeType="1"/>
            </p:cNvSpPr>
            <p:nvPr/>
          </p:nvSpPr>
          <p:spPr bwMode="auto">
            <a:xfrm flipH="1" flipV="1">
              <a:off x="1824" y="1392"/>
              <a:ext cx="528" cy="528"/>
            </a:xfrm>
            <a:prstGeom prst="line">
              <a:avLst/>
            </a:prstGeom>
            <a:noFill/>
            <a:ln w="9525">
              <a:solidFill>
                <a:schemeClr val="tx1"/>
              </a:solidFill>
              <a:round/>
              <a:headEnd type="triangle" w="med" len="med"/>
              <a:tailEnd type="triangle" w="med" len="med"/>
            </a:ln>
          </p:spPr>
          <p:txBody>
            <a:bodyPr/>
            <a:lstStyle/>
            <a:p>
              <a:endParaRPr lang="en-US"/>
            </a:p>
          </p:txBody>
        </p:sp>
        <p:sp>
          <p:nvSpPr>
            <p:cNvPr id="45081" name="Line 25"/>
            <p:cNvSpPr>
              <a:spLocks noChangeShapeType="1"/>
            </p:cNvSpPr>
            <p:nvPr/>
          </p:nvSpPr>
          <p:spPr bwMode="auto">
            <a:xfrm>
              <a:off x="2640" y="1344"/>
              <a:ext cx="0" cy="576"/>
            </a:xfrm>
            <a:prstGeom prst="line">
              <a:avLst/>
            </a:prstGeom>
            <a:noFill/>
            <a:ln w="9525">
              <a:solidFill>
                <a:schemeClr val="tx1"/>
              </a:solidFill>
              <a:round/>
              <a:headEnd type="triangle" w="med" len="med"/>
              <a:tailEnd type="triangle" w="med" len="med"/>
            </a:ln>
          </p:spPr>
          <p:txBody>
            <a:bodyPr/>
            <a:lstStyle/>
            <a:p>
              <a:endParaRPr lang="en-US"/>
            </a:p>
          </p:txBody>
        </p:sp>
        <p:sp>
          <p:nvSpPr>
            <p:cNvPr id="45082" name="Line 26"/>
            <p:cNvSpPr>
              <a:spLocks noChangeShapeType="1"/>
            </p:cNvSpPr>
            <p:nvPr/>
          </p:nvSpPr>
          <p:spPr bwMode="auto">
            <a:xfrm flipH="1">
              <a:off x="3312" y="1344"/>
              <a:ext cx="240" cy="576"/>
            </a:xfrm>
            <a:prstGeom prst="line">
              <a:avLst/>
            </a:prstGeom>
            <a:noFill/>
            <a:ln w="9525">
              <a:solidFill>
                <a:schemeClr val="tx1"/>
              </a:solidFill>
              <a:round/>
              <a:headEnd type="triangle" w="med" len="med"/>
              <a:tailEnd type="triangle" w="med" len="med"/>
            </a:ln>
          </p:spPr>
          <p:txBody>
            <a:bodyPr/>
            <a:lstStyle/>
            <a:p>
              <a:endParaRPr lang="en-US"/>
            </a:p>
          </p:txBody>
        </p:sp>
        <p:sp>
          <p:nvSpPr>
            <p:cNvPr id="45083" name="Line 27"/>
            <p:cNvSpPr>
              <a:spLocks noChangeShapeType="1"/>
            </p:cNvSpPr>
            <p:nvPr/>
          </p:nvSpPr>
          <p:spPr bwMode="auto">
            <a:xfrm flipV="1">
              <a:off x="3744" y="1584"/>
              <a:ext cx="576" cy="336"/>
            </a:xfrm>
            <a:prstGeom prst="line">
              <a:avLst/>
            </a:prstGeom>
            <a:noFill/>
            <a:ln w="9525">
              <a:solidFill>
                <a:schemeClr val="tx1"/>
              </a:solidFill>
              <a:round/>
              <a:headEnd type="triangle" w="med" len="med"/>
              <a:tailEnd type="triangle" w="med" len="med"/>
            </a:ln>
          </p:spPr>
          <p:txBody>
            <a:bodyPr/>
            <a:lstStyle/>
            <a:p>
              <a:endParaRPr lang="en-US"/>
            </a:p>
          </p:txBody>
        </p:sp>
        <p:cxnSp>
          <p:nvCxnSpPr>
            <p:cNvPr id="45084" name="AutoShape 28"/>
            <p:cNvCxnSpPr>
              <a:cxnSpLocks noChangeShapeType="1"/>
              <a:stCxn id="45067" idx="0"/>
              <a:endCxn id="45071" idx="0"/>
            </p:cNvCxnSpPr>
            <p:nvPr/>
          </p:nvCxnSpPr>
          <p:spPr bwMode="auto">
            <a:xfrm rot="5400000" flipV="1">
              <a:off x="3095" y="409"/>
              <a:ext cx="1" cy="1008"/>
            </a:xfrm>
            <a:prstGeom prst="curvedConnector3">
              <a:avLst>
                <a:gd name="adj1" fmla="val -14400005"/>
              </a:avLst>
            </a:prstGeom>
            <a:noFill/>
            <a:ln w="9525">
              <a:solidFill>
                <a:schemeClr val="tx1"/>
              </a:solidFill>
              <a:round/>
              <a:headEnd type="triangle" w="med" len="med"/>
              <a:tailEnd type="triangle" w="med" len="med"/>
            </a:ln>
          </p:spPr>
        </p:cxnSp>
        <p:cxnSp>
          <p:nvCxnSpPr>
            <p:cNvPr id="45085" name="AutoShape 29"/>
            <p:cNvCxnSpPr>
              <a:cxnSpLocks noChangeShapeType="1"/>
              <a:stCxn id="45071" idx="0"/>
              <a:endCxn id="45069" idx="0"/>
            </p:cNvCxnSpPr>
            <p:nvPr/>
          </p:nvCxnSpPr>
          <p:spPr bwMode="auto">
            <a:xfrm rot="5400000" flipV="1">
              <a:off x="3996" y="516"/>
              <a:ext cx="240" cy="1032"/>
            </a:xfrm>
            <a:prstGeom prst="curvedConnector3">
              <a:avLst>
                <a:gd name="adj1" fmla="val -60000"/>
              </a:avLst>
            </a:prstGeom>
            <a:noFill/>
            <a:ln w="9525">
              <a:solidFill>
                <a:schemeClr val="tx1"/>
              </a:solidFill>
              <a:round/>
              <a:headEnd type="triangle" w="med" len="med"/>
              <a:tailEnd type="triangle" w="med" len="med"/>
            </a:ln>
          </p:spPr>
        </p:cxnSp>
        <p:cxnSp>
          <p:nvCxnSpPr>
            <p:cNvPr id="45086" name="AutoShape 30"/>
            <p:cNvCxnSpPr>
              <a:cxnSpLocks noChangeShapeType="1"/>
              <a:stCxn id="45069" idx="3"/>
              <a:endCxn id="45065" idx="3"/>
            </p:cNvCxnSpPr>
            <p:nvPr/>
          </p:nvCxnSpPr>
          <p:spPr bwMode="auto">
            <a:xfrm>
              <a:off x="4944" y="1392"/>
              <a:ext cx="240" cy="720"/>
            </a:xfrm>
            <a:prstGeom prst="curvedConnector3">
              <a:avLst>
                <a:gd name="adj1" fmla="val 160000"/>
              </a:avLst>
            </a:prstGeom>
            <a:noFill/>
            <a:ln w="9525">
              <a:solidFill>
                <a:schemeClr val="tx1"/>
              </a:solidFill>
              <a:round/>
              <a:headEnd type="triangle" w="med" len="med"/>
              <a:tailEnd type="triangle" w="med" len="med"/>
            </a:ln>
          </p:spPr>
        </p:cxnSp>
        <p:cxnSp>
          <p:nvCxnSpPr>
            <p:cNvPr id="45087" name="AutoShape 31"/>
            <p:cNvCxnSpPr>
              <a:cxnSpLocks noChangeShapeType="1"/>
              <a:stCxn id="45065" idx="3"/>
              <a:endCxn id="45064" idx="3"/>
            </p:cNvCxnSpPr>
            <p:nvPr/>
          </p:nvCxnSpPr>
          <p:spPr bwMode="auto">
            <a:xfrm>
              <a:off x="5184" y="2112"/>
              <a:ext cx="96" cy="696"/>
            </a:xfrm>
            <a:prstGeom prst="curvedConnector3">
              <a:avLst>
                <a:gd name="adj1" fmla="val 250000"/>
              </a:avLst>
            </a:prstGeom>
            <a:noFill/>
            <a:ln w="9525">
              <a:solidFill>
                <a:schemeClr val="tx1"/>
              </a:solidFill>
              <a:round/>
              <a:headEnd type="triangle" w="med" len="med"/>
              <a:tailEnd type="triangle" w="med" len="med"/>
            </a:ln>
          </p:spPr>
        </p:cxnSp>
        <p:cxnSp>
          <p:nvCxnSpPr>
            <p:cNvPr id="45088" name="AutoShape 32"/>
            <p:cNvCxnSpPr>
              <a:cxnSpLocks noChangeShapeType="1"/>
              <a:stCxn id="45064" idx="3"/>
              <a:endCxn id="45072" idx="3"/>
            </p:cNvCxnSpPr>
            <p:nvPr/>
          </p:nvCxnSpPr>
          <p:spPr bwMode="auto">
            <a:xfrm flipH="1">
              <a:off x="4608" y="2808"/>
              <a:ext cx="672" cy="600"/>
            </a:xfrm>
            <a:prstGeom prst="curvedConnector3">
              <a:avLst>
                <a:gd name="adj1" fmla="val -21431"/>
              </a:avLst>
            </a:prstGeom>
            <a:noFill/>
            <a:ln w="9525">
              <a:solidFill>
                <a:schemeClr val="tx1"/>
              </a:solidFill>
              <a:round/>
              <a:headEnd type="triangle" w="med" len="med"/>
              <a:tailEnd type="triangle" w="med" len="med"/>
            </a:ln>
          </p:spPr>
        </p:cxnSp>
        <p:cxnSp>
          <p:nvCxnSpPr>
            <p:cNvPr id="45089" name="AutoShape 33"/>
            <p:cNvCxnSpPr>
              <a:cxnSpLocks noChangeShapeType="1"/>
              <a:stCxn id="45072" idx="2"/>
              <a:endCxn id="45063" idx="2"/>
            </p:cNvCxnSpPr>
            <p:nvPr/>
          </p:nvCxnSpPr>
          <p:spPr bwMode="auto">
            <a:xfrm rot="5400000">
              <a:off x="3732" y="3228"/>
              <a:ext cx="144" cy="984"/>
            </a:xfrm>
            <a:prstGeom prst="curvedConnector3">
              <a:avLst>
                <a:gd name="adj1" fmla="val 200000"/>
              </a:avLst>
            </a:prstGeom>
            <a:noFill/>
            <a:ln w="9525">
              <a:solidFill>
                <a:schemeClr val="tx1"/>
              </a:solidFill>
              <a:round/>
              <a:headEnd type="triangle" w="med" len="med"/>
              <a:tailEnd type="triangle" w="med" len="med"/>
            </a:ln>
          </p:spPr>
        </p:cxnSp>
        <p:cxnSp>
          <p:nvCxnSpPr>
            <p:cNvPr id="45090" name="AutoShape 34"/>
            <p:cNvCxnSpPr>
              <a:cxnSpLocks noChangeShapeType="1"/>
              <a:stCxn id="45063" idx="2"/>
              <a:endCxn id="45068" idx="2"/>
            </p:cNvCxnSpPr>
            <p:nvPr/>
          </p:nvCxnSpPr>
          <p:spPr bwMode="auto">
            <a:xfrm rot="16200000" flipV="1">
              <a:off x="2724" y="3204"/>
              <a:ext cx="48" cy="1128"/>
            </a:xfrm>
            <a:prstGeom prst="curvedConnector3">
              <a:avLst>
                <a:gd name="adj1" fmla="val -300000"/>
              </a:avLst>
            </a:prstGeom>
            <a:noFill/>
            <a:ln w="9525">
              <a:solidFill>
                <a:schemeClr val="tx1"/>
              </a:solidFill>
              <a:round/>
              <a:headEnd type="triangle" w="med" len="med"/>
              <a:tailEnd type="triangle" w="med" len="med"/>
            </a:ln>
          </p:spPr>
        </p:cxnSp>
        <p:cxnSp>
          <p:nvCxnSpPr>
            <p:cNvPr id="45091" name="AutoShape 35"/>
            <p:cNvCxnSpPr>
              <a:cxnSpLocks noChangeShapeType="1"/>
              <a:stCxn id="45068" idx="2"/>
              <a:endCxn id="45073" idx="2"/>
            </p:cNvCxnSpPr>
            <p:nvPr/>
          </p:nvCxnSpPr>
          <p:spPr bwMode="auto">
            <a:xfrm rot="16200000" flipV="1">
              <a:off x="1584" y="3144"/>
              <a:ext cx="240" cy="960"/>
            </a:xfrm>
            <a:prstGeom prst="curvedConnector3">
              <a:avLst>
                <a:gd name="adj1" fmla="val -60000"/>
              </a:avLst>
            </a:prstGeom>
            <a:noFill/>
            <a:ln w="9525">
              <a:solidFill>
                <a:schemeClr val="tx1"/>
              </a:solidFill>
              <a:round/>
              <a:headEnd type="triangle" w="med" len="med"/>
              <a:tailEnd type="triangle" w="med" len="med"/>
            </a:ln>
          </p:spPr>
        </p:cxnSp>
        <p:cxnSp>
          <p:nvCxnSpPr>
            <p:cNvPr id="45092" name="AutoShape 36"/>
            <p:cNvCxnSpPr>
              <a:cxnSpLocks noChangeShapeType="1"/>
              <a:stCxn id="45062" idx="1"/>
              <a:endCxn id="45073" idx="1"/>
            </p:cNvCxnSpPr>
            <p:nvPr/>
          </p:nvCxnSpPr>
          <p:spPr bwMode="auto">
            <a:xfrm rot="10800000" flipH="1" flipV="1">
              <a:off x="432" y="2544"/>
              <a:ext cx="384" cy="720"/>
            </a:xfrm>
            <a:prstGeom prst="curvedConnector3">
              <a:avLst>
                <a:gd name="adj1" fmla="val -37500"/>
              </a:avLst>
            </a:prstGeom>
            <a:noFill/>
            <a:ln w="9525">
              <a:solidFill>
                <a:schemeClr val="tx1"/>
              </a:solidFill>
              <a:round/>
              <a:headEnd type="triangle" w="med" len="med"/>
              <a:tailEnd type="triangle" w="med" len="med"/>
            </a:ln>
          </p:spPr>
        </p:cxnSp>
        <p:cxnSp>
          <p:nvCxnSpPr>
            <p:cNvPr id="45093" name="AutoShape 37"/>
            <p:cNvCxnSpPr>
              <a:cxnSpLocks noChangeShapeType="1"/>
              <a:stCxn id="45062" idx="3"/>
              <a:endCxn id="45061" idx="1"/>
            </p:cNvCxnSpPr>
            <p:nvPr/>
          </p:nvCxnSpPr>
          <p:spPr bwMode="auto">
            <a:xfrm flipV="1">
              <a:off x="1344" y="2304"/>
              <a:ext cx="528" cy="240"/>
            </a:xfrm>
            <a:prstGeom prst="straightConnector1">
              <a:avLst/>
            </a:prstGeom>
            <a:noFill/>
            <a:ln w="9525">
              <a:solidFill>
                <a:schemeClr val="tx1"/>
              </a:solidFill>
              <a:round/>
              <a:headEnd type="triangle" w="med" len="med"/>
              <a:tailEnd type="triangle" w="med" len="med"/>
            </a:ln>
          </p:spPr>
        </p:cxnSp>
        <p:cxnSp>
          <p:nvCxnSpPr>
            <p:cNvPr id="45094" name="AutoShape 38"/>
            <p:cNvCxnSpPr>
              <a:cxnSpLocks noChangeShapeType="1"/>
              <a:stCxn id="45066" idx="1"/>
              <a:endCxn id="45062" idx="1"/>
            </p:cNvCxnSpPr>
            <p:nvPr/>
          </p:nvCxnSpPr>
          <p:spPr bwMode="auto">
            <a:xfrm rot="10800000" flipH="1" flipV="1">
              <a:off x="432" y="1752"/>
              <a:ext cx="1" cy="792"/>
            </a:xfrm>
            <a:prstGeom prst="curvedConnector3">
              <a:avLst>
                <a:gd name="adj1" fmla="val -14400005"/>
              </a:avLst>
            </a:prstGeom>
            <a:noFill/>
            <a:ln w="9525">
              <a:solidFill>
                <a:schemeClr val="tx1"/>
              </a:solidFill>
              <a:round/>
              <a:headEnd type="triangle" w="med" len="med"/>
              <a:tailEnd type="triangle" w="med" len="med"/>
            </a:ln>
          </p:spPr>
        </p:cxnSp>
        <p:cxnSp>
          <p:nvCxnSpPr>
            <p:cNvPr id="45095" name="AutoShape 39"/>
            <p:cNvCxnSpPr>
              <a:cxnSpLocks noChangeShapeType="1"/>
              <a:stCxn id="45070" idx="1"/>
              <a:endCxn id="45066" idx="1"/>
            </p:cNvCxnSpPr>
            <p:nvPr/>
          </p:nvCxnSpPr>
          <p:spPr bwMode="auto">
            <a:xfrm rot="10800000" flipV="1">
              <a:off x="432" y="1176"/>
              <a:ext cx="816" cy="576"/>
            </a:xfrm>
            <a:prstGeom prst="curvedConnector3">
              <a:avLst>
                <a:gd name="adj1" fmla="val 117648"/>
              </a:avLst>
            </a:prstGeom>
            <a:noFill/>
            <a:ln w="9525">
              <a:solidFill>
                <a:schemeClr val="tx1"/>
              </a:solidFill>
              <a:round/>
              <a:headEnd type="triangle" w="med" len="med"/>
              <a:tailEnd type="triangle" w="med" len="med"/>
            </a:ln>
          </p:spPr>
        </p:cxnSp>
        <p:cxnSp>
          <p:nvCxnSpPr>
            <p:cNvPr id="45096" name="AutoShape 40"/>
            <p:cNvCxnSpPr>
              <a:cxnSpLocks noChangeShapeType="1"/>
              <a:stCxn id="45067" idx="0"/>
              <a:endCxn id="45070" idx="0"/>
            </p:cNvCxnSpPr>
            <p:nvPr/>
          </p:nvCxnSpPr>
          <p:spPr bwMode="auto">
            <a:xfrm rot="-5400000" flipH="1" flipV="1">
              <a:off x="2040" y="408"/>
              <a:ext cx="48" cy="1056"/>
            </a:xfrm>
            <a:prstGeom prst="curvedConnector3">
              <a:avLst>
                <a:gd name="adj1" fmla="val -300000"/>
              </a:avLst>
            </a:prstGeom>
            <a:noFill/>
            <a:ln w="9525">
              <a:solidFill>
                <a:schemeClr val="tx1"/>
              </a:solidFill>
              <a:round/>
              <a:headEnd type="triangle" w="med" len="med"/>
              <a:tailEnd type="triangle" w="med" len="med"/>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p:cNvGraphicFramePr>
            <a:graphicFrameLocks noChangeAspect="1"/>
          </p:cNvGraphicFramePr>
          <p:nvPr/>
        </p:nvGraphicFramePr>
        <p:xfrm>
          <a:off x="6362700" y="5216525"/>
          <a:ext cx="990600" cy="803275"/>
        </p:xfrm>
        <a:graphic>
          <a:graphicData uri="http://schemas.openxmlformats.org/presentationml/2006/ole">
            <p:oleObj spid="_x0000_s5122" name="Photo Editor Photo" r:id="rId4" imgW="1800476" imgH="1457143" progId="MSPhotoEd.3">
              <p:embed/>
            </p:oleObj>
          </a:graphicData>
        </a:graphic>
      </p:graphicFrame>
      <p:pic>
        <p:nvPicPr>
          <p:cNvPr id="5123" name="Picture 3" descr="phflogo5"/>
          <p:cNvPicPr>
            <a:picLocks noChangeAspect="1" noChangeArrowheads="1"/>
          </p:cNvPicPr>
          <p:nvPr/>
        </p:nvPicPr>
        <p:blipFill>
          <a:blip r:embed="rId5" cstate="print"/>
          <a:srcRect/>
          <a:stretch>
            <a:fillRect/>
          </a:stretch>
        </p:blipFill>
        <p:spPr bwMode="auto">
          <a:xfrm>
            <a:off x="7734300" y="4530725"/>
            <a:ext cx="1143000" cy="652463"/>
          </a:xfrm>
          <a:prstGeom prst="rect">
            <a:avLst/>
          </a:prstGeom>
          <a:noFill/>
          <a:ln w="9525">
            <a:noFill/>
            <a:miter lim="800000"/>
            <a:headEnd/>
            <a:tailEnd/>
          </a:ln>
        </p:spPr>
      </p:pic>
      <p:pic>
        <p:nvPicPr>
          <p:cNvPr id="5124" name="Picture 4" descr="ASTHO new logo 5-07"/>
          <p:cNvPicPr>
            <a:picLocks noChangeAspect="1" noChangeArrowheads="1"/>
          </p:cNvPicPr>
          <p:nvPr/>
        </p:nvPicPr>
        <p:blipFill>
          <a:blip r:embed="rId6" cstate="print"/>
          <a:srcRect/>
          <a:stretch>
            <a:fillRect/>
          </a:stretch>
        </p:blipFill>
        <p:spPr bwMode="auto">
          <a:xfrm>
            <a:off x="7620000" y="1711325"/>
            <a:ext cx="1371600" cy="514350"/>
          </a:xfrm>
          <a:prstGeom prst="rect">
            <a:avLst/>
          </a:prstGeom>
          <a:noFill/>
          <a:ln w="9525">
            <a:noFill/>
            <a:miter lim="800000"/>
            <a:headEnd/>
            <a:tailEnd/>
          </a:ln>
        </p:spPr>
      </p:pic>
      <p:pic>
        <p:nvPicPr>
          <p:cNvPr id="5125" name="Picture 5"/>
          <p:cNvPicPr>
            <a:picLocks noChangeAspect="1" noChangeArrowheads="1"/>
          </p:cNvPicPr>
          <p:nvPr/>
        </p:nvPicPr>
        <p:blipFill>
          <a:blip r:embed="rId7" cstate="print"/>
          <a:srcRect/>
          <a:stretch>
            <a:fillRect/>
          </a:stretch>
        </p:blipFill>
        <p:spPr bwMode="auto">
          <a:xfrm>
            <a:off x="6503988" y="3921125"/>
            <a:ext cx="709612" cy="828675"/>
          </a:xfrm>
          <a:prstGeom prst="rect">
            <a:avLst/>
          </a:prstGeom>
          <a:noFill/>
          <a:ln w="9525">
            <a:noFill/>
            <a:miter lim="800000"/>
            <a:headEnd/>
            <a:tailEnd/>
          </a:ln>
        </p:spPr>
      </p:pic>
      <p:sp>
        <p:nvSpPr>
          <p:cNvPr id="5126" name="Rectangle 6"/>
          <p:cNvSpPr>
            <a:spLocks noGrp="1" noChangeArrowheads="1"/>
          </p:cNvSpPr>
          <p:nvPr>
            <p:ph type="body" sz="half" idx="1"/>
          </p:nvPr>
        </p:nvSpPr>
        <p:spPr>
          <a:xfrm>
            <a:off x="304800" y="1254125"/>
            <a:ext cx="6172200" cy="4724400"/>
          </a:xfrm>
          <a:noFill/>
        </p:spPr>
        <p:txBody>
          <a:bodyPr/>
          <a:lstStyle/>
          <a:p>
            <a:pPr eaLnBrk="1" hangingPunct="1">
              <a:lnSpc>
                <a:spcPct val="80000"/>
              </a:lnSpc>
            </a:pPr>
            <a:r>
              <a:rPr lang="en-US" sz="2400" b="1" smtClean="0">
                <a:solidFill>
                  <a:schemeClr val="accent2"/>
                </a:solidFill>
              </a:rPr>
              <a:t>CDC </a:t>
            </a:r>
            <a:r>
              <a:rPr lang="en-US" sz="2400" smtClean="0"/>
              <a:t>– Overall lead for coordination</a:t>
            </a:r>
          </a:p>
          <a:p>
            <a:pPr eaLnBrk="1" hangingPunct="1">
              <a:lnSpc>
                <a:spcPct val="80000"/>
              </a:lnSpc>
            </a:pPr>
            <a:r>
              <a:rPr lang="en-US" sz="2400" b="1" smtClean="0">
                <a:solidFill>
                  <a:schemeClr val="accent2"/>
                </a:solidFill>
              </a:rPr>
              <a:t>ASTHO </a:t>
            </a:r>
            <a:r>
              <a:rPr lang="en-US" sz="2400" smtClean="0"/>
              <a:t>– Develop and support state instrument</a:t>
            </a:r>
          </a:p>
          <a:p>
            <a:pPr eaLnBrk="1" hangingPunct="1">
              <a:lnSpc>
                <a:spcPct val="80000"/>
              </a:lnSpc>
            </a:pPr>
            <a:r>
              <a:rPr lang="en-US" sz="2400" b="1" smtClean="0">
                <a:solidFill>
                  <a:schemeClr val="accent2"/>
                </a:solidFill>
              </a:rPr>
              <a:t>NACCHO </a:t>
            </a:r>
            <a:r>
              <a:rPr lang="en-US" sz="2400" smtClean="0"/>
              <a:t>– Develop and support local instrument; MAPP</a:t>
            </a:r>
          </a:p>
          <a:p>
            <a:pPr eaLnBrk="1" hangingPunct="1">
              <a:lnSpc>
                <a:spcPct val="80000"/>
              </a:lnSpc>
            </a:pPr>
            <a:r>
              <a:rPr lang="en-US" sz="2400" b="1" smtClean="0">
                <a:solidFill>
                  <a:schemeClr val="accent2"/>
                </a:solidFill>
              </a:rPr>
              <a:t>NALBOH </a:t>
            </a:r>
            <a:r>
              <a:rPr lang="en-US" sz="2400" smtClean="0"/>
              <a:t>– Develop and support governance instrument</a:t>
            </a:r>
          </a:p>
          <a:p>
            <a:pPr eaLnBrk="1" hangingPunct="1">
              <a:lnSpc>
                <a:spcPct val="80000"/>
              </a:lnSpc>
            </a:pPr>
            <a:r>
              <a:rPr lang="en-US" sz="2400" b="1" smtClean="0">
                <a:solidFill>
                  <a:schemeClr val="accent2"/>
                </a:solidFill>
              </a:rPr>
              <a:t>APHA </a:t>
            </a:r>
            <a:r>
              <a:rPr lang="en-US" sz="2400" smtClean="0"/>
              <a:t>– Marketing and communications</a:t>
            </a:r>
          </a:p>
          <a:p>
            <a:pPr eaLnBrk="1" hangingPunct="1">
              <a:lnSpc>
                <a:spcPct val="80000"/>
              </a:lnSpc>
            </a:pPr>
            <a:r>
              <a:rPr lang="en-US" sz="2400" b="1" smtClean="0">
                <a:solidFill>
                  <a:schemeClr val="accent2"/>
                </a:solidFill>
              </a:rPr>
              <a:t>PHF </a:t>
            </a:r>
            <a:r>
              <a:rPr lang="en-US" sz="2400" smtClean="0"/>
              <a:t>– Performance improvement; data collection and reporting system</a:t>
            </a:r>
          </a:p>
          <a:p>
            <a:pPr eaLnBrk="1" hangingPunct="1">
              <a:lnSpc>
                <a:spcPct val="80000"/>
              </a:lnSpc>
            </a:pPr>
            <a:r>
              <a:rPr lang="en-US" sz="2400" b="1" smtClean="0">
                <a:solidFill>
                  <a:schemeClr val="accent2"/>
                </a:solidFill>
              </a:rPr>
              <a:t>NNPHI</a:t>
            </a:r>
            <a:r>
              <a:rPr lang="en-US" sz="2400" smtClean="0">
                <a:solidFill>
                  <a:schemeClr val="accent2"/>
                </a:solidFill>
              </a:rPr>
              <a:t> </a:t>
            </a:r>
            <a:r>
              <a:rPr lang="en-US" sz="2400" smtClean="0"/>
              <a:t>– Co-coordination of partnership, support through institutes, training workshop and user calls</a:t>
            </a:r>
          </a:p>
        </p:txBody>
      </p:sp>
      <p:sp>
        <p:nvSpPr>
          <p:cNvPr id="227335" name="Rectangle 7"/>
          <p:cNvSpPr>
            <a:spLocks noGrp="1" noChangeArrowheads="1"/>
          </p:cNvSpPr>
          <p:nvPr>
            <p:ph type="title"/>
          </p:nvPr>
        </p:nvSpPr>
        <p:spPr/>
        <p:txBody>
          <a:bodyPr/>
          <a:lstStyle/>
          <a:p>
            <a:pPr eaLnBrk="1" hangingPunct="1">
              <a:defRPr/>
            </a:pPr>
            <a:r>
              <a:rPr lang="en-US" smtClean="0"/>
              <a:t>NPHPSP National Partnership</a:t>
            </a:r>
          </a:p>
        </p:txBody>
      </p:sp>
      <p:pic>
        <p:nvPicPr>
          <p:cNvPr id="5128" name="Picture 8"/>
          <p:cNvPicPr>
            <a:picLocks noChangeAspect="1" noChangeArrowheads="1"/>
          </p:cNvPicPr>
          <p:nvPr/>
        </p:nvPicPr>
        <p:blipFill>
          <a:blip r:embed="rId8" cstate="print"/>
          <a:srcRect/>
          <a:stretch>
            <a:fillRect/>
          </a:stretch>
        </p:blipFill>
        <p:spPr bwMode="auto">
          <a:xfrm>
            <a:off x="6286500" y="1177925"/>
            <a:ext cx="1143000" cy="841375"/>
          </a:xfrm>
          <a:prstGeom prst="rect">
            <a:avLst/>
          </a:prstGeom>
          <a:noFill/>
          <a:ln w="9525">
            <a:noFill/>
            <a:miter lim="800000"/>
            <a:headEnd/>
            <a:tailEnd/>
          </a:ln>
        </p:spPr>
      </p:pic>
      <p:pic>
        <p:nvPicPr>
          <p:cNvPr id="5129" name="Picture 9" descr="NACCHO_color_pms321"/>
          <p:cNvPicPr>
            <a:picLocks noChangeAspect="1" noChangeArrowheads="1"/>
          </p:cNvPicPr>
          <p:nvPr/>
        </p:nvPicPr>
        <p:blipFill>
          <a:blip r:embed="rId9" cstate="print"/>
          <a:srcRect/>
          <a:stretch>
            <a:fillRect/>
          </a:stretch>
        </p:blipFill>
        <p:spPr bwMode="auto">
          <a:xfrm>
            <a:off x="6324600" y="2463800"/>
            <a:ext cx="1524000" cy="407988"/>
          </a:xfrm>
          <a:prstGeom prst="rect">
            <a:avLst/>
          </a:prstGeom>
          <a:noFill/>
          <a:ln w="9525">
            <a:noFill/>
            <a:miter lim="800000"/>
            <a:headEnd/>
            <a:tailEnd/>
          </a:ln>
        </p:spPr>
      </p:pic>
      <p:pic>
        <p:nvPicPr>
          <p:cNvPr id="5130" name="Picture 10" descr="NALBOH new logo"/>
          <p:cNvPicPr>
            <a:picLocks noChangeAspect="1" noChangeArrowheads="1"/>
          </p:cNvPicPr>
          <p:nvPr/>
        </p:nvPicPr>
        <p:blipFill>
          <a:blip r:embed="rId10" cstate="print"/>
          <a:srcRect/>
          <a:stretch>
            <a:fillRect/>
          </a:stretch>
        </p:blipFill>
        <p:spPr bwMode="auto">
          <a:xfrm>
            <a:off x="6629400" y="3219450"/>
            <a:ext cx="2222500" cy="4191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title"/>
          </p:nvPr>
        </p:nvSpPr>
        <p:spPr/>
        <p:txBody>
          <a:bodyPr/>
          <a:lstStyle/>
          <a:p>
            <a:pPr eaLnBrk="1" hangingPunct="1">
              <a:defRPr/>
            </a:pPr>
            <a:r>
              <a:rPr lang="en-US" smtClean="0"/>
              <a:t>Three NPHPSP Instruments</a:t>
            </a:r>
          </a:p>
        </p:txBody>
      </p:sp>
      <p:pic>
        <p:nvPicPr>
          <p:cNvPr id="46083" name="Picture 3"/>
          <p:cNvPicPr>
            <a:picLocks noChangeAspect="1" noChangeArrowheads="1"/>
          </p:cNvPicPr>
          <p:nvPr/>
        </p:nvPicPr>
        <p:blipFill>
          <a:blip r:embed="rId2" cstate="print"/>
          <a:srcRect/>
          <a:stretch>
            <a:fillRect/>
          </a:stretch>
        </p:blipFill>
        <p:spPr bwMode="auto">
          <a:xfrm>
            <a:off x="6248400" y="1828800"/>
            <a:ext cx="2286000" cy="3048000"/>
          </a:xfrm>
          <a:prstGeom prst="rect">
            <a:avLst/>
          </a:prstGeom>
          <a:noFill/>
          <a:ln w="9525">
            <a:noFill/>
            <a:miter lim="800000"/>
            <a:headEnd/>
            <a:tailEnd/>
          </a:ln>
        </p:spPr>
      </p:pic>
      <p:pic>
        <p:nvPicPr>
          <p:cNvPr id="46084" name="Picture 4"/>
          <p:cNvPicPr>
            <a:picLocks noChangeAspect="1" noChangeArrowheads="1"/>
          </p:cNvPicPr>
          <p:nvPr>
            <p:ph type="body" idx="1"/>
          </p:nvPr>
        </p:nvPicPr>
        <p:blipFill>
          <a:blip r:embed="rId3" cstate="print"/>
          <a:srcRect/>
          <a:stretch>
            <a:fillRect/>
          </a:stretch>
        </p:blipFill>
        <p:spPr>
          <a:xfrm>
            <a:off x="381000" y="1828800"/>
            <a:ext cx="2255838" cy="3048000"/>
          </a:xfrm>
          <a:noFill/>
        </p:spPr>
      </p:pic>
      <p:pic>
        <p:nvPicPr>
          <p:cNvPr id="46085" name="Picture 5"/>
          <p:cNvPicPr>
            <a:picLocks noChangeAspect="1" noChangeArrowheads="1"/>
          </p:cNvPicPr>
          <p:nvPr/>
        </p:nvPicPr>
        <p:blipFill>
          <a:blip r:embed="rId4" cstate="print"/>
          <a:srcRect/>
          <a:stretch>
            <a:fillRect/>
          </a:stretch>
        </p:blipFill>
        <p:spPr bwMode="auto">
          <a:xfrm>
            <a:off x="3276600" y="1828800"/>
            <a:ext cx="2286000" cy="3048000"/>
          </a:xfrm>
          <a:prstGeom prst="rect">
            <a:avLst/>
          </a:prstGeom>
          <a:noFill/>
          <a:ln w="9525">
            <a:noFill/>
            <a:miter lim="800000"/>
            <a:headEnd/>
            <a:tailEnd/>
          </a:ln>
        </p:spPr>
      </p:pic>
      <p:sp>
        <p:nvSpPr>
          <p:cNvPr id="46086" name="Rectangle 6"/>
          <p:cNvSpPr>
            <a:spLocks noChangeArrowheads="1"/>
          </p:cNvSpPr>
          <p:nvPr/>
        </p:nvSpPr>
        <p:spPr bwMode="auto">
          <a:xfrm>
            <a:off x="457200" y="4876800"/>
            <a:ext cx="2057400" cy="579438"/>
          </a:xfrm>
          <a:prstGeom prst="rect">
            <a:avLst/>
          </a:prstGeom>
          <a:noFill/>
          <a:ln w="9525">
            <a:noFill/>
            <a:miter lim="800000"/>
            <a:headEnd/>
            <a:tailEnd/>
          </a:ln>
        </p:spPr>
        <p:txBody>
          <a:bodyPr>
            <a:spAutoFit/>
          </a:bodyPr>
          <a:lstStyle/>
          <a:p>
            <a:pPr algn="ctr">
              <a:spcBef>
                <a:spcPct val="20000"/>
              </a:spcBef>
            </a:pPr>
            <a:r>
              <a:rPr lang="en-US" sz="3200" b="1"/>
              <a:t>State</a:t>
            </a:r>
          </a:p>
        </p:txBody>
      </p:sp>
      <p:sp>
        <p:nvSpPr>
          <p:cNvPr id="46087" name="Rectangle 7"/>
          <p:cNvSpPr>
            <a:spLocks noChangeArrowheads="1"/>
          </p:cNvSpPr>
          <p:nvPr/>
        </p:nvSpPr>
        <p:spPr bwMode="auto">
          <a:xfrm>
            <a:off x="3352800" y="4876800"/>
            <a:ext cx="2209800" cy="579438"/>
          </a:xfrm>
          <a:prstGeom prst="rect">
            <a:avLst/>
          </a:prstGeom>
          <a:noFill/>
          <a:ln w="9525">
            <a:noFill/>
            <a:miter lim="800000"/>
            <a:headEnd/>
            <a:tailEnd/>
          </a:ln>
        </p:spPr>
        <p:txBody>
          <a:bodyPr>
            <a:spAutoFit/>
          </a:bodyPr>
          <a:lstStyle/>
          <a:p>
            <a:pPr algn="ctr">
              <a:spcBef>
                <a:spcPct val="20000"/>
              </a:spcBef>
            </a:pPr>
            <a:r>
              <a:rPr lang="en-US" sz="3200" b="1"/>
              <a:t>Local</a:t>
            </a:r>
          </a:p>
        </p:txBody>
      </p:sp>
      <p:sp>
        <p:nvSpPr>
          <p:cNvPr id="46088" name="Rectangle 8"/>
          <p:cNvSpPr>
            <a:spLocks noChangeArrowheads="1"/>
          </p:cNvSpPr>
          <p:nvPr/>
        </p:nvSpPr>
        <p:spPr bwMode="auto">
          <a:xfrm>
            <a:off x="6019800" y="4876800"/>
            <a:ext cx="2667000" cy="579438"/>
          </a:xfrm>
          <a:prstGeom prst="rect">
            <a:avLst/>
          </a:prstGeom>
          <a:noFill/>
          <a:ln w="9525">
            <a:noFill/>
            <a:miter lim="800000"/>
            <a:headEnd/>
            <a:tailEnd/>
          </a:ln>
        </p:spPr>
        <p:txBody>
          <a:bodyPr>
            <a:spAutoFit/>
          </a:bodyPr>
          <a:lstStyle/>
          <a:p>
            <a:pPr algn="ctr">
              <a:spcBef>
                <a:spcPct val="20000"/>
              </a:spcBef>
            </a:pPr>
            <a:r>
              <a:rPr lang="en-US" sz="3200" b="1"/>
              <a:t>Governance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title" sz="quarter"/>
          </p:nvPr>
        </p:nvSpPr>
        <p:spPr>
          <a:xfrm>
            <a:off x="0" y="0"/>
            <a:ext cx="9144000" cy="990600"/>
          </a:xfrm>
        </p:spPr>
        <p:txBody>
          <a:bodyPr/>
          <a:lstStyle/>
          <a:p>
            <a:pPr eaLnBrk="1" hangingPunct="1"/>
            <a:r>
              <a:rPr lang="en-US" sz="4000" smtClean="0">
                <a:solidFill>
                  <a:srgbClr val="003399"/>
                </a:solidFill>
              </a:rPr>
              <a:t>NPHPSP State Instrument Use</a:t>
            </a:r>
            <a:r>
              <a:rPr lang="en-US" sz="5400" smtClean="0">
                <a:solidFill>
                  <a:srgbClr val="003399"/>
                </a:solidFill>
              </a:rPr>
              <a:t> </a:t>
            </a:r>
            <a:br>
              <a:rPr lang="en-US" sz="5400" smtClean="0">
                <a:solidFill>
                  <a:srgbClr val="003399"/>
                </a:solidFill>
              </a:rPr>
            </a:br>
            <a:r>
              <a:rPr lang="en-US" sz="2400" b="0" smtClean="0">
                <a:solidFill>
                  <a:srgbClr val="003399"/>
                </a:solidFill>
              </a:rPr>
              <a:t>(Thru August 2010, n = 28 states + DC)</a:t>
            </a:r>
          </a:p>
        </p:txBody>
      </p:sp>
      <p:pic>
        <p:nvPicPr>
          <p:cNvPr id="47107" name="Picture 3" descr="WB02473_"/>
          <p:cNvPicPr preferRelativeResize="0">
            <a:picLocks noChangeAspect="1" noChangeArrowheads="1"/>
          </p:cNvPicPr>
          <p:nvPr>
            <p:ph sz="quarter" idx="1"/>
          </p:nvPr>
        </p:nvPicPr>
        <p:blipFill>
          <a:blip r:embed="rId3" cstate="print"/>
          <a:srcRect/>
          <a:stretch>
            <a:fillRect/>
          </a:stretch>
        </p:blipFill>
        <p:spPr>
          <a:xfrm>
            <a:off x="2819400" y="1371600"/>
            <a:ext cx="1149350" cy="2057400"/>
          </a:xfrm>
          <a:solidFill>
            <a:srgbClr val="6699FF"/>
          </a:solidFill>
        </p:spPr>
      </p:pic>
      <p:sp>
        <p:nvSpPr>
          <p:cNvPr id="47108" name="Freeform 4"/>
          <p:cNvSpPr>
            <a:spLocks/>
          </p:cNvSpPr>
          <p:nvPr/>
        </p:nvSpPr>
        <p:spPr bwMode="auto">
          <a:xfrm>
            <a:off x="381000" y="3962400"/>
            <a:ext cx="1882775" cy="1487488"/>
          </a:xfrm>
          <a:custGeom>
            <a:avLst/>
            <a:gdLst>
              <a:gd name="T0" fmla="*/ 2147483647 w 754"/>
              <a:gd name="T1" fmla="*/ 2147483647 h 793"/>
              <a:gd name="T2" fmla="*/ 2147483647 w 754"/>
              <a:gd name="T3" fmla="*/ 2147483647 h 793"/>
              <a:gd name="T4" fmla="*/ 2147483647 w 754"/>
              <a:gd name="T5" fmla="*/ 2147483647 h 793"/>
              <a:gd name="T6" fmla="*/ 2147483647 w 754"/>
              <a:gd name="T7" fmla="*/ 2147483647 h 793"/>
              <a:gd name="T8" fmla="*/ 2147483647 w 754"/>
              <a:gd name="T9" fmla="*/ 2147483647 h 793"/>
              <a:gd name="T10" fmla="*/ 2147483647 w 754"/>
              <a:gd name="T11" fmla="*/ 2147483647 h 793"/>
              <a:gd name="T12" fmla="*/ 2147483647 w 754"/>
              <a:gd name="T13" fmla="*/ 2147483647 h 793"/>
              <a:gd name="T14" fmla="*/ 2147483647 w 754"/>
              <a:gd name="T15" fmla="*/ 2147483647 h 793"/>
              <a:gd name="T16" fmla="*/ 2147483647 w 754"/>
              <a:gd name="T17" fmla="*/ 2147483647 h 793"/>
              <a:gd name="T18" fmla="*/ 2147483647 w 754"/>
              <a:gd name="T19" fmla="*/ 2147483647 h 793"/>
              <a:gd name="T20" fmla="*/ 2147483647 w 754"/>
              <a:gd name="T21" fmla="*/ 2147483647 h 793"/>
              <a:gd name="T22" fmla="*/ 2147483647 w 754"/>
              <a:gd name="T23" fmla="*/ 2147483647 h 793"/>
              <a:gd name="T24" fmla="*/ 2147483647 w 754"/>
              <a:gd name="T25" fmla="*/ 2147483647 h 793"/>
              <a:gd name="T26" fmla="*/ 2147483647 w 754"/>
              <a:gd name="T27" fmla="*/ 2147483647 h 793"/>
              <a:gd name="T28" fmla="*/ 2147483647 w 754"/>
              <a:gd name="T29" fmla="*/ 2147483647 h 793"/>
              <a:gd name="T30" fmla="*/ 2147483647 w 754"/>
              <a:gd name="T31" fmla="*/ 2147483647 h 793"/>
              <a:gd name="T32" fmla="*/ 2147483647 w 754"/>
              <a:gd name="T33" fmla="*/ 2147483647 h 793"/>
              <a:gd name="T34" fmla="*/ 2147483647 w 754"/>
              <a:gd name="T35" fmla="*/ 2147483647 h 793"/>
              <a:gd name="T36" fmla="*/ 2147483647 w 754"/>
              <a:gd name="T37" fmla="*/ 0 h 793"/>
              <a:gd name="T38" fmla="*/ 2147483647 w 754"/>
              <a:gd name="T39" fmla="*/ 2147483647 h 793"/>
              <a:gd name="T40" fmla="*/ 2147483647 w 754"/>
              <a:gd name="T41" fmla="*/ 2147483647 h 793"/>
              <a:gd name="T42" fmla="*/ 2147483647 w 754"/>
              <a:gd name="T43" fmla="*/ 2147483647 h 793"/>
              <a:gd name="T44" fmla="*/ 2147483647 w 754"/>
              <a:gd name="T45" fmla="*/ 2147483647 h 793"/>
              <a:gd name="T46" fmla="*/ 2147483647 w 754"/>
              <a:gd name="T47" fmla="*/ 2147483647 h 793"/>
              <a:gd name="T48" fmla="*/ 2147483647 w 754"/>
              <a:gd name="T49" fmla="*/ 2147483647 h 793"/>
              <a:gd name="T50" fmla="*/ 2147483647 w 754"/>
              <a:gd name="T51" fmla="*/ 2147483647 h 793"/>
              <a:gd name="T52" fmla="*/ 2147483647 w 754"/>
              <a:gd name="T53" fmla="*/ 2147483647 h 793"/>
              <a:gd name="T54" fmla="*/ 2147483647 w 754"/>
              <a:gd name="T55" fmla="*/ 2147483647 h 793"/>
              <a:gd name="T56" fmla="*/ 2147483647 w 754"/>
              <a:gd name="T57" fmla="*/ 2147483647 h 793"/>
              <a:gd name="T58" fmla="*/ 2147483647 w 754"/>
              <a:gd name="T59" fmla="*/ 2147483647 h 793"/>
              <a:gd name="T60" fmla="*/ 2147483647 w 754"/>
              <a:gd name="T61" fmla="*/ 2147483647 h 793"/>
              <a:gd name="T62" fmla="*/ 2147483647 w 754"/>
              <a:gd name="T63" fmla="*/ 2147483647 h 793"/>
              <a:gd name="T64" fmla="*/ 2147483647 w 754"/>
              <a:gd name="T65" fmla="*/ 2147483647 h 793"/>
              <a:gd name="T66" fmla="*/ 2147483647 w 754"/>
              <a:gd name="T67" fmla="*/ 2147483647 h 793"/>
              <a:gd name="T68" fmla="*/ 2147483647 w 754"/>
              <a:gd name="T69" fmla="*/ 2147483647 h 793"/>
              <a:gd name="T70" fmla="*/ 2147483647 w 754"/>
              <a:gd name="T71" fmla="*/ 2147483647 h 793"/>
              <a:gd name="T72" fmla="*/ 2147483647 w 754"/>
              <a:gd name="T73" fmla="*/ 2147483647 h 793"/>
              <a:gd name="T74" fmla="*/ 2147483647 w 754"/>
              <a:gd name="T75" fmla="*/ 2147483647 h 793"/>
              <a:gd name="T76" fmla="*/ 2147483647 w 754"/>
              <a:gd name="T77" fmla="*/ 2147483647 h 793"/>
              <a:gd name="T78" fmla="*/ 2147483647 w 754"/>
              <a:gd name="T79" fmla="*/ 2147483647 h 793"/>
              <a:gd name="T80" fmla="*/ 2147483647 w 754"/>
              <a:gd name="T81" fmla="*/ 2147483647 h 793"/>
              <a:gd name="T82" fmla="*/ 2147483647 w 754"/>
              <a:gd name="T83" fmla="*/ 2147483647 h 793"/>
              <a:gd name="T84" fmla="*/ 2147483647 w 754"/>
              <a:gd name="T85" fmla="*/ 2147483647 h 793"/>
              <a:gd name="T86" fmla="*/ 2147483647 w 754"/>
              <a:gd name="T87" fmla="*/ 2147483647 h 793"/>
              <a:gd name="T88" fmla="*/ 2147483647 w 754"/>
              <a:gd name="T89" fmla="*/ 2147483647 h 793"/>
              <a:gd name="T90" fmla="*/ 2147483647 w 754"/>
              <a:gd name="T91" fmla="*/ 2147483647 h 793"/>
              <a:gd name="T92" fmla="*/ 2147483647 w 754"/>
              <a:gd name="T93" fmla="*/ 2147483647 h 793"/>
              <a:gd name="T94" fmla="*/ 2147483647 w 754"/>
              <a:gd name="T95" fmla="*/ 2147483647 h 793"/>
              <a:gd name="T96" fmla="*/ 2147483647 w 754"/>
              <a:gd name="T97" fmla="*/ 2147483647 h 793"/>
              <a:gd name="T98" fmla="*/ 2147483647 w 754"/>
              <a:gd name="T99" fmla="*/ 2147483647 h 793"/>
              <a:gd name="T100" fmla="*/ 2147483647 w 754"/>
              <a:gd name="T101" fmla="*/ 2147483647 h 793"/>
              <a:gd name="T102" fmla="*/ 2147483647 w 754"/>
              <a:gd name="T103" fmla="*/ 2147483647 h 793"/>
              <a:gd name="T104" fmla="*/ 2147483647 w 754"/>
              <a:gd name="T105" fmla="*/ 2147483647 h 793"/>
              <a:gd name="T106" fmla="*/ 2147483647 w 754"/>
              <a:gd name="T107" fmla="*/ 2147483647 h 793"/>
              <a:gd name="T108" fmla="*/ 2147483647 w 754"/>
              <a:gd name="T109" fmla="*/ 2147483647 h 793"/>
              <a:gd name="T110" fmla="*/ 2147483647 w 754"/>
              <a:gd name="T111" fmla="*/ 2147483647 h 793"/>
              <a:gd name="T112" fmla="*/ 2147483647 w 754"/>
              <a:gd name="T113" fmla="*/ 2147483647 h 79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54"/>
              <a:gd name="T172" fmla="*/ 0 h 793"/>
              <a:gd name="T173" fmla="*/ 754 w 754"/>
              <a:gd name="T174" fmla="*/ 793 h 79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54" h="793">
                <a:moveTo>
                  <a:pt x="0" y="685"/>
                </a:moveTo>
                <a:lnTo>
                  <a:pt x="5" y="673"/>
                </a:lnTo>
                <a:lnTo>
                  <a:pt x="11" y="675"/>
                </a:lnTo>
                <a:lnTo>
                  <a:pt x="44" y="650"/>
                </a:lnTo>
                <a:lnTo>
                  <a:pt x="65" y="658"/>
                </a:lnTo>
                <a:lnTo>
                  <a:pt x="68" y="669"/>
                </a:lnTo>
                <a:lnTo>
                  <a:pt x="70" y="658"/>
                </a:lnTo>
                <a:lnTo>
                  <a:pt x="90" y="644"/>
                </a:lnTo>
                <a:lnTo>
                  <a:pt x="119" y="632"/>
                </a:lnTo>
                <a:lnTo>
                  <a:pt x="147" y="612"/>
                </a:lnTo>
                <a:lnTo>
                  <a:pt x="154" y="614"/>
                </a:lnTo>
                <a:lnTo>
                  <a:pt x="160" y="582"/>
                </a:lnTo>
                <a:lnTo>
                  <a:pt x="179" y="556"/>
                </a:lnTo>
                <a:lnTo>
                  <a:pt x="152" y="556"/>
                </a:lnTo>
                <a:lnTo>
                  <a:pt x="157" y="544"/>
                </a:lnTo>
                <a:lnTo>
                  <a:pt x="167" y="544"/>
                </a:lnTo>
                <a:lnTo>
                  <a:pt x="157" y="540"/>
                </a:lnTo>
                <a:lnTo>
                  <a:pt x="145" y="554"/>
                </a:lnTo>
                <a:lnTo>
                  <a:pt x="142" y="566"/>
                </a:lnTo>
                <a:lnTo>
                  <a:pt x="128" y="538"/>
                </a:lnTo>
                <a:lnTo>
                  <a:pt x="121" y="542"/>
                </a:lnTo>
                <a:lnTo>
                  <a:pt x="114" y="528"/>
                </a:lnTo>
                <a:lnTo>
                  <a:pt x="92" y="536"/>
                </a:lnTo>
                <a:lnTo>
                  <a:pt x="87" y="536"/>
                </a:lnTo>
                <a:lnTo>
                  <a:pt x="70" y="532"/>
                </a:lnTo>
                <a:lnTo>
                  <a:pt x="88" y="513"/>
                </a:lnTo>
                <a:lnTo>
                  <a:pt x="87" y="507"/>
                </a:lnTo>
                <a:lnTo>
                  <a:pt x="90" y="495"/>
                </a:lnTo>
                <a:lnTo>
                  <a:pt x="88" y="459"/>
                </a:lnTo>
                <a:lnTo>
                  <a:pt x="102" y="443"/>
                </a:lnTo>
                <a:lnTo>
                  <a:pt x="87" y="453"/>
                </a:lnTo>
                <a:lnTo>
                  <a:pt x="87" y="465"/>
                </a:lnTo>
                <a:lnTo>
                  <a:pt x="73" y="475"/>
                </a:lnTo>
                <a:lnTo>
                  <a:pt x="54" y="465"/>
                </a:lnTo>
                <a:lnTo>
                  <a:pt x="49" y="435"/>
                </a:lnTo>
                <a:lnTo>
                  <a:pt x="39" y="425"/>
                </a:lnTo>
                <a:lnTo>
                  <a:pt x="41" y="417"/>
                </a:lnTo>
                <a:lnTo>
                  <a:pt x="46" y="417"/>
                </a:lnTo>
                <a:lnTo>
                  <a:pt x="51" y="411"/>
                </a:lnTo>
                <a:lnTo>
                  <a:pt x="56" y="411"/>
                </a:lnTo>
                <a:lnTo>
                  <a:pt x="53" y="407"/>
                </a:lnTo>
                <a:lnTo>
                  <a:pt x="56" y="403"/>
                </a:lnTo>
                <a:lnTo>
                  <a:pt x="49" y="397"/>
                </a:lnTo>
                <a:lnTo>
                  <a:pt x="46" y="401"/>
                </a:lnTo>
                <a:lnTo>
                  <a:pt x="39" y="374"/>
                </a:lnTo>
                <a:lnTo>
                  <a:pt x="46" y="360"/>
                </a:lnTo>
                <a:lnTo>
                  <a:pt x="82" y="336"/>
                </a:lnTo>
                <a:lnTo>
                  <a:pt x="92" y="318"/>
                </a:lnTo>
                <a:lnTo>
                  <a:pt x="102" y="314"/>
                </a:lnTo>
                <a:lnTo>
                  <a:pt x="116" y="328"/>
                </a:lnTo>
                <a:lnTo>
                  <a:pt x="130" y="326"/>
                </a:lnTo>
                <a:lnTo>
                  <a:pt x="135" y="320"/>
                </a:lnTo>
                <a:lnTo>
                  <a:pt x="159" y="326"/>
                </a:lnTo>
                <a:lnTo>
                  <a:pt x="166" y="296"/>
                </a:lnTo>
                <a:lnTo>
                  <a:pt x="159" y="284"/>
                </a:lnTo>
                <a:lnTo>
                  <a:pt x="177" y="278"/>
                </a:lnTo>
                <a:lnTo>
                  <a:pt x="160" y="268"/>
                </a:lnTo>
                <a:lnTo>
                  <a:pt x="142" y="282"/>
                </a:lnTo>
                <a:lnTo>
                  <a:pt x="140" y="266"/>
                </a:lnTo>
                <a:lnTo>
                  <a:pt x="102" y="259"/>
                </a:lnTo>
                <a:lnTo>
                  <a:pt x="87" y="237"/>
                </a:lnTo>
                <a:lnTo>
                  <a:pt x="83" y="209"/>
                </a:lnTo>
                <a:lnTo>
                  <a:pt x="95" y="217"/>
                </a:lnTo>
                <a:lnTo>
                  <a:pt x="73" y="183"/>
                </a:lnTo>
                <a:lnTo>
                  <a:pt x="145" y="171"/>
                </a:lnTo>
                <a:lnTo>
                  <a:pt x="152" y="177"/>
                </a:lnTo>
                <a:lnTo>
                  <a:pt x="145" y="191"/>
                </a:lnTo>
                <a:lnTo>
                  <a:pt x="177" y="215"/>
                </a:lnTo>
                <a:lnTo>
                  <a:pt x="195" y="207"/>
                </a:lnTo>
                <a:lnTo>
                  <a:pt x="193" y="201"/>
                </a:lnTo>
                <a:lnTo>
                  <a:pt x="179" y="197"/>
                </a:lnTo>
                <a:lnTo>
                  <a:pt x="177" y="169"/>
                </a:lnTo>
                <a:lnTo>
                  <a:pt x="183" y="181"/>
                </a:lnTo>
                <a:lnTo>
                  <a:pt x="184" y="197"/>
                </a:lnTo>
                <a:lnTo>
                  <a:pt x="203" y="205"/>
                </a:lnTo>
                <a:lnTo>
                  <a:pt x="219" y="207"/>
                </a:lnTo>
                <a:lnTo>
                  <a:pt x="215" y="197"/>
                </a:lnTo>
                <a:lnTo>
                  <a:pt x="189" y="187"/>
                </a:lnTo>
                <a:lnTo>
                  <a:pt x="195" y="171"/>
                </a:lnTo>
                <a:lnTo>
                  <a:pt x="166" y="155"/>
                </a:lnTo>
                <a:lnTo>
                  <a:pt x="166" y="128"/>
                </a:lnTo>
                <a:lnTo>
                  <a:pt x="159" y="110"/>
                </a:lnTo>
                <a:lnTo>
                  <a:pt x="138" y="78"/>
                </a:lnTo>
                <a:lnTo>
                  <a:pt x="145" y="78"/>
                </a:lnTo>
                <a:lnTo>
                  <a:pt x="159" y="54"/>
                </a:lnTo>
                <a:lnTo>
                  <a:pt x="183" y="68"/>
                </a:lnTo>
                <a:lnTo>
                  <a:pt x="203" y="60"/>
                </a:lnTo>
                <a:lnTo>
                  <a:pt x="234" y="22"/>
                </a:lnTo>
                <a:lnTo>
                  <a:pt x="244" y="30"/>
                </a:lnTo>
                <a:lnTo>
                  <a:pt x="261" y="18"/>
                </a:lnTo>
                <a:lnTo>
                  <a:pt x="261" y="30"/>
                </a:lnTo>
                <a:lnTo>
                  <a:pt x="272" y="24"/>
                </a:lnTo>
                <a:lnTo>
                  <a:pt x="266" y="20"/>
                </a:lnTo>
                <a:lnTo>
                  <a:pt x="294" y="20"/>
                </a:lnTo>
                <a:lnTo>
                  <a:pt x="313" y="0"/>
                </a:lnTo>
                <a:lnTo>
                  <a:pt x="323" y="16"/>
                </a:lnTo>
                <a:lnTo>
                  <a:pt x="321" y="30"/>
                </a:lnTo>
                <a:lnTo>
                  <a:pt x="326" y="32"/>
                </a:lnTo>
                <a:lnTo>
                  <a:pt x="332" y="18"/>
                </a:lnTo>
                <a:lnTo>
                  <a:pt x="343" y="38"/>
                </a:lnTo>
                <a:lnTo>
                  <a:pt x="364" y="38"/>
                </a:lnTo>
                <a:lnTo>
                  <a:pt x="367" y="56"/>
                </a:lnTo>
                <a:lnTo>
                  <a:pt x="405" y="66"/>
                </a:lnTo>
                <a:lnTo>
                  <a:pt x="402" y="76"/>
                </a:lnTo>
                <a:lnTo>
                  <a:pt x="414" y="70"/>
                </a:lnTo>
                <a:lnTo>
                  <a:pt x="424" y="90"/>
                </a:lnTo>
                <a:lnTo>
                  <a:pt x="444" y="84"/>
                </a:lnTo>
                <a:lnTo>
                  <a:pt x="462" y="98"/>
                </a:lnTo>
                <a:lnTo>
                  <a:pt x="484" y="90"/>
                </a:lnTo>
                <a:lnTo>
                  <a:pt x="484" y="94"/>
                </a:lnTo>
                <a:lnTo>
                  <a:pt x="489" y="92"/>
                </a:lnTo>
                <a:lnTo>
                  <a:pt x="521" y="112"/>
                </a:lnTo>
                <a:lnTo>
                  <a:pt x="513" y="548"/>
                </a:lnTo>
                <a:lnTo>
                  <a:pt x="551" y="548"/>
                </a:lnTo>
                <a:lnTo>
                  <a:pt x="549" y="558"/>
                </a:lnTo>
                <a:lnTo>
                  <a:pt x="559" y="572"/>
                </a:lnTo>
                <a:lnTo>
                  <a:pt x="578" y="596"/>
                </a:lnTo>
                <a:lnTo>
                  <a:pt x="585" y="610"/>
                </a:lnTo>
                <a:lnTo>
                  <a:pt x="602" y="596"/>
                </a:lnTo>
                <a:lnTo>
                  <a:pt x="607" y="580"/>
                </a:lnTo>
                <a:lnTo>
                  <a:pt x="617" y="572"/>
                </a:lnTo>
                <a:lnTo>
                  <a:pt x="619" y="570"/>
                </a:lnTo>
                <a:lnTo>
                  <a:pt x="633" y="582"/>
                </a:lnTo>
                <a:lnTo>
                  <a:pt x="631" y="594"/>
                </a:lnTo>
                <a:lnTo>
                  <a:pt x="640" y="596"/>
                </a:lnTo>
                <a:lnTo>
                  <a:pt x="643" y="600"/>
                </a:lnTo>
                <a:lnTo>
                  <a:pt x="648" y="610"/>
                </a:lnTo>
                <a:lnTo>
                  <a:pt x="658" y="616"/>
                </a:lnTo>
                <a:lnTo>
                  <a:pt x="706" y="711"/>
                </a:lnTo>
                <a:lnTo>
                  <a:pt x="722" y="719"/>
                </a:lnTo>
                <a:lnTo>
                  <a:pt x="751" y="733"/>
                </a:lnTo>
                <a:lnTo>
                  <a:pt x="753" y="739"/>
                </a:lnTo>
                <a:lnTo>
                  <a:pt x="744" y="747"/>
                </a:lnTo>
                <a:lnTo>
                  <a:pt x="744" y="761"/>
                </a:lnTo>
                <a:lnTo>
                  <a:pt x="739" y="792"/>
                </a:lnTo>
                <a:lnTo>
                  <a:pt x="735" y="783"/>
                </a:lnTo>
                <a:lnTo>
                  <a:pt x="732" y="792"/>
                </a:lnTo>
                <a:lnTo>
                  <a:pt x="727" y="781"/>
                </a:lnTo>
                <a:lnTo>
                  <a:pt x="732" y="775"/>
                </a:lnTo>
                <a:lnTo>
                  <a:pt x="729" y="761"/>
                </a:lnTo>
                <a:lnTo>
                  <a:pt x="729" y="755"/>
                </a:lnTo>
                <a:lnTo>
                  <a:pt x="722" y="737"/>
                </a:lnTo>
                <a:lnTo>
                  <a:pt x="717" y="735"/>
                </a:lnTo>
                <a:lnTo>
                  <a:pt x="706" y="741"/>
                </a:lnTo>
                <a:lnTo>
                  <a:pt x="705" y="751"/>
                </a:lnTo>
                <a:lnTo>
                  <a:pt x="696" y="753"/>
                </a:lnTo>
                <a:lnTo>
                  <a:pt x="696" y="751"/>
                </a:lnTo>
                <a:lnTo>
                  <a:pt x="703" y="739"/>
                </a:lnTo>
                <a:lnTo>
                  <a:pt x="706" y="727"/>
                </a:lnTo>
                <a:lnTo>
                  <a:pt x="701" y="733"/>
                </a:lnTo>
                <a:lnTo>
                  <a:pt x="696" y="741"/>
                </a:lnTo>
                <a:lnTo>
                  <a:pt x="675" y="725"/>
                </a:lnTo>
                <a:lnTo>
                  <a:pt x="677" y="721"/>
                </a:lnTo>
                <a:lnTo>
                  <a:pt x="689" y="721"/>
                </a:lnTo>
                <a:lnTo>
                  <a:pt x="691" y="711"/>
                </a:lnTo>
                <a:lnTo>
                  <a:pt x="699" y="709"/>
                </a:lnTo>
                <a:lnTo>
                  <a:pt x="696" y="705"/>
                </a:lnTo>
                <a:lnTo>
                  <a:pt x="687" y="705"/>
                </a:lnTo>
                <a:lnTo>
                  <a:pt x="684" y="689"/>
                </a:lnTo>
                <a:lnTo>
                  <a:pt x="667" y="687"/>
                </a:lnTo>
                <a:lnTo>
                  <a:pt x="662" y="669"/>
                </a:lnTo>
                <a:lnTo>
                  <a:pt x="669" y="654"/>
                </a:lnTo>
                <a:lnTo>
                  <a:pt x="662" y="654"/>
                </a:lnTo>
                <a:lnTo>
                  <a:pt x="658" y="644"/>
                </a:lnTo>
                <a:lnTo>
                  <a:pt x="655" y="646"/>
                </a:lnTo>
                <a:lnTo>
                  <a:pt x="652" y="642"/>
                </a:lnTo>
                <a:lnTo>
                  <a:pt x="658" y="628"/>
                </a:lnTo>
                <a:lnTo>
                  <a:pt x="653" y="628"/>
                </a:lnTo>
                <a:lnTo>
                  <a:pt x="652" y="632"/>
                </a:lnTo>
                <a:lnTo>
                  <a:pt x="643" y="638"/>
                </a:lnTo>
                <a:lnTo>
                  <a:pt x="638" y="632"/>
                </a:lnTo>
                <a:lnTo>
                  <a:pt x="638" y="620"/>
                </a:lnTo>
                <a:lnTo>
                  <a:pt x="629" y="604"/>
                </a:lnTo>
                <a:lnTo>
                  <a:pt x="629" y="596"/>
                </a:lnTo>
                <a:lnTo>
                  <a:pt x="624" y="594"/>
                </a:lnTo>
                <a:lnTo>
                  <a:pt x="626" y="582"/>
                </a:lnTo>
                <a:lnTo>
                  <a:pt x="622" y="586"/>
                </a:lnTo>
                <a:lnTo>
                  <a:pt x="626" y="612"/>
                </a:lnTo>
                <a:lnTo>
                  <a:pt x="633" y="632"/>
                </a:lnTo>
                <a:lnTo>
                  <a:pt x="658" y="658"/>
                </a:lnTo>
                <a:lnTo>
                  <a:pt x="658" y="665"/>
                </a:lnTo>
                <a:lnTo>
                  <a:pt x="653" y="663"/>
                </a:lnTo>
                <a:lnTo>
                  <a:pt x="652" y="669"/>
                </a:lnTo>
                <a:lnTo>
                  <a:pt x="655" y="669"/>
                </a:lnTo>
                <a:lnTo>
                  <a:pt x="657" y="685"/>
                </a:lnTo>
                <a:lnTo>
                  <a:pt x="674" y="695"/>
                </a:lnTo>
                <a:lnTo>
                  <a:pt x="682" y="717"/>
                </a:lnTo>
                <a:lnTo>
                  <a:pt x="662" y="719"/>
                </a:lnTo>
                <a:lnTo>
                  <a:pt x="650" y="749"/>
                </a:lnTo>
                <a:lnTo>
                  <a:pt x="648" y="697"/>
                </a:lnTo>
                <a:lnTo>
                  <a:pt x="643" y="693"/>
                </a:lnTo>
                <a:lnTo>
                  <a:pt x="643" y="681"/>
                </a:lnTo>
                <a:lnTo>
                  <a:pt x="648" y="679"/>
                </a:lnTo>
                <a:lnTo>
                  <a:pt x="631" y="640"/>
                </a:lnTo>
                <a:lnTo>
                  <a:pt x="626" y="638"/>
                </a:lnTo>
                <a:lnTo>
                  <a:pt x="624" y="630"/>
                </a:lnTo>
                <a:lnTo>
                  <a:pt x="617" y="630"/>
                </a:lnTo>
                <a:lnTo>
                  <a:pt x="614" y="628"/>
                </a:lnTo>
                <a:lnTo>
                  <a:pt x="612" y="608"/>
                </a:lnTo>
                <a:lnTo>
                  <a:pt x="610" y="614"/>
                </a:lnTo>
                <a:lnTo>
                  <a:pt x="593" y="608"/>
                </a:lnTo>
                <a:lnTo>
                  <a:pt x="592" y="612"/>
                </a:lnTo>
                <a:lnTo>
                  <a:pt x="607" y="626"/>
                </a:lnTo>
                <a:lnTo>
                  <a:pt x="600" y="626"/>
                </a:lnTo>
                <a:lnTo>
                  <a:pt x="600" y="638"/>
                </a:lnTo>
                <a:lnTo>
                  <a:pt x="586" y="630"/>
                </a:lnTo>
                <a:lnTo>
                  <a:pt x="566" y="608"/>
                </a:lnTo>
                <a:lnTo>
                  <a:pt x="544" y="588"/>
                </a:lnTo>
                <a:lnTo>
                  <a:pt x="525" y="586"/>
                </a:lnTo>
                <a:lnTo>
                  <a:pt x="539" y="568"/>
                </a:lnTo>
                <a:lnTo>
                  <a:pt x="544" y="580"/>
                </a:lnTo>
                <a:lnTo>
                  <a:pt x="547" y="568"/>
                </a:lnTo>
                <a:lnTo>
                  <a:pt x="535" y="558"/>
                </a:lnTo>
                <a:lnTo>
                  <a:pt x="527" y="574"/>
                </a:lnTo>
                <a:lnTo>
                  <a:pt x="511" y="572"/>
                </a:lnTo>
                <a:lnTo>
                  <a:pt x="441" y="556"/>
                </a:lnTo>
                <a:lnTo>
                  <a:pt x="446" y="544"/>
                </a:lnTo>
                <a:lnTo>
                  <a:pt x="438" y="550"/>
                </a:lnTo>
                <a:lnTo>
                  <a:pt x="432" y="536"/>
                </a:lnTo>
                <a:lnTo>
                  <a:pt x="422" y="542"/>
                </a:lnTo>
                <a:lnTo>
                  <a:pt x="419" y="534"/>
                </a:lnTo>
                <a:lnTo>
                  <a:pt x="398" y="542"/>
                </a:lnTo>
                <a:lnTo>
                  <a:pt x="398" y="534"/>
                </a:lnTo>
                <a:lnTo>
                  <a:pt x="407" y="519"/>
                </a:lnTo>
                <a:lnTo>
                  <a:pt x="400" y="519"/>
                </a:lnTo>
                <a:lnTo>
                  <a:pt x="409" y="513"/>
                </a:lnTo>
                <a:lnTo>
                  <a:pt x="386" y="517"/>
                </a:lnTo>
                <a:lnTo>
                  <a:pt x="381" y="509"/>
                </a:lnTo>
                <a:lnTo>
                  <a:pt x="374" y="511"/>
                </a:lnTo>
                <a:lnTo>
                  <a:pt x="373" y="507"/>
                </a:lnTo>
                <a:lnTo>
                  <a:pt x="378" y="497"/>
                </a:lnTo>
                <a:lnTo>
                  <a:pt x="367" y="501"/>
                </a:lnTo>
                <a:lnTo>
                  <a:pt x="367" y="507"/>
                </a:lnTo>
                <a:lnTo>
                  <a:pt x="361" y="511"/>
                </a:lnTo>
                <a:lnTo>
                  <a:pt x="369" y="511"/>
                </a:lnTo>
                <a:lnTo>
                  <a:pt x="364" y="523"/>
                </a:lnTo>
                <a:lnTo>
                  <a:pt x="373" y="532"/>
                </a:lnTo>
                <a:lnTo>
                  <a:pt x="381" y="538"/>
                </a:lnTo>
                <a:lnTo>
                  <a:pt x="393" y="532"/>
                </a:lnTo>
                <a:lnTo>
                  <a:pt x="388" y="558"/>
                </a:lnTo>
                <a:lnTo>
                  <a:pt x="369" y="556"/>
                </a:lnTo>
                <a:lnTo>
                  <a:pt x="371" y="550"/>
                </a:lnTo>
                <a:lnTo>
                  <a:pt x="362" y="542"/>
                </a:lnTo>
                <a:lnTo>
                  <a:pt x="347" y="550"/>
                </a:lnTo>
                <a:lnTo>
                  <a:pt x="349" y="542"/>
                </a:lnTo>
                <a:lnTo>
                  <a:pt x="342" y="550"/>
                </a:lnTo>
                <a:lnTo>
                  <a:pt x="343" y="540"/>
                </a:lnTo>
                <a:lnTo>
                  <a:pt x="330" y="538"/>
                </a:lnTo>
                <a:lnTo>
                  <a:pt x="337" y="554"/>
                </a:lnTo>
                <a:lnTo>
                  <a:pt x="335" y="558"/>
                </a:lnTo>
                <a:lnTo>
                  <a:pt x="332" y="554"/>
                </a:lnTo>
                <a:lnTo>
                  <a:pt x="318" y="564"/>
                </a:lnTo>
                <a:lnTo>
                  <a:pt x="316" y="558"/>
                </a:lnTo>
                <a:lnTo>
                  <a:pt x="304" y="580"/>
                </a:lnTo>
                <a:lnTo>
                  <a:pt x="299" y="570"/>
                </a:lnTo>
                <a:lnTo>
                  <a:pt x="297" y="578"/>
                </a:lnTo>
                <a:lnTo>
                  <a:pt x="290" y="572"/>
                </a:lnTo>
                <a:lnTo>
                  <a:pt x="290" y="558"/>
                </a:lnTo>
                <a:lnTo>
                  <a:pt x="299" y="564"/>
                </a:lnTo>
                <a:lnTo>
                  <a:pt x="304" y="552"/>
                </a:lnTo>
                <a:lnTo>
                  <a:pt x="287" y="550"/>
                </a:lnTo>
                <a:lnTo>
                  <a:pt x="308" y="505"/>
                </a:lnTo>
                <a:lnTo>
                  <a:pt x="335" y="495"/>
                </a:lnTo>
                <a:lnTo>
                  <a:pt x="333" y="483"/>
                </a:lnTo>
                <a:lnTo>
                  <a:pt x="352" y="475"/>
                </a:lnTo>
                <a:lnTo>
                  <a:pt x="323" y="479"/>
                </a:lnTo>
                <a:lnTo>
                  <a:pt x="333" y="457"/>
                </a:lnTo>
                <a:lnTo>
                  <a:pt x="320" y="483"/>
                </a:lnTo>
                <a:lnTo>
                  <a:pt x="301" y="491"/>
                </a:lnTo>
                <a:lnTo>
                  <a:pt x="285" y="519"/>
                </a:lnTo>
                <a:lnTo>
                  <a:pt x="270" y="517"/>
                </a:lnTo>
                <a:lnTo>
                  <a:pt x="275" y="534"/>
                </a:lnTo>
                <a:lnTo>
                  <a:pt x="241" y="564"/>
                </a:lnTo>
                <a:lnTo>
                  <a:pt x="256" y="570"/>
                </a:lnTo>
                <a:lnTo>
                  <a:pt x="249" y="582"/>
                </a:lnTo>
                <a:lnTo>
                  <a:pt x="169" y="644"/>
                </a:lnTo>
                <a:lnTo>
                  <a:pt x="112" y="658"/>
                </a:lnTo>
                <a:lnTo>
                  <a:pt x="128" y="669"/>
                </a:lnTo>
                <a:lnTo>
                  <a:pt x="92" y="685"/>
                </a:lnTo>
                <a:lnTo>
                  <a:pt x="87" y="675"/>
                </a:lnTo>
                <a:lnTo>
                  <a:pt x="65" y="681"/>
                </a:lnTo>
                <a:lnTo>
                  <a:pt x="46" y="679"/>
                </a:lnTo>
                <a:lnTo>
                  <a:pt x="46" y="669"/>
                </a:lnTo>
                <a:lnTo>
                  <a:pt x="25" y="691"/>
                </a:lnTo>
                <a:lnTo>
                  <a:pt x="17" y="687"/>
                </a:lnTo>
                <a:lnTo>
                  <a:pt x="17" y="677"/>
                </a:lnTo>
                <a:lnTo>
                  <a:pt x="13" y="687"/>
                </a:lnTo>
                <a:lnTo>
                  <a:pt x="0" y="685"/>
                </a:lnTo>
              </a:path>
            </a:pathLst>
          </a:custGeom>
          <a:solidFill>
            <a:srgbClr val="6699FF"/>
          </a:solidFill>
          <a:ln w="12700" cap="rnd" cmpd="sng">
            <a:solidFill>
              <a:srgbClr val="000000"/>
            </a:solidFill>
            <a:prstDash val="solid"/>
            <a:round/>
            <a:headEnd/>
            <a:tailEnd/>
          </a:ln>
        </p:spPr>
        <p:txBody>
          <a:bodyPr/>
          <a:lstStyle/>
          <a:p>
            <a:endParaRPr lang="en-US"/>
          </a:p>
        </p:txBody>
      </p:sp>
      <p:grpSp>
        <p:nvGrpSpPr>
          <p:cNvPr id="47109" name="Group 5"/>
          <p:cNvGrpSpPr>
            <a:grpSpLocks/>
          </p:cNvGrpSpPr>
          <p:nvPr/>
        </p:nvGrpSpPr>
        <p:grpSpPr bwMode="auto">
          <a:xfrm>
            <a:off x="2133600" y="4572000"/>
            <a:ext cx="1133475" cy="1008063"/>
            <a:chOff x="1578" y="3122"/>
            <a:chExt cx="480" cy="393"/>
          </a:xfrm>
        </p:grpSpPr>
        <p:sp>
          <p:nvSpPr>
            <p:cNvPr id="47238" name="Freeform 6"/>
            <p:cNvSpPr>
              <a:spLocks/>
            </p:cNvSpPr>
            <p:nvPr/>
          </p:nvSpPr>
          <p:spPr bwMode="auto">
            <a:xfrm>
              <a:off x="1578" y="3122"/>
              <a:ext cx="48" cy="47"/>
            </a:xfrm>
            <a:custGeom>
              <a:avLst/>
              <a:gdLst>
                <a:gd name="T0" fmla="*/ 0 w 48"/>
                <a:gd name="T1" fmla="*/ 26 h 47"/>
                <a:gd name="T2" fmla="*/ 18 w 48"/>
                <a:gd name="T3" fmla="*/ 46 h 47"/>
                <a:gd name="T4" fmla="*/ 25 w 48"/>
                <a:gd name="T5" fmla="*/ 46 h 47"/>
                <a:gd name="T6" fmla="*/ 43 w 48"/>
                <a:gd name="T7" fmla="*/ 34 h 47"/>
                <a:gd name="T8" fmla="*/ 47 w 48"/>
                <a:gd name="T9" fmla="*/ 10 h 47"/>
                <a:gd name="T10" fmla="*/ 36 w 48"/>
                <a:gd name="T11" fmla="*/ 0 h 47"/>
                <a:gd name="T12" fmla="*/ 21 w 48"/>
                <a:gd name="T13" fmla="*/ 2 h 47"/>
                <a:gd name="T14" fmla="*/ 0 w 48"/>
                <a:gd name="T15" fmla="*/ 26 h 47"/>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47"/>
                <a:gd name="T26" fmla="*/ 48 w 48"/>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47">
                  <a:moveTo>
                    <a:pt x="0" y="26"/>
                  </a:moveTo>
                  <a:lnTo>
                    <a:pt x="18" y="46"/>
                  </a:lnTo>
                  <a:lnTo>
                    <a:pt x="25" y="46"/>
                  </a:lnTo>
                  <a:lnTo>
                    <a:pt x="43" y="34"/>
                  </a:lnTo>
                  <a:lnTo>
                    <a:pt x="47" y="10"/>
                  </a:lnTo>
                  <a:lnTo>
                    <a:pt x="36" y="0"/>
                  </a:lnTo>
                  <a:lnTo>
                    <a:pt x="21" y="2"/>
                  </a:lnTo>
                  <a:lnTo>
                    <a:pt x="0" y="26"/>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239" name="Freeform 7"/>
            <p:cNvSpPr>
              <a:spLocks/>
            </p:cNvSpPr>
            <p:nvPr/>
          </p:nvSpPr>
          <p:spPr bwMode="auto">
            <a:xfrm>
              <a:off x="1725" y="3186"/>
              <a:ext cx="55" cy="58"/>
            </a:xfrm>
            <a:custGeom>
              <a:avLst/>
              <a:gdLst>
                <a:gd name="T0" fmla="*/ 0 w 55"/>
                <a:gd name="T1" fmla="*/ 16 h 58"/>
                <a:gd name="T2" fmla="*/ 11 w 55"/>
                <a:gd name="T3" fmla="*/ 46 h 58"/>
                <a:gd name="T4" fmla="*/ 25 w 55"/>
                <a:gd name="T5" fmla="*/ 46 h 58"/>
                <a:gd name="T6" fmla="*/ 27 w 55"/>
                <a:gd name="T7" fmla="*/ 38 h 58"/>
                <a:gd name="T8" fmla="*/ 40 w 55"/>
                <a:gd name="T9" fmla="*/ 57 h 58"/>
                <a:gd name="T10" fmla="*/ 54 w 55"/>
                <a:gd name="T11" fmla="*/ 54 h 58"/>
                <a:gd name="T12" fmla="*/ 50 w 55"/>
                <a:gd name="T13" fmla="*/ 34 h 58"/>
                <a:gd name="T14" fmla="*/ 40 w 55"/>
                <a:gd name="T15" fmla="*/ 30 h 58"/>
                <a:gd name="T16" fmla="*/ 28 w 55"/>
                <a:gd name="T17" fmla="*/ 0 h 58"/>
                <a:gd name="T18" fmla="*/ 0 w 55"/>
                <a:gd name="T19" fmla="*/ 16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
                <a:gd name="T31" fmla="*/ 0 h 58"/>
                <a:gd name="T32" fmla="*/ 55 w 55"/>
                <a:gd name="T33" fmla="*/ 58 h 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 h="58">
                  <a:moveTo>
                    <a:pt x="0" y="16"/>
                  </a:moveTo>
                  <a:lnTo>
                    <a:pt x="11" y="46"/>
                  </a:lnTo>
                  <a:lnTo>
                    <a:pt x="25" y="46"/>
                  </a:lnTo>
                  <a:lnTo>
                    <a:pt x="27" y="38"/>
                  </a:lnTo>
                  <a:lnTo>
                    <a:pt x="40" y="57"/>
                  </a:lnTo>
                  <a:lnTo>
                    <a:pt x="54" y="54"/>
                  </a:lnTo>
                  <a:lnTo>
                    <a:pt x="50" y="34"/>
                  </a:lnTo>
                  <a:lnTo>
                    <a:pt x="40" y="30"/>
                  </a:lnTo>
                  <a:lnTo>
                    <a:pt x="28" y="0"/>
                  </a:lnTo>
                  <a:lnTo>
                    <a:pt x="0" y="16"/>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240" name="Freeform 8"/>
            <p:cNvSpPr>
              <a:spLocks/>
            </p:cNvSpPr>
            <p:nvPr/>
          </p:nvSpPr>
          <p:spPr bwMode="auto">
            <a:xfrm>
              <a:off x="1816" y="3245"/>
              <a:ext cx="55" cy="32"/>
            </a:xfrm>
            <a:custGeom>
              <a:avLst/>
              <a:gdLst>
                <a:gd name="T0" fmla="*/ 0 w 55"/>
                <a:gd name="T1" fmla="*/ 27 h 32"/>
                <a:gd name="T2" fmla="*/ 5 w 55"/>
                <a:gd name="T3" fmla="*/ 0 h 32"/>
                <a:gd name="T4" fmla="*/ 54 w 55"/>
                <a:gd name="T5" fmla="*/ 10 h 32"/>
                <a:gd name="T6" fmla="*/ 43 w 55"/>
                <a:gd name="T7" fmla="*/ 31 h 32"/>
                <a:gd name="T8" fmla="*/ 0 w 55"/>
                <a:gd name="T9" fmla="*/ 27 h 32"/>
                <a:gd name="T10" fmla="*/ 0 60000 65536"/>
                <a:gd name="T11" fmla="*/ 0 60000 65536"/>
                <a:gd name="T12" fmla="*/ 0 60000 65536"/>
                <a:gd name="T13" fmla="*/ 0 60000 65536"/>
                <a:gd name="T14" fmla="*/ 0 60000 65536"/>
                <a:gd name="T15" fmla="*/ 0 w 55"/>
                <a:gd name="T16" fmla="*/ 0 h 32"/>
                <a:gd name="T17" fmla="*/ 55 w 55"/>
                <a:gd name="T18" fmla="*/ 32 h 32"/>
              </a:gdLst>
              <a:ahLst/>
              <a:cxnLst>
                <a:cxn ang="T10">
                  <a:pos x="T0" y="T1"/>
                </a:cxn>
                <a:cxn ang="T11">
                  <a:pos x="T2" y="T3"/>
                </a:cxn>
                <a:cxn ang="T12">
                  <a:pos x="T4" y="T5"/>
                </a:cxn>
                <a:cxn ang="T13">
                  <a:pos x="T6" y="T7"/>
                </a:cxn>
                <a:cxn ang="T14">
                  <a:pos x="T8" y="T9"/>
                </a:cxn>
              </a:cxnLst>
              <a:rect l="T15" t="T16" r="T17" b="T18"/>
              <a:pathLst>
                <a:path w="55" h="32">
                  <a:moveTo>
                    <a:pt x="0" y="27"/>
                  </a:moveTo>
                  <a:lnTo>
                    <a:pt x="5" y="0"/>
                  </a:lnTo>
                  <a:lnTo>
                    <a:pt x="54" y="10"/>
                  </a:lnTo>
                  <a:lnTo>
                    <a:pt x="43" y="31"/>
                  </a:lnTo>
                  <a:lnTo>
                    <a:pt x="0" y="27"/>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241" name="Freeform 9"/>
            <p:cNvSpPr>
              <a:spLocks/>
            </p:cNvSpPr>
            <p:nvPr/>
          </p:nvSpPr>
          <p:spPr bwMode="auto">
            <a:xfrm>
              <a:off x="1840" y="3281"/>
              <a:ext cx="27" cy="32"/>
            </a:xfrm>
            <a:custGeom>
              <a:avLst/>
              <a:gdLst>
                <a:gd name="T0" fmla="*/ 0 w 27"/>
                <a:gd name="T1" fmla="*/ 0 h 32"/>
                <a:gd name="T2" fmla="*/ 8 w 27"/>
                <a:gd name="T3" fmla="*/ 31 h 32"/>
                <a:gd name="T4" fmla="*/ 26 w 27"/>
                <a:gd name="T5" fmla="*/ 19 h 32"/>
                <a:gd name="T6" fmla="*/ 18 w 27"/>
                <a:gd name="T7" fmla="*/ 0 h 32"/>
                <a:gd name="T8" fmla="*/ 0 w 27"/>
                <a:gd name="T9" fmla="*/ 0 h 32"/>
                <a:gd name="T10" fmla="*/ 0 60000 65536"/>
                <a:gd name="T11" fmla="*/ 0 60000 65536"/>
                <a:gd name="T12" fmla="*/ 0 60000 65536"/>
                <a:gd name="T13" fmla="*/ 0 60000 65536"/>
                <a:gd name="T14" fmla="*/ 0 60000 65536"/>
                <a:gd name="T15" fmla="*/ 0 w 27"/>
                <a:gd name="T16" fmla="*/ 0 h 32"/>
                <a:gd name="T17" fmla="*/ 27 w 27"/>
                <a:gd name="T18" fmla="*/ 32 h 32"/>
              </a:gdLst>
              <a:ahLst/>
              <a:cxnLst>
                <a:cxn ang="T10">
                  <a:pos x="T0" y="T1"/>
                </a:cxn>
                <a:cxn ang="T11">
                  <a:pos x="T2" y="T3"/>
                </a:cxn>
                <a:cxn ang="T12">
                  <a:pos x="T4" y="T5"/>
                </a:cxn>
                <a:cxn ang="T13">
                  <a:pos x="T6" y="T7"/>
                </a:cxn>
                <a:cxn ang="T14">
                  <a:pos x="T8" y="T9"/>
                </a:cxn>
              </a:cxnLst>
              <a:rect l="T15" t="T16" r="T17" b="T18"/>
              <a:pathLst>
                <a:path w="27" h="32">
                  <a:moveTo>
                    <a:pt x="0" y="0"/>
                  </a:moveTo>
                  <a:lnTo>
                    <a:pt x="8" y="31"/>
                  </a:lnTo>
                  <a:lnTo>
                    <a:pt x="26" y="19"/>
                  </a:lnTo>
                  <a:lnTo>
                    <a:pt x="18" y="0"/>
                  </a:lnTo>
                  <a:lnTo>
                    <a:pt x="0" y="0"/>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242" name="Freeform 10"/>
            <p:cNvSpPr>
              <a:spLocks/>
            </p:cNvSpPr>
            <p:nvPr/>
          </p:nvSpPr>
          <p:spPr bwMode="auto">
            <a:xfrm>
              <a:off x="1872" y="3264"/>
              <a:ext cx="75" cy="55"/>
            </a:xfrm>
            <a:custGeom>
              <a:avLst/>
              <a:gdLst>
                <a:gd name="T0" fmla="*/ 0 w 75"/>
                <a:gd name="T1" fmla="*/ 14 h 55"/>
                <a:gd name="T2" fmla="*/ 10 w 75"/>
                <a:gd name="T3" fmla="*/ 0 h 55"/>
                <a:gd name="T4" fmla="*/ 20 w 75"/>
                <a:gd name="T5" fmla="*/ 14 h 55"/>
                <a:gd name="T6" fmla="*/ 44 w 75"/>
                <a:gd name="T7" fmla="*/ 12 h 55"/>
                <a:gd name="T8" fmla="*/ 74 w 75"/>
                <a:gd name="T9" fmla="*/ 37 h 55"/>
                <a:gd name="T10" fmla="*/ 61 w 75"/>
                <a:gd name="T11" fmla="*/ 45 h 55"/>
                <a:gd name="T12" fmla="*/ 30 w 75"/>
                <a:gd name="T13" fmla="*/ 54 h 55"/>
                <a:gd name="T14" fmla="*/ 22 w 75"/>
                <a:gd name="T15" fmla="*/ 31 h 55"/>
                <a:gd name="T16" fmla="*/ 10 w 75"/>
                <a:gd name="T17" fmla="*/ 31 h 55"/>
                <a:gd name="T18" fmla="*/ 0 w 75"/>
                <a:gd name="T19" fmla="*/ 14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5"/>
                <a:gd name="T31" fmla="*/ 0 h 55"/>
                <a:gd name="T32" fmla="*/ 75 w 75"/>
                <a:gd name="T33" fmla="*/ 55 h 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5" h="55">
                  <a:moveTo>
                    <a:pt x="0" y="14"/>
                  </a:moveTo>
                  <a:lnTo>
                    <a:pt x="10" y="0"/>
                  </a:lnTo>
                  <a:lnTo>
                    <a:pt x="20" y="14"/>
                  </a:lnTo>
                  <a:lnTo>
                    <a:pt x="44" y="12"/>
                  </a:lnTo>
                  <a:lnTo>
                    <a:pt x="74" y="37"/>
                  </a:lnTo>
                  <a:lnTo>
                    <a:pt x="61" y="45"/>
                  </a:lnTo>
                  <a:lnTo>
                    <a:pt x="30" y="54"/>
                  </a:lnTo>
                  <a:lnTo>
                    <a:pt x="22" y="31"/>
                  </a:lnTo>
                  <a:lnTo>
                    <a:pt x="10" y="31"/>
                  </a:lnTo>
                  <a:lnTo>
                    <a:pt x="0" y="14"/>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243" name="Freeform 11"/>
            <p:cNvSpPr>
              <a:spLocks/>
            </p:cNvSpPr>
            <p:nvPr/>
          </p:nvSpPr>
          <p:spPr bwMode="auto">
            <a:xfrm>
              <a:off x="1937" y="3357"/>
              <a:ext cx="121" cy="158"/>
            </a:xfrm>
            <a:custGeom>
              <a:avLst/>
              <a:gdLst>
                <a:gd name="T0" fmla="*/ 0 w 121"/>
                <a:gd name="T1" fmla="*/ 60 h 158"/>
                <a:gd name="T2" fmla="*/ 13 w 121"/>
                <a:gd name="T3" fmla="*/ 104 h 158"/>
                <a:gd name="T4" fmla="*/ 12 w 121"/>
                <a:gd name="T5" fmla="*/ 142 h 158"/>
                <a:gd name="T6" fmla="*/ 37 w 121"/>
                <a:gd name="T7" fmla="*/ 157 h 158"/>
                <a:gd name="T8" fmla="*/ 51 w 121"/>
                <a:gd name="T9" fmla="*/ 132 h 158"/>
                <a:gd name="T10" fmla="*/ 102 w 121"/>
                <a:gd name="T11" fmla="*/ 106 h 158"/>
                <a:gd name="T12" fmla="*/ 120 w 121"/>
                <a:gd name="T13" fmla="*/ 88 h 158"/>
                <a:gd name="T14" fmla="*/ 77 w 121"/>
                <a:gd name="T15" fmla="*/ 30 h 158"/>
                <a:gd name="T16" fmla="*/ 18 w 121"/>
                <a:gd name="T17" fmla="*/ 0 h 158"/>
                <a:gd name="T18" fmla="*/ 12 w 121"/>
                <a:gd name="T19" fmla="*/ 10 h 158"/>
                <a:gd name="T20" fmla="*/ 20 w 121"/>
                <a:gd name="T21" fmla="*/ 30 h 158"/>
                <a:gd name="T22" fmla="*/ 0 w 121"/>
                <a:gd name="T23" fmla="*/ 60 h 1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1"/>
                <a:gd name="T37" fmla="*/ 0 h 158"/>
                <a:gd name="T38" fmla="*/ 121 w 121"/>
                <a:gd name="T39" fmla="*/ 158 h 1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1" h="158">
                  <a:moveTo>
                    <a:pt x="0" y="60"/>
                  </a:moveTo>
                  <a:lnTo>
                    <a:pt x="13" y="104"/>
                  </a:lnTo>
                  <a:lnTo>
                    <a:pt x="12" y="142"/>
                  </a:lnTo>
                  <a:lnTo>
                    <a:pt x="37" y="157"/>
                  </a:lnTo>
                  <a:lnTo>
                    <a:pt x="51" y="132"/>
                  </a:lnTo>
                  <a:lnTo>
                    <a:pt x="102" y="106"/>
                  </a:lnTo>
                  <a:lnTo>
                    <a:pt x="120" y="88"/>
                  </a:lnTo>
                  <a:lnTo>
                    <a:pt x="77" y="30"/>
                  </a:lnTo>
                  <a:lnTo>
                    <a:pt x="18" y="0"/>
                  </a:lnTo>
                  <a:lnTo>
                    <a:pt x="12" y="10"/>
                  </a:lnTo>
                  <a:lnTo>
                    <a:pt x="20" y="30"/>
                  </a:lnTo>
                  <a:lnTo>
                    <a:pt x="0" y="60"/>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grpSp>
      <p:sp>
        <p:nvSpPr>
          <p:cNvPr id="47110" name="Freeform 12"/>
          <p:cNvSpPr>
            <a:spLocks/>
          </p:cNvSpPr>
          <p:nvPr/>
        </p:nvSpPr>
        <p:spPr bwMode="auto">
          <a:xfrm>
            <a:off x="6019800" y="4359275"/>
            <a:ext cx="1309688" cy="993775"/>
          </a:xfrm>
          <a:custGeom>
            <a:avLst/>
            <a:gdLst>
              <a:gd name="T0" fmla="*/ 0 w 825"/>
              <a:gd name="T1" fmla="*/ 2147483647 h 626"/>
              <a:gd name="T2" fmla="*/ 2147483647 w 825"/>
              <a:gd name="T3" fmla="*/ 2147483647 h 626"/>
              <a:gd name="T4" fmla="*/ 2147483647 w 825"/>
              <a:gd name="T5" fmla="*/ 2147483647 h 626"/>
              <a:gd name="T6" fmla="*/ 2147483647 w 825"/>
              <a:gd name="T7" fmla="*/ 2147483647 h 626"/>
              <a:gd name="T8" fmla="*/ 2147483647 w 825"/>
              <a:gd name="T9" fmla="*/ 2147483647 h 626"/>
              <a:gd name="T10" fmla="*/ 2147483647 w 825"/>
              <a:gd name="T11" fmla="*/ 2147483647 h 626"/>
              <a:gd name="T12" fmla="*/ 2147483647 w 825"/>
              <a:gd name="T13" fmla="*/ 2147483647 h 626"/>
              <a:gd name="T14" fmla="*/ 2147483647 w 825"/>
              <a:gd name="T15" fmla="*/ 2147483647 h 626"/>
              <a:gd name="T16" fmla="*/ 2147483647 w 825"/>
              <a:gd name="T17" fmla="*/ 2147483647 h 626"/>
              <a:gd name="T18" fmla="*/ 2147483647 w 825"/>
              <a:gd name="T19" fmla="*/ 2147483647 h 626"/>
              <a:gd name="T20" fmla="*/ 2147483647 w 825"/>
              <a:gd name="T21" fmla="*/ 2147483647 h 626"/>
              <a:gd name="T22" fmla="*/ 2147483647 w 825"/>
              <a:gd name="T23" fmla="*/ 2147483647 h 626"/>
              <a:gd name="T24" fmla="*/ 2147483647 w 825"/>
              <a:gd name="T25" fmla="*/ 2147483647 h 626"/>
              <a:gd name="T26" fmla="*/ 2147483647 w 825"/>
              <a:gd name="T27" fmla="*/ 2147483647 h 626"/>
              <a:gd name="T28" fmla="*/ 2147483647 w 825"/>
              <a:gd name="T29" fmla="*/ 2147483647 h 626"/>
              <a:gd name="T30" fmla="*/ 2147483647 w 825"/>
              <a:gd name="T31" fmla="*/ 2147483647 h 626"/>
              <a:gd name="T32" fmla="*/ 2147483647 w 825"/>
              <a:gd name="T33" fmla="*/ 2147483647 h 626"/>
              <a:gd name="T34" fmla="*/ 2147483647 w 825"/>
              <a:gd name="T35" fmla="*/ 2147483647 h 626"/>
              <a:gd name="T36" fmla="*/ 2147483647 w 825"/>
              <a:gd name="T37" fmla="*/ 2147483647 h 626"/>
              <a:gd name="T38" fmla="*/ 2147483647 w 825"/>
              <a:gd name="T39" fmla="*/ 2147483647 h 626"/>
              <a:gd name="T40" fmla="*/ 2147483647 w 825"/>
              <a:gd name="T41" fmla="*/ 2147483647 h 626"/>
              <a:gd name="T42" fmla="*/ 2147483647 w 825"/>
              <a:gd name="T43" fmla="*/ 2147483647 h 626"/>
              <a:gd name="T44" fmla="*/ 2147483647 w 825"/>
              <a:gd name="T45" fmla="*/ 2147483647 h 626"/>
              <a:gd name="T46" fmla="*/ 2147483647 w 825"/>
              <a:gd name="T47" fmla="*/ 2147483647 h 626"/>
              <a:gd name="T48" fmla="*/ 2147483647 w 825"/>
              <a:gd name="T49" fmla="*/ 2147483647 h 626"/>
              <a:gd name="T50" fmla="*/ 2147483647 w 825"/>
              <a:gd name="T51" fmla="*/ 2147483647 h 626"/>
              <a:gd name="T52" fmla="*/ 2147483647 w 825"/>
              <a:gd name="T53" fmla="*/ 2147483647 h 626"/>
              <a:gd name="T54" fmla="*/ 2147483647 w 825"/>
              <a:gd name="T55" fmla="*/ 2147483647 h 626"/>
              <a:gd name="T56" fmla="*/ 2147483647 w 825"/>
              <a:gd name="T57" fmla="*/ 2147483647 h 626"/>
              <a:gd name="T58" fmla="*/ 2147483647 w 825"/>
              <a:gd name="T59" fmla="*/ 2147483647 h 626"/>
              <a:gd name="T60" fmla="*/ 2147483647 w 825"/>
              <a:gd name="T61" fmla="*/ 2147483647 h 626"/>
              <a:gd name="T62" fmla="*/ 2147483647 w 825"/>
              <a:gd name="T63" fmla="*/ 2147483647 h 626"/>
              <a:gd name="T64" fmla="*/ 2147483647 w 825"/>
              <a:gd name="T65" fmla="*/ 2147483647 h 626"/>
              <a:gd name="T66" fmla="*/ 2147483647 w 825"/>
              <a:gd name="T67" fmla="*/ 2147483647 h 626"/>
              <a:gd name="T68" fmla="*/ 2147483647 w 825"/>
              <a:gd name="T69" fmla="*/ 2147483647 h 626"/>
              <a:gd name="T70" fmla="*/ 2147483647 w 825"/>
              <a:gd name="T71" fmla="*/ 2147483647 h 626"/>
              <a:gd name="T72" fmla="*/ 2147483647 w 825"/>
              <a:gd name="T73" fmla="*/ 2147483647 h 626"/>
              <a:gd name="T74" fmla="*/ 2147483647 w 825"/>
              <a:gd name="T75" fmla="*/ 2147483647 h 626"/>
              <a:gd name="T76" fmla="*/ 2147483647 w 825"/>
              <a:gd name="T77" fmla="*/ 2147483647 h 626"/>
              <a:gd name="T78" fmla="*/ 2147483647 w 825"/>
              <a:gd name="T79" fmla="*/ 2147483647 h 626"/>
              <a:gd name="T80" fmla="*/ 2147483647 w 825"/>
              <a:gd name="T81" fmla="*/ 2147483647 h 626"/>
              <a:gd name="T82" fmla="*/ 2147483647 w 825"/>
              <a:gd name="T83" fmla="*/ 2147483647 h 626"/>
              <a:gd name="T84" fmla="*/ 2147483647 w 825"/>
              <a:gd name="T85" fmla="*/ 2147483647 h 626"/>
              <a:gd name="T86" fmla="*/ 2147483647 w 825"/>
              <a:gd name="T87" fmla="*/ 2147483647 h 626"/>
              <a:gd name="T88" fmla="*/ 2147483647 w 825"/>
              <a:gd name="T89" fmla="*/ 2147483647 h 626"/>
              <a:gd name="T90" fmla="*/ 2147483647 w 825"/>
              <a:gd name="T91" fmla="*/ 2147483647 h 626"/>
              <a:gd name="T92" fmla="*/ 2147483647 w 825"/>
              <a:gd name="T93" fmla="*/ 2147483647 h 626"/>
              <a:gd name="T94" fmla="*/ 2147483647 w 825"/>
              <a:gd name="T95" fmla="*/ 2147483647 h 626"/>
              <a:gd name="T96" fmla="*/ 2147483647 w 825"/>
              <a:gd name="T97" fmla="*/ 2147483647 h 626"/>
              <a:gd name="T98" fmla="*/ 2147483647 w 825"/>
              <a:gd name="T99" fmla="*/ 2147483647 h 626"/>
              <a:gd name="T100" fmla="*/ 2147483647 w 825"/>
              <a:gd name="T101" fmla="*/ 2147483647 h 626"/>
              <a:gd name="T102" fmla="*/ 2147483647 w 825"/>
              <a:gd name="T103" fmla="*/ 2147483647 h 626"/>
              <a:gd name="T104" fmla="*/ 2147483647 w 825"/>
              <a:gd name="T105" fmla="*/ 2147483647 h 626"/>
              <a:gd name="T106" fmla="*/ 2147483647 w 825"/>
              <a:gd name="T107" fmla="*/ 2147483647 h 626"/>
              <a:gd name="T108" fmla="*/ 0 w 825"/>
              <a:gd name="T109" fmla="*/ 2147483647 h 62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25"/>
              <a:gd name="T166" fmla="*/ 0 h 626"/>
              <a:gd name="T167" fmla="*/ 825 w 825"/>
              <a:gd name="T168" fmla="*/ 626 h 62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25" h="626">
                <a:moveTo>
                  <a:pt x="0" y="43"/>
                </a:moveTo>
                <a:lnTo>
                  <a:pt x="0" y="58"/>
                </a:lnTo>
                <a:lnTo>
                  <a:pt x="24" y="83"/>
                </a:lnTo>
                <a:lnTo>
                  <a:pt x="20" y="96"/>
                </a:lnTo>
                <a:lnTo>
                  <a:pt x="26" y="104"/>
                </a:lnTo>
                <a:lnTo>
                  <a:pt x="15" y="119"/>
                </a:lnTo>
                <a:lnTo>
                  <a:pt x="36" y="113"/>
                </a:lnTo>
                <a:lnTo>
                  <a:pt x="45" y="102"/>
                </a:lnTo>
                <a:lnTo>
                  <a:pt x="45" y="89"/>
                </a:lnTo>
                <a:lnTo>
                  <a:pt x="55" y="98"/>
                </a:lnTo>
                <a:lnTo>
                  <a:pt x="58" y="87"/>
                </a:lnTo>
                <a:lnTo>
                  <a:pt x="68" y="96"/>
                </a:lnTo>
                <a:lnTo>
                  <a:pt x="49" y="111"/>
                </a:lnTo>
                <a:lnTo>
                  <a:pt x="102" y="98"/>
                </a:lnTo>
                <a:lnTo>
                  <a:pt x="113" y="87"/>
                </a:lnTo>
                <a:lnTo>
                  <a:pt x="121" y="90"/>
                </a:lnTo>
                <a:lnTo>
                  <a:pt x="140" y="87"/>
                </a:lnTo>
                <a:lnTo>
                  <a:pt x="149" y="94"/>
                </a:lnTo>
                <a:lnTo>
                  <a:pt x="113" y="98"/>
                </a:lnTo>
                <a:lnTo>
                  <a:pt x="125" y="100"/>
                </a:lnTo>
                <a:lnTo>
                  <a:pt x="167" y="109"/>
                </a:lnTo>
                <a:lnTo>
                  <a:pt x="191" y="123"/>
                </a:lnTo>
                <a:lnTo>
                  <a:pt x="184" y="104"/>
                </a:lnTo>
                <a:lnTo>
                  <a:pt x="195" y="119"/>
                </a:lnTo>
                <a:lnTo>
                  <a:pt x="214" y="123"/>
                </a:lnTo>
                <a:lnTo>
                  <a:pt x="199" y="126"/>
                </a:lnTo>
                <a:lnTo>
                  <a:pt x="227" y="142"/>
                </a:lnTo>
                <a:lnTo>
                  <a:pt x="239" y="155"/>
                </a:lnTo>
                <a:lnTo>
                  <a:pt x="237" y="168"/>
                </a:lnTo>
                <a:lnTo>
                  <a:pt x="225" y="151"/>
                </a:lnTo>
                <a:lnTo>
                  <a:pt x="235" y="172"/>
                </a:lnTo>
                <a:lnTo>
                  <a:pt x="254" y="162"/>
                </a:lnTo>
                <a:lnTo>
                  <a:pt x="269" y="160"/>
                </a:lnTo>
                <a:lnTo>
                  <a:pt x="279" y="153"/>
                </a:lnTo>
                <a:lnTo>
                  <a:pt x="282" y="159"/>
                </a:lnTo>
                <a:lnTo>
                  <a:pt x="313" y="138"/>
                </a:lnTo>
                <a:lnTo>
                  <a:pt x="332" y="138"/>
                </a:lnTo>
                <a:lnTo>
                  <a:pt x="324" y="128"/>
                </a:lnTo>
                <a:lnTo>
                  <a:pt x="337" y="111"/>
                </a:lnTo>
                <a:lnTo>
                  <a:pt x="366" y="109"/>
                </a:lnTo>
                <a:lnTo>
                  <a:pt x="396" y="125"/>
                </a:lnTo>
                <a:lnTo>
                  <a:pt x="413" y="147"/>
                </a:lnTo>
                <a:lnTo>
                  <a:pt x="432" y="151"/>
                </a:lnTo>
                <a:lnTo>
                  <a:pt x="434" y="168"/>
                </a:lnTo>
                <a:lnTo>
                  <a:pt x="451" y="176"/>
                </a:lnTo>
                <a:lnTo>
                  <a:pt x="461" y="189"/>
                </a:lnTo>
                <a:lnTo>
                  <a:pt x="470" y="198"/>
                </a:lnTo>
                <a:lnTo>
                  <a:pt x="497" y="198"/>
                </a:lnTo>
                <a:lnTo>
                  <a:pt x="508" y="217"/>
                </a:lnTo>
                <a:lnTo>
                  <a:pt x="520" y="251"/>
                </a:lnTo>
                <a:lnTo>
                  <a:pt x="512" y="312"/>
                </a:lnTo>
                <a:lnTo>
                  <a:pt x="516" y="348"/>
                </a:lnTo>
                <a:lnTo>
                  <a:pt x="531" y="361"/>
                </a:lnTo>
                <a:lnTo>
                  <a:pt x="535" y="342"/>
                </a:lnTo>
                <a:lnTo>
                  <a:pt x="524" y="339"/>
                </a:lnTo>
                <a:lnTo>
                  <a:pt x="525" y="325"/>
                </a:lnTo>
                <a:lnTo>
                  <a:pt x="531" y="329"/>
                </a:lnTo>
                <a:lnTo>
                  <a:pt x="541" y="331"/>
                </a:lnTo>
                <a:lnTo>
                  <a:pt x="546" y="344"/>
                </a:lnTo>
                <a:lnTo>
                  <a:pt x="552" y="331"/>
                </a:lnTo>
                <a:lnTo>
                  <a:pt x="560" y="342"/>
                </a:lnTo>
                <a:lnTo>
                  <a:pt x="537" y="382"/>
                </a:lnTo>
                <a:lnTo>
                  <a:pt x="535" y="388"/>
                </a:lnTo>
                <a:lnTo>
                  <a:pt x="550" y="397"/>
                </a:lnTo>
                <a:lnTo>
                  <a:pt x="563" y="429"/>
                </a:lnTo>
                <a:lnTo>
                  <a:pt x="577" y="445"/>
                </a:lnTo>
                <a:lnTo>
                  <a:pt x="586" y="454"/>
                </a:lnTo>
                <a:lnTo>
                  <a:pt x="596" y="454"/>
                </a:lnTo>
                <a:lnTo>
                  <a:pt x="586" y="439"/>
                </a:lnTo>
                <a:lnTo>
                  <a:pt x="594" y="441"/>
                </a:lnTo>
                <a:lnTo>
                  <a:pt x="609" y="437"/>
                </a:lnTo>
                <a:lnTo>
                  <a:pt x="601" y="445"/>
                </a:lnTo>
                <a:lnTo>
                  <a:pt x="607" y="460"/>
                </a:lnTo>
                <a:lnTo>
                  <a:pt x="615" y="482"/>
                </a:lnTo>
                <a:lnTo>
                  <a:pt x="634" y="490"/>
                </a:lnTo>
                <a:lnTo>
                  <a:pt x="637" y="505"/>
                </a:lnTo>
                <a:lnTo>
                  <a:pt x="655" y="547"/>
                </a:lnTo>
                <a:lnTo>
                  <a:pt x="677" y="547"/>
                </a:lnTo>
                <a:lnTo>
                  <a:pt x="696" y="556"/>
                </a:lnTo>
                <a:lnTo>
                  <a:pt x="725" y="598"/>
                </a:lnTo>
                <a:lnTo>
                  <a:pt x="751" y="602"/>
                </a:lnTo>
                <a:lnTo>
                  <a:pt x="751" y="611"/>
                </a:lnTo>
                <a:lnTo>
                  <a:pt x="746" y="615"/>
                </a:lnTo>
                <a:lnTo>
                  <a:pt x="725" y="609"/>
                </a:lnTo>
                <a:lnTo>
                  <a:pt x="732" y="625"/>
                </a:lnTo>
                <a:lnTo>
                  <a:pt x="757" y="617"/>
                </a:lnTo>
                <a:lnTo>
                  <a:pt x="776" y="617"/>
                </a:lnTo>
                <a:lnTo>
                  <a:pt x="786" y="609"/>
                </a:lnTo>
                <a:lnTo>
                  <a:pt x="803" y="606"/>
                </a:lnTo>
                <a:lnTo>
                  <a:pt x="814" y="587"/>
                </a:lnTo>
                <a:lnTo>
                  <a:pt x="808" y="562"/>
                </a:lnTo>
                <a:lnTo>
                  <a:pt x="818" y="534"/>
                </a:lnTo>
                <a:lnTo>
                  <a:pt x="824" y="537"/>
                </a:lnTo>
                <a:lnTo>
                  <a:pt x="818" y="439"/>
                </a:lnTo>
                <a:lnTo>
                  <a:pt x="808" y="409"/>
                </a:lnTo>
                <a:lnTo>
                  <a:pt x="719" y="261"/>
                </a:lnTo>
                <a:lnTo>
                  <a:pt x="700" y="215"/>
                </a:lnTo>
                <a:lnTo>
                  <a:pt x="708" y="215"/>
                </a:lnTo>
                <a:lnTo>
                  <a:pt x="649" y="123"/>
                </a:lnTo>
                <a:lnTo>
                  <a:pt x="609" y="26"/>
                </a:lnTo>
                <a:lnTo>
                  <a:pt x="607" y="11"/>
                </a:lnTo>
                <a:lnTo>
                  <a:pt x="594" y="7"/>
                </a:lnTo>
                <a:lnTo>
                  <a:pt x="560" y="0"/>
                </a:lnTo>
                <a:lnTo>
                  <a:pt x="546" y="13"/>
                </a:lnTo>
                <a:lnTo>
                  <a:pt x="554" y="56"/>
                </a:lnTo>
                <a:lnTo>
                  <a:pt x="537" y="54"/>
                </a:lnTo>
                <a:lnTo>
                  <a:pt x="533" y="35"/>
                </a:lnTo>
                <a:lnTo>
                  <a:pt x="271" y="51"/>
                </a:lnTo>
                <a:lnTo>
                  <a:pt x="254" y="18"/>
                </a:lnTo>
                <a:lnTo>
                  <a:pt x="0" y="43"/>
                </a:lnTo>
              </a:path>
            </a:pathLst>
          </a:custGeom>
          <a:solidFill>
            <a:srgbClr val="6699FF"/>
          </a:solidFill>
          <a:ln w="12700" cap="rnd" cmpd="sng">
            <a:solidFill>
              <a:srgbClr val="000000"/>
            </a:solidFill>
            <a:prstDash val="solid"/>
            <a:round/>
            <a:headEnd/>
            <a:tailEnd/>
          </a:ln>
        </p:spPr>
        <p:txBody>
          <a:bodyPr/>
          <a:lstStyle/>
          <a:p>
            <a:endParaRPr lang="en-US"/>
          </a:p>
        </p:txBody>
      </p:sp>
      <p:sp>
        <p:nvSpPr>
          <p:cNvPr id="47111" name="Freeform 13"/>
          <p:cNvSpPr>
            <a:spLocks/>
          </p:cNvSpPr>
          <p:nvPr/>
        </p:nvSpPr>
        <p:spPr bwMode="auto">
          <a:xfrm>
            <a:off x="7137400" y="5451475"/>
            <a:ext cx="66675" cy="49213"/>
          </a:xfrm>
          <a:custGeom>
            <a:avLst/>
            <a:gdLst>
              <a:gd name="T0" fmla="*/ 0 w 42"/>
              <a:gd name="T1" fmla="*/ 2147483647 h 31"/>
              <a:gd name="T2" fmla="*/ 2147483647 w 42"/>
              <a:gd name="T3" fmla="*/ 2147483647 h 31"/>
              <a:gd name="T4" fmla="*/ 2147483647 w 42"/>
              <a:gd name="T5" fmla="*/ 2147483647 h 31"/>
              <a:gd name="T6" fmla="*/ 2147483647 w 42"/>
              <a:gd name="T7" fmla="*/ 0 h 31"/>
              <a:gd name="T8" fmla="*/ 2147483647 w 42"/>
              <a:gd name="T9" fmla="*/ 2147483647 h 31"/>
              <a:gd name="T10" fmla="*/ 2147483647 w 42"/>
              <a:gd name="T11" fmla="*/ 2147483647 h 31"/>
              <a:gd name="T12" fmla="*/ 2147483647 w 42"/>
              <a:gd name="T13" fmla="*/ 2147483647 h 31"/>
              <a:gd name="T14" fmla="*/ 2147483647 w 42"/>
              <a:gd name="T15" fmla="*/ 2147483647 h 31"/>
              <a:gd name="T16" fmla="*/ 0 w 42"/>
              <a:gd name="T17" fmla="*/ 2147483647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
              <a:gd name="T28" fmla="*/ 0 h 31"/>
              <a:gd name="T29" fmla="*/ 42 w 42"/>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 h="31">
                <a:moveTo>
                  <a:pt x="0" y="30"/>
                </a:moveTo>
                <a:lnTo>
                  <a:pt x="1" y="14"/>
                </a:lnTo>
                <a:lnTo>
                  <a:pt x="19" y="10"/>
                </a:lnTo>
                <a:lnTo>
                  <a:pt x="21" y="0"/>
                </a:lnTo>
                <a:lnTo>
                  <a:pt x="41" y="12"/>
                </a:lnTo>
                <a:lnTo>
                  <a:pt x="21" y="18"/>
                </a:lnTo>
                <a:lnTo>
                  <a:pt x="9" y="16"/>
                </a:lnTo>
                <a:lnTo>
                  <a:pt x="11" y="24"/>
                </a:lnTo>
                <a:lnTo>
                  <a:pt x="0" y="30"/>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7112" name="Freeform 14"/>
          <p:cNvSpPr>
            <a:spLocks/>
          </p:cNvSpPr>
          <p:nvPr/>
        </p:nvSpPr>
        <p:spPr bwMode="auto">
          <a:xfrm>
            <a:off x="7227888" y="5418138"/>
            <a:ext cx="58737" cy="52387"/>
          </a:xfrm>
          <a:custGeom>
            <a:avLst/>
            <a:gdLst>
              <a:gd name="T0" fmla="*/ 0 w 37"/>
              <a:gd name="T1" fmla="*/ 2147483647 h 33"/>
              <a:gd name="T2" fmla="*/ 2147483647 w 37"/>
              <a:gd name="T3" fmla="*/ 2147483647 h 33"/>
              <a:gd name="T4" fmla="*/ 2147483647 w 37"/>
              <a:gd name="T5" fmla="*/ 0 h 33"/>
              <a:gd name="T6" fmla="*/ 2147483647 w 37"/>
              <a:gd name="T7" fmla="*/ 2147483647 h 33"/>
              <a:gd name="T8" fmla="*/ 0 w 37"/>
              <a:gd name="T9" fmla="*/ 2147483647 h 33"/>
              <a:gd name="T10" fmla="*/ 0 60000 65536"/>
              <a:gd name="T11" fmla="*/ 0 60000 65536"/>
              <a:gd name="T12" fmla="*/ 0 60000 65536"/>
              <a:gd name="T13" fmla="*/ 0 60000 65536"/>
              <a:gd name="T14" fmla="*/ 0 60000 65536"/>
              <a:gd name="T15" fmla="*/ 0 w 37"/>
              <a:gd name="T16" fmla="*/ 0 h 33"/>
              <a:gd name="T17" fmla="*/ 37 w 37"/>
              <a:gd name="T18" fmla="*/ 33 h 33"/>
            </a:gdLst>
            <a:ahLst/>
            <a:cxnLst>
              <a:cxn ang="T10">
                <a:pos x="T0" y="T1"/>
              </a:cxn>
              <a:cxn ang="T11">
                <a:pos x="T2" y="T3"/>
              </a:cxn>
              <a:cxn ang="T12">
                <a:pos x="T4" y="T5"/>
              </a:cxn>
              <a:cxn ang="T13">
                <a:pos x="T6" y="T7"/>
              </a:cxn>
              <a:cxn ang="T14">
                <a:pos x="T8" y="T9"/>
              </a:cxn>
            </a:cxnLst>
            <a:rect l="T15" t="T16" r="T17" b="T18"/>
            <a:pathLst>
              <a:path w="37" h="33">
                <a:moveTo>
                  <a:pt x="0" y="29"/>
                </a:moveTo>
                <a:lnTo>
                  <a:pt x="7" y="32"/>
                </a:lnTo>
                <a:lnTo>
                  <a:pt x="36" y="0"/>
                </a:lnTo>
                <a:lnTo>
                  <a:pt x="9" y="22"/>
                </a:lnTo>
                <a:lnTo>
                  <a:pt x="0" y="29"/>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7113" name="Freeform 15"/>
          <p:cNvSpPr>
            <a:spLocks/>
          </p:cNvSpPr>
          <p:nvPr/>
        </p:nvSpPr>
        <p:spPr bwMode="auto">
          <a:xfrm>
            <a:off x="7318375" y="5318125"/>
            <a:ext cx="50800" cy="73025"/>
          </a:xfrm>
          <a:custGeom>
            <a:avLst/>
            <a:gdLst>
              <a:gd name="T0" fmla="*/ 0 w 32"/>
              <a:gd name="T1" fmla="*/ 2147483647 h 46"/>
              <a:gd name="T2" fmla="*/ 2147483647 w 32"/>
              <a:gd name="T3" fmla="*/ 2147483647 h 46"/>
              <a:gd name="T4" fmla="*/ 2147483647 w 32"/>
              <a:gd name="T5" fmla="*/ 0 h 46"/>
              <a:gd name="T6" fmla="*/ 2147483647 w 32"/>
              <a:gd name="T7" fmla="*/ 2147483647 h 46"/>
              <a:gd name="T8" fmla="*/ 0 w 32"/>
              <a:gd name="T9" fmla="*/ 2147483647 h 46"/>
              <a:gd name="T10" fmla="*/ 0 60000 65536"/>
              <a:gd name="T11" fmla="*/ 0 60000 65536"/>
              <a:gd name="T12" fmla="*/ 0 60000 65536"/>
              <a:gd name="T13" fmla="*/ 0 60000 65536"/>
              <a:gd name="T14" fmla="*/ 0 60000 65536"/>
              <a:gd name="T15" fmla="*/ 0 w 32"/>
              <a:gd name="T16" fmla="*/ 0 h 46"/>
              <a:gd name="T17" fmla="*/ 32 w 32"/>
              <a:gd name="T18" fmla="*/ 46 h 46"/>
            </a:gdLst>
            <a:ahLst/>
            <a:cxnLst>
              <a:cxn ang="T10">
                <a:pos x="T0" y="T1"/>
              </a:cxn>
              <a:cxn ang="T11">
                <a:pos x="T2" y="T3"/>
              </a:cxn>
              <a:cxn ang="T12">
                <a:pos x="T4" y="T5"/>
              </a:cxn>
              <a:cxn ang="T13">
                <a:pos x="T6" y="T7"/>
              </a:cxn>
              <a:cxn ang="T14">
                <a:pos x="T8" y="T9"/>
              </a:cxn>
            </a:cxnLst>
            <a:rect l="T15" t="T16" r="T17" b="T18"/>
            <a:pathLst>
              <a:path w="32" h="46">
                <a:moveTo>
                  <a:pt x="0" y="45"/>
                </a:moveTo>
                <a:lnTo>
                  <a:pt x="15" y="29"/>
                </a:lnTo>
                <a:lnTo>
                  <a:pt x="31" y="0"/>
                </a:lnTo>
                <a:lnTo>
                  <a:pt x="24" y="13"/>
                </a:lnTo>
                <a:lnTo>
                  <a:pt x="0" y="45"/>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7114" name="Freeform 16"/>
          <p:cNvSpPr>
            <a:spLocks/>
          </p:cNvSpPr>
          <p:nvPr/>
        </p:nvSpPr>
        <p:spPr bwMode="auto">
          <a:xfrm>
            <a:off x="5470525" y="1476375"/>
            <a:ext cx="828675" cy="427038"/>
          </a:xfrm>
          <a:custGeom>
            <a:avLst/>
            <a:gdLst>
              <a:gd name="T0" fmla="*/ 2147483647 w 522"/>
              <a:gd name="T1" fmla="*/ 2147483647 h 269"/>
              <a:gd name="T2" fmla="*/ 2147483647 w 522"/>
              <a:gd name="T3" fmla="*/ 2147483647 h 269"/>
              <a:gd name="T4" fmla="*/ 2147483647 w 522"/>
              <a:gd name="T5" fmla="*/ 2147483647 h 269"/>
              <a:gd name="T6" fmla="*/ 2147483647 w 522"/>
              <a:gd name="T7" fmla="*/ 2147483647 h 269"/>
              <a:gd name="T8" fmla="*/ 2147483647 w 522"/>
              <a:gd name="T9" fmla="*/ 2147483647 h 269"/>
              <a:gd name="T10" fmla="*/ 2147483647 w 522"/>
              <a:gd name="T11" fmla="*/ 2147483647 h 269"/>
              <a:gd name="T12" fmla="*/ 2147483647 w 522"/>
              <a:gd name="T13" fmla="*/ 2147483647 h 269"/>
              <a:gd name="T14" fmla="*/ 2147483647 w 522"/>
              <a:gd name="T15" fmla="*/ 2147483647 h 269"/>
              <a:gd name="T16" fmla="*/ 2147483647 w 522"/>
              <a:gd name="T17" fmla="*/ 2147483647 h 269"/>
              <a:gd name="T18" fmla="*/ 2147483647 w 522"/>
              <a:gd name="T19" fmla="*/ 2147483647 h 269"/>
              <a:gd name="T20" fmla="*/ 2147483647 w 522"/>
              <a:gd name="T21" fmla="*/ 2147483647 h 269"/>
              <a:gd name="T22" fmla="*/ 2147483647 w 522"/>
              <a:gd name="T23" fmla="*/ 2147483647 h 269"/>
              <a:gd name="T24" fmla="*/ 2147483647 w 522"/>
              <a:gd name="T25" fmla="*/ 2147483647 h 269"/>
              <a:gd name="T26" fmla="*/ 2147483647 w 522"/>
              <a:gd name="T27" fmla="*/ 2147483647 h 269"/>
              <a:gd name="T28" fmla="*/ 2147483647 w 522"/>
              <a:gd name="T29" fmla="*/ 2147483647 h 269"/>
              <a:gd name="T30" fmla="*/ 2147483647 w 522"/>
              <a:gd name="T31" fmla="*/ 2147483647 h 269"/>
              <a:gd name="T32" fmla="*/ 2147483647 w 522"/>
              <a:gd name="T33" fmla="*/ 2147483647 h 269"/>
              <a:gd name="T34" fmla="*/ 2147483647 w 522"/>
              <a:gd name="T35" fmla="*/ 2147483647 h 269"/>
              <a:gd name="T36" fmla="*/ 2147483647 w 522"/>
              <a:gd name="T37" fmla="*/ 2147483647 h 269"/>
              <a:gd name="T38" fmla="*/ 2147483647 w 522"/>
              <a:gd name="T39" fmla="*/ 2147483647 h 269"/>
              <a:gd name="T40" fmla="*/ 2147483647 w 522"/>
              <a:gd name="T41" fmla="*/ 2147483647 h 269"/>
              <a:gd name="T42" fmla="*/ 2147483647 w 522"/>
              <a:gd name="T43" fmla="*/ 2147483647 h 269"/>
              <a:gd name="T44" fmla="*/ 2147483647 w 522"/>
              <a:gd name="T45" fmla="*/ 2147483647 h 269"/>
              <a:gd name="T46" fmla="*/ 2147483647 w 522"/>
              <a:gd name="T47" fmla="*/ 2147483647 h 269"/>
              <a:gd name="T48" fmla="*/ 2147483647 w 522"/>
              <a:gd name="T49" fmla="*/ 2147483647 h 269"/>
              <a:gd name="T50" fmla="*/ 2147483647 w 522"/>
              <a:gd name="T51" fmla="*/ 2147483647 h 269"/>
              <a:gd name="T52" fmla="*/ 2147483647 w 522"/>
              <a:gd name="T53" fmla="*/ 2147483647 h 269"/>
              <a:gd name="T54" fmla="*/ 2147483647 w 522"/>
              <a:gd name="T55" fmla="*/ 2147483647 h 269"/>
              <a:gd name="T56" fmla="*/ 2147483647 w 522"/>
              <a:gd name="T57" fmla="*/ 2147483647 h 269"/>
              <a:gd name="T58" fmla="*/ 2147483647 w 522"/>
              <a:gd name="T59" fmla="*/ 2147483647 h 269"/>
              <a:gd name="T60" fmla="*/ 2147483647 w 522"/>
              <a:gd name="T61" fmla="*/ 2147483647 h 269"/>
              <a:gd name="T62" fmla="*/ 2147483647 w 522"/>
              <a:gd name="T63" fmla="*/ 0 h 269"/>
              <a:gd name="T64" fmla="*/ 2147483647 w 522"/>
              <a:gd name="T65" fmla="*/ 2147483647 h 269"/>
              <a:gd name="T66" fmla="*/ 2147483647 w 522"/>
              <a:gd name="T67" fmla="*/ 2147483647 h 269"/>
              <a:gd name="T68" fmla="*/ 2147483647 w 522"/>
              <a:gd name="T69" fmla="*/ 2147483647 h 269"/>
              <a:gd name="T70" fmla="*/ 2147483647 w 522"/>
              <a:gd name="T71" fmla="*/ 2147483647 h 269"/>
              <a:gd name="T72" fmla="*/ 2147483647 w 522"/>
              <a:gd name="T73" fmla="*/ 2147483647 h 269"/>
              <a:gd name="T74" fmla="*/ 0 w 522"/>
              <a:gd name="T75" fmla="*/ 2147483647 h 2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22"/>
              <a:gd name="T115" fmla="*/ 0 h 269"/>
              <a:gd name="T116" fmla="*/ 522 w 522"/>
              <a:gd name="T117" fmla="*/ 269 h 2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22" h="269">
                <a:moveTo>
                  <a:pt x="0" y="115"/>
                </a:moveTo>
                <a:lnTo>
                  <a:pt x="39" y="144"/>
                </a:lnTo>
                <a:lnTo>
                  <a:pt x="142" y="169"/>
                </a:lnTo>
                <a:lnTo>
                  <a:pt x="183" y="174"/>
                </a:lnTo>
                <a:lnTo>
                  <a:pt x="193" y="190"/>
                </a:lnTo>
                <a:lnTo>
                  <a:pt x="212" y="197"/>
                </a:lnTo>
                <a:lnTo>
                  <a:pt x="236" y="268"/>
                </a:lnTo>
                <a:lnTo>
                  <a:pt x="259" y="212"/>
                </a:lnTo>
                <a:lnTo>
                  <a:pt x="265" y="199"/>
                </a:lnTo>
                <a:lnTo>
                  <a:pt x="270" y="193"/>
                </a:lnTo>
                <a:lnTo>
                  <a:pt x="270" y="184"/>
                </a:lnTo>
                <a:lnTo>
                  <a:pt x="280" y="169"/>
                </a:lnTo>
                <a:lnTo>
                  <a:pt x="282" y="171"/>
                </a:lnTo>
                <a:lnTo>
                  <a:pt x="280" y="176"/>
                </a:lnTo>
                <a:lnTo>
                  <a:pt x="280" y="193"/>
                </a:lnTo>
                <a:lnTo>
                  <a:pt x="287" y="188"/>
                </a:lnTo>
                <a:lnTo>
                  <a:pt x="295" y="172"/>
                </a:lnTo>
                <a:lnTo>
                  <a:pt x="306" y="174"/>
                </a:lnTo>
                <a:lnTo>
                  <a:pt x="310" y="167"/>
                </a:lnTo>
                <a:lnTo>
                  <a:pt x="312" y="171"/>
                </a:lnTo>
                <a:lnTo>
                  <a:pt x="301" y="197"/>
                </a:lnTo>
                <a:lnTo>
                  <a:pt x="308" y="199"/>
                </a:lnTo>
                <a:lnTo>
                  <a:pt x="316" y="184"/>
                </a:lnTo>
                <a:lnTo>
                  <a:pt x="329" y="176"/>
                </a:lnTo>
                <a:lnTo>
                  <a:pt x="337" y="159"/>
                </a:lnTo>
                <a:lnTo>
                  <a:pt x="365" y="155"/>
                </a:lnTo>
                <a:lnTo>
                  <a:pt x="378" y="153"/>
                </a:lnTo>
                <a:lnTo>
                  <a:pt x="403" y="136"/>
                </a:lnTo>
                <a:lnTo>
                  <a:pt x="435" y="142"/>
                </a:lnTo>
                <a:lnTo>
                  <a:pt x="456" y="157"/>
                </a:lnTo>
                <a:lnTo>
                  <a:pt x="460" y="138"/>
                </a:lnTo>
                <a:lnTo>
                  <a:pt x="469" y="138"/>
                </a:lnTo>
                <a:lnTo>
                  <a:pt x="498" y="138"/>
                </a:lnTo>
                <a:lnTo>
                  <a:pt x="521" y="133"/>
                </a:lnTo>
                <a:lnTo>
                  <a:pt x="492" y="115"/>
                </a:lnTo>
                <a:lnTo>
                  <a:pt x="485" y="87"/>
                </a:lnTo>
                <a:lnTo>
                  <a:pt x="462" y="93"/>
                </a:lnTo>
                <a:lnTo>
                  <a:pt x="454" y="87"/>
                </a:lnTo>
                <a:lnTo>
                  <a:pt x="447" y="93"/>
                </a:lnTo>
                <a:lnTo>
                  <a:pt x="431" y="89"/>
                </a:lnTo>
                <a:lnTo>
                  <a:pt x="426" y="87"/>
                </a:lnTo>
                <a:lnTo>
                  <a:pt x="424" y="72"/>
                </a:lnTo>
                <a:lnTo>
                  <a:pt x="426" y="55"/>
                </a:lnTo>
                <a:lnTo>
                  <a:pt x="407" y="60"/>
                </a:lnTo>
                <a:lnTo>
                  <a:pt x="384" y="72"/>
                </a:lnTo>
                <a:lnTo>
                  <a:pt x="333" y="79"/>
                </a:lnTo>
                <a:lnTo>
                  <a:pt x="299" y="110"/>
                </a:lnTo>
                <a:lnTo>
                  <a:pt x="293" y="102"/>
                </a:lnTo>
                <a:lnTo>
                  <a:pt x="282" y="110"/>
                </a:lnTo>
                <a:lnTo>
                  <a:pt x="269" y="98"/>
                </a:lnTo>
                <a:lnTo>
                  <a:pt x="259" y="102"/>
                </a:lnTo>
                <a:lnTo>
                  <a:pt x="240" y="104"/>
                </a:lnTo>
                <a:lnTo>
                  <a:pt x="215" y="70"/>
                </a:lnTo>
                <a:lnTo>
                  <a:pt x="183" y="64"/>
                </a:lnTo>
                <a:lnTo>
                  <a:pt x="174" y="66"/>
                </a:lnTo>
                <a:lnTo>
                  <a:pt x="168" y="74"/>
                </a:lnTo>
                <a:lnTo>
                  <a:pt x="172" y="57"/>
                </a:lnTo>
                <a:lnTo>
                  <a:pt x="162" y="70"/>
                </a:lnTo>
                <a:lnTo>
                  <a:pt x="153" y="83"/>
                </a:lnTo>
                <a:lnTo>
                  <a:pt x="155" y="60"/>
                </a:lnTo>
                <a:lnTo>
                  <a:pt x="168" y="30"/>
                </a:lnTo>
                <a:lnTo>
                  <a:pt x="185" y="9"/>
                </a:lnTo>
                <a:lnTo>
                  <a:pt x="206" y="1"/>
                </a:lnTo>
                <a:lnTo>
                  <a:pt x="202" y="0"/>
                </a:lnTo>
                <a:lnTo>
                  <a:pt x="170" y="1"/>
                </a:lnTo>
                <a:lnTo>
                  <a:pt x="153" y="11"/>
                </a:lnTo>
                <a:lnTo>
                  <a:pt x="149" y="22"/>
                </a:lnTo>
                <a:lnTo>
                  <a:pt x="123" y="39"/>
                </a:lnTo>
                <a:lnTo>
                  <a:pt x="111" y="57"/>
                </a:lnTo>
                <a:lnTo>
                  <a:pt x="98" y="60"/>
                </a:lnTo>
                <a:lnTo>
                  <a:pt x="92" y="72"/>
                </a:lnTo>
                <a:lnTo>
                  <a:pt x="79" y="76"/>
                </a:lnTo>
                <a:lnTo>
                  <a:pt x="47" y="83"/>
                </a:lnTo>
                <a:lnTo>
                  <a:pt x="39" y="89"/>
                </a:lnTo>
                <a:lnTo>
                  <a:pt x="26" y="102"/>
                </a:lnTo>
                <a:lnTo>
                  <a:pt x="0" y="115"/>
                </a:lnTo>
              </a:path>
            </a:pathLst>
          </a:custGeom>
          <a:solidFill>
            <a:srgbClr val="6699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7115" name="Freeform 17"/>
          <p:cNvSpPr>
            <a:spLocks/>
          </p:cNvSpPr>
          <p:nvPr/>
        </p:nvSpPr>
        <p:spPr bwMode="auto">
          <a:xfrm>
            <a:off x="6003925" y="1738313"/>
            <a:ext cx="554038" cy="757237"/>
          </a:xfrm>
          <a:custGeom>
            <a:avLst/>
            <a:gdLst>
              <a:gd name="T0" fmla="*/ 0 w 349"/>
              <a:gd name="T1" fmla="*/ 2147483647 h 477"/>
              <a:gd name="T2" fmla="*/ 2147483647 w 349"/>
              <a:gd name="T3" fmla="*/ 2147483647 h 477"/>
              <a:gd name="T4" fmla="*/ 2147483647 w 349"/>
              <a:gd name="T5" fmla="*/ 2147483647 h 477"/>
              <a:gd name="T6" fmla="*/ 2147483647 w 349"/>
              <a:gd name="T7" fmla="*/ 2147483647 h 477"/>
              <a:gd name="T8" fmla="*/ 2147483647 w 349"/>
              <a:gd name="T9" fmla="*/ 2147483647 h 477"/>
              <a:gd name="T10" fmla="*/ 2147483647 w 349"/>
              <a:gd name="T11" fmla="*/ 2147483647 h 477"/>
              <a:gd name="T12" fmla="*/ 2147483647 w 349"/>
              <a:gd name="T13" fmla="*/ 2147483647 h 477"/>
              <a:gd name="T14" fmla="*/ 2147483647 w 349"/>
              <a:gd name="T15" fmla="*/ 2147483647 h 477"/>
              <a:gd name="T16" fmla="*/ 2147483647 w 349"/>
              <a:gd name="T17" fmla="*/ 2147483647 h 477"/>
              <a:gd name="T18" fmla="*/ 2147483647 w 349"/>
              <a:gd name="T19" fmla="*/ 2147483647 h 477"/>
              <a:gd name="T20" fmla="*/ 2147483647 w 349"/>
              <a:gd name="T21" fmla="*/ 2147483647 h 477"/>
              <a:gd name="T22" fmla="*/ 2147483647 w 349"/>
              <a:gd name="T23" fmla="*/ 2147483647 h 477"/>
              <a:gd name="T24" fmla="*/ 2147483647 w 349"/>
              <a:gd name="T25" fmla="*/ 2147483647 h 477"/>
              <a:gd name="T26" fmla="*/ 2147483647 w 349"/>
              <a:gd name="T27" fmla="*/ 2147483647 h 477"/>
              <a:gd name="T28" fmla="*/ 2147483647 w 349"/>
              <a:gd name="T29" fmla="*/ 2147483647 h 477"/>
              <a:gd name="T30" fmla="*/ 2147483647 w 349"/>
              <a:gd name="T31" fmla="*/ 2147483647 h 477"/>
              <a:gd name="T32" fmla="*/ 2147483647 w 349"/>
              <a:gd name="T33" fmla="*/ 2147483647 h 477"/>
              <a:gd name="T34" fmla="*/ 2147483647 w 349"/>
              <a:gd name="T35" fmla="*/ 2147483647 h 477"/>
              <a:gd name="T36" fmla="*/ 2147483647 w 349"/>
              <a:gd name="T37" fmla="*/ 2147483647 h 477"/>
              <a:gd name="T38" fmla="*/ 2147483647 w 349"/>
              <a:gd name="T39" fmla="*/ 2147483647 h 477"/>
              <a:gd name="T40" fmla="*/ 2147483647 w 349"/>
              <a:gd name="T41" fmla="*/ 2147483647 h 477"/>
              <a:gd name="T42" fmla="*/ 2147483647 w 349"/>
              <a:gd name="T43" fmla="*/ 2147483647 h 477"/>
              <a:gd name="T44" fmla="*/ 2147483647 w 349"/>
              <a:gd name="T45" fmla="*/ 2147483647 h 477"/>
              <a:gd name="T46" fmla="*/ 2147483647 w 349"/>
              <a:gd name="T47" fmla="*/ 2147483647 h 477"/>
              <a:gd name="T48" fmla="*/ 2147483647 w 349"/>
              <a:gd name="T49" fmla="*/ 0 h 477"/>
              <a:gd name="T50" fmla="*/ 2147483647 w 349"/>
              <a:gd name="T51" fmla="*/ 2147483647 h 477"/>
              <a:gd name="T52" fmla="*/ 2147483647 w 349"/>
              <a:gd name="T53" fmla="*/ 2147483647 h 477"/>
              <a:gd name="T54" fmla="*/ 2147483647 w 349"/>
              <a:gd name="T55" fmla="*/ 2147483647 h 477"/>
              <a:gd name="T56" fmla="*/ 2147483647 w 349"/>
              <a:gd name="T57" fmla="*/ 2147483647 h 477"/>
              <a:gd name="T58" fmla="*/ 2147483647 w 349"/>
              <a:gd name="T59" fmla="*/ 2147483647 h 477"/>
              <a:gd name="T60" fmla="*/ 2147483647 w 349"/>
              <a:gd name="T61" fmla="*/ 2147483647 h 477"/>
              <a:gd name="T62" fmla="*/ 2147483647 w 349"/>
              <a:gd name="T63" fmla="*/ 2147483647 h 477"/>
              <a:gd name="T64" fmla="*/ 2147483647 w 349"/>
              <a:gd name="T65" fmla="*/ 2147483647 h 477"/>
              <a:gd name="T66" fmla="*/ 2147483647 w 349"/>
              <a:gd name="T67" fmla="*/ 2147483647 h 477"/>
              <a:gd name="T68" fmla="*/ 2147483647 w 349"/>
              <a:gd name="T69" fmla="*/ 2147483647 h 477"/>
              <a:gd name="T70" fmla="*/ 2147483647 w 349"/>
              <a:gd name="T71" fmla="*/ 2147483647 h 477"/>
              <a:gd name="T72" fmla="*/ 2147483647 w 349"/>
              <a:gd name="T73" fmla="*/ 2147483647 h 477"/>
              <a:gd name="T74" fmla="*/ 2147483647 w 349"/>
              <a:gd name="T75" fmla="*/ 2147483647 h 477"/>
              <a:gd name="T76" fmla="*/ 2147483647 w 349"/>
              <a:gd name="T77" fmla="*/ 2147483647 h 477"/>
              <a:gd name="T78" fmla="*/ 2147483647 w 349"/>
              <a:gd name="T79" fmla="*/ 2147483647 h 477"/>
              <a:gd name="T80" fmla="*/ 2147483647 w 349"/>
              <a:gd name="T81" fmla="*/ 2147483647 h 477"/>
              <a:gd name="T82" fmla="*/ 2147483647 w 349"/>
              <a:gd name="T83" fmla="*/ 2147483647 h 477"/>
              <a:gd name="T84" fmla="*/ 2147483647 w 349"/>
              <a:gd name="T85" fmla="*/ 2147483647 h 477"/>
              <a:gd name="T86" fmla="*/ 2147483647 w 349"/>
              <a:gd name="T87" fmla="*/ 2147483647 h 477"/>
              <a:gd name="T88" fmla="*/ 2147483647 w 349"/>
              <a:gd name="T89" fmla="*/ 2147483647 h 477"/>
              <a:gd name="T90" fmla="*/ 2147483647 w 349"/>
              <a:gd name="T91" fmla="*/ 2147483647 h 477"/>
              <a:gd name="T92" fmla="*/ 2147483647 w 349"/>
              <a:gd name="T93" fmla="*/ 2147483647 h 477"/>
              <a:gd name="T94" fmla="*/ 2147483647 w 349"/>
              <a:gd name="T95" fmla="*/ 2147483647 h 477"/>
              <a:gd name="T96" fmla="*/ 2147483647 w 349"/>
              <a:gd name="T97" fmla="*/ 2147483647 h 477"/>
              <a:gd name="T98" fmla="*/ 2147483647 w 349"/>
              <a:gd name="T99" fmla="*/ 2147483647 h 477"/>
              <a:gd name="T100" fmla="*/ 2147483647 w 349"/>
              <a:gd name="T101" fmla="*/ 2147483647 h 477"/>
              <a:gd name="T102" fmla="*/ 2147483647 w 349"/>
              <a:gd name="T103" fmla="*/ 2147483647 h 477"/>
              <a:gd name="T104" fmla="*/ 2147483647 w 349"/>
              <a:gd name="T105" fmla="*/ 2147483647 h 477"/>
              <a:gd name="T106" fmla="*/ 2147483647 w 349"/>
              <a:gd name="T107" fmla="*/ 2147483647 h 477"/>
              <a:gd name="T108" fmla="*/ 2147483647 w 349"/>
              <a:gd name="T109" fmla="*/ 2147483647 h 477"/>
              <a:gd name="T110" fmla="*/ 2147483647 w 349"/>
              <a:gd name="T111" fmla="*/ 2147483647 h 477"/>
              <a:gd name="T112" fmla="*/ 2147483647 w 349"/>
              <a:gd name="T113" fmla="*/ 2147483647 h 477"/>
              <a:gd name="T114" fmla="*/ 2147483647 w 349"/>
              <a:gd name="T115" fmla="*/ 2147483647 h 477"/>
              <a:gd name="T116" fmla="*/ 2147483647 w 349"/>
              <a:gd name="T117" fmla="*/ 2147483647 h 477"/>
              <a:gd name="T118" fmla="*/ 2147483647 w 349"/>
              <a:gd name="T119" fmla="*/ 2147483647 h 477"/>
              <a:gd name="T120" fmla="*/ 2147483647 w 349"/>
              <a:gd name="T121" fmla="*/ 2147483647 h 477"/>
              <a:gd name="T122" fmla="*/ 0 w 349"/>
              <a:gd name="T123" fmla="*/ 2147483647 h 47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9"/>
              <a:gd name="T187" fmla="*/ 0 h 477"/>
              <a:gd name="T188" fmla="*/ 349 w 349"/>
              <a:gd name="T189" fmla="*/ 477 h 47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9" h="477">
                <a:moveTo>
                  <a:pt x="0" y="476"/>
                </a:moveTo>
                <a:lnTo>
                  <a:pt x="32" y="419"/>
                </a:lnTo>
                <a:lnTo>
                  <a:pt x="39" y="396"/>
                </a:lnTo>
                <a:lnTo>
                  <a:pt x="41" y="354"/>
                </a:lnTo>
                <a:lnTo>
                  <a:pt x="32" y="316"/>
                </a:lnTo>
                <a:lnTo>
                  <a:pt x="13" y="278"/>
                </a:lnTo>
                <a:lnTo>
                  <a:pt x="3" y="257"/>
                </a:lnTo>
                <a:lnTo>
                  <a:pt x="11" y="237"/>
                </a:lnTo>
                <a:lnTo>
                  <a:pt x="1" y="212"/>
                </a:lnTo>
                <a:lnTo>
                  <a:pt x="11" y="195"/>
                </a:lnTo>
                <a:lnTo>
                  <a:pt x="20" y="157"/>
                </a:lnTo>
                <a:lnTo>
                  <a:pt x="18" y="136"/>
                </a:lnTo>
                <a:lnTo>
                  <a:pt x="28" y="125"/>
                </a:lnTo>
                <a:lnTo>
                  <a:pt x="28" y="109"/>
                </a:lnTo>
                <a:lnTo>
                  <a:pt x="47" y="102"/>
                </a:lnTo>
                <a:lnTo>
                  <a:pt x="68" y="73"/>
                </a:lnTo>
                <a:lnTo>
                  <a:pt x="64" y="119"/>
                </a:lnTo>
                <a:lnTo>
                  <a:pt x="79" y="109"/>
                </a:lnTo>
                <a:lnTo>
                  <a:pt x="79" y="72"/>
                </a:lnTo>
                <a:lnTo>
                  <a:pt x="98" y="49"/>
                </a:lnTo>
                <a:lnTo>
                  <a:pt x="111" y="47"/>
                </a:lnTo>
                <a:lnTo>
                  <a:pt x="100" y="39"/>
                </a:lnTo>
                <a:lnTo>
                  <a:pt x="96" y="24"/>
                </a:lnTo>
                <a:lnTo>
                  <a:pt x="104" y="5"/>
                </a:lnTo>
                <a:lnTo>
                  <a:pt x="121" y="0"/>
                </a:lnTo>
                <a:lnTo>
                  <a:pt x="162" y="11"/>
                </a:lnTo>
                <a:lnTo>
                  <a:pt x="177" y="28"/>
                </a:lnTo>
                <a:lnTo>
                  <a:pt x="226" y="37"/>
                </a:lnTo>
                <a:lnTo>
                  <a:pt x="234" y="51"/>
                </a:lnTo>
                <a:lnTo>
                  <a:pt x="247" y="68"/>
                </a:lnTo>
                <a:lnTo>
                  <a:pt x="234" y="68"/>
                </a:lnTo>
                <a:lnTo>
                  <a:pt x="234" y="77"/>
                </a:lnTo>
                <a:lnTo>
                  <a:pt x="251" y="96"/>
                </a:lnTo>
                <a:lnTo>
                  <a:pt x="255" y="130"/>
                </a:lnTo>
                <a:lnTo>
                  <a:pt x="255" y="151"/>
                </a:lnTo>
                <a:lnTo>
                  <a:pt x="238" y="174"/>
                </a:lnTo>
                <a:lnTo>
                  <a:pt x="234" y="187"/>
                </a:lnTo>
                <a:lnTo>
                  <a:pt x="217" y="193"/>
                </a:lnTo>
                <a:lnTo>
                  <a:pt x="215" y="204"/>
                </a:lnTo>
                <a:lnTo>
                  <a:pt x="217" y="229"/>
                </a:lnTo>
                <a:lnTo>
                  <a:pt x="234" y="240"/>
                </a:lnTo>
                <a:lnTo>
                  <a:pt x="253" y="219"/>
                </a:lnTo>
                <a:lnTo>
                  <a:pt x="266" y="193"/>
                </a:lnTo>
                <a:lnTo>
                  <a:pt x="291" y="178"/>
                </a:lnTo>
                <a:lnTo>
                  <a:pt x="312" y="187"/>
                </a:lnTo>
                <a:lnTo>
                  <a:pt x="325" y="216"/>
                </a:lnTo>
                <a:lnTo>
                  <a:pt x="342" y="273"/>
                </a:lnTo>
                <a:lnTo>
                  <a:pt x="348" y="292"/>
                </a:lnTo>
                <a:lnTo>
                  <a:pt x="344" y="307"/>
                </a:lnTo>
                <a:lnTo>
                  <a:pt x="346" y="331"/>
                </a:lnTo>
                <a:lnTo>
                  <a:pt x="340" y="345"/>
                </a:lnTo>
                <a:lnTo>
                  <a:pt x="330" y="331"/>
                </a:lnTo>
                <a:lnTo>
                  <a:pt x="323" y="337"/>
                </a:lnTo>
                <a:lnTo>
                  <a:pt x="323" y="360"/>
                </a:lnTo>
                <a:lnTo>
                  <a:pt x="317" y="369"/>
                </a:lnTo>
                <a:lnTo>
                  <a:pt x="302" y="379"/>
                </a:lnTo>
                <a:lnTo>
                  <a:pt x="302" y="409"/>
                </a:lnTo>
                <a:lnTo>
                  <a:pt x="289" y="421"/>
                </a:lnTo>
                <a:lnTo>
                  <a:pt x="283" y="447"/>
                </a:lnTo>
                <a:lnTo>
                  <a:pt x="170" y="464"/>
                </a:lnTo>
                <a:lnTo>
                  <a:pt x="164" y="455"/>
                </a:lnTo>
                <a:lnTo>
                  <a:pt x="0" y="476"/>
                </a:lnTo>
              </a:path>
            </a:pathLst>
          </a:custGeom>
          <a:solidFill>
            <a:srgbClr val="6699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7116" name="Freeform 18"/>
          <p:cNvSpPr>
            <a:spLocks/>
          </p:cNvSpPr>
          <p:nvPr/>
        </p:nvSpPr>
        <p:spPr bwMode="auto">
          <a:xfrm>
            <a:off x="6931025" y="1627188"/>
            <a:ext cx="854075" cy="760412"/>
          </a:xfrm>
          <a:custGeom>
            <a:avLst/>
            <a:gdLst>
              <a:gd name="T0" fmla="*/ 0 w 538"/>
              <a:gd name="T1" fmla="*/ 2147483647 h 479"/>
              <a:gd name="T2" fmla="*/ 2147483647 w 538"/>
              <a:gd name="T3" fmla="*/ 2147483647 h 479"/>
              <a:gd name="T4" fmla="*/ 2147483647 w 538"/>
              <a:gd name="T5" fmla="*/ 2147483647 h 479"/>
              <a:gd name="T6" fmla="*/ 2147483647 w 538"/>
              <a:gd name="T7" fmla="*/ 2147483647 h 479"/>
              <a:gd name="T8" fmla="*/ 2147483647 w 538"/>
              <a:gd name="T9" fmla="*/ 2147483647 h 479"/>
              <a:gd name="T10" fmla="*/ 2147483647 w 538"/>
              <a:gd name="T11" fmla="*/ 2147483647 h 479"/>
              <a:gd name="T12" fmla="*/ 2147483647 w 538"/>
              <a:gd name="T13" fmla="*/ 2147483647 h 479"/>
              <a:gd name="T14" fmla="*/ 2147483647 w 538"/>
              <a:gd name="T15" fmla="*/ 2147483647 h 479"/>
              <a:gd name="T16" fmla="*/ 2147483647 w 538"/>
              <a:gd name="T17" fmla="*/ 2147483647 h 479"/>
              <a:gd name="T18" fmla="*/ 2147483647 w 538"/>
              <a:gd name="T19" fmla="*/ 2147483647 h 479"/>
              <a:gd name="T20" fmla="*/ 2147483647 w 538"/>
              <a:gd name="T21" fmla="*/ 2147483647 h 479"/>
              <a:gd name="T22" fmla="*/ 2147483647 w 538"/>
              <a:gd name="T23" fmla="*/ 2147483647 h 479"/>
              <a:gd name="T24" fmla="*/ 2147483647 w 538"/>
              <a:gd name="T25" fmla="*/ 2147483647 h 479"/>
              <a:gd name="T26" fmla="*/ 2147483647 w 538"/>
              <a:gd name="T27" fmla="*/ 2147483647 h 479"/>
              <a:gd name="T28" fmla="*/ 2147483647 w 538"/>
              <a:gd name="T29" fmla="*/ 2147483647 h 479"/>
              <a:gd name="T30" fmla="*/ 2147483647 w 538"/>
              <a:gd name="T31" fmla="*/ 2147483647 h 479"/>
              <a:gd name="T32" fmla="*/ 2147483647 w 538"/>
              <a:gd name="T33" fmla="*/ 2147483647 h 479"/>
              <a:gd name="T34" fmla="*/ 2147483647 w 538"/>
              <a:gd name="T35" fmla="*/ 0 h 479"/>
              <a:gd name="T36" fmla="*/ 2147483647 w 538"/>
              <a:gd name="T37" fmla="*/ 2147483647 h 479"/>
              <a:gd name="T38" fmla="*/ 2147483647 w 538"/>
              <a:gd name="T39" fmla="*/ 2147483647 h 479"/>
              <a:gd name="T40" fmla="*/ 2147483647 w 538"/>
              <a:gd name="T41" fmla="*/ 2147483647 h 479"/>
              <a:gd name="T42" fmla="*/ 2147483647 w 538"/>
              <a:gd name="T43" fmla="*/ 2147483647 h 479"/>
              <a:gd name="T44" fmla="*/ 2147483647 w 538"/>
              <a:gd name="T45" fmla="*/ 2147483647 h 479"/>
              <a:gd name="T46" fmla="*/ 2147483647 w 538"/>
              <a:gd name="T47" fmla="*/ 2147483647 h 479"/>
              <a:gd name="T48" fmla="*/ 2147483647 w 538"/>
              <a:gd name="T49" fmla="*/ 2147483647 h 479"/>
              <a:gd name="T50" fmla="*/ 2147483647 w 538"/>
              <a:gd name="T51" fmla="*/ 2147483647 h 479"/>
              <a:gd name="T52" fmla="*/ 2147483647 w 538"/>
              <a:gd name="T53" fmla="*/ 2147483647 h 479"/>
              <a:gd name="T54" fmla="*/ 2147483647 w 538"/>
              <a:gd name="T55" fmla="*/ 2147483647 h 479"/>
              <a:gd name="T56" fmla="*/ 2147483647 w 538"/>
              <a:gd name="T57" fmla="*/ 2147483647 h 479"/>
              <a:gd name="T58" fmla="*/ 2147483647 w 538"/>
              <a:gd name="T59" fmla="*/ 2147483647 h 479"/>
              <a:gd name="T60" fmla="*/ 2147483647 w 538"/>
              <a:gd name="T61" fmla="*/ 2147483647 h 479"/>
              <a:gd name="T62" fmla="*/ 2147483647 w 538"/>
              <a:gd name="T63" fmla="*/ 2147483647 h 479"/>
              <a:gd name="T64" fmla="*/ 2147483647 w 538"/>
              <a:gd name="T65" fmla="*/ 2147483647 h 479"/>
              <a:gd name="T66" fmla="*/ 2147483647 w 538"/>
              <a:gd name="T67" fmla="*/ 2147483647 h 479"/>
              <a:gd name="T68" fmla="*/ 2147483647 w 538"/>
              <a:gd name="T69" fmla="*/ 2147483647 h 479"/>
              <a:gd name="T70" fmla="*/ 2147483647 w 538"/>
              <a:gd name="T71" fmla="*/ 2147483647 h 479"/>
              <a:gd name="T72" fmla="*/ 2147483647 w 538"/>
              <a:gd name="T73" fmla="*/ 2147483647 h 479"/>
              <a:gd name="T74" fmla="*/ 2147483647 w 538"/>
              <a:gd name="T75" fmla="*/ 2147483647 h 479"/>
              <a:gd name="T76" fmla="*/ 2147483647 w 538"/>
              <a:gd name="T77" fmla="*/ 2147483647 h 479"/>
              <a:gd name="T78" fmla="*/ 2147483647 w 538"/>
              <a:gd name="T79" fmla="*/ 2147483647 h 479"/>
              <a:gd name="T80" fmla="*/ 2147483647 w 538"/>
              <a:gd name="T81" fmla="*/ 2147483647 h 479"/>
              <a:gd name="T82" fmla="*/ 2147483647 w 538"/>
              <a:gd name="T83" fmla="*/ 2147483647 h 479"/>
              <a:gd name="T84" fmla="*/ 2147483647 w 538"/>
              <a:gd name="T85" fmla="*/ 2147483647 h 479"/>
              <a:gd name="T86" fmla="*/ 2147483647 w 538"/>
              <a:gd name="T87" fmla="*/ 2147483647 h 479"/>
              <a:gd name="T88" fmla="*/ 2147483647 w 538"/>
              <a:gd name="T89" fmla="*/ 2147483647 h 479"/>
              <a:gd name="T90" fmla="*/ 2147483647 w 538"/>
              <a:gd name="T91" fmla="*/ 2147483647 h 479"/>
              <a:gd name="T92" fmla="*/ 2147483647 w 538"/>
              <a:gd name="T93" fmla="*/ 2147483647 h 479"/>
              <a:gd name="T94" fmla="*/ 2147483647 w 538"/>
              <a:gd name="T95" fmla="*/ 2147483647 h 479"/>
              <a:gd name="T96" fmla="*/ 2147483647 w 538"/>
              <a:gd name="T97" fmla="*/ 2147483647 h 479"/>
              <a:gd name="T98" fmla="*/ 2147483647 w 538"/>
              <a:gd name="T99" fmla="*/ 2147483647 h 479"/>
              <a:gd name="T100" fmla="*/ 2147483647 w 538"/>
              <a:gd name="T101" fmla="*/ 2147483647 h 479"/>
              <a:gd name="T102" fmla="*/ 2147483647 w 538"/>
              <a:gd name="T103" fmla="*/ 2147483647 h 479"/>
              <a:gd name="T104" fmla="*/ 0 w 538"/>
              <a:gd name="T105" fmla="*/ 2147483647 h 47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38"/>
              <a:gd name="T160" fmla="*/ 0 h 479"/>
              <a:gd name="T161" fmla="*/ 538 w 538"/>
              <a:gd name="T162" fmla="*/ 479 h 47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38" h="479">
                <a:moveTo>
                  <a:pt x="0" y="413"/>
                </a:moveTo>
                <a:lnTo>
                  <a:pt x="17" y="438"/>
                </a:lnTo>
                <a:lnTo>
                  <a:pt x="368" y="372"/>
                </a:lnTo>
                <a:lnTo>
                  <a:pt x="392" y="385"/>
                </a:lnTo>
                <a:lnTo>
                  <a:pt x="407" y="413"/>
                </a:lnTo>
                <a:lnTo>
                  <a:pt x="440" y="430"/>
                </a:lnTo>
                <a:lnTo>
                  <a:pt x="518" y="457"/>
                </a:lnTo>
                <a:lnTo>
                  <a:pt x="519" y="466"/>
                </a:lnTo>
                <a:lnTo>
                  <a:pt x="523" y="478"/>
                </a:lnTo>
                <a:lnTo>
                  <a:pt x="529" y="472"/>
                </a:lnTo>
                <a:lnTo>
                  <a:pt x="537" y="449"/>
                </a:lnTo>
                <a:lnTo>
                  <a:pt x="537" y="408"/>
                </a:lnTo>
                <a:lnTo>
                  <a:pt x="523" y="332"/>
                </a:lnTo>
                <a:lnTo>
                  <a:pt x="523" y="249"/>
                </a:lnTo>
                <a:lnTo>
                  <a:pt x="508" y="187"/>
                </a:lnTo>
                <a:lnTo>
                  <a:pt x="485" y="132"/>
                </a:lnTo>
                <a:lnTo>
                  <a:pt x="480" y="79"/>
                </a:lnTo>
                <a:lnTo>
                  <a:pt x="457" y="0"/>
                </a:lnTo>
                <a:lnTo>
                  <a:pt x="351" y="28"/>
                </a:lnTo>
                <a:lnTo>
                  <a:pt x="341" y="24"/>
                </a:lnTo>
                <a:lnTo>
                  <a:pt x="309" y="51"/>
                </a:lnTo>
                <a:lnTo>
                  <a:pt x="280" y="92"/>
                </a:lnTo>
                <a:lnTo>
                  <a:pt x="277" y="113"/>
                </a:lnTo>
                <a:lnTo>
                  <a:pt x="265" y="132"/>
                </a:lnTo>
                <a:lnTo>
                  <a:pt x="239" y="153"/>
                </a:lnTo>
                <a:lnTo>
                  <a:pt x="250" y="166"/>
                </a:lnTo>
                <a:lnTo>
                  <a:pt x="252" y="156"/>
                </a:lnTo>
                <a:lnTo>
                  <a:pt x="258" y="160"/>
                </a:lnTo>
                <a:lnTo>
                  <a:pt x="254" y="166"/>
                </a:lnTo>
                <a:lnTo>
                  <a:pt x="259" y="166"/>
                </a:lnTo>
                <a:lnTo>
                  <a:pt x="256" y="177"/>
                </a:lnTo>
                <a:lnTo>
                  <a:pt x="252" y="177"/>
                </a:lnTo>
                <a:lnTo>
                  <a:pt x="252" y="181"/>
                </a:lnTo>
                <a:lnTo>
                  <a:pt x="265" y="198"/>
                </a:lnTo>
                <a:lnTo>
                  <a:pt x="265" y="213"/>
                </a:lnTo>
                <a:lnTo>
                  <a:pt x="244" y="221"/>
                </a:lnTo>
                <a:lnTo>
                  <a:pt x="229" y="245"/>
                </a:lnTo>
                <a:lnTo>
                  <a:pt x="210" y="260"/>
                </a:lnTo>
                <a:lnTo>
                  <a:pt x="174" y="260"/>
                </a:lnTo>
                <a:lnTo>
                  <a:pt x="165" y="270"/>
                </a:lnTo>
                <a:lnTo>
                  <a:pt x="144" y="260"/>
                </a:lnTo>
                <a:lnTo>
                  <a:pt x="87" y="266"/>
                </a:lnTo>
                <a:lnTo>
                  <a:pt x="41" y="287"/>
                </a:lnTo>
                <a:lnTo>
                  <a:pt x="43" y="302"/>
                </a:lnTo>
                <a:lnTo>
                  <a:pt x="41" y="307"/>
                </a:lnTo>
                <a:lnTo>
                  <a:pt x="43" y="309"/>
                </a:lnTo>
                <a:lnTo>
                  <a:pt x="51" y="323"/>
                </a:lnTo>
                <a:lnTo>
                  <a:pt x="58" y="323"/>
                </a:lnTo>
                <a:lnTo>
                  <a:pt x="66" y="336"/>
                </a:lnTo>
                <a:lnTo>
                  <a:pt x="64" y="341"/>
                </a:lnTo>
                <a:lnTo>
                  <a:pt x="53" y="349"/>
                </a:lnTo>
                <a:lnTo>
                  <a:pt x="45" y="366"/>
                </a:lnTo>
                <a:lnTo>
                  <a:pt x="0" y="413"/>
                </a:lnTo>
              </a:path>
            </a:pathLst>
          </a:custGeom>
          <a:solidFill>
            <a:srgbClr val="6699FF"/>
          </a:solidFill>
          <a:ln w="12700" cap="rnd" cmpd="sng">
            <a:solidFill>
              <a:srgbClr val="000000"/>
            </a:solidFill>
            <a:prstDash val="solid"/>
            <a:round/>
            <a:headEnd/>
            <a:tailEnd/>
          </a:ln>
        </p:spPr>
        <p:txBody>
          <a:bodyPr/>
          <a:lstStyle/>
          <a:p>
            <a:endParaRPr lang="en-US"/>
          </a:p>
        </p:txBody>
      </p:sp>
      <p:sp>
        <p:nvSpPr>
          <p:cNvPr id="47117" name="Freeform 19"/>
          <p:cNvSpPr>
            <a:spLocks/>
          </p:cNvSpPr>
          <p:nvPr/>
        </p:nvSpPr>
        <p:spPr bwMode="auto">
          <a:xfrm>
            <a:off x="7723188" y="2420938"/>
            <a:ext cx="50800" cy="49212"/>
          </a:xfrm>
          <a:custGeom>
            <a:avLst/>
            <a:gdLst>
              <a:gd name="T0" fmla="*/ 0 w 32"/>
              <a:gd name="T1" fmla="*/ 2147483647 h 31"/>
              <a:gd name="T2" fmla="*/ 2147483647 w 32"/>
              <a:gd name="T3" fmla="*/ 2147483647 h 31"/>
              <a:gd name="T4" fmla="*/ 2147483647 w 32"/>
              <a:gd name="T5" fmla="*/ 0 h 31"/>
              <a:gd name="T6" fmla="*/ 2147483647 w 32"/>
              <a:gd name="T7" fmla="*/ 2147483647 h 31"/>
              <a:gd name="T8" fmla="*/ 2147483647 w 32"/>
              <a:gd name="T9" fmla="*/ 2147483647 h 31"/>
              <a:gd name="T10" fmla="*/ 0 w 32"/>
              <a:gd name="T11" fmla="*/ 2147483647 h 31"/>
              <a:gd name="T12" fmla="*/ 0 60000 65536"/>
              <a:gd name="T13" fmla="*/ 0 60000 65536"/>
              <a:gd name="T14" fmla="*/ 0 60000 65536"/>
              <a:gd name="T15" fmla="*/ 0 60000 65536"/>
              <a:gd name="T16" fmla="*/ 0 60000 65536"/>
              <a:gd name="T17" fmla="*/ 0 60000 65536"/>
              <a:gd name="T18" fmla="*/ 0 w 32"/>
              <a:gd name="T19" fmla="*/ 0 h 31"/>
              <a:gd name="T20" fmla="*/ 32 w 32"/>
              <a:gd name="T21" fmla="*/ 31 h 31"/>
            </a:gdLst>
            <a:ahLst/>
            <a:cxnLst>
              <a:cxn ang="T12">
                <a:pos x="T0" y="T1"/>
              </a:cxn>
              <a:cxn ang="T13">
                <a:pos x="T2" y="T3"/>
              </a:cxn>
              <a:cxn ang="T14">
                <a:pos x="T4" y="T5"/>
              </a:cxn>
              <a:cxn ang="T15">
                <a:pos x="T6" y="T7"/>
              </a:cxn>
              <a:cxn ang="T16">
                <a:pos x="T8" y="T9"/>
              </a:cxn>
              <a:cxn ang="T17">
                <a:pos x="T10" y="T11"/>
              </a:cxn>
            </a:cxnLst>
            <a:rect l="T18" t="T19" r="T20" b="T21"/>
            <a:pathLst>
              <a:path w="32" h="31">
                <a:moveTo>
                  <a:pt x="0" y="30"/>
                </a:moveTo>
                <a:lnTo>
                  <a:pt x="3" y="10"/>
                </a:lnTo>
                <a:lnTo>
                  <a:pt x="23" y="0"/>
                </a:lnTo>
                <a:lnTo>
                  <a:pt x="31" y="5"/>
                </a:lnTo>
                <a:lnTo>
                  <a:pt x="15" y="25"/>
                </a:lnTo>
                <a:lnTo>
                  <a:pt x="0" y="30"/>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7118" name="Freeform 20"/>
          <p:cNvSpPr>
            <a:spLocks/>
          </p:cNvSpPr>
          <p:nvPr/>
        </p:nvSpPr>
        <p:spPr bwMode="auto">
          <a:xfrm>
            <a:off x="7751763" y="2273300"/>
            <a:ext cx="268287" cy="161925"/>
          </a:xfrm>
          <a:custGeom>
            <a:avLst/>
            <a:gdLst>
              <a:gd name="T0" fmla="*/ 0 w 169"/>
              <a:gd name="T1" fmla="*/ 2147483647 h 102"/>
              <a:gd name="T2" fmla="*/ 2147483647 w 169"/>
              <a:gd name="T3" fmla="*/ 2147483647 h 102"/>
              <a:gd name="T4" fmla="*/ 2147483647 w 169"/>
              <a:gd name="T5" fmla="*/ 2147483647 h 102"/>
              <a:gd name="T6" fmla="*/ 2147483647 w 169"/>
              <a:gd name="T7" fmla="*/ 2147483647 h 102"/>
              <a:gd name="T8" fmla="*/ 2147483647 w 169"/>
              <a:gd name="T9" fmla="*/ 2147483647 h 102"/>
              <a:gd name="T10" fmla="*/ 2147483647 w 169"/>
              <a:gd name="T11" fmla="*/ 2147483647 h 102"/>
              <a:gd name="T12" fmla="*/ 2147483647 w 169"/>
              <a:gd name="T13" fmla="*/ 2147483647 h 102"/>
              <a:gd name="T14" fmla="*/ 2147483647 w 169"/>
              <a:gd name="T15" fmla="*/ 2147483647 h 102"/>
              <a:gd name="T16" fmla="*/ 2147483647 w 169"/>
              <a:gd name="T17" fmla="*/ 2147483647 h 102"/>
              <a:gd name="T18" fmla="*/ 2147483647 w 169"/>
              <a:gd name="T19" fmla="*/ 2147483647 h 102"/>
              <a:gd name="T20" fmla="*/ 2147483647 w 169"/>
              <a:gd name="T21" fmla="*/ 2147483647 h 102"/>
              <a:gd name="T22" fmla="*/ 2147483647 w 169"/>
              <a:gd name="T23" fmla="*/ 2147483647 h 102"/>
              <a:gd name="T24" fmla="*/ 2147483647 w 169"/>
              <a:gd name="T25" fmla="*/ 2147483647 h 102"/>
              <a:gd name="T26" fmla="*/ 2147483647 w 169"/>
              <a:gd name="T27" fmla="*/ 2147483647 h 102"/>
              <a:gd name="T28" fmla="*/ 2147483647 w 169"/>
              <a:gd name="T29" fmla="*/ 2147483647 h 102"/>
              <a:gd name="T30" fmla="*/ 2147483647 w 169"/>
              <a:gd name="T31" fmla="*/ 2147483647 h 102"/>
              <a:gd name="T32" fmla="*/ 2147483647 w 169"/>
              <a:gd name="T33" fmla="*/ 2147483647 h 102"/>
              <a:gd name="T34" fmla="*/ 2147483647 w 169"/>
              <a:gd name="T35" fmla="*/ 2147483647 h 102"/>
              <a:gd name="T36" fmla="*/ 2147483647 w 169"/>
              <a:gd name="T37" fmla="*/ 2147483647 h 102"/>
              <a:gd name="T38" fmla="*/ 2147483647 w 169"/>
              <a:gd name="T39" fmla="*/ 2147483647 h 102"/>
              <a:gd name="T40" fmla="*/ 2147483647 w 169"/>
              <a:gd name="T41" fmla="*/ 2147483647 h 102"/>
              <a:gd name="T42" fmla="*/ 2147483647 w 169"/>
              <a:gd name="T43" fmla="*/ 2147483647 h 102"/>
              <a:gd name="T44" fmla="*/ 2147483647 w 169"/>
              <a:gd name="T45" fmla="*/ 2147483647 h 102"/>
              <a:gd name="T46" fmla="*/ 2147483647 w 169"/>
              <a:gd name="T47" fmla="*/ 2147483647 h 102"/>
              <a:gd name="T48" fmla="*/ 2147483647 w 169"/>
              <a:gd name="T49" fmla="*/ 2147483647 h 102"/>
              <a:gd name="T50" fmla="*/ 2147483647 w 169"/>
              <a:gd name="T51" fmla="*/ 2147483647 h 102"/>
              <a:gd name="T52" fmla="*/ 2147483647 w 169"/>
              <a:gd name="T53" fmla="*/ 2147483647 h 102"/>
              <a:gd name="T54" fmla="*/ 2147483647 w 169"/>
              <a:gd name="T55" fmla="*/ 2147483647 h 102"/>
              <a:gd name="T56" fmla="*/ 2147483647 w 169"/>
              <a:gd name="T57" fmla="*/ 2147483647 h 102"/>
              <a:gd name="T58" fmla="*/ 2147483647 w 169"/>
              <a:gd name="T59" fmla="*/ 2147483647 h 102"/>
              <a:gd name="T60" fmla="*/ 2147483647 w 169"/>
              <a:gd name="T61" fmla="*/ 2147483647 h 102"/>
              <a:gd name="T62" fmla="*/ 2147483647 w 169"/>
              <a:gd name="T63" fmla="*/ 2147483647 h 102"/>
              <a:gd name="T64" fmla="*/ 2147483647 w 169"/>
              <a:gd name="T65" fmla="*/ 0 h 102"/>
              <a:gd name="T66" fmla="*/ 2147483647 w 169"/>
              <a:gd name="T67" fmla="*/ 0 h 102"/>
              <a:gd name="T68" fmla="*/ 2147483647 w 169"/>
              <a:gd name="T69" fmla="*/ 2147483647 h 102"/>
              <a:gd name="T70" fmla="*/ 2147483647 w 169"/>
              <a:gd name="T71" fmla="*/ 2147483647 h 102"/>
              <a:gd name="T72" fmla="*/ 2147483647 w 169"/>
              <a:gd name="T73" fmla="*/ 2147483647 h 102"/>
              <a:gd name="T74" fmla="*/ 2147483647 w 169"/>
              <a:gd name="T75" fmla="*/ 2147483647 h 102"/>
              <a:gd name="T76" fmla="*/ 2147483647 w 169"/>
              <a:gd name="T77" fmla="*/ 2147483647 h 102"/>
              <a:gd name="T78" fmla="*/ 2147483647 w 169"/>
              <a:gd name="T79" fmla="*/ 2147483647 h 102"/>
              <a:gd name="T80" fmla="*/ 2147483647 w 169"/>
              <a:gd name="T81" fmla="*/ 2147483647 h 102"/>
              <a:gd name="T82" fmla="*/ 2147483647 w 169"/>
              <a:gd name="T83" fmla="*/ 2147483647 h 102"/>
              <a:gd name="T84" fmla="*/ 2147483647 w 169"/>
              <a:gd name="T85" fmla="*/ 2147483647 h 102"/>
              <a:gd name="T86" fmla="*/ 2147483647 w 169"/>
              <a:gd name="T87" fmla="*/ 2147483647 h 102"/>
              <a:gd name="T88" fmla="*/ 2147483647 w 169"/>
              <a:gd name="T89" fmla="*/ 2147483647 h 102"/>
              <a:gd name="T90" fmla="*/ 2147483647 w 169"/>
              <a:gd name="T91" fmla="*/ 2147483647 h 102"/>
              <a:gd name="T92" fmla="*/ 2147483647 w 169"/>
              <a:gd name="T93" fmla="*/ 2147483647 h 102"/>
              <a:gd name="T94" fmla="*/ 2147483647 w 169"/>
              <a:gd name="T95" fmla="*/ 2147483647 h 102"/>
              <a:gd name="T96" fmla="*/ 0 w 169"/>
              <a:gd name="T97" fmla="*/ 2147483647 h 10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9"/>
              <a:gd name="T148" fmla="*/ 0 h 102"/>
              <a:gd name="T149" fmla="*/ 169 w 169"/>
              <a:gd name="T150" fmla="*/ 102 h 10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9" h="102">
                <a:moveTo>
                  <a:pt x="0" y="89"/>
                </a:moveTo>
                <a:lnTo>
                  <a:pt x="3" y="99"/>
                </a:lnTo>
                <a:lnTo>
                  <a:pt x="7" y="101"/>
                </a:lnTo>
                <a:lnTo>
                  <a:pt x="11" y="93"/>
                </a:lnTo>
                <a:lnTo>
                  <a:pt x="19" y="89"/>
                </a:lnTo>
                <a:lnTo>
                  <a:pt x="22" y="93"/>
                </a:lnTo>
                <a:lnTo>
                  <a:pt x="11" y="101"/>
                </a:lnTo>
                <a:lnTo>
                  <a:pt x="28" y="95"/>
                </a:lnTo>
                <a:lnTo>
                  <a:pt x="28" y="89"/>
                </a:lnTo>
                <a:lnTo>
                  <a:pt x="51" y="81"/>
                </a:lnTo>
                <a:lnTo>
                  <a:pt x="70" y="66"/>
                </a:lnTo>
                <a:lnTo>
                  <a:pt x="93" y="57"/>
                </a:lnTo>
                <a:lnTo>
                  <a:pt x="108" y="49"/>
                </a:lnTo>
                <a:lnTo>
                  <a:pt x="108" y="51"/>
                </a:lnTo>
                <a:lnTo>
                  <a:pt x="74" y="76"/>
                </a:lnTo>
                <a:lnTo>
                  <a:pt x="66" y="80"/>
                </a:lnTo>
                <a:lnTo>
                  <a:pt x="72" y="80"/>
                </a:lnTo>
                <a:lnTo>
                  <a:pt x="82" y="74"/>
                </a:lnTo>
                <a:lnTo>
                  <a:pt x="135" y="36"/>
                </a:lnTo>
                <a:lnTo>
                  <a:pt x="143" y="28"/>
                </a:lnTo>
                <a:lnTo>
                  <a:pt x="166" y="7"/>
                </a:lnTo>
                <a:lnTo>
                  <a:pt x="168" y="1"/>
                </a:lnTo>
                <a:lnTo>
                  <a:pt x="162" y="1"/>
                </a:lnTo>
                <a:lnTo>
                  <a:pt x="152" y="13"/>
                </a:lnTo>
                <a:lnTo>
                  <a:pt x="145" y="11"/>
                </a:lnTo>
                <a:lnTo>
                  <a:pt x="135" y="17"/>
                </a:lnTo>
                <a:lnTo>
                  <a:pt x="131" y="15"/>
                </a:lnTo>
                <a:lnTo>
                  <a:pt x="120" y="40"/>
                </a:lnTo>
                <a:lnTo>
                  <a:pt x="118" y="36"/>
                </a:lnTo>
                <a:lnTo>
                  <a:pt x="108" y="36"/>
                </a:lnTo>
                <a:lnTo>
                  <a:pt x="124" y="17"/>
                </a:lnTo>
                <a:lnTo>
                  <a:pt x="122" y="13"/>
                </a:lnTo>
                <a:lnTo>
                  <a:pt x="135" y="0"/>
                </a:lnTo>
                <a:lnTo>
                  <a:pt x="129" y="0"/>
                </a:lnTo>
                <a:lnTo>
                  <a:pt x="106" y="28"/>
                </a:lnTo>
                <a:lnTo>
                  <a:pt x="80" y="38"/>
                </a:lnTo>
                <a:lnTo>
                  <a:pt x="64" y="40"/>
                </a:lnTo>
                <a:lnTo>
                  <a:pt x="63" y="45"/>
                </a:lnTo>
                <a:lnTo>
                  <a:pt x="45" y="51"/>
                </a:lnTo>
                <a:lnTo>
                  <a:pt x="38" y="49"/>
                </a:lnTo>
                <a:lnTo>
                  <a:pt x="38" y="55"/>
                </a:lnTo>
                <a:lnTo>
                  <a:pt x="30" y="55"/>
                </a:lnTo>
                <a:lnTo>
                  <a:pt x="28" y="59"/>
                </a:lnTo>
                <a:lnTo>
                  <a:pt x="24" y="66"/>
                </a:lnTo>
                <a:lnTo>
                  <a:pt x="22" y="64"/>
                </a:lnTo>
                <a:lnTo>
                  <a:pt x="19" y="72"/>
                </a:lnTo>
                <a:lnTo>
                  <a:pt x="5" y="76"/>
                </a:lnTo>
                <a:lnTo>
                  <a:pt x="3" y="83"/>
                </a:lnTo>
                <a:lnTo>
                  <a:pt x="0" y="89"/>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119" name="Freeform 21"/>
          <p:cNvSpPr>
            <a:spLocks/>
          </p:cNvSpPr>
          <p:nvPr/>
        </p:nvSpPr>
        <p:spPr bwMode="auto">
          <a:xfrm>
            <a:off x="1279525" y="774700"/>
            <a:ext cx="966788" cy="703263"/>
          </a:xfrm>
          <a:custGeom>
            <a:avLst/>
            <a:gdLst>
              <a:gd name="T0" fmla="*/ 2147483647 w 609"/>
              <a:gd name="T1" fmla="*/ 2147483647 h 443"/>
              <a:gd name="T2" fmla="*/ 2147483647 w 609"/>
              <a:gd name="T3" fmla="*/ 2147483647 h 443"/>
              <a:gd name="T4" fmla="*/ 2147483647 w 609"/>
              <a:gd name="T5" fmla="*/ 2147483647 h 443"/>
              <a:gd name="T6" fmla="*/ 2147483647 w 609"/>
              <a:gd name="T7" fmla="*/ 2147483647 h 443"/>
              <a:gd name="T8" fmla="*/ 2147483647 w 609"/>
              <a:gd name="T9" fmla="*/ 2147483647 h 443"/>
              <a:gd name="T10" fmla="*/ 2147483647 w 609"/>
              <a:gd name="T11" fmla="*/ 2147483647 h 443"/>
              <a:gd name="T12" fmla="*/ 0 w 609"/>
              <a:gd name="T13" fmla="*/ 2147483647 h 443"/>
              <a:gd name="T14" fmla="*/ 2147483647 w 609"/>
              <a:gd name="T15" fmla="*/ 2147483647 h 443"/>
              <a:gd name="T16" fmla="*/ 2147483647 w 609"/>
              <a:gd name="T17" fmla="*/ 2147483647 h 443"/>
              <a:gd name="T18" fmla="*/ 2147483647 w 609"/>
              <a:gd name="T19" fmla="*/ 2147483647 h 443"/>
              <a:gd name="T20" fmla="*/ 2147483647 w 609"/>
              <a:gd name="T21" fmla="*/ 2147483647 h 443"/>
              <a:gd name="T22" fmla="*/ 2147483647 w 609"/>
              <a:gd name="T23" fmla="*/ 0 h 443"/>
              <a:gd name="T24" fmla="*/ 2147483647 w 609"/>
              <a:gd name="T25" fmla="*/ 2147483647 h 443"/>
              <a:gd name="T26" fmla="*/ 2147483647 w 609"/>
              <a:gd name="T27" fmla="*/ 2147483647 h 443"/>
              <a:gd name="T28" fmla="*/ 2147483647 w 609"/>
              <a:gd name="T29" fmla="*/ 2147483647 h 443"/>
              <a:gd name="T30" fmla="*/ 2147483647 w 609"/>
              <a:gd name="T31" fmla="*/ 2147483647 h 443"/>
              <a:gd name="T32" fmla="*/ 2147483647 w 609"/>
              <a:gd name="T33" fmla="*/ 2147483647 h 443"/>
              <a:gd name="T34" fmla="*/ 2147483647 w 609"/>
              <a:gd name="T35" fmla="*/ 2147483647 h 443"/>
              <a:gd name="T36" fmla="*/ 2147483647 w 609"/>
              <a:gd name="T37" fmla="*/ 2147483647 h 443"/>
              <a:gd name="T38" fmla="*/ 2147483647 w 609"/>
              <a:gd name="T39" fmla="*/ 2147483647 h 443"/>
              <a:gd name="T40" fmla="*/ 2147483647 w 609"/>
              <a:gd name="T41" fmla="*/ 2147483647 h 443"/>
              <a:gd name="T42" fmla="*/ 2147483647 w 609"/>
              <a:gd name="T43" fmla="*/ 2147483647 h 443"/>
              <a:gd name="T44" fmla="*/ 2147483647 w 609"/>
              <a:gd name="T45" fmla="*/ 2147483647 h 443"/>
              <a:gd name="T46" fmla="*/ 2147483647 w 609"/>
              <a:gd name="T47" fmla="*/ 2147483647 h 443"/>
              <a:gd name="T48" fmla="*/ 2147483647 w 609"/>
              <a:gd name="T49" fmla="*/ 2147483647 h 443"/>
              <a:gd name="T50" fmla="*/ 2147483647 w 609"/>
              <a:gd name="T51" fmla="*/ 2147483647 h 443"/>
              <a:gd name="T52" fmla="*/ 2147483647 w 609"/>
              <a:gd name="T53" fmla="*/ 2147483647 h 443"/>
              <a:gd name="T54" fmla="*/ 2147483647 w 609"/>
              <a:gd name="T55" fmla="*/ 2147483647 h 443"/>
              <a:gd name="T56" fmla="*/ 2147483647 w 609"/>
              <a:gd name="T57" fmla="*/ 2147483647 h 443"/>
              <a:gd name="T58" fmla="*/ 2147483647 w 609"/>
              <a:gd name="T59" fmla="*/ 2147483647 h 443"/>
              <a:gd name="T60" fmla="*/ 2147483647 w 609"/>
              <a:gd name="T61" fmla="*/ 2147483647 h 443"/>
              <a:gd name="T62" fmla="*/ 2147483647 w 609"/>
              <a:gd name="T63" fmla="*/ 2147483647 h 443"/>
              <a:gd name="T64" fmla="*/ 2147483647 w 609"/>
              <a:gd name="T65" fmla="*/ 2147483647 h 443"/>
              <a:gd name="T66" fmla="*/ 2147483647 w 609"/>
              <a:gd name="T67" fmla="*/ 2147483647 h 443"/>
              <a:gd name="T68" fmla="*/ 2147483647 w 609"/>
              <a:gd name="T69" fmla="*/ 2147483647 h 443"/>
              <a:gd name="T70" fmla="*/ 2147483647 w 609"/>
              <a:gd name="T71" fmla="*/ 2147483647 h 443"/>
              <a:gd name="T72" fmla="*/ 2147483647 w 609"/>
              <a:gd name="T73" fmla="*/ 2147483647 h 443"/>
              <a:gd name="T74" fmla="*/ 2147483647 w 609"/>
              <a:gd name="T75" fmla="*/ 2147483647 h 443"/>
              <a:gd name="T76" fmla="*/ 2147483647 w 609"/>
              <a:gd name="T77" fmla="*/ 2147483647 h 443"/>
              <a:gd name="T78" fmla="*/ 2147483647 w 609"/>
              <a:gd name="T79" fmla="*/ 2147483647 h 443"/>
              <a:gd name="T80" fmla="*/ 2147483647 w 609"/>
              <a:gd name="T81" fmla="*/ 2147483647 h 443"/>
              <a:gd name="T82" fmla="*/ 2147483647 w 609"/>
              <a:gd name="T83" fmla="*/ 2147483647 h 443"/>
              <a:gd name="T84" fmla="*/ 2147483647 w 609"/>
              <a:gd name="T85" fmla="*/ 2147483647 h 443"/>
              <a:gd name="T86" fmla="*/ 2147483647 w 609"/>
              <a:gd name="T87" fmla="*/ 2147483647 h 4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09"/>
              <a:gd name="T133" fmla="*/ 0 h 443"/>
              <a:gd name="T134" fmla="*/ 609 w 609"/>
              <a:gd name="T135" fmla="*/ 443 h 44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09" h="443">
                <a:moveTo>
                  <a:pt x="13" y="73"/>
                </a:moveTo>
                <a:lnTo>
                  <a:pt x="20" y="94"/>
                </a:lnTo>
                <a:lnTo>
                  <a:pt x="19" y="121"/>
                </a:lnTo>
                <a:lnTo>
                  <a:pt x="19" y="144"/>
                </a:lnTo>
                <a:lnTo>
                  <a:pt x="20" y="153"/>
                </a:lnTo>
                <a:lnTo>
                  <a:pt x="15" y="187"/>
                </a:lnTo>
                <a:lnTo>
                  <a:pt x="26" y="180"/>
                </a:lnTo>
                <a:lnTo>
                  <a:pt x="41" y="195"/>
                </a:lnTo>
                <a:lnTo>
                  <a:pt x="26" y="197"/>
                </a:lnTo>
                <a:lnTo>
                  <a:pt x="15" y="195"/>
                </a:lnTo>
                <a:lnTo>
                  <a:pt x="13" y="208"/>
                </a:lnTo>
                <a:lnTo>
                  <a:pt x="13" y="216"/>
                </a:lnTo>
                <a:lnTo>
                  <a:pt x="26" y="216"/>
                </a:lnTo>
                <a:lnTo>
                  <a:pt x="28" y="223"/>
                </a:lnTo>
                <a:lnTo>
                  <a:pt x="19" y="227"/>
                </a:lnTo>
                <a:lnTo>
                  <a:pt x="19" y="242"/>
                </a:lnTo>
                <a:lnTo>
                  <a:pt x="11" y="256"/>
                </a:lnTo>
                <a:lnTo>
                  <a:pt x="7" y="256"/>
                </a:lnTo>
                <a:lnTo>
                  <a:pt x="13" y="231"/>
                </a:lnTo>
                <a:lnTo>
                  <a:pt x="11" y="225"/>
                </a:lnTo>
                <a:lnTo>
                  <a:pt x="0" y="259"/>
                </a:lnTo>
                <a:lnTo>
                  <a:pt x="15" y="271"/>
                </a:lnTo>
                <a:lnTo>
                  <a:pt x="41" y="284"/>
                </a:lnTo>
                <a:lnTo>
                  <a:pt x="43" y="295"/>
                </a:lnTo>
                <a:lnTo>
                  <a:pt x="57" y="295"/>
                </a:lnTo>
                <a:lnTo>
                  <a:pt x="77" y="341"/>
                </a:lnTo>
                <a:lnTo>
                  <a:pt x="74" y="356"/>
                </a:lnTo>
                <a:lnTo>
                  <a:pt x="110" y="385"/>
                </a:lnTo>
                <a:lnTo>
                  <a:pt x="172" y="383"/>
                </a:lnTo>
                <a:lnTo>
                  <a:pt x="218" y="404"/>
                </a:lnTo>
                <a:lnTo>
                  <a:pt x="241" y="400"/>
                </a:lnTo>
                <a:lnTo>
                  <a:pt x="380" y="404"/>
                </a:lnTo>
                <a:lnTo>
                  <a:pt x="537" y="442"/>
                </a:lnTo>
                <a:lnTo>
                  <a:pt x="539" y="390"/>
                </a:lnTo>
                <a:lnTo>
                  <a:pt x="608" y="110"/>
                </a:lnTo>
                <a:lnTo>
                  <a:pt x="186" y="0"/>
                </a:lnTo>
                <a:lnTo>
                  <a:pt x="182" y="1"/>
                </a:lnTo>
                <a:lnTo>
                  <a:pt x="184" y="9"/>
                </a:lnTo>
                <a:lnTo>
                  <a:pt x="178" y="11"/>
                </a:lnTo>
                <a:lnTo>
                  <a:pt x="184" y="17"/>
                </a:lnTo>
                <a:lnTo>
                  <a:pt x="184" y="22"/>
                </a:lnTo>
                <a:lnTo>
                  <a:pt x="184" y="28"/>
                </a:lnTo>
                <a:lnTo>
                  <a:pt x="190" y="26"/>
                </a:lnTo>
                <a:lnTo>
                  <a:pt x="199" y="30"/>
                </a:lnTo>
                <a:lnTo>
                  <a:pt x="195" y="43"/>
                </a:lnTo>
                <a:lnTo>
                  <a:pt x="197" y="49"/>
                </a:lnTo>
                <a:lnTo>
                  <a:pt x="188" y="66"/>
                </a:lnTo>
                <a:lnTo>
                  <a:pt x="178" y="55"/>
                </a:lnTo>
                <a:lnTo>
                  <a:pt x="174" y="56"/>
                </a:lnTo>
                <a:lnTo>
                  <a:pt x="174" y="64"/>
                </a:lnTo>
                <a:lnTo>
                  <a:pt x="182" y="66"/>
                </a:lnTo>
                <a:lnTo>
                  <a:pt x="190" y="83"/>
                </a:lnTo>
                <a:lnTo>
                  <a:pt x="186" y="106"/>
                </a:lnTo>
                <a:lnTo>
                  <a:pt x="190" y="113"/>
                </a:lnTo>
                <a:lnTo>
                  <a:pt x="195" y="113"/>
                </a:lnTo>
                <a:lnTo>
                  <a:pt x="191" y="121"/>
                </a:lnTo>
                <a:lnTo>
                  <a:pt x="186" y="121"/>
                </a:lnTo>
                <a:lnTo>
                  <a:pt x="174" y="136"/>
                </a:lnTo>
                <a:lnTo>
                  <a:pt x="174" y="140"/>
                </a:lnTo>
                <a:lnTo>
                  <a:pt x="172" y="149"/>
                </a:lnTo>
                <a:lnTo>
                  <a:pt x="169" y="151"/>
                </a:lnTo>
                <a:lnTo>
                  <a:pt x="172" y="157"/>
                </a:lnTo>
                <a:lnTo>
                  <a:pt x="167" y="159"/>
                </a:lnTo>
                <a:lnTo>
                  <a:pt x="167" y="184"/>
                </a:lnTo>
                <a:lnTo>
                  <a:pt x="157" y="187"/>
                </a:lnTo>
                <a:lnTo>
                  <a:pt x="157" y="197"/>
                </a:lnTo>
                <a:lnTo>
                  <a:pt x="148" y="187"/>
                </a:lnTo>
                <a:lnTo>
                  <a:pt x="148" y="189"/>
                </a:lnTo>
                <a:lnTo>
                  <a:pt x="131" y="208"/>
                </a:lnTo>
                <a:lnTo>
                  <a:pt x="125" y="206"/>
                </a:lnTo>
                <a:lnTo>
                  <a:pt x="121" y="197"/>
                </a:lnTo>
                <a:lnTo>
                  <a:pt x="119" y="202"/>
                </a:lnTo>
                <a:lnTo>
                  <a:pt x="115" y="199"/>
                </a:lnTo>
                <a:lnTo>
                  <a:pt x="112" y="210"/>
                </a:lnTo>
                <a:lnTo>
                  <a:pt x="112" y="201"/>
                </a:lnTo>
                <a:lnTo>
                  <a:pt x="106" y="202"/>
                </a:lnTo>
                <a:lnTo>
                  <a:pt x="112" y="195"/>
                </a:lnTo>
                <a:lnTo>
                  <a:pt x="102" y="195"/>
                </a:lnTo>
                <a:lnTo>
                  <a:pt x="112" y="189"/>
                </a:lnTo>
                <a:lnTo>
                  <a:pt x="102" y="187"/>
                </a:lnTo>
                <a:lnTo>
                  <a:pt x="106" y="182"/>
                </a:lnTo>
                <a:lnTo>
                  <a:pt x="115" y="187"/>
                </a:lnTo>
                <a:lnTo>
                  <a:pt x="117" y="180"/>
                </a:lnTo>
                <a:lnTo>
                  <a:pt x="131" y="174"/>
                </a:lnTo>
                <a:lnTo>
                  <a:pt x="125" y="187"/>
                </a:lnTo>
                <a:lnTo>
                  <a:pt x="127" y="197"/>
                </a:lnTo>
                <a:lnTo>
                  <a:pt x="131" y="182"/>
                </a:lnTo>
                <a:lnTo>
                  <a:pt x="142" y="178"/>
                </a:lnTo>
                <a:lnTo>
                  <a:pt x="138" y="185"/>
                </a:lnTo>
                <a:lnTo>
                  <a:pt x="142" y="189"/>
                </a:lnTo>
                <a:lnTo>
                  <a:pt x="142" y="184"/>
                </a:lnTo>
                <a:lnTo>
                  <a:pt x="148" y="178"/>
                </a:lnTo>
                <a:lnTo>
                  <a:pt x="157" y="166"/>
                </a:lnTo>
                <a:lnTo>
                  <a:pt x="155" y="159"/>
                </a:lnTo>
                <a:lnTo>
                  <a:pt x="142" y="159"/>
                </a:lnTo>
                <a:lnTo>
                  <a:pt x="144" y="149"/>
                </a:lnTo>
                <a:lnTo>
                  <a:pt x="150" y="155"/>
                </a:lnTo>
                <a:lnTo>
                  <a:pt x="153" y="140"/>
                </a:lnTo>
                <a:lnTo>
                  <a:pt x="167" y="140"/>
                </a:lnTo>
                <a:lnTo>
                  <a:pt x="169" y="125"/>
                </a:lnTo>
                <a:lnTo>
                  <a:pt x="161" y="113"/>
                </a:lnTo>
                <a:lnTo>
                  <a:pt x="161" y="128"/>
                </a:lnTo>
                <a:lnTo>
                  <a:pt x="157" y="127"/>
                </a:lnTo>
                <a:lnTo>
                  <a:pt x="148" y="132"/>
                </a:lnTo>
                <a:lnTo>
                  <a:pt x="142" y="142"/>
                </a:lnTo>
                <a:lnTo>
                  <a:pt x="134" y="144"/>
                </a:lnTo>
                <a:lnTo>
                  <a:pt x="119" y="153"/>
                </a:lnTo>
                <a:lnTo>
                  <a:pt x="110" y="166"/>
                </a:lnTo>
                <a:lnTo>
                  <a:pt x="129" y="166"/>
                </a:lnTo>
                <a:lnTo>
                  <a:pt x="112" y="170"/>
                </a:lnTo>
                <a:lnTo>
                  <a:pt x="102" y="168"/>
                </a:lnTo>
                <a:lnTo>
                  <a:pt x="119" y="144"/>
                </a:lnTo>
                <a:lnTo>
                  <a:pt x="131" y="140"/>
                </a:lnTo>
                <a:lnTo>
                  <a:pt x="142" y="123"/>
                </a:lnTo>
                <a:lnTo>
                  <a:pt x="146" y="130"/>
                </a:lnTo>
                <a:lnTo>
                  <a:pt x="153" y="125"/>
                </a:lnTo>
                <a:lnTo>
                  <a:pt x="161" y="108"/>
                </a:lnTo>
                <a:lnTo>
                  <a:pt x="159" y="96"/>
                </a:lnTo>
                <a:lnTo>
                  <a:pt x="157" y="106"/>
                </a:lnTo>
                <a:lnTo>
                  <a:pt x="153" y="102"/>
                </a:lnTo>
                <a:lnTo>
                  <a:pt x="157" y="92"/>
                </a:lnTo>
                <a:lnTo>
                  <a:pt x="150" y="92"/>
                </a:lnTo>
                <a:lnTo>
                  <a:pt x="148" y="102"/>
                </a:lnTo>
                <a:lnTo>
                  <a:pt x="144" y="106"/>
                </a:lnTo>
                <a:lnTo>
                  <a:pt x="142" y="94"/>
                </a:lnTo>
                <a:lnTo>
                  <a:pt x="140" y="92"/>
                </a:lnTo>
                <a:lnTo>
                  <a:pt x="138" y="96"/>
                </a:lnTo>
                <a:lnTo>
                  <a:pt x="131" y="83"/>
                </a:lnTo>
                <a:lnTo>
                  <a:pt x="115" y="81"/>
                </a:lnTo>
                <a:lnTo>
                  <a:pt x="62" y="55"/>
                </a:lnTo>
                <a:lnTo>
                  <a:pt x="22" y="20"/>
                </a:lnTo>
                <a:lnTo>
                  <a:pt x="13" y="45"/>
                </a:lnTo>
                <a:lnTo>
                  <a:pt x="13" y="73"/>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20" name="Freeform 22"/>
          <p:cNvSpPr>
            <a:spLocks/>
          </p:cNvSpPr>
          <p:nvPr/>
        </p:nvSpPr>
        <p:spPr bwMode="auto">
          <a:xfrm>
            <a:off x="1506538" y="812800"/>
            <a:ext cx="49212" cy="52388"/>
          </a:xfrm>
          <a:custGeom>
            <a:avLst/>
            <a:gdLst>
              <a:gd name="T0" fmla="*/ 0 w 31"/>
              <a:gd name="T1" fmla="*/ 2147483647 h 33"/>
              <a:gd name="T2" fmla="*/ 2147483647 w 31"/>
              <a:gd name="T3" fmla="*/ 0 h 33"/>
              <a:gd name="T4" fmla="*/ 2147483647 w 31"/>
              <a:gd name="T5" fmla="*/ 2147483647 h 33"/>
              <a:gd name="T6" fmla="*/ 2147483647 w 31"/>
              <a:gd name="T7" fmla="*/ 2147483647 h 33"/>
              <a:gd name="T8" fmla="*/ 0 w 31"/>
              <a:gd name="T9" fmla="*/ 2147483647 h 33"/>
              <a:gd name="T10" fmla="*/ 0 60000 65536"/>
              <a:gd name="T11" fmla="*/ 0 60000 65536"/>
              <a:gd name="T12" fmla="*/ 0 60000 65536"/>
              <a:gd name="T13" fmla="*/ 0 60000 65536"/>
              <a:gd name="T14" fmla="*/ 0 60000 65536"/>
              <a:gd name="T15" fmla="*/ 0 w 31"/>
              <a:gd name="T16" fmla="*/ 0 h 33"/>
              <a:gd name="T17" fmla="*/ 31 w 31"/>
              <a:gd name="T18" fmla="*/ 33 h 33"/>
            </a:gdLst>
            <a:ahLst/>
            <a:cxnLst>
              <a:cxn ang="T10">
                <a:pos x="T0" y="T1"/>
              </a:cxn>
              <a:cxn ang="T11">
                <a:pos x="T2" y="T3"/>
              </a:cxn>
              <a:cxn ang="T12">
                <a:pos x="T4" y="T5"/>
              </a:cxn>
              <a:cxn ang="T13">
                <a:pos x="T6" y="T7"/>
              </a:cxn>
              <a:cxn ang="T14">
                <a:pos x="T8" y="T9"/>
              </a:cxn>
            </a:cxnLst>
            <a:rect l="T15" t="T16" r="T17" b="T18"/>
            <a:pathLst>
              <a:path w="31" h="33">
                <a:moveTo>
                  <a:pt x="0" y="15"/>
                </a:moveTo>
                <a:lnTo>
                  <a:pt x="26" y="0"/>
                </a:lnTo>
                <a:lnTo>
                  <a:pt x="30" y="13"/>
                </a:lnTo>
                <a:lnTo>
                  <a:pt x="26" y="32"/>
                </a:lnTo>
                <a:lnTo>
                  <a:pt x="0" y="15"/>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7121" name="Freeform 23"/>
          <p:cNvSpPr>
            <a:spLocks/>
          </p:cNvSpPr>
          <p:nvPr/>
        </p:nvSpPr>
        <p:spPr bwMode="auto">
          <a:xfrm>
            <a:off x="1535113" y="882650"/>
            <a:ext cx="49212" cy="74613"/>
          </a:xfrm>
          <a:custGeom>
            <a:avLst/>
            <a:gdLst>
              <a:gd name="T0" fmla="*/ 0 w 31"/>
              <a:gd name="T1" fmla="*/ 2147483647 h 47"/>
              <a:gd name="T2" fmla="*/ 2147483647 w 31"/>
              <a:gd name="T3" fmla="*/ 0 h 47"/>
              <a:gd name="T4" fmla="*/ 2147483647 w 31"/>
              <a:gd name="T5" fmla="*/ 2147483647 h 47"/>
              <a:gd name="T6" fmla="*/ 2147483647 w 31"/>
              <a:gd name="T7" fmla="*/ 2147483647 h 47"/>
              <a:gd name="T8" fmla="*/ 0 w 31"/>
              <a:gd name="T9" fmla="*/ 2147483647 h 47"/>
              <a:gd name="T10" fmla="*/ 0 60000 65536"/>
              <a:gd name="T11" fmla="*/ 0 60000 65536"/>
              <a:gd name="T12" fmla="*/ 0 60000 65536"/>
              <a:gd name="T13" fmla="*/ 0 60000 65536"/>
              <a:gd name="T14" fmla="*/ 0 60000 65536"/>
              <a:gd name="T15" fmla="*/ 0 w 31"/>
              <a:gd name="T16" fmla="*/ 0 h 47"/>
              <a:gd name="T17" fmla="*/ 31 w 31"/>
              <a:gd name="T18" fmla="*/ 47 h 47"/>
            </a:gdLst>
            <a:ahLst/>
            <a:cxnLst>
              <a:cxn ang="T10">
                <a:pos x="T0" y="T1"/>
              </a:cxn>
              <a:cxn ang="T11">
                <a:pos x="T2" y="T3"/>
              </a:cxn>
              <a:cxn ang="T12">
                <a:pos x="T4" y="T5"/>
              </a:cxn>
              <a:cxn ang="T13">
                <a:pos x="T6" y="T7"/>
              </a:cxn>
              <a:cxn ang="T14">
                <a:pos x="T8" y="T9"/>
              </a:cxn>
            </a:cxnLst>
            <a:rect l="T15" t="T16" r="T17" b="T18"/>
            <a:pathLst>
              <a:path w="31" h="47">
                <a:moveTo>
                  <a:pt x="0" y="13"/>
                </a:moveTo>
                <a:lnTo>
                  <a:pt x="21" y="0"/>
                </a:lnTo>
                <a:lnTo>
                  <a:pt x="30" y="5"/>
                </a:lnTo>
                <a:lnTo>
                  <a:pt x="27" y="46"/>
                </a:lnTo>
                <a:lnTo>
                  <a:pt x="0" y="13"/>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7122" name="Freeform 24"/>
          <p:cNvSpPr>
            <a:spLocks/>
          </p:cNvSpPr>
          <p:nvPr/>
        </p:nvSpPr>
        <p:spPr bwMode="auto">
          <a:xfrm>
            <a:off x="5911850" y="3706813"/>
            <a:ext cx="549275" cy="889000"/>
          </a:xfrm>
          <a:custGeom>
            <a:avLst/>
            <a:gdLst>
              <a:gd name="T0" fmla="*/ 0 w 346"/>
              <a:gd name="T1" fmla="*/ 2147483647 h 560"/>
              <a:gd name="T2" fmla="*/ 2147483647 w 346"/>
              <a:gd name="T3" fmla="*/ 2147483647 h 560"/>
              <a:gd name="T4" fmla="*/ 0 w 346"/>
              <a:gd name="T5" fmla="*/ 2147483647 h 560"/>
              <a:gd name="T6" fmla="*/ 2147483647 w 346"/>
              <a:gd name="T7" fmla="*/ 2147483647 h 560"/>
              <a:gd name="T8" fmla="*/ 2147483647 w 346"/>
              <a:gd name="T9" fmla="*/ 2147483647 h 560"/>
              <a:gd name="T10" fmla="*/ 2147483647 w 346"/>
              <a:gd name="T11" fmla="*/ 2147483647 h 560"/>
              <a:gd name="T12" fmla="*/ 2147483647 w 346"/>
              <a:gd name="T13" fmla="*/ 2147483647 h 560"/>
              <a:gd name="T14" fmla="*/ 2147483647 w 346"/>
              <a:gd name="T15" fmla="*/ 2147483647 h 560"/>
              <a:gd name="T16" fmla="*/ 2147483647 w 346"/>
              <a:gd name="T17" fmla="*/ 2147483647 h 560"/>
              <a:gd name="T18" fmla="*/ 2147483647 w 346"/>
              <a:gd name="T19" fmla="*/ 2147483647 h 560"/>
              <a:gd name="T20" fmla="*/ 2147483647 w 346"/>
              <a:gd name="T21" fmla="*/ 2147483647 h 560"/>
              <a:gd name="T22" fmla="*/ 2147483647 w 346"/>
              <a:gd name="T23" fmla="*/ 2147483647 h 560"/>
              <a:gd name="T24" fmla="*/ 2147483647 w 346"/>
              <a:gd name="T25" fmla="*/ 2147483647 h 560"/>
              <a:gd name="T26" fmla="*/ 2147483647 w 346"/>
              <a:gd name="T27" fmla="*/ 2147483647 h 560"/>
              <a:gd name="T28" fmla="*/ 2147483647 w 346"/>
              <a:gd name="T29" fmla="*/ 2147483647 h 560"/>
              <a:gd name="T30" fmla="*/ 2147483647 w 346"/>
              <a:gd name="T31" fmla="*/ 2147483647 h 560"/>
              <a:gd name="T32" fmla="*/ 2147483647 w 346"/>
              <a:gd name="T33" fmla="*/ 2147483647 h 560"/>
              <a:gd name="T34" fmla="*/ 2147483647 w 346"/>
              <a:gd name="T35" fmla="*/ 2147483647 h 560"/>
              <a:gd name="T36" fmla="*/ 2147483647 w 346"/>
              <a:gd name="T37" fmla="*/ 2147483647 h 560"/>
              <a:gd name="T38" fmla="*/ 2147483647 w 346"/>
              <a:gd name="T39" fmla="*/ 2147483647 h 560"/>
              <a:gd name="T40" fmla="*/ 2147483647 w 346"/>
              <a:gd name="T41" fmla="*/ 2147483647 h 560"/>
              <a:gd name="T42" fmla="*/ 2147483647 w 346"/>
              <a:gd name="T43" fmla="*/ 2147483647 h 560"/>
              <a:gd name="T44" fmla="*/ 2147483647 w 346"/>
              <a:gd name="T45" fmla="*/ 0 h 560"/>
              <a:gd name="T46" fmla="*/ 0 w 346"/>
              <a:gd name="T47" fmla="*/ 2147483647 h 56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46"/>
              <a:gd name="T73" fmla="*/ 0 h 560"/>
              <a:gd name="T74" fmla="*/ 346 w 346"/>
              <a:gd name="T75" fmla="*/ 560 h 56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46" h="560">
                <a:moveTo>
                  <a:pt x="0" y="22"/>
                </a:moveTo>
                <a:lnTo>
                  <a:pt x="7" y="30"/>
                </a:lnTo>
                <a:lnTo>
                  <a:pt x="0" y="377"/>
                </a:lnTo>
                <a:lnTo>
                  <a:pt x="20" y="543"/>
                </a:lnTo>
                <a:lnTo>
                  <a:pt x="45" y="549"/>
                </a:lnTo>
                <a:lnTo>
                  <a:pt x="56" y="496"/>
                </a:lnTo>
                <a:lnTo>
                  <a:pt x="64" y="511"/>
                </a:lnTo>
                <a:lnTo>
                  <a:pt x="64" y="536"/>
                </a:lnTo>
                <a:lnTo>
                  <a:pt x="79" y="549"/>
                </a:lnTo>
                <a:lnTo>
                  <a:pt x="60" y="559"/>
                </a:lnTo>
                <a:lnTo>
                  <a:pt x="106" y="545"/>
                </a:lnTo>
                <a:lnTo>
                  <a:pt x="117" y="530"/>
                </a:lnTo>
                <a:lnTo>
                  <a:pt x="111" y="523"/>
                </a:lnTo>
                <a:lnTo>
                  <a:pt x="115" y="509"/>
                </a:lnTo>
                <a:lnTo>
                  <a:pt x="90" y="485"/>
                </a:lnTo>
                <a:lnTo>
                  <a:pt x="90" y="470"/>
                </a:lnTo>
                <a:lnTo>
                  <a:pt x="345" y="445"/>
                </a:lnTo>
                <a:lnTo>
                  <a:pt x="326" y="356"/>
                </a:lnTo>
                <a:lnTo>
                  <a:pt x="327" y="326"/>
                </a:lnTo>
                <a:lnTo>
                  <a:pt x="339" y="307"/>
                </a:lnTo>
                <a:lnTo>
                  <a:pt x="329" y="277"/>
                </a:lnTo>
                <a:lnTo>
                  <a:pt x="303" y="237"/>
                </a:lnTo>
                <a:lnTo>
                  <a:pt x="238" y="0"/>
                </a:lnTo>
                <a:lnTo>
                  <a:pt x="0" y="22"/>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23" name="Freeform 25"/>
          <p:cNvSpPr>
            <a:spLocks/>
          </p:cNvSpPr>
          <p:nvPr/>
        </p:nvSpPr>
        <p:spPr bwMode="auto">
          <a:xfrm>
            <a:off x="1898650" y="3155950"/>
            <a:ext cx="987425" cy="1141413"/>
          </a:xfrm>
          <a:custGeom>
            <a:avLst/>
            <a:gdLst>
              <a:gd name="T0" fmla="*/ 0 w 622"/>
              <a:gd name="T1" fmla="*/ 2147483647 h 719"/>
              <a:gd name="T2" fmla="*/ 2147483647 w 622"/>
              <a:gd name="T3" fmla="*/ 2147483647 h 719"/>
              <a:gd name="T4" fmla="*/ 2147483647 w 622"/>
              <a:gd name="T5" fmla="*/ 2147483647 h 719"/>
              <a:gd name="T6" fmla="*/ 2147483647 w 622"/>
              <a:gd name="T7" fmla="*/ 2147483647 h 719"/>
              <a:gd name="T8" fmla="*/ 2147483647 w 622"/>
              <a:gd name="T9" fmla="*/ 2147483647 h 719"/>
              <a:gd name="T10" fmla="*/ 2147483647 w 622"/>
              <a:gd name="T11" fmla="*/ 2147483647 h 719"/>
              <a:gd name="T12" fmla="*/ 2147483647 w 622"/>
              <a:gd name="T13" fmla="*/ 2147483647 h 719"/>
              <a:gd name="T14" fmla="*/ 2147483647 w 622"/>
              <a:gd name="T15" fmla="*/ 2147483647 h 719"/>
              <a:gd name="T16" fmla="*/ 2147483647 w 622"/>
              <a:gd name="T17" fmla="*/ 2147483647 h 719"/>
              <a:gd name="T18" fmla="*/ 2147483647 w 622"/>
              <a:gd name="T19" fmla="*/ 2147483647 h 719"/>
              <a:gd name="T20" fmla="*/ 2147483647 w 622"/>
              <a:gd name="T21" fmla="*/ 2147483647 h 719"/>
              <a:gd name="T22" fmla="*/ 2147483647 w 622"/>
              <a:gd name="T23" fmla="*/ 0 h 719"/>
              <a:gd name="T24" fmla="*/ 2147483647 w 622"/>
              <a:gd name="T25" fmla="*/ 2147483647 h 719"/>
              <a:gd name="T26" fmla="*/ 2147483647 w 622"/>
              <a:gd name="T27" fmla="*/ 2147483647 h 719"/>
              <a:gd name="T28" fmla="*/ 2147483647 w 622"/>
              <a:gd name="T29" fmla="*/ 2147483647 h 719"/>
              <a:gd name="T30" fmla="*/ 2147483647 w 622"/>
              <a:gd name="T31" fmla="*/ 2147483647 h 719"/>
              <a:gd name="T32" fmla="*/ 2147483647 w 622"/>
              <a:gd name="T33" fmla="*/ 2147483647 h 719"/>
              <a:gd name="T34" fmla="*/ 0 w 622"/>
              <a:gd name="T35" fmla="*/ 2147483647 h 7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22"/>
              <a:gd name="T55" fmla="*/ 0 h 719"/>
              <a:gd name="T56" fmla="*/ 622 w 622"/>
              <a:gd name="T57" fmla="*/ 719 h 71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22" h="719">
                <a:moveTo>
                  <a:pt x="0" y="490"/>
                </a:moveTo>
                <a:lnTo>
                  <a:pt x="39" y="456"/>
                </a:lnTo>
                <a:lnTo>
                  <a:pt x="24" y="428"/>
                </a:lnTo>
                <a:lnTo>
                  <a:pt x="30" y="390"/>
                </a:lnTo>
                <a:lnTo>
                  <a:pt x="72" y="323"/>
                </a:lnTo>
                <a:lnTo>
                  <a:pt x="100" y="303"/>
                </a:lnTo>
                <a:lnTo>
                  <a:pt x="83" y="278"/>
                </a:lnTo>
                <a:lnTo>
                  <a:pt x="75" y="214"/>
                </a:lnTo>
                <a:lnTo>
                  <a:pt x="85" y="94"/>
                </a:lnTo>
                <a:lnTo>
                  <a:pt x="108" y="85"/>
                </a:lnTo>
                <a:lnTo>
                  <a:pt x="140" y="106"/>
                </a:lnTo>
                <a:lnTo>
                  <a:pt x="170" y="0"/>
                </a:lnTo>
                <a:lnTo>
                  <a:pt x="621" y="75"/>
                </a:lnTo>
                <a:lnTo>
                  <a:pt x="526" y="718"/>
                </a:lnTo>
                <a:lnTo>
                  <a:pt x="389" y="697"/>
                </a:lnTo>
                <a:lnTo>
                  <a:pt x="303" y="672"/>
                </a:lnTo>
                <a:lnTo>
                  <a:pt x="127" y="570"/>
                </a:lnTo>
                <a:lnTo>
                  <a:pt x="0" y="490"/>
                </a:lnTo>
              </a:path>
            </a:pathLst>
          </a:custGeom>
          <a:solidFill>
            <a:srgbClr val="6699FF"/>
          </a:solidFill>
          <a:ln w="12700" cap="rnd" cmpd="sng">
            <a:solidFill>
              <a:srgbClr val="000000"/>
            </a:solidFill>
            <a:prstDash val="solid"/>
            <a:round/>
            <a:headEnd/>
            <a:tailEnd/>
          </a:ln>
        </p:spPr>
        <p:txBody>
          <a:bodyPr/>
          <a:lstStyle/>
          <a:p>
            <a:endParaRPr lang="en-US"/>
          </a:p>
        </p:txBody>
      </p:sp>
      <p:sp>
        <p:nvSpPr>
          <p:cNvPr id="47124" name="Freeform 26"/>
          <p:cNvSpPr>
            <a:spLocks/>
          </p:cNvSpPr>
          <p:nvPr/>
        </p:nvSpPr>
        <p:spPr bwMode="auto">
          <a:xfrm>
            <a:off x="4956175" y="3482975"/>
            <a:ext cx="733425" cy="652463"/>
          </a:xfrm>
          <a:custGeom>
            <a:avLst/>
            <a:gdLst>
              <a:gd name="T0" fmla="*/ 0 w 462"/>
              <a:gd name="T1" fmla="*/ 2147483647 h 411"/>
              <a:gd name="T2" fmla="*/ 2147483647 w 462"/>
              <a:gd name="T3" fmla="*/ 2147483647 h 411"/>
              <a:gd name="T4" fmla="*/ 2147483647 w 462"/>
              <a:gd name="T5" fmla="*/ 2147483647 h 411"/>
              <a:gd name="T6" fmla="*/ 2147483647 w 462"/>
              <a:gd name="T7" fmla="*/ 2147483647 h 411"/>
              <a:gd name="T8" fmla="*/ 2147483647 w 462"/>
              <a:gd name="T9" fmla="*/ 2147483647 h 411"/>
              <a:gd name="T10" fmla="*/ 2147483647 w 462"/>
              <a:gd name="T11" fmla="*/ 2147483647 h 411"/>
              <a:gd name="T12" fmla="*/ 2147483647 w 462"/>
              <a:gd name="T13" fmla="*/ 2147483647 h 411"/>
              <a:gd name="T14" fmla="*/ 2147483647 w 462"/>
              <a:gd name="T15" fmla="*/ 2147483647 h 411"/>
              <a:gd name="T16" fmla="*/ 2147483647 w 462"/>
              <a:gd name="T17" fmla="*/ 2147483647 h 411"/>
              <a:gd name="T18" fmla="*/ 2147483647 w 462"/>
              <a:gd name="T19" fmla="*/ 2147483647 h 411"/>
              <a:gd name="T20" fmla="*/ 2147483647 w 462"/>
              <a:gd name="T21" fmla="*/ 2147483647 h 411"/>
              <a:gd name="T22" fmla="*/ 2147483647 w 462"/>
              <a:gd name="T23" fmla="*/ 2147483647 h 411"/>
              <a:gd name="T24" fmla="*/ 2147483647 w 462"/>
              <a:gd name="T25" fmla="*/ 2147483647 h 411"/>
              <a:gd name="T26" fmla="*/ 2147483647 w 462"/>
              <a:gd name="T27" fmla="*/ 2147483647 h 411"/>
              <a:gd name="T28" fmla="*/ 2147483647 w 462"/>
              <a:gd name="T29" fmla="*/ 2147483647 h 411"/>
              <a:gd name="T30" fmla="*/ 2147483647 w 462"/>
              <a:gd name="T31" fmla="*/ 2147483647 h 411"/>
              <a:gd name="T32" fmla="*/ 2147483647 w 462"/>
              <a:gd name="T33" fmla="*/ 2147483647 h 411"/>
              <a:gd name="T34" fmla="*/ 2147483647 w 462"/>
              <a:gd name="T35" fmla="*/ 2147483647 h 411"/>
              <a:gd name="T36" fmla="*/ 2147483647 w 462"/>
              <a:gd name="T37" fmla="*/ 2147483647 h 411"/>
              <a:gd name="T38" fmla="*/ 2147483647 w 462"/>
              <a:gd name="T39" fmla="*/ 0 h 411"/>
              <a:gd name="T40" fmla="*/ 0 w 462"/>
              <a:gd name="T41" fmla="*/ 2147483647 h 41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62"/>
              <a:gd name="T64" fmla="*/ 0 h 411"/>
              <a:gd name="T65" fmla="*/ 462 w 462"/>
              <a:gd name="T66" fmla="*/ 411 h 41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62" h="411">
                <a:moveTo>
                  <a:pt x="0" y="13"/>
                </a:moveTo>
                <a:lnTo>
                  <a:pt x="20" y="137"/>
                </a:lnTo>
                <a:lnTo>
                  <a:pt x="15" y="338"/>
                </a:lnTo>
                <a:lnTo>
                  <a:pt x="26" y="349"/>
                </a:lnTo>
                <a:lnTo>
                  <a:pt x="57" y="347"/>
                </a:lnTo>
                <a:lnTo>
                  <a:pt x="57" y="410"/>
                </a:lnTo>
                <a:lnTo>
                  <a:pt x="333" y="406"/>
                </a:lnTo>
                <a:lnTo>
                  <a:pt x="327" y="341"/>
                </a:lnTo>
                <a:lnTo>
                  <a:pt x="350" y="277"/>
                </a:lnTo>
                <a:lnTo>
                  <a:pt x="382" y="226"/>
                </a:lnTo>
                <a:lnTo>
                  <a:pt x="382" y="213"/>
                </a:lnTo>
                <a:lnTo>
                  <a:pt x="409" y="171"/>
                </a:lnTo>
                <a:lnTo>
                  <a:pt x="422" y="126"/>
                </a:lnTo>
                <a:lnTo>
                  <a:pt x="417" y="122"/>
                </a:lnTo>
                <a:lnTo>
                  <a:pt x="438" y="103"/>
                </a:lnTo>
                <a:lnTo>
                  <a:pt x="461" y="64"/>
                </a:lnTo>
                <a:lnTo>
                  <a:pt x="453" y="54"/>
                </a:lnTo>
                <a:lnTo>
                  <a:pt x="392" y="56"/>
                </a:lnTo>
                <a:lnTo>
                  <a:pt x="409" y="35"/>
                </a:lnTo>
                <a:lnTo>
                  <a:pt x="403" y="0"/>
                </a:lnTo>
                <a:lnTo>
                  <a:pt x="0" y="13"/>
                </a:lnTo>
              </a:path>
            </a:pathLst>
          </a:custGeom>
          <a:solidFill>
            <a:srgbClr val="6699FF"/>
          </a:solidFill>
          <a:ln w="12700" cap="rnd" cmpd="sng">
            <a:solidFill>
              <a:srgbClr val="000000"/>
            </a:solidFill>
            <a:prstDash val="solid"/>
            <a:round/>
            <a:headEnd/>
            <a:tailEnd/>
          </a:ln>
        </p:spPr>
        <p:txBody>
          <a:bodyPr/>
          <a:lstStyle/>
          <a:p>
            <a:endParaRPr lang="en-US"/>
          </a:p>
        </p:txBody>
      </p:sp>
      <p:sp>
        <p:nvSpPr>
          <p:cNvPr id="47125" name="Freeform 27"/>
          <p:cNvSpPr>
            <a:spLocks/>
          </p:cNvSpPr>
          <p:nvPr/>
        </p:nvSpPr>
        <p:spPr bwMode="auto">
          <a:xfrm>
            <a:off x="920750" y="1928813"/>
            <a:ext cx="1138238" cy="1954212"/>
          </a:xfrm>
          <a:custGeom>
            <a:avLst/>
            <a:gdLst>
              <a:gd name="T0" fmla="*/ 2147483647 w 717"/>
              <a:gd name="T1" fmla="*/ 2147483647 h 1231"/>
              <a:gd name="T2" fmla="*/ 2147483647 w 717"/>
              <a:gd name="T3" fmla="*/ 2147483647 h 1231"/>
              <a:gd name="T4" fmla="*/ 2147483647 w 717"/>
              <a:gd name="T5" fmla="*/ 2147483647 h 1231"/>
              <a:gd name="T6" fmla="*/ 2147483647 w 717"/>
              <a:gd name="T7" fmla="*/ 2147483647 h 1231"/>
              <a:gd name="T8" fmla="*/ 2147483647 w 717"/>
              <a:gd name="T9" fmla="*/ 2147483647 h 1231"/>
              <a:gd name="T10" fmla="*/ 2147483647 w 717"/>
              <a:gd name="T11" fmla="*/ 2147483647 h 1231"/>
              <a:gd name="T12" fmla="*/ 2147483647 w 717"/>
              <a:gd name="T13" fmla="*/ 2147483647 h 1231"/>
              <a:gd name="T14" fmla="*/ 2147483647 w 717"/>
              <a:gd name="T15" fmla="*/ 2147483647 h 1231"/>
              <a:gd name="T16" fmla="*/ 2147483647 w 717"/>
              <a:gd name="T17" fmla="*/ 2147483647 h 1231"/>
              <a:gd name="T18" fmla="*/ 2147483647 w 717"/>
              <a:gd name="T19" fmla="*/ 2147483647 h 1231"/>
              <a:gd name="T20" fmla="*/ 2147483647 w 717"/>
              <a:gd name="T21" fmla="*/ 2147483647 h 1231"/>
              <a:gd name="T22" fmla="*/ 2147483647 w 717"/>
              <a:gd name="T23" fmla="*/ 2147483647 h 1231"/>
              <a:gd name="T24" fmla="*/ 2147483647 w 717"/>
              <a:gd name="T25" fmla="*/ 2147483647 h 1231"/>
              <a:gd name="T26" fmla="*/ 2147483647 w 717"/>
              <a:gd name="T27" fmla="*/ 2147483647 h 1231"/>
              <a:gd name="T28" fmla="*/ 2147483647 w 717"/>
              <a:gd name="T29" fmla="*/ 2147483647 h 1231"/>
              <a:gd name="T30" fmla="*/ 2147483647 w 717"/>
              <a:gd name="T31" fmla="*/ 2147483647 h 1231"/>
              <a:gd name="T32" fmla="*/ 2147483647 w 717"/>
              <a:gd name="T33" fmla="*/ 2147483647 h 1231"/>
              <a:gd name="T34" fmla="*/ 2147483647 w 717"/>
              <a:gd name="T35" fmla="*/ 2147483647 h 1231"/>
              <a:gd name="T36" fmla="*/ 2147483647 w 717"/>
              <a:gd name="T37" fmla="*/ 2147483647 h 1231"/>
              <a:gd name="T38" fmla="*/ 2147483647 w 717"/>
              <a:gd name="T39" fmla="*/ 2147483647 h 1231"/>
              <a:gd name="T40" fmla="*/ 2147483647 w 717"/>
              <a:gd name="T41" fmla="*/ 2147483647 h 1231"/>
              <a:gd name="T42" fmla="*/ 2147483647 w 717"/>
              <a:gd name="T43" fmla="*/ 2147483647 h 1231"/>
              <a:gd name="T44" fmla="*/ 2147483647 w 717"/>
              <a:gd name="T45" fmla="*/ 2147483647 h 1231"/>
              <a:gd name="T46" fmla="*/ 2147483647 w 717"/>
              <a:gd name="T47" fmla="*/ 2147483647 h 1231"/>
              <a:gd name="T48" fmla="*/ 2147483647 w 717"/>
              <a:gd name="T49" fmla="*/ 2147483647 h 1231"/>
              <a:gd name="T50" fmla="*/ 2147483647 w 717"/>
              <a:gd name="T51" fmla="*/ 2147483647 h 1231"/>
              <a:gd name="T52" fmla="*/ 2147483647 w 717"/>
              <a:gd name="T53" fmla="*/ 2147483647 h 1231"/>
              <a:gd name="T54" fmla="*/ 2147483647 w 717"/>
              <a:gd name="T55" fmla="*/ 2147483647 h 1231"/>
              <a:gd name="T56" fmla="*/ 2147483647 w 717"/>
              <a:gd name="T57" fmla="*/ 2147483647 h 1231"/>
              <a:gd name="T58" fmla="*/ 2147483647 w 717"/>
              <a:gd name="T59" fmla="*/ 2147483647 h 1231"/>
              <a:gd name="T60" fmla="*/ 2147483647 w 717"/>
              <a:gd name="T61" fmla="*/ 2147483647 h 1231"/>
              <a:gd name="T62" fmla="*/ 2147483647 w 717"/>
              <a:gd name="T63" fmla="*/ 2147483647 h 1231"/>
              <a:gd name="T64" fmla="*/ 2147483647 w 717"/>
              <a:gd name="T65" fmla="*/ 2147483647 h 1231"/>
              <a:gd name="T66" fmla="*/ 2147483647 w 717"/>
              <a:gd name="T67" fmla="*/ 2147483647 h 1231"/>
              <a:gd name="T68" fmla="*/ 2147483647 w 717"/>
              <a:gd name="T69" fmla="*/ 2147483647 h 1231"/>
              <a:gd name="T70" fmla="*/ 2147483647 w 717"/>
              <a:gd name="T71" fmla="*/ 2147483647 h 1231"/>
              <a:gd name="T72" fmla="*/ 2147483647 w 717"/>
              <a:gd name="T73" fmla="*/ 2147483647 h 1231"/>
              <a:gd name="T74" fmla="*/ 2147483647 w 717"/>
              <a:gd name="T75" fmla="*/ 2147483647 h 1231"/>
              <a:gd name="T76" fmla="*/ 2147483647 w 717"/>
              <a:gd name="T77" fmla="*/ 2147483647 h 1231"/>
              <a:gd name="T78" fmla="*/ 2147483647 w 717"/>
              <a:gd name="T79" fmla="*/ 2147483647 h 1231"/>
              <a:gd name="T80" fmla="*/ 2147483647 w 717"/>
              <a:gd name="T81" fmla="*/ 2147483647 h 1231"/>
              <a:gd name="T82" fmla="*/ 2147483647 w 717"/>
              <a:gd name="T83" fmla="*/ 2147483647 h 1231"/>
              <a:gd name="T84" fmla="*/ 2147483647 w 717"/>
              <a:gd name="T85" fmla="*/ 2147483647 h 1231"/>
              <a:gd name="T86" fmla="*/ 2147483647 w 717"/>
              <a:gd name="T87" fmla="*/ 2147483647 h 1231"/>
              <a:gd name="T88" fmla="*/ 2147483647 w 717"/>
              <a:gd name="T89" fmla="*/ 2147483647 h 1231"/>
              <a:gd name="T90" fmla="*/ 2147483647 w 717"/>
              <a:gd name="T91" fmla="*/ 2147483647 h 1231"/>
              <a:gd name="T92" fmla="*/ 2147483647 w 717"/>
              <a:gd name="T93" fmla="*/ 2147483647 h 1231"/>
              <a:gd name="T94" fmla="*/ 2147483647 w 717"/>
              <a:gd name="T95" fmla="*/ 2147483647 h 1231"/>
              <a:gd name="T96" fmla="*/ 2147483647 w 717"/>
              <a:gd name="T97" fmla="*/ 0 h 1231"/>
              <a:gd name="T98" fmla="*/ 2147483647 w 717"/>
              <a:gd name="T99" fmla="*/ 2147483647 h 1231"/>
              <a:gd name="T100" fmla="*/ 2147483647 w 717"/>
              <a:gd name="T101" fmla="*/ 2147483647 h 1231"/>
              <a:gd name="T102" fmla="*/ 0 w 717"/>
              <a:gd name="T103" fmla="*/ 2147483647 h 1231"/>
              <a:gd name="T104" fmla="*/ 2147483647 w 717"/>
              <a:gd name="T105" fmla="*/ 2147483647 h 123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17"/>
              <a:gd name="T160" fmla="*/ 0 h 1231"/>
              <a:gd name="T161" fmla="*/ 717 w 717"/>
              <a:gd name="T162" fmla="*/ 1231 h 123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17" h="1231">
                <a:moveTo>
                  <a:pt x="15" y="225"/>
                </a:moveTo>
                <a:lnTo>
                  <a:pt x="22" y="249"/>
                </a:lnTo>
                <a:lnTo>
                  <a:pt x="3" y="344"/>
                </a:lnTo>
                <a:lnTo>
                  <a:pt x="17" y="374"/>
                </a:lnTo>
                <a:lnTo>
                  <a:pt x="73" y="499"/>
                </a:lnTo>
                <a:lnTo>
                  <a:pt x="79" y="497"/>
                </a:lnTo>
                <a:lnTo>
                  <a:pt x="83" y="471"/>
                </a:lnTo>
                <a:lnTo>
                  <a:pt x="92" y="463"/>
                </a:lnTo>
                <a:lnTo>
                  <a:pt x="102" y="473"/>
                </a:lnTo>
                <a:lnTo>
                  <a:pt x="85" y="488"/>
                </a:lnTo>
                <a:lnTo>
                  <a:pt x="90" y="497"/>
                </a:lnTo>
                <a:lnTo>
                  <a:pt x="106" y="554"/>
                </a:lnTo>
                <a:lnTo>
                  <a:pt x="96" y="548"/>
                </a:lnTo>
                <a:lnTo>
                  <a:pt x="75" y="529"/>
                </a:lnTo>
                <a:lnTo>
                  <a:pt x="83" y="507"/>
                </a:lnTo>
                <a:lnTo>
                  <a:pt x="71" y="507"/>
                </a:lnTo>
                <a:lnTo>
                  <a:pt x="60" y="531"/>
                </a:lnTo>
                <a:lnTo>
                  <a:pt x="64" y="582"/>
                </a:lnTo>
                <a:lnTo>
                  <a:pt x="75" y="603"/>
                </a:lnTo>
                <a:lnTo>
                  <a:pt x="102" y="622"/>
                </a:lnTo>
                <a:lnTo>
                  <a:pt x="96" y="649"/>
                </a:lnTo>
                <a:lnTo>
                  <a:pt x="79" y="650"/>
                </a:lnTo>
                <a:lnTo>
                  <a:pt x="75" y="685"/>
                </a:lnTo>
                <a:lnTo>
                  <a:pt x="111" y="756"/>
                </a:lnTo>
                <a:lnTo>
                  <a:pt x="140" y="802"/>
                </a:lnTo>
                <a:lnTo>
                  <a:pt x="134" y="828"/>
                </a:lnTo>
                <a:lnTo>
                  <a:pt x="153" y="847"/>
                </a:lnTo>
                <a:lnTo>
                  <a:pt x="145" y="864"/>
                </a:lnTo>
                <a:lnTo>
                  <a:pt x="134" y="906"/>
                </a:lnTo>
                <a:lnTo>
                  <a:pt x="147" y="921"/>
                </a:lnTo>
                <a:lnTo>
                  <a:pt x="238" y="951"/>
                </a:lnTo>
                <a:lnTo>
                  <a:pt x="270" y="1002"/>
                </a:lnTo>
                <a:lnTo>
                  <a:pt x="312" y="1018"/>
                </a:lnTo>
                <a:lnTo>
                  <a:pt x="314" y="1048"/>
                </a:lnTo>
                <a:lnTo>
                  <a:pt x="342" y="1055"/>
                </a:lnTo>
                <a:lnTo>
                  <a:pt x="376" y="1105"/>
                </a:lnTo>
                <a:lnTo>
                  <a:pt x="399" y="1146"/>
                </a:lnTo>
                <a:lnTo>
                  <a:pt x="399" y="1214"/>
                </a:lnTo>
                <a:lnTo>
                  <a:pt x="655" y="1230"/>
                </a:lnTo>
                <a:lnTo>
                  <a:pt x="640" y="1201"/>
                </a:lnTo>
                <a:lnTo>
                  <a:pt x="645" y="1163"/>
                </a:lnTo>
                <a:lnTo>
                  <a:pt x="687" y="1097"/>
                </a:lnTo>
                <a:lnTo>
                  <a:pt x="716" y="1076"/>
                </a:lnTo>
                <a:lnTo>
                  <a:pt x="698" y="1052"/>
                </a:lnTo>
                <a:lnTo>
                  <a:pt x="691" y="987"/>
                </a:lnTo>
                <a:lnTo>
                  <a:pt x="348" y="474"/>
                </a:lnTo>
                <a:lnTo>
                  <a:pt x="323" y="421"/>
                </a:lnTo>
                <a:lnTo>
                  <a:pt x="405" y="96"/>
                </a:lnTo>
                <a:lnTo>
                  <a:pt x="68" y="0"/>
                </a:lnTo>
                <a:lnTo>
                  <a:pt x="58" y="18"/>
                </a:lnTo>
                <a:lnTo>
                  <a:pt x="60" y="62"/>
                </a:lnTo>
                <a:lnTo>
                  <a:pt x="0" y="162"/>
                </a:lnTo>
                <a:lnTo>
                  <a:pt x="15" y="225"/>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26" name="Freeform 28"/>
          <p:cNvSpPr>
            <a:spLocks/>
          </p:cNvSpPr>
          <p:nvPr/>
        </p:nvSpPr>
        <p:spPr bwMode="auto">
          <a:xfrm>
            <a:off x="2859088" y="3289300"/>
            <a:ext cx="1052512" cy="835025"/>
          </a:xfrm>
          <a:custGeom>
            <a:avLst/>
            <a:gdLst>
              <a:gd name="T0" fmla="*/ 0 w 663"/>
              <a:gd name="T1" fmla="*/ 2147483647 h 526"/>
              <a:gd name="T2" fmla="*/ 2147483647 w 663"/>
              <a:gd name="T3" fmla="*/ 0 h 526"/>
              <a:gd name="T4" fmla="*/ 2147483647 w 663"/>
              <a:gd name="T5" fmla="*/ 2147483647 h 526"/>
              <a:gd name="T6" fmla="*/ 2147483647 w 663"/>
              <a:gd name="T7" fmla="*/ 2147483647 h 526"/>
              <a:gd name="T8" fmla="*/ 2147483647 w 663"/>
              <a:gd name="T9" fmla="*/ 2147483647 h 526"/>
              <a:gd name="T10" fmla="*/ 2147483647 w 663"/>
              <a:gd name="T11" fmla="*/ 2147483647 h 526"/>
              <a:gd name="T12" fmla="*/ 2147483647 w 663"/>
              <a:gd name="T13" fmla="*/ 2147483647 h 526"/>
              <a:gd name="T14" fmla="*/ 2147483647 w 663"/>
              <a:gd name="T15" fmla="*/ 2147483647 h 526"/>
              <a:gd name="T16" fmla="*/ 0 w 663"/>
              <a:gd name="T17" fmla="*/ 2147483647 h 5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3"/>
              <a:gd name="T28" fmla="*/ 0 h 526"/>
              <a:gd name="T29" fmla="*/ 663 w 663"/>
              <a:gd name="T30" fmla="*/ 526 h 5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3" h="526">
                <a:moveTo>
                  <a:pt x="0" y="456"/>
                </a:moveTo>
                <a:lnTo>
                  <a:pt x="64" y="0"/>
                </a:lnTo>
                <a:lnTo>
                  <a:pt x="491" y="51"/>
                </a:lnTo>
                <a:lnTo>
                  <a:pt x="662" y="64"/>
                </a:lnTo>
                <a:lnTo>
                  <a:pt x="654" y="178"/>
                </a:lnTo>
                <a:lnTo>
                  <a:pt x="631" y="525"/>
                </a:lnTo>
                <a:lnTo>
                  <a:pt x="546" y="519"/>
                </a:lnTo>
                <a:lnTo>
                  <a:pt x="273" y="492"/>
                </a:lnTo>
                <a:lnTo>
                  <a:pt x="0" y="456"/>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7127" name="Freeform 29"/>
          <p:cNvSpPr>
            <a:spLocks/>
          </p:cNvSpPr>
          <p:nvPr/>
        </p:nvSpPr>
        <p:spPr bwMode="auto">
          <a:xfrm>
            <a:off x="7761288" y="2106613"/>
            <a:ext cx="249237" cy="236537"/>
          </a:xfrm>
          <a:custGeom>
            <a:avLst/>
            <a:gdLst>
              <a:gd name="T0" fmla="*/ 0 w 157"/>
              <a:gd name="T1" fmla="*/ 2147483647 h 149"/>
              <a:gd name="T2" fmla="*/ 2147483647 w 157"/>
              <a:gd name="T3" fmla="*/ 2147483647 h 149"/>
              <a:gd name="T4" fmla="*/ 2147483647 w 157"/>
              <a:gd name="T5" fmla="*/ 2147483647 h 149"/>
              <a:gd name="T6" fmla="*/ 2147483647 w 157"/>
              <a:gd name="T7" fmla="*/ 2147483647 h 149"/>
              <a:gd name="T8" fmla="*/ 2147483647 w 157"/>
              <a:gd name="T9" fmla="*/ 2147483647 h 149"/>
              <a:gd name="T10" fmla="*/ 2147483647 w 157"/>
              <a:gd name="T11" fmla="*/ 2147483647 h 149"/>
              <a:gd name="T12" fmla="*/ 2147483647 w 157"/>
              <a:gd name="T13" fmla="*/ 2147483647 h 149"/>
              <a:gd name="T14" fmla="*/ 2147483647 w 157"/>
              <a:gd name="T15" fmla="*/ 2147483647 h 149"/>
              <a:gd name="T16" fmla="*/ 2147483647 w 157"/>
              <a:gd name="T17" fmla="*/ 2147483647 h 149"/>
              <a:gd name="T18" fmla="*/ 2147483647 w 157"/>
              <a:gd name="T19" fmla="*/ 2147483647 h 149"/>
              <a:gd name="T20" fmla="*/ 2147483647 w 157"/>
              <a:gd name="T21" fmla="*/ 2147483647 h 149"/>
              <a:gd name="T22" fmla="*/ 2147483647 w 157"/>
              <a:gd name="T23" fmla="*/ 2147483647 h 149"/>
              <a:gd name="T24" fmla="*/ 2147483647 w 157"/>
              <a:gd name="T25" fmla="*/ 2147483647 h 149"/>
              <a:gd name="T26" fmla="*/ 2147483647 w 157"/>
              <a:gd name="T27" fmla="*/ 2147483647 h 149"/>
              <a:gd name="T28" fmla="*/ 2147483647 w 157"/>
              <a:gd name="T29" fmla="*/ 2147483647 h 149"/>
              <a:gd name="T30" fmla="*/ 2147483647 w 157"/>
              <a:gd name="T31" fmla="*/ 0 h 149"/>
              <a:gd name="T32" fmla="*/ 0 w 157"/>
              <a:gd name="T33" fmla="*/ 2147483647 h 1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7"/>
              <a:gd name="T52" fmla="*/ 0 h 149"/>
              <a:gd name="T53" fmla="*/ 157 w 157"/>
              <a:gd name="T54" fmla="*/ 149 h 14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7" h="149">
                <a:moveTo>
                  <a:pt x="0" y="30"/>
                </a:moveTo>
                <a:lnTo>
                  <a:pt x="13" y="106"/>
                </a:lnTo>
                <a:lnTo>
                  <a:pt x="13" y="148"/>
                </a:lnTo>
                <a:lnTo>
                  <a:pt x="24" y="146"/>
                </a:lnTo>
                <a:lnTo>
                  <a:pt x="32" y="132"/>
                </a:lnTo>
                <a:lnTo>
                  <a:pt x="55" y="121"/>
                </a:lnTo>
                <a:lnTo>
                  <a:pt x="66" y="104"/>
                </a:lnTo>
                <a:lnTo>
                  <a:pt x="72" y="106"/>
                </a:lnTo>
                <a:lnTo>
                  <a:pt x="87" y="100"/>
                </a:lnTo>
                <a:lnTo>
                  <a:pt x="112" y="96"/>
                </a:lnTo>
                <a:lnTo>
                  <a:pt x="114" y="87"/>
                </a:lnTo>
                <a:lnTo>
                  <a:pt x="121" y="91"/>
                </a:lnTo>
                <a:lnTo>
                  <a:pt x="129" y="85"/>
                </a:lnTo>
                <a:lnTo>
                  <a:pt x="142" y="83"/>
                </a:lnTo>
                <a:lnTo>
                  <a:pt x="156" y="75"/>
                </a:lnTo>
                <a:lnTo>
                  <a:pt x="142" y="0"/>
                </a:lnTo>
                <a:lnTo>
                  <a:pt x="0" y="30"/>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128" name="Freeform 30"/>
          <p:cNvSpPr>
            <a:spLocks/>
          </p:cNvSpPr>
          <p:nvPr/>
        </p:nvSpPr>
        <p:spPr bwMode="auto">
          <a:xfrm>
            <a:off x="7550150" y="2611438"/>
            <a:ext cx="146050" cy="249237"/>
          </a:xfrm>
          <a:custGeom>
            <a:avLst/>
            <a:gdLst>
              <a:gd name="T0" fmla="*/ 0 w 92"/>
              <a:gd name="T1" fmla="*/ 2147483647 h 157"/>
              <a:gd name="T2" fmla="*/ 2147483647 w 92"/>
              <a:gd name="T3" fmla="*/ 0 h 157"/>
              <a:gd name="T4" fmla="*/ 2147483647 w 92"/>
              <a:gd name="T5" fmla="*/ 0 h 157"/>
              <a:gd name="T6" fmla="*/ 2147483647 w 92"/>
              <a:gd name="T7" fmla="*/ 2147483647 h 157"/>
              <a:gd name="T8" fmla="*/ 2147483647 w 92"/>
              <a:gd name="T9" fmla="*/ 2147483647 h 157"/>
              <a:gd name="T10" fmla="*/ 2147483647 w 92"/>
              <a:gd name="T11" fmla="*/ 2147483647 h 157"/>
              <a:gd name="T12" fmla="*/ 2147483647 w 92"/>
              <a:gd name="T13" fmla="*/ 2147483647 h 157"/>
              <a:gd name="T14" fmla="*/ 2147483647 w 92"/>
              <a:gd name="T15" fmla="*/ 2147483647 h 157"/>
              <a:gd name="T16" fmla="*/ 2147483647 w 92"/>
              <a:gd name="T17" fmla="*/ 2147483647 h 157"/>
              <a:gd name="T18" fmla="*/ 2147483647 w 92"/>
              <a:gd name="T19" fmla="*/ 2147483647 h 157"/>
              <a:gd name="T20" fmla="*/ 2147483647 w 92"/>
              <a:gd name="T21" fmla="*/ 2147483647 h 157"/>
              <a:gd name="T22" fmla="*/ 2147483647 w 92"/>
              <a:gd name="T23" fmla="*/ 2147483647 h 157"/>
              <a:gd name="T24" fmla="*/ 2147483647 w 92"/>
              <a:gd name="T25" fmla="*/ 2147483647 h 157"/>
              <a:gd name="T26" fmla="*/ 2147483647 w 92"/>
              <a:gd name="T27" fmla="*/ 2147483647 h 157"/>
              <a:gd name="T28" fmla="*/ 2147483647 w 92"/>
              <a:gd name="T29" fmla="*/ 2147483647 h 157"/>
              <a:gd name="T30" fmla="*/ 2147483647 w 92"/>
              <a:gd name="T31" fmla="*/ 2147483647 h 157"/>
              <a:gd name="T32" fmla="*/ 2147483647 w 92"/>
              <a:gd name="T33" fmla="*/ 2147483647 h 157"/>
              <a:gd name="T34" fmla="*/ 2147483647 w 92"/>
              <a:gd name="T35" fmla="*/ 2147483647 h 157"/>
              <a:gd name="T36" fmla="*/ 2147483647 w 92"/>
              <a:gd name="T37" fmla="*/ 2147483647 h 157"/>
              <a:gd name="T38" fmla="*/ 0 w 92"/>
              <a:gd name="T39" fmla="*/ 2147483647 h 15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2"/>
              <a:gd name="T61" fmla="*/ 0 h 157"/>
              <a:gd name="T62" fmla="*/ 92 w 92"/>
              <a:gd name="T63" fmla="*/ 157 h 15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2" h="157">
                <a:moveTo>
                  <a:pt x="0" y="16"/>
                </a:moveTo>
                <a:lnTo>
                  <a:pt x="13" y="0"/>
                </a:lnTo>
                <a:lnTo>
                  <a:pt x="28" y="0"/>
                </a:lnTo>
                <a:lnTo>
                  <a:pt x="22" y="16"/>
                </a:lnTo>
                <a:lnTo>
                  <a:pt x="18" y="24"/>
                </a:lnTo>
                <a:lnTo>
                  <a:pt x="20" y="41"/>
                </a:lnTo>
                <a:lnTo>
                  <a:pt x="32" y="52"/>
                </a:lnTo>
                <a:lnTo>
                  <a:pt x="43" y="63"/>
                </a:lnTo>
                <a:lnTo>
                  <a:pt x="47" y="82"/>
                </a:lnTo>
                <a:lnTo>
                  <a:pt x="58" y="97"/>
                </a:lnTo>
                <a:lnTo>
                  <a:pt x="70" y="103"/>
                </a:lnTo>
                <a:lnTo>
                  <a:pt x="81" y="109"/>
                </a:lnTo>
                <a:lnTo>
                  <a:pt x="89" y="124"/>
                </a:lnTo>
                <a:lnTo>
                  <a:pt x="75" y="133"/>
                </a:lnTo>
                <a:lnTo>
                  <a:pt x="89" y="131"/>
                </a:lnTo>
                <a:lnTo>
                  <a:pt x="91" y="144"/>
                </a:lnTo>
                <a:lnTo>
                  <a:pt x="70" y="152"/>
                </a:lnTo>
                <a:lnTo>
                  <a:pt x="36" y="156"/>
                </a:lnTo>
                <a:lnTo>
                  <a:pt x="34" y="144"/>
                </a:lnTo>
                <a:lnTo>
                  <a:pt x="0" y="16"/>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129" name="Freeform 31"/>
          <p:cNvSpPr>
            <a:spLocks/>
          </p:cNvSpPr>
          <p:nvPr/>
        </p:nvSpPr>
        <p:spPr bwMode="auto">
          <a:xfrm>
            <a:off x="7394575" y="2809875"/>
            <a:ext cx="47625" cy="47625"/>
          </a:xfrm>
          <a:custGeom>
            <a:avLst/>
            <a:gdLst>
              <a:gd name="T0" fmla="*/ 0 w 30"/>
              <a:gd name="T1" fmla="*/ 2147483647 h 30"/>
              <a:gd name="T2" fmla="*/ 2147483647 w 30"/>
              <a:gd name="T3" fmla="*/ 0 h 30"/>
              <a:gd name="T4" fmla="*/ 2147483647 w 30"/>
              <a:gd name="T5" fmla="*/ 2147483647 h 30"/>
              <a:gd name="T6" fmla="*/ 2147483647 w 30"/>
              <a:gd name="T7" fmla="*/ 2147483647 h 30"/>
              <a:gd name="T8" fmla="*/ 0 w 30"/>
              <a:gd name="T9" fmla="*/ 2147483647 h 30"/>
              <a:gd name="T10" fmla="*/ 0 60000 65536"/>
              <a:gd name="T11" fmla="*/ 0 60000 65536"/>
              <a:gd name="T12" fmla="*/ 0 60000 65536"/>
              <a:gd name="T13" fmla="*/ 0 60000 65536"/>
              <a:gd name="T14" fmla="*/ 0 60000 65536"/>
              <a:gd name="T15" fmla="*/ 0 w 30"/>
              <a:gd name="T16" fmla="*/ 0 h 30"/>
              <a:gd name="T17" fmla="*/ 30 w 30"/>
              <a:gd name="T18" fmla="*/ 30 h 30"/>
            </a:gdLst>
            <a:ahLst/>
            <a:cxnLst>
              <a:cxn ang="T10">
                <a:pos x="T0" y="T1"/>
              </a:cxn>
              <a:cxn ang="T11">
                <a:pos x="T2" y="T3"/>
              </a:cxn>
              <a:cxn ang="T12">
                <a:pos x="T4" y="T5"/>
              </a:cxn>
              <a:cxn ang="T13">
                <a:pos x="T6" y="T7"/>
              </a:cxn>
              <a:cxn ang="T14">
                <a:pos x="T8" y="T9"/>
              </a:cxn>
            </a:cxnLst>
            <a:rect l="T15" t="T16" r="T17" b="T18"/>
            <a:pathLst>
              <a:path w="30" h="30">
                <a:moveTo>
                  <a:pt x="0" y="6"/>
                </a:moveTo>
                <a:lnTo>
                  <a:pt x="18" y="0"/>
                </a:lnTo>
                <a:lnTo>
                  <a:pt x="29" y="12"/>
                </a:lnTo>
                <a:lnTo>
                  <a:pt x="18" y="29"/>
                </a:lnTo>
                <a:lnTo>
                  <a:pt x="0" y="6"/>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7130" name="Freeform 32"/>
          <p:cNvSpPr>
            <a:spLocks/>
          </p:cNvSpPr>
          <p:nvPr/>
        </p:nvSpPr>
        <p:spPr bwMode="auto">
          <a:xfrm>
            <a:off x="6248400" y="3597275"/>
            <a:ext cx="787400" cy="838200"/>
          </a:xfrm>
          <a:custGeom>
            <a:avLst/>
            <a:gdLst>
              <a:gd name="T0" fmla="*/ 0 w 496"/>
              <a:gd name="T1" fmla="*/ 2147483647 h 513"/>
              <a:gd name="T2" fmla="*/ 2147483647 w 496"/>
              <a:gd name="T3" fmla="*/ 2147483647 h 513"/>
              <a:gd name="T4" fmla="*/ 2147483647 w 496"/>
              <a:gd name="T5" fmla="*/ 2147483647 h 513"/>
              <a:gd name="T6" fmla="*/ 2147483647 w 496"/>
              <a:gd name="T7" fmla="*/ 2147483647 h 513"/>
              <a:gd name="T8" fmla="*/ 2147483647 w 496"/>
              <a:gd name="T9" fmla="*/ 2147483647 h 513"/>
              <a:gd name="T10" fmla="*/ 2147483647 w 496"/>
              <a:gd name="T11" fmla="*/ 2147483647 h 513"/>
              <a:gd name="T12" fmla="*/ 2147483647 w 496"/>
              <a:gd name="T13" fmla="*/ 2147483647 h 513"/>
              <a:gd name="T14" fmla="*/ 2147483647 w 496"/>
              <a:gd name="T15" fmla="*/ 2147483647 h 513"/>
              <a:gd name="T16" fmla="*/ 2147483647 w 496"/>
              <a:gd name="T17" fmla="*/ 2147483647 h 513"/>
              <a:gd name="T18" fmla="*/ 2147483647 w 496"/>
              <a:gd name="T19" fmla="*/ 2147483647 h 513"/>
              <a:gd name="T20" fmla="*/ 2147483647 w 496"/>
              <a:gd name="T21" fmla="*/ 2147483647 h 513"/>
              <a:gd name="T22" fmla="*/ 2147483647 w 496"/>
              <a:gd name="T23" fmla="*/ 2147483647 h 513"/>
              <a:gd name="T24" fmla="*/ 2147483647 w 496"/>
              <a:gd name="T25" fmla="*/ 2147483647 h 513"/>
              <a:gd name="T26" fmla="*/ 2147483647 w 496"/>
              <a:gd name="T27" fmla="*/ 2147483647 h 513"/>
              <a:gd name="T28" fmla="*/ 2147483647 w 496"/>
              <a:gd name="T29" fmla="*/ 2147483647 h 513"/>
              <a:gd name="T30" fmla="*/ 2147483647 w 496"/>
              <a:gd name="T31" fmla="*/ 2147483647 h 513"/>
              <a:gd name="T32" fmla="*/ 2147483647 w 496"/>
              <a:gd name="T33" fmla="*/ 2147483647 h 513"/>
              <a:gd name="T34" fmla="*/ 2147483647 w 496"/>
              <a:gd name="T35" fmla="*/ 2147483647 h 513"/>
              <a:gd name="T36" fmla="*/ 2147483647 w 496"/>
              <a:gd name="T37" fmla="*/ 2147483647 h 513"/>
              <a:gd name="T38" fmla="*/ 2147483647 w 496"/>
              <a:gd name="T39" fmla="*/ 2147483647 h 513"/>
              <a:gd name="T40" fmla="*/ 2147483647 w 496"/>
              <a:gd name="T41" fmla="*/ 2147483647 h 513"/>
              <a:gd name="T42" fmla="*/ 2147483647 w 496"/>
              <a:gd name="T43" fmla="*/ 2147483647 h 513"/>
              <a:gd name="T44" fmla="*/ 2147483647 w 496"/>
              <a:gd name="T45" fmla="*/ 2147483647 h 513"/>
              <a:gd name="T46" fmla="*/ 2147483647 w 496"/>
              <a:gd name="T47" fmla="*/ 2147483647 h 513"/>
              <a:gd name="T48" fmla="*/ 2147483647 w 496"/>
              <a:gd name="T49" fmla="*/ 2147483647 h 513"/>
              <a:gd name="T50" fmla="*/ 2147483647 w 496"/>
              <a:gd name="T51" fmla="*/ 2147483647 h 513"/>
              <a:gd name="T52" fmla="*/ 2147483647 w 496"/>
              <a:gd name="T53" fmla="*/ 2147483647 h 513"/>
              <a:gd name="T54" fmla="*/ 2147483647 w 496"/>
              <a:gd name="T55" fmla="*/ 2147483647 h 513"/>
              <a:gd name="T56" fmla="*/ 2147483647 w 496"/>
              <a:gd name="T57" fmla="*/ 2147483647 h 513"/>
              <a:gd name="T58" fmla="*/ 2147483647 w 496"/>
              <a:gd name="T59" fmla="*/ 2147483647 h 513"/>
              <a:gd name="T60" fmla="*/ 2147483647 w 496"/>
              <a:gd name="T61" fmla="*/ 2147483647 h 513"/>
              <a:gd name="T62" fmla="*/ 2147483647 w 496"/>
              <a:gd name="T63" fmla="*/ 2147483647 h 513"/>
              <a:gd name="T64" fmla="*/ 2147483647 w 496"/>
              <a:gd name="T65" fmla="*/ 2147483647 h 513"/>
              <a:gd name="T66" fmla="*/ 2147483647 w 496"/>
              <a:gd name="T67" fmla="*/ 2147483647 h 513"/>
              <a:gd name="T68" fmla="*/ 2147483647 w 496"/>
              <a:gd name="T69" fmla="*/ 2147483647 h 513"/>
              <a:gd name="T70" fmla="*/ 2147483647 w 496"/>
              <a:gd name="T71" fmla="*/ 2147483647 h 513"/>
              <a:gd name="T72" fmla="*/ 2147483647 w 496"/>
              <a:gd name="T73" fmla="*/ 2147483647 h 513"/>
              <a:gd name="T74" fmla="*/ 2147483647 w 496"/>
              <a:gd name="T75" fmla="*/ 2147483647 h 513"/>
              <a:gd name="T76" fmla="*/ 2147483647 w 496"/>
              <a:gd name="T77" fmla="*/ 2147483647 h 513"/>
              <a:gd name="T78" fmla="*/ 2147483647 w 496"/>
              <a:gd name="T79" fmla="*/ 2147483647 h 513"/>
              <a:gd name="T80" fmla="*/ 2147483647 w 496"/>
              <a:gd name="T81" fmla="*/ 0 h 513"/>
              <a:gd name="T82" fmla="*/ 2147483647 w 496"/>
              <a:gd name="T83" fmla="*/ 2147483647 h 513"/>
              <a:gd name="T84" fmla="*/ 0 w 496"/>
              <a:gd name="T85" fmla="*/ 2147483647 h 51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96"/>
              <a:gd name="T130" fmla="*/ 0 h 513"/>
              <a:gd name="T131" fmla="*/ 496 w 496"/>
              <a:gd name="T132" fmla="*/ 513 h 51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96" h="513">
                <a:moveTo>
                  <a:pt x="0" y="28"/>
                </a:moveTo>
                <a:lnTo>
                  <a:pt x="64" y="266"/>
                </a:lnTo>
                <a:lnTo>
                  <a:pt x="91" y="306"/>
                </a:lnTo>
                <a:lnTo>
                  <a:pt x="100" y="336"/>
                </a:lnTo>
                <a:lnTo>
                  <a:pt x="89" y="355"/>
                </a:lnTo>
                <a:lnTo>
                  <a:pt x="87" y="385"/>
                </a:lnTo>
                <a:lnTo>
                  <a:pt x="106" y="474"/>
                </a:lnTo>
                <a:lnTo>
                  <a:pt x="123" y="506"/>
                </a:lnTo>
                <a:lnTo>
                  <a:pt x="385" y="491"/>
                </a:lnTo>
                <a:lnTo>
                  <a:pt x="388" y="510"/>
                </a:lnTo>
                <a:lnTo>
                  <a:pt x="405" y="512"/>
                </a:lnTo>
                <a:lnTo>
                  <a:pt x="398" y="468"/>
                </a:lnTo>
                <a:lnTo>
                  <a:pt x="411" y="455"/>
                </a:lnTo>
                <a:lnTo>
                  <a:pt x="445" y="462"/>
                </a:lnTo>
                <a:lnTo>
                  <a:pt x="453" y="434"/>
                </a:lnTo>
                <a:lnTo>
                  <a:pt x="445" y="430"/>
                </a:lnTo>
                <a:lnTo>
                  <a:pt x="457" y="425"/>
                </a:lnTo>
                <a:lnTo>
                  <a:pt x="441" y="417"/>
                </a:lnTo>
                <a:lnTo>
                  <a:pt x="447" y="408"/>
                </a:lnTo>
                <a:lnTo>
                  <a:pt x="445" y="394"/>
                </a:lnTo>
                <a:lnTo>
                  <a:pt x="466" y="381"/>
                </a:lnTo>
                <a:lnTo>
                  <a:pt x="458" y="366"/>
                </a:lnTo>
                <a:lnTo>
                  <a:pt x="468" y="364"/>
                </a:lnTo>
                <a:lnTo>
                  <a:pt x="474" y="349"/>
                </a:lnTo>
                <a:lnTo>
                  <a:pt x="466" y="343"/>
                </a:lnTo>
                <a:lnTo>
                  <a:pt x="477" y="336"/>
                </a:lnTo>
                <a:lnTo>
                  <a:pt x="472" y="324"/>
                </a:lnTo>
                <a:lnTo>
                  <a:pt x="483" y="324"/>
                </a:lnTo>
                <a:lnTo>
                  <a:pt x="495" y="309"/>
                </a:lnTo>
                <a:lnTo>
                  <a:pt x="489" y="306"/>
                </a:lnTo>
                <a:lnTo>
                  <a:pt x="474" y="302"/>
                </a:lnTo>
                <a:lnTo>
                  <a:pt x="460" y="287"/>
                </a:lnTo>
                <a:lnTo>
                  <a:pt x="441" y="253"/>
                </a:lnTo>
                <a:lnTo>
                  <a:pt x="430" y="249"/>
                </a:lnTo>
                <a:lnTo>
                  <a:pt x="409" y="202"/>
                </a:lnTo>
                <a:lnTo>
                  <a:pt x="375" y="183"/>
                </a:lnTo>
                <a:lnTo>
                  <a:pt x="356" y="151"/>
                </a:lnTo>
                <a:lnTo>
                  <a:pt x="297" y="109"/>
                </a:lnTo>
                <a:lnTo>
                  <a:pt x="273" y="73"/>
                </a:lnTo>
                <a:lnTo>
                  <a:pt x="214" y="37"/>
                </a:lnTo>
                <a:lnTo>
                  <a:pt x="231" y="0"/>
                </a:lnTo>
                <a:lnTo>
                  <a:pt x="119" y="15"/>
                </a:lnTo>
                <a:lnTo>
                  <a:pt x="0" y="28"/>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31" name="Freeform 33"/>
          <p:cNvSpPr>
            <a:spLocks/>
          </p:cNvSpPr>
          <p:nvPr/>
        </p:nvSpPr>
        <p:spPr bwMode="auto">
          <a:xfrm>
            <a:off x="1958975" y="949325"/>
            <a:ext cx="860425" cy="1384300"/>
          </a:xfrm>
          <a:custGeom>
            <a:avLst/>
            <a:gdLst>
              <a:gd name="T0" fmla="*/ 0 w 542"/>
              <a:gd name="T1" fmla="*/ 2147483647 h 872"/>
              <a:gd name="T2" fmla="*/ 2147483647 w 542"/>
              <a:gd name="T3" fmla="*/ 2147483647 h 872"/>
              <a:gd name="T4" fmla="*/ 2147483647 w 542"/>
              <a:gd name="T5" fmla="*/ 2147483647 h 872"/>
              <a:gd name="T6" fmla="*/ 2147483647 w 542"/>
              <a:gd name="T7" fmla="*/ 2147483647 h 872"/>
              <a:gd name="T8" fmla="*/ 2147483647 w 542"/>
              <a:gd name="T9" fmla="*/ 2147483647 h 872"/>
              <a:gd name="T10" fmla="*/ 2147483647 w 542"/>
              <a:gd name="T11" fmla="*/ 2147483647 h 872"/>
              <a:gd name="T12" fmla="*/ 2147483647 w 542"/>
              <a:gd name="T13" fmla="*/ 2147483647 h 872"/>
              <a:gd name="T14" fmla="*/ 2147483647 w 542"/>
              <a:gd name="T15" fmla="*/ 2147483647 h 872"/>
              <a:gd name="T16" fmla="*/ 2147483647 w 542"/>
              <a:gd name="T17" fmla="*/ 2147483647 h 872"/>
              <a:gd name="T18" fmla="*/ 2147483647 w 542"/>
              <a:gd name="T19" fmla="*/ 2147483647 h 872"/>
              <a:gd name="T20" fmla="*/ 2147483647 w 542"/>
              <a:gd name="T21" fmla="*/ 2147483647 h 872"/>
              <a:gd name="T22" fmla="*/ 2147483647 w 542"/>
              <a:gd name="T23" fmla="*/ 0 h 872"/>
              <a:gd name="T24" fmla="*/ 2147483647 w 542"/>
              <a:gd name="T25" fmla="*/ 2147483647 h 872"/>
              <a:gd name="T26" fmla="*/ 2147483647 w 542"/>
              <a:gd name="T27" fmla="*/ 2147483647 h 872"/>
              <a:gd name="T28" fmla="*/ 2147483647 w 542"/>
              <a:gd name="T29" fmla="*/ 2147483647 h 872"/>
              <a:gd name="T30" fmla="*/ 2147483647 w 542"/>
              <a:gd name="T31" fmla="*/ 2147483647 h 872"/>
              <a:gd name="T32" fmla="*/ 2147483647 w 542"/>
              <a:gd name="T33" fmla="*/ 2147483647 h 872"/>
              <a:gd name="T34" fmla="*/ 2147483647 w 542"/>
              <a:gd name="T35" fmla="*/ 2147483647 h 872"/>
              <a:gd name="T36" fmla="*/ 2147483647 w 542"/>
              <a:gd name="T37" fmla="*/ 2147483647 h 872"/>
              <a:gd name="T38" fmla="*/ 2147483647 w 542"/>
              <a:gd name="T39" fmla="*/ 2147483647 h 872"/>
              <a:gd name="T40" fmla="*/ 2147483647 w 542"/>
              <a:gd name="T41" fmla="*/ 2147483647 h 872"/>
              <a:gd name="T42" fmla="*/ 2147483647 w 542"/>
              <a:gd name="T43" fmla="*/ 2147483647 h 872"/>
              <a:gd name="T44" fmla="*/ 2147483647 w 542"/>
              <a:gd name="T45" fmla="*/ 2147483647 h 872"/>
              <a:gd name="T46" fmla="*/ 2147483647 w 542"/>
              <a:gd name="T47" fmla="*/ 2147483647 h 872"/>
              <a:gd name="T48" fmla="*/ 2147483647 w 542"/>
              <a:gd name="T49" fmla="*/ 2147483647 h 872"/>
              <a:gd name="T50" fmla="*/ 2147483647 w 542"/>
              <a:gd name="T51" fmla="*/ 2147483647 h 872"/>
              <a:gd name="T52" fmla="*/ 2147483647 w 542"/>
              <a:gd name="T53" fmla="*/ 2147483647 h 872"/>
              <a:gd name="T54" fmla="*/ 2147483647 w 542"/>
              <a:gd name="T55" fmla="*/ 2147483647 h 872"/>
              <a:gd name="T56" fmla="*/ 2147483647 w 542"/>
              <a:gd name="T57" fmla="*/ 2147483647 h 872"/>
              <a:gd name="T58" fmla="*/ 2147483647 w 542"/>
              <a:gd name="T59" fmla="*/ 2147483647 h 872"/>
              <a:gd name="T60" fmla="*/ 2147483647 w 542"/>
              <a:gd name="T61" fmla="*/ 2147483647 h 872"/>
              <a:gd name="T62" fmla="*/ 2147483647 w 542"/>
              <a:gd name="T63" fmla="*/ 2147483647 h 872"/>
              <a:gd name="T64" fmla="*/ 2147483647 w 542"/>
              <a:gd name="T65" fmla="*/ 2147483647 h 872"/>
              <a:gd name="T66" fmla="*/ 2147483647 w 542"/>
              <a:gd name="T67" fmla="*/ 2147483647 h 872"/>
              <a:gd name="T68" fmla="*/ 2147483647 w 542"/>
              <a:gd name="T69" fmla="*/ 2147483647 h 872"/>
              <a:gd name="T70" fmla="*/ 2147483647 w 542"/>
              <a:gd name="T71" fmla="*/ 2147483647 h 872"/>
              <a:gd name="T72" fmla="*/ 2147483647 w 542"/>
              <a:gd name="T73" fmla="*/ 2147483647 h 872"/>
              <a:gd name="T74" fmla="*/ 2147483647 w 542"/>
              <a:gd name="T75" fmla="*/ 2147483647 h 872"/>
              <a:gd name="T76" fmla="*/ 2147483647 w 542"/>
              <a:gd name="T77" fmla="*/ 2147483647 h 872"/>
              <a:gd name="T78" fmla="*/ 2147483647 w 542"/>
              <a:gd name="T79" fmla="*/ 2147483647 h 872"/>
              <a:gd name="T80" fmla="*/ 2147483647 w 542"/>
              <a:gd name="T81" fmla="*/ 2147483647 h 872"/>
              <a:gd name="T82" fmla="*/ 0 w 542"/>
              <a:gd name="T83" fmla="*/ 2147483647 h 87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42"/>
              <a:gd name="T127" fmla="*/ 0 h 872"/>
              <a:gd name="T128" fmla="*/ 542 w 542"/>
              <a:gd name="T129" fmla="*/ 872 h 87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42" h="872">
                <a:moveTo>
                  <a:pt x="0" y="772"/>
                </a:moveTo>
                <a:lnTo>
                  <a:pt x="41" y="585"/>
                </a:lnTo>
                <a:lnTo>
                  <a:pt x="62" y="536"/>
                </a:lnTo>
                <a:lnTo>
                  <a:pt x="43" y="513"/>
                </a:lnTo>
                <a:lnTo>
                  <a:pt x="51" y="491"/>
                </a:lnTo>
                <a:lnTo>
                  <a:pt x="83" y="459"/>
                </a:lnTo>
                <a:lnTo>
                  <a:pt x="111" y="415"/>
                </a:lnTo>
                <a:lnTo>
                  <a:pt x="138" y="375"/>
                </a:lnTo>
                <a:lnTo>
                  <a:pt x="117" y="347"/>
                </a:lnTo>
                <a:lnTo>
                  <a:pt x="110" y="330"/>
                </a:lnTo>
                <a:lnTo>
                  <a:pt x="111" y="279"/>
                </a:lnTo>
                <a:lnTo>
                  <a:pt x="180" y="0"/>
                </a:lnTo>
                <a:lnTo>
                  <a:pt x="252" y="15"/>
                </a:lnTo>
                <a:lnTo>
                  <a:pt x="227" y="126"/>
                </a:lnTo>
                <a:lnTo>
                  <a:pt x="242" y="162"/>
                </a:lnTo>
                <a:lnTo>
                  <a:pt x="242" y="188"/>
                </a:lnTo>
                <a:lnTo>
                  <a:pt x="235" y="192"/>
                </a:lnTo>
                <a:lnTo>
                  <a:pt x="265" y="219"/>
                </a:lnTo>
                <a:lnTo>
                  <a:pt x="294" y="289"/>
                </a:lnTo>
                <a:lnTo>
                  <a:pt x="301" y="287"/>
                </a:lnTo>
                <a:lnTo>
                  <a:pt x="301" y="298"/>
                </a:lnTo>
                <a:lnTo>
                  <a:pt x="317" y="300"/>
                </a:lnTo>
                <a:lnTo>
                  <a:pt x="328" y="302"/>
                </a:lnTo>
                <a:lnTo>
                  <a:pt x="299" y="351"/>
                </a:lnTo>
                <a:lnTo>
                  <a:pt x="303" y="387"/>
                </a:lnTo>
                <a:lnTo>
                  <a:pt x="286" y="419"/>
                </a:lnTo>
                <a:lnTo>
                  <a:pt x="298" y="434"/>
                </a:lnTo>
                <a:lnTo>
                  <a:pt x="337" y="413"/>
                </a:lnTo>
                <a:lnTo>
                  <a:pt x="364" y="525"/>
                </a:lnTo>
                <a:lnTo>
                  <a:pt x="381" y="530"/>
                </a:lnTo>
                <a:lnTo>
                  <a:pt x="383" y="563"/>
                </a:lnTo>
                <a:lnTo>
                  <a:pt x="396" y="578"/>
                </a:lnTo>
                <a:lnTo>
                  <a:pt x="410" y="564"/>
                </a:lnTo>
                <a:lnTo>
                  <a:pt x="430" y="574"/>
                </a:lnTo>
                <a:lnTo>
                  <a:pt x="449" y="563"/>
                </a:lnTo>
                <a:lnTo>
                  <a:pt x="497" y="574"/>
                </a:lnTo>
                <a:lnTo>
                  <a:pt x="510" y="576"/>
                </a:lnTo>
                <a:lnTo>
                  <a:pt x="522" y="555"/>
                </a:lnTo>
                <a:lnTo>
                  <a:pt x="541" y="589"/>
                </a:lnTo>
                <a:lnTo>
                  <a:pt x="493" y="871"/>
                </a:lnTo>
                <a:lnTo>
                  <a:pt x="244" y="827"/>
                </a:lnTo>
                <a:lnTo>
                  <a:pt x="0" y="772"/>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32" name="Freeform 34"/>
          <p:cNvSpPr>
            <a:spLocks/>
          </p:cNvSpPr>
          <p:nvPr/>
        </p:nvSpPr>
        <p:spPr bwMode="auto">
          <a:xfrm>
            <a:off x="5381625" y="2368550"/>
            <a:ext cx="565150" cy="1019175"/>
          </a:xfrm>
          <a:custGeom>
            <a:avLst/>
            <a:gdLst>
              <a:gd name="T0" fmla="*/ 0 w 356"/>
              <a:gd name="T1" fmla="*/ 2147483647 h 642"/>
              <a:gd name="T2" fmla="*/ 2147483647 w 356"/>
              <a:gd name="T3" fmla="*/ 2147483647 h 642"/>
              <a:gd name="T4" fmla="*/ 2147483647 w 356"/>
              <a:gd name="T5" fmla="*/ 2147483647 h 642"/>
              <a:gd name="T6" fmla="*/ 2147483647 w 356"/>
              <a:gd name="T7" fmla="*/ 2147483647 h 642"/>
              <a:gd name="T8" fmla="*/ 2147483647 w 356"/>
              <a:gd name="T9" fmla="*/ 2147483647 h 642"/>
              <a:gd name="T10" fmla="*/ 2147483647 w 356"/>
              <a:gd name="T11" fmla="*/ 2147483647 h 642"/>
              <a:gd name="T12" fmla="*/ 2147483647 w 356"/>
              <a:gd name="T13" fmla="*/ 2147483647 h 642"/>
              <a:gd name="T14" fmla="*/ 2147483647 w 356"/>
              <a:gd name="T15" fmla="*/ 2147483647 h 642"/>
              <a:gd name="T16" fmla="*/ 2147483647 w 356"/>
              <a:gd name="T17" fmla="*/ 2147483647 h 642"/>
              <a:gd name="T18" fmla="*/ 2147483647 w 356"/>
              <a:gd name="T19" fmla="*/ 0 h 642"/>
              <a:gd name="T20" fmla="*/ 2147483647 w 356"/>
              <a:gd name="T21" fmla="*/ 2147483647 h 642"/>
              <a:gd name="T22" fmla="*/ 2147483647 w 356"/>
              <a:gd name="T23" fmla="*/ 2147483647 h 642"/>
              <a:gd name="T24" fmla="*/ 2147483647 w 356"/>
              <a:gd name="T25" fmla="*/ 2147483647 h 642"/>
              <a:gd name="T26" fmla="*/ 2147483647 w 356"/>
              <a:gd name="T27" fmla="*/ 2147483647 h 642"/>
              <a:gd name="T28" fmla="*/ 2147483647 w 356"/>
              <a:gd name="T29" fmla="*/ 2147483647 h 642"/>
              <a:gd name="T30" fmla="*/ 2147483647 w 356"/>
              <a:gd name="T31" fmla="*/ 2147483647 h 642"/>
              <a:gd name="T32" fmla="*/ 2147483647 w 356"/>
              <a:gd name="T33" fmla="*/ 2147483647 h 642"/>
              <a:gd name="T34" fmla="*/ 2147483647 w 356"/>
              <a:gd name="T35" fmla="*/ 2147483647 h 642"/>
              <a:gd name="T36" fmla="*/ 2147483647 w 356"/>
              <a:gd name="T37" fmla="*/ 2147483647 h 642"/>
              <a:gd name="T38" fmla="*/ 2147483647 w 356"/>
              <a:gd name="T39" fmla="*/ 2147483647 h 642"/>
              <a:gd name="T40" fmla="*/ 2147483647 w 356"/>
              <a:gd name="T41" fmla="*/ 2147483647 h 642"/>
              <a:gd name="T42" fmla="*/ 2147483647 w 356"/>
              <a:gd name="T43" fmla="*/ 2147483647 h 642"/>
              <a:gd name="T44" fmla="*/ 2147483647 w 356"/>
              <a:gd name="T45" fmla="*/ 2147483647 h 642"/>
              <a:gd name="T46" fmla="*/ 2147483647 w 356"/>
              <a:gd name="T47" fmla="*/ 2147483647 h 642"/>
              <a:gd name="T48" fmla="*/ 2147483647 w 356"/>
              <a:gd name="T49" fmla="*/ 2147483647 h 642"/>
              <a:gd name="T50" fmla="*/ 2147483647 w 356"/>
              <a:gd name="T51" fmla="*/ 2147483647 h 642"/>
              <a:gd name="T52" fmla="*/ 2147483647 w 356"/>
              <a:gd name="T53" fmla="*/ 2147483647 h 642"/>
              <a:gd name="T54" fmla="*/ 2147483647 w 356"/>
              <a:gd name="T55" fmla="*/ 2147483647 h 642"/>
              <a:gd name="T56" fmla="*/ 2147483647 w 356"/>
              <a:gd name="T57" fmla="*/ 2147483647 h 642"/>
              <a:gd name="T58" fmla="*/ 2147483647 w 356"/>
              <a:gd name="T59" fmla="*/ 2147483647 h 642"/>
              <a:gd name="T60" fmla="*/ 2147483647 w 356"/>
              <a:gd name="T61" fmla="*/ 2147483647 h 642"/>
              <a:gd name="T62" fmla="*/ 2147483647 w 356"/>
              <a:gd name="T63" fmla="*/ 2147483647 h 642"/>
              <a:gd name="T64" fmla="*/ 2147483647 w 356"/>
              <a:gd name="T65" fmla="*/ 2147483647 h 642"/>
              <a:gd name="T66" fmla="*/ 2147483647 w 356"/>
              <a:gd name="T67" fmla="*/ 2147483647 h 642"/>
              <a:gd name="T68" fmla="*/ 2147483647 w 356"/>
              <a:gd name="T69" fmla="*/ 2147483647 h 642"/>
              <a:gd name="T70" fmla="*/ 2147483647 w 356"/>
              <a:gd name="T71" fmla="*/ 2147483647 h 642"/>
              <a:gd name="T72" fmla="*/ 2147483647 w 356"/>
              <a:gd name="T73" fmla="*/ 2147483647 h 642"/>
              <a:gd name="T74" fmla="*/ 2147483647 w 356"/>
              <a:gd name="T75" fmla="*/ 2147483647 h 642"/>
              <a:gd name="T76" fmla="*/ 0 w 356"/>
              <a:gd name="T77" fmla="*/ 2147483647 h 64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56"/>
              <a:gd name="T118" fmla="*/ 0 h 642"/>
              <a:gd name="T119" fmla="*/ 356 w 356"/>
              <a:gd name="T120" fmla="*/ 642 h 64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56" h="642">
                <a:moveTo>
                  <a:pt x="0" y="282"/>
                </a:moveTo>
                <a:lnTo>
                  <a:pt x="9" y="263"/>
                </a:lnTo>
                <a:lnTo>
                  <a:pt x="30" y="223"/>
                </a:lnTo>
                <a:lnTo>
                  <a:pt x="43" y="182"/>
                </a:lnTo>
                <a:lnTo>
                  <a:pt x="30" y="151"/>
                </a:lnTo>
                <a:lnTo>
                  <a:pt x="93" y="104"/>
                </a:lnTo>
                <a:lnTo>
                  <a:pt x="106" y="79"/>
                </a:lnTo>
                <a:lnTo>
                  <a:pt x="106" y="66"/>
                </a:lnTo>
                <a:lnTo>
                  <a:pt x="62" y="15"/>
                </a:lnTo>
                <a:lnTo>
                  <a:pt x="299" y="0"/>
                </a:lnTo>
                <a:lnTo>
                  <a:pt x="305" y="39"/>
                </a:lnTo>
                <a:lnTo>
                  <a:pt x="328" y="85"/>
                </a:lnTo>
                <a:lnTo>
                  <a:pt x="351" y="329"/>
                </a:lnTo>
                <a:lnTo>
                  <a:pt x="343" y="381"/>
                </a:lnTo>
                <a:lnTo>
                  <a:pt x="355" y="411"/>
                </a:lnTo>
                <a:lnTo>
                  <a:pt x="343" y="466"/>
                </a:lnTo>
                <a:lnTo>
                  <a:pt x="326" y="491"/>
                </a:lnTo>
                <a:lnTo>
                  <a:pt x="315" y="529"/>
                </a:lnTo>
                <a:lnTo>
                  <a:pt x="324" y="542"/>
                </a:lnTo>
                <a:lnTo>
                  <a:pt x="315" y="567"/>
                </a:lnTo>
                <a:lnTo>
                  <a:pt x="322" y="574"/>
                </a:lnTo>
                <a:lnTo>
                  <a:pt x="292" y="586"/>
                </a:lnTo>
                <a:lnTo>
                  <a:pt x="286" y="627"/>
                </a:lnTo>
                <a:lnTo>
                  <a:pt x="246" y="610"/>
                </a:lnTo>
                <a:lnTo>
                  <a:pt x="224" y="635"/>
                </a:lnTo>
                <a:lnTo>
                  <a:pt x="225" y="641"/>
                </a:lnTo>
                <a:lnTo>
                  <a:pt x="212" y="641"/>
                </a:lnTo>
                <a:lnTo>
                  <a:pt x="199" y="612"/>
                </a:lnTo>
                <a:lnTo>
                  <a:pt x="191" y="574"/>
                </a:lnTo>
                <a:lnTo>
                  <a:pt x="176" y="551"/>
                </a:lnTo>
                <a:lnTo>
                  <a:pt x="153" y="542"/>
                </a:lnTo>
                <a:lnTo>
                  <a:pt x="123" y="519"/>
                </a:lnTo>
                <a:lnTo>
                  <a:pt x="112" y="485"/>
                </a:lnTo>
                <a:lnTo>
                  <a:pt x="129" y="436"/>
                </a:lnTo>
                <a:lnTo>
                  <a:pt x="113" y="426"/>
                </a:lnTo>
                <a:lnTo>
                  <a:pt x="79" y="426"/>
                </a:lnTo>
                <a:lnTo>
                  <a:pt x="72" y="394"/>
                </a:lnTo>
                <a:lnTo>
                  <a:pt x="15" y="335"/>
                </a:lnTo>
                <a:lnTo>
                  <a:pt x="0" y="282"/>
                </a:lnTo>
              </a:path>
            </a:pathLst>
          </a:custGeom>
          <a:solidFill>
            <a:srgbClr val="6699FF"/>
          </a:solidFill>
          <a:ln w="12700" cap="sq" cmpd="sng">
            <a:solidFill>
              <a:schemeClr val="bg1"/>
            </a:solidFill>
            <a:prstDash val="solid"/>
            <a:round/>
            <a:headEnd/>
            <a:tailEnd/>
          </a:ln>
        </p:spPr>
        <p:txBody>
          <a:bodyPr wrap="none" anchor="ctr"/>
          <a:lstStyle/>
          <a:p>
            <a:endParaRPr lang="en-US"/>
          </a:p>
        </p:txBody>
      </p:sp>
      <p:sp>
        <p:nvSpPr>
          <p:cNvPr id="47133" name="Freeform 35"/>
          <p:cNvSpPr>
            <a:spLocks/>
          </p:cNvSpPr>
          <p:nvPr/>
        </p:nvSpPr>
        <p:spPr bwMode="auto">
          <a:xfrm>
            <a:off x="5881688" y="2457450"/>
            <a:ext cx="450850" cy="771525"/>
          </a:xfrm>
          <a:custGeom>
            <a:avLst/>
            <a:gdLst>
              <a:gd name="T0" fmla="*/ 0 w 284"/>
              <a:gd name="T1" fmla="*/ 2147483647 h 486"/>
              <a:gd name="T2" fmla="*/ 2147483647 w 284"/>
              <a:gd name="T3" fmla="*/ 2147483647 h 486"/>
              <a:gd name="T4" fmla="*/ 2147483647 w 284"/>
              <a:gd name="T5" fmla="*/ 2147483647 h 486"/>
              <a:gd name="T6" fmla="*/ 2147483647 w 284"/>
              <a:gd name="T7" fmla="*/ 2147483647 h 486"/>
              <a:gd name="T8" fmla="*/ 2147483647 w 284"/>
              <a:gd name="T9" fmla="*/ 2147483647 h 486"/>
              <a:gd name="T10" fmla="*/ 2147483647 w 284"/>
              <a:gd name="T11" fmla="*/ 2147483647 h 486"/>
              <a:gd name="T12" fmla="*/ 2147483647 w 284"/>
              <a:gd name="T13" fmla="*/ 2147483647 h 486"/>
              <a:gd name="T14" fmla="*/ 2147483647 w 284"/>
              <a:gd name="T15" fmla="*/ 2147483647 h 486"/>
              <a:gd name="T16" fmla="*/ 2147483647 w 284"/>
              <a:gd name="T17" fmla="*/ 2147483647 h 486"/>
              <a:gd name="T18" fmla="*/ 2147483647 w 284"/>
              <a:gd name="T19" fmla="*/ 2147483647 h 486"/>
              <a:gd name="T20" fmla="*/ 2147483647 w 284"/>
              <a:gd name="T21" fmla="*/ 2147483647 h 486"/>
              <a:gd name="T22" fmla="*/ 2147483647 w 284"/>
              <a:gd name="T23" fmla="*/ 2147483647 h 486"/>
              <a:gd name="T24" fmla="*/ 2147483647 w 284"/>
              <a:gd name="T25" fmla="*/ 2147483647 h 486"/>
              <a:gd name="T26" fmla="*/ 2147483647 w 284"/>
              <a:gd name="T27" fmla="*/ 2147483647 h 486"/>
              <a:gd name="T28" fmla="*/ 2147483647 w 284"/>
              <a:gd name="T29" fmla="*/ 2147483647 h 486"/>
              <a:gd name="T30" fmla="*/ 2147483647 w 284"/>
              <a:gd name="T31" fmla="*/ 2147483647 h 486"/>
              <a:gd name="T32" fmla="*/ 2147483647 w 284"/>
              <a:gd name="T33" fmla="*/ 2147483647 h 486"/>
              <a:gd name="T34" fmla="*/ 2147483647 w 284"/>
              <a:gd name="T35" fmla="*/ 2147483647 h 486"/>
              <a:gd name="T36" fmla="*/ 2147483647 w 284"/>
              <a:gd name="T37" fmla="*/ 0 h 486"/>
              <a:gd name="T38" fmla="*/ 2147483647 w 284"/>
              <a:gd name="T39" fmla="*/ 2147483647 h 486"/>
              <a:gd name="T40" fmla="*/ 2147483647 w 284"/>
              <a:gd name="T41" fmla="*/ 2147483647 h 486"/>
              <a:gd name="T42" fmla="*/ 2147483647 w 284"/>
              <a:gd name="T43" fmla="*/ 2147483647 h 486"/>
              <a:gd name="T44" fmla="*/ 2147483647 w 284"/>
              <a:gd name="T45" fmla="*/ 2147483647 h 486"/>
              <a:gd name="T46" fmla="*/ 2147483647 w 284"/>
              <a:gd name="T47" fmla="*/ 2147483647 h 486"/>
              <a:gd name="T48" fmla="*/ 2147483647 w 284"/>
              <a:gd name="T49" fmla="*/ 2147483647 h 486"/>
              <a:gd name="T50" fmla="*/ 2147483647 w 284"/>
              <a:gd name="T51" fmla="*/ 2147483647 h 486"/>
              <a:gd name="T52" fmla="*/ 2147483647 w 284"/>
              <a:gd name="T53" fmla="*/ 2147483647 h 486"/>
              <a:gd name="T54" fmla="*/ 0 w 284"/>
              <a:gd name="T55" fmla="*/ 2147483647 h 48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84"/>
              <a:gd name="T85" fmla="*/ 0 h 486"/>
              <a:gd name="T86" fmla="*/ 284 w 284"/>
              <a:gd name="T87" fmla="*/ 486 h 48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84" h="486">
                <a:moveTo>
                  <a:pt x="0" y="471"/>
                </a:moveTo>
                <a:lnTo>
                  <a:pt x="9" y="485"/>
                </a:lnTo>
                <a:lnTo>
                  <a:pt x="18" y="471"/>
                </a:lnTo>
                <a:lnTo>
                  <a:pt x="56" y="464"/>
                </a:lnTo>
                <a:lnTo>
                  <a:pt x="70" y="467"/>
                </a:lnTo>
                <a:lnTo>
                  <a:pt x="117" y="452"/>
                </a:lnTo>
                <a:lnTo>
                  <a:pt x="132" y="467"/>
                </a:lnTo>
                <a:lnTo>
                  <a:pt x="146" y="433"/>
                </a:lnTo>
                <a:lnTo>
                  <a:pt x="159" y="426"/>
                </a:lnTo>
                <a:lnTo>
                  <a:pt x="191" y="443"/>
                </a:lnTo>
                <a:lnTo>
                  <a:pt x="195" y="422"/>
                </a:lnTo>
                <a:lnTo>
                  <a:pt x="231" y="380"/>
                </a:lnTo>
                <a:lnTo>
                  <a:pt x="237" y="354"/>
                </a:lnTo>
                <a:lnTo>
                  <a:pt x="250" y="356"/>
                </a:lnTo>
                <a:lnTo>
                  <a:pt x="283" y="335"/>
                </a:lnTo>
                <a:lnTo>
                  <a:pt x="275" y="316"/>
                </a:lnTo>
                <a:lnTo>
                  <a:pt x="279" y="306"/>
                </a:lnTo>
                <a:lnTo>
                  <a:pt x="246" y="9"/>
                </a:lnTo>
                <a:lnTo>
                  <a:pt x="241" y="0"/>
                </a:lnTo>
                <a:lnTo>
                  <a:pt x="75" y="20"/>
                </a:lnTo>
                <a:lnTo>
                  <a:pt x="41" y="39"/>
                </a:lnTo>
                <a:lnTo>
                  <a:pt x="13" y="28"/>
                </a:lnTo>
                <a:lnTo>
                  <a:pt x="36" y="272"/>
                </a:lnTo>
                <a:lnTo>
                  <a:pt x="28" y="323"/>
                </a:lnTo>
                <a:lnTo>
                  <a:pt x="39" y="354"/>
                </a:lnTo>
                <a:lnTo>
                  <a:pt x="28" y="409"/>
                </a:lnTo>
                <a:lnTo>
                  <a:pt x="11" y="433"/>
                </a:lnTo>
                <a:lnTo>
                  <a:pt x="0" y="471"/>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134" name="Freeform 36"/>
          <p:cNvSpPr>
            <a:spLocks/>
          </p:cNvSpPr>
          <p:nvPr/>
        </p:nvSpPr>
        <p:spPr bwMode="auto">
          <a:xfrm>
            <a:off x="4689475" y="2220913"/>
            <a:ext cx="863600" cy="566737"/>
          </a:xfrm>
          <a:custGeom>
            <a:avLst/>
            <a:gdLst>
              <a:gd name="T0" fmla="*/ 0 w 544"/>
              <a:gd name="T1" fmla="*/ 2147483647 h 357"/>
              <a:gd name="T2" fmla="*/ 0 w 544"/>
              <a:gd name="T3" fmla="*/ 2147483647 h 357"/>
              <a:gd name="T4" fmla="*/ 2147483647 w 544"/>
              <a:gd name="T5" fmla="*/ 2147483647 h 357"/>
              <a:gd name="T6" fmla="*/ 2147483647 w 544"/>
              <a:gd name="T7" fmla="*/ 2147483647 h 357"/>
              <a:gd name="T8" fmla="*/ 2147483647 w 544"/>
              <a:gd name="T9" fmla="*/ 2147483647 h 357"/>
              <a:gd name="T10" fmla="*/ 2147483647 w 544"/>
              <a:gd name="T11" fmla="*/ 2147483647 h 357"/>
              <a:gd name="T12" fmla="*/ 2147483647 w 544"/>
              <a:gd name="T13" fmla="*/ 2147483647 h 357"/>
              <a:gd name="T14" fmla="*/ 2147483647 w 544"/>
              <a:gd name="T15" fmla="*/ 2147483647 h 357"/>
              <a:gd name="T16" fmla="*/ 2147483647 w 544"/>
              <a:gd name="T17" fmla="*/ 2147483647 h 357"/>
              <a:gd name="T18" fmla="*/ 2147483647 w 544"/>
              <a:gd name="T19" fmla="*/ 2147483647 h 357"/>
              <a:gd name="T20" fmla="*/ 2147483647 w 544"/>
              <a:gd name="T21" fmla="*/ 2147483647 h 357"/>
              <a:gd name="T22" fmla="*/ 2147483647 w 544"/>
              <a:gd name="T23" fmla="*/ 2147483647 h 357"/>
              <a:gd name="T24" fmla="*/ 2147483647 w 544"/>
              <a:gd name="T25" fmla="*/ 2147483647 h 357"/>
              <a:gd name="T26" fmla="*/ 2147483647 w 544"/>
              <a:gd name="T27" fmla="*/ 2147483647 h 357"/>
              <a:gd name="T28" fmla="*/ 2147483647 w 544"/>
              <a:gd name="T29" fmla="*/ 2147483647 h 357"/>
              <a:gd name="T30" fmla="*/ 2147483647 w 544"/>
              <a:gd name="T31" fmla="*/ 2147483647 h 357"/>
              <a:gd name="T32" fmla="*/ 2147483647 w 544"/>
              <a:gd name="T33" fmla="*/ 2147483647 h 357"/>
              <a:gd name="T34" fmla="*/ 2147483647 w 544"/>
              <a:gd name="T35" fmla="*/ 2147483647 h 357"/>
              <a:gd name="T36" fmla="*/ 2147483647 w 544"/>
              <a:gd name="T37" fmla="*/ 2147483647 h 357"/>
              <a:gd name="T38" fmla="*/ 2147483647 w 544"/>
              <a:gd name="T39" fmla="*/ 2147483647 h 357"/>
              <a:gd name="T40" fmla="*/ 2147483647 w 544"/>
              <a:gd name="T41" fmla="*/ 2147483647 h 357"/>
              <a:gd name="T42" fmla="*/ 2147483647 w 544"/>
              <a:gd name="T43" fmla="*/ 0 h 357"/>
              <a:gd name="T44" fmla="*/ 2147483647 w 544"/>
              <a:gd name="T45" fmla="*/ 2147483647 h 357"/>
              <a:gd name="T46" fmla="*/ 0 w 544"/>
              <a:gd name="T47" fmla="*/ 2147483647 h 35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4"/>
              <a:gd name="T73" fmla="*/ 0 h 357"/>
              <a:gd name="T74" fmla="*/ 544 w 544"/>
              <a:gd name="T75" fmla="*/ 357 h 35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4" h="357">
                <a:moveTo>
                  <a:pt x="0" y="5"/>
                </a:moveTo>
                <a:lnTo>
                  <a:pt x="0" y="33"/>
                </a:lnTo>
                <a:lnTo>
                  <a:pt x="9" y="54"/>
                </a:lnTo>
                <a:lnTo>
                  <a:pt x="5" y="75"/>
                </a:lnTo>
                <a:lnTo>
                  <a:pt x="9" y="122"/>
                </a:lnTo>
                <a:lnTo>
                  <a:pt x="36" y="194"/>
                </a:lnTo>
                <a:lnTo>
                  <a:pt x="37" y="216"/>
                </a:lnTo>
                <a:lnTo>
                  <a:pt x="53" y="246"/>
                </a:lnTo>
                <a:lnTo>
                  <a:pt x="62" y="303"/>
                </a:lnTo>
                <a:lnTo>
                  <a:pt x="56" y="320"/>
                </a:lnTo>
                <a:lnTo>
                  <a:pt x="66" y="337"/>
                </a:lnTo>
                <a:lnTo>
                  <a:pt x="417" y="329"/>
                </a:lnTo>
                <a:lnTo>
                  <a:pt x="446" y="356"/>
                </a:lnTo>
                <a:lnTo>
                  <a:pt x="467" y="316"/>
                </a:lnTo>
                <a:lnTo>
                  <a:pt x="480" y="275"/>
                </a:lnTo>
                <a:lnTo>
                  <a:pt x="467" y="244"/>
                </a:lnTo>
                <a:lnTo>
                  <a:pt x="529" y="197"/>
                </a:lnTo>
                <a:lnTo>
                  <a:pt x="543" y="173"/>
                </a:lnTo>
                <a:lnTo>
                  <a:pt x="543" y="160"/>
                </a:lnTo>
                <a:lnTo>
                  <a:pt x="499" y="109"/>
                </a:lnTo>
                <a:lnTo>
                  <a:pt x="451" y="56"/>
                </a:lnTo>
                <a:lnTo>
                  <a:pt x="446" y="0"/>
                </a:lnTo>
                <a:lnTo>
                  <a:pt x="11" y="7"/>
                </a:lnTo>
                <a:lnTo>
                  <a:pt x="0" y="5"/>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35" name="Freeform 37"/>
          <p:cNvSpPr>
            <a:spLocks/>
          </p:cNvSpPr>
          <p:nvPr/>
        </p:nvSpPr>
        <p:spPr bwMode="auto">
          <a:xfrm>
            <a:off x="3886200" y="2819400"/>
            <a:ext cx="1071563" cy="579438"/>
          </a:xfrm>
          <a:custGeom>
            <a:avLst/>
            <a:gdLst>
              <a:gd name="T0" fmla="*/ 0 w 675"/>
              <a:gd name="T1" fmla="*/ 2147483647 h 365"/>
              <a:gd name="T2" fmla="*/ 2147483647 w 675"/>
              <a:gd name="T3" fmla="*/ 0 h 365"/>
              <a:gd name="T4" fmla="*/ 2147483647 w 675"/>
              <a:gd name="T5" fmla="*/ 2147483647 h 365"/>
              <a:gd name="T6" fmla="*/ 2147483647 w 675"/>
              <a:gd name="T7" fmla="*/ 2147483647 h 365"/>
              <a:gd name="T8" fmla="*/ 2147483647 w 675"/>
              <a:gd name="T9" fmla="*/ 2147483647 h 365"/>
              <a:gd name="T10" fmla="*/ 2147483647 w 675"/>
              <a:gd name="T11" fmla="*/ 2147483647 h 365"/>
              <a:gd name="T12" fmla="*/ 2147483647 w 675"/>
              <a:gd name="T13" fmla="*/ 2147483647 h 365"/>
              <a:gd name="T14" fmla="*/ 2147483647 w 675"/>
              <a:gd name="T15" fmla="*/ 2147483647 h 365"/>
              <a:gd name="T16" fmla="*/ 2147483647 w 675"/>
              <a:gd name="T17" fmla="*/ 2147483647 h 365"/>
              <a:gd name="T18" fmla="*/ 2147483647 w 675"/>
              <a:gd name="T19" fmla="*/ 2147483647 h 365"/>
              <a:gd name="T20" fmla="*/ 2147483647 w 675"/>
              <a:gd name="T21" fmla="*/ 2147483647 h 365"/>
              <a:gd name="T22" fmla="*/ 2147483647 w 675"/>
              <a:gd name="T23" fmla="*/ 2147483647 h 365"/>
              <a:gd name="T24" fmla="*/ 2147483647 w 675"/>
              <a:gd name="T25" fmla="*/ 2147483647 h 365"/>
              <a:gd name="T26" fmla="*/ 2147483647 w 675"/>
              <a:gd name="T27" fmla="*/ 2147483647 h 365"/>
              <a:gd name="T28" fmla="*/ 0 w 675"/>
              <a:gd name="T29" fmla="*/ 2147483647 h 3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75"/>
              <a:gd name="T46" fmla="*/ 0 h 365"/>
              <a:gd name="T47" fmla="*/ 675 w 675"/>
              <a:gd name="T48" fmla="*/ 365 h 3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75" h="365">
                <a:moveTo>
                  <a:pt x="0" y="346"/>
                </a:moveTo>
                <a:lnTo>
                  <a:pt x="22" y="0"/>
                </a:lnTo>
                <a:lnTo>
                  <a:pt x="273" y="13"/>
                </a:lnTo>
                <a:lnTo>
                  <a:pt x="609" y="18"/>
                </a:lnTo>
                <a:lnTo>
                  <a:pt x="626" y="34"/>
                </a:lnTo>
                <a:lnTo>
                  <a:pt x="639" y="32"/>
                </a:lnTo>
                <a:lnTo>
                  <a:pt x="645" y="39"/>
                </a:lnTo>
                <a:lnTo>
                  <a:pt x="647" y="47"/>
                </a:lnTo>
                <a:lnTo>
                  <a:pt x="639" y="47"/>
                </a:lnTo>
                <a:lnTo>
                  <a:pt x="628" y="73"/>
                </a:lnTo>
                <a:lnTo>
                  <a:pt x="655" y="111"/>
                </a:lnTo>
                <a:lnTo>
                  <a:pt x="674" y="117"/>
                </a:lnTo>
                <a:lnTo>
                  <a:pt x="672" y="362"/>
                </a:lnTo>
                <a:lnTo>
                  <a:pt x="385" y="364"/>
                </a:lnTo>
                <a:lnTo>
                  <a:pt x="0" y="346"/>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136" name="Freeform 38"/>
          <p:cNvSpPr>
            <a:spLocks/>
          </p:cNvSpPr>
          <p:nvPr/>
        </p:nvSpPr>
        <p:spPr bwMode="auto">
          <a:xfrm>
            <a:off x="5716588" y="2943225"/>
            <a:ext cx="1042987" cy="534988"/>
          </a:xfrm>
          <a:custGeom>
            <a:avLst/>
            <a:gdLst>
              <a:gd name="T0" fmla="*/ 0 w 657"/>
              <a:gd name="T1" fmla="*/ 2147483647 h 337"/>
              <a:gd name="T2" fmla="*/ 2147483647 w 657"/>
              <a:gd name="T3" fmla="*/ 2147483647 h 337"/>
              <a:gd name="T4" fmla="*/ 2147483647 w 657"/>
              <a:gd name="T5" fmla="*/ 2147483647 h 337"/>
              <a:gd name="T6" fmla="*/ 2147483647 w 657"/>
              <a:gd name="T7" fmla="*/ 2147483647 h 337"/>
              <a:gd name="T8" fmla="*/ 2147483647 w 657"/>
              <a:gd name="T9" fmla="*/ 2147483647 h 337"/>
              <a:gd name="T10" fmla="*/ 2147483647 w 657"/>
              <a:gd name="T11" fmla="*/ 2147483647 h 337"/>
              <a:gd name="T12" fmla="*/ 2147483647 w 657"/>
              <a:gd name="T13" fmla="*/ 2147483647 h 337"/>
              <a:gd name="T14" fmla="*/ 2147483647 w 657"/>
              <a:gd name="T15" fmla="*/ 2147483647 h 337"/>
              <a:gd name="T16" fmla="*/ 2147483647 w 657"/>
              <a:gd name="T17" fmla="*/ 2147483647 h 337"/>
              <a:gd name="T18" fmla="*/ 2147483647 w 657"/>
              <a:gd name="T19" fmla="*/ 2147483647 h 337"/>
              <a:gd name="T20" fmla="*/ 2147483647 w 657"/>
              <a:gd name="T21" fmla="*/ 2147483647 h 337"/>
              <a:gd name="T22" fmla="*/ 2147483647 w 657"/>
              <a:gd name="T23" fmla="*/ 2147483647 h 337"/>
              <a:gd name="T24" fmla="*/ 2147483647 w 657"/>
              <a:gd name="T25" fmla="*/ 2147483647 h 337"/>
              <a:gd name="T26" fmla="*/ 2147483647 w 657"/>
              <a:gd name="T27" fmla="*/ 2147483647 h 337"/>
              <a:gd name="T28" fmla="*/ 2147483647 w 657"/>
              <a:gd name="T29" fmla="*/ 2147483647 h 337"/>
              <a:gd name="T30" fmla="*/ 2147483647 w 657"/>
              <a:gd name="T31" fmla="*/ 2147483647 h 337"/>
              <a:gd name="T32" fmla="*/ 2147483647 w 657"/>
              <a:gd name="T33" fmla="*/ 2147483647 h 337"/>
              <a:gd name="T34" fmla="*/ 2147483647 w 657"/>
              <a:gd name="T35" fmla="*/ 2147483647 h 337"/>
              <a:gd name="T36" fmla="*/ 2147483647 w 657"/>
              <a:gd name="T37" fmla="*/ 2147483647 h 337"/>
              <a:gd name="T38" fmla="*/ 2147483647 w 657"/>
              <a:gd name="T39" fmla="*/ 2147483647 h 337"/>
              <a:gd name="T40" fmla="*/ 2147483647 w 657"/>
              <a:gd name="T41" fmla="*/ 2147483647 h 337"/>
              <a:gd name="T42" fmla="*/ 2147483647 w 657"/>
              <a:gd name="T43" fmla="*/ 2147483647 h 337"/>
              <a:gd name="T44" fmla="*/ 2147483647 w 657"/>
              <a:gd name="T45" fmla="*/ 2147483647 h 337"/>
              <a:gd name="T46" fmla="*/ 2147483647 w 657"/>
              <a:gd name="T47" fmla="*/ 2147483647 h 337"/>
              <a:gd name="T48" fmla="*/ 2147483647 w 657"/>
              <a:gd name="T49" fmla="*/ 2147483647 h 337"/>
              <a:gd name="T50" fmla="*/ 2147483647 w 657"/>
              <a:gd name="T51" fmla="*/ 2147483647 h 337"/>
              <a:gd name="T52" fmla="*/ 2147483647 w 657"/>
              <a:gd name="T53" fmla="*/ 2147483647 h 337"/>
              <a:gd name="T54" fmla="*/ 2147483647 w 657"/>
              <a:gd name="T55" fmla="*/ 0 h 337"/>
              <a:gd name="T56" fmla="*/ 2147483647 w 657"/>
              <a:gd name="T57" fmla="*/ 2147483647 h 337"/>
              <a:gd name="T58" fmla="*/ 2147483647 w 657"/>
              <a:gd name="T59" fmla="*/ 2147483647 h 337"/>
              <a:gd name="T60" fmla="*/ 2147483647 w 657"/>
              <a:gd name="T61" fmla="*/ 2147483647 h 337"/>
              <a:gd name="T62" fmla="*/ 2147483647 w 657"/>
              <a:gd name="T63" fmla="*/ 2147483647 h 337"/>
              <a:gd name="T64" fmla="*/ 2147483647 w 657"/>
              <a:gd name="T65" fmla="*/ 2147483647 h 337"/>
              <a:gd name="T66" fmla="*/ 2147483647 w 657"/>
              <a:gd name="T67" fmla="*/ 2147483647 h 337"/>
              <a:gd name="T68" fmla="*/ 2147483647 w 657"/>
              <a:gd name="T69" fmla="*/ 2147483647 h 337"/>
              <a:gd name="T70" fmla="*/ 2147483647 w 657"/>
              <a:gd name="T71" fmla="*/ 2147483647 h 337"/>
              <a:gd name="T72" fmla="*/ 2147483647 w 657"/>
              <a:gd name="T73" fmla="*/ 2147483647 h 337"/>
              <a:gd name="T74" fmla="*/ 2147483647 w 657"/>
              <a:gd name="T75" fmla="*/ 2147483647 h 337"/>
              <a:gd name="T76" fmla="*/ 2147483647 w 657"/>
              <a:gd name="T77" fmla="*/ 2147483647 h 337"/>
              <a:gd name="T78" fmla="*/ 2147483647 w 657"/>
              <a:gd name="T79" fmla="*/ 2147483647 h 337"/>
              <a:gd name="T80" fmla="*/ 2147483647 w 657"/>
              <a:gd name="T81" fmla="*/ 2147483647 h 337"/>
              <a:gd name="T82" fmla="*/ 2147483647 w 657"/>
              <a:gd name="T83" fmla="*/ 2147483647 h 337"/>
              <a:gd name="T84" fmla="*/ 2147483647 w 657"/>
              <a:gd name="T85" fmla="*/ 2147483647 h 337"/>
              <a:gd name="T86" fmla="*/ 2147483647 w 657"/>
              <a:gd name="T87" fmla="*/ 2147483647 h 337"/>
              <a:gd name="T88" fmla="*/ 2147483647 w 657"/>
              <a:gd name="T89" fmla="*/ 2147483647 h 337"/>
              <a:gd name="T90" fmla="*/ 2147483647 w 657"/>
              <a:gd name="T91" fmla="*/ 2147483647 h 337"/>
              <a:gd name="T92" fmla="*/ 0 w 657"/>
              <a:gd name="T93" fmla="*/ 2147483647 h 33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57"/>
              <a:gd name="T142" fmla="*/ 0 h 337"/>
              <a:gd name="T143" fmla="*/ 657 w 657"/>
              <a:gd name="T144" fmla="*/ 337 h 33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57" h="337">
                <a:moveTo>
                  <a:pt x="0" y="336"/>
                </a:moveTo>
                <a:lnTo>
                  <a:pt x="7" y="319"/>
                </a:lnTo>
                <a:lnTo>
                  <a:pt x="18" y="317"/>
                </a:lnTo>
                <a:lnTo>
                  <a:pt x="24" y="279"/>
                </a:lnTo>
                <a:lnTo>
                  <a:pt x="15" y="277"/>
                </a:lnTo>
                <a:lnTo>
                  <a:pt x="13" y="271"/>
                </a:lnTo>
                <a:lnTo>
                  <a:pt x="36" y="247"/>
                </a:lnTo>
                <a:lnTo>
                  <a:pt x="75" y="264"/>
                </a:lnTo>
                <a:lnTo>
                  <a:pt x="81" y="222"/>
                </a:lnTo>
                <a:lnTo>
                  <a:pt x="111" y="211"/>
                </a:lnTo>
                <a:lnTo>
                  <a:pt x="104" y="203"/>
                </a:lnTo>
                <a:lnTo>
                  <a:pt x="113" y="179"/>
                </a:lnTo>
                <a:lnTo>
                  <a:pt x="123" y="166"/>
                </a:lnTo>
                <a:lnTo>
                  <a:pt x="161" y="158"/>
                </a:lnTo>
                <a:lnTo>
                  <a:pt x="174" y="162"/>
                </a:lnTo>
                <a:lnTo>
                  <a:pt x="221" y="147"/>
                </a:lnTo>
                <a:lnTo>
                  <a:pt x="236" y="162"/>
                </a:lnTo>
                <a:lnTo>
                  <a:pt x="250" y="128"/>
                </a:lnTo>
                <a:lnTo>
                  <a:pt x="263" y="120"/>
                </a:lnTo>
                <a:lnTo>
                  <a:pt x="295" y="137"/>
                </a:lnTo>
                <a:lnTo>
                  <a:pt x="299" y="117"/>
                </a:lnTo>
                <a:lnTo>
                  <a:pt x="335" y="75"/>
                </a:lnTo>
                <a:lnTo>
                  <a:pt x="341" y="49"/>
                </a:lnTo>
                <a:lnTo>
                  <a:pt x="354" y="50"/>
                </a:lnTo>
                <a:lnTo>
                  <a:pt x="386" y="30"/>
                </a:lnTo>
                <a:lnTo>
                  <a:pt x="379" y="11"/>
                </a:lnTo>
                <a:lnTo>
                  <a:pt x="382" y="1"/>
                </a:lnTo>
                <a:lnTo>
                  <a:pt x="409" y="0"/>
                </a:lnTo>
                <a:lnTo>
                  <a:pt x="428" y="5"/>
                </a:lnTo>
                <a:lnTo>
                  <a:pt x="437" y="28"/>
                </a:lnTo>
                <a:lnTo>
                  <a:pt x="466" y="32"/>
                </a:lnTo>
                <a:lnTo>
                  <a:pt x="485" y="39"/>
                </a:lnTo>
                <a:lnTo>
                  <a:pt x="527" y="37"/>
                </a:lnTo>
                <a:lnTo>
                  <a:pt x="546" y="28"/>
                </a:lnTo>
                <a:lnTo>
                  <a:pt x="591" y="52"/>
                </a:lnTo>
                <a:lnTo>
                  <a:pt x="606" y="109"/>
                </a:lnTo>
                <a:lnTo>
                  <a:pt x="623" y="130"/>
                </a:lnTo>
                <a:lnTo>
                  <a:pt x="656" y="149"/>
                </a:lnTo>
                <a:lnTo>
                  <a:pt x="635" y="179"/>
                </a:lnTo>
                <a:lnTo>
                  <a:pt x="610" y="194"/>
                </a:lnTo>
                <a:lnTo>
                  <a:pt x="589" y="222"/>
                </a:lnTo>
                <a:lnTo>
                  <a:pt x="589" y="232"/>
                </a:lnTo>
                <a:lnTo>
                  <a:pt x="523" y="275"/>
                </a:lnTo>
                <a:lnTo>
                  <a:pt x="157" y="309"/>
                </a:lnTo>
                <a:lnTo>
                  <a:pt x="121" y="307"/>
                </a:lnTo>
                <a:lnTo>
                  <a:pt x="123" y="328"/>
                </a:lnTo>
                <a:lnTo>
                  <a:pt x="0" y="336"/>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37" name="Freeform 39"/>
          <p:cNvSpPr>
            <a:spLocks/>
          </p:cNvSpPr>
          <p:nvPr/>
        </p:nvSpPr>
        <p:spPr bwMode="auto">
          <a:xfrm>
            <a:off x="5048250" y="4130675"/>
            <a:ext cx="811213" cy="711200"/>
          </a:xfrm>
          <a:custGeom>
            <a:avLst/>
            <a:gdLst>
              <a:gd name="T0" fmla="*/ 2147483647 w 511"/>
              <a:gd name="T1" fmla="*/ 2147483647 h 448"/>
              <a:gd name="T2" fmla="*/ 2147483647 w 511"/>
              <a:gd name="T3" fmla="*/ 2147483647 h 448"/>
              <a:gd name="T4" fmla="*/ 2147483647 w 511"/>
              <a:gd name="T5" fmla="*/ 2147483647 h 448"/>
              <a:gd name="T6" fmla="*/ 2147483647 w 511"/>
              <a:gd name="T7" fmla="*/ 2147483647 h 448"/>
              <a:gd name="T8" fmla="*/ 2147483647 w 511"/>
              <a:gd name="T9" fmla="*/ 2147483647 h 448"/>
              <a:gd name="T10" fmla="*/ 2147483647 w 511"/>
              <a:gd name="T11" fmla="*/ 2147483647 h 448"/>
              <a:gd name="T12" fmla="*/ 2147483647 w 511"/>
              <a:gd name="T13" fmla="*/ 2147483647 h 448"/>
              <a:gd name="T14" fmla="*/ 2147483647 w 511"/>
              <a:gd name="T15" fmla="*/ 2147483647 h 448"/>
              <a:gd name="T16" fmla="*/ 2147483647 w 511"/>
              <a:gd name="T17" fmla="*/ 2147483647 h 448"/>
              <a:gd name="T18" fmla="*/ 2147483647 w 511"/>
              <a:gd name="T19" fmla="*/ 2147483647 h 448"/>
              <a:gd name="T20" fmla="*/ 2147483647 w 511"/>
              <a:gd name="T21" fmla="*/ 2147483647 h 448"/>
              <a:gd name="T22" fmla="*/ 2147483647 w 511"/>
              <a:gd name="T23" fmla="*/ 2147483647 h 448"/>
              <a:gd name="T24" fmla="*/ 2147483647 w 511"/>
              <a:gd name="T25" fmla="*/ 2147483647 h 448"/>
              <a:gd name="T26" fmla="*/ 2147483647 w 511"/>
              <a:gd name="T27" fmla="*/ 2147483647 h 448"/>
              <a:gd name="T28" fmla="*/ 2147483647 w 511"/>
              <a:gd name="T29" fmla="*/ 2147483647 h 448"/>
              <a:gd name="T30" fmla="*/ 2147483647 w 511"/>
              <a:gd name="T31" fmla="*/ 2147483647 h 448"/>
              <a:gd name="T32" fmla="*/ 2147483647 w 511"/>
              <a:gd name="T33" fmla="*/ 2147483647 h 448"/>
              <a:gd name="T34" fmla="*/ 2147483647 w 511"/>
              <a:gd name="T35" fmla="*/ 2147483647 h 448"/>
              <a:gd name="T36" fmla="*/ 2147483647 w 511"/>
              <a:gd name="T37" fmla="*/ 2147483647 h 448"/>
              <a:gd name="T38" fmla="*/ 2147483647 w 511"/>
              <a:gd name="T39" fmla="*/ 2147483647 h 448"/>
              <a:gd name="T40" fmla="*/ 2147483647 w 511"/>
              <a:gd name="T41" fmla="*/ 2147483647 h 448"/>
              <a:gd name="T42" fmla="*/ 2147483647 w 511"/>
              <a:gd name="T43" fmla="*/ 2147483647 h 448"/>
              <a:gd name="T44" fmla="*/ 2147483647 w 511"/>
              <a:gd name="T45" fmla="*/ 2147483647 h 448"/>
              <a:gd name="T46" fmla="*/ 2147483647 w 511"/>
              <a:gd name="T47" fmla="*/ 2147483647 h 448"/>
              <a:gd name="T48" fmla="*/ 2147483647 w 511"/>
              <a:gd name="T49" fmla="*/ 2147483647 h 448"/>
              <a:gd name="T50" fmla="*/ 2147483647 w 511"/>
              <a:gd name="T51" fmla="*/ 2147483647 h 448"/>
              <a:gd name="T52" fmla="*/ 2147483647 w 511"/>
              <a:gd name="T53" fmla="*/ 2147483647 h 448"/>
              <a:gd name="T54" fmla="*/ 2147483647 w 511"/>
              <a:gd name="T55" fmla="*/ 2147483647 h 448"/>
              <a:gd name="T56" fmla="*/ 2147483647 w 511"/>
              <a:gd name="T57" fmla="*/ 2147483647 h 448"/>
              <a:gd name="T58" fmla="*/ 2147483647 w 511"/>
              <a:gd name="T59" fmla="*/ 2147483647 h 448"/>
              <a:gd name="T60" fmla="*/ 2147483647 w 511"/>
              <a:gd name="T61" fmla="*/ 2147483647 h 448"/>
              <a:gd name="T62" fmla="*/ 2147483647 w 511"/>
              <a:gd name="T63" fmla="*/ 2147483647 h 448"/>
              <a:gd name="T64" fmla="*/ 2147483647 w 511"/>
              <a:gd name="T65" fmla="*/ 2147483647 h 448"/>
              <a:gd name="T66" fmla="*/ 2147483647 w 511"/>
              <a:gd name="T67" fmla="*/ 2147483647 h 448"/>
              <a:gd name="T68" fmla="*/ 2147483647 w 511"/>
              <a:gd name="T69" fmla="*/ 2147483647 h 448"/>
              <a:gd name="T70" fmla="*/ 2147483647 w 511"/>
              <a:gd name="T71" fmla="*/ 2147483647 h 448"/>
              <a:gd name="T72" fmla="*/ 2147483647 w 511"/>
              <a:gd name="T73" fmla="*/ 2147483647 h 448"/>
              <a:gd name="T74" fmla="*/ 2147483647 w 511"/>
              <a:gd name="T75" fmla="*/ 2147483647 h 448"/>
              <a:gd name="T76" fmla="*/ 2147483647 w 511"/>
              <a:gd name="T77" fmla="*/ 2147483647 h 448"/>
              <a:gd name="T78" fmla="*/ 2147483647 w 511"/>
              <a:gd name="T79" fmla="*/ 2147483647 h 448"/>
              <a:gd name="T80" fmla="*/ 2147483647 w 511"/>
              <a:gd name="T81" fmla="*/ 2147483647 h 448"/>
              <a:gd name="T82" fmla="*/ 2147483647 w 511"/>
              <a:gd name="T83" fmla="*/ 2147483647 h 448"/>
              <a:gd name="T84" fmla="*/ 2147483647 w 511"/>
              <a:gd name="T85" fmla="*/ 2147483647 h 448"/>
              <a:gd name="T86" fmla="*/ 2147483647 w 511"/>
              <a:gd name="T87" fmla="*/ 2147483647 h 448"/>
              <a:gd name="T88" fmla="*/ 2147483647 w 511"/>
              <a:gd name="T89" fmla="*/ 2147483647 h 448"/>
              <a:gd name="T90" fmla="*/ 2147483647 w 511"/>
              <a:gd name="T91" fmla="*/ 0 h 44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11"/>
              <a:gd name="T139" fmla="*/ 0 h 448"/>
              <a:gd name="T140" fmla="*/ 511 w 511"/>
              <a:gd name="T141" fmla="*/ 448 h 44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11" h="448">
                <a:moveTo>
                  <a:pt x="0" y="3"/>
                </a:moveTo>
                <a:lnTo>
                  <a:pt x="7" y="122"/>
                </a:lnTo>
                <a:lnTo>
                  <a:pt x="22" y="139"/>
                </a:lnTo>
                <a:lnTo>
                  <a:pt x="26" y="167"/>
                </a:lnTo>
                <a:lnTo>
                  <a:pt x="53" y="213"/>
                </a:lnTo>
                <a:lnTo>
                  <a:pt x="53" y="247"/>
                </a:lnTo>
                <a:lnTo>
                  <a:pt x="37" y="282"/>
                </a:lnTo>
                <a:lnTo>
                  <a:pt x="37" y="301"/>
                </a:lnTo>
                <a:lnTo>
                  <a:pt x="41" y="320"/>
                </a:lnTo>
                <a:lnTo>
                  <a:pt x="41" y="341"/>
                </a:lnTo>
                <a:lnTo>
                  <a:pt x="34" y="350"/>
                </a:lnTo>
                <a:lnTo>
                  <a:pt x="20" y="369"/>
                </a:lnTo>
                <a:lnTo>
                  <a:pt x="28" y="377"/>
                </a:lnTo>
                <a:lnTo>
                  <a:pt x="96" y="369"/>
                </a:lnTo>
                <a:lnTo>
                  <a:pt x="151" y="392"/>
                </a:lnTo>
                <a:lnTo>
                  <a:pt x="204" y="388"/>
                </a:lnTo>
                <a:lnTo>
                  <a:pt x="197" y="375"/>
                </a:lnTo>
                <a:lnTo>
                  <a:pt x="216" y="360"/>
                </a:lnTo>
                <a:lnTo>
                  <a:pt x="250" y="369"/>
                </a:lnTo>
                <a:lnTo>
                  <a:pt x="255" y="396"/>
                </a:lnTo>
                <a:lnTo>
                  <a:pt x="267" y="390"/>
                </a:lnTo>
                <a:lnTo>
                  <a:pt x="284" y="397"/>
                </a:lnTo>
                <a:lnTo>
                  <a:pt x="297" y="413"/>
                </a:lnTo>
                <a:lnTo>
                  <a:pt x="303" y="426"/>
                </a:lnTo>
                <a:lnTo>
                  <a:pt x="318" y="428"/>
                </a:lnTo>
                <a:lnTo>
                  <a:pt x="333" y="441"/>
                </a:lnTo>
                <a:lnTo>
                  <a:pt x="346" y="433"/>
                </a:lnTo>
                <a:lnTo>
                  <a:pt x="358" y="420"/>
                </a:lnTo>
                <a:lnTo>
                  <a:pt x="358" y="413"/>
                </a:lnTo>
                <a:lnTo>
                  <a:pt x="369" y="426"/>
                </a:lnTo>
                <a:lnTo>
                  <a:pt x="377" y="414"/>
                </a:lnTo>
                <a:lnTo>
                  <a:pt x="390" y="435"/>
                </a:lnTo>
                <a:lnTo>
                  <a:pt x="407" y="426"/>
                </a:lnTo>
                <a:lnTo>
                  <a:pt x="415" y="418"/>
                </a:lnTo>
                <a:lnTo>
                  <a:pt x="407" y="413"/>
                </a:lnTo>
                <a:lnTo>
                  <a:pt x="407" y="392"/>
                </a:lnTo>
                <a:lnTo>
                  <a:pt x="415" y="392"/>
                </a:lnTo>
                <a:lnTo>
                  <a:pt x="428" y="396"/>
                </a:lnTo>
                <a:lnTo>
                  <a:pt x="432" y="407"/>
                </a:lnTo>
                <a:lnTo>
                  <a:pt x="447" y="407"/>
                </a:lnTo>
                <a:lnTo>
                  <a:pt x="460" y="416"/>
                </a:lnTo>
                <a:lnTo>
                  <a:pt x="464" y="413"/>
                </a:lnTo>
                <a:lnTo>
                  <a:pt x="468" y="422"/>
                </a:lnTo>
                <a:lnTo>
                  <a:pt x="481" y="430"/>
                </a:lnTo>
                <a:lnTo>
                  <a:pt x="475" y="447"/>
                </a:lnTo>
                <a:lnTo>
                  <a:pt x="489" y="430"/>
                </a:lnTo>
                <a:lnTo>
                  <a:pt x="496" y="441"/>
                </a:lnTo>
                <a:lnTo>
                  <a:pt x="496" y="428"/>
                </a:lnTo>
                <a:lnTo>
                  <a:pt x="510" y="426"/>
                </a:lnTo>
                <a:lnTo>
                  <a:pt x="510" y="416"/>
                </a:lnTo>
                <a:lnTo>
                  <a:pt x="496" y="416"/>
                </a:lnTo>
                <a:lnTo>
                  <a:pt x="491" y="407"/>
                </a:lnTo>
                <a:lnTo>
                  <a:pt x="479" y="411"/>
                </a:lnTo>
                <a:lnTo>
                  <a:pt x="475" y="397"/>
                </a:lnTo>
                <a:lnTo>
                  <a:pt x="460" y="397"/>
                </a:lnTo>
                <a:lnTo>
                  <a:pt x="449" y="375"/>
                </a:lnTo>
                <a:lnTo>
                  <a:pt x="456" y="371"/>
                </a:lnTo>
                <a:lnTo>
                  <a:pt x="466" y="364"/>
                </a:lnTo>
                <a:lnTo>
                  <a:pt x="468" y="350"/>
                </a:lnTo>
                <a:lnTo>
                  <a:pt x="477" y="350"/>
                </a:lnTo>
                <a:lnTo>
                  <a:pt x="491" y="339"/>
                </a:lnTo>
                <a:lnTo>
                  <a:pt x="489" y="333"/>
                </a:lnTo>
                <a:lnTo>
                  <a:pt x="489" y="311"/>
                </a:lnTo>
                <a:lnTo>
                  <a:pt x="473" y="320"/>
                </a:lnTo>
                <a:lnTo>
                  <a:pt x="456" y="326"/>
                </a:lnTo>
                <a:lnTo>
                  <a:pt x="445" y="345"/>
                </a:lnTo>
                <a:lnTo>
                  <a:pt x="422" y="333"/>
                </a:lnTo>
                <a:lnTo>
                  <a:pt x="428" y="328"/>
                </a:lnTo>
                <a:lnTo>
                  <a:pt x="436" y="322"/>
                </a:lnTo>
                <a:lnTo>
                  <a:pt x="436" y="328"/>
                </a:lnTo>
                <a:lnTo>
                  <a:pt x="443" y="314"/>
                </a:lnTo>
                <a:lnTo>
                  <a:pt x="434" y="318"/>
                </a:lnTo>
                <a:lnTo>
                  <a:pt x="432" y="314"/>
                </a:lnTo>
                <a:lnTo>
                  <a:pt x="430" y="318"/>
                </a:lnTo>
                <a:lnTo>
                  <a:pt x="418" y="314"/>
                </a:lnTo>
                <a:lnTo>
                  <a:pt x="409" y="328"/>
                </a:lnTo>
                <a:lnTo>
                  <a:pt x="394" y="330"/>
                </a:lnTo>
                <a:lnTo>
                  <a:pt x="365" y="322"/>
                </a:lnTo>
                <a:lnTo>
                  <a:pt x="365" y="314"/>
                </a:lnTo>
                <a:lnTo>
                  <a:pt x="381" y="290"/>
                </a:lnTo>
                <a:lnTo>
                  <a:pt x="400" y="290"/>
                </a:lnTo>
                <a:lnTo>
                  <a:pt x="409" y="303"/>
                </a:lnTo>
                <a:lnTo>
                  <a:pt x="451" y="311"/>
                </a:lnTo>
                <a:lnTo>
                  <a:pt x="420" y="256"/>
                </a:lnTo>
                <a:lnTo>
                  <a:pt x="428" y="218"/>
                </a:lnTo>
                <a:lnTo>
                  <a:pt x="240" y="226"/>
                </a:lnTo>
                <a:lnTo>
                  <a:pt x="244" y="205"/>
                </a:lnTo>
                <a:lnTo>
                  <a:pt x="263" y="143"/>
                </a:lnTo>
                <a:lnTo>
                  <a:pt x="295" y="99"/>
                </a:lnTo>
                <a:lnTo>
                  <a:pt x="288" y="86"/>
                </a:lnTo>
                <a:lnTo>
                  <a:pt x="291" y="47"/>
                </a:lnTo>
                <a:lnTo>
                  <a:pt x="274" y="0"/>
                </a:lnTo>
                <a:lnTo>
                  <a:pt x="0" y="3"/>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38" name="Freeform 40"/>
          <p:cNvSpPr>
            <a:spLocks/>
          </p:cNvSpPr>
          <p:nvPr/>
        </p:nvSpPr>
        <p:spPr bwMode="auto">
          <a:xfrm>
            <a:off x="7924800" y="1050925"/>
            <a:ext cx="531813" cy="833438"/>
          </a:xfrm>
          <a:custGeom>
            <a:avLst/>
            <a:gdLst>
              <a:gd name="T0" fmla="*/ 0 w 335"/>
              <a:gd name="T1" fmla="*/ 2147483647 h 525"/>
              <a:gd name="T2" fmla="*/ 2147483647 w 335"/>
              <a:gd name="T3" fmla="*/ 2147483647 h 525"/>
              <a:gd name="T4" fmla="*/ 2147483647 w 335"/>
              <a:gd name="T5" fmla="*/ 2147483647 h 525"/>
              <a:gd name="T6" fmla="*/ 2147483647 w 335"/>
              <a:gd name="T7" fmla="*/ 2147483647 h 525"/>
              <a:gd name="T8" fmla="*/ 2147483647 w 335"/>
              <a:gd name="T9" fmla="*/ 2147483647 h 525"/>
              <a:gd name="T10" fmla="*/ 2147483647 w 335"/>
              <a:gd name="T11" fmla="*/ 2147483647 h 525"/>
              <a:gd name="T12" fmla="*/ 2147483647 w 335"/>
              <a:gd name="T13" fmla="*/ 2147483647 h 525"/>
              <a:gd name="T14" fmla="*/ 2147483647 w 335"/>
              <a:gd name="T15" fmla="*/ 2147483647 h 525"/>
              <a:gd name="T16" fmla="*/ 2147483647 w 335"/>
              <a:gd name="T17" fmla="*/ 2147483647 h 525"/>
              <a:gd name="T18" fmla="*/ 2147483647 w 335"/>
              <a:gd name="T19" fmla="*/ 2147483647 h 525"/>
              <a:gd name="T20" fmla="*/ 2147483647 w 335"/>
              <a:gd name="T21" fmla="*/ 2147483647 h 525"/>
              <a:gd name="T22" fmla="*/ 2147483647 w 335"/>
              <a:gd name="T23" fmla="*/ 2147483647 h 525"/>
              <a:gd name="T24" fmla="*/ 2147483647 w 335"/>
              <a:gd name="T25" fmla="*/ 0 h 525"/>
              <a:gd name="T26" fmla="*/ 2147483647 w 335"/>
              <a:gd name="T27" fmla="*/ 2147483647 h 525"/>
              <a:gd name="T28" fmla="*/ 2147483647 w 335"/>
              <a:gd name="T29" fmla="*/ 2147483647 h 525"/>
              <a:gd name="T30" fmla="*/ 2147483647 w 335"/>
              <a:gd name="T31" fmla="*/ 2147483647 h 525"/>
              <a:gd name="T32" fmla="*/ 2147483647 w 335"/>
              <a:gd name="T33" fmla="*/ 2147483647 h 525"/>
              <a:gd name="T34" fmla="*/ 2147483647 w 335"/>
              <a:gd name="T35" fmla="*/ 2147483647 h 525"/>
              <a:gd name="T36" fmla="*/ 2147483647 w 335"/>
              <a:gd name="T37" fmla="*/ 2147483647 h 525"/>
              <a:gd name="T38" fmla="*/ 2147483647 w 335"/>
              <a:gd name="T39" fmla="*/ 2147483647 h 525"/>
              <a:gd name="T40" fmla="*/ 2147483647 w 335"/>
              <a:gd name="T41" fmla="*/ 2147483647 h 525"/>
              <a:gd name="T42" fmla="*/ 2147483647 w 335"/>
              <a:gd name="T43" fmla="*/ 2147483647 h 525"/>
              <a:gd name="T44" fmla="*/ 2147483647 w 335"/>
              <a:gd name="T45" fmla="*/ 2147483647 h 525"/>
              <a:gd name="T46" fmla="*/ 2147483647 w 335"/>
              <a:gd name="T47" fmla="*/ 2147483647 h 525"/>
              <a:gd name="T48" fmla="*/ 2147483647 w 335"/>
              <a:gd name="T49" fmla="*/ 2147483647 h 525"/>
              <a:gd name="T50" fmla="*/ 2147483647 w 335"/>
              <a:gd name="T51" fmla="*/ 2147483647 h 525"/>
              <a:gd name="T52" fmla="*/ 2147483647 w 335"/>
              <a:gd name="T53" fmla="*/ 2147483647 h 525"/>
              <a:gd name="T54" fmla="*/ 2147483647 w 335"/>
              <a:gd name="T55" fmla="*/ 2147483647 h 525"/>
              <a:gd name="T56" fmla="*/ 2147483647 w 335"/>
              <a:gd name="T57" fmla="*/ 2147483647 h 525"/>
              <a:gd name="T58" fmla="*/ 2147483647 w 335"/>
              <a:gd name="T59" fmla="*/ 2147483647 h 525"/>
              <a:gd name="T60" fmla="*/ 2147483647 w 335"/>
              <a:gd name="T61" fmla="*/ 2147483647 h 525"/>
              <a:gd name="T62" fmla="*/ 2147483647 w 335"/>
              <a:gd name="T63" fmla="*/ 2147483647 h 525"/>
              <a:gd name="T64" fmla="*/ 2147483647 w 335"/>
              <a:gd name="T65" fmla="*/ 2147483647 h 525"/>
              <a:gd name="T66" fmla="*/ 2147483647 w 335"/>
              <a:gd name="T67" fmla="*/ 2147483647 h 525"/>
              <a:gd name="T68" fmla="*/ 2147483647 w 335"/>
              <a:gd name="T69" fmla="*/ 2147483647 h 525"/>
              <a:gd name="T70" fmla="*/ 2147483647 w 335"/>
              <a:gd name="T71" fmla="*/ 2147483647 h 525"/>
              <a:gd name="T72" fmla="*/ 2147483647 w 335"/>
              <a:gd name="T73" fmla="*/ 2147483647 h 525"/>
              <a:gd name="T74" fmla="*/ 2147483647 w 335"/>
              <a:gd name="T75" fmla="*/ 2147483647 h 525"/>
              <a:gd name="T76" fmla="*/ 2147483647 w 335"/>
              <a:gd name="T77" fmla="*/ 2147483647 h 525"/>
              <a:gd name="T78" fmla="*/ 2147483647 w 335"/>
              <a:gd name="T79" fmla="*/ 2147483647 h 525"/>
              <a:gd name="T80" fmla="*/ 2147483647 w 335"/>
              <a:gd name="T81" fmla="*/ 2147483647 h 525"/>
              <a:gd name="T82" fmla="*/ 2147483647 w 335"/>
              <a:gd name="T83" fmla="*/ 2147483647 h 525"/>
              <a:gd name="T84" fmla="*/ 2147483647 w 335"/>
              <a:gd name="T85" fmla="*/ 2147483647 h 525"/>
              <a:gd name="T86" fmla="*/ 2147483647 w 335"/>
              <a:gd name="T87" fmla="*/ 2147483647 h 525"/>
              <a:gd name="T88" fmla="*/ 2147483647 w 335"/>
              <a:gd name="T89" fmla="*/ 2147483647 h 525"/>
              <a:gd name="T90" fmla="*/ 2147483647 w 335"/>
              <a:gd name="T91" fmla="*/ 2147483647 h 525"/>
              <a:gd name="T92" fmla="*/ 2147483647 w 335"/>
              <a:gd name="T93" fmla="*/ 2147483647 h 525"/>
              <a:gd name="T94" fmla="*/ 2147483647 w 335"/>
              <a:gd name="T95" fmla="*/ 2147483647 h 525"/>
              <a:gd name="T96" fmla="*/ 2147483647 w 335"/>
              <a:gd name="T97" fmla="*/ 2147483647 h 525"/>
              <a:gd name="T98" fmla="*/ 2147483647 w 335"/>
              <a:gd name="T99" fmla="*/ 2147483647 h 525"/>
              <a:gd name="T100" fmla="*/ 2147483647 w 335"/>
              <a:gd name="T101" fmla="*/ 2147483647 h 525"/>
              <a:gd name="T102" fmla="*/ 2147483647 w 335"/>
              <a:gd name="T103" fmla="*/ 2147483647 h 525"/>
              <a:gd name="T104" fmla="*/ 2147483647 w 335"/>
              <a:gd name="T105" fmla="*/ 2147483647 h 525"/>
              <a:gd name="T106" fmla="*/ 2147483647 w 335"/>
              <a:gd name="T107" fmla="*/ 2147483647 h 525"/>
              <a:gd name="T108" fmla="*/ 2147483647 w 335"/>
              <a:gd name="T109" fmla="*/ 2147483647 h 525"/>
              <a:gd name="T110" fmla="*/ 2147483647 w 335"/>
              <a:gd name="T111" fmla="*/ 2147483647 h 525"/>
              <a:gd name="T112" fmla="*/ 2147483647 w 335"/>
              <a:gd name="T113" fmla="*/ 2147483647 h 525"/>
              <a:gd name="T114" fmla="*/ 2147483647 w 335"/>
              <a:gd name="T115" fmla="*/ 2147483647 h 525"/>
              <a:gd name="T116" fmla="*/ 2147483647 w 335"/>
              <a:gd name="T117" fmla="*/ 2147483647 h 525"/>
              <a:gd name="T118" fmla="*/ 0 w 335"/>
              <a:gd name="T119" fmla="*/ 2147483647 h 52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35"/>
              <a:gd name="T181" fmla="*/ 0 h 525"/>
              <a:gd name="T182" fmla="*/ 335 w 335"/>
              <a:gd name="T183" fmla="*/ 525 h 52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35" h="525">
                <a:moveTo>
                  <a:pt x="0" y="283"/>
                </a:moveTo>
                <a:lnTo>
                  <a:pt x="20" y="285"/>
                </a:lnTo>
                <a:lnTo>
                  <a:pt x="22" y="251"/>
                </a:lnTo>
                <a:lnTo>
                  <a:pt x="47" y="206"/>
                </a:lnTo>
                <a:lnTo>
                  <a:pt x="36" y="170"/>
                </a:lnTo>
                <a:lnTo>
                  <a:pt x="47" y="126"/>
                </a:lnTo>
                <a:lnTo>
                  <a:pt x="43" y="109"/>
                </a:lnTo>
                <a:lnTo>
                  <a:pt x="81" y="9"/>
                </a:lnTo>
                <a:lnTo>
                  <a:pt x="94" y="9"/>
                </a:lnTo>
                <a:lnTo>
                  <a:pt x="98" y="28"/>
                </a:lnTo>
                <a:lnTo>
                  <a:pt x="146" y="9"/>
                </a:lnTo>
                <a:lnTo>
                  <a:pt x="146" y="5"/>
                </a:lnTo>
                <a:lnTo>
                  <a:pt x="161" y="0"/>
                </a:lnTo>
                <a:lnTo>
                  <a:pt x="184" y="11"/>
                </a:lnTo>
                <a:lnTo>
                  <a:pt x="203" y="28"/>
                </a:lnTo>
                <a:lnTo>
                  <a:pt x="242" y="172"/>
                </a:lnTo>
                <a:lnTo>
                  <a:pt x="275" y="172"/>
                </a:lnTo>
                <a:lnTo>
                  <a:pt x="278" y="181"/>
                </a:lnTo>
                <a:lnTo>
                  <a:pt x="275" y="187"/>
                </a:lnTo>
                <a:lnTo>
                  <a:pt x="297" y="221"/>
                </a:lnTo>
                <a:lnTo>
                  <a:pt x="303" y="213"/>
                </a:lnTo>
                <a:lnTo>
                  <a:pt x="324" y="236"/>
                </a:lnTo>
                <a:lnTo>
                  <a:pt x="316" y="240"/>
                </a:lnTo>
                <a:lnTo>
                  <a:pt x="318" y="247"/>
                </a:lnTo>
                <a:lnTo>
                  <a:pt x="334" y="247"/>
                </a:lnTo>
                <a:lnTo>
                  <a:pt x="322" y="276"/>
                </a:lnTo>
                <a:lnTo>
                  <a:pt x="309" y="270"/>
                </a:lnTo>
                <a:lnTo>
                  <a:pt x="297" y="281"/>
                </a:lnTo>
                <a:lnTo>
                  <a:pt x="297" y="293"/>
                </a:lnTo>
                <a:lnTo>
                  <a:pt x="290" y="298"/>
                </a:lnTo>
                <a:lnTo>
                  <a:pt x="277" y="296"/>
                </a:lnTo>
                <a:lnTo>
                  <a:pt x="277" y="312"/>
                </a:lnTo>
                <a:lnTo>
                  <a:pt x="267" y="308"/>
                </a:lnTo>
                <a:lnTo>
                  <a:pt x="265" y="327"/>
                </a:lnTo>
                <a:lnTo>
                  <a:pt x="250" y="310"/>
                </a:lnTo>
                <a:lnTo>
                  <a:pt x="239" y="325"/>
                </a:lnTo>
                <a:lnTo>
                  <a:pt x="225" y="332"/>
                </a:lnTo>
                <a:lnTo>
                  <a:pt x="222" y="349"/>
                </a:lnTo>
                <a:lnTo>
                  <a:pt x="206" y="344"/>
                </a:lnTo>
                <a:lnTo>
                  <a:pt x="212" y="332"/>
                </a:lnTo>
                <a:lnTo>
                  <a:pt x="203" y="319"/>
                </a:lnTo>
                <a:lnTo>
                  <a:pt x="191" y="338"/>
                </a:lnTo>
                <a:lnTo>
                  <a:pt x="195" y="380"/>
                </a:lnTo>
                <a:lnTo>
                  <a:pt x="189" y="391"/>
                </a:lnTo>
                <a:lnTo>
                  <a:pt x="180" y="393"/>
                </a:lnTo>
                <a:lnTo>
                  <a:pt x="174" y="391"/>
                </a:lnTo>
                <a:lnTo>
                  <a:pt x="161" y="416"/>
                </a:lnTo>
                <a:lnTo>
                  <a:pt x="146" y="414"/>
                </a:lnTo>
                <a:lnTo>
                  <a:pt x="148" y="436"/>
                </a:lnTo>
                <a:lnTo>
                  <a:pt x="138" y="421"/>
                </a:lnTo>
                <a:lnTo>
                  <a:pt x="115" y="438"/>
                </a:lnTo>
                <a:lnTo>
                  <a:pt x="111" y="452"/>
                </a:lnTo>
                <a:lnTo>
                  <a:pt x="119" y="461"/>
                </a:lnTo>
                <a:lnTo>
                  <a:pt x="111" y="465"/>
                </a:lnTo>
                <a:lnTo>
                  <a:pt x="111" y="480"/>
                </a:lnTo>
                <a:lnTo>
                  <a:pt x="104" y="491"/>
                </a:lnTo>
                <a:lnTo>
                  <a:pt x="100" y="524"/>
                </a:lnTo>
                <a:lnTo>
                  <a:pt x="94" y="524"/>
                </a:lnTo>
                <a:lnTo>
                  <a:pt x="64" y="482"/>
                </a:lnTo>
                <a:lnTo>
                  <a:pt x="0" y="283"/>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139" name="Freeform 41"/>
          <p:cNvSpPr>
            <a:spLocks/>
          </p:cNvSpPr>
          <p:nvPr/>
        </p:nvSpPr>
        <p:spPr bwMode="auto">
          <a:xfrm>
            <a:off x="7043738" y="2636838"/>
            <a:ext cx="652462" cy="325437"/>
          </a:xfrm>
          <a:custGeom>
            <a:avLst/>
            <a:gdLst>
              <a:gd name="T0" fmla="*/ 2147483647 w 411"/>
              <a:gd name="T1" fmla="*/ 2147483647 h 205"/>
              <a:gd name="T2" fmla="*/ 2147483647 w 411"/>
              <a:gd name="T3" fmla="*/ 2147483647 h 205"/>
              <a:gd name="T4" fmla="*/ 2147483647 w 411"/>
              <a:gd name="T5" fmla="*/ 2147483647 h 205"/>
              <a:gd name="T6" fmla="*/ 2147483647 w 411"/>
              <a:gd name="T7" fmla="*/ 2147483647 h 205"/>
              <a:gd name="T8" fmla="*/ 2147483647 w 411"/>
              <a:gd name="T9" fmla="*/ 2147483647 h 205"/>
              <a:gd name="T10" fmla="*/ 2147483647 w 411"/>
              <a:gd name="T11" fmla="*/ 2147483647 h 205"/>
              <a:gd name="T12" fmla="*/ 2147483647 w 411"/>
              <a:gd name="T13" fmla="*/ 2147483647 h 205"/>
              <a:gd name="T14" fmla="*/ 2147483647 w 411"/>
              <a:gd name="T15" fmla="*/ 2147483647 h 205"/>
              <a:gd name="T16" fmla="*/ 2147483647 w 411"/>
              <a:gd name="T17" fmla="*/ 2147483647 h 205"/>
              <a:gd name="T18" fmla="*/ 2147483647 w 411"/>
              <a:gd name="T19" fmla="*/ 2147483647 h 205"/>
              <a:gd name="T20" fmla="*/ 2147483647 w 411"/>
              <a:gd name="T21" fmla="*/ 2147483647 h 205"/>
              <a:gd name="T22" fmla="*/ 2147483647 w 411"/>
              <a:gd name="T23" fmla="*/ 2147483647 h 205"/>
              <a:gd name="T24" fmla="*/ 2147483647 w 411"/>
              <a:gd name="T25" fmla="*/ 2147483647 h 205"/>
              <a:gd name="T26" fmla="*/ 2147483647 w 411"/>
              <a:gd name="T27" fmla="*/ 2147483647 h 205"/>
              <a:gd name="T28" fmla="*/ 2147483647 w 411"/>
              <a:gd name="T29" fmla="*/ 2147483647 h 205"/>
              <a:gd name="T30" fmla="*/ 2147483647 w 411"/>
              <a:gd name="T31" fmla="*/ 2147483647 h 205"/>
              <a:gd name="T32" fmla="*/ 2147483647 w 411"/>
              <a:gd name="T33" fmla="*/ 2147483647 h 205"/>
              <a:gd name="T34" fmla="*/ 2147483647 w 411"/>
              <a:gd name="T35" fmla="*/ 2147483647 h 205"/>
              <a:gd name="T36" fmla="*/ 2147483647 w 411"/>
              <a:gd name="T37" fmla="*/ 2147483647 h 205"/>
              <a:gd name="T38" fmla="*/ 2147483647 w 411"/>
              <a:gd name="T39" fmla="*/ 2147483647 h 205"/>
              <a:gd name="T40" fmla="*/ 2147483647 w 411"/>
              <a:gd name="T41" fmla="*/ 2147483647 h 205"/>
              <a:gd name="T42" fmla="*/ 2147483647 w 411"/>
              <a:gd name="T43" fmla="*/ 2147483647 h 205"/>
              <a:gd name="T44" fmla="*/ 2147483647 w 411"/>
              <a:gd name="T45" fmla="*/ 2147483647 h 205"/>
              <a:gd name="T46" fmla="*/ 2147483647 w 411"/>
              <a:gd name="T47" fmla="*/ 2147483647 h 205"/>
              <a:gd name="T48" fmla="*/ 2147483647 w 411"/>
              <a:gd name="T49" fmla="*/ 2147483647 h 205"/>
              <a:gd name="T50" fmla="*/ 2147483647 w 411"/>
              <a:gd name="T51" fmla="*/ 2147483647 h 205"/>
              <a:gd name="T52" fmla="*/ 2147483647 w 411"/>
              <a:gd name="T53" fmla="*/ 2147483647 h 205"/>
              <a:gd name="T54" fmla="*/ 2147483647 w 411"/>
              <a:gd name="T55" fmla="*/ 2147483647 h 205"/>
              <a:gd name="T56" fmla="*/ 2147483647 w 411"/>
              <a:gd name="T57" fmla="*/ 2147483647 h 205"/>
              <a:gd name="T58" fmla="*/ 2147483647 w 411"/>
              <a:gd name="T59" fmla="*/ 2147483647 h 205"/>
              <a:gd name="T60" fmla="*/ 2147483647 w 411"/>
              <a:gd name="T61" fmla="*/ 2147483647 h 205"/>
              <a:gd name="T62" fmla="*/ 2147483647 w 411"/>
              <a:gd name="T63" fmla="*/ 2147483647 h 205"/>
              <a:gd name="T64" fmla="*/ 2147483647 w 411"/>
              <a:gd name="T65" fmla="*/ 2147483647 h 205"/>
              <a:gd name="T66" fmla="*/ 2147483647 w 411"/>
              <a:gd name="T67" fmla="*/ 2147483647 h 205"/>
              <a:gd name="T68" fmla="*/ 2147483647 w 411"/>
              <a:gd name="T69" fmla="*/ 2147483647 h 205"/>
              <a:gd name="T70" fmla="*/ 2147483647 w 411"/>
              <a:gd name="T71" fmla="*/ 0 h 20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11"/>
              <a:gd name="T109" fmla="*/ 0 h 205"/>
              <a:gd name="T110" fmla="*/ 411 w 411"/>
              <a:gd name="T111" fmla="*/ 205 h 20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11" h="205">
                <a:moveTo>
                  <a:pt x="0" y="58"/>
                </a:moveTo>
                <a:lnTo>
                  <a:pt x="9" y="117"/>
                </a:lnTo>
                <a:lnTo>
                  <a:pt x="41" y="83"/>
                </a:lnTo>
                <a:lnTo>
                  <a:pt x="89" y="68"/>
                </a:lnTo>
                <a:lnTo>
                  <a:pt x="98" y="52"/>
                </a:lnTo>
                <a:lnTo>
                  <a:pt x="127" y="47"/>
                </a:lnTo>
                <a:lnTo>
                  <a:pt x="149" y="58"/>
                </a:lnTo>
                <a:lnTo>
                  <a:pt x="163" y="79"/>
                </a:lnTo>
                <a:lnTo>
                  <a:pt x="184" y="83"/>
                </a:lnTo>
                <a:lnTo>
                  <a:pt x="199" y="100"/>
                </a:lnTo>
                <a:lnTo>
                  <a:pt x="220" y="111"/>
                </a:lnTo>
                <a:lnTo>
                  <a:pt x="229" y="107"/>
                </a:lnTo>
                <a:lnTo>
                  <a:pt x="235" y="115"/>
                </a:lnTo>
                <a:lnTo>
                  <a:pt x="229" y="124"/>
                </a:lnTo>
                <a:lnTo>
                  <a:pt x="227" y="137"/>
                </a:lnTo>
                <a:lnTo>
                  <a:pt x="214" y="164"/>
                </a:lnTo>
                <a:lnTo>
                  <a:pt x="220" y="179"/>
                </a:lnTo>
                <a:lnTo>
                  <a:pt x="237" y="171"/>
                </a:lnTo>
                <a:lnTo>
                  <a:pt x="239" y="166"/>
                </a:lnTo>
                <a:lnTo>
                  <a:pt x="252" y="181"/>
                </a:lnTo>
                <a:lnTo>
                  <a:pt x="256" y="171"/>
                </a:lnTo>
                <a:lnTo>
                  <a:pt x="267" y="185"/>
                </a:lnTo>
                <a:lnTo>
                  <a:pt x="271" y="179"/>
                </a:lnTo>
                <a:lnTo>
                  <a:pt x="284" y="185"/>
                </a:lnTo>
                <a:lnTo>
                  <a:pt x="296" y="183"/>
                </a:lnTo>
                <a:lnTo>
                  <a:pt x="309" y="198"/>
                </a:lnTo>
                <a:lnTo>
                  <a:pt x="298" y="173"/>
                </a:lnTo>
                <a:lnTo>
                  <a:pt x="269" y="154"/>
                </a:lnTo>
                <a:lnTo>
                  <a:pt x="296" y="168"/>
                </a:lnTo>
                <a:lnTo>
                  <a:pt x="279" y="145"/>
                </a:lnTo>
                <a:lnTo>
                  <a:pt x="277" y="126"/>
                </a:lnTo>
                <a:lnTo>
                  <a:pt x="279" y="83"/>
                </a:lnTo>
                <a:lnTo>
                  <a:pt x="263" y="71"/>
                </a:lnTo>
                <a:lnTo>
                  <a:pt x="296" y="41"/>
                </a:lnTo>
                <a:lnTo>
                  <a:pt x="296" y="24"/>
                </a:lnTo>
                <a:lnTo>
                  <a:pt x="315" y="24"/>
                </a:lnTo>
                <a:lnTo>
                  <a:pt x="311" y="41"/>
                </a:lnTo>
                <a:lnTo>
                  <a:pt x="298" y="47"/>
                </a:lnTo>
                <a:lnTo>
                  <a:pt x="292" y="66"/>
                </a:lnTo>
                <a:lnTo>
                  <a:pt x="296" y="81"/>
                </a:lnTo>
                <a:lnTo>
                  <a:pt x="305" y="73"/>
                </a:lnTo>
                <a:lnTo>
                  <a:pt x="298" y="94"/>
                </a:lnTo>
                <a:lnTo>
                  <a:pt x="303" y="102"/>
                </a:lnTo>
                <a:lnTo>
                  <a:pt x="305" y="113"/>
                </a:lnTo>
                <a:lnTo>
                  <a:pt x="296" y="107"/>
                </a:lnTo>
                <a:lnTo>
                  <a:pt x="294" y="120"/>
                </a:lnTo>
                <a:lnTo>
                  <a:pt x="313" y="115"/>
                </a:lnTo>
                <a:lnTo>
                  <a:pt x="311" y="126"/>
                </a:lnTo>
                <a:lnTo>
                  <a:pt x="322" y="132"/>
                </a:lnTo>
                <a:lnTo>
                  <a:pt x="303" y="132"/>
                </a:lnTo>
                <a:lnTo>
                  <a:pt x="309" y="160"/>
                </a:lnTo>
                <a:lnTo>
                  <a:pt x="332" y="171"/>
                </a:lnTo>
                <a:lnTo>
                  <a:pt x="341" y="158"/>
                </a:lnTo>
                <a:lnTo>
                  <a:pt x="343" y="181"/>
                </a:lnTo>
                <a:lnTo>
                  <a:pt x="354" y="175"/>
                </a:lnTo>
                <a:lnTo>
                  <a:pt x="349" y="185"/>
                </a:lnTo>
                <a:lnTo>
                  <a:pt x="356" y="185"/>
                </a:lnTo>
                <a:lnTo>
                  <a:pt x="351" y="198"/>
                </a:lnTo>
                <a:lnTo>
                  <a:pt x="354" y="204"/>
                </a:lnTo>
                <a:lnTo>
                  <a:pt x="372" y="194"/>
                </a:lnTo>
                <a:lnTo>
                  <a:pt x="394" y="181"/>
                </a:lnTo>
                <a:lnTo>
                  <a:pt x="404" y="156"/>
                </a:lnTo>
                <a:lnTo>
                  <a:pt x="408" y="171"/>
                </a:lnTo>
                <a:lnTo>
                  <a:pt x="404" y="179"/>
                </a:lnTo>
                <a:lnTo>
                  <a:pt x="396" y="194"/>
                </a:lnTo>
                <a:lnTo>
                  <a:pt x="400" y="202"/>
                </a:lnTo>
                <a:lnTo>
                  <a:pt x="408" y="179"/>
                </a:lnTo>
                <a:lnTo>
                  <a:pt x="410" y="128"/>
                </a:lnTo>
                <a:lnTo>
                  <a:pt x="389" y="136"/>
                </a:lnTo>
                <a:lnTo>
                  <a:pt x="354" y="139"/>
                </a:lnTo>
                <a:lnTo>
                  <a:pt x="353" y="128"/>
                </a:lnTo>
                <a:lnTo>
                  <a:pt x="318" y="0"/>
                </a:lnTo>
                <a:lnTo>
                  <a:pt x="0" y="58"/>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40" name="Freeform 42"/>
          <p:cNvSpPr>
            <a:spLocks/>
          </p:cNvSpPr>
          <p:nvPr/>
        </p:nvSpPr>
        <p:spPr bwMode="auto">
          <a:xfrm>
            <a:off x="4618038" y="1171575"/>
            <a:ext cx="957262" cy="1062038"/>
          </a:xfrm>
          <a:custGeom>
            <a:avLst/>
            <a:gdLst>
              <a:gd name="T0" fmla="*/ 0 w 603"/>
              <a:gd name="T1" fmla="*/ 2147483647 h 669"/>
              <a:gd name="T2" fmla="*/ 2147483647 w 603"/>
              <a:gd name="T3" fmla="*/ 2147483647 h 669"/>
              <a:gd name="T4" fmla="*/ 2147483647 w 603"/>
              <a:gd name="T5" fmla="*/ 2147483647 h 669"/>
              <a:gd name="T6" fmla="*/ 2147483647 w 603"/>
              <a:gd name="T7" fmla="*/ 2147483647 h 669"/>
              <a:gd name="T8" fmla="*/ 2147483647 w 603"/>
              <a:gd name="T9" fmla="*/ 2147483647 h 669"/>
              <a:gd name="T10" fmla="*/ 2147483647 w 603"/>
              <a:gd name="T11" fmla="*/ 2147483647 h 669"/>
              <a:gd name="T12" fmla="*/ 2147483647 w 603"/>
              <a:gd name="T13" fmla="*/ 2147483647 h 669"/>
              <a:gd name="T14" fmla="*/ 2147483647 w 603"/>
              <a:gd name="T15" fmla="*/ 2147483647 h 669"/>
              <a:gd name="T16" fmla="*/ 2147483647 w 603"/>
              <a:gd name="T17" fmla="*/ 2147483647 h 669"/>
              <a:gd name="T18" fmla="*/ 2147483647 w 603"/>
              <a:gd name="T19" fmla="*/ 2147483647 h 669"/>
              <a:gd name="T20" fmla="*/ 2147483647 w 603"/>
              <a:gd name="T21" fmla="*/ 2147483647 h 669"/>
              <a:gd name="T22" fmla="*/ 2147483647 w 603"/>
              <a:gd name="T23" fmla="*/ 2147483647 h 669"/>
              <a:gd name="T24" fmla="*/ 2147483647 w 603"/>
              <a:gd name="T25" fmla="*/ 2147483647 h 669"/>
              <a:gd name="T26" fmla="*/ 2147483647 w 603"/>
              <a:gd name="T27" fmla="*/ 2147483647 h 669"/>
              <a:gd name="T28" fmla="*/ 2147483647 w 603"/>
              <a:gd name="T29" fmla="*/ 2147483647 h 669"/>
              <a:gd name="T30" fmla="*/ 2147483647 w 603"/>
              <a:gd name="T31" fmla="*/ 2147483647 h 669"/>
              <a:gd name="T32" fmla="*/ 2147483647 w 603"/>
              <a:gd name="T33" fmla="*/ 2147483647 h 669"/>
              <a:gd name="T34" fmla="*/ 2147483647 w 603"/>
              <a:gd name="T35" fmla="*/ 2147483647 h 669"/>
              <a:gd name="T36" fmla="*/ 2147483647 w 603"/>
              <a:gd name="T37" fmla="*/ 2147483647 h 669"/>
              <a:gd name="T38" fmla="*/ 2147483647 w 603"/>
              <a:gd name="T39" fmla="*/ 2147483647 h 669"/>
              <a:gd name="T40" fmla="*/ 2147483647 w 603"/>
              <a:gd name="T41" fmla="*/ 2147483647 h 669"/>
              <a:gd name="T42" fmla="*/ 2147483647 w 603"/>
              <a:gd name="T43" fmla="*/ 2147483647 h 669"/>
              <a:gd name="T44" fmla="*/ 2147483647 w 603"/>
              <a:gd name="T45" fmla="*/ 2147483647 h 669"/>
              <a:gd name="T46" fmla="*/ 2147483647 w 603"/>
              <a:gd name="T47" fmla="*/ 2147483647 h 669"/>
              <a:gd name="T48" fmla="*/ 2147483647 w 603"/>
              <a:gd name="T49" fmla="*/ 2147483647 h 669"/>
              <a:gd name="T50" fmla="*/ 2147483647 w 603"/>
              <a:gd name="T51" fmla="*/ 2147483647 h 669"/>
              <a:gd name="T52" fmla="*/ 2147483647 w 603"/>
              <a:gd name="T53" fmla="*/ 2147483647 h 669"/>
              <a:gd name="T54" fmla="*/ 2147483647 w 603"/>
              <a:gd name="T55" fmla="*/ 2147483647 h 669"/>
              <a:gd name="T56" fmla="*/ 2147483647 w 603"/>
              <a:gd name="T57" fmla="*/ 2147483647 h 669"/>
              <a:gd name="T58" fmla="*/ 2147483647 w 603"/>
              <a:gd name="T59" fmla="*/ 2147483647 h 669"/>
              <a:gd name="T60" fmla="*/ 2147483647 w 603"/>
              <a:gd name="T61" fmla="*/ 2147483647 h 669"/>
              <a:gd name="T62" fmla="*/ 2147483647 w 603"/>
              <a:gd name="T63" fmla="*/ 2147483647 h 669"/>
              <a:gd name="T64" fmla="*/ 2147483647 w 603"/>
              <a:gd name="T65" fmla="*/ 2147483647 h 669"/>
              <a:gd name="T66" fmla="*/ 2147483647 w 603"/>
              <a:gd name="T67" fmla="*/ 2147483647 h 669"/>
              <a:gd name="T68" fmla="*/ 2147483647 w 603"/>
              <a:gd name="T69" fmla="*/ 2147483647 h 669"/>
              <a:gd name="T70" fmla="*/ 2147483647 w 603"/>
              <a:gd name="T71" fmla="*/ 2147483647 h 669"/>
              <a:gd name="T72" fmla="*/ 2147483647 w 603"/>
              <a:gd name="T73" fmla="*/ 2147483647 h 669"/>
              <a:gd name="T74" fmla="*/ 2147483647 w 603"/>
              <a:gd name="T75" fmla="*/ 2147483647 h 669"/>
              <a:gd name="T76" fmla="*/ 2147483647 w 603"/>
              <a:gd name="T77" fmla="*/ 2147483647 h 669"/>
              <a:gd name="T78" fmla="*/ 2147483647 w 603"/>
              <a:gd name="T79" fmla="*/ 2147483647 h 669"/>
              <a:gd name="T80" fmla="*/ 2147483647 w 603"/>
              <a:gd name="T81" fmla="*/ 2147483647 h 669"/>
              <a:gd name="T82" fmla="*/ 2147483647 w 603"/>
              <a:gd name="T83" fmla="*/ 2147483647 h 669"/>
              <a:gd name="T84" fmla="*/ 2147483647 w 603"/>
              <a:gd name="T85" fmla="*/ 2147483647 h 669"/>
              <a:gd name="T86" fmla="*/ 2147483647 w 603"/>
              <a:gd name="T87" fmla="*/ 2147483647 h 669"/>
              <a:gd name="T88" fmla="*/ 2147483647 w 603"/>
              <a:gd name="T89" fmla="*/ 2147483647 h 669"/>
              <a:gd name="T90" fmla="*/ 2147483647 w 603"/>
              <a:gd name="T91" fmla="*/ 0 h 669"/>
              <a:gd name="T92" fmla="*/ 2147483647 w 603"/>
              <a:gd name="T93" fmla="*/ 2147483647 h 669"/>
              <a:gd name="T94" fmla="*/ 0 w 603"/>
              <a:gd name="T95" fmla="*/ 2147483647 h 66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03"/>
              <a:gd name="T145" fmla="*/ 0 h 669"/>
              <a:gd name="T146" fmla="*/ 603 w 603"/>
              <a:gd name="T147" fmla="*/ 669 h 66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03" h="669">
                <a:moveTo>
                  <a:pt x="0" y="39"/>
                </a:moveTo>
                <a:lnTo>
                  <a:pt x="5" y="134"/>
                </a:lnTo>
                <a:lnTo>
                  <a:pt x="28" y="210"/>
                </a:lnTo>
                <a:lnTo>
                  <a:pt x="30" y="308"/>
                </a:lnTo>
                <a:lnTo>
                  <a:pt x="49" y="389"/>
                </a:lnTo>
                <a:lnTo>
                  <a:pt x="26" y="429"/>
                </a:lnTo>
                <a:lnTo>
                  <a:pt x="55" y="459"/>
                </a:lnTo>
                <a:lnTo>
                  <a:pt x="55" y="668"/>
                </a:lnTo>
                <a:lnTo>
                  <a:pt x="489" y="660"/>
                </a:lnTo>
                <a:lnTo>
                  <a:pt x="480" y="618"/>
                </a:lnTo>
                <a:lnTo>
                  <a:pt x="467" y="605"/>
                </a:lnTo>
                <a:lnTo>
                  <a:pt x="434" y="580"/>
                </a:lnTo>
                <a:lnTo>
                  <a:pt x="410" y="554"/>
                </a:lnTo>
                <a:lnTo>
                  <a:pt x="353" y="520"/>
                </a:lnTo>
                <a:lnTo>
                  <a:pt x="353" y="459"/>
                </a:lnTo>
                <a:lnTo>
                  <a:pt x="341" y="420"/>
                </a:lnTo>
                <a:lnTo>
                  <a:pt x="389" y="361"/>
                </a:lnTo>
                <a:lnTo>
                  <a:pt x="383" y="302"/>
                </a:lnTo>
                <a:lnTo>
                  <a:pt x="396" y="291"/>
                </a:lnTo>
                <a:lnTo>
                  <a:pt x="453" y="244"/>
                </a:lnTo>
                <a:lnTo>
                  <a:pt x="486" y="208"/>
                </a:lnTo>
                <a:lnTo>
                  <a:pt x="522" y="177"/>
                </a:lnTo>
                <a:lnTo>
                  <a:pt x="602" y="138"/>
                </a:lnTo>
                <a:lnTo>
                  <a:pt x="571" y="140"/>
                </a:lnTo>
                <a:lnTo>
                  <a:pt x="546" y="130"/>
                </a:lnTo>
                <a:lnTo>
                  <a:pt x="503" y="134"/>
                </a:lnTo>
                <a:lnTo>
                  <a:pt x="491" y="117"/>
                </a:lnTo>
                <a:lnTo>
                  <a:pt x="478" y="123"/>
                </a:lnTo>
                <a:lnTo>
                  <a:pt x="450" y="140"/>
                </a:lnTo>
                <a:lnTo>
                  <a:pt x="431" y="136"/>
                </a:lnTo>
                <a:lnTo>
                  <a:pt x="421" y="124"/>
                </a:lnTo>
                <a:lnTo>
                  <a:pt x="404" y="123"/>
                </a:lnTo>
                <a:lnTo>
                  <a:pt x="396" y="109"/>
                </a:lnTo>
                <a:lnTo>
                  <a:pt x="379" y="109"/>
                </a:lnTo>
                <a:lnTo>
                  <a:pt x="379" y="123"/>
                </a:lnTo>
                <a:lnTo>
                  <a:pt x="376" y="123"/>
                </a:lnTo>
                <a:lnTo>
                  <a:pt x="364" y="100"/>
                </a:lnTo>
                <a:lnTo>
                  <a:pt x="349" y="100"/>
                </a:lnTo>
                <a:lnTo>
                  <a:pt x="353" y="88"/>
                </a:lnTo>
                <a:lnTo>
                  <a:pt x="319" y="81"/>
                </a:lnTo>
                <a:lnTo>
                  <a:pt x="307" y="81"/>
                </a:lnTo>
                <a:lnTo>
                  <a:pt x="263" y="96"/>
                </a:lnTo>
                <a:lnTo>
                  <a:pt x="260" y="81"/>
                </a:lnTo>
                <a:lnTo>
                  <a:pt x="195" y="68"/>
                </a:lnTo>
                <a:lnTo>
                  <a:pt x="184" y="3"/>
                </a:lnTo>
                <a:lnTo>
                  <a:pt x="161" y="0"/>
                </a:lnTo>
                <a:lnTo>
                  <a:pt x="161" y="39"/>
                </a:lnTo>
                <a:lnTo>
                  <a:pt x="0" y="39"/>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141" name="Freeform 43"/>
          <p:cNvSpPr>
            <a:spLocks/>
          </p:cNvSpPr>
          <p:nvPr/>
        </p:nvSpPr>
        <p:spPr bwMode="auto">
          <a:xfrm>
            <a:off x="5429250" y="3740150"/>
            <a:ext cx="517525" cy="885825"/>
          </a:xfrm>
          <a:custGeom>
            <a:avLst/>
            <a:gdLst>
              <a:gd name="T0" fmla="*/ 0 w 326"/>
              <a:gd name="T1" fmla="*/ 2147483647 h 558"/>
              <a:gd name="T2" fmla="*/ 2147483647 w 326"/>
              <a:gd name="T3" fmla="*/ 2147483647 h 558"/>
              <a:gd name="T4" fmla="*/ 2147483647 w 326"/>
              <a:gd name="T5" fmla="*/ 2147483647 h 558"/>
              <a:gd name="T6" fmla="*/ 2147483647 w 326"/>
              <a:gd name="T7" fmla="*/ 2147483647 h 558"/>
              <a:gd name="T8" fmla="*/ 2147483647 w 326"/>
              <a:gd name="T9" fmla="*/ 2147483647 h 558"/>
              <a:gd name="T10" fmla="*/ 2147483647 w 326"/>
              <a:gd name="T11" fmla="*/ 2147483647 h 558"/>
              <a:gd name="T12" fmla="*/ 2147483647 w 326"/>
              <a:gd name="T13" fmla="*/ 2147483647 h 558"/>
              <a:gd name="T14" fmla="*/ 2147483647 w 326"/>
              <a:gd name="T15" fmla="*/ 2147483647 h 558"/>
              <a:gd name="T16" fmla="*/ 2147483647 w 326"/>
              <a:gd name="T17" fmla="*/ 2147483647 h 558"/>
              <a:gd name="T18" fmla="*/ 2147483647 w 326"/>
              <a:gd name="T19" fmla="*/ 2147483647 h 558"/>
              <a:gd name="T20" fmla="*/ 2147483647 w 326"/>
              <a:gd name="T21" fmla="*/ 2147483647 h 558"/>
              <a:gd name="T22" fmla="*/ 2147483647 w 326"/>
              <a:gd name="T23" fmla="*/ 2147483647 h 558"/>
              <a:gd name="T24" fmla="*/ 2147483647 w 326"/>
              <a:gd name="T25" fmla="*/ 0 h 558"/>
              <a:gd name="T26" fmla="*/ 2147483647 w 326"/>
              <a:gd name="T27" fmla="*/ 2147483647 h 558"/>
              <a:gd name="T28" fmla="*/ 2147483647 w 326"/>
              <a:gd name="T29" fmla="*/ 2147483647 h 558"/>
              <a:gd name="T30" fmla="*/ 2147483647 w 326"/>
              <a:gd name="T31" fmla="*/ 2147483647 h 558"/>
              <a:gd name="T32" fmla="*/ 2147483647 w 326"/>
              <a:gd name="T33" fmla="*/ 2147483647 h 558"/>
              <a:gd name="T34" fmla="*/ 2147483647 w 326"/>
              <a:gd name="T35" fmla="*/ 2147483647 h 558"/>
              <a:gd name="T36" fmla="*/ 2147483647 w 326"/>
              <a:gd name="T37" fmla="*/ 2147483647 h 558"/>
              <a:gd name="T38" fmla="*/ 2147483647 w 326"/>
              <a:gd name="T39" fmla="*/ 2147483647 h 558"/>
              <a:gd name="T40" fmla="*/ 2147483647 w 326"/>
              <a:gd name="T41" fmla="*/ 2147483647 h 558"/>
              <a:gd name="T42" fmla="*/ 2147483647 w 326"/>
              <a:gd name="T43" fmla="*/ 2147483647 h 558"/>
              <a:gd name="T44" fmla="*/ 2147483647 w 326"/>
              <a:gd name="T45" fmla="*/ 2147483647 h 558"/>
              <a:gd name="T46" fmla="*/ 2147483647 w 326"/>
              <a:gd name="T47" fmla="*/ 2147483647 h 558"/>
              <a:gd name="T48" fmla="*/ 2147483647 w 326"/>
              <a:gd name="T49" fmla="*/ 2147483647 h 558"/>
              <a:gd name="T50" fmla="*/ 2147483647 w 326"/>
              <a:gd name="T51" fmla="*/ 2147483647 h 558"/>
              <a:gd name="T52" fmla="*/ 2147483647 w 326"/>
              <a:gd name="T53" fmla="*/ 2147483647 h 558"/>
              <a:gd name="T54" fmla="*/ 2147483647 w 326"/>
              <a:gd name="T55" fmla="*/ 2147483647 h 558"/>
              <a:gd name="T56" fmla="*/ 0 w 326"/>
              <a:gd name="T57" fmla="*/ 2147483647 h 55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26"/>
              <a:gd name="T88" fmla="*/ 0 h 558"/>
              <a:gd name="T89" fmla="*/ 326 w 326"/>
              <a:gd name="T90" fmla="*/ 558 h 55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26" h="558">
                <a:moveTo>
                  <a:pt x="0" y="471"/>
                </a:moveTo>
                <a:lnTo>
                  <a:pt x="3" y="450"/>
                </a:lnTo>
                <a:lnTo>
                  <a:pt x="22" y="388"/>
                </a:lnTo>
                <a:lnTo>
                  <a:pt x="55" y="344"/>
                </a:lnTo>
                <a:lnTo>
                  <a:pt x="47" y="331"/>
                </a:lnTo>
                <a:lnTo>
                  <a:pt x="51" y="291"/>
                </a:lnTo>
                <a:lnTo>
                  <a:pt x="34" y="244"/>
                </a:lnTo>
                <a:lnTo>
                  <a:pt x="28" y="179"/>
                </a:lnTo>
                <a:lnTo>
                  <a:pt x="51" y="115"/>
                </a:lnTo>
                <a:lnTo>
                  <a:pt x="83" y="64"/>
                </a:lnTo>
                <a:lnTo>
                  <a:pt x="83" y="51"/>
                </a:lnTo>
                <a:lnTo>
                  <a:pt x="110" y="9"/>
                </a:lnTo>
                <a:lnTo>
                  <a:pt x="304" y="0"/>
                </a:lnTo>
                <a:lnTo>
                  <a:pt x="311" y="7"/>
                </a:lnTo>
                <a:lnTo>
                  <a:pt x="304" y="356"/>
                </a:lnTo>
                <a:lnTo>
                  <a:pt x="325" y="522"/>
                </a:lnTo>
                <a:lnTo>
                  <a:pt x="317" y="530"/>
                </a:lnTo>
                <a:lnTo>
                  <a:pt x="305" y="522"/>
                </a:lnTo>
                <a:lnTo>
                  <a:pt x="290" y="530"/>
                </a:lnTo>
                <a:lnTo>
                  <a:pt x="275" y="521"/>
                </a:lnTo>
                <a:lnTo>
                  <a:pt x="275" y="524"/>
                </a:lnTo>
                <a:lnTo>
                  <a:pt x="256" y="528"/>
                </a:lnTo>
                <a:lnTo>
                  <a:pt x="239" y="538"/>
                </a:lnTo>
                <a:lnTo>
                  <a:pt x="233" y="532"/>
                </a:lnTo>
                <a:lnTo>
                  <a:pt x="222" y="551"/>
                </a:lnTo>
                <a:lnTo>
                  <a:pt x="210" y="557"/>
                </a:lnTo>
                <a:lnTo>
                  <a:pt x="180" y="502"/>
                </a:lnTo>
                <a:lnTo>
                  <a:pt x="188" y="464"/>
                </a:lnTo>
                <a:lnTo>
                  <a:pt x="0" y="471"/>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142" name="Freeform 44"/>
          <p:cNvSpPr>
            <a:spLocks/>
          </p:cNvSpPr>
          <p:nvPr/>
        </p:nvSpPr>
        <p:spPr bwMode="auto">
          <a:xfrm>
            <a:off x="4794250" y="2744788"/>
            <a:ext cx="962025" cy="831850"/>
          </a:xfrm>
          <a:custGeom>
            <a:avLst/>
            <a:gdLst>
              <a:gd name="T0" fmla="*/ 0 w 606"/>
              <a:gd name="T1" fmla="*/ 2147483647 h 524"/>
              <a:gd name="T2" fmla="*/ 2147483647 w 606"/>
              <a:gd name="T3" fmla="*/ 2147483647 h 524"/>
              <a:gd name="T4" fmla="*/ 2147483647 w 606"/>
              <a:gd name="T5" fmla="*/ 2147483647 h 524"/>
              <a:gd name="T6" fmla="*/ 2147483647 w 606"/>
              <a:gd name="T7" fmla="*/ 2147483647 h 524"/>
              <a:gd name="T8" fmla="*/ 2147483647 w 606"/>
              <a:gd name="T9" fmla="*/ 2147483647 h 524"/>
              <a:gd name="T10" fmla="*/ 2147483647 w 606"/>
              <a:gd name="T11" fmla="*/ 2147483647 h 524"/>
              <a:gd name="T12" fmla="*/ 2147483647 w 606"/>
              <a:gd name="T13" fmla="*/ 2147483647 h 524"/>
              <a:gd name="T14" fmla="*/ 2147483647 w 606"/>
              <a:gd name="T15" fmla="*/ 2147483647 h 524"/>
              <a:gd name="T16" fmla="*/ 2147483647 w 606"/>
              <a:gd name="T17" fmla="*/ 2147483647 h 524"/>
              <a:gd name="T18" fmla="*/ 2147483647 w 606"/>
              <a:gd name="T19" fmla="*/ 2147483647 h 524"/>
              <a:gd name="T20" fmla="*/ 2147483647 w 606"/>
              <a:gd name="T21" fmla="*/ 2147483647 h 524"/>
              <a:gd name="T22" fmla="*/ 2147483647 w 606"/>
              <a:gd name="T23" fmla="*/ 2147483647 h 524"/>
              <a:gd name="T24" fmla="*/ 2147483647 w 606"/>
              <a:gd name="T25" fmla="*/ 2147483647 h 524"/>
              <a:gd name="T26" fmla="*/ 2147483647 w 606"/>
              <a:gd name="T27" fmla="*/ 2147483647 h 524"/>
              <a:gd name="T28" fmla="*/ 2147483647 w 606"/>
              <a:gd name="T29" fmla="*/ 2147483647 h 524"/>
              <a:gd name="T30" fmla="*/ 2147483647 w 606"/>
              <a:gd name="T31" fmla="*/ 2147483647 h 524"/>
              <a:gd name="T32" fmla="*/ 2147483647 w 606"/>
              <a:gd name="T33" fmla="*/ 2147483647 h 524"/>
              <a:gd name="T34" fmla="*/ 2147483647 w 606"/>
              <a:gd name="T35" fmla="*/ 2147483647 h 524"/>
              <a:gd name="T36" fmla="*/ 2147483647 w 606"/>
              <a:gd name="T37" fmla="*/ 2147483647 h 524"/>
              <a:gd name="T38" fmla="*/ 2147483647 w 606"/>
              <a:gd name="T39" fmla="*/ 2147483647 h 524"/>
              <a:gd name="T40" fmla="*/ 2147483647 w 606"/>
              <a:gd name="T41" fmla="*/ 2147483647 h 524"/>
              <a:gd name="T42" fmla="*/ 2147483647 w 606"/>
              <a:gd name="T43" fmla="*/ 2147483647 h 524"/>
              <a:gd name="T44" fmla="*/ 2147483647 w 606"/>
              <a:gd name="T45" fmla="*/ 2147483647 h 524"/>
              <a:gd name="T46" fmla="*/ 2147483647 w 606"/>
              <a:gd name="T47" fmla="*/ 2147483647 h 524"/>
              <a:gd name="T48" fmla="*/ 2147483647 w 606"/>
              <a:gd name="T49" fmla="*/ 2147483647 h 524"/>
              <a:gd name="T50" fmla="*/ 2147483647 w 606"/>
              <a:gd name="T51" fmla="*/ 2147483647 h 524"/>
              <a:gd name="T52" fmla="*/ 2147483647 w 606"/>
              <a:gd name="T53" fmla="*/ 2147483647 h 524"/>
              <a:gd name="T54" fmla="*/ 2147483647 w 606"/>
              <a:gd name="T55" fmla="*/ 2147483647 h 524"/>
              <a:gd name="T56" fmla="*/ 2147483647 w 606"/>
              <a:gd name="T57" fmla="*/ 2147483647 h 524"/>
              <a:gd name="T58" fmla="*/ 2147483647 w 606"/>
              <a:gd name="T59" fmla="*/ 2147483647 h 524"/>
              <a:gd name="T60" fmla="*/ 2147483647 w 606"/>
              <a:gd name="T61" fmla="*/ 2147483647 h 524"/>
              <a:gd name="T62" fmla="*/ 2147483647 w 606"/>
              <a:gd name="T63" fmla="*/ 2147483647 h 524"/>
              <a:gd name="T64" fmla="*/ 2147483647 w 606"/>
              <a:gd name="T65" fmla="*/ 2147483647 h 524"/>
              <a:gd name="T66" fmla="*/ 2147483647 w 606"/>
              <a:gd name="T67" fmla="*/ 2147483647 h 524"/>
              <a:gd name="T68" fmla="*/ 2147483647 w 606"/>
              <a:gd name="T69" fmla="*/ 2147483647 h 524"/>
              <a:gd name="T70" fmla="*/ 2147483647 w 606"/>
              <a:gd name="T71" fmla="*/ 2147483647 h 524"/>
              <a:gd name="T72" fmla="*/ 2147483647 w 606"/>
              <a:gd name="T73" fmla="*/ 2147483647 h 524"/>
              <a:gd name="T74" fmla="*/ 2147483647 w 606"/>
              <a:gd name="T75" fmla="*/ 0 h 524"/>
              <a:gd name="T76" fmla="*/ 0 w 606"/>
              <a:gd name="T77" fmla="*/ 2147483647 h 52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06"/>
              <a:gd name="T118" fmla="*/ 0 h 524"/>
              <a:gd name="T119" fmla="*/ 606 w 606"/>
              <a:gd name="T120" fmla="*/ 524 h 52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06" h="524">
                <a:moveTo>
                  <a:pt x="0" y="7"/>
                </a:moveTo>
                <a:lnTo>
                  <a:pt x="37" y="75"/>
                </a:lnTo>
                <a:lnTo>
                  <a:pt x="55" y="90"/>
                </a:lnTo>
                <a:lnTo>
                  <a:pt x="68" y="89"/>
                </a:lnTo>
                <a:lnTo>
                  <a:pt x="73" y="96"/>
                </a:lnTo>
                <a:lnTo>
                  <a:pt x="75" y="104"/>
                </a:lnTo>
                <a:lnTo>
                  <a:pt x="68" y="104"/>
                </a:lnTo>
                <a:lnTo>
                  <a:pt x="56" y="130"/>
                </a:lnTo>
                <a:lnTo>
                  <a:pt x="83" y="168"/>
                </a:lnTo>
                <a:lnTo>
                  <a:pt x="102" y="174"/>
                </a:lnTo>
                <a:lnTo>
                  <a:pt x="100" y="418"/>
                </a:lnTo>
                <a:lnTo>
                  <a:pt x="102" y="479"/>
                </a:lnTo>
                <a:lnTo>
                  <a:pt x="504" y="466"/>
                </a:lnTo>
                <a:lnTo>
                  <a:pt x="510" y="502"/>
                </a:lnTo>
                <a:lnTo>
                  <a:pt x="493" y="523"/>
                </a:lnTo>
                <a:lnTo>
                  <a:pt x="553" y="521"/>
                </a:lnTo>
                <a:lnTo>
                  <a:pt x="565" y="502"/>
                </a:lnTo>
                <a:lnTo>
                  <a:pt x="567" y="479"/>
                </a:lnTo>
                <a:lnTo>
                  <a:pt x="580" y="462"/>
                </a:lnTo>
                <a:lnTo>
                  <a:pt x="587" y="445"/>
                </a:lnTo>
                <a:lnTo>
                  <a:pt x="599" y="443"/>
                </a:lnTo>
                <a:lnTo>
                  <a:pt x="605" y="405"/>
                </a:lnTo>
                <a:lnTo>
                  <a:pt x="595" y="403"/>
                </a:lnTo>
                <a:lnTo>
                  <a:pt x="582" y="403"/>
                </a:lnTo>
                <a:lnTo>
                  <a:pt x="568" y="375"/>
                </a:lnTo>
                <a:lnTo>
                  <a:pt x="561" y="337"/>
                </a:lnTo>
                <a:lnTo>
                  <a:pt x="546" y="314"/>
                </a:lnTo>
                <a:lnTo>
                  <a:pt x="523" y="305"/>
                </a:lnTo>
                <a:lnTo>
                  <a:pt x="493" y="282"/>
                </a:lnTo>
                <a:lnTo>
                  <a:pt x="481" y="248"/>
                </a:lnTo>
                <a:lnTo>
                  <a:pt x="498" y="198"/>
                </a:lnTo>
                <a:lnTo>
                  <a:pt x="483" y="189"/>
                </a:lnTo>
                <a:lnTo>
                  <a:pt x="449" y="189"/>
                </a:lnTo>
                <a:lnTo>
                  <a:pt x="441" y="157"/>
                </a:lnTo>
                <a:lnTo>
                  <a:pt x="385" y="98"/>
                </a:lnTo>
                <a:lnTo>
                  <a:pt x="369" y="45"/>
                </a:lnTo>
                <a:lnTo>
                  <a:pt x="379" y="26"/>
                </a:lnTo>
                <a:lnTo>
                  <a:pt x="350" y="0"/>
                </a:lnTo>
                <a:lnTo>
                  <a:pt x="0" y="7"/>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143" name="Freeform 45"/>
          <p:cNvSpPr>
            <a:spLocks/>
          </p:cNvSpPr>
          <p:nvPr/>
        </p:nvSpPr>
        <p:spPr bwMode="auto">
          <a:xfrm>
            <a:off x="2319338" y="973138"/>
            <a:ext cx="1471612" cy="935037"/>
          </a:xfrm>
          <a:custGeom>
            <a:avLst/>
            <a:gdLst>
              <a:gd name="T0" fmla="*/ 0 w 927"/>
              <a:gd name="T1" fmla="*/ 2147483647 h 589"/>
              <a:gd name="T2" fmla="*/ 2147483647 w 927"/>
              <a:gd name="T3" fmla="*/ 2147483647 h 589"/>
              <a:gd name="T4" fmla="*/ 2147483647 w 927"/>
              <a:gd name="T5" fmla="*/ 2147483647 h 589"/>
              <a:gd name="T6" fmla="*/ 2147483647 w 927"/>
              <a:gd name="T7" fmla="*/ 2147483647 h 589"/>
              <a:gd name="T8" fmla="*/ 2147483647 w 927"/>
              <a:gd name="T9" fmla="*/ 2147483647 h 589"/>
              <a:gd name="T10" fmla="*/ 2147483647 w 927"/>
              <a:gd name="T11" fmla="*/ 2147483647 h 589"/>
              <a:gd name="T12" fmla="*/ 2147483647 w 927"/>
              <a:gd name="T13" fmla="*/ 2147483647 h 589"/>
              <a:gd name="T14" fmla="*/ 2147483647 w 927"/>
              <a:gd name="T15" fmla="*/ 2147483647 h 589"/>
              <a:gd name="T16" fmla="*/ 2147483647 w 927"/>
              <a:gd name="T17" fmla="*/ 2147483647 h 589"/>
              <a:gd name="T18" fmla="*/ 2147483647 w 927"/>
              <a:gd name="T19" fmla="*/ 2147483647 h 589"/>
              <a:gd name="T20" fmla="*/ 2147483647 w 927"/>
              <a:gd name="T21" fmla="*/ 2147483647 h 589"/>
              <a:gd name="T22" fmla="*/ 2147483647 w 927"/>
              <a:gd name="T23" fmla="*/ 2147483647 h 589"/>
              <a:gd name="T24" fmla="*/ 2147483647 w 927"/>
              <a:gd name="T25" fmla="*/ 2147483647 h 589"/>
              <a:gd name="T26" fmla="*/ 2147483647 w 927"/>
              <a:gd name="T27" fmla="*/ 2147483647 h 589"/>
              <a:gd name="T28" fmla="*/ 2147483647 w 927"/>
              <a:gd name="T29" fmla="*/ 2147483647 h 589"/>
              <a:gd name="T30" fmla="*/ 2147483647 w 927"/>
              <a:gd name="T31" fmla="*/ 2147483647 h 589"/>
              <a:gd name="T32" fmla="*/ 2147483647 w 927"/>
              <a:gd name="T33" fmla="*/ 2147483647 h 589"/>
              <a:gd name="T34" fmla="*/ 2147483647 w 927"/>
              <a:gd name="T35" fmla="*/ 2147483647 h 589"/>
              <a:gd name="T36" fmla="*/ 2147483647 w 927"/>
              <a:gd name="T37" fmla="*/ 2147483647 h 589"/>
              <a:gd name="T38" fmla="*/ 2147483647 w 927"/>
              <a:gd name="T39" fmla="*/ 2147483647 h 589"/>
              <a:gd name="T40" fmla="*/ 2147483647 w 927"/>
              <a:gd name="T41" fmla="*/ 2147483647 h 589"/>
              <a:gd name="T42" fmla="*/ 2147483647 w 927"/>
              <a:gd name="T43" fmla="*/ 2147483647 h 589"/>
              <a:gd name="T44" fmla="*/ 2147483647 w 927"/>
              <a:gd name="T45" fmla="*/ 2147483647 h 589"/>
              <a:gd name="T46" fmla="*/ 2147483647 w 927"/>
              <a:gd name="T47" fmla="*/ 2147483647 h 589"/>
              <a:gd name="T48" fmla="*/ 2147483647 w 927"/>
              <a:gd name="T49" fmla="*/ 2147483647 h 589"/>
              <a:gd name="T50" fmla="*/ 2147483647 w 927"/>
              <a:gd name="T51" fmla="*/ 2147483647 h 589"/>
              <a:gd name="T52" fmla="*/ 2147483647 w 927"/>
              <a:gd name="T53" fmla="*/ 2147483647 h 589"/>
              <a:gd name="T54" fmla="*/ 2147483647 w 927"/>
              <a:gd name="T55" fmla="*/ 2147483647 h 589"/>
              <a:gd name="T56" fmla="*/ 2147483647 w 927"/>
              <a:gd name="T57" fmla="*/ 2147483647 h 589"/>
              <a:gd name="T58" fmla="*/ 2147483647 w 927"/>
              <a:gd name="T59" fmla="*/ 2147483647 h 589"/>
              <a:gd name="T60" fmla="*/ 2147483647 w 927"/>
              <a:gd name="T61" fmla="*/ 2147483647 h 589"/>
              <a:gd name="T62" fmla="*/ 2147483647 w 927"/>
              <a:gd name="T63" fmla="*/ 2147483647 h 589"/>
              <a:gd name="T64" fmla="*/ 2147483647 w 927"/>
              <a:gd name="T65" fmla="*/ 2147483647 h 589"/>
              <a:gd name="T66" fmla="*/ 2147483647 w 927"/>
              <a:gd name="T67" fmla="*/ 0 h 589"/>
              <a:gd name="T68" fmla="*/ 0 w 927"/>
              <a:gd name="T69" fmla="*/ 2147483647 h 5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27"/>
              <a:gd name="T106" fmla="*/ 0 h 589"/>
              <a:gd name="T107" fmla="*/ 927 w 927"/>
              <a:gd name="T108" fmla="*/ 589 h 58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27" h="589">
                <a:moveTo>
                  <a:pt x="0" y="111"/>
                </a:moveTo>
                <a:lnTo>
                  <a:pt x="15" y="147"/>
                </a:lnTo>
                <a:lnTo>
                  <a:pt x="15" y="173"/>
                </a:lnTo>
                <a:lnTo>
                  <a:pt x="7" y="177"/>
                </a:lnTo>
                <a:lnTo>
                  <a:pt x="37" y="204"/>
                </a:lnTo>
                <a:lnTo>
                  <a:pt x="66" y="274"/>
                </a:lnTo>
                <a:lnTo>
                  <a:pt x="74" y="272"/>
                </a:lnTo>
                <a:lnTo>
                  <a:pt x="74" y="283"/>
                </a:lnTo>
                <a:lnTo>
                  <a:pt x="89" y="285"/>
                </a:lnTo>
                <a:lnTo>
                  <a:pt x="100" y="287"/>
                </a:lnTo>
                <a:lnTo>
                  <a:pt x="72" y="336"/>
                </a:lnTo>
                <a:lnTo>
                  <a:pt x="75" y="372"/>
                </a:lnTo>
                <a:lnTo>
                  <a:pt x="58" y="404"/>
                </a:lnTo>
                <a:lnTo>
                  <a:pt x="70" y="419"/>
                </a:lnTo>
                <a:lnTo>
                  <a:pt x="110" y="398"/>
                </a:lnTo>
                <a:lnTo>
                  <a:pt x="136" y="510"/>
                </a:lnTo>
                <a:lnTo>
                  <a:pt x="153" y="516"/>
                </a:lnTo>
                <a:lnTo>
                  <a:pt x="155" y="548"/>
                </a:lnTo>
                <a:lnTo>
                  <a:pt x="168" y="563"/>
                </a:lnTo>
                <a:lnTo>
                  <a:pt x="182" y="550"/>
                </a:lnTo>
                <a:lnTo>
                  <a:pt x="203" y="559"/>
                </a:lnTo>
                <a:lnTo>
                  <a:pt x="222" y="548"/>
                </a:lnTo>
                <a:lnTo>
                  <a:pt x="269" y="559"/>
                </a:lnTo>
                <a:lnTo>
                  <a:pt x="282" y="561"/>
                </a:lnTo>
                <a:lnTo>
                  <a:pt x="294" y="540"/>
                </a:lnTo>
                <a:lnTo>
                  <a:pt x="313" y="574"/>
                </a:lnTo>
                <a:lnTo>
                  <a:pt x="326" y="518"/>
                </a:lnTo>
                <a:lnTo>
                  <a:pt x="576" y="555"/>
                </a:lnTo>
                <a:lnTo>
                  <a:pt x="888" y="588"/>
                </a:lnTo>
                <a:lnTo>
                  <a:pt x="897" y="482"/>
                </a:lnTo>
                <a:lnTo>
                  <a:pt x="926" y="136"/>
                </a:lnTo>
                <a:lnTo>
                  <a:pt x="519" y="88"/>
                </a:lnTo>
                <a:lnTo>
                  <a:pt x="311" y="56"/>
                </a:lnTo>
                <a:lnTo>
                  <a:pt x="24" y="0"/>
                </a:lnTo>
                <a:lnTo>
                  <a:pt x="0" y="111"/>
                </a:lnTo>
              </a:path>
            </a:pathLst>
          </a:custGeom>
          <a:solidFill>
            <a:srgbClr val="6699FF"/>
          </a:solidFill>
          <a:ln w="12700" cap="sq" cmpd="sng">
            <a:solidFill>
              <a:schemeClr val="bg1"/>
            </a:solidFill>
            <a:prstDash val="solid"/>
            <a:round/>
            <a:headEnd/>
            <a:tailEnd/>
          </a:ln>
        </p:spPr>
        <p:txBody>
          <a:bodyPr wrap="none" anchor="ctr"/>
          <a:lstStyle/>
          <a:p>
            <a:endParaRPr lang="en-US"/>
          </a:p>
        </p:txBody>
      </p:sp>
      <p:sp>
        <p:nvSpPr>
          <p:cNvPr id="47144" name="Freeform 46"/>
          <p:cNvSpPr>
            <a:spLocks/>
          </p:cNvSpPr>
          <p:nvPr/>
        </p:nvSpPr>
        <p:spPr bwMode="auto">
          <a:xfrm>
            <a:off x="3665538" y="2270125"/>
            <a:ext cx="1192212" cy="595313"/>
          </a:xfrm>
          <a:custGeom>
            <a:avLst/>
            <a:gdLst>
              <a:gd name="T0" fmla="*/ 0 w 751"/>
              <a:gd name="T1" fmla="*/ 2147483647 h 375"/>
              <a:gd name="T2" fmla="*/ 2147483647 w 751"/>
              <a:gd name="T3" fmla="*/ 0 h 375"/>
              <a:gd name="T4" fmla="*/ 2147483647 w 751"/>
              <a:gd name="T5" fmla="*/ 2147483647 h 375"/>
              <a:gd name="T6" fmla="*/ 2147483647 w 751"/>
              <a:gd name="T7" fmla="*/ 2147483647 h 375"/>
              <a:gd name="T8" fmla="*/ 2147483647 w 751"/>
              <a:gd name="T9" fmla="*/ 2147483647 h 375"/>
              <a:gd name="T10" fmla="*/ 2147483647 w 751"/>
              <a:gd name="T11" fmla="*/ 2147483647 h 375"/>
              <a:gd name="T12" fmla="*/ 2147483647 w 751"/>
              <a:gd name="T13" fmla="*/ 2147483647 h 375"/>
              <a:gd name="T14" fmla="*/ 2147483647 w 751"/>
              <a:gd name="T15" fmla="*/ 2147483647 h 375"/>
              <a:gd name="T16" fmla="*/ 2147483647 w 751"/>
              <a:gd name="T17" fmla="*/ 2147483647 h 375"/>
              <a:gd name="T18" fmla="*/ 2147483647 w 751"/>
              <a:gd name="T19" fmla="*/ 2147483647 h 375"/>
              <a:gd name="T20" fmla="*/ 2147483647 w 751"/>
              <a:gd name="T21" fmla="*/ 2147483647 h 375"/>
              <a:gd name="T22" fmla="*/ 2147483647 w 751"/>
              <a:gd name="T23" fmla="*/ 2147483647 h 375"/>
              <a:gd name="T24" fmla="*/ 2147483647 w 751"/>
              <a:gd name="T25" fmla="*/ 2147483647 h 375"/>
              <a:gd name="T26" fmla="*/ 2147483647 w 751"/>
              <a:gd name="T27" fmla="*/ 2147483647 h 375"/>
              <a:gd name="T28" fmla="*/ 2147483647 w 751"/>
              <a:gd name="T29" fmla="*/ 2147483647 h 375"/>
              <a:gd name="T30" fmla="*/ 2147483647 w 751"/>
              <a:gd name="T31" fmla="*/ 2147483647 h 375"/>
              <a:gd name="T32" fmla="*/ 2147483647 w 751"/>
              <a:gd name="T33" fmla="*/ 2147483647 h 375"/>
              <a:gd name="T34" fmla="*/ 2147483647 w 751"/>
              <a:gd name="T35" fmla="*/ 2147483647 h 375"/>
              <a:gd name="T36" fmla="*/ 2147483647 w 751"/>
              <a:gd name="T37" fmla="*/ 2147483647 h 375"/>
              <a:gd name="T38" fmla="*/ 0 w 751"/>
              <a:gd name="T39" fmla="*/ 2147483647 h 37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51"/>
              <a:gd name="T61" fmla="*/ 0 h 375"/>
              <a:gd name="T62" fmla="*/ 751 w 751"/>
              <a:gd name="T63" fmla="*/ 375 h 37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51" h="375">
                <a:moveTo>
                  <a:pt x="0" y="228"/>
                </a:moveTo>
                <a:lnTo>
                  <a:pt x="18" y="0"/>
                </a:lnTo>
                <a:lnTo>
                  <a:pt x="484" y="28"/>
                </a:lnTo>
                <a:lnTo>
                  <a:pt x="514" y="52"/>
                </a:lnTo>
                <a:lnTo>
                  <a:pt x="569" y="51"/>
                </a:lnTo>
                <a:lnTo>
                  <a:pt x="594" y="54"/>
                </a:lnTo>
                <a:lnTo>
                  <a:pt x="626" y="68"/>
                </a:lnTo>
                <a:lnTo>
                  <a:pt x="641" y="86"/>
                </a:lnTo>
                <a:lnTo>
                  <a:pt x="655" y="90"/>
                </a:lnTo>
                <a:lnTo>
                  <a:pt x="681" y="162"/>
                </a:lnTo>
                <a:lnTo>
                  <a:pt x="683" y="185"/>
                </a:lnTo>
                <a:lnTo>
                  <a:pt x="698" y="215"/>
                </a:lnTo>
                <a:lnTo>
                  <a:pt x="708" y="272"/>
                </a:lnTo>
                <a:lnTo>
                  <a:pt x="702" y="289"/>
                </a:lnTo>
                <a:lnTo>
                  <a:pt x="712" y="306"/>
                </a:lnTo>
                <a:lnTo>
                  <a:pt x="750" y="374"/>
                </a:lnTo>
                <a:lnTo>
                  <a:pt x="413" y="368"/>
                </a:lnTo>
                <a:lnTo>
                  <a:pt x="163" y="355"/>
                </a:lnTo>
                <a:lnTo>
                  <a:pt x="170" y="241"/>
                </a:lnTo>
                <a:lnTo>
                  <a:pt x="0" y="228"/>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145" name="Freeform 47"/>
          <p:cNvSpPr>
            <a:spLocks/>
          </p:cNvSpPr>
          <p:nvPr/>
        </p:nvSpPr>
        <p:spPr bwMode="auto">
          <a:xfrm>
            <a:off x="1433513" y="2081213"/>
            <a:ext cx="914400" cy="1416050"/>
          </a:xfrm>
          <a:custGeom>
            <a:avLst/>
            <a:gdLst>
              <a:gd name="T0" fmla="*/ 0 w 576"/>
              <a:gd name="T1" fmla="*/ 2147483647 h 892"/>
              <a:gd name="T2" fmla="*/ 2147483647 w 576"/>
              <a:gd name="T3" fmla="*/ 2147483647 h 892"/>
              <a:gd name="T4" fmla="*/ 2147483647 w 576"/>
              <a:gd name="T5" fmla="*/ 2147483647 h 892"/>
              <a:gd name="T6" fmla="*/ 2147483647 w 576"/>
              <a:gd name="T7" fmla="*/ 2147483647 h 892"/>
              <a:gd name="T8" fmla="*/ 2147483647 w 576"/>
              <a:gd name="T9" fmla="*/ 2147483647 h 892"/>
              <a:gd name="T10" fmla="*/ 2147483647 w 576"/>
              <a:gd name="T11" fmla="*/ 2147483647 h 892"/>
              <a:gd name="T12" fmla="*/ 2147483647 w 576"/>
              <a:gd name="T13" fmla="*/ 2147483647 h 892"/>
              <a:gd name="T14" fmla="*/ 2147483647 w 576"/>
              <a:gd name="T15" fmla="*/ 2147483647 h 892"/>
              <a:gd name="T16" fmla="*/ 2147483647 w 576"/>
              <a:gd name="T17" fmla="*/ 2147483647 h 892"/>
              <a:gd name="T18" fmla="*/ 2147483647 w 576"/>
              <a:gd name="T19" fmla="*/ 0 h 892"/>
              <a:gd name="T20" fmla="*/ 0 w 576"/>
              <a:gd name="T21" fmla="*/ 2147483647 h 8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6"/>
              <a:gd name="T34" fmla="*/ 0 h 892"/>
              <a:gd name="T35" fmla="*/ 576 w 576"/>
              <a:gd name="T36" fmla="*/ 892 h 89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6" h="892">
                <a:moveTo>
                  <a:pt x="0" y="325"/>
                </a:moveTo>
                <a:lnTo>
                  <a:pt x="24" y="378"/>
                </a:lnTo>
                <a:lnTo>
                  <a:pt x="368" y="891"/>
                </a:lnTo>
                <a:lnTo>
                  <a:pt x="377" y="771"/>
                </a:lnTo>
                <a:lnTo>
                  <a:pt x="400" y="762"/>
                </a:lnTo>
                <a:lnTo>
                  <a:pt x="432" y="783"/>
                </a:lnTo>
                <a:lnTo>
                  <a:pt x="463" y="677"/>
                </a:lnTo>
                <a:lnTo>
                  <a:pt x="575" y="115"/>
                </a:lnTo>
                <a:lnTo>
                  <a:pt x="330" y="60"/>
                </a:lnTo>
                <a:lnTo>
                  <a:pt x="81" y="0"/>
                </a:lnTo>
                <a:lnTo>
                  <a:pt x="0" y="325"/>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46" name="Freeform 48"/>
          <p:cNvSpPr>
            <a:spLocks/>
          </p:cNvSpPr>
          <p:nvPr/>
        </p:nvSpPr>
        <p:spPr bwMode="auto">
          <a:xfrm>
            <a:off x="7847013" y="1501775"/>
            <a:ext cx="231775" cy="501650"/>
          </a:xfrm>
          <a:custGeom>
            <a:avLst/>
            <a:gdLst>
              <a:gd name="T0" fmla="*/ 0 w 146"/>
              <a:gd name="T1" fmla="*/ 2147483647 h 316"/>
              <a:gd name="T2" fmla="*/ 2147483647 w 146"/>
              <a:gd name="T3" fmla="*/ 2147483647 h 316"/>
              <a:gd name="T4" fmla="*/ 2147483647 w 146"/>
              <a:gd name="T5" fmla="*/ 2147483647 h 316"/>
              <a:gd name="T6" fmla="*/ 2147483647 w 146"/>
              <a:gd name="T7" fmla="*/ 2147483647 h 316"/>
              <a:gd name="T8" fmla="*/ 2147483647 w 146"/>
              <a:gd name="T9" fmla="*/ 2147483647 h 316"/>
              <a:gd name="T10" fmla="*/ 2147483647 w 146"/>
              <a:gd name="T11" fmla="*/ 0 h 316"/>
              <a:gd name="T12" fmla="*/ 2147483647 w 146"/>
              <a:gd name="T13" fmla="*/ 2147483647 h 316"/>
              <a:gd name="T14" fmla="*/ 2147483647 w 146"/>
              <a:gd name="T15" fmla="*/ 2147483647 h 316"/>
              <a:gd name="T16" fmla="*/ 2147483647 w 146"/>
              <a:gd name="T17" fmla="*/ 2147483647 h 316"/>
              <a:gd name="T18" fmla="*/ 2147483647 w 146"/>
              <a:gd name="T19" fmla="*/ 2147483647 h 316"/>
              <a:gd name="T20" fmla="*/ 2147483647 w 146"/>
              <a:gd name="T21" fmla="*/ 2147483647 h 316"/>
              <a:gd name="T22" fmla="*/ 2147483647 w 146"/>
              <a:gd name="T23" fmla="*/ 2147483647 h 316"/>
              <a:gd name="T24" fmla="*/ 0 w 146"/>
              <a:gd name="T25" fmla="*/ 2147483647 h 3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6"/>
              <a:gd name="T40" fmla="*/ 0 h 316"/>
              <a:gd name="T41" fmla="*/ 146 w 146"/>
              <a:gd name="T42" fmla="*/ 316 h 3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6" h="316">
                <a:moveTo>
                  <a:pt x="0" y="215"/>
                </a:moveTo>
                <a:lnTo>
                  <a:pt x="7" y="149"/>
                </a:lnTo>
                <a:lnTo>
                  <a:pt x="26" y="115"/>
                </a:lnTo>
                <a:lnTo>
                  <a:pt x="28" y="41"/>
                </a:lnTo>
                <a:lnTo>
                  <a:pt x="26" y="15"/>
                </a:lnTo>
                <a:lnTo>
                  <a:pt x="48" y="0"/>
                </a:lnTo>
                <a:lnTo>
                  <a:pt x="112" y="198"/>
                </a:lnTo>
                <a:lnTo>
                  <a:pt x="143" y="239"/>
                </a:lnTo>
                <a:lnTo>
                  <a:pt x="145" y="250"/>
                </a:lnTo>
                <a:lnTo>
                  <a:pt x="143" y="267"/>
                </a:lnTo>
                <a:lnTo>
                  <a:pt x="112" y="288"/>
                </a:lnTo>
                <a:lnTo>
                  <a:pt x="13" y="315"/>
                </a:lnTo>
                <a:lnTo>
                  <a:pt x="0" y="215"/>
                </a:lnTo>
              </a:path>
            </a:pathLst>
          </a:custGeom>
          <a:solidFill>
            <a:srgbClr val="6699FF"/>
          </a:solidFill>
          <a:ln w="12700" cap="sq" cmpd="sng">
            <a:solidFill>
              <a:schemeClr val="bg1"/>
            </a:solidFill>
            <a:prstDash val="solid"/>
            <a:round/>
            <a:headEnd/>
            <a:tailEnd/>
          </a:ln>
        </p:spPr>
        <p:txBody>
          <a:bodyPr wrap="none" anchor="ctr"/>
          <a:lstStyle/>
          <a:p>
            <a:endParaRPr lang="en-US"/>
          </a:p>
        </p:txBody>
      </p:sp>
      <p:sp>
        <p:nvSpPr>
          <p:cNvPr id="47147" name="Freeform 49"/>
          <p:cNvSpPr>
            <a:spLocks/>
          </p:cNvSpPr>
          <p:nvPr/>
        </p:nvSpPr>
        <p:spPr bwMode="auto">
          <a:xfrm>
            <a:off x="7588250" y="2314575"/>
            <a:ext cx="192088" cy="438150"/>
          </a:xfrm>
          <a:custGeom>
            <a:avLst/>
            <a:gdLst>
              <a:gd name="T0" fmla="*/ 0 w 121"/>
              <a:gd name="T1" fmla="*/ 2147483647 h 276"/>
              <a:gd name="T2" fmla="*/ 2147483647 w 121"/>
              <a:gd name="T3" fmla="*/ 2147483647 h 276"/>
              <a:gd name="T4" fmla="*/ 2147483647 w 121"/>
              <a:gd name="T5" fmla="*/ 2147483647 h 276"/>
              <a:gd name="T6" fmla="*/ 2147483647 w 121"/>
              <a:gd name="T7" fmla="*/ 2147483647 h 276"/>
              <a:gd name="T8" fmla="*/ 2147483647 w 121"/>
              <a:gd name="T9" fmla="*/ 2147483647 h 276"/>
              <a:gd name="T10" fmla="*/ 2147483647 w 121"/>
              <a:gd name="T11" fmla="*/ 2147483647 h 276"/>
              <a:gd name="T12" fmla="*/ 2147483647 w 121"/>
              <a:gd name="T13" fmla="*/ 2147483647 h 276"/>
              <a:gd name="T14" fmla="*/ 2147483647 w 121"/>
              <a:gd name="T15" fmla="*/ 0 h 276"/>
              <a:gd name="T16" fmla="*/ 2147483647 w 121"/>
              <a:gd name="T17" fmla="*/ 2147483647 h 276"/>
              <a:gd name="T18" fmla="*/ 2147483647 w 121"/>
              <a:gd name="T19" fmla="*/ 2147483647 h 276"/>
              <a:gd name="T20" fmla="*/ 2147483647 w 121"/>
              <a:gd name="T21" fmla="*/ 2147483647 h 276"/>
              <a:gd name="T22" fmla="*/ 2147483647 w 121"/>
              <a:gd name="T23" fmla="*/ 2147483647 h 276"/>
              <a:gd name="T24" fmla="*/ 2147483647 w 121"/>
              <a:gd name="T25" fmla="*/ 2147483647 h 276"/>
              <a:gd name="T26" fmla="*/ 2147483647 w 121"/>
              <a:gd name="T27" fmla="*/ 2147483647 h 276"/>
              <a:gd name="T28" fmla="*/ 2147483647 w 121"/>
              <a:gd name="T29" fmla="*/ 2147483647 h 276"/>
              <a:gd name="T30" fmla="*/ 2147483647 w 121"/>
              <a:gd name="T31" fmla="*/ 2147483647 h 276"/>
              <a:gd name="T32" fmla="*/ 2147483647 w 121"/>
              <a:gd name="T33" fmla="*/ 2147483647 h 276"/>
              <a:gd name="T34" fmla="*/ 2147483647 w 121"/>
              <a:gd name="T35" fmla="*/ 2147483647 h 276"/>
              <a:gd name="T36" fmla="*/ 2147483647 w 121"/>
              <a:gd name="T37" fmla="*/ 2147483647 h 276"/>
              <a:gd name="T38" fmla="*/ 2147483647 w 121"/>
              <a:gd name="T39" fmla="*/ 2147483647 h 276"/>
              <a:gd name="T40" fmla="*/ 2147483647 w 121"/>
              <a:gd name="T41" fmla="*/ 2147483647 h 276"/>
              <a:gd name="T42" fmla="*/ 2147483647 w 121"/>
              <a:gd name="T43" fmla="*/ 2147483647 h 276"/>
              <a:gd name="T44" fmla="*/ 2147483647 w 121"/>
              <a:gd name="T45" fmla="*/ 2147483647 h 276"/>
              <a:gd name="T46" fmla="*/ 2147483647 w 121"/>
              <a:gd name="T47" fmla="*/ 2147483647 h 276"/>
              <a:gd name="T48" fmla="*/ 2147483647 w 121"/>
              <a:gd name="T49" fmla="*/ 2147483647 h 276"/>
              <a:gd name="T50" fmla="*/ 2147483647 w 121"/>
              <a:gd name="T51" fmla="*/ 2147483647 h 276"/>
              <a:gd name="T52" fmla="*/ 2147483647 w 121"/>
              <a:gd name="T53" fmla="*/ 2147483647 h 276"/>
              <a:gd name="T54" fmla="*/ 2147483647 w 121"/>
              <a:gd name="T55" fmla="*/ 2147483647 h 276"/>
              <a:gd name="T56" fmla="*/ 2147483647 w 121"/>
              <a:gd name="T57" fmla="*/ 2147483647 h 276"/>
              <a:gd name="T58" fmla="*/ 2147483647 w 121"/>
              <a:gd name="T59" fmla="*/ 2147483647 h 276"/>
              <a:gd name="T60" fmla="*/ 2147483647 w 121"/>
              <a:gd name="T61" fmla="*/ 2147483647 h 276"/>
              <a:gd name="T62" fmla="*/ 2147483647 w 121"/>
              <a:gd name="T63" fmla="*/ 2147483647 h 276"/>
              <a:gd name="T64" fmla="*/ 2147483647 w 121"/>
              <a:gd name="T65" fmla="*/ 2147483647 h 276"/>
              <a:gd name="T66" fmla="*/ 2147483647 w 121"/>
              <a:gd name="T67" fmla="*/ 2147483647 h 276"/>
              <a:gd name="T68" fmla="*/ 2147483647 w 121"/>
              <a:gd name="T69" fmla="*/ 2147483647 h 276"/>
              <a:gd name="T70" fmla="*/ 2147483647 w 121"/>
              <a:gd name="T71" fmla="*/ 2147483647 h 276"/>
              <a:gd name="T72" fmla="*/ 2147483647 w 121"/>
              <a:gd name="T73" fmla="*/ 2147483647 h 276"/>
              <a:gd name="T74" fmla="*/ 0 w 121"/>
              <a:gd name="T75" fmla="*/ 2147483647 h 27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21"/>
              <a:gd name="T115" fmla="*/ 0 h 276"/>
              <a:gd name="T116" fmla="*/ 121 w 121"/>
              <a:gd name="T117" fmla="*/ 276 h 27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21" h="276">
                <a:moveTo>
                  <a:pt x="0" y="203"/>
                </a:moveTo>
                <a:lnTo>
                  <a:pt x="5" y="186"/>
                </a:lnTo>
                <a:lnTo>
                  <a:pt x="26" y="173"/>
                </a:lnTo>
                <a:lnTo>
                  <a:pt x="37" y="150"/>
                </a:lnTo>
                <a:lnTo>
                  <a:pt x="54" y="133"/>
                </a:lnTo>
                <a:lnTo>
                  <a:pt x="5" y="92"/>
                </a:lnTo>
                <a:lnTo>
                  <a:pt x="1" y="54"/>
                </a:lnTo>
                <a:lnTo>
                  <a:pt x="26" y="0"/>
                </a:lnTo>
                <a:lnTo>
                  <a:pt x="103" y="26"/>
                </a:lnTo>
                <a:lnTo>
                  <a:pt x="105" y="35"/>
                </a:lnTo>
                <a:lnTo>
                  <a:pt x="95" y="67"/>
                </a:lnTo>
                <a:lnTo>
                  <a:pt x="86" y="75"/>
                </a:lnTo>
                <a:lnTo>
                  <a:pt x="84" y="90"/>
                </a:lnTo>
                <a:lnTo>
                  <a:pt x="93" y="92"/>
                </a:lnTo>
                <a:lnTo>
                  <a:pt x="103" y="92"/>
                </a:lnTo>
                <a:lnTo>
                  <a:pt x="110" y="92"/>
                </a:lnTo>
                <a:lnTo>
                  <a:pt x="106" y="88"/>
                </a:lnTo>
                <a:lnTo>
                  <a:pt x="112" y="90"/>
                </a:lnTo>
                <a:lnTo>
                  <a:pt x="120" y="107"/>
                </a:lnTo>
                <a:lnTo>
                  <a:pt x="120" y="167"/>
                </a:lnTo>
                <a:lnTo>
                  <a:pt x="118" y="148"/>
                </a:lnTo>
                <a:lnTo>
                  <a:pt x="112" y="139"/>
                </a:lnTo>
                <a:lnTo>
                  <a:pt x="112" y="145"/>
                </a:lnTo>
                <a:lnTo>
                  <a:pt x="114" y="158"/>
                </a:lnTo>
                <a:lnTo>
                  <a:pt x="112" y="167"/>
                </a:lnTo>
                <a:lnTo>
                  <a:pt x="112" y="178"/>
                </a:lnTo>
                <a:lnTo>
                  <a:pt x="106" y="197"/>
                </a:lnTo>
                <a:lnTo>
                  <a:pt x="99" y="197"/>
                </a:lnTo>
                <a:lnTo>
                  <a:pt x="103" y="210"/>
                </a:lnTo>
                <a:lnTo>
                  <a:pt x="90" y="229"/>
                </a:lnTo>
                <a:lnTo>
                  <a:pt x="71" y="275"/>
                </a:lnTo>
                <a:lnTo>
                  <a:pt x="65" y="275"/>
                </a:lnTo>
                <a:lnTo>
                  <a:pt x="67" y="258"/>
                </a:lnTo>
                <a:lnTo>
                  <a:pt x="65" y="248"/>
                </a:lnTo>
                <a:lnTo>
                  <a:pt x="46" y="250"/>
                </a:lnTo>
                <a:lnTo>
                  <a:pt x="15" y="231"/>
                </a:lnTo>
                <a:lnTo>
                  <a:pt x="5" y="226"/>
                </a:lnTo>
                <a:lnTo>
                  <a:pt x="0" y="203"/>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148" name="Freeform 50"/>
          <p:cNvSpPr>
            <a:spLocks/>
          </p:cNvSpPr>
          <p:nvPr/>
        </p:nvSpPr>
        <p:spPr bwMode="auto">
          <a:xfrm>
            <a:off x="2732088" y="3275013"/>
            <a:ext cx="1022350" cy="1038225"/>
          </a:xfrm>
          <a:custGeom>
            <a:avLst/>
            <a:gdLst>
              <a:gd name="T0" fmla="*/ 0 w 644"/>
              <a:gd name="T1" fmla="*/ 2147483647 h 654"/>
              <a:gd name="T2" fmla="*/ 2147483647 w 644"/>
              <a:gd name="T3" fmla="*/ 2147483647 h 654"/>
              <a:gd name="T4" fmla="*/ 2147483647 w 644"/>
              <a:gd name="T5" fmla="*/ 2147483647 h 654"/>
              <a:gd name="T6" fmla="*/ 2147483647 w 644"/>
              <a:gd name="T7" fmla="*/ 2147483647 h 654"/>
              <a:gd name="T8" fmla="*/ 2147483647 w 644"/>
              <a:gd name="T9" fmla="*/ 2147483647 h 654"/>
              <a:gd name="T10" fmla="*/ 2147483647 w 644"/>
              <a:gd name="T11" fmla="*/ 2147483647 h 654"/>
              <a:gd name="T12" fmla="*/ 2147483647 w 644"/>
              <a:gd name="T13" fmla="*/ 2147483647 h 654"/>
              <a:gd name="T14" fmla="*/ 2147483647 w 644"/>
              <a:gd name="T15" fmla="*/ 2147483647 h 654"/>
              <a:gd name="T16" fmla="*/ 2147483647 w 644"/>
              <a:gd name="T17" fmla="*/ 2147483647 h 654"/>
              <a:gd name="T18" fmla="*/ 2147483647 w 644"/>
              <a:gd name="T19" fmla="*/ 2147483647 h 654"/>
              <a:gd name="T20" fmla="*/ 2147483647 w 644"/>
              <a:gd name="T21" fmla="*/ 0 h 654"/>
              <a:gd name="T22" fmla="*/ 0 w 644"/>
              <a:gd name="T23" fmla="*/ 2147483647 h 6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44"/>
              <a:gd name="T37" fmla="*/ 0 h 654"/>
              <a:gd name="T38" fmla="*/ 644 w 644"/>
              <a:gd name="T39" fmla="*/ 654 h 6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44" h="654">
                <a:moveTo>
                  <a:pt x="0" y="641"/>
                </a:moveTo>
                <a:lnTo>
                  <a:pt x="79" y="653"/>
                </a:lnTo>
                <a:lnTo>
                  <a:pt x="89" y="601"/>
                </a:lnTo>
                <a:lnTo>
                  <a:pt x="249" y="624"/>
                </a:lnTo>
                <a:lnTo>
                  <a:pt x="241" y="600"/>
                </a:lnTo>
                <a:lnTo>
                  <a:pt x="266" y="600"/>
                </a:lnTo>
                <a:lnTo>
                  <a:pt x="589" y="632"/>
                </a:lnTo>
                <a:lnTo>
                  <a:pt x="635" y="121"/>
                </a:lnTo>
                <a:lnTo>
                  <a:pt x="643" y="62"/>
                </a:lnTo>
                <a:lnTo>
                  <a:pt x="369" y="35"/>
                </a:lnTo>
                <a:lnTo>
                  <a:pt x="95" y="0"/>
                </a:lnTo>
                <a:lnTo>
                  <a:pt x="0" y="641"/>
                </a:lnTo>
              </a:path>
            </a:pathLst>
          </a:custGeom>
          <a:solidFill>
            <a:srgbClr val="6699FF"/>
          </a:solidFill>
          <a:ln w="12700" cap="rnd" cmpd="sng">
            <a:solidFill>
              <a:srgbClr val="000000"/>
            </a:solidFill>
            <a:prstDash val="solid"/>
            <a:round/>
            <a:headEnd/>
            <a:tailEnd/>
          </a:ln>
        </p:spPr>
        <p:txBody>
          <a:bodyPr/>
          <a:lstStyle/>
          <a:p>
            <a:endParaRPr lang="en-US"/>
          </a:p>
        </p:txBody>
      </p:sp>
      <p:sp>
        <p:nvSpPr>
          <p:cNvPr id="47149" name="Freeform 51"/>
          <p:cNvSpPr>
            <a:spLocks/>
          </p:cNvSpPr>
          <p:nvPr/>
        </p:nvSpPr>
        <p:spPr bwMode="auto">
          <a:xfrm>
            <a:off x="6483350" y="3211513"/>
            <a:ext cx="1230313" cy="546100"/>
          </a:xfrm>
          <a:custGeom>
            <a:avLst/>
            <a:gdLst>
              <a:gd name="T0" fmla="*/ 0 w 775"/>
              <a:gd name="T1" fmla="*/ 2147483647 h 344"/>
              <a:gd name="T2" fmla="*/ 2147483647 w 775"/>
              <a:gd name="T3" fmla="*/ 2147483647 h 344"/>
              <a:gd name="T4" fmla="*/ 2147483647 w 775"/>
              <a:gd name="T5" fmla="*/ 2147483647 h 344"/>
              <a:gd name="T6" fmla="*/ 2147483647 w 775"/>
              <a:gd name="T7" fmla="*/ 2147483647 h 344"/>
              <a:gd name="T8" fmla="*/ 2147483647 w 775"/>
              <a:gd name="T9" fmla="*/ 2147483647 h 344"/>
              <a:gd name="T10" fmla="*/ 2147483647 w 775"/>
              <a:gd name="T11" fmla="*/ 2147483647 h 344"/>
              <a:gd name="T12" fmla="*/ 2147483647 w 775"/>
              <a:gd name="T13" fmla="*/ 2147483647 h 344"/>
              <a:gd name="T14" fmla="*/ 2147483647 w 775"/>
              <a:gd name="T15" fmla="*/ 2147483647 h 344"/>
              <a:gd name="T16" fmla="*/ 2147483647 w 775"/>
              <a:gd name="T17" fmla="*/ 2147483647 h 344"/>
              <a:gd name="T18" fmla="*/ 2147483647 w 775"/>
              <a:gd name="T19" fmla="*/ 2147483647 h 344"/>
              <a:gd name="T20" fmla="*/ 2147483647 w 775"/>
              <a:gd name="T21" fmla="*/ 2147483647 h 344"/>
              <a:gd name="T22" fmla="*/ 2147483647 w 775"/>
              <a:gd name="T23" fmla="*/ 2147483647 h 344"/>
              <a:gd name="T24" fmla="*/ 2147483647 w 775"/>
              <a:gd name="T25" fmla="*/ 2147483647 h 344"/>
              <a:gd name="T26" fmla="*/ 2147483647 w 775"/>
              <a:gd name="T27" fmla="*/ 2147483647 h 344"/>
              <a:gd name="T28" fmla="*/ 2147483647 w 775"/>
              <a:gd name="T29" fmla="*/ 2147483647 h 344"/>
              <a:gd name="T30" fmla="*/ 2147483647 w 775"/>
              <a:gd name="T31" fmla="*/ 2147483647 h 344"/>
              <a:gd name="T32" fmla="*/ 2147483647 w 775"/>
              <a:gd name="T33" fmla="*/ 2147483647 h 344"/>
              <a:gd name="T34" fmla="*/ 2147483647 w 775"/>
              <a:gd name="T35" fmla="*/ 2147483647 h 344"/>
              <a:gd name="T36" fmla="*/ 2147483647 w 775"/>
              <a:gd name="T37" fmla="*/ 2147483647 h 344"/>
              <a:gd name="T38" fmla="*/ 2147483647 w 775"/>
              <a:gd name="T39" fmla="*/ 2147483647 h 344"/>
              <a:gd name="T40" fmla="*/ 2147483647 w 775"/>
              <a:gd name="T41" fmla="*/ 2147483647 h 344"/>
              <a:gd name="T42" fmla="*/ 2147483647 w 775"/>
              <a:gd name="T43" fmla="*/ 2147483647 h 344"/>
              <a:gd name="T44" fmla="*/ 2147483647 w 775"/>
              <a:gd name="T45" fmla="*/ 2147483647 h 344"/>
              <a:gd name="T46" fmla="*/ 2147483647 w 775"/>
              <a:gd name="T47" fmla="*/ 2147483647 h 344"/>
              <a:gd name="T48" fmla="*/ 2147483647 w 775"/>
              <a:gd name="T49" fmla="*/ 2147483647 h 344"/>
              <a:gd name="T50" fmla="*/ 2147483647 w 775"/>
              <a:gd name="T51" fmla="*/ 2147483647 h 344"/>
              <a:gd name="T52" fmla="*/ 2147483647 w 775"/>
              <a:gd name="T53" fmla="*/ 2147483647 h 344"/>
              <a:gd name="T54" fmla="*/ 2147483647 w 775"/>
              <a:gd name="T55" fmla="*/ 2147483647 h 344"/>
              <a:gd name="T56" fmla="*/ 2147483647 w 775"/>
              <a:gd name="T57" fmla="*/ 2147483647 h 344"/>
              <a:gd name="T58" fmla="*/ 2147483647 w 775"/>
              <a:gd name="T59" fmla="*/ 2147483647 h 344"/>
              <a:gd name="T60" fmla="*/ 2147483647 w 775"/>
              <a:gd name="T61" fmla="*/ 2147483647 h 344"/>
              <a:gd name="T62" fmla="*/ 2147483647 w 775"/>
              <a:gd name="T63" fmla="*/ 2147483647 h 344"/>
              <a:gd name="T64" fmla="*/ 2147483647 w 775"/>
              <a:gd name="T65" fmla="*/ 2147483647 h 344"/>
              <a:gd name="T66" fmla="*/ 2147483647 w 775"/>
              <a:gd name="T67" fmla="*/ 2147483647 h 344"/>
              <a:gd name="T68" fmla="*/ 2147483647 w 775"/>
              <a:gd name="T69" fmla="*/ 2147483647 h 344"/>
              <a:gd name="T70" fmla="*/ 2147483647 w 775"/>
              <a:gd name="T71" fmla="*/ 2147483647 h 344"/>
              <a:gd name="T72" fmla="*/ 2147483647 w 775"/>
              <a:gd name="T73" fmla="*/ 2147483647 h 344"/>
              <a:gd name="T74" fmla="*/ 2147483647 w 775"/>
              <a:gd name="T75" fmla="*/ 2147483647 h 344"/>
              <a:gd name="T76" fmla="*/ 2147483647 w 775"/>
              <a:gd name="T77" fmla="*/ 2147483647 h 344"/>
              <a:gd name="T78" fmla="*/ 2147483647 w 775"/>
              <a:gd name="T79" fmla="*/ 2147483647 h 344"/>
              <a:gd name="T80" fmla="*/ 2147483647 w 775"/>
              <a:gd name="T81" fmla="*/ 2147483647 h 344"/>
              <a:gd name="T82" fmla="*/ 2147483647 w 775"/>
              <a:gd name="T83" fmla="*/ 2147483647 h 344"/>
              <a:gd name="T84" fmla="*/ 2147483647 w 775"/>
              <a:gd name="T85" fmla="*/ 2147483647 h 344"/>
              <a:gd name="T86" fmla="*/ 2147483647 w 775"/>
              <a:gd name="T87" fmla="*/ 2147483647 h 344"/>
              <a:gd name="T88" fmla="*/ 2147483647 w 775"/>
              <a:gd name="T89" fmla="*/ 2147483647 h 3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75"/>
              <a:gd name="T136" fmla="*/ 0 h 344"/>
              <a:gd name="T137" fmla="*/ 775 w 775"/>
              <a:gd name="T138" fmla="*/ 344 h 34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75" h="344">
                <a:moveTo>
                  <a:pt x="0" y="269"/>
                </a:moveTo>
                <a:lnTo>
                  <a:pt x="0" y="297"/>
                </a:lnTo>
                <a:lnTo>
                  <a:pt x="111" y="282"/>
                </a:lnTo>
                <a:lnTo>
                  <a:pt x="177" y="250"/>
                </a:lnTo>
                <a:lnTo>
                  <a:pt x="300" y="237"/>
                </a:lnTo>
                <a:lnTo>
                  <a:pt x="353" y="267"/>
                </a:lnTo>
                <a:lnTo>
                  <a:pt x="433" y="256"/>
                </a:lnTo>
                <a:lnTo>
                  <a:pt x="552" y="343"/>
                </a:lnTo>
                <a:lnTo>
                  <a:pt x="567" y="335"/>
                </a:lnTo>
                <a:lnTo>
                  <a:pt x="598" y="333"/>
                </a:lnTo>
                <a:lnTo>
                  <a:pt x="605" y="309"/>
                </a:lnTo>
                <a:lnTo>
                  <a:pt x="615" y="322"/>
                </a:lnTo>
                <a:lnTo>
                  <a:pt x="620" y="282"/>
                </a:lnTo>
                <a:lnTo>
                  <a:pt x="635" y="261"/>
                </a:lnTo>
                <a:lnTo>
                  <a:pt x="650" y="250"/>
                </a:lnTo>
                <a:lnTo>
                  <a:pt x="643" y="246"/>
                </a:lnTo>
                <a:lnTo>
                  <a:pt x="645" y="237"/>
                </a:lnTo>
                <a:lnTo>
                  <a:pt x="637" y="226"/>
                </a:lnTo>
                <a:lnTo>
                  <a:pt x="649" y="237"/>
                </a:lnTo>
                <a:lnTo>
                  <a:pt x="647" y="241"/>
                </a:lnTo>
                <a:lnTo>
                  <a:pt x="656" y="246"/>
                </a:lnTo>
                <a:lnTo>
                  <a:pt x="664" y="235"/>
                </a:lnTo>
                <a:lnTo>
                  <a:pt x="668" y="235"/>
                </a:lnTo>
                <a:lnTo>
                  <a:pt x="664" y="218"/>
                </a:lnTo>
                <a:lnTo>
                  <a:pt x="668" y="218"/>
                </a:lnTo>
                <a:lnTo>
                  <a:pt x="673" y="228"/>
                </a:lnTo>
                <a:lnTo>
                  <a:pt x="700" y="212"/>
                </a:lnTo>
                <a:lnTo>
                  <a:pt x="722" y="212"/>
                </a:lnTo>
                <a:lnTo>
                  <a:pt x="741" y="184"/>
                </a:lnTo>
                <a:lnTo>
                  <a:pt x="734" y="179"/>
                </a:lnTo>
                <a:lnTo>
                  <a:pt x="722" y="188"/>
                </a:lnTo>
                <a:lnTo>
                  <a:pt x="721" y="175"/>
                </a:lnTo>
                <a:lnTo>
                  <a:pt x="709" y="182"/>
                </a:lnTo>
                <a:lnTo>
                  <a:pt x="715" y="192"/>
                </a:lnTo>
                <a:lnTo>
                  <a:pt x="705" y="188"/>
                </a:lnTo>
                <a:lnTo>
                  <a:pt x="705" y="196"/>
                </a:lnTo>
                <a:lnTo>
                  <a:pt x="681" y="194"/>
                </a:lnTo>
                <a:lnTo>
                  <a:pt x="662" y="180"/>
                </a:lnTo>
                <a:lnTo>
                  <a:pt x="664" y="175"/>
                </a:lnTo>
                <a:lnTo>
                  <a:pt x="692" y="192"/>
                </a:lnTo>
                <a:lnTo>
                  <a:pt x="709" y="165"/>
                </a:lnTo>
                <a:lnTo>
                  <a:pt x="700" y="165"/>
                </a:lnTo>
                <a:lnTo>
                  <a:pt x="713" y="148"/>
                </a:lnTo>
                <a:lnTo>
                  <a:pt x="700" y="150"/>
                </a:lnTo>
                <a:lnTo>
                  <a:pt x="658" y="137"/>
                </a:lnTo>
                <a:lnTo>
                  <a:pt x="679" y="133"/>
                </a:lnTo>
                <a:lnTo>
                  <a:pt x="700" y="141"/>
                </a:lnTo>
                <a:lnTo>
                  <a:pt x="700" y="137"/>
                </a:lnTo>
                <a:lnTo>
                  <a:pt x="692" y="124"/>
                </a:lnTo>
                <a:lnTo>
                  <a:pt x="700" y="124"/>
                </a:lnTo>
                <a:lnTo>
                  <a:pt x="709" y="118"/>
                </a:lnTo>
                <a:lnTo>
                  <a:pt x="703" y="126"/>
                </a:lnTo>
                <a:lnTo>
                  <a:pt x="707" y="139"/>
                </a:lnTo>
                <a:lnTo>
                  <a:pt x="717" y="128"/>
                </a:lnTo>
                <a:lnTo>
                  <a:pt x="721" y="141"/>
                </a:lnTo>
                <a:lnTo>
                  <a:pt x="732" y="139"/>
                </a:lnTo>
                <a:lnTo>
                  <a:pt x="745" y="139"/>
                </a:lnTo>
                <a:lnTo>
                  <a:pt x="753" y="124"/>
                </a:lnTo>
                <a:lnTo>
                  <a:pt x="760" y="105"/>
                </a:lnTo>
                <a:lnTo>
                  <a:pt x="774" y="99"/>
                </a:lnTo>
                <a:lnTo>
                  <a:pt x="774" y="90"/>
                </a:lnTo>
                <a:lnTo>
                  <a:pt x="762" y="69"/>
                </a:lnTo>
                <a:lnTo>
                  <a:pt x="753" y="69"/>
                </a:lnTo>
                <a:lnTo>
                  <a:pt x="743" y="99"/>
                </a:lnTo>
                <a:lnTo>
                  <a:pt x="736" y="82"/>
                </a:lnTo>
                <a:lnTo>
                  <a:pt x="734" y="64"/>
                </a:lnTo>
                <a:lnTo>
                  <a:pt x="707" y="77"/>
                </a:lnTo>
                <a:lnTo>
                  <a:pt x="677" y="81"/>
                </a:lnTo>
                <a:lnTo>
                  <a:pt x="681" y="67"/>
                </a:lnTo>
                <a:lnTo>
                  <a:pt x="696" y="60"/>
                </a:lnTo>
                <a:lnTo>
                  <a:pt x="732" y="47"/>
                </a:lnTo>
                <a:lnTo>
                  <a:pt x="719" y="32"/>
                </a:lnTo>
                <a:lnTo>
                  <a:pt x="745" y="41"/>
                </a:lnTo>
                <a:lnTo>
                  <a:pt x="734" y="26"/>
                </a:lnTo>
                <a:lnTo>
                  <a:pt x="756" y="47"/>
                </a:lnTo>
                <a:lnTo>
                  <a:pt x="741" y="13"/>
                </a:lnTo>
                <a:lnTo>
                  <a:pt x="722" y="0"/>
                </a:lnTo>
                <a:lnTo>
                  <a:pt x="446" y="52"/>
                </a:lnTo>
                <a:lnTo>
                  <a:pt x="221" y="81"/>
                </a:lnTo>
                <a:lnTo>
                  <a:pt x="215" y="109"/>
                </a:lnTo>
                <a:lnTo>
                  <a:pt x="206" y="116"/>
                </a:lnTo>
                <a:lnTo>
                  <a:pt x="187" y="143"/>
                </a:lnTo>
                <a:lnTo>
                  <a:pt x="174" y="143"/>
                </a:lnTo>
                <a:lnTo>
                  <a:pt x="164" y="150"/>
                </a:lnTo>
                <a:lnTo>
                  <a:pt x="153" y="163"/>
                </a:lnTo>
                <a:lnTo>
                  <a:pt x="138" y="156"/>
                </a:lnTo>
                <a:lnTo>
                  <a:pt x="117" y="175"/>
                </a:lnTo>
                <a:lnTo>
                  <a:pt x="113" y="188"/>
                </a:lnTo>
                <a:lnTo>
                  <a:pt x="28" y="239"/>
                </a:lnTo>
                <a:lnTo>
                  <a:pt x="24" y="261"/>
                </a:lnTo>
                <a:lnTo>
                  <a:pt x="0" y="269"/>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50" name="Freeform 52"/>
          <p:cNvSpPr>
            <a:spLocks/>
          </p:cNvSpPr>
          <p:nvPr/>
        </p:nvSpPr>
        <p:spPr bwMode="auto">
          <a:xfrm>
            <a:off x="3744913" y="1187450"/>
            <a:ext cx="954087" cy="603250"/>
          </a:xfrm>
          <a:custGeom>
            <a:avLst/>
            <a:gdLst>
              <a:gd name="T0" fmla="*/ 0 w 601"/>
              <a:gd name="T1" fmla="*/ 2147483647 h 380"/>
              <a:gd name="T2" fmla="*/ 2147483647 w 601"/>
              <a:gd name="T3" fmla="*/ 0 h 380"/>
              <a:gd name="T4" fmla="*/ 2147483647 w 601"/>
              <a:gd name="T5" fmla="*/ 2147483647 h 380"/>
              <a:gd name="T6" fmla="*/ 2147483647 w 601"/>
              <a:gd name="T7" fmla="*/ 2147483647 h 380"/>
              <a:gd name="T8" fmla="*/ 2147483647 w 601"/>
              <a:gd name="T9" fmla="*/ 2147483647 h 380"/>
              <a:gd name="T10" fmla="*/ 2147483647 w 601"/>
              <a:gd name="T11" fmla="*/ 2147483647 h 380"/>
              <a:gd name="T12" fmla="*/ 2147483647 w 601"/>
              <a:gd name="T13" fmla="*/ 2147483647 h 380"/>
              <a:gd name="T14" fmla="*/ 2147483647 w 601"/>
              <a:gd name="T15" fmla="*/ 2147483647 h 380"/>
              <a:gd name="T16" fmla="*/ 2147483647 w 601"/>
              <a:gd name="T17" fmla="*/ 2147483647 h 380"/>
              <a:gd name="T18" fmla="*/ 0 w 601"/>
              <a:gd name="T19" fmla="*/ 2147483647 h 3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01"/>
              <a:gd name="T31" fmla="*/ 0 h 380"/>
              <a:gd name="T32" fmla="*/ 601 w 601"/>
              <a:gd name="T33" fmla="*/ 380 h 3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01" h="380">
                <a:moveTo>
                  <a:pt x="0" y="346"/>
                </a:moveTo>
                <a:lnTo>
                  <a:pt x="28" y="0"/>
                </a:lnTo>
                <a:lnTo>
                  <a:pt x="328" y="22"/>
                </a:lnTo>
                <a:lnTo>
                  <a:pt x="550" y="28"/>
                </a:lnTo>
                <a:lnTo>
                  <a:pt x="556" y="123"/>
                </a:lnTo>
                <a:lnTo>
                  <a:pt x="579" y="198"/>
                </a:lnTo>
                <a:lnTo>
                  <a:pt x="581" y="297"/>
                </a:lnTo>
                <a:lnTo>
                  <a:pt x="600" y="379"/>
                </a:lnTo>
                <a:lnTo>
                  <a:pt x="281" y="367"/>
                </a:lnTo>
                <a:lnTo>
                  <a:pt x="0" y="346"/>
                </a:lnTo>
              </a:path>
            </a:pathLst>
          </a:custGeom>
          <a:solidFill>
            <a:srgbClr val="6699FF"/>
          </a:solidFill>
          <a:ln w="12700" cap="sq" cmpd="sng">
            <a:solidFill>
              <a:schemeClr val="bg1"/>
            </a:solidFill>
            <a:prstDash val="solid"/>
            <a:round/>
            <a:headEnd/>
            <a:tailEnd/>
          </a:ln>
        </p:spPr>
        <p:txBody>
          <a:bodyPr wrap="none" anchor="ctr"/>
          <a:lstStyle/>
          <a:p>
            <a:endParaRPr lang="en-US"/>
          </a:p>
        </p:txBody>
      </p:sp>
      <p:sp>
        <p:nvSpPr>
          <p:cNvPr id="47151" name="Freeform 53"/>
          <p:cNvSpPr>
            <a:spLocks/>
          </p:cNvSpPr>
          <p:nvPr/>
        </p:nvSpPr>
        <p:spPr bwMode="auto">
          <a:xfrm>
            <a:off x="6275388" y="2352675"/>
            <a:ext cx="603250" cy="677863"/>
          </a:xfrm>
          <a:custGeom>
            <a:avLst/>
            <a:gdLst>
              <a:gd name="T0" fmla="*/ 0 w 380"/>
              <a:gd name="T1" fmla="*/ 2147483647 h 427"/>
              <a:gd name="T2" fmla="*/ 2147483647 w 380"/>
              <a:gd name="T3" fmla="*/ 2147483647 h 427"/>
              <a:gd name="T4" fmla="*/ 2147483647 w 380"/>
              <a:gd name="T5" fmla="*/ 2147483647 h 427"/>
              <a:gd name="T6" fmla="*/ 2147483647 w 380"/>
              <a:gd name="T7" fmla="*/ 2147483647 h 427"/>
              <a:gd name="T8" fmla="*/ 2147483647 w 380"/>
              <a:gd name="T9" fmla="*/ 2147483647 h 427"/>
              <a:gd name="T10" fmla="*/ 2147483647 w 380"/>
              <a:gd name="T11" fmla="*/ 2147483647 h 427"/>
              <a:gd name="T12" fmla="*/ 2147483647 w 380"/>
              <a:gd name="T13" fmla="*/ 2147483647 h 427"/>
              <a:gd name="T14" fmla="*/ 2147483647 w 380"/>
              <a:gd name="T15" fmla="*/ 2147483647 h 427"/>
              <a:gd name="T16" fmla="*/ 2147483647 w 380"/>
              <a:gd name="T17" fmla="*/ 2147483647 h 427"/>
              <a:gd name="T18" fmla="*/ 2147483647 w 380"/>
              <a:gd name="T19" fmla="*/ 2147483647 h 427"/>
              <a:gd name="T20" fmla="*/ 2147483647 w 380"/>
              <a:gd name="T21" fmla="*/ 2147483647 h 427"/>
              <a:gd name="T22" fmla="*/ 2147483647 w 380"/>
              <a:gd name="T23" fmla="*/ 2147483647 h 427"/>
              <a:gd name="T24" fmla="*/ 2147483647 w 380"/>
              <a:gd name="T25" fmla="*/ 2147483647 h 427"/>
              <a:gd name="T26" fmla="*/ 2147483647 w 380"/>
              <a:gd name="T27" fmla="*/ 2147483647 h 427"/>
              <a:gd name="T28" fmla="*/ 2147483647 w 380"/>
              <a:gd name="T29" fmla="*/ 2147483647 h 427"/>
              <a:gd name="T30" fmla="*/ 2147483647 w 380"/>
              <a:gd name="T31" fmla="*/ 2147483647 h 427"/>
              <a:gd name="T32" fmla="*/ 2147483647 w 380"/>
              <a:gd name="T33" fmla="*/ 2147483647 h 427"/>
              <a:gd name="T34" fmla="*/ 2147483647 w 380"/>
              <a:gd name="T35" fmla="*/ 2147483647 h 427"/>
              <a:gd name="T36" fmla="*/ 2147483647 w 380"/>
              <a:gd name="T37" fmla="*/ 2147483647 h 427"/>
              <a:gd name="T38" fmla="*/ 2147483647 w 380"/>
              <a:gd name="T39" fmla="*/ 0 h 427"/>
              <a:gd name="T40" fmla="*/ 2147483647 w 380"/>
              <a:gd name="T41" fmla="*/ 2147483647 h 427"/>
              <a:gd name="T42" fmla="*/ 2147483647 w 380"/>
              <a:gd name="T43" fmla="*/ 2147483647 h 427"/>
              <a:gd name="T44" fmla="*/ 2147483647 w 380"/>
              <a:gd name="T45" fmla="*/ 2147483647 h 427"/>
              <a:gd name="T46" fmla="*/ 2147483647 w 380"/>
              <a:gd name="T47" fmla="*/ 2147483647 h 427"/>
              <a:gd name="T48" fmla="*/ 2147483647 w 380"/>
              <a:gd name="T49" fmla="*/ 2147483647 h 427"/>
              <a:gd name="T50" fmla="*/ 2147483647 w 380"/>
              <a:gd name="T51" fmla="*/ 2147483647 h 427"/>
              <a:gd name="T52" fmla="*/ 2147483647 w 380"/>
              <a:gd name="T53" fmla="*/ 2147483647 h 427"/>
              <a:gd name="T54" fmla="*/ 2147483647 w 380"/>
              <a:gd name="T55" fmla="*/ 2147483647 h 427"/>
              <a:gd name="T56" fmla="*/ 2147483647 w 380"/>
              <a:gd name="T57" fmla="*/ 2147483647 h 427"/>
              <a:gd name="T58" fmla="*/ 2147483647 w 380"/>
              <a:gd name="T59" fmla="*/ 2147483647 h 427"/>
              <a:gd name="T60" fmla="*/ 2147483647 w 380"/>
              <a:gd name="T61" fmla="*/ 2147483647 h 427"/>
              <a:gd name="T62" fmla="*/ 2147483647 w 380"/>
              <a:gd name="T63" fmla="*/ 2147483647 h 427"/>
              <a:gd name="T64" fmla="*/ 2147483647 w 380"/>
              <a:gd name="T65" fmla="*/ 2147483647 h 427"/>
              <a:gd name="T66" fmla="*/ 2147483647 w 380"/>
              <a:gd name="T67" fmla="*/ 2147483647 h 427"/>
              <a:gd name="T68" fmla="*/ 2147483647 w 380"/>
              <a:gd name="T69" fmla="*/ 2147483647 h 427"/>
              <a:gd name="T70" fmla="*/ 2147483647 w 380"/>
              <a:gd name="T71" fmla="*/ 2147483647 h 427"/>
              <a:gd name="T72" fmla="*/ 2147483647 w 380"/>
              <a:gd name="T73" fmla="*/ 2147483647 h 427"/>
              <a:gd name="T74" fmla="*/ 0 w 380"/>
              <a:gd name="T75" fmla="*/ 2147483647 h 42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80"/>
              <a:gd name="T115" fmla="*/ 0 h 427"/>
              <a:gd name="T116" fmla="*/ 380 w 380"/>
              <a:gd name="T117" fmla="*/ 427 h 42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80" h="427">
                <a:moveTo>
                  <a:pt x="0" y="77"/>
                </a:moveTo>
                <a:lnTo>
                  <a:pt x="32" y="374"/>
                </a:lnTo>
                <a:lnTo>
                  <a:pt x="58" y="372"/>
                </a:lnTo>
                <a:lnTo>
                  <a:pt x="77" y="378"/>
                </a:lnTo>
                <a:lnTo>
                  <a:pt x="87" y="401"/>
                </a:lnTo>
                <a:lnTo>
                  <a:pt x="115" y="405"/>
                </a:lnTo>
                <a:lnTo>
                  <a:pt x="134" y="412"/>
                </a:lnTo>
                <a:lnTo>
                  <a:pt x="176" y="410"/>
                </a:lnTo>
                <a:lnTo>
                  <a:pt x="195" y="401"/>
                </a:lnTo>
                <a:lnTo>
                  <a:pt x="240" y="426"/>
                </a:lnTo>
                <a:lnTo>
                  <a:pt x="267" y="405"/>
                </a:lnTo>
                <a:lnTo>
                  <a:pt x="272" y="355"/>
                </a:lnTo>
                <a:lnTo>
                  <a:pt x="293" y="365"/>
                </a:lnTo>
                <a:lnTo>
                  <a:pt x="299" y="329"/>
                </a:lnTo>
                <a:lnTo>
                  <a:pt x="346" y="293"/>
                </a:lnTo>
                <a:lnTo>
                  <a:pt x="365" y="272"/>
                </a:lnTo>
                <a:lnTo>
                  <a:pt x="373" y="177"/>
                </a:lnTo>
                <a:lnTo>
                  <a:pt x="367" y="159"/>
                </a:lnTo>
                <a:lnTo>
                  <a:pt x="379" y="149"/>
                </a:lnTo>
                <a:lnTo>
                  <a:pt x="354" y="0"/>
                </a:lnTo>
                <a:lnTo>
                  <a:pt x="316" y="18"/>
                </a:lnTo>
                <a:lnTo>
                  <a:pt x="293" y="34"/>
                </a:lnTo>
                <a:lnTo>
                  <a:pt x="280" y="49"/>
                </a:lnTo>
                <a:lnTo>
                  <a:pt x="257" y="68"/>
                </a:lnTo>
                <a:lnTo>
                  <a:pt x="236" y="71"/>
                </a:lnTo>
                <a:lnTo>
                  <a:pt x="210" y="83"/>
                </a:lnTo>
                <a:lnTo>
                  <a:pt x="198" y="88"/>
                </a:lnTo>
                <a:lnTo>
                  <a:pt x="181" y="79"/>
                </a:lnTo>
                <a:lnTo>
                  <a:pt x="161" y="90"/>
                </a:lnTo>
                <a:lnTo>
                  <a:pt x="159" y="87"/>
                </a:lnTo>
                <a:lnTo>
                  <a:pt x="178" y="73"/>
                </a:lnTo>
                <a:lnTo>
                  <a:pt x="176" y="73"/>
                </a:lnTo>
                <a:lnTo>
                  <a:pt x="168" y="71"/>
                </a:lnTo>
                <a:lnTo>
                  <a:pt x="159" y="77"/>
                </a:lnTo>
                <a:lnTo>
                  <a:pt x="125" y="62"/>
                </a:lnTo>
                <a:lnTo>
                  <a:pt x="111" y="68"/>
                </a:lnTo>
                <a:lnTo>
                  <a:pt x="113" y="60"/>
                </a:lnTo>
                <a:lnTo>
                  <a:pt x="0" y="77"/>
                </a:lnTo>
              </a:path>
            </a:pathLst>
          </a:custGeom>
          <a:solidFill>
            <a:srgbClr val="6699FF"/>
          </a:solidFill>
          <a:ln w="12700" cap="rnd" cmpd="sng">
            <a:solidFill>
              <a:srgbClr val="000000"/>
            </a:solidFill>
            <a:prstDash val="solid"/>
            <a:round/>
            <a:headEnd/>
            <a:tailEnd/>
          </a:ln>
        </p:spPr>
        <p:txBody>
          <a:bodyPr/>
          <a:lstStyle/>
          <a:p>
            <a:endParaRPr lang="en-US"/>
          </a:p>
        </p:txBody>
      </p:sp>
      <p:sp>
        <p:nvSpPr>
          <p:cNvPr id="47152" name="Freeform 54"/>
          <p:cNvSpPr>
            <a:spLocks/>
          </p:cNvSpPr>
          <p:nvPr/>
        </p:nvSpPr>
        <p:spPr bwMode="auto">
          <a:xfrm>
            <a:off x="3740150" y="3373438"/>
            <a:ext cx="1250950" cy="649287"/>
          </a:xfrm>
          <a:custGeom>
            <a:avLst/>
            <a:gdLst>
              <a:gd name="T0" fmla="*/ 0 w 788"/>
              <a:gd name="T1" fmla="*/ 2147483647 h 409"/>
              <a:gd name="T2" fmla="*/ 2147483647 w 788"/>
              <a:gd name="T3" fmla="*/ 0 h 409"/>
              <a:gd name="T4" fmla="*/ 2147483647 w 788"/>
              <a:gd name="T5" fmla="*/ 2147483647 h 409"/>
              <a:gd name="T6" fmla="*/ 2147483647 w 788"/>
              <a:gd name="T7" fmla="*/ 2147483647 h 409"/>
              <a:gd name="T8" fmla="*/ 2147483647 w 788"/>
              <a:gd name="T9" fmla="*/ 2147483647 h 409"/>
              <a:gd name="T10" fmla="*/ 2147483647 w 788"/>
              <a:gd name="T11" fmla="*/ 2147483647 h 409"/>
              <a:gd name="T12" fmla="*/ 2147483647 w 788"/>
              <a:gd name="T13" fmla="*/ 2147483647 h 409"/>
              <a:gd name="T14" fmla="*/ 2147483647 w 788"/>
              <a:gd name="T15" fmla="*/ 2147483647 h 409"/>
              <a:gd name="T16" fmla="*/ 2147483647 w 788"/>
              <a:gd name="T17" fmla="*/ 2147483647 h 409"/>
              <a:gd name="T18" fmla="*/ 2147483647 w 788"/>
              <a:gd name="T19" fmla="*/ 2147483647 h 409"/>
              <a:gd name="T20" fmla="*/ 2147483647 w 788"/>
              <a:gd name="T21" fmla="*/ 2147483647 h 409"/>
              <a:gd name="T22" fmla="*/ 2147483647 w 788"/>
              <a:gd name="T23" fmla="*/ 2147483647 h 409"/>
              <a:gd name="T24" fmla="*/ 2147483647 w 788"/>
              <a:gd name="T25" fmla="*/ 2147483647 h 409"/>
              <a:gd name="T26" fmla="*/ 2147483647 w 788"/>
              <a:gd name="T27" fmla="*/ 2147483647 h 409"/>
              <a:gd name="T28" fmla="*/ 2147483647 w 788"/>
              <a:gd name="T29" fmla="*/ 2147483647 h 409"/>
              <a:gd name="T30" fmla="*/ 2147483647 w 788"/>
              <a:gd name="T31" fmla="*/ 2147483647 h 409"/>
              <a:gd name="T32" fmla="*/ 2147483647 w 788"/>
              <a:gd name="T33" fmla="*/ 2147483647 h 409"/>
              <a:gd name="T34" fmla="*/ 2147483647 w 788"/>
              <a:gd name="T35" fmla="*/ 2147483647 h 409"/>
              <a:gd name="T36" fmla="*/ 2147483647 w 788"/>
              <a:gd name="T37" fmla="*/ 2147483647 h 409"/>
              <a:gd name="T38" fmla="*/ 2147483647 w 788"/>
              <a:gd name="T39" fmla="*/ 2147483647 h 409"/>
              <a:gd name="T40" fmla="*/ 2147483647 w 788"/>
              <a:gd name="T41" fmla="*/ 2147483647 h 409"/>
              <a:gd name="T42" fmla="*/ 2147483647 w 788"/>
              <a:gd name="T43" fmla="*/ 2147483647 h 409"/>
              <a:gd name="T44" fmla="*/ 2147483647 w 788"/>
              <a:gd name="T45" fmla="*/ 2147483647 h 409"/>
              <a:gd name="T46" fmla="*/ 2147483647 w 788"/>
              <a:gd name="T47" fmla="*/ 2147483647 h 409"/>
              <a:gd name="T48" fmla="*/ 2147483647 w 788"/>
              <a:gd name="T49" fmla="*/ 2147483647 h 409"/>
              <a:gd name="T50" fmla="*/ 2147483647 w 788"/>
              <a:gd name="T51" fmla="*/ 2147483647 h 409"/>
              <a:gd name="T52" fmla="*/ 2147483647 w 788"/>
              <a:gd name="T53" fmla="*/ 2147483647 h 409"/>
              <a:gd name="T54" fmla="*/ 2147483647 w 788"/>
              <a:gd name="T55" fmla="*/ 2147483647 h 409"/>
              <a:gd name="T56" fmla="*/ 2147483647 w 788"/>
              <a:gd name="T57" fmla="*/ 2147483647 h 409"/>
              <a:gd name="T58" fmla="*/ 2147483647 w 788"/>
              <a:gd name="T59" fmla="*/ 2147483647 h 409"/>
              <a:gd name="T60" fmla="*/ 2147483647 w 788"/>
              <a:gd name="T61" fmla="*/ 2147483647 h 409"/>
              <a:gd name="T62" fmla="*/ 2147483647 w 788"/>
              <a:gd name="T63" fmla="*/ 2147483647 h 409"/>
              <a:gd name="T64" fmla="*/ 2147483647 w 788"/>
              <a:gd name="T65" fmla="*/ 2147483647 h 409"/>
              <a:gd name="T66" fmla="*/ 2147483647 w 788"/>
              <a:gd name="T67" fmla="*/ 2147483647 h 409"/>
              <a:gd name="T68" fmla="*/ 2147483647 w 788"/>
              <a:gd name="T69" fmla="*/ 2147483647 h 409"/>
              <a:gd name="T70" fmla="*/ 2147483647 w 788"/>
              <a:gd name="T71" fmla="*/ 2147483647 h 409"/>
              <a:gd name="T72" fmla="*/ 0 w 788"/>
              <a:gd name="T73" fmla="*/ 2147483647 h 40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88"/>
              <a:gd name="T112" fmla="*/ 0 h 409"/>
              <a:gd name="T113" fmla="*/ 788 w 788"/>
              <a:gd name="T114" fmla="*/ 409 h 40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88" h="409">
                <a:moveTo>
                  <a:pt x="0" y="58"/>
                </a:moveTo>
                <a:lnTo>
                  <a:pt x="7" y="0"/>
                </a:lnTo>
                <a:lnTo>
                  <a:pt x="92" y="5"/>
                </a:lnTo>
                <a:lnTo>
                  <a:pt x="477" y="22"/>
                </a:lnTo>
                <a:lnTo>
                  <a:pt x="764" y="20"/>
                </a:lnTo>
                <a:lnTo>
                  <a:pt x="766" y="81"/>
                </a:lnTo>
                <a:lnTo>
                  <a:pt x="787" y="206"/>
                </a:lnTo>
                <a:lnTo>
                  <a:pt x="781" y="408"/>
                </a:lnTo>
                <a:lnTo>
                  <a:pt x="758" y="398"/>
                </a:lnTo>
                <a:lnTo>
                  <a:pt x="718" y="370"/>
                </a:lnTo>
                <a:lnTo>
                  <a:pt x="703" y="379"/>
                </a:lnTo>
                <a:lnTo>
                  <a:pt x="652" y="387"/>
                </a:lnTo>
                <a:lnTo>
                  <a:pt x="603" y="402"/>
                </a:lnTo>
                <a:lnTo>
                  <a:pt x="582" y="383"/>
                </a:lnTo>
                <a:lnTo>
                  <a:pt x="555" y="389"/>
                </a:lnTo>
                <a:lnTo>
                  <a:pt x="551" y="373"/>
                </a:lnTo>
                <a:lnTo>
                  <a:pt x="534" y="387"/>
                </a:lnTo>
                <a:lnTo>
                  <a:pt x="532" y="402"/>
                </a:lnTo>
                <a:lnTo>
                  <a:pt x="525" y="379"/>
                </a:lnTo>
                <a:lnTo>
                  <a:pt x="508" y="392"/>
                </a:lnTo>
                <a:lnTo>
                  <a:pt x="477" y="368"/>
                </a:lnTo>
                <a:lnTo>
                  <a:pt x="464" y="387"/>
                </a:lnTo>
                <a:lnTo>
                  <a:pt x="453" y="377"/>
                </a:lnTo>
                <a:lnTo>
                  <a:pt x="439" y="349"/>
                </a:lnTo>
                <a:lnTo>
                  <a:pt x="413" y="347"/>
                </a:lnTo>
                <a:lnTo>
                  <a:pt x="409" y="354"/>
                </a:lnTo>
                <a:lnTo>
                  <a:pt x="394" y="345"/>
                </a:lnTo>
                <a:lnTo>
                  <a:pt x="381" y="349"/>
                </a:lnTo>
                <a:lnTo>
                  <a:pt x="362" y="339"/>
                </a:lnTo>
                <a:lnTo>
                  <a:pt x="339" y="337"/>
                </a:lnTo>
                <a:lnTo>
                  <a:pt x="339" y="322"/>
                </a:lnTo>
                <a:lnTo>
                  <a:pt x="326" y="309"/>
                </a:lnTo>
                <a:lnTo>
                  <a:pt x="320" y="318"/>
                </a:lnTo>
                <a:lnTo>
                  <a:pt x="292" y="318"/>
                </a:lnTo>
                <a:lnTo>
                  <a:pt x="267" y="296"/>
                </a:lnTo>
                <a:lnTo>
                  <a:pt x="274" y="75"/>
                </a:lnTo>
                <a:lnTo>
                  <a:pt x="0" y="58"/>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153" name="Freeform 55"/>
          <p:cNvSpPr>
            <a:spLocks/>
          </p:cNvSpPr>
          <p:nvPr/>
        </p:nvSpPr>
        <p:spPr bwMode="auto">
          <a:xfrm>
            <a:off x="1025525" y="1198563"/>
            <a:ext cx="1155700" cy="979487"/>
          </a:xfrm>
          <a:custGeom>
            <a:avLst/>
            <a:gdLst>
              <a:gd name="T0" fmla="*/ 0 w 728"/>
              <a:gd name="T1" fmla="*/ 2147483647 h 617"/>
              <a:gd name="T2" fmla="*/ 2147483647 w 728"/>
              <a:gd name="T3" fmla="*/ 2147483647 h 617"/>
              <a:gd name="T4" fmla="*/ 2147483647 w 728"/>
              <a:gd name="T5" fmla="*/ 2147483647 h 617"/>
              <a:gd name="T6" fmla="*/ 2147483647 w 728"/>
              <a:gd name="T7" fmla="*/ 0 h 617"/>
              <a:gd name="T8" fmla="*/ 2147483647 w 728"/>
              <a:gd name="T9" fmla="*/ 2147483647 h 617"/>
              <a:gd name="T10" fmla="*/ 2147483647 w 728"/>
              <a:gd name="T11" fmla="*/ 2147483647 h 617"/>
              <a:gd name="T12" fmla="*/ 2147483647 w 728"/>
              <a:gd name="T13" fmla="*/ 2147483647 h 617"/>
              <a:gd name="T14" fmla="*/ 2147483647 w 728"/>
              <a:gd name="T15" fmla="*/ 2147483647 h 617"/>
              <a:gd name="T16" fmla="*/ 2147483647 w 728"/>
              <a:gd name="T17" fmla="*/ 2147483647 h 617"/>
              <a:gd name="T18" fmla="*/ 2147483647 w 728"/>
              <a:gd name="T19" fmla="*/ 2147483647 h 617"/>
              <a:gd name="T20" fmla="*/ 2147483647 w 728"/>
              <a:gd name="T21" fmla="*/ 2147483647 h 617"/>
              <a:gd name="T22" fmla="*/ 2147483647 w 728"/>
              <a:gd name="T23" fmla="*/ 2147483647 h 617"/>
              <a:gd name="T24" fmla="*/ 2147483647 w 728"/>
              <a:gd name="T25" fmla="*/ 2147483647 h 617"/>
              <a:gd name="T26" fmla="*/ 2147483647 w 728"/>
              <a:gd name="T27" fmla="*/ 2147483647 h 617"/>
              <a:gd name="T28" fmla="*/ 2147483647 w 728"/>
              <a:gd name="T29" fmla="*/ 2147483647 h 617"/>
              <a:gd name="T30" fmla="*/ 2147483647 w 728"/>
              <a:gd name="T31" fmla="*/ 2147483647 h 617"/>
              <a:gd name="T32" fmla="*/ 2147483647 w 728"/>
              <a:gd name="T33" fmla="*/ 2147483647 h 617"/>
              <a:gd name="T34" fmla="*/ 2147483647 w 728"/>
              <a:gd name="T35" fmla="*/ 2147483647 h 617"/>
              <a:gd name="T36" fmla="*/ 2147483647 w 728"/>
              <a:gd name="T37" fmla="*/ 2147483647 h 617"/>
              <a:gd name="T38" fmla="*/ 2147483647 w 728"/>
              <a:gd name="T39" fmla="*/ 2147483647 h 617"/>
              <a:gd name="T40" fmla="*/ 2147483647 w 728"/>
              <a:gd name="T41" fmla="*/ 2147483647 h 617"/>
              <a:gd name="T42" fmla="*/ 2147483647 w 728"/>
              <a:gd name="T43" fmla="*/ 2147483647 h 617"/>
              <a:gd name="T44" fmla="*/ 2147483647 w 728"/>
              <a:gd name="T45" fmla="*/ 2147483647 h 617"/>
              <a:gd name="T46" fmla="*/ 2147483647 w 728"/>
              <a:gd name="T47" fmla="*/ 2147483647 h 617"/>
              <a:gd name="T48" fmla="*/ 2147483647 w 728"/>
              <a:gd name="T49" fmla="*/ 2147483647 h 617"/>
              <a:gd name="T50" fmla="*/ 0 w 728"/>
              <a:gd name="T51" fmla="*/ 2147483647 h 6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728"/>
              <a:gd name="T79" fmla="*/ 0 h 617"/>
              <a:gd name="T80" fmla="*/ 728 w 728"/>
              <a:gd name="T81" fmla="*/ 617 h 6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728" h="617">
                <a:moveTo>
                  <a:pt x="0" y="458"/>
                </a:moveTo>
                <a:lnTo>
                  <a:pt x="11" y="346"/>
                </a:lnTo>
                <a:lnTo>
                  <a:pt x="66" y="257"/>
                </a:lnTo>
                <a:lnTo>
                  <a:pt x="157" y="0"/>
                </a:lnTo>
                <a:lnTo>
                  <a:pt x="201" y="15"/>
                </a:lnTo>
                <a:lnTo>
                  <a:pt x="203" y="26"/>
                </a:lnTo>
                <a:lnTo>
                  <a:pt x="216" y="26"/>
                </a:lnTo>
                <a:lnTo>
                  <a:pt x="237" y="72"/>
                </a:lnTo>
                <a:lnTo>
                  <a:pt x="234" y="87"/>
                </a:lnTo>
                <a:lnTo>
                  <a:pt x="270" y="115"/>
                </a:lnTo>
                <a:lnTo>
                  <a:pt x="333" y="113"/>
                </a:lnTo>
                <a:lnTo>
                  <a:pt x="378" y="134"/>
                </a:lnTo>
                <a:lnTo>
                  <a:pt x="401" y="130"/>
                </a:lnTo>
                <a:lnTo>
                  <a:pt x="540" y="134"/>
                </a:lnTo>
                <a:lnTo>
                  <a:pt x="698" y="172"/>
                </a:lnTo>
                <a:lnTo>
                  <a:pt x="706" y="189"/>
                </a:lnTo>
                <a:lnTo>
                  <a:pt x="727" y="217"/>
                </a:lnTo>
                <a:lnTo>
                  <a:pt x="700" y="257"/>
                </a:lnTo>
                <a:lnTo>
                  <a:pt x="671" y="301"/>
                </a:lnTo>
                <a:lnTo>
                  <a:pt x="639" y="333"/>
                </a:lnTo>
                <a:lnTo>
                  <a:pt x="631" y="356"/>
                </a:lnTo>
                <a:lnTo>
                  <a:pt x="650" y="379"/>
                </a:lnTo>
                <a:lnTo>
                  <a:pt x="629" y="428"/>
                </a:lnTo>
                <a:lnTo>
                  <a:pt x="588" y="616"/>
                </a:lnTo>
                <a:lnTo>
                  <a:pt x="338" y="555"/>
                </a:lnTo>
                <a:lnTo>
                  <a:pt x="0" y="458"/>
                </a:lnTo>
              </a:path>
            </a:pathLst>
          </a:custGeom>
          <a:solidFill>
            <a:srgbClr val="6699FF"/>
          </a:solidFill>
          <a:ln w="12700" cap="sq" cmpd="sng">
            <a:solidFill>
              <a:schemeClr val="bg1"/>
            </a:solidFill>
            <a:prstDash val="solid"/>
            <a:round/>
            <a:headEnd/>
            <a:tailEnd/>
          </a:ln>
        </p:spPr>
        <p:txBody>
          <a:bodyPr wrap="none" anchor="ctr"/>
          <a:lstStyle/>
          <a:p>
            <a:endParaRPr lang="en-US"/>
          </a:p>
        </p:txBody>
      </p:sp>
      <p:sp>
        <p:nvSpPr>
          <p:cNvPr id="47154" name="Freeform 56"/>
          <p:cNvSpPr>
            <a:spLocks/>
          </p:cNvSpPr>
          <p:nvPr/>
        </p:nvSpPr>
        <p:spPr bwMode="auto">
          <a:xfrm>
            <a:off x="6835775" y="2220913"/>
            <a:ext cx="841375" cy="533400"/>
          </a:xfrm>
          <a:custGeom>
            <a:avLst/>
            <a:gdLst>
              <a:gd name="T0" fmla="*/ 0 w 530"/>
              <a:gd name="T1" fmla="*/ 2147483647 h 336"/>
              <a:gd name="T2" fmla="*/ 2147483647 w 530"/>
              <a:gd name="T3" fmla="*/ 2147483647 h 336"/>
              <a:gd name="T4" fmla="*/ 2147483647 w 530"/>
              <a:gd name="T5" fmla="*/ 2147483647 h 336"/>
              <a:gd name="T6" fmla="*/ 2147483647 w 530"/>
              <a:gd name="T7" fmla="*/ 2147483647 h 336"/>
              <a:gd name="T8" fmla="*/ 2147483647 w 530"/>
              <a:gd name="T9" fmla="*/ 2147483647 h 336"/>
              <a:gd name="T10" fmla="*/ 2147483647 w 530"/>
              <a:gd name="T11" fmla="*/ 2147483647 h 336"/>
              <a:gd name="T12" fmla="*/ 2147483647 w 530"/>
              <a:gd name="T13" fmla="*/ 2147483647 h 336"/>
              <a:gd name="T14" fmla="*/ 2147483647 w 530"/>
              <a:gd name="T15" fmla="*/ 2147483647 h 336"/>
              <a:gd name="T16" fmla="*/ 2147483647 w 530"/>
              <a:gd name="T17" fmla="*/ 2147483647 h 336"/>
              <a:gd name="T18" fmla="*/ 2147483647 w 530"/>
              <a:gd name="T19" fmla="*/ 2147483647 h 336"/>
              <a:gd name="T20" fmla="*/ 2147483647 w 530"/>
              <a:gd name="T21" fmla="*/ 2147483647 h 336"/>
              <a:gd name="T22" fmla="*/ 2147483647 w 530"/>
              <a:gd name="T23" fmla="*/ 2147483647 h 336"/>
              <a:gd name="T24" fmla="*/ 2147483647 w 530"/>
              <a:gd name="T25" fmla="*/ 2147483647 h 336"/>
              <a:gd name="T26" fmla="*/ 2147483647 w 530"/>
              <a:gd name="T27" fmla="*/ 2147483647 h 336"/>
              <a:gd name="T28" fmla="*/ 2147483647 w 530"/>
              <a:gd name="T29" fmla="*/ 2147483647 h 336"/>
              <a:gd name="T30" fmla="*/ 2147483647 w 530"/>
              <a:gd name="T31" fmla="*/ 0 h 336"/>
              <a:gd name="T32" fmla="*/ 2147483647 w 530"/>
              <a:gd name="T33" fmla="*/ 2147483647 h 336"/>
              <a:gd name="T34" fmla="*/ 2147483647 w 530"/>
              <a:gd name="T35" fmla="*/ 2147483647 h 336"/>
              <a:gd name="T36" fmla="*/ 0 w 530"/>
              <a:gd name="T37" fmla="*/ 2147483647 h 3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336"/>
              <a:gd name="T59" fmla="*/ 530 w 530"/>
              <a:gd name="T60" fmla="*/ 336 h 3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336">
                <a:moveTo>
                  <a:pt x="0" y="82"/>
                </a:moveTo>
                <a:lnTo>
                  <a:pt x="24" y="231"/>
                </a:lnTo>
                <a:lnTo>
                  <a:pt x="41" y="335"/>
                </a:lnTo>
                <a:lnTo>
                  <a:pt x="131" y="319"/>
                </a:lnTo>
                <a:lnTo>
                  <a:pt x="450" y="261"/>
                </a:lnTo>
                <a:lnTo>
                  <a:pt x="464" y="244"/>
                </a:lnTo>
                <a:lnTo>
                  <a:pt x="479" y="244"/>
                </a:lnTo>
                <a:lnTo>
                  <a:pt x="500" y="231"/>
                </a:lnTo>
                <a:lnTo>
                  <a:pt x="511" y="208"/>
                </a:lnTo>
                <a:lnTo>
                  <a:pt x="529" y="191"/>
                </a:lnTo>
                <a:lnTo>
                  <a:pt x="479" y="150"/>
                </a:lnTo>
                <a:lnTo>
                  <a:pt x="475" y="112"/>
                </a:lnTo>
                <a:lnTo>
                  <a:pt x="500" y="58"/>
                </a:lnTo>
                <a:lnTo>
                  <a:pt x="468" y="41"/>
                </a:lnTo>
                <a:lnTo>
                  <a:pt x="452" y="13"/>
                </a:lnTo>
                <a:lnTo>
                  <a:pt x="428" y="0"/>
                </a:lnTo>
                <a:lnTo>
                  <a:pt x="76" y="65"/>
                </a:lnTo>
                <a:lnTo>
                  <a:pt x="58" y="41"/>
                </a:lnTo>
                <a:lnTo>
                  <a:pt x="0" y="82"/>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55" name="Freeform 57"/>
          <p:cNvSpPr>
            <a:spLocks/>
          </p:cNvSpPr>
          <p:nvPr/>
        </p:nvSpPr>
        <p:spPr bwMode="auto">
          <a:xfrm>
            <a:off x="7988300" y="2090738"/>
            <a:ext cx="112713" cy="142875"/>
          </a:xfrm>
          <a:custGeom>
            <a:avLst/>
            <a:gdLst>
              <a:gd name="T0" fmla="*/ 0 w 71"/>
              <a:gd name="T1" fmla="*/ 2147483647 h 90"/>
              <a:gd name="T2" fmla="*/ 2147483647 w 71"/>
              <a:gd name="T3" fmla="*/ 2147483647 h 90"/>
              <a:gd name="T4" fmla="*/ 2147483647 w 71"/>
              <a:gd name="T5" fmla="*/ 2147483647 h 90"/>
              <a:gd name="T6" fmla="*/ 2147483647 w 71"/>
              <a:gd name="T7" fmla="*/ 2147483647 h 90"/>
              <a:gd name="T8" fmla="*/ 2147483647 w 71"/>
              <a:gd name="T9" fmla="*/ 2147483647 h 90"/>
              <a:gd name="T10" fmla="*/ 2147483647 w 71"/>
              <a:gd name="T11" fmla="*/ 2147483647 h 90"/>
              <a:gd name="T12" fmla="*/ 2147483647 w 71"/>
              <a:gd name="T13" fmla="*/ 2147483647 h 90"/>
              <a:gd name="T14" fmla="*/ 2147483647 w 71"/>
              <a:gd name="T15" fmla="*/ 2147483647 h 90"/>
              <a:gd name="T16" fmla="*/ 2147483647 w 71"/>
              <a:gd name="T17" fmla="*/ 2147483647 h 90"/>
              <a:gd name="T18" fmla="*/ 2147483647 w 71"/>
              <a:gd name="T19" fmla="*/ 2147483647 h 90"/>
              <a:gd name="T20" fmla="*/ 2147483647 w 71"/>
              <a:gd name="T21" fmla="*/ 2147483647 h 90"/>
              <a:gd name="T22" fmla="*/ 2147483647 w 71"/>
              <a:gd name="T23" fmla="*/ 2147483647 h 90"/>
              <a:gd name="T24" fmla="*/ 2147483647 w 71"/>
              <a:gd name="T25" fmla="*/ 2147483647 h 90"/>
              <a:gd name="T26" fmla="*/ 2147483647 w 71"/>
              <a:gd name="T27" fmla="*/ 0 h 90"/>
              <a:gd name="T28" fmla="*/ 0 w 71"/>
              <a:gd name="T29" fmla="*/ 2147483647 h 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1"/>
              <a:gd name="T46" fmla="*/ 0 h 90"/>
              <a:gd name="T47" fmla="*/ 71 w 71"/>
              <a:gd name="T48" fmla="*/ 90 h 9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1" h="90">
                <a:moveTo>
                  <a:pt x="0" y="9"/>
                </a:moveTo>
                <a:lnTo>
                  <a:pt x="13" y="87"/>
                </a:lnTo>
                <a:lnTo>
                  <a:pt x="15" y="89"/>
                </a:lnTo>
                <a:lnTo>
                  <a:pt x="43" y="73"/>
                </a:lnTo>
                <a:lnTo>
                  <a:pt x="41" y="52"/>
                </a:lnTo>
                <a:lnTo>
                  <a:pt x="45" y="40"/>
                </a:lnTo>
                <a:lnTo>
                  <a:pt x="51" y="46"/>
                </a:lnTo>
                <a:lnTo>
                  <a:pt x="54" y="65"/>
                </a:lnTo>
                <a:lnTo>
                  <a:pt x="60" y="61"/>
                </a:lnTo>
                <a:lnTo>
                  <a:pt x="70" y="46"/>
                </a:lnTo>
                <a:lnTo>
                  <a:pt x="60" y="29"/>
                </a:lnTo>
                <a:lnTo>
                  <a:pt x="43" y="27"/>
                </a:lnTo>
                <a:lnTo>
                  <a:pt x="35" y="1"/>
                </a:lnTo>
                <a:lnTo>
                  <a:pt x="24" y="0"/>
                </a:lnTo>
                <a:lnTo>
                  <a:pt x="0" y="9"/>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56" name="Freeform 58"/>
          <p:cNvSpPr>
            <a:spLocks/>
          </p:cNvSpPr>
          <p:nvPr/>
        </p:nvSpPr>
        <p:spPr bwMode="auto">
          <a:xfrm>
            <a:off x="6632575" y="3590925"/>
            <a:ext cx="731838" cy="557213"/>
          </a:xfrm>
          <a:custGeom>
            <a:avLst/>
            <a:gdLst>
              <a:gd name="T0" fmla="*/ 0 w 461"/>
              <a:gd name="T1" fmla="*/ 2147483647 h 351"/>
              <a:gd name="T2" fmla="*/ 2147483647 w 461"/>
              <a:gd name="T3" fmla="*/ 2147483647 h 351"/>
              <a:gd name="T4" fmla="*/ 2147483647 w 461"/>
              <a:gd name="T5" fmla="*/ 2147483647 h 351"/>
              <a:gd name="T6" fmla="*/ 2147483647 w 461"/>
              <a:gd name="T7" fmla="*/ 0 h 351"/>
              <a:gd name="T8" fmla="*/ 2147483647 w 461"/>
              <a:gd name="T9" fmla="*/ 2147483647 h 351"/>
              <a:gd name="T10" fmla="*/ 2147483647 w 461"/>
              <a:gd name="T11" fmla="*/ 2147483647 h 351"/>
              <a:gd name="T12" fmla="*/ 2147483647 w 461"/>
              <a:gd name="T13" fmla="*/ 2147483647 h 351"/>
              <a:gd name="T14" fmla="*/ 2147483647 w 461"/>
              <a:gd name="T15" fmla="*/ 2147483647 h 351"/>
              <a:gd name="T16" fmla="*/ 2147483647 w 461"/>
              <a:gd name="T17" fmla="*/ 2147483647 h 351"/>
              <a:gd name="T18" fmla="*/ 2147483647 w 461"/>
              <a:gd name="T19" fmla="*/ 2147483647 h 351"/>
              <a:gd name="T20" fmla="*/ 2147483647 w 461"/>
              <a:gd name="T21" fmla="*/ 2147483647 h 351"/>
              <a:gd name="T22" fmla="*/ 2147483647 w 461"/>
              <a:gd name="T23" fmla="*/ 2147483647 h 351"/>
              <a:gd name="T24" fmla="*/ 2147483647 w 461"/>
              <a:gd name="T25" fmla="*/ 2147483647 h 351"/>
              <a:gd name="T26" fmla="*/ 2147483647 w 461"/>
              <a:gd name="T27" fmla="*/ 2147483647 h 351"/>
              <a:gd name="T28" fmla="*/ 2147483647 w 461"/>
              <a:gd name="T29" fmla="*/ 2147483647 h 351"/>
              <a:gd name="T30" fmla="*/ 2147483647 w 461"/>
              <a:gd name="T31" fmla="*/ 2147483647 h 351"/>
              <a:gd name="T32" fmla="*/ 2147483647 w 461"/>
              <a:gd name="T33" fmla="*/ 2147483647 h 351"/>
              <a:gd name="T34" fmla="*/ 2147483647 w 461"/>
              <a:gd name="T35" fmla="*/ 2147483647 h 351"/>
              <a:gd name="T36" fmla="*/ 2147483647 w 461"/>
              <a:gd name="T37" fmla="*/ 2147483647 h 351"/>
              <a:gd name="T38" fmla="*/ 2147483647 w 461"/>
              <a:gd name="T39" fmla="*/ 2147483647 h 351"/>
              <a:gd name="T40" fmla="*/ 2147483647 w 461"/>
              <a:gd name="T41" fmla="*/ 2147483647 h 351"/>
              <a:gd name="T42" fmla="*/ 2147483647 w 461"/>
              <a:gd name="T43" fmla="*/ 2147483647 h 351"/>
              <a:gd name="T44" fmla="*/ 2147483647 w 461"/>
              <a:gd name="T45" fmla="*/ 2147483647 h 351"/>
              <a:gd name="T46" fmla="*/ 2147483647 w 461"/>
              <a:gd name="T47" fmla="*/ 2147483647 h 351"/>
              <a:gd name="T48" fmla="*/ 2147483647 w 461"/>
              <a:gd name="T49" fmla="*/ 2147483647 h 351"/>
              <a:gd name="T50" fmla="*/ 2147483647 w 461"/>
              <a:gd name="T51" fmla="*/ 2147483647 h 351"/>
              <a:gd name="T52" fmla="*/ 2147483647 w 461"/>
              <a:gd name="T53" fmla="*/ 2147483647 h 351"/>
              <a:gd name="T54" fmla="*/ 0 w 461"/>
              <a:gd name="T55" fmla="*/ 2147483647 h 35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61"/>
              <a:gd name="T85" fmla="*/ 0 h 351"/>
              <a:gd name="T86" fmla="*/ 461 w 461"/>
              <a:gd name="T87" fmla="*/ 351 h 35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61" h="351">
                <a:moveTo>
                  <a:pt x="0" y="82"/>
                </a:moveTo>
                <a:lnTo>
                  <a:pt x="17" y="45"/>
                </a:lnTo>
                <a:lnTo>
                  <a:pt x="83" y="13"/>
                </a:lnTo>
                <a:lnTo>
                  <a:pt x="207" y="0"/>
                </a:lnTo>
                <a:lnTo>
                  <a:pt x="260" y="30"/>
                </a:lnTo>
                <a:lnTo>
                  <a:pt x="340" y="18"/>
                </a:lnTo>
                <a:lnTo>
                  <a:pt x="460" y="105"/>
                </a:lnTo>
                <a:lnTo>
                  <a:pt x="425" y="146"/>
                </a:lnTo>
                <a:lnTo>
                  <a:pt x="408" y="173"/>
                </a:lnTo>
                <a:lnTo>
                  <a:pt x="410" y="201"/>
                </a:lnTo>
                <a:lnTo>
                  <a:pt x="376" y="227"/>
                </a:lnTo>
                <a:lnTo>
                  <a:pt x="349" y="267"/>
                </a:lnTo>
                <a:lnTo>
                  <a:pt x="317" y="287"/>
                </a:lnTo>
                <a:lnTo>
                  <a:pt x="302" y="293"/>
                </a:lnTo>
                <a:lnTo>
                  <a:pt x="292" y="316"/>
                </a:lnTo>
                <a:lnTo>
                  <a:pt x="275" y="301"/>
                </a:lnTo>
                <a:lnTo>
                  <a:pt x="292" y="325"/>
                </a:lnTo>
                <a:lnTo>
                  <a:pt x="275" y="350"/>
                </a:lnTo>
                <a:lnTo>
                  <a:pt x="260" y="346"/>
                </a:lnTo>
                <a:lnTo>
                  <a:pt x="247" y="331"/>
                </a:lnTo>
                <a:lnTo>
                  <a:pt x="228" y="297"/>
                </a:lnTo>
                <a:lnTo>
                  <a:pt x="216" y="293"/>
                </a:lnTo>
                <a:lnTo>
                  <a:pt x="195" y="246"/>
                </a:lnTo>
                <a:lnTo>
                  <a:pt x="161" y="227"/>
                </a:lnTo>
                <a:lnTo>
                  <a:pt x="142" y="195"/>
                </a:lnTo>
                <a:lnTo>
                  <a:pt x="83" y="154"/>
                </a:lnTo>
                <a:lnTo>
                  <a:pt x="58" y="118"/>
                </a:lnTo>
                <a:lnTo>
                  <a:pt x="0" y="82"/>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57" name="Freeform 59"/>
          <p:cNvSpPr>
            <a:spLocks/>
          </p:cNvSpPr>
          <p:nvPr/>
        </p:nvSpPr>
        <p:spPr bwMode="auto">
          <a:xfrm>
            <a:off x="3694113" y="1738313"/>
            <a:ext cx="1014412" cy="677862"/>
          </a:xfrm>
          <a:custGeom>
            <a:avLst/>
            <a:gdLst>
              <a:gd name="T0" fmla="*/ 0 w 639"/>
              <a:gd name="T1" fmla="*/ 2147483647 h 427"/>
              <a:gd name="T2" fmla="*/ 2147483647 w 639"/>
              <a:gd name="T3" fmla="*/ 2147483647 h 427"/>
              <a:gd name="T4" fmla="*/ 2147483647 w 639"/>
              <a:gd name="T5" fmla="*/ 0 h 427"/>
              <a:gd name="T6" fmla="*/ 2147483647 w 639"/>
              <a:gd name="T7" fmla="*/ 2147483647 h 427"/>
              <a:gd name="T8" fmla="*/ 2147483647 w 639"/>
              <a:gd name="T9" fmla="*/ 2147483647 h 427"/>
              <a:gd name="T10" fmla="*/ 2147483647 w 639"/>
              <a:gd name="T11" fmla="*/ 2147483647 h 427"/>
              <a:gd name="T12" fmla="*/ 2147483647 w 639"/>
              <a:gd name="T13" fmla="*/ 2147483647 h 427"/>
              <a:gd name="T14" fmla="*/ 2147483647 w 639"/>
              <a:gd name="T15" fmla="*/ 2147483647 h 427"/>
              <a:gd name="T16" fmla="*/ 2147483647 w 639"/>
              <a:gd name="T17" fmla="*/ 2147483647 h 427"/>
              <a:gd name="T18" fmla="*/ 2147483647 w 639"/>
              <a:gd name="T19" fmla="*/ 2147483647 h 427"/>
              <a:gd name="T20" fmla="*/ 2147483647 w 639"/>
              <a:gd name="T21" fmla="*/ 2147483647 h 427"/>
              <a:gd name="T22" fmla="*/ 2147483647 w 639"/>
              <a:gd name="T23" fmla="*/ 2147483647 h 427"/>
              <a:gd name="T24" fmla="*/ 2147483647 w 639"/>
              <a:gd name="T25" fmla="*/ 2147483647 h 427"/>
              <a:gd name="T26" fmla="*/ 2147483647 w 639"/>
              <a:gd name="T27" fmla="*/ 2147483647 h 427"/>
              <a:gd name="T28" fmla="*/ 2147483647 w 639"/>
              <a:gd name="T29" fmla="*/ 2147483647 h 427"/>
              <a:gd name="T30" fmla="*/ 2147483647 w 639"/>
              <a:gd name="T31" fmla="*/ 2147483647 h 427"/>
              <a:gd name="T32" fmla="*/ 2147483647 w 639"/>
              <a:gd name="T33" fmla="*/ 2147483647 h 427"/>
              <a:gd name="T34" fmla="*/ 2147483647 w 639"/>
              <a:gd name="T35" fmla="*/ 2147483647 h 427"/>
              <a:gd name="T36" fmla="*/ 2147483647 w 639"/>
              <a:gd name="T37" fmla="*/ 2147483647 h 427"/>
              <a:gd name="T38" fmla="*/ 0 w 639"/>
              <a:gd name="T39" fmla="*/ 2147483647 h 42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39"/>
              <a:gd name="T61" fmla="*/ 0 h 427"/>
              <a:gd name="T62" fmla="*/ 639 w 639"/>
              <a:gd name="T63" fmla="*/ 427 h 42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39" h="427">
                <a:moveTo>
                  <a:pt x="0" y="335"/>
                </a:moveTo>
                <a:lnTo>
                  <a:pt x="22" y="106"/>
                </a:lnTo>
                <a:lnTo>
                  <a:pt x="32" y="0"/>
                </a:lnTo>
                <a:lnTo>
                  <a:pt x="313" y="20"/>
                </a:lnTo>
                <a:lnTo>
                  <a:pt x="632" y="32"/>
                </a:lnTo>
                <a:lnTo>
                  <a:pt x="609" y="71"/>
                </a:lnTo>
                <a:lnTo>
                  <a:pt x="638" y="102"/>
                </a:lnTo>
                <a:lnTo>
                  <a:pt x="638" y="310"/>
                </a:lnTo>
                <a:lnTo>
                  <a:pt x="626" y="308"/>
                </a:lnTo>
                <a:lnTo>
                  <a:pt x="626" y="337"/>
                </a:lnTo>
                <a:lnTo>
                  <a:pt x="636" y="357"/>
                </a:lnTo>
                <a:lnTo>
                  <a:pt x="632" y="378"/>
                </a:lnTo>
                <a:lnTo>
                  <a:pt x="636" y="426"/>
                </a:lnTo>
                <a:lnTo>
                  <a:pt x="622" y="422"/>
                </a:lnTo>
                <a:lnTo>
                  <a:pt x="607" y="403"/>
                </a:lnTo>
                <a:lnTo>
                  <a:pt x="575" y="390"/>
                </a:lnTo>
                <a:lnTo>
                  <a:pt x="550" y="386"/>
                </a:lnTo>
                <a:lnTo>
                  <a:pt x="495" y="388"/>
                </a:lnTo>
                <a:lnTo>
                  <a:pt x="465" y="363"/>
                </a:lnTo>
                <a:lnTo>
                  <a:pt x="0" y="335"/>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58" name="Freeform 60"/>
          <p:cNvSpPr>
            <a:spLocks/>
          </p:cNvSpPr>
          <p:nvPr/>
        </p:nvSpPr>
        <p:spPr bwMode="auto">
          <a:xfrm>
            <a:off x="5605463" y="3340100"/>
            <a:ext cx="1230312" cy="417513"/>
          </a:xfrm>
          <a:custGeom>
            <a:avLst/>
            <a:gdLst>
              <a:gd name="T0" fmla="*/ 0 w 775"/>
              <a:gd name="T1" fmla="*/ 2147483647 h 263"/>
              <a:gd name="T2" fmla="*/ 2147483647 w 775"/>
              <a:gd name="T3" fmla="*/ 2147483647 h 263"/>
              <a:gd name="T4" fmla="*/ 2147483647 w 775"/>
              <a:gd name="T5" fmla="*/ 2147483647 h 263"/>
              <a:gd name="T6" fmla="*/ 2147483647 w 775"/>
              <a:gd name="T7" fmla="*/ 2147483647 h 263"/>
              <a:gd name="T8" fmla="*/ 2147483647 w 775"/>
              <a:gd name="T9" fmla="*/ 2147483647 h 263"/>
              <a:gd name="T10" fmla="*/ 2147483647 w 775"/>
              <a:gd name="T11" fmla="*/ 2147483647 h 263"/>
              <a:gd name="T12" fmla="*/ 2147483647 w 775"/>
              <a:gd name="T13" fmla="*/ 2147483647 h 263"/>
              <a:gd name="T14" fmla="*/ 2147483647 w 775"/>
              <a:gd name="T15" fmla="*/ 2147483647 h 263"/>
              <a:gd name="T16" fmla="*/ 2147483647 w 775"/>
              <a:gd name="T17" fmla="*/ 2147483647 h 263"/>
              <a:gd name="T18" fmla="*/ 2147483647 w 775"/>
              <a:gd name="T19" fmla="*/ 2147483647 h 263"/>
              <a:gd name="T20" fmla="*/ 2147483647 w 775"/>
              <a:gd name="T21" fmla="*/ 2147483647 h 263"/>
              <a:gd name="T22" fmla="*/ 2147483647 w 775"/>
              <a:gd name="T23" fmla="*/ 2147483647 h 263"/>
              <a:gd name="T24" fmla="*/ 2147483647 w 775"/>
              <a:gd name="T25" fmla="*/ 2147483647 h 263"/>
              <a:gd name="T26" fmla="*/ 2147483647 w 775"/>
              <a:gd name="T27" fmla="*/ 0 h 263"/>
              <a:gd name="T28" fmla="*/ 2147483647 w 775"/>
              <a:gd name="T29" fmla="*/ 2147483647 h 263"/>
              <a:gd name="T30" fmla="*/ 2147483647 w 775"/>
              <a:gd name="T31" fmla="*/ 2147483647 h 263"/>
              <a:gd name="T32" fmla="*/ 2147483647 w 775"/>
              <a:gd name="T33" fmla="*/ 2147483647 h 263"/>
              <a:gd name="T34" fmla="*/ 2147483647 w 775"/>
              <a:gd name="T35" fmla="*/ 2147483647 h 263"/>
              <a:gd name="T36" fmla="*/ 2147483647 w 775"/>
              <a:gd name="T37" fmla="*/ 2147483647 h 263"/>
              <a:gd name="T38" fmla="*/ 2147483647 w 775"/>
              <a:gd name="T39" fmla="*/ 2147483647 h 263"/>
              <a:gd name="T40" fmla="*/ 2147483647 w 775"/>
              <a:gd name="T41" fmla="*/ 2147483647 h 263"/>
              <a:gd name="T42" fmla="*/ 2147483647 w 775"/>
              <a:gd name="T43" fmla="*/ 2147483647 h 263"/>
              <a:gd name="T44" fmla="*/ 2147483647 w 775"/>
              <a:gd name="T45" fmla="*/ 2147483647 h 263"/>
              <a:gd name="T46" fmla="*/ 2147483647 w 775"/>
              <a:gd name="T47" fmla="*/ 2147483647 h 263"/>
              <a:gd name="T48" fmla="*/ 2147483647 w 775"/>
              <a:gd name="T49" fmla="*/ 2147483647 h 263"/>
              <a:gd name="T50" fmla="*/ 2147483647 w 775"/>
              <a:gd name="T51" fmla="*/ 2147483647 h 263"/>
              <a:gd name="T52" fmla="*/ 2147483647 w 775"/>
              <a:gd name="T53" fmla="*/ 2147483647 h 263"/>
              <a:gd name="T54" fmla="*/ 2147483647 w 775"/>
              <a:gd name="T55" fmla="*/ 2147483647 h 263"/>
              <a:gd name="T56" fmla="*/ 2147483647 w 775"/>
              <a:gd name="T57" fmla="*/ 2147483647 h 263"/>
              <a:gd name="T58" fmla="*/ 0 w 775"/>
              <a:gd name="T59" fmla="*/ 2147483647 h 26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75"/>
              <a:gd name="T91" fmla="*/ 0 h 263"/>
              <a:gd name="T92" fmla="*/ 775 w 775"/>
              <a:gd name="T93" fmla="*/ 263 h 26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75" h="263">
                <a:moveTo>
                  <a:pt x="0" y="262"/>
                </a:moveTo>
                <a:lnTo>
                  <a:pt x="13" y="216"/>
                </a:lnTo>
                <a:lnTo>
                  <a:pt x="7" y="212"/>
                </a:lnTo>
                <a:lnTo>
                  <a:pt x="28" y="194"/>
                </a:lnTo>
                <a:lnTo>
                  <a:pt x="51" y="154"/>
                </a:lnTo>
                <a:lnTo>
                  <a:pt x="43" y="145"/>
                </a:lnTo>
                <a:lnTo>
                  <a:pt x="55" y="126"/>
                </a:lnTo>
                <a:lnTo>
                  <a:pt x="56" y="103"/>
                </a:lnTo>
                <a:lnTo>
                  <a:pt x="70" y="86"/>
                </a:lnTo>
                <a:lnTo>
                  <a:pt x="193" y="79"/>
                </a:lnTo>
                <a:lnTo>
                  <a:pt x="191" y="58"/>
                </a:lnTo>
                <a:lnTo>
                  <a:pt x="227" y="60"/>
                </a:lnTo>
                <a:lnTo>
                  <a:pt x="593" y="26"/>
                </a:lnTo>
                <a:lnTo>
                  <a:pt x="774" y="0"/>
                </a:lnTo>
                <a:lnTo>
                  <a:pt x="768" y="28"/>
                </a:lnTo>
                <a:lnTo>
                  <a:pt x="758" y="35"/>
                </a:lnTo>
                <a:lnTo>
                  <a:pt x="739" y="62"/>
                </a:lnTo>
                <a:lnTo>
                  <a:pt x="726" y="62"/>
                </a:lnTo>
                <a:lnTo>
                  <a:pt x="717" y="69"/>
                </a:lnTo>
                <a:lnTo>
                  <a:pt x="705" y="82"/>
                </a:lnTo>
                <a:lnTo>
                  <a:pt x="690" y="75"/>
                </a:lnTo>
                <a:lnTo>
                  <a:pt x="669" y="94"/>
                </a:lnTo>
                <a:lnTo>
                  <a:pt x="665" y="107"/>
                </a:lnTo>
                <a:lnTo>
                  <a:pt x="580" y="158"/>
                </a:lnTo>
                <a:lnTo>
                  <a:pt x="576" y="180"/>
                </a:lnTo>
                <a:lnTo>
                  <a:pt x="552" y="188"/>
                </a:lnTo>
                <a:lnTo>
                  <a:pt x="552" y="216"/>
                </a:lnTo>
                <a:lnTo>
                  <a:pt x="432" y="229"/>
                </a:lnTo>
                <a:lnTo>
                  <a:pt x="193" y="252"/>
                </a:lnTo>
                <a:lnTo>
                  <a:pt x="0" y="262"/>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59" name="Freeform 61"/>
          <p:cNvSpPr>
            <a:spLocks/>
          </p:cNvSpPr>
          <p:nvPr/>
        </p:nvSpPr>
        <p:spPr bwMode="auto">
          <a:xfrm>
            <a:off x="3114675" y="3467100"/>
            <a:ext cx="2019300" cy="1946275"/>
          </a:xfrm>
          <a:custGeom>
            <a:avLst/>
            <a:gdLst>
              <a:gd name="T0" fmla="*/ 2147483647 w 1272"/>
              <a:gd name="T1" fmla="*/ 2147483647 h 1226"/>
              <a:gd name="T2" fmla="*/ 2147483647 w 1272"/>
              <a:gd name="T3" fmla="*/ 2147483647 h 1226"/>
              <a:gd name="T4" fmla="*/ 2147483647 w 1272"/>
              <a:gd name="T5" fmla="*/ 2147483647 h 1226"/>
              <a:gd name="T6" fmla="*/ 2147483647 w 1272"/>
              <a:gd name="T7" fmla="*/ 2147483647 h 1226"/>
              <a:gd name="T8" fmla="*/ 2147483647 w 1272"/>
              <a:gd name="T9" fmla="*/ 2147483647 h 1226"/>
              <a:gd name="T10" fmla="*/ 2147483647 w 1272"/>
              <a:gd name="T11" fmla="*/ 2147483647 h 1226"/>
              <a:gd name="T12" fmla="*/ 2147483647 w 1272"/>
              <a:gd name="T13" fmla="*/ 2147483647 h 1226"/>
              <a:gd name="T14" fmla="*/ 2147483647 w 1272"/>
              <a:gd name="T15" fmla="*/ 2147483647 h 1226"/>
              <a:gd name="T16" fmla="*/ 2147483647 w 1272"/>
              <a:gd name="T17" fmla="*/ 2147483647 h 1226"/>
              <a:gd name="T18" fmla="*/ 2147483647 w 1272"/>
              <a:gd name="T19" fmla="*/ 2147483647 h 1226"/>
              <a:gd name="T20" fmla="*/ 2147483647 w 1272"/>
              <a:gd name="T21" fmla="*/ 2147483647 h 1226"/>
              <a:gd name="T22" fmla="*/ 2147483647 w 1272"/>
              <a:gd name="T23" fmla="*/ 2147483647 h 1226"/>
              <a:gd name="T24" fmla="*/ 2147483647 w 1272"/>
              <a:gd name="T25" fmla="*/ 2147483647 h 1226"/>
              <a:gd name="T26" fmla="*/ 2147483647 w 1272"/>
              <a:gd name="T27" fmla="*/ 2147483647 h 1226"/>
              <a:gd name="T28" fmla="*/ 2147483647 w 1272"/>
              <a:gd name="T29" fmla="*/ 2147483647 h 1226"/>
              <a:gd name="T30" fmla="*/ 2147483647 w 1272"/>
              <a:gd name="T31" fmla="*/ 2147483647 h 1226"/>
              <a:gd name="T32" fmla="*/ 2147483647 w 1272"/>
              <a:gd name="T33" fmla="*/ 2147483647 h 1226"/>
              <a:gd name="T34" fmla="*/ 2147483647 w 1272"/>
              <a:gd name="T35" fmla="*/ 2147483647 h 1226"/>
              <a:gd name="T36" fmla="*/ 2147483647 w 1272"/>
              <a:gd name="T37" fmla="*/ 2147483647 h 1226"/>
              <a:gd name="T38" fmla="*/ 2147483647 w 1272"/>
              <a:gd name="T39" fmla="*/ 2147483647 h 1226"/>
              <a:gd name="T40" fmla="*/ 2147483647 w 1272"/>
              <a:gd name="T41" fmla="*/ 2147483647 h 1226"/>
              <a:gd name="T42" fmla="*/ 2147483647 w 1272"/>
              <a:gd name="T43" fmla="*/ 2147483647 h 1226"/>
              <a:gd name="T44" fmla="*/ 2147483647 w 1272"/>
              <a:gd name="T45" fmla="*/ 2147483647 h 1226"/>
              <a:gd name="T46" fmla="*/ 2147483647 w 1272"/>
              <a:gd name="T47" fmla="*/ 2147483647 h 1226"/>
              <a:gd name="T48" fmla="*/ 2147483647 w 1272"/>
              <a:gd name="T49" fmla="*/ 2147483647 h 1226"/>
              <a:gd name="T50" fmla="*/ 2147483647 w 1272"/>
              <a:gd name="T51" fmla="*/ 2147483647 h 1226"/>
              <a:gd name="T52" fmla="*/ 2147483647 w 1272"/>
              <a:gd name="T53" fmla="*/ 2147483647 h 1226"/>
              <a:gd name="T54" fmla="*/ 2147483647 w 1272"/>
              <a:gd name="T55" fmla="*/ 2147483647 h 1226"/>
              <a:gd name="T56" fmla="*/ 2147483647 w 1272"/>
              <a:gd name="T57" fmla="*/ 2147483647 h 1226"/>
              <a:gd name="T58" fmla="*/ 2147483647 w 1272"/>
              <a:gd name="T59" fmla="*/ 2147483647 h 1226"/>
              <a:gd name="T60" fmla="*/ 2147483647 w 1272"/>
              <a:gd name="T61" fmla="*/ 2147483647 h 1226"/>
              <a:gd name="T62" fmla="*/ 2147483647 w 1272"/>
              <a:gd name="T63" fmla="*/ 2147483647 h 1226"/>
              <a:gd name="T64" fmla="*/ 2147483647 w 1272"/>
              <a:gd name="T65" fmla="*/ 2147483647 h 1226"/>
              <a:gd name="T66" fmla="*/ 2147483647 w 1272"/>
              <a:gd name="T67" fmla="*/ 2147483647 h 1226"/>
              <a:gd name="T68" fmla="*/ 2147483647 w 1272"/>
              <a:gd name="T69" fmla="*/ 2147483647 h 1226"/>
              <a:gd name="T70" fmla="*/ 2147483647 w 1272"/>
              <a:gd name="T71" fmla="*/ 2147483647 h 1226"/>
              <a:gd name="T72" fmla="*/ 2147483647 w 1272"/>
              <a:gd name="T73" fmla="*/ 2147483647 h 1226"/>
              <a:gd name="T74" fmla="*/ 2147483647 w 1272"/>
              <a:gd name="T75" fmla="*/ 2147483647 h 1226"/>
              <a:gd name="T76" fmla="*/ 2147483647 w 1272"/>
              <a:gd name="T77" fmla="*/ 2147483647 h 1226"/>
              <a:gd name="T78" fmla="*/ 2147483647 w 1272"/>
              <a:gd name="T79" fmla="*/ 2147483647 h 1226"/>
              <a:gd name="T80" fmla="*/ 2147483647 w 1272"/>
              <a:gd name="T81" fmla="*/ 2147483647 h 1226"/>
              <a:gd name="T82" fmla="*/ 2147483647 w 1272"/>
              <a:gd name="T83" fmla="*/ 2147483647 h 1226"/>
              <a:gd name="T84" fmla="*/ 2147483647 w 1272"/>
              <a:gd name="T85" fmla="*/ 2147483647 h 122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72"/>
              <a:gd name="T130" fmla="*/ 0 h 1226"/>
              <a:gd name="T131" fmla="*/ 1272 w 1272"/>
              <a:gd name="T132" fmla="*/ 1226 h 122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72" h="1226">
                <a:moveTo>
                  <a:pt x="7" y="503"/>
                </a:moveTo>
                <a:lnTo>
                  <a:pt x="0" y="479"/>
                </a:lnTo>
                <a:lnTo>
                  <a:pt x="24" y="479"/>
                </a:lnTo>
                <a:lnTo>
                  <a:pt x="347" y="511"/>
                </a:lnTo>
                <a:lnTo>
                  <a:pt x="393" y="0"/>
                </a:lnTo>
                <a:lnTo>
                  <a:pt x="668" y="17"/>
                </a:lnTo>
                <a:lnTo>
                  <a:pt x="661" y="236"/>
                </a:lnTo>
                <a:lnTo>
                  <a:pt x="685" y="259"/>
                </a:lnTo>
                <a:lnTo>
                  <a:pt x="714" y="259"/>
                </a:lnTo>
                <a:lnTo>
                  <a:pt x="720" y="249"/>
                </a:lnTo>
                <a:lnTo>
                  <a:pt x="733" y="263"/>
                </a:lnTo>
                <a:lnTo>
                  <a:pt x="733" y="278"/>
                </a:lnTo>
                <a:lnTo>
                  <a:pt x="756" y="280"/>
                </a:lnTo>
                <a:lnTo>
                  <a:pt x="775" y="289"/>
                </a:lnTo>
                <a:lnTo>
                  <a:pt x="788" y="285"/>
                </a:lnTo>
                <a:lnTo>
                  <a:pt x="803" y="295"/>
                </a:lnTo>
                <a:lnTo>
                  <a:pt x="807" y="287"/>
                </a:lnTo>
                <a:lnTo>
                  <a:pt x="834" y="289"/>
                </a:lnTo>
                <a:lnTo>
                  <a:pt x="847" y="318"/>
                </a:lnTo>
                <a:lnTo>
                  <a:pt x="858" y="327"/>
                </a:lnTo>
                <a:lnTo>
                  <a:pt x="872" y="308"/>
                </a:lnTo>
                <a:lnTo>
                  <a:pt x="902" y="333"/>
                </a:lnTo>
                <a:lnTo>
                  <a:pt x="919" y="319"/>
                </a:lnTo>
                <a:lnTo>
                  <a:pt x="927" y="342"/>
                </a:lnTo>
                <a:lnTo>
                  <a:pt x="929" y="327"/>
                </a:lnTo>
                <a:lnTo>
                  <a:pt x="946" y="314"/>
                </a:lnTo>
                <a:lnTo>
                  <a:pt x="949" y="329"/>
                </a:lnTo>
                <a:lnTo>
                  <a:pt x="976" y="323"/>
                </a:lnTo>
                <a:lnTo>
                  <a:pt x="997" y="342"/>
                </a:lnTo>
                <a:lnTo>
                  <a:pt x="1046" y="327"/>
                </a:lnTo>
                <a:lnTo>
                  <a:pt x="1098" y="319"/>
                </a:lnTo>
                <a:lnTo>
                  <a:pt x="1113" y="310"/>
                </a:lnTo>
                <a:lnTo>
                  <a:pt x="1153" y="338"/>
                </a:lnTo>
                <a:lnTo>
                  <a:pt x="1176" y="348"/>
                </a:lnTo>
                <a:lnTo>
                  <a:pt x="1187" y="359"/>
                </a:lnTo>
                <a:lnTo>
                  <a:pt x="1217" y="357"/>
                </a:lnTo>
                <a:lnTo>
                  <a:pt x="1217" y="420"/>
                </a:lnTo>
                <a:lnTo>
                  <a:pt x="1225" y="539"/>
                </a:lnTo>
                <a:lnTo>
                  <a:pt x="1240" y="556"/>
                </a:lnTo>
                <a:lnTo>
                  <a:pt x="1244" y="585"/>
                </a:lnTo>
                <a:lnTo>
                  <a:pt x="1271" y="630"/>
                </a:lnTo>
                <a:lnTo>
                  <a:pt x="1271" y="664"/>
                </a:lnTo>
                <a:lnTo>
                  <a:pt x="1255" y="700"/>
                </a:lnTo>
                <a:lnTo>
                  <a:pt x="1255" y="719"/>
                </a:lnTo>
                <a:lnTo>
                  <a:pt x="1259" y="738"/>
                </a:lnTo>
                <a:lnTo>
                  <a:pt x="1259" y="759"/>
                </a:lnTo>
                <a:lnTo>
                  <a:pt x="1252" y="768"/>
                </a:lnTo>
                <a:lnTo>
                  <a:pt x="1238" y="787"/>
                </a:lnTo>
                <a:lnTo>
                  <a:pt x="1246" y="795"/>
                </a:lnTo>
                <a:lnTo>
                  <a:pt x="1196" y="814"/>
                </a:lnTo>
                <a:lnTo>
                  <a:pt x="1153" y="834"/>
                </a:lnTo>
                <a:lnTo>
                  <a:pt x="1179" y="816"/>
                </a:lnTo>
                <a:lnTo>
                  <a:pt x="1153" y="816"/>
                </a:lnTo>
                <a:lnTo>
                  <a:pt x="1160" y="787"/>
                </a:lnTo>
                <a:lnTo>
                  <a:pt x="1138" y="802"/>
                </a:lnTo>
                <a:lnTo>
                  <a:pt x="1128" y="797"/>
                </a:lnTo>
                <a:lnTo>
                  <a:pt x="1128" y="817"/>
                </a:lnTo>
                <a:lnTo>
                  <a:pt x="1134" y="821"/>
                </a:lnTo>
                <a:lnTo>
                  <a:pt x="1138" y="838"/>
                </a:lnTo>
                <a:lnTo>
                  <a:pt x="1124" y="857"/>
                </a:lnTo>
                <a:lnTo>
                  <a:pt x="1113" y="853"/>
                </a:lnTo>
                <a:lnTo>
                  <a:pt x="1111" y="876"/>
                </a:lnTo>
                <a:lnTo>
                  <a:pt x="995" y="948"/>
                </a:lnTo>
                <a:lnTo>
                  <a:pt x="995" y="942"/>
                </a:lnTo>
                <a:lnTo>
                  <a:pt x="1048" y="906"/>
                </a:lnTo>
                <a:lnTo>
                  <a:pt x="1006" y="929"/>
                </a:lnTo>
                <a:lnTo>
                  <a:pt x="1010" y="906"/>
                </a:lnTo>
                <a:lnTo>
                  <a:pt x="999" y="920"/>
                </a:lnTo>
                <a:lnTo>
                  <a:pt x="987" y="910"/>
                </a:lnTo>
                <a:lnTo>
                  <a:pt x="982" y="929"/>
                </a:lnTo>
                <a:lnTo>
                  <a:pt x="961" y="910"/>
                </a:lnTo>
                <a:lnTo>
                  <a:pt x="963" y="925"/>
                </a:lnTo>
                <a:lnTo>
                  <a:pt x="987" y="942"/>
                </a:lnTo>
                <a:lnTo>
                  <a:pt x="961" y="954"/>
                </a:lnTo>
                <a:lnTo>
                  <a:pt x="948" y="937"/>
                </a:lnTo>
                <a:lnTo>
                  <a:pt x="940" y="986"/>
                </a:lnTo>
                <a:lnTo>
                  <a:pt x="930" y="965"/>
                </a:lnTo>
                <a:lnTo>
                  <a:pt x="906" y="973"/>
                </a:lnTo>
                <a:lnTo>
                  <a:pt x="902" y="986"/>
                </a:lnTo>
                <a:lnTo>
                  <a:pt x="913" y="1007"/>
                </a:lnTo>
                <a:lnTo>
                  <a:pt x="872" y="1007"/>
                </a:lnTo>
                <a:lnTo>
                  <a:pt x="885" y="1014"/>
                </a:lnTo>
                <a:lnTo>
                  <a:pt x="887" y="1031"/>
                </a:lnTo>
                <a:lnTo>
                  <a:pt x="898" y="1029"/>
                </a:lnTo>
                <a:lnTo>
                  <a:pt x="891" y="1043"/>
                </a:lnTo>
                <a:lnTo>
                  <a:pt x="872" y="1073"/>
                </a:lnTo>
                <a:lnTo>
                  <a:pt x="873" y="1060"/>
                </a:lnTo>
                <a:lnTo>
                  <a:pt x="862" y="1069"/>
                </a:lnTo>
                <a:lnTo>
                  <a:pt x="845" y="1052"/>
                </a:lnTo>
                <a:lnTo>
                  <a:pt x="849" y="1075"/>
                </a:lnTo>
                <a:lnTo>
                  <a:pt x="881" y="1077"/>
                </a:lnTo>
                <a:lnTo>
                  <a:pt x="868" y="1109"/>
                </a:lnTo>
                <a:lnTo>
                  <a:pt x="877" y="1170"/>
                </a:lnTo>
                <a:lnTo>
                  <a:pt x="906" y="1223"/>
                </a:lnTo>
                <a:lnTo>
                  <a:pt x="870" y="1225"/>
                </a:lnTo>
                <a:lnTo>
                  <a:pt x="834" y="1209"/>
                </a:lnTo>
                <a:lnTo>
                  <a:pt x="803" y="1209"/>
                </a:lnTo>
                <a:lnTo>
                  <a:pt x="759" y="1187"/>
                </a:lnTo>
                <a:lnTo>
                  <a:pt x="708" y="1166"/>
                </a:lnTo>
                <a:lnTo>
                  <a:pt x="702" y="1147"/>
                </a:lnTo>
                <a:lnTo>
                  <a:pt x="689" y="1118"/>
                </a:lnTo>
                <a:lnTo>
                  <a:pt x="674" y="1094"/>
                </a:lnTo>
                <a:lnTo>
                  <a:pt x="674" y="1073"/>
                </a:lnTo>
                <a:lnTo>
                  <a:pt x="668" y="1064"/>
                </a:lnTo>
                <a:lnTo>
                  <a:pt x="668" y="1031"/>
                </a:lnTo>
                <a:lnTo>
                  <a:pt x="636" y="1009"/>
                </a:lnTo>
                <a:lnTo>
                  <a:pt x="604" y="959"/>
                </a:lnTo>
                <a:lnTo>
                  <a:pt x="547" y="836"/>
                </a:lnTo>
                <a:lnTo>
                  <a:pt x="507" y="806"/>
                </a:lnTo>
                <a:lnTo>
                  <a:pt x="492" y="778"/>
                </a:lnTo>
                <a:lnTo>
                  <a:pt x="459" y="774"/>
                </a:lnTo>
                <a:lnTo>
                  <a:pt x="425" y="768"/>
                </a:lnTo>
                <a:lnTo>
                  <a:pt x="402" y="759"/>
                </a:lnTo>
                <a:lnTo>
                  <a:pt x="393" y="768"/>
                </a:lnTo>
                <a:lnTo>
                  <a:pt x="364" y="768"/>
                </a:lnTo>
                <a:lnTo>
                  <a:pt x="340" y="831"/>
                </a:lnTo>
                <a:lnTo>
                  <a:pt x="315" y="852"/>
                </a:lnTo>
                <a:lnTo>
                  <a:pt x="296" y="852"/>
                </a:lnTo>
                <a:lnTo>
                  <a:pt x="248" y="816"/>
                </a:lnTo>
                <a:lnTo>
                  <a:pt x="229" y="810"/>
                </a:lnTo>
                <a:lnTo>
                  <a:pt x="182" y="766"/>
                </a:lnTo>
                <a:lnTo>
                  <a:pt x="169" y="734"/>
                </a:lnTo>
                <a:lnTo>
                  <a:pt x="169" y="700"/>
                </a:lnTo>
                <a:lnTo>
                  <a:pt x="148" y="651"/>
                </a:lnTo>
                <a:lnTo>
                  <a:pt x="108" y="621"/>
                </a:lnTo>
                <a:lnTo>
                  <a:pt x="55" y="552"/>
                </a:lnTo>
                <a:lnTo>
                  <a:pt x="36" y="543"/>
                </a:lnTo>
                <a:lnTo>
                  <a:pt x="24" y="507"/>
                </a:lnTo>
                <a:lnTo>
                  <a:pt x="7" y="503"/>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160" name="Freeform 62"/>
          <p:cNvSpPr>
            <a:spLocks/>
          </p:cNvSpPr>
          <p:nvPr/>
        </p:nvSpPr>
        <p:spPr bwMode="auto">
          <a:xfrm>
            <a:off x="2168525" y="2265363"/>
            <a:ext cx="819150" cy="1011237"/>
          </a:xfrm>
          <a:custGeom>
            <a:avLst/>
            <a:gdLst>
              <a:gd name="T0" fmla="*/ 0 w 516"/>
              <a:gd name="T1" fmla="*/ 2147483647 h 637"/>
              <a:gd name="T2" fmla="*/ 2147483647 w 516"/>
              <a:gd name="T3" fmla="*/ 0 h 637"/>
              <a:gd name="T4" fmla="*/ 2147483647 w 516"/>
              <a:gd name="T5" fmla="*/ 2147483647 h 637"/>
              <a:gd name="T6" fmla="*/ 2147483647 w 516"/>
              <a:gd name="T7" fmla="*/ 2147483647 h 637"/>
              <a:gd name="T8" fmla="*/ 2147483647 w 516"/>
              <a:gd name="T9" fmla="*/ 2147483647 h 637"/>
              <a:gd name="T10" fmla="*/ 2147483647 w 516"/>
              <a:gd name="T11" fmla="*/ 2147483647 h 637"/>
              <a:gd name="T12" fmla="*/ 0 w 516"/>
              <a:gd name="T13" fmla="*/ 2147483647 h 637"/>
              <a:gd name="T14" fmla="*/ 0 60000 65536"/>
              <a:gd name="T15" fmla="*/ 0 60000 65536"/>
              <a:gd name="T16" fmla="*/ 0 60000 65536"/>
              <a:gd name="T17" fmla="*/ 0 60000 65536"/>
              <a:gd name="T18" fmla="*/ 0 60000 65536"/>
              <a:gd name="T19" fmla="*/ 0 60000 65536"/>
              <a:gd name="T20" fmla="*/ 0 60000 65536"/>
              <a:gd name="T21" fmla="*/ 0 w 516"/>
              <a:gd name="T22" fmla="*/ 0 h 637"/>
              <a:gd name="T23" fmla="*/ 516 w 516"/>
              <a:gd name="T24" fmla="*/ 637 h 6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6" h="637">
                <a:moveTo>
                  <a:pt x="0" y="560"/>
                </a:moveTo>
                <a:lnTo>
                  <a:pt x="112" y="0"/>
                </a:lnTo>
                <a:lnTo>
                  <a:pt x="361" y="43"/>
                </a:lnTo>
                <a:lnTo>
                  <a:pt x="345" y="156"/>
                </a:lnTo>
                <a:lnTo>
                  <a:pt x="515" y="181"/>
                </a:lnTo>
                <a:lnTo>
                  <a:pt x="450" y="636"/>
                </a:lnTo>
                <a:lnTo>
                  <a:pt x="0" y="560"/>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61" name="Freeform 63"/>
          <p:cNvSpPr>
            <a:spLocks/>
          </p:cNvSpPr>
          <p:nvPr/>
        </p:nvSpPr>
        <p:spPr bwMode="auto">
          <a:xfrm>
            <a:off x="7656513" y="1566863"/>
            <a:ext cx="236537" cy="460375"/>
          </a:xfrm>
          <a:custGeom>
            <a:avLst/>
            <a:gdLst>
              <a:gd name="T0" fmla="*/ 0 w 149"/>
              <a:gd name="T1" fmla="*/ 2147483647 h 290"/>
              <a:gd name="T2" fmla="*/ 2147483647 w 149"/>
              <a:gd name="T3" fmla="*/ 2147483647 h 290"/>
              <a:gd name="T4" fmla="*/ 2147483647 w 149"/>
              <a:gd name="T5" fmla="*/ 2147483647 h 290"/>
              <a:gd name="T6" fmla="*/ 2147483647 w 149"/>
              <a:gd name="T7" fmla="*/ 2147483647 h 290"/>
              <a:gd name="T8" fmla="*/ 2147483647 w 149"/>
              <a:gd name="T9" fmla="*/ 2147483647 h 290"/>
              <a:gd name="T10" fmla="*/ 2147483647 w 149"/>
              <a:gd name="T11" fmla="*/ 2147483647 h 290"/>
              <a:gd name="T12" fmla="*/ 2147483647 w 149"/>
              <a:gd name="T13" fmla="*/ 2147483647 h 290"/>
              <a:gd name="T14" fmla="*/ 2147483647 w 149"/>
              <a:gd name="T15" fmla="*/ 2147483647 h 290"/>
              <a:gd name="T16" fmla="*/ 2147483647 w 149"/>
              <a:gd name="T17" fmla="*/ 2147483647 h 290"/>
              <a:gd name="T18" fmla="*/ 2147483647 w 149"/>
              <a:gd name="T19" fmla="*/ 0 h 290"/>
              <a:gd name="T20" fmla="*/ 0 w 149"/>
              <a:gd name="T21" fmla="*/ 2147483647 h 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9"/>
              <a:gd name="T34" fmla="*/ 0 h 290"/>
              <a:gd name="T35" fmla="*/ 149 w 149"/>
              <a:gd name="T36" fmla="*/ 290 h 2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9" h="290">
                <a:moveTo>
                  <a:pt x="0" y="38"/>
                </a:moveTo>
                <a:lnTo>
                  <a:pt x="22" y="117"/>
                </a:lnTo>
                <a:lnTo>
                  <a:pt x="28" y="171"/>
                </a:lnTo>
                <a:lnTo>
                  <a:pt x="51" y="226"/>
                </a:lnTo>
                <a:lnTo>
                  <a:pt x="66" y="289"/>
                </a:lnTo>
                <a:lnTo>
                  <a:pt x="132" y="275"/>
                </a:lnTo>
                <a:lnTo>
                  <a:pt x="119" y="174"/>
                </a:lnTo>
                <a:lnTo>
                  <a:pt x="127" y="108"/>
                </a:lnTo>
                <a:lnTo>
                  <a:pt x="146" y="74"/>
                </a:lnTo>
                <a:lnTo>
                  <a:pt x="148" y="0"/>
                </a:lnTo>
                <a:lnTo>
                  <a:pt x="0" y="38"/>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62" name="Freeform 64"/>
          <p:cNvSpPr>
            <a:spLocks/>
          </p:cNvSpPr>
          <p:nvPr/>
        </p:nvSpPr>
        <p:spPr bwMode="auto">
          <a:xfrm>
            <a:off x="6656388" y="2587625"/>
            <a:ext cx="649287" cy="641350"/>
          </a:xfrm>
          <a:custGeom>
            <a:avLst/>
            <a:gdLst>
              <a:gd name="T0" fmla="*/ 0 w 409"/>
              <a:gd name="T1" fmla="*/ 2147483647 h 404"/>
              <a:gd name="T2" fmla="*/ 2147483647 w 409"/>
              <a:gd name="T3" fmla="*/ 2147483647 h 404"/>
              <a:gd name="T4" fmla="*/ 2147483647 w 409"/>
              <a:gd name="T5" fmla="*/ 2147483647 h 404"/>
              <a:gd name="T6" fmla="*/ 2147483647 w 409"/>
              <a:gd name="T7" fmla="*/ 2147483647 h 404"/>
              <a:gd name="T8" fmla="*/ 2147483647 w 409"/>
              <a:gd name="T9" fmla="*/ 2147483647 h 404"/>
              <a:gd name="T10" fmla="*/ 2147483647 w 409"/>
              <a:gd name="T11" fmla="*/ 2147483647 h 404"/>
              <a:gd name="T12" fmla="*/ 2147483647 w 409"/>
              <a:gd name="T13" fmla="*/ 2147483647 h 404"/>
              <a:gd name="T14" fmla="*/ 2147483647 w 409"/>
              <a:gd name="T15" fmla="*/ 2147483647 h 404"/>
              <a:gd name="T16" fmla="*/ 2147483647 w 409"/>
              <a:gd name="T17" fmla="*/ 2147483647 h 404"/>
              <a:gd name="T18" fmla="*/ 2147483647 w 409"/>
              <a:gd name="T19" fmla="*/ 2147483647 h 404"/>
              <a:gd name="T20" fmla="*/ 2147483647 w 409"/>
              <a:gd name="T21" fmla="*/ 2147483647 h 404"/>
              <a:gd name="T22" fmla="*/ 2147483647 w 409"/>
              <a:gd name="T23" fmla="*/ 2147483647 h 404"/>
              <a:gd name="T24" fmla="*/ 2147483647 w 409"/>
              <a:gd name="T25" fmla="*/ 2147483647 h 404"/>
              <a:gd name="T26" fmla="*/ 2147483647 w 409"/>
              <a:gd name="T27" fmla="*/ 2147483647 h 404"/>
              <a:gd name="T28" fmla="*/ 2147483647 w 409"/>
              <a:gd name="T29" fmla="*/ 2147483647 h 404"/>
              <a:gd name="T30" fmla="*/ 2147483647 w 409"/>
              <a:gd name="T31" fmla="*/ 2147483647 h 404"/>
              <a:gd name="T32" fmla="*/ 2147483647 w 409"/>
              <a:gd name="T33" fmla="*/ 2147483647 h 404"/>
              <a:gd name="T34" fmla="*/ 2147483647 w 409"/>
              <a:gd name="T35" fmla="*/ 2147483647 h 404"/>
              <a:gd name="T36" fmla="*/ 2147483647 w 409"/>
              <a:gd name="T37" fmla="*/ 2147483647 h 404"/>
              <a:gd name="T38" fmla="*/ 2147483647 w 409"/>
              <a:gd name="T39" fmla="*/ 2147483647 h 404"/>
              <a:gd name="T40" fmla="*/ 2147483647 w 409"/>
              <a:gd name="T41" fmla="*/ 2147483647 h 404"/>
              <a:gd name="T42" fmla="*/ 2147483647 w 409"/>
              <a:gd name="T43" fmla="*/ 2147483647 h 404"/>
              <a:gd name="T44" fmla="*/ 2147483647 w 409"/>
              <a:gd name="T45" fmla="*/ 2147483647 h 404"/>
              <a:gd name="T46" fmla="*/ 2147483647 w 409"/>
              <a:gd name="T47" fmla="*/ 2147483647 h 404"/>
              <a:gd name="T48" fmla="*/ 2147483647 w 409"/>
              <a:gd name="T49" fmla="*/ 2147483647 h 404"/>
              <a:gd name="T50" fmla="*/ 2147483647 w 409"/>
              <a:gd name="T51" fmla="*/ 2147483647 h 404"/>
              <a:gd name="T52" fmla="*/ 2147483647 w 409"/>
              <a:gd name="T53" fmla="*/ 2147483647 h 404"/>
              <a:gd name="T54" fmla="*/ 2147483647 w 409"/>
              <a:gd name="T55" fmla="*/ 2147483647 h 404"/>
              <a:gd name="T56" fmla="*/ 2147483647 w 409"/>
              <a:gd name="T57" fmla="*/ 2147483647 h 404"/>
              <a:gd name="T58" fmla="*/ 2147483647 w 409"/>
              <a:gd name="T59" fmla="*/ 0 h 404"/>
              <a:gd name="T60" fmla="*/ 2147483647 w 409"/>
              <a:gd name="T61" fmla="*/ 2147483647 h 404"/>
              <a:gd name="T62" fmla="*/ 2147483647 w 409"/>
              <a:gd name="T63" fmla="*/ 2147483647 h 404"/>
              <a:gd name="T64" fmla="*/ 2147483647 w 409"/>
              <a:gd name="T65" fmla="*/ 2147483647 h 404"/>
              <a:gd name="T66" fmla="*/ 2147483647 w 409"/>
              <a:gd name="T67" fmla="*/ 2147483647 h 404"/>
              <a:gd name="T68" fmla="*/ 2147483647 w 409"/>
              <a:gd name="T69" fmla="*/ 2147483647 h 404"/>
              <a:gd name="T70" fmla="*/ 2147483647 w 409"/>
              <a:gd name="T71" fmla="*/ 2147483647 h 404"/>
              <a:gd name="T72" fmla="*/ 2147483647 w 409"/>
              <a:gd name="T73" fmla="*/ 2147483647 h 404"/>
              <a:gd name="T74" fmla="*/ 2147483647 w 409"/>
              <a:gd name="T75" fmla="*/ 2147483647 h 404"/>
              <a:gd name="T76" fmla="*/ 0 w 409"/>
              <a:gd name="T77" fmla="*/ 2147483647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09"/>
              <a:gd name="T118" fmla="*/ 0 h 404"/>
              <a:gd name="T119" fmla="*/ 409 w 409"/>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09" h="404">
                <a:moveTo>
                  <a:pt x="0" y="276"/>
                </a:moveTo>
                <a:lnTo>
                  <a:pt x="15" y="332"/>
                </a:lnTo>
                <a:lnTo>
                  <a:pt x="32" y="353"/>
                </a:lnTo>
                <a:lnTo>
                  <a:pt x="64" y="372"/>
                </a:lnTo>
                <a:lnTo>
                  <a:pt x="91" y="403"/>
                </a:lnTo>
                <a:lnTo>
                  <a:pt x="125" y="387"/>
                </a:lnTo>
                <a:lnTo>
                  <a:pt x="134" y="397"/>
                </a:lnTo>
                <a:lnTo>
                  <a:pt x="157" y="387"/>
                </a:lnTo>
                <a:lnTo>
                  <a:pt x="168" y="370"/>
                </a:lnTo>
                <a:lnTo>
                  <a:pt x="203" y="363"/>
                </a:lnTo>
                <a:lnTo>
                  <a:pt x="223" y="340"/>
                </a:lnTo>
                <a:lnTo>
                  <a:pt x="212" y="332"/>
                </a:lnTo>
                <a:lnTo>
                  <a:pt x="246" y="257"/>
                </a:lnTo>
                <a:lnTo>
                  <a:pt x="254" y="219"/>
                </a:lnTo>
                <a:lnTo>
                  <a:pt x="284" y="234"/>
                </a:lnTo>
                <a:lnTo>
                  <a:pt x="301" y="191"/>
                </a:lnTo>
                <a:lnTo>
                  <a:pt x="318" y="189"/>
                </a:lnTo>
                <a:lnTo>
                  <a:pt x="341" y="145"/>
                </a:lnTo>
                <a:lnTo>
                  <a:pt x="347" y="104"/>
                </a:lnTo>
                <a:lnTo>
                  <a:pt x="398" y="130"/>
                </a:lnTo>
                <a:lnTo>
                  <a:pt x="408" y="109"/>
                </a:lnTo>
                <a:lnTo>
                  <a:pt x="394" y="88"/>
                </a:lnTo>
                <a:lnTo>
                  <a:pt x="371" y="77"/>
                </a:lnTo>
                <a:lnTo>
                  <a:pt x="343" y="83"/>
                </a:lnTo>
                <a:lnTo>
                  <a:pt x="333" y="98"/>
                </a:lnTo>
                <a:lnTo>
                  <a:pt x="286" y="113"/>
                </a:lnTo>
                <a:lnTo>
                  <a:pt x="254" y="147"/>
                </a:lnTo>
                <a:lnTo>
                  <a:pt x="244" y="88"/>
                </a:lnTo>
                <a:lnTo>
                  <a:pt x="155" y="104"/>
                </a:lnTo>
                <a:lnTo>
                  <a:pt x="138" y="0"/>
                </a:lnTo>
                <a:lnTo>
                  <a:pt x="127" y="9"/>
                </a:lnTo>
                <a:lnTo>
                  <a:pt x="132" y="28"/>
                </a:lnTo>
                <a:lnTo>
                  <a:pt x="125" y="122"/>
                </a:lnTo>
                <a:lnTo>
                  <a:pt x="106" y="143"/>
                </a:lnTo>
                <a:lnTo>
                  <a:pt x="58" y="179"/>
                </a:lnTo>
                <a:lnTo>
                  <a:pt x="53" y="215"/>
                </a:lnTo>
                <a:lnTo>
                  <a:pt x="32" y="206"/>
                </a:lnTo>
                <a:lnTo>
                  <a:pt x="26" y="255"/>
                </a:lnTo>
                <a:lnTo>
                  <a:pt x="0" y="276"/>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63" name="Freeform 65"/>
          <p:cNvSpPr>
            <a:spLocks/>
          </p:cNvSpPr>
          <p:nvPr/>
        </p:nvSpPr>
        <p:spPr bwMode="auto">
          <a:xfrm>
            <a:off x="5162550" y="1593850"/>
            <a:ext cx="763588" cy="800100"/>
          </a:xfrm>
          <a:custGeom>
            <a:avLst/>
            <a:gdLst>
              <a:gd name="T0" fmla="*/ 0 w 481"/>
              <a:gd name="T1" fmla="*/ 2147483647 h 504"/>
              <a:gd name="T2" fmla="*/ 2147483647 w 481"/>
              <a:gd name="T3" fmla="*/ 2147483647 h 504"/>
              <a:gd name="T4" fmla="*/ 2147483647 w 481"/>
              <a:gd name="T5" fmla="*/ 2147483647 h 504"/>
              <a:gd name="T6" fmla="*/ 2147483647 w 481"/>
              <a:gd name="T7" fmla="*/ 2147483647 h 504"/>
              <a:gd name="T8" fmla="*/ 2147483647 w 481"/>
              <a:gd name="T9" fmla="*/ 2147483647 h 504"/>
              <a:gd name="T10" fmla="*/ 2147483647 w 481"/>
              <a:gd name="T11" fmla="*/ 2147483647 h 504"/>
              <a:gd name="T12" fmla="*/ 2147483647 w 481"/>
              <a:gd name="T13" fmla="*/ 2147483647 h 504"/>
              <a:gd name="T14" fmla="*/ 2147483647 w 481"/>
              <a:gd name="T15" fmla="*/ 2147483647 h 504"/>
              <a:gd name="T16" fmla="*/ 2147483647 w 481"/>
              <a:gd name="T17" fmla="*/ 2147483647 h 504"/>
              <a:gd name="T18" fmla="*/ 2147483647 w 481"/>
              <a:gd name="T19" fmla="*/ 2147483647 h 504"/>
              <a:gd name="T20" fmla="*/ 2147483647 w 481"/>
              <a:gd name="T21" fmla="*/ 2147483647 h 504"/>
              <a:gd name="T22" fmla="*/ 2147483647 w 481"/>
              <a:gd name="T23" fmla="*/ 2147483647 h 504"/>
              <a:gd name="T24" fmla="*/ 2147483647 w 481"/>
              <a:gd name="T25" fmla="*/ 2147483647 h 504"/>
              <a:gd name="T26" fmla="*/ 2147483647 w 481"/>
              <a:gd name="T27" fmla="*/ 2147483647 h 504"/>
              <a:gd name="T28" fmla="*/ 2147483647 w 481"/>
              <a:gd name="T29" fmla="*/ 2147483647 h 504"/>
              <a:gd name="T30" fmla="*/ 2147483647 w 481"/>
              <a:gd name="T31" fmla="*/ 2147483647 h 504"/>
              <a:gd name="T32" fmla="*/ 2147483647 w 481"/>
              <a:gd name="T33" fmla="*/ 2147483647 h 504"/>
              <a:gd name="T34" fmla="*/ 2147483647 w 481"/>
              <a:gd name="T35" fmla="*/ 2147483647 h 504"/>
              <a:gd name="T36" fmla="*/ 2147483647 w 481"/>
              <a:gd name="T37" fmla="*/ 2147483647 h 504"/>
              <a:gd name="T38" fmla="*/ 2147483647 w 481"/>
              <a:gd name="T39" fmla="*/ 2147483647 h 504"/>
              <a:gd name="T40" fmla="*/ 2147483647 w 481"/>
              <a:gd name="T41" fmla="*/ 2147483647 h 504"/>
              <a:gd name="T42" fmla="*/ 2147483647 w 481"/>
              <a:gd name="T43" fmla="*/ 2147483647 h 504"/>
              <a:gd name="T44" fmla="*/ 2147483647 w 481"/>
              <a:gd name="T45" fmla="*/ 2147483647 h 504"/>
              <a:gd name="T46" fmla="*/ 2147483647 w 481"/>
              <a:gd name="T47" fmla="*/ 2147483647 h 504"/>
              <a:gd name="T48" fmla="*/ 2147483647 w 481"/>
              <a:gd name="T49" fmla="*/ 2147483647 h 504"/>
              <a:gd name="T50" fmla="*/ 2147483647 w 481"/>
              <a:gd name="T51" fmla="*/ 2147483647 h 504"/>
              <a:gd name="T52" fmla="*/ 2147483647 w 481"/>
              <a:gd name="T53" fmla="*/ 2147483647 h 504"/>
              <a:gd name="T54" fmla="*/ 2147483647 w 481"/>
              <a:gd name="T55" fmla="*/ 2147483647 h 504"/>
              <a:gd name="T56" fmla="*/ 2147483647 w 481"/>
              <a:gd name="T57" fmla="*/ 2147483647 h 504"/>
              <a:gd name="T58" fmla="*/ 2147483647 w 481"/>
              <a:gd name="T59" fmla="*/ 2147483647 h 504"/>
              <a:gd name="T60" fmla="*/ 2147483647 w 481"/>
              <a:gd name="T61" fmla="*/ 2147483647 h 504"/>
              <a:gd name="T62" fmla="*/ 2147483647 w 481"/>
              <a:gd name="T63" fmla="*/ 2147483647 h 504"/>
              <a:gd name="T64" fmla="*/ 2147483647 w 481"/>
              <a:gd name="T65" fmla="*/ 2147483647 h 504"/>
              <a:gd name="T66" fmla="*/ 2147483647 w 481"/>
              <a:gd name="T67" fmla="*/ 2147483647 h 504"/>
              <a:gd name="T68" fmla="*/ 2147483647 w 481"/>
              <a:gd name="T69" fmla="*/ 2147483647 h 504"/>
              <a:gd name="T70" fmla="*/ 2147483647 w 481"/>
              <a:gd name="T71" fmla="*/ 2147483647 h 504"/>
              <a:gd name="T72" fmla="*/ 2147483647 w 481"/>
              <a:gd name="T73" fmla="*/ 2147483647 h 504"/>
              <a:gd name="T74" fmla="*/ 2147483647 w 481"/>
              <a:gd name="T75" fmla="*/ 2147483647 h 504"/>
              <a:gd name="T76" fmla="*/ 2147483647 w 481"/>
              <a:gd name="T77" fmla="*/ 2147483647 h 504"/>
              <a:gd name="T78" fmla="*/ 2147483647 w 481"/>
              <a:gd name="T79" fmla="*/ 2147483647 h 504"/>
              <a:gd name="T80" fmla="*/ 2147483647 w 481"/>
              <a:gd name="T81" fmla="*/ 0 h 504"/>
              <a:gd name="T82" fmla="*/ 2147483647 w 481"/>
              <a:gd name="T83" fmla="*/ 2147483647 h 504"/>
              <a:gd name="T84" fmla="*/ 2147483647 w 481"/>
              <a:gd name="T85" fmla="*/ 2147483647 h 504"/>
              <a:gd name="T86" fmla="*/ 2147483647 w 481"/>
              <a:gd name="T87" fmla="*/ 2147483647 h 504"/>
              <a:gd name="T88" fmla="*/ 2147483647 w 481"/>
              <a:gd name="T89" fmla="*/ 2147483647 h 504"/>
              <a:gd name="T90" fmla="*/ 2147483647 w 481"/>
              <a:gd name="T91" fmla="*/ 2147483647 h 504"/>
              <a:gd name="T92" fmla="*/ 2147483647 w 481"/>
              <a:gd name="T93" fmla="*/ 2147483647 h 504"/>
              <a:gd name="T94" fmla="*/ 2147483647 w 481"/>
              <a:gd name="T95" fmla="*/ 2147483647 h 504"/>
              <a:gd name="T96" fmla="*/ 2147483647 w 481"/>
              <a:gd name="T97" fmla="*/ 2147483647 h 504"/>
              <a:gd name="T98" fmla="*/ 0 w 481"/>
              <a:gd name="T99" fmla="*/ 2147483647 h 50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81"/>
              <a:gd name="T151" fmla="*/ 0 h 504"/>
              <a:gd name="T152" fmla="*/ 481 w 481"/>
              <a:gd name="T153" fmla="*/ 504 h 50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81" h="504">
                <a:moveTo>
                  <a:pt x="0" y="153"/>
                </a:moveTo>
                <a:lnTo>
                  <a:pt x="11" y="192"/>
                </a:lnTo>
                <a:lnTo>
                  <a:pt x="11" y="253"/>
                </a:lnTo>
                <a:lnTo>
                  <a:pt x="68" y="287"/>
                </a:lnTo>
                <a:lnTo>
                  <a:pt x="92" y="313"/>
                </a:lnTo>
                <a:lnTo>
                  <a:pt x="125" y="338"/>
                </a:lnTo>
                <a:lnTo>
                  <a:pt x="138" y="351"/>
                </a:lnTo>
                <a:lnTo>
                  <a:pt x="147" y="393"/>
                </a:lnTo>
                <a:lnTo>
                  <a:pt x="153" y="450"/>
                </a:lnTo>
                <a:lnTo>
                  <a:pt x="201" y="503"/>
                </a:lnTo>
                <a:lnTo>
                  <a:pt x="438" y="487"/>
                </a:lnTo>
                <a:lnTo>
                  <a:pt x="423" y="410"/>
                </a:lnTo>
                <a:lnTo>
                  <a:pt x="432" y="329"/>
                </a:lnTo>
                <a:lnTo>
                  <a:pt x="447" y="293"/>
                </a:lnTo>
                <a:lnTo>
                  <a:pt x="445" y="262"/>
                </a:lnTo>
                <a:lnTo>
                  <a:pt x="476" y="187"/>
                </a:lnTo>
                <a:lnTo>
                  <a:pt x="480" y="168"/>
                </a:lnTo>
                <a:lnTo>
                  <a:pt x="472" y="166"/>
                </a:lnTo>
                <a:lnTo>
                  <a:pt x="459" y="181"/>
                </a:lnTo>
                <a:lnTo>
                  <a:pt x="449" y="219"/>
                </a:lnTo>
                <a:lnTo>
                  <a:pt x="430" y="223"/>
                </a:lnTo>
                <a:lnTo>
                  <a:pt x="421" y="243"/>
                </a:lnTo>
                <a:lnTo>
                  <a:pt x="402" y="259"/>
                </a:lnTo>
                <a:lnTo>
                  <a:pt x="404" y="236"/>
                </a:lnTo>
                <a:lnTo>
                  <a:pt x="417" y="209"/>
                </a:lnTo>
                <a:lnTo>
                  <a:pt x="428" y="200"/>
                </a:lnTo>
                <a:lnTo>
                  <a:pt x="430" y="192"/>
                </a:lnTo>
                <a:lnTo>
                  <a:pt x="406" y="122"/>
                </a:lnTo>
                <a:lnTo>
                  <a:pt x="387" y="115"/>
                </a:lnTo>
                <a:lnTo>
                  <a:pt x="377" y="100"/>
                </a:lnTo>
                <a:lnTo>
                  <a:pt x="335" y="94"/>
                </a:lnTo>
                <a:lnTo>
                  <a:pt x="233" y="69"/>
                </a:lnTo>
                <a:lnTo>
                  <a:pt x="193" y="41"/>
                </a:lnTo>
                <a:lnTo>
                  <a:pt x="168" y="30"/>
                </a:lnTo>
                <a:lnTo>
                  <a:pt x="159" y="41"/>
                </a:lnTo>
                <a:lnTo>
                  <a:pt x="153" y="37"/>
                </a:lnTo>
                <a:lnTo>
                  <a:pt x="161" y="30"/>
                </a:lnTo>
                <a:lnTo>
                  <a:pt x="161" y="18"/>
                </a:lnTo>
                <a:lnTo>
                  <a:pt x="165" y="13"/>
                </a:lnTo>
                <a:lnTo>
                  <a:pt x="165" y="5"/>
                </a:lnTo>
                <a:lnTo>
                  <a:pt x="161" y="0"/>
                </a:lnTo>
                <a:lnTo>
                  <a:pt x="102" y="24"/>
                </a:lnTo>
                <a:lnTo>
                  <a:pt x="81" y="34"/>
                </a:lnTo>
                <a:lnTo>
                  <a:pt x="73" y="35"/>
                </a:lnTo>
                <a:lnTo>
                  <a:pt x="56" y="26"/>
                </a:lnTo>
                <a:lnTo>
                  <a:pt x="56" y="34"/>
                </a:lnTo>
                <a:lnTo>
                  <a:pt x="55" y="24"/>
                </a:lnTo>
                <a:lnTo>
                  <a:pt x="41" y="35"/>
                </a:lnTo>
                <a:lnTo>
                  <a:pt x="47" y="94"/>
                </a:lnTo>
                <a:lnTo>
                  <a:pt x="0" y="153"/>
                </a:lnTo>
              </a:path>
            </a:pathLst>
          </a:custGeom>
          <a:solidFill>
            <a:srgbClr val="6699FF"/>
          </a:solidFill>
          <a:ln w="12700" cap="rnd" cmpd="sng">
            <a:solidFill>
              <a:srgbClr val="000000"/>
            </a:solidFill>
            <a:prstDash val="solid"/>
            <a:round/>
            <a:headEnd type="none" w="med" len="med"/>
            <a:tailEnd type="none" w="med" len="med"/>
          </a:ln>
        </p:spPr>
        <p:txBody>
          <a:bodyPr/>
          <a:lstStyle/>
          <a:p>
            <a:endParaRPr lang="en-US"/>
          </a:p>
        </p:txBody>
      </p:sp>
      <p:sp>
        <p:nvSpPr>
          <p:cNvPr id="47164" name="Freeform 66"/>
          <p:cNvSpPr>
            <a:spLocks/>
          </p:cNvSpPr>
          <p:nvPr/>
        </p:nvSpPr>
        <p:spPr bwMode="auto">
          <a:xfrm>
            <a:off x="2719388" y="1795463"/>
            <a:ext cx="1011237" cy="841375"/>
          </a:xfrm>
          <a:custGeom>
            <a:avLst/>
            <a:gdLst>
              <a:gd name="T0" fmla="*/ 0 w 637"/>
              <a:gd name="T1" fmla="*/ 2147483647 h 530"/>
              <a:gd name="T2" fmla="*/ 2147483647 w 637"/>
              <a:gd name="T3" fmla="*/ 2147483647 h 530"/>
              <a:gd name="T4" fmla="*/ 2147483647 w 637"/>
              <a:gd name="T5" fmla="*/ 2147483647 h 530"/>
              <a:gd name="T6" fmla="*/ 2147483647 w 637"/>
              <a:gd name="T7" fmla="*/ 0 h 530"/>
              <a:gd name="T8" fmla="*/ 2147483647 w 637"/>
              <a:gd name="T9" fmla="*/ 2147483647 h 530"/>
              <a:gd name="T10" fmla="*/ 2147483647 w 637"/>
              <a:gd name="T11" fmla="*/ 2147483647 h 530"/>
              <a:gd name="T12" fmla="*/ 2147483647 w 637"/>
              <a:gd name="T13" fmla="*/ 2147483647 h 530"/>
              <a:gd name="T14" fmla="*/ 2147483647 w 637"/>
              <a:gd name="T15" fmla="*/ 2147483647 h 530"/>
              <a:gd name="T16" fmla="*/ 2147483647 w 637"/>
              <a:gd name="T17" fmla="*/ 2147483647 h 530"/>
              <a:gd name="T18" fmla="*/ 0 w 637"/>
              <a:gd name="T19" fmla="*/ 2147483647 h 5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7"/>
              <a:gd name="T31" fmla="*/ 0 h 530"/>
              <a:gd name="T32" fmla="*/ 637 w 637"/>
              <a:gd name="T33" fmla="*/ 530 h 5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7" h="530">
                <a:moveTo>
                  <a:pt x="0" y="453"/>
                </a:moveTo>
                <a:lnTo>
                  <a:pt x="15" y="339"/>
                </a:lnTo>
                <a:lnTo>
                  <a:pt x="62" y="56"/>
                </a:lnTo>
                <a:lnTo>
                  <a:pt x="75" y="0"/>
                </a:lnTo>
                <a:lnTo>
                  <a:pt x="325" y="37"/>
                </a:lnTo>
                <a:lnTo>
                  <a:pt x="636" y="70"/>
                </a:lnTo>
                <a:lnTo>
                  <a:pt x="613" y="299"/>
                </a:lnTo>
                <a:lnTo>
                  <a:pt x="594" y="529"/>
                </a:lnTo>
                <a:lnTo>
                  <a:pt x="168" y="477"/>
                </a:lnTo>
                <a:lnTo>
                  <a:pt x="0" y="453"/>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65" name="Freeform 67"/>
          <p:cNvSpPr>
            <a:spLocks/>
          </p:cNvSpPr>
          <p:nvPr/>
        </p:nvSpPr>
        <p:spPr bwMode="auto">
          <a:xfrm>
            <a:off x="7761288" y="1928813"/>
            <a:ext cx="479425" cy="244475"/>
          </a:xfrm>
          <a:custGeom>
            <a:avLst/>
            <a:gdLst>
              <a:gd name="T0" fmla="*/ 0 w 302"/>
              <a:gd name="T1" fmla="*/ 2147483647 h 154"/>
              <a:gd name="T2" fmla="*/ 0 w 302"/>
              <a:gd name="T3" fmla="*/ 2147483647 h 154"/>
              <a:gd name="T4" fmla="*/ 2147483647 w 302"/>
              <a:gd name="T5" fmla="*/ 2147483647 h 154"/>
              <a:gd name="T6" fmla="*/ 2147483647 w 302"/>
              <a:gd name="T7" fmla="*/ 2147483647 h 154"/>
              <a:gd name="T8" fmla="*/ 2147483647 w 302"/>
              <a:gd name="T9" fmla="*/ 2147483647 h 154"/>
              <a:gd name="T10" fmla="*/ 2147483647 w 302"/>
              <a:gd name="T11" fmla="*/ 2147483647 h 154"/>
              <a:gd name="T12" fmla="*/ 2147483647 w 302"/>
              <a:gd name="T13" fmla="*/ 2147483647 h 154"/>
              <a:gd name="T14" fmla="*/ 2147483647 w 302"/>
              <a:gd name="T15" fmla="*/ 2147483647 h 154"/>
              <a:gd name="T16" fmla="*/ 2147483647 w 302"/>
              <a:gd name="T17" fmla="*/ 2147483647 h 154"/>
              <a:gd name="T18" fmla="*/ 2147483647 w 302"/>
              <a:gd name="T19" fmla="*/ 2147483647 h 154"/>
              <a:gd name="T20" fmla="*/ 2147483647 w 302"/>
              <a:gd name="T21" fmla="*/ 2147483647 h 154"/>
              <a:gd name="T22" fmla="*/ 2147483647 w 302"/>
              <a:gd name="T23" fmla="*/ 2147483647 h 154"/>
              <a:gd name="T24" fmla="*/ 2147483647 w 302"/>
              <a:gd name="T25" fmla="*/ 2147483647 h 154"/>
              <a:gd name="T26" fmla="*/ 2147483647 w 302"/>
              <a:gd name="T27" fmla="*/ 2147483647 h 154"/>
              <a:gd name="T28" fmla="*/ 2147483647 w 302"/>
              <a:gd name="T29" fmla="*/ 2147483647 h 154"/>
              <a:gd name="T30" fmla="*/ 2147483647 w 302"/>
              <a:gd name="T31" fmla="*/ 2147483647 h 154"/>
              <a:gd name="T32" fmla="*/ 2147483647 w 302"/>
              <a:gd name="T33" fmla="*/ 2147483647 h 154"/>
              <a:gd name="T34" fmla="*/ 2147483647 w 302"/>
              <a:gd name="T35" fmla="*/ 2147483647 h 154"/>
              <a:gd name="T36" fmla="*/ 2147483647 w 302"/>
              <a:gd name="T37" fmla="*/ 2147483647 h 154"/>
              <a:gd name="T38" fmla="*/ 2147483647 w 302"/>
              <a:gd name="T39" fmla="*/ 2147483647 h 154"/>
              <a:gd name="T40" fmla="*/ 2147483647 w 302"/>
              <a:gd name="T41" fmla="*/ 2147483647 h 154"/>
              <a:gd name="T42" fmla="*/ 2147483647 w 302"/>
              <a:gd name="T43" fmla="*/ 2147483647 h 154"/>
              <a:gd name="T44" fmla="*/ 2147483647 w 302"/>
              <a:gd name="T45" fmla="*/ 2147483647 h 154"/>
              <a:gd name="T46" fmla="*/ 2147483647 w 302"/>
              <a:gd name="T47" fmla="*/ 2147483647 h 154"/>
              <a:gd name="T48" fmla="*/ 2147483647 w 302"/>
              <a:gd name="T49" fmla="*/ 2147483647 h 154"/>
              <a:gd name="T50" fmla="*/ 2147483647 w 302"/>
              <a:gd name="T51" fmla="*/ 2147483647 h 154"/>
              <a:gd name="T52" fmla="*/ 2147483647 w 302"/>
              <a:gd name="T53" fmla="*/ 2147483647 h 154"/>
              <a:gd name="T54" fmla="*/ 2147483647 w 302"/>
              <a:gd name="T55" fmla="*/ 2147483647 h 154"/>
              <a:gd name="T56" fmla="*/ 2147483647 w 302"/>
              <a:gd name="T57" fmla="*/ 2147483647 h 154"/>
              <a:gd name="T58" fmla="*/ 2147483647 w 302"/>
              <a:gd name="T59" fmla="*/ 2147483647 h 154"/>
              <a:gd name="T60" fmla="*/ 2147483647 w 302"/>
              <a:gd name="T61" fmla="*/ 2147483647 h 154"/>
              <a:gd name="T62" fmla="*/ 2147483647 w 302"/>
              <a:gd name="T63" fmla="*/ 2147483647 h 154"/>
              <a:gd name="T64" fmla="*/ 2147483647 w 302"/>
              <a:gd name="T65" fmla="*/ 2147483647 h 154"/>
              <a:gd name="T66" fmla="*/ 2147483647 w 302"/>
              <a:gd name="T67" fmla="*/ 2147483647 h 154"/>
              <a:gd name="T68" fmla="*/ 2147483647 w 302"/>
              <a:gd name="T69" fmla="*/ 2147483647 h 154"/>
              <a:gd name="T70" fmla="*/ 2147483647 w 302"/>
              <a:gd name="T71" fmla="*/ 2147483647 h 154"/>
              <a:gd name="T72" fmla="*/ 2147483647 w 302"/>
              <a:gd name="T73" fmla="*/ 2147483647 h 154"/>
              <a:gd name="T74" fmla="*/ 2147483647 w 302"/>
              <a:gd name="T75" fmla="*/ 2147483647 h 154"/>
              <a:gd name="T76" fmla="*/ 2147483647 w 302"/>
              <a:gd name="T77" fmla="*/ 2147483647 h 154"/>
              <a:gd name="T78" fmla="*/ 2147483647 w 302"/>
              <a:gd name="T79" fmla="*/ 2147483647 h 154"/>
              <a:gd name="T80" fmla="*/ 2147483647 w 302"/>
              <a:gd name="T81" fmla="*/ 2147483647 h 154"/>
              <a:gd name="T82" fmla="*/ 2147483647 w 302"/>
              <a:gd name="T83" fmla="*/ 2147483647 h 154"/>
              <a:gd name="T84" fmla="*/ 2147483647 w 302"/>
              <a:gd name="T85" fmla="*/ 2147483647 h 154"/>
              <a:gd name="T86" fmla="*/ 2147483647 w 302"/>
              <a:gd name="T87" fmla="*/ 2147483647 h 154"/>
              <a:gd name="T88" fmla="*/ 2147483647 w 302"/>
              <a:gd name="T89" fmla="*/ 0 h 154"/>
              <a:gd name="T90" fmla="*/ 2147483647 w 302"/>
              <a:gd name="T91" fmla="*/ 2147483647 h 154"/>
              <a:gd name="T92" fmla="*/ 2147483647 w 302"/>
              <a:gd name="T93" fmla="*/ 2147483647 h 154"/>
              <a:gd name="T94" fmla="*/ 0 w 302"/>
              <a:gd name="T95" fmla="*/ 2147483647 h 15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02"/>
              <a:gd name="T145" fmla="*/ 0 h 154"/>
              <a:gd name="T146" fmla="*/ 302 w 302"/>
              <a:gd name="T147" fmla="*/ 154 h 15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02" h="154">
                <a:moveTo>
                  <a:pt x="0" y="60"/>
                </a:moveTo>
                <a:lnTo>
                  <a:pt x="0" y="143"/>
                </a:lnTo>
                <a:lnTo>
                  <a:pt x="141" y="113"/>
                </a:lnTo>
                <a:lnTo>
                  <a:pt x="166" y="103"/>
                </a:lnTo>
                <a:lnTo>
                  <a:pt x="177" y="105"/>
                </a:lnTo>
                <a:lnTo>
                  <a:pt x="185" y="130"/>
                </a:lnTo>
                <a:lnTo>
                  <a:pt x="202" y="132"/>
                </a:lnTo>
                <a:lnTo>
                  <a:pt x="212" y="149"/>
                </a:lnTo>
                <a:lnTo>
                  <a:pt x="221" y="153"/>
                </a:lnTo>
                <a:lnTo>
                  <a:pt x="225" y="139"/>
                </a:lnTo>
                <a:lnTo>
                  <a:pt x="234" y="134"/>
                </a:lnTo>
                <a:lnTo>
                  <a:pt x="236" y="120"/>
                </a:lnTo>
                <a:lnTo>
                  <a:pt x="240" y="119"/>
                </a:lnTo>
                <a:lnTo>
                  <a:pt x="247" y="141"/>
                </a:lnTo>
                <a:lnTo>
                  <a:pt x="263" y="134"/>
                </a:lnTo>
                <a:lnTo>
                  <a:pt x="266" y="126"/>
                </a:lnTo>
                <a:lnTo>
                  <a:pt x="282" y="117"/>
                </a:lnTo>
                <a:lnTo>
                  <a:pt x="293" y="113"/>
                </a:lnTo>
                <a:lnTo>
                  <a:pt x="301" y="120"/>
                </a:lnTo>
                <a:lnTo>
                  <a:pt x="299" y="100"/>
                </a:lnTo>
                <a:lnTo>
                  <a:pt x="285" y="73"/>
                </a:lnTo>
                <a:lnTo>
                  <a:pt x="278" y="71"/>
                </a:lnTo>
                <a:lnTo>
                  <a:pt x="268" y="71"/>
                </a:lnTo>
                <a:lnTo>
                  <a:pt x="268" y="75"/>
                </a:lnTo>
                <a:lnTo>
                  <a:pt x="276" y="75"/>
                </a:lnTo>
                <a:lnTo>
                  <a:pt x="282" y="75"/>
                </a:lnTo>
                <a:lnTo>
                  <a:pt x="287" y="85"/>
                </a:lnTo>
                <a:lnTo>
                  <a:pt x="293" y="96"/>
                </a:lnTo>
                <a:lnTo>
                  <a:pt x="285" y="103"/>
                </a:lnTo>
                <a:lnTo>
                  <a:pt x="265" y="115"/>
                </a:lnTo>
                <a:lnTo>
                  <a:pt x="251" y="109"/>
                </a:lnTo>
                <a:lnTo>
                  <a:pt x="244" y="96"/>
                </a:lnTo>
                <a:lnTo>
                  <a:pt x="234" y="92"/>
                </a:lnTo>
                <a:lnTo>
                  <a:pt x="234" y="85"/>
                </a:lnTo>
                <a:lnTo>
                  <a:pt x="223" y="71"/>
                </a:lnTo>
                <a:lnTo>
                  <a:pt x="208" y="64"/>
                </a:lnTo>
                <a:lnTo>
                  <a:pt x="208" y="71"/>
                </a:lnTo>
                <a:lnTo>
                  <a:pt x="196" y="68"/>
                </a:lnTo>
                <a:lnTo>
                  <a:pt x="193" y="58"/>
                </a:lnTo>
                <a:lnTo>
                  <a:pt x="196" y="49"/>
                </a:lnTo>
                <a:lnTo>
                  <a:pt x="206" y="41"/>
                </a:lnTo>
                <a:lnTo>
                  <a:pt x="200" y="34"/>
                </a:lnTo>
                <a:lnTo>
                  <a:pt x="213" y="26"/>
                </a:lnTo>
                <a:lnTo>
                  <a:pt x="200" y="15"/>
                </a:lnTo>
                <a:lnTo>
                  <a:pt x="196" y="0"/>
                </a:lnTo>
                <a:lnTo>
                  <a:pt x="166" y="20"/>
                </a:lnTo>
                <a:lnTo>
                  <a:pt x="66" y="47"/>
                </a:lnTo>
                <a:lnTo>
                  <a:pt x="0" y="60"/>
                </a:lnTo>
              </a:path>
            </a:pathLst>
          </a:custGeom>
          <a:solidFill>
            <a:schemeClr val="tx1"/>
          </a:solidFill>
          <a:ln w="12700" cap="rnd" cmpd="sng">
            <a:solidFill>
              <a:srgbClr val="000000"/>
            </a:solidFill>
            <a:prstDash val="solid"/>
            <a:round/>
            <a:headEnd type="none" w="med" len="med"/>
            <a:tailEnd type="none" w="med" len="med"/>
          </a:ln>
        </p:spPr>
        <p:txBody>
          <a:bodyPr/>
          <a:lstStyle/>
          <a:p>
            <a:endParaRPr lang="en-US"/>
          </a:p>
        </p:txBody>
      </p:sp>
      <p:sp>
        <p:nvSpPr>
          <p:cNvPr id="47166" name="Freeform 68"/>
          <p:cNvSpPr>
            <a:spLocks/>
          </p:cNvSpPr>
          <p:nvPr/>
        </p:nvSpPr>
        <p:spPr bwMode="auto">
          <a:xfrm>
            <a:off x="8147050" y="2162175"/>
            <a:ext cx="50800" cy="50800"/>
          </a:xfrm>
          <a:custGeom>
            <a:avLst/>
            <a:gdLst>
              <a:gd name="T0" fmla="*/ 0 w 32"/>
              <a:gd name="T1" fmla="*/ 2147483647 h 32"/>
              <a:gd name="T2" fmla="*/ 2147483647 w 32"/>
              <a:gd name="T3" fmla="*/ 0 h 32"/>
              <a:gd name="T4" fmla="*/ 2147483647 w 32"/>
              <a:gd name="T5" fmla="*/ 2147483647 h 32"/>
              <a:gd name="T6" fmla="*/ 0 w 32"/>
              <a:gd name="T7" fmla="*/ 2147483647 h 32"/>
              <a:gd name="T8" fmla="*/ 0 60000 65536"/>
              <a:gd name="T9" fmla="*/ 0 60000 65536"/>
              <a:gd name="T10" fmla="*/ 0 60000 65536"/>
              <a:gd name="T11" fmla="*/ 0 60000 65536"/>
              <a:gd name="T12" fmla="*/ 0 w 32"/>
              <a:gd name="T13" fmla="*/ 0 h 32"/>
              <a:gd name="T14" fmla="*/ 32 w 32"/>
              <a:gd name="T15" fmla="*/ 32 h 32"/>
            </a:gdLst>
            <a:ahLst/>
            <a:cxnLst>
              <a:cxn ang="T8">
                <a:pos x="T0" y="T1"/>
              </a:cxn>
              <a:cxn ang="T9">
                <a:pos x="T2" y="T3"/>
              </a:cxn>
              <a:cxn ang="T10">
                <a:pos x="T4" y="T5"/>
              </a:cxn>
              <a:cxn ang="T11">
                <a:pos x="T6" y="T7"/>
              </a:cxn>
            </a:cxnLst>
            <a:rect l="T12" t="T13" r="T14" b="T15"/>
            <a:pathLst>
              <a:path w="32" h="32">
                <a:moveTo>
                  <a:pt x="0" y="31"/>
                </a:moveTo>
                <a:lnTo>
                  <a:pt x="12" y="0"/>
                </a:lnTo>
                <a:lnTo>
                  <a:pt x="31" y="12"/>
                </a:lnTo>
                <a:lnTo>
                  <a:pt x="0" y="31"/>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67" name="Freeform 69"/>
          <p:cNvSpPr>
            <a:spLocks/>
          </p:cNvSpPr>
          <p:nvPr/>
        </p:nvSpPr>
        <p:spPr bwMode="auto">
          <a:xfrm>
            <a:off x="8228013" y="2155825"/>
            <a:ext cx="50800" cy="49213"/>
          </a:xfrm>
          <a:custGeom>
            <a:avLst/>
            <a:gdLst>
              <a:gd name="T0" fmla="*/ 0 w 32"/>
              <a:gd name="T1" fmla="*/ 2147483647 h 31"/>
              <a:gd name="T2" fmla="*/ 2147483647 w 32"/>
              <a:gd name="T3" fmla="*/ 0 h 31"/>
              <a:gd name="T4" fmla="*/ 2147483647 w 32"/>
              <a:gd name="T5" fmla="*/ 2147483647 h 31"/>
              <a:gd name="T6" fmla="*/ 0 w 32"/>
              <a:gd name="T7" fmla="*/ 2147483647 h 31"/>
              <a:gd name="T8" fmla="*/ 0 60000 65536"/>
              <a:gd name="T9" fmla="*/ 0 60000 65536"/>
              <a:gd name="T10" fmla="*/ 0 60000 65536"/>
              <a:gd name="T11" fmla="*/ 0 60000 65536"/>
              <a:gd name="T12" fmla="*/ 0 w 32"/>
              <a:gd name="T13" fmla="*/ 0 h 31"/>
              <a:gd name="T14" fmla="*/ 32 w 32"/>
              <a:gd name="T15" fmla="*/ 31 h 31"/>
            </a:gdLst>
            <a:ahLst/>
            <a:cxnLst>
              <a:cxn ang="T8">
                <a:pos x="T0" y="T1"/>
              </a:cxn>
              <a:cxn ang="T9">
                <a:pos x="T2" y="T3"/>
              </a:cxn>
              <a:cxn ang="T10">
                <a:pos x="T4" y="T5"/>
              </a:cxn>
              <a:cxn ang="T11">
                <a:pos x="T6" y="T7"/>
              </a:cxn>
            </a:cxnLst>
            <a:rect l="T12" t="T13" r="T14" b="T15"/>
            <a:pathLst>
              <a:path w="32" h="31">
                <a:moveTo>
                  <a:pt x="0" y="30"/>
                </a:moveTo>
                <a:lnTo>
                  <a:pt x="16" y="0"/>
                </a:lnTo>
                <a:lnTo>
                  <a:pt x="31" y="23"/>
                </a:lnTo>
                <a:lnTo>
                  <a:pt x="0" y="30"/>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68" name="Freeform 70"/>
          <p:cNvSpPr>
            <a:spLocks/>
          </p:cNvSpPr>
          <p:nvPr/>
        </p:nvSpPr>
        <p:spPr bwMode="auto">
          <a:xfrm>
            <a:off x="6546850" y="2752725"/>
            <a:ext cx="1117600" cy="630238"/>
          </a:xfrm>
          <a:custGeom>
            <a:avLst/>
            <a:gdLst>
              <a:gd name="T0" fmla="*/ 2147483647 w 704"/>
              <a:gd name="T1" fmla="*/ 2147483647 h 397"/>
              <a:gd name="T2" fmla="*/ 2147483647 w 704"/>
              <a:gd name="T3" fmla="*/ 2147483647 h 397"/>
              <a:gd name="T4" fmla="*/ 2147483647 w 704"/>
              <a:gd name="T5" fmla="*/ 2147483647 h 397"/>
              <a:gd name="T6" fmla="*/ 2147483647 w 704"/>
              <a:gd name="T7" fmla="*/ 2147483647 h 397"/>
              <a:gd name="T8" fmla="*/ 2147483647 w 704"/>
              <a:gd name="T9" fmla="*/ 2147483647 h 397"/>
              <a:gd name="T10" fmla="*/ 2147483647 w 704"/>
              <a:gd name="T11" fmla="*/ 2147483647 h 397"/>
              <a:gd name="T12" fmla="*/ 2147483647 w 704"/>
              <a:gd name="T13" fmla="*/ 2147483647 h 397"/>
              <a:gd name="T14" fmla="*/ 2147483647 w 704"/>
              <a:gd name="T15" fmla="*/ 2147483647 h 397"/>
              <a:gd name="T16" fmla="*/ 2147483647 w 704"/>
              <a:gd name="T17" fmla="*/ 2147483647 h 397"/>
              <a:gd name="T18" fmla="*/ 2147483647 w 704"/>
              <a:gd name="T19" fmla="*/ 2147483647 h 397"/>
              <a:gd name="T20" fmla="*/ 2147483647 w 704"/>
              <a:gd name="T21" fmla="*/ 2147483647 h 397"/>
              <a:gd name="T22" fmla="*/ 2147483647 w 704"/>
              <a:gd name="T23" fmla="*/ 2147483647 h 397"/>
              <a:gd name="T24" fmla="*/ 2147483647 w 704"/>
              <a:gd name="T25" fmla="*/ 2147483647 h 397"/>
              <a:gd name="T26" fmla="*/ 2147483647 w 704"/>
              <a:gd name="T27" fmla="*/ 2147483647 h 397"/>
              <a:gd name="T28" fmla="*/ 2147483647 w 704"/>
              <a:gd name="T29" fmla="*/ 2147483647 h 397"/>
              <a:gd name="T30" fmla="*/ 2147483647 w 704"/>
              <a:gd name="T31" fmla="*/ 2147483647 h 397"/>
              <a:gd name="T32" fmla="*/ 2147483647 w 704"/>
              <a:gd name="T33" fmla="*/ 2147483647 h 397"/>
              <a:gd name="T34" fmla="*/ 2147483647 w 704"/>
              <a:gd name="T35" fmla="*/ 2147483647 h 397"/>
              <a:gd name="T36" fmla="*/ 2147483647 w 704"/>
              <a:gd name="T37" fmla="*/ 2147483647 h 397"/>
              <a:gd name="T38" fmla="*/ 2147483647 w 704"/>
              <a:gd name="T39" fmla="*/ 2147483647 h 397"/>
              <a:gd name="T40" fmla="*/ 2147483647 w 704"/>
              <a:gd name="T41" fmla="*/ 2147483647 h 397"/>
              <a:gd name="T42" fmla="*/ 2147483647 w 704"/>
              <a:gd name="T43" fmla="*/ 2147483647 h 397"/>
              <a:gd name="T44" fmla="*/ 2147483647 w 704"/>
              <a:gd name="T45" fmla="*/ 2147483647 h 397"/>
              <a:gd name="T46" fmla="*/ 2147483647 w 704"/>
              <a:gd name="T47" fmla="*/ 2147483647 h 397"/>
              <a:gd name="T48" fmla="*/ 2147483647 w 704"/>
              <a:gd name="T49" fmla="*/ 2147483647 h 397"/>
              <a:gd name="T50" fmla="*/ 2147483647 w 704"/>
              <a:gd name="T51" fmla="*/ 2147483647 h 397"/>
              <a:gd name="T52" fmla="*/ 2147483647 w 704"/>
              <a:gd name="T53" fmla="*/ 2147483647 h 397"/>
              <a:gd name="T54" fmla="*/ 2147483647 w 704"/>
              <a:gd name="T55" fmla="*/ 2147483647 h 397"/>
              <a:gd name="T56" fmla="*/ 2147483647 w 704"/>
              <a:gd name="T57" fmla="*/ 2147483647 h 397"/>
              <a:gd name="T58" fmla="*/ 2147483647 w 704"/>
              <a:gd name="T59" fmla="*/ 2147483647 h 397"/>
              <a:gd name="T60" fmla="*/ 2147483647 w 704"/>
              <a:gd name="T61" fmla="*/ 2147483647 h 397"/>
              <a:gd name="T62" fmla="*/ 2147483647 w 704"/>
              <a:gd name="T63" fmla="*/ 2147483647 h 397"/>
              <a:gd name="T64" fmla="*/ 2147483647 w 704"/>
              <a:gd name="T65" fmla="*/ 2147483647 h 397"/>
              <a:gd name="T66" fmla="*/ 2147483647 w 704"/>
              <a:gd name="T67" fmla="*/ 2147483647 h 397"/>
              <a:gd name="T68" fmla="*/ 2147483647 w 704"/>
              <a:gd name="T69" fmla="*/ 2147483647 h 397"/>
              <a:gd name="T70" fmla="*/ 2147483647 w 704"/>
              <a:gd name="T71" fmla="*/ 2147483647 h 397"/>
              <a:gd name="T72" fmla="*/ 2147483647 w 704"/>
              <a:gd name="T73" fmla="*/ 2147483647 h 397"/>
              <a:gd name="T74" fmla="*/ 2147483647 w 704"/>
              <a:gd name="T75" fmla="*/ 2147483647 h 397"/>
              <a:gd name="T76" fmla="*/ 2147483647 w 704"/>
              <a:gd name="T77" fmla="*/ 2147483647 h 397"/>
              <a:gd name="T78" fmla="*/ 0 w 704"/>
              <a:gd name="T79" fmla="*/ 2147483647 h 39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04"/>
              <a:gd name="T121" fmla="*/ 0 h 397"/>
              <a:gd name="T122" fmla="*/ 704 w 704"/>
              <a:gd name="T123" fmla="*/ 397 h 39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04" h="397">
                <a:moveTo>
                  <a:pt x="0" y="396"/>
                </a:moveTo>
                <a:lnTo>
                  <a:pt x="66" y="352"/>
                </a:lnTo>
                <a:lnTo>
                  <a:pt x="66" y="342"/>
                </a:lnTo>
                <a:lnTo>
                  <a:pt x="87" y="314"/>
                </a:lnTo>
                <a:lnTo>
                  <a:pt x="112" y="299"/>
                </a:lnTo>
                <a:lnTo>
                  <a:pt x="133" y="269"/>
                </a:lnTo>
                <a:lnTo>
                  <a:pt x="159" y="299"/>
                </a:lnTo>
                <a:lnTo>
                  <a:pt x="193" y="284"/>
                </a:lnTo>
                <a:lnTo>
                  <a:pt x="203" y="293"/>
                </a:lnTo>
                <a:lnTo>
                  <a:pt x="226" y="284"/>
                </a:lnTo>
                <a:lnTo>
                  <a:pt x="237" y="267"/>
                </a:lnTo>
                <a:lnTo>
                  <a:pt x="271" y="259"/>
                </a:lnTo>
                <a:lnTo>
                  <a:pt x="292" y="236"/>
                </a:lnTo>
                <a:lnTo>
                  <a:pt x="281" y="229"/>
                </a:lnTo>
                <a:lnTo>
                  <a:pt x="315" y="153"/>
                </a:lnTo>
                <a:lnTo>
                  <a:pt x="323" y="115"/>
                </a:lnTo>
                <a:lnTo>
                  <a:pt x="353" y="130"/>
                </a:lnTo>
                <a:lnTo>
                  <a:pt x="370" y="87"/>
                </a:lnTo>
                <a:lnTo>
                  <a:pt x="387" y="85"/>
                </a:lnTo>
                <a:lnTo>
                  <a:pt x="410" y="41"/>
                </a:lnTo>
                <a:lnTo>
                  <a:pt x="416" y="0"/>
                </a:lnTo>
                <a:lnTo>
                  <a:pt x="467" y="26"/>
                </a:lnTo>
                <a:lnTo>
                  <a:pt x="476" y="5"/>
                </a:lnTo>
                <a:lnTo>
                  <a:pt x="497" y="9"/>
                </a:lnTo>
                <a:lnTo>
                  <a:pt x="513" y="26"/>
                </a:lnTo>
                <a:lnTo>
                  <a:pt x="533" y="37"/>
                </a:lnTo>
                <a:lnTo>
                  <a:pt x="543" y="51"/>
                </a:lnTo>
                <a:lnTo>
                  <a:pt x="541" y="64"/>
                </a:lnTo>
                <a:lnTo>
                  <a:pt x="528" y="90"/>
                </a:lnTo>
                <a:lnTo>
                  <a:pt x="533" y="106"/>
                </a:lnTo>
                <a:lnTo>
                  <a:pt x="551" y="98"/>
                </a:lnTo>
                <a:lnTo>
                  <a:pt x="556" y="111"/>
                </a:lnTo>
                <a:lnTo>
                  <a:pt x="566" y="119"/>
                </a:lnTo>
                <a:lnTo>
                  <a:pt x="596" y="121"/>
                </a:lnTo>
                <a:lnTo>
                  <a:pt x="606" y="130"/>
                </a:lnTo>
                <a:lnTo>
                  <a:pt x="636" y="138"/>
                </a:lnTo>
                <a:lnTo>
                  <a:pt x="627" y="147"/>
                </a:lnTo>
                <a:lnTo>
                  <a:pt x="632" y="164"/>
                </a:lnTo>
                <a:lnTo>
                  <a:pt x="632" y="170"/>
                </a:lnTo>
                <a:lnTo>
                  <a:pt x="621" y="168"/>
                </a:lnTo>
                <a:lnTo>
                  <a:pt x="600" y="157"/>
                </a:lnTo>
                <a:lnTo>
                  <a:pt x="570" y="138"/>
                </a:lnTo>
                <a:lnTo>
                  <a:pt x="613" y="178"/>
                </a:lnTo>
                <a:lnTo>
                  <a:pt x="638" y="180"/>
                </a:lnTo>
                <a:lnTo>
                  <a:pt x="625" y="185"/>
                </a:lnTo>
                <a:lnTo>
                  <a:pt x="647" y="197"/>
                </a:lnTo>
                <a:lnTo>
                  <a:pt x="647" y="206"/>
                </a:lnTo>
                <a:lnTo>
                  <a:pt x="638" y="198"/>
                </a:lnTo>
                <a:lnTo>
                  <a:pt x="628" y="198"/>
                </a:lnTo>
                <a:lnTo>
                  <a:pt x="632" y="206"/>
                </a:lnTo>
                <a:lnTo>
                  <a:pt x="638" y="212"/>
                </a:lnTo>
                <a:lnTo>
                  <a:pt x="628" y="216"/>
                </a:lnTo>
                <a:lnTo>
                  <a:pt x="606" y="200"/>
                </a:lnTo>
                <a:lnTo>
                  <a:pt x="594" y="193"/>
                </a:lnTo>
                <a:lnTo>
                  <a:pt x="600" y="202"/>
                </a:lnTo>
                <a:lnTo>
                  <a:pt x="625" y="221"/>
                </a:lnTo>
                <a:lnTo>
                  <a:pt x="636" y="221"/>
                </a:lnTo>
                <a:lnTo>
                  <a:pt x="647" y="225"/>
                </a:lnTo>
                <a:lnTo>
                  <a:pt x="646" y="231"/>
                </a:lnTo>
                <a:lnTo>
                  <a:pt x="651" y="231"/>
                </a:lnTo>
                <a:lnTo>
                  <a:pt x="653" y="236"/>
                </a:lnTo>
                <a:lnTo>
                  <a:pt x="646" y="244"/>
                </a:lnTo>
                <a:lnTo>
                  <a:pt x="625" y="236"/>
                </a:lnTo>
                <a:lnTo>
                  <a:pt x="619" y="227"/>
                </a:lnTo>
                <a:lnTo>
                  <a:pt x="596" y="225"/>
                </a:lnTo>
                <a:lnTo>
                  <a:pt x="592" y="219"/>
                </a:lnTo>
                <a:lnTo>
                  <a:pt x="585" y="227"/>
                </a:lnTo>
                <a:lnTo>
                  <a:pt x="617" y="236"/>
                </a:lnTo>
                <a:lnTo>
                  <a:pt x="617" y="242"/>
                </a:lnTo>
                <a:lnTo>
                  <a:pt x="646" y="255"/>
                </a:lnTo>
                <a:lnTo>
                  <a:pt x="653" y="255"/>
                </a:lnTo>
                <a:lnTo>
                  <a:pt x="653" y="244"/>
                </a:lnTo>
                <a:lnTo>
                  <a:pt x="665" y="250"/>
                </a:lnTo>
                <a:lnTo>
                  <a:pt x="680" y="248"/>
                </a:lnTo>
                <a:lnTo>
                  <a:pt x="703" y="284"/>
                </a:lnTo>
                <a:lnTo>
                  <a:pt x="689" y="278"/>
                </a:lnTo>
                <a:lnTo>
                  <a:pt x="684" y="288"/>
                </a:lnTo>
                <a:lnTo>
                  <a:pt x="406" y="341"/>
                </a:lnTo>
                <a:lnTo>
                  <a:pt x="180" y="369"/>
                </a:lnTo>
                <a:lnTo>
                  <a:pt x="0" y="396"/>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7169" name="Freeform 71"/>
          <p:cNvSpPr>
            <a:spLocks/>
          </p:cNvSpPr>
          <p:nvPr/>
        </p:nvSpPr>
        <p:spPr bwMode="auto">
          <a:xfrm>
            <a:off x="7612063" y="2924175"/>
            <a:ext cx="60325" cy="184150"/>
          </a:xfrm>
          <a:custGeom>
            <a:avLst/>
            <a:gdLst>
              <a:gd name="T0" fmla="*/ 0 w 38"/>
              <a:gd name="T1" fmla="*/ 2147483647 h 116"/>
              <a:gd name="T2" fmla="*/ 0 w 38"/>
              <a:gd name="T3" fmla="*/ 2147483647 h 116"/>
              <a:gd name="T4" fmla="*/ 2147483647 w 38"/>
              <a:gd name="T5" fmla="*/ 2147483647 h 116"/>
              <a:gd name="T6" fmla="*/ 2147483647 w 38"/>
              <a:gd name="T7" fmla="*/ 2147483647 h 116"/>
              <a:gd name="T8" fmla="*/ 2147483647 w 38"/>
              <a:gd name="T9" fmla="*/ 2147483647 h 116"/>
              <a:gd name="T10" fmla="*/ 2147483647 w 38"/>
              <a:gd name="T11" fmla="*/ 0 h 116"/>
              <a:gd name="T12" fmla="*/ 2147483647 w 38"/>
              <a:gd name="T13" fmla="*/ 2147483647 h 116"/>
              <a:gd name="T14" fmla="*/ 0 w 38"/>
              <a:gd name="T15" fmla="*/ 2147483647 h 116"/>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116"/>
              <a:gd name="T26" fmla="*/ 38 w 38"/>
              <a:gd name="T27" fmla="*/ 116 h 1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116">
                <a:moveTo>
                  <a:pt x="0" y="63"/>
                </a:moveTo>
                <a:lnTo>
                  <a:pt x="0" y="101"/>
                </a:lnTo>
                <a:lnTo>
                  <a:pt x="7" y="115"/>
                </a:lnTo>
                <a:lnTo>
                  <a:pt x="12" y="74"/>
                </a:lnTo>
                <a:lnTo>
                  <a:pt x="27" y="57"/>
                </a:lnTo>
                <a:lnTo>
                  <a:pt x="37" y="0"/>
                </a:lnTo>
                <a:lnTo>
                  <a:pt x="14" y="13"/>
                </a:lnTo>
                <a:lnTo>
                  <a:pt x="0" y="63"/>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7170" name="Text Box 72"/>
          <p:cNvSpPr txBox="1">
            <a:spLocks noChangeArrowheads="1"/>
          </p:cNvSpPr>
          <p:nvPr/>
        </p:nvSpPr>
        <p:spPr bwMode="auto">
          <a:xfrm>
            <a:off x="533400" y="6126163"/>
            <a:ext cx="8077200" cy="274637"/>
          </a:xfrm>
          <a:prstGeom prst="rect">
            <a:avLst/>
          </a:prstGeom>
          <a:noFill/>
          <a:ln w="9525">
            <a:noFill/>
            <a:miter lim="800000"/>
            <a:headEnd/>
            <a:tailEnd/>
          </a:ln>
        </p:spPr>
        <p:txBody>
          <a:bodyPr>
            <a:spAutoFit/>
          </a:bodyPr>
          <a:lstStyle/>
          <a:p>
            <a:pPr>
              <a:spcBef>
                <a:spcPct val="50000"/>
              </a:spcBef>
            </a:pPr>
            <a:r>
              <a:rPr kumimoji="1" lang="en-US" sz="1200">
                <a:solidFill>
                  <a:srgbClr val="000000"/>
                </a:solidFill>
              </a:rPr>
              <a:t>*Also includes sites using field test versions of the NPHPSP State Public Health System Performance Assessment.</a:t>
            </a:r>
            <a:endParaRPr kumimoji="1" lang="en-US" sz="1200" i="1">
              <a:solidFill>
                <a:srgbClr val="000000"/>
              </a:solidFill>
            </a:endParaRPr>
          </a:p>
        </p:txBody>
      </p:sp>
      <p:sp>
        <p:nvSpPr>
          <p:cNvPr id="47171" name="Text Box 73"/>
          <p:cNvSpPr txBox="1">
            <a:spLocks noChangeArrowheads="1"/>
          </p:cNvSpPr>
          <p:nvPr/>
        </p:nvSpPr>
        <p:spPr bwMode="auto">
          <a:xfrm>
            <a:off x="7696200" y="1752600"/>
            <a:ext cx="533400" cy="244475"/>
          </a:xfrm>
          <a:prstGeom prst="rect">
            <a:avLst/>
          </a:prstGeom>
          <a:noFill/>
          <a:ln w="9525">
            <a:noFill/>
            <a:miter lim="800000"/>
            <a:headEnd/>
            <a:tailEnd/>
          </a:ln>
        </p:spPr>
        <p:txBody>
          <a:bodyPr>
            <a:spAutoFit/>
          </a:bodyPr>
          <a:lstStyle/>
          <a:p>
            <a:pPr algn="ctr"/>
            <a:r>
              <a:rPr kumimoji="1" lang="en-US" sz="1000" b="1" i="1">
                <a:solidFill>
                  <a:srgbClr val="000000"/>
                </a:solidFill>
              </a:rPr>
              <a:t>NH</a:t>
            </a:r>
          </a:p>
        </p:txBody>
      </p:sp>
      <p:grpSp>
        <p:nvGrpSpPr>
          <p:cNvPr id="47172" name="Group 74"/>
          <p:cNvGrpSpPr>
            <a:grpSpLocks/>
          </p:cNvGrpSpPr>
          <p:nvPr/>
        </p:nvGrpSpPr>
        <p:grpSpPr bwMode="auto">
          <a:xfrm>
            <a:off x="914400" y="1066800"/>
            <a:ext cx="7467600" cy="3825875"/>
            <a:chOff x="576" y="672"/>
            <a:chExt cx="4704" cy="2410"/>
          </a:xfrm>
        </p:grpSpPr>
        <p:sp>
          <p:nvSpPr>
            <p:cNvPr id="47196" name="Text Box 75"/>
            <p:cNvSpPr txBox="1">
              <a:spLocks noChangeArrowheads="1"/>
            </p:cNvSpPr>
            <p:nvPr/>
          </p:nvSpPr>
          <p:spPr bwMode="auto">
            <a:xfrm>
              <a:off x="960" y="67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WA</a:t>
              </a:r>
            </a:p>
          </p:txBody>
        </p:sp>
        <p:sp>
          <p:nvSpPr>
            <p:cNvPr id="47197" name="Text Box 76"/>
            <p:cNvSpPr txBox="1">
              <a:spLocks noChangeArrowheads="1"/>
            </p:cNvSpPr>
            <p:nvPr/>
          </p:nvSpPr>
          <p:spPr bwMode="auto">
            <a:xfrm>
              <a:off x="816" y="100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OR</a:t>
              </a:r>
            </a:p>
          </p:txBody>
        </p:sp>
        <p:sp>
          <p:nvSpPr>
            <p:cNvPr id="47198" name="Text Box 77"/>
            <p:cNvSpPr txBox="1">
              <a:spLocks noChangeArrowheads="1"/>
            </p:cNvSpPr>
            <p:nvPr/>
          </p:nvSpPr>
          <p:spPr bwMode="auto">
            <a:xfrm>
              <a:off x="1008" y="158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NV</a:t>
              </a:r>
            </a:p>
          </p:txBody>
        </p:sp>
        <p:sp>
          <p:nvSpPr>
            <p:cNvPr id="47199" name="Text Box 78"/>
            <p:cNvSpPr txBox="1">
              <a:spLocks noChangeArrowheads="1"/>
            </p:cNvSpPr>
            <p:nvPr/>
          </p:nvSpPr>
          <p:spPr bwMode="auto">
            <a:xfrm>
              <a:off x="720" y="187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CA</a:t>
              </a:r>
            </a:p>
          </p:txBody>
        </p:sp>
        <p:sp>
          <p:nvSpPr>
            <p:cNvPr id="47200" name="Text Box 79"/>
            <p:cNvSpPr txBox="1">
              <a:spLocks noChangeArrowheads="1"/>
            </p:cNvSpPr>
            <p:nvPr/>
          </p:nvSpPr>
          <p:spPr bwMode="auto">
            <a:xfrm>
              <a:off x="1296" y="115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ID</a:t>
              </a:r>
            </a:p>
          </p:txBody>
        </p:sp>
        <p:sp>
          <p:nvSpPr>
            <p:cNvPr id="47201" name="Text Box 80"/>
            <p:cNvSpPr txBox="1">
              <a:spLocks noChangeArrowheads="1"/>
            </p:cNvSpPr>
            <p:nvPr/>
          </p:nvSpPr>
          <p:spPr bwMode="auto">
            <a:xfrm>
              <a:off x="1824" y="81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MT</a:t>
              </a:r>
            </a:p>
          </p:txBody>
        </p:sp>
        <p:sp>
          <p:nvSpPr>
            <p:cNvPr id="47202" name="Text Box 81"/>
            <p:cNvSpPr txBox="1">
              <a:spLocks noChangeArrowheads="1"/>
            </p:cNvSpPr>
            <p:nvPr/>
          </p:nvSpPr>
          <p:spPr bwMode="auto">
            <a:xfrm>
              <a:off x="576" y="278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AK</a:t>
              </a:r>
            </a:p>
          </p:txBody>
        </p:sp>
        <p:sp>
          <p:nvSpPr>
            <p:cNvPr id="47203" name="Text Box 82"/>
            <p:cNvSpPr txBox="1">
              <a:spLocks noChangeArrowheads="1"/>
            </p:cNvSpPr>
            <p:nvPr/>
          </p:nvSpPr>
          <p:spPr bwMode="auto">
            <a:xfrm>
              <a:off x="1440" y="168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UT</a:t>
              </a:r>
            </a:p>
          </p:txBody>
        </p:sp>
        <p:sp>
          <p:nvSpPr>
            <p:cNvPr id="47204" name="Text Box 83"/>
            <p:cNvSpPr txBox="1">
              <a:spLocks noChangeArrowheads="1"/>
            </p:cNvSpPr>
            <p:nvPr/>
          </p:nvSpPr>
          <p:spPr bwMode="auto">
            <a:xfrm>
              <a:off x="1344" y="225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AZ</a:t>
              </a:r>
            </a:p>
          </p:txBody>
        </p:sp>
        <p:sp>
          <p:nvSpPr>
            <p:cNvPr id="47205" name="Text Box 84"/>
            <p:cNvSpPr txBox="1">
              <a:spLocks noChangeArrowheads="1"/>
            </p:cNvSpPr>
            <p:nvPr/>
          </p:nvSpPr>
          <p:spPr bwMode="auto">
            <a:xfrm>
              <a:off x="1824" y="129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WY</a:t>
              </a:r>
            </a:p>
          </p:txBody>
        </p:sp>
        <p:sp>
          <p:nvSpPr>
            <p:cNvPr id="47206" name="Text Box 85"/>
            <p:cNvSpPr txBox="1">
              <a:spLocks noChangeArrowheads="1"/>
            </p:cNvSpPr>
            <p:nvPr/>
          </p:nvSpPr>
          <p:spPr bwMode="auto">
            <a:xfrm>
              <a:off x="1968" y="177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CO</a:t>
              </a:r>
            </a:p>
          </p:txBody>
        </p:sp>
        <p:sp>
          <p:nvSpPr>
            <p:cNvPr id="47207" name="Text Box 86"/>
            <p:cNvSpPr txBox="1">
              <a:spLocks noChangeArrowheads="1"/>
            </p:cNvSpPr>
            <p:nvPr/>
          </p:nvSpPr>
          <p:spPr bwMode="auto">
            <a:xfrm>
              <a:off x="1872" y="225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NM</a:t>
              </a:r>
            </a:p>
          </p:txBody>
        </p:sp>
        <p:sp>
          <p:nvSpPr>
            <p:cNvPr id="47208" name="Text Box 87"/>
            <p:cNvSpPr txBox="1">
              <a:spLocks noChangeArrowheads="1"/>
            </p:cNvSpPr>
            <p:nvPr/>
          </p:nvSpPr>
          <p:spPr bwMode="auto">
            <a:xfrm>
              <a:off x="2496" y="86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ND</a:t>
              </a:r>
            </a:p>
          </p:txBody>
        </p:sp>
        <p:sp>
          <p:nvSpPr>
            <p:cNvPr id="47209" name="Text Box 88"/>
            <p:cNvSpPr txBox="1">
              <a:spLocks noChangeArrowheads="1"/>
            </p:cNvSpPr>
            <p:nvPr/>
          </p:nvSpPr>
          <p:spPr bwMode="auto">
            <a:xfrm>
              <a:off x="2448" y="120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SD</a:t>
              </a:r>
            </a:p>
          </p:txBody>
        </p:sp>
        <p:sp>
          <p:nvSpPr>
            <p:cNvPr id="47210" name="Text Box 89"/>
            <p:cNvSpPr txBox="1">
              <a:spLocks noChangeArrowheads="1"/>
            </p:cNvSpPr>
            <p:nvPr/>
          </p:nvSpPr>
          <p:spPr bwMode="auto">
            <a:xfrm>
              <a:off x="2496" y="153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NE</a:t>
              </a:r>
            </a:p>
          </p:txBody>
        </p:sp>
        <p:sp>
          <p:nvSpPr>
            <p:cNvPr id="47211" name="Text Box 90"/>
            <p:cNvSpPr txBox="1">
              <a:spLocks noChangeArrowheads="1"/>
            </p:cNvSpPr>
            <p:nvPr/>
          </p:nvSpPr>
          <p:spPr bwMode="auto">
            <a:xfrm>
              <a:off x="2592" y="187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KS</a:t>
              </a:r>
            </a:p>
          </p:txBody>
        </p:sp>
        <p:sp>
          <p:nvSpPr>
            <p:cNvPr id="47212" name="Text Box 91"/>
            <p:cNvSpPr txBox="1">
              <a:spLocks noChangeArrowheads="1"/>
            </p:cNvSpPr>
            <p:nvPr/>
          </p:nvSpPr>
          <p:spPr bwMode="auto">
            <a:xfrm>
              <a:off x="2496" y="268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TX</a:t>
              </a:r>
            </a:p>
          </p:txBody>
        </p:sp>
        <p:sp>
          <p:nvSpPr>
            <p:cNvPr id="47213" name="Text Box 92"/>
            <p:cNvSpPr txBox="1">
              <a:spLocks noChangeArrowheads="1"/>
            </p:cNvSpPr>
            <p:nvPr/>
          </p:nvSpPr>
          <p:spPr bwMode="auto">
            <a:xfrm>
              <a:off x="2688" y="220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OK</a:t>
              </a:r>
            </a:p>
          </p:txBody>
        </p:sp>
        <p:sp>
          <p:nvSpPr>
            <p:cNvPr id="47214" name="Text Box 93"/>
            <p:cNvSpPr txBox="1">
              <a:spLocks noChangeArrowheads="1"/>
            </p:cNvSpPr>
            <p:nvPr/>
          </p:nvSpPr>
          <p:spPr bwMode="auto">
            <a:xfrm>
              <a:off x="3168" y="273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LA</a:t>
              </a:r>
            </a:p>
          </p:txBody>
        </p:sp>
        <p:sp>
          <p:nvSpPr>
            <p:cNvPr id="47215" name="Text Box 94"/>
            <p:cNvSpPr txBox="1">
              <a:spLocks noChangeArrowheads="1"/>
            </p:cNvSpPr>
            <p:nvPr/>
          </p:nvSpPr>
          <p:spPr bwMode="auto">
            <a:xfrm>
              <a:off x="3120" y="230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AR</a:t>
              </a:r>
            </a:p>
          </p:txBody>
        </p:sp>
        <p:sp>
          <p:nvSpPr>
            <p:cNvPr id="47216" name="Text Box 95"/>
            <p:cNvSpPr txBox="1">
              <a:spLocks noChangeArrowheads="1"/>
            </p:cNvSpPr>
            <p:nvPr/>
          </p:nvSpPr>
          <p:spPr bwMode="auto">
            <a:xfrm>
              <a:off x="3120" y="192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MO</a:t>
              </a:r>
            </a:p>
          </p:txBody>
        </p:sp>
        <p:sp>
          <p:nvSpPr>
            <p:cNvPr id="47217" name="Text Box 96"/>
            <p:cNvSpPr txBox="1">
              <a:spLocks noChangeArrowheads="1"/>
            </p:cNvSpPr>
            <p:nvPr/>
          </p:nvSpPr>
          <p:spPr bwMode="auto">
            <a:xfrm>
              <a:off x="3024" y="148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IA</a:t>
              </a:r>
            </a:p>
          </p:txBody>
        </p:sp>
        <p:sp>
          <p:nvSpPr>
            <p:cNvPr id="47218" name="Text Box 97"/>
            <p:cNvSpPr txBox="1">
              <a:spLocks noChangeArrowheads="1"/>
            </p:cNvSpPr>
            <p:nvPr/>
          </p:nvSpPr>
          <p:spPr bwMode="auto">
            <a:xfrm>
              <a:off x="2976" y="100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MN</a:t>
              </a:r>
            </a:p>
          </p:txBody>
        </p:sp>
        <p:sp>
          <p:nvSpPr>
            <p:cNvPr id="47219" name="Text Box 98"/>
            <p:cNvSpPr txBox="1">
              <a:spLocks noChangeArrowheads="1"/>
            </p:cNvSpPr>
            <p:nvPr/>
          </p:nvSpPr>
          <p:spPr bwMode="auto">
            <a:xfrm>
              <a:off x="3408" y="249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MS</a:t>
              </a:r>
            </a:p>
          </p:txBody>
        </p:sp>
        <p:sp>
          <p:nvSpPr>
            <p:cNvPr id="47220" name="Text Box 99"/>
            <p:cNvSpPr txBox="1">
              <a:spLocks noChangeArrowheads="1"/>
            </p:cNvSpPr>
            <p:nvPr/>
          </p:nvSpPr>
          <p:spPr bwMode="auto">
            <a:xfrm>
              <a:off x="3984" y="163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OH</a:t>
              </a:r>
            </a:p>
          </p:txBody>
        </p:sp>
        <p:sp>
          <p:nvSpPr>
            <p:cNvPr id="47221" name="Text Box 100"/>
            <p:cNvSpPr txBox="1">
              <a:spLocks noChangeArrowheads="1"/>
            </p:cNvSpPr>
            <p:nvPr/>
          </p:nvSpPr>
          <p:spPr bwMode="auto">
            <a:xfrm>
              <a:off x="3312" y="120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WI</a:t>
              </a:r>
            </a:p>
          </p:txBody>
        </p:sp>
        <p:sp>
          <p:nvSpPr>
            <p:cNvPr id="47222" name="Text Box 101"/>
            <p:cNvSpPr txBox="1">
              <a:spLocks noChangeArrowheads="1"/>
            </p:cNvSpPr>
            <p:nvPr/>
          </p:nvSpPr>
          <p:spPr bwMode="auto">
            <a:xfrm>
              <a:off x="3696" y="168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IN</a:t>
              </a:r>
            </a:p>
          </p:txBody>
        </p:sp>
        <p:sp>
          <p:nvSpPr>
            <p:cNvPr id="47223" name="Text Box 102"/>
            <p:cNvSpPr txBox="1">
              <a:spLocks noChangeArrowheads="1"/>
            </p:cNvSpPr>
            <p:nvPr/>
          </p:nvSpPr>
          <p:spPr bwMode="auto">
            <a:xfrm>
              <a:off x="3408" y="168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IL</a:t>
              </a:r>
            </a:p>
          </p:txBody>
        </p:sp>
        <p:sp>
          <p:nvSpPr>
            <p:cNvPr id="47224" name="Text Box 103"/>
            <p:cNvSpPr txBox="1">
              <a:spLocks noChangeArrowheads="1"/>
            </p:cNvSpPr>
            <p:nvPr/>
          </p:nvSpPr>
          <p:spPr bwMode="auto">
            <a:xfrm>
              <a:off x="3792" y="134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MI</a:t>
              </a:r>
            </a:p>
          </p:txBody>
        </p:sp>
        <p:sp>
          <p:nvSpPr>
            <p:cNvPr id="47225" name="Text Box 104"/>
            <p:cNvSpPr txBox="1">
              <a:spLocks noChangeArrowheads="1"/>
            </p:cNvSpPr>
            <p:nvPr/>
          </p:nvSpPr>
          <p:spPr bwMode="auto">
            <a:xfrm>
              <a:off x="4944" y="86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ME</a:t>
              </a:r>
            </a:p>
          </p:txBody>
        </p:sp>
        <p:sp>
          <p:nvSpPr>
            <p:cNvPr id="47226" name="Text Box 105"/>
            <p:cNvSpPr txBox="1">
              <a:spLocks noChangeArrowheads="1"/>
            </p:cNvSpPr>
            <p:nvPr/>
          </p:nvSpPr>
          <p:spPr bwMode="auto">
            <a:xfrm>
              <a:off x="3792" y="196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KY</a:t>
              </a:r>
            </a:p>
          </p:txBody>
        </p:sp>
        <p:sp>
          <p:nvSpPr>
            <p:cNvPr id="47227" name="Text Box 106"/>
            <p:cNvSpPr txBox="1">
              <a:spLocks noChangeArrowheads="1"/>
            </p:cNvSpPr>
            <p:nvPr/>
          </p:nvSpPr>
          <p:spPr bwMode="auto">
            <a:xfrm>
              <a:off x="4560" y="120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NY</a:t>
              </a:r>
            </a:p>
          </p:txBody>
        </p:sp>
        <p:sp>
          <p:nvSpPr>
            <p:cNvPr id="47228" name="Text Box 107"/>
            <p:cNvSpPr txBox="1">
              <a:spLocks noChangeArrowheads="1"/>
            </p:cNvSpPr>
            <p:nvPr/>
          </p:nvSpPr>
          <p:spPr bwMode="auto">
            <a:xfrm>
              <a:off x="4368" y="148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PA</a:t>
              </a:r>
            </a:p>
          </p:txBody>
        </p:sp>
        <p:sp>
          <p:nvSpPr>
            <p:cNvPr id="47229" name="Text Box 108"/>
            <p:cNvSpPr txBox="1">
              <a:spLocks noChangeArrowheads="1"/>
            </p:cNvSpPr>
            <p:nvPr/>
          </p:nvSpPr>
          <p:spPr bwMode="auto">
            <a:xfrm>
              <a:off x="4176" y="177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WV</a:t>
              </a:r>
            </a:p>
          </p:txBody>
        </p:sp>
        <p:sp>
          <p:nvSpPr>
            <p:cNvPr id="47230" name="Text Box 109"/>
            <p:cNvSpPr txBox="1">
              <a:spLocks noChangeArrowheads="1"/>
            </p:cNvSpPr>
            <p:nvPr/>
          </p:nvSpPr>
          <p:spPr bwMode="auto">
            <a:xfrm>
              <a:off x="4416" y="187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VA</a:t>
              </a:r>
            </a:p>
          </p:txBody>
        </p:sp>
        <p:sp>
          <p:nvSpPr>
            <p:cNvPr id="47231" name="Text Box 110"/>
            <p:cNvSpPr txBox="1">
              <a:spLocks noChangeArrowheads="1"/>
            </p:cNvSpPr>
            <p:nvPr/>
          </p:nvSpPr>
          <p:spPr bwMode="auto">
            <a:xfrm>
              <a:off x="4368" y="211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NC</a:t>
              </a:r>
            </a:p>
          </p:txBody>
        </p:sp>
        <p:sp>
          <p:nvSpPr>
            <p:cNvPr id="47232" name="Text Box 111"/>
            <p:cNvSpPr txBox="1">
              <a:spLocks noChangeArrowheads="1"/>
            </p:cNvSpPr>
            <p:nvPr/>
          </p:nvSpPr>
          <p:spPr bwMode="auto">
            <a:xfrm>
              <a:off x="4032" y="244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GA</a:t>
              </a:r>
            </a:p>
          </p:txBody>
        </p:sp>
        <p:sp>
          <p:nvSpPr>
            <p:cNvPr id="47233" name="Text Box 112"/>
            <p:cNvSpPr txBox="1">
              <a:spLocks noChangeArrowheads="1"/>
            </p:cNvSpPr>
            <p:nvPr/>
          </p:nvSpPr>
          <p:spPr bwMode="auto">
            <a:xfrm>
              <a:off x="3696" y="216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TN</a:t>
              </a:r>
            </a:p>
          </p:txBody>
        </p:sp>
        <p:sp>
          <p:nvSpPr>
            <p:cNvPr id="47234" name="Text Box 113"/>
            <p:cNvSpPr txBox="1">
              <a:spLocks noChangeArrowheads="1"/>
            </p:cNvSpPr>
            <p:nvPr/>
          </p:nvSpPr>
          <p:spPr bwMode="auto">
            <a:xfrm>
              <a:off x="3696" y="249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AL</a:t>
              </a:r>
            </a:p>
          </p:txBody>
        </p:sp>
        <p:sp>
          <p:nvSpPr>
            <p:cNvPr id="47235" name="Text Box 114"/>
            <p:cNvSpPr txBox="1">
              <a:spLocks noChangeArrowheads="1"/>
            </p:cNvSpPr>
            <p:nvPr/>
          </p:nvSpPr>
          <p:spPr bwMode="auto">
            <a:xfrm>
              <a:off x="4224" y="292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FL</a:t>
              </a:r>
            </a:p>
          </p:txBody>
        </p:sp>
        <p:sp>
          <p:nvSpPr>
            <p:cNvPr id="47236" name="Text Box 115"/>
            <p:cNvSpPr txBox="1">
              <a:spLocks noChangeArrowheads="1"/>
            </p:cNvSpPr>
            <p:nvPr/>
          </p:nvSpPr>
          <p:spPr bwMode="auto">
            <a:xfrm>
              <a:off x="4272" y="230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SC</a:t>
              </a:r>
            </a:p>
          </p:txBody>
        </p:sp>
        <p:sp>
          <p:nvSpPr>
            <p:cNvPr id="47237" name="Text Box 116"/>
            <p:cNvSpPr txBox="1">
              <a:spLocks noChangeArrowheads="1"/>
            </p:cNvSpPr>
            <p:nvPr/>
          </p:nvSpPr>
          <p:spPr bwMode="auto">
            <a:xfrm rot="-208201">
              <a:off x="4800" y="1008"/>
              <a:ext cx="237" cy="144"/>
            </a:xfrm>
            <a:prstGeom prst="rect">
              <a:avLst/>
            </a:prstGeom>
            <a:noFill/>
            <a:ln w="9525">
              <a:noFill/>
              <a:miter lim="800000"/>
              <a:headEnd/>
              <a:tailEnd/>
            </a:ln>
          </p:spPr>
          <p:txBody>
            <a:bodyPr>
              <a:spAutoFit/>
            </a:bodyPr>
            <a:lstStyle/>
            <a:p>
              <a:pPr algn="ctr"/>
              <a:r>
                <a:rPr kumimoji="1" lang="en-US" sz="900" b="1" i="1">
                  <a:solidFill>
                    <a:srgbClr val="000000"/>
                  </a:solidFill>
                </a:rPr>
                <a:t>VT</a:t>
              </a:r>
            </a:p>
          </p:txBody>
        </p:sp>
      </p:grpSp>
      <p:sp>
        <p:nvSpPr>
          <p:cNvPr id="47173" name="Text Box 117"/>
          <p:cNvSpPr txBox="1">
            <a:spLocks noChangeArrowheads="1"/>
          </p:cNvSpPr>
          <p:nvPr/>
        </p:nvSpPr>
        <p:spPr bwMode="auto">
          <a:xfrm rot="-1613774">
            <a:off x="7696200" y="1905000"/>
            <a:ext cx="533400" cy="244475"/>
          </a:xfrm>
          <a:prstGeom prst="rect">
            <a:avLst/>
          </a:prstGeom>
          <a:noFill/>
          <a:ln w="9525">
            <a:noFill/>
            <a:miter lim="800000"/>
            <a:headEnd/>
            <a:tailEnd/>
          </a:ln>
        </p:spPr>
        <p:txBody>
          <a:bodyPr>
            <a:spAutoFit/>
          </a:bodyPr>
          <a:lstStyle/>
          <a:p>
            <a:pPr algn="ctr"/>
            <a:r>
              <a:rPr kumimoji="1" lang="en-US" sz="1000" b="1" i="1">
                <a:solidFill>
                  <a:srgbClr val="000000"/>
                </a:solidFill>
              </a:rPr>
              <a:t>MA</a:t>
            </a:r>
          </a:p>
        </p:txBody>
      </p:sp>
      <p:sp>
        <p:nvSpPr>
          <p:cNvPr id="47174" name="Text Box 118"/>
          <p:cNvSpPr txBox="1">
            <a:spLocks noChangeArrowheads="1"/>
          </p:cNvSpPr>
          <p:nvPr/>
        </p:nvSpPr>
        <p:spPr bwMode="auto">
          <a:xfrm rot="-895885">
            <a:off x="8153400" y="2286000"/>
            <a:ext cx="366713" cy="228600"/>
          </a:xfrm>
          <a:prstGeom prst="rect">
            <a:avLst/>
          </a:prstGeom>
          <a:noFill/>
          <a:ln w="9525">
            <a:noFill/>
            <a:miter lim="800000"/>
            <a:headEnd/>
            <a:tailEnd/>
          </a:ln>
        </p:spPr>
        <p:txBody>
          <a:bodyPr>
            <a:spAutoFit/>
          </a:bodyPr>
          <a:lstStyle/>
          <a:p>
            <a:pPr algn="ctr"/>
            <a:r>
              <a:rPr kumimoji="1" lang="en-US" sz="900" b="1" i="1">
                <a:solidFill>
                  <a:srgbClr val="000000"/>
                </a:solidFill>
              </a:rPr>
              <a:t>RI</a:t>
            </a:r>
          </a:p>
        </p:txBody>
      </p:sp>
      <p:sp>
        <p:nvSpPr>
          <p:cNvPr id="47175" name="Text Box 119"/>
          <p:cNvSpPr txBox="1">
            <a:spLocks noChangeArrowheads="1"/>
          </p:cNvSpPr>
          <p:nvPr/>
        </p:nvSpPr>
        <p:spPr bwMode="auto">
          <a:xfrm rot="-895885">
            <a:off x="8077200" y="2514600"/>
            <a:ext cx="366713" cy="228600"/>
          </a:xfrm>
          <a:prstGeom prst="rect">
            <a:avLst/>
          </a:prstGeom>
          <a:noFill/>
          <a:ln w="9525">
            <a:noFill/>
            <a:miter lim="800000"/>
            <a:headEnd/>
            <a:tailEnd/>
          </a:ln>
        </p:spPr>
        <p:txBody>
          <a:bodyPr>
            <a:spAutoFit/>
          </a:bodyPr>
          <a:lstStyle/>
          <a:p>
            <a:pPr algn="ctr"/>
            <a:r>
              <a:rPr kumimoji="1" lang="en-US" sz="900" b="1" i="1">
                <a:solidFill>
                  <a:srgbClr val="000000"/>
                </a:solidFill>
              </a:rPr>
              <a:t>CT</a:t>
            </a:r>
          </a:p>
        </p:txBody>
      </p:sp>
      <p:sp>
        <p:nvSpPr>
          <p:cNvPr id="47176" name="Line 120"/>
          <p:cNvSpPr>
            <a:spLocks noChangeShapeType="1"/>
          </p:cNvSpPr>
          <p:nvPr/>
        </p:nvSpPr>
        <p:spPr bwMode="auto">
          <a:xfrm>
            <a:off x="8077200" y="2209800"/>
            <a:ext cx="228600" cy="152400"/>
          </a:xfrm>
          <a:prstGeom prst="line">
            <a:avLst/>
          </a:prstGeom>
          <a:noFill/>
          <a:ln w="9525">
            <a:solidFill>
              <a:schemeClr val="bg1"/>
            </a:solidFill>
            <a:round/>
            <a:headEnd/>
            <a:tailEnd/>
          </a:ln>
        </p:spPr>
        <p:txBody>
          <a:bodyPr/>
          <a:lstStyle/>
          <a:p>
            <a:endParaRPr lang="en-US"/>
          </a:p>
        </p:txBody>
      </p:sp>
      <p:sp>
        <p:nvSpPr>
          <p:cNvPr id="47177" name="Line 121"/>
          <p:cNvSpPr>
            <a:spLocks noChangeShapeType="1"/>
          </p:cNvSpPr>
          <p:nvPr/>
        </p:nvSpPr>
        <p:spPr bwMode="auto">
          <a:xfrm>
            <a:off x="7924800" y="2209800"/>
            <a:ext cx="304800" cy="381000"/>
          </a:xfrm>
          <a:prstGeom prst="line">
            <a:avLst/>
          </a:prstGeom>
          <a:noFill/>
          <a:ln w="9525">
            <a:solidFill>
              <a:schemeClr val="bg1"/>
            </a:solidFill>
            <a:round/>
            <a:headEnd/>
            <a:tailEnd/>
          </a:ln>
        </p:spPr>
        <p:txBody>
          <a:bodyPr/>
          <a:lstStyle/>
          <a:p>
            <a:endParaRPr lang="en-US"/>
          </a:p>
        </p:txBody>
      </p:sp>
      <p:sp>
        <p:nvSpPr>
          <p:cNvPr id="47178" name="Line 122"/>
          <p:cNvSpPr>
            <a:spLocks noChangeShapeType="1"/>
          </p:cNvSpPr>
          <p:nvPr/>
        </p:nvSpPr>
        <p:spPr bwMode="auto">
          <a:xfrm>
            <a:off x="7696200" y="2590800"/>
            <a:ext cx="457200" cy="228600"/>
          </a:xfrm>
          <a:prstGeom prst="line">
            <a:avLst/>
          </a:prstGeom>
          <a:noFill/>
          <a:ln w="9525">
            <a:solidFill>
              <a:schemeClr val="bg1"/>
            </a:solidFill>
            <a:round/>
            <a:headEnd/>
            <a:tailEnd/>
          </a:ln>
        </p:spPr>
        <p:txBody>
          <a:bodyPr/>
          <a:lstStyle/>
          <a:p>
            <a:endParaRPr lang="en-US"/>
          </a:p>
        </p:txBody>
      </p:sp>
      <p:grpSp>
        <p:nvGrpSpPr>
          <p:cNvPr id="47179" name="Group 123"/>
          <p:cNvGrpSpPr>
            <a:grpSpLocks/>
          </p:cNvGrpSpPr>
          <p:nvPr/>
        </p:nvGrpSpPr>
        <p:grpSpPr bwMode="auto">
          <a:xfrm>
            <a:off x="3124200" y="5410200"/>
            <a:ext cx="533400" cy="549275"/>
            <a:chOff x="1968" y="3408"/>
            <a:chExt cx="336" cy="346"/>
          </a:xfrm>
        </p:grpSpPr>
        <p:sp>
          <p:nvSpPr>
            <p:cNvPr id="47194" name="Text Box 124"/>
            <p:cNvSpPr txBox="1">
              <a:spLocks noChangeArrowheads="1"/>
            </p:cNvSpPr>
            <p:nvPr/>
          </p:nvSpPr>
          <p:spPr bwMode="auto">
            <a:xfrm>
              <a:off x="1968" y="360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HI</a:t>
              </a:r>
            </a:p>
          </p:txBody>
        </p:sp>
        <p:sp>
          <p:nvSpPr>
            <p:cNvPr id="47195" name="Line 125"/>
            <p:cNvSpPr>
              <a:spLocks noChangeShapeType="1"/>
            </p:cNvSpPr>
            <p:nvPr/>
          </p:nvSpPr>
          <p:spPr bwMode="auto">
            <a:xfrm>
              <a:off x="1968" y="3408"/>
              <a:ext cx="144" cy="192"/>
            </a:xfrm>
            <a:prstGeom prst="line">
              <a:avLst/>
            </a:prstGeom>
            <a:noFill/>
            <a:ln w="9525">
              <a:solidFill>
                <a:schemeClr val="bg1"/>
              </a:solidFill>
              <a:round/>
              <a:headEnd/>
              <a:tailEnd/>
            </a:ln>
          </p:spPr>
          <p:txBody>
            <a:bodyPr/>
            <a:lstStyle/>
            <a:p>
              <a:endParaRPr lang="en-US"/>
            </a:p>
          </p:txBody>
        </p:sp>
      </p:grpSp>
      <p:grpSp>
        <p:nvGrpSpPr>
          <p:cNvPr id="47180" name="Group 126"/>
          <p:cNvGrpSpPr>
            <a:grpSpLocks/>
          </p:cNvGrpSpPr>
          <p:nvPr/>
        </p:nvGrpSpPr>
        <p:grpSpPr bwMode="auto">
          <a:xfrm>
            <a:off x="7391400" y="1752600"/>
            <a:ext cx="1128713" cy="1752600"/>
            <a:chOff x="4656" y="1104"/>
            <a:chExt cx="711" cy="1104"/>
          </a:xfrm>
        </p:grpSpPr>
        <p:sp>
          <p:nvSpPr>
            <p:cNvPr id="47182" name="Text Box 127"/>
            <p:cNvSpPr txBox="1">
              <a:spLocks noChangeArrowheads="1"/>
            </p:cNvSpPr>
            <p:nvPr/>
          </p:nvSpPr>
          <p:spPr bwMode="auto">
            <a:xfrm rot="-895885">
              <a:off x="5040" y="1728"/>
              <a:ext cx="231" cy="144"/>
            </a:xfrm>
            <a:prstGeom prst="rect">
              <a:avLst/>
            </a:prstGeom>
            <a:noFill/>
            <a:ln w="9525">
              <a:noFill/>
              <a:miter lim="800000"/>
              <a:headEnd/>
              <a:tailEnd/>
            </a:ln>
          </p:spPr>
          <p:txBody>
            <a:bodyPr>
              <a:spAutoFit/>
            </a:bodyPr>
            <a:lstStyle/>
            <a:p>
              <a:pPr algn="ctr"/>
              <a:r>
                <a:rPr kumimoji="1" lang="en-US" sz="900" b="1" i="1">
                  <a:solidFill>
                    <a:srgbClr val="000000"/>
                  </a:solidFill>
                </a:rPr>
                <a:t>NJ</a:t>
              </a:r>
            </a:p>
          </p:txBody>
        </p:sp>
        <p:sp>
          <p:nvSpPr>
            <p:cNvPr id="47183" name="Text Box 128"/>
            <p:cNvSpPr txBox="1">
              <a:spLocks noChangeArrowheads="1"/>
            </p:cNvSpPr>
            <p:nvPr/>
          </p:nvSpPr>
          <p:spPr bwMode="auto">
            <a:xfrm rot="-895885">
              <a:off x="4992" y="1872"/>
              <a:ext cx="231" cy="144"/>
            </a:xfrm>
            <a:prstGeom prst="rect">
              <a:avLst/>
            </a:prstGeom>
            <a:noFill/>
            <a:ln w="9525">
              <a:noFill/>
              <a:miter lim="800000"/>
              <a:headEnd/>
              <a:tailEnd/>
            </a:ln>
          </p:spPr>
          <p:txBody>
            <a:bodyPr>
              <a:spAutoFit/>
            </a:bodyPr>
            <a:lstStyle/>
            <a:p>
              <a:pPr algn="ctr"/>
              <a:r>
                <a:rPr kumimoji="1" lang="en-US" sz="900" b="1" i="1">
                  <a:solidFill>
                    <a:srgbClr val="000000"/>
                  </a:solidFill>
                </a:rPr>
                <a:t>DE</a:t>
              </a:r>
            </a:p>
          </p:txBody>
        </p:sp>
        <p:sp>
          <p:nvSpPr>
            <p:cNvPr id="47184" name="Text Box 129"/>
            <p:cNvSpPr txBox="1">
              <a:spLocks noChangeArrowheads="1"/>
            </p:cNvSpPr>
            <p:nvPr/>
          </p:nvSpPr>
          <p:spPr bwMode="auto">
            <a:xfrm rot="-895885">
              <a:off x="4992" y="2064"/>
              <a:ext cx="231" cy="144"/>
            </a:xfrm>
            <a:prstGeom prst="rect">
              <a:avLst/>
            </a:prstGeom>
            <a:noFill/>
            <a:ln w="9525">
              <a:noFill/>
              <a:miter lim="800000"/>
              <a:headEnd/>
              <a:tailEnd/>
            </a:ln>
          </p:spPr>
          <p:txBody>
            <a:bodyPr>
              <a:spAutoFit/>
            </a:bodyPr>
            <a:lstStyle/>
            <a:p>
              <a:pPr algn="ctr"/>
              <a:r>
                <a:rPr kumimoji="1" lang="en-US" sz="900" b="1" i="1">
                  <a:solidFill>
                    <a:srgbClr val="000000"/>
                  </a:solidFill>
                </a:rPr>
                <a:t>MD</a:t>
              </a:r>
            </a:p>
          </p:txBody>
        </p:sp>
        <p:sp>
          <p:nvSpPr>
            <p:cNvPr id="47185" name="Line 130"/>
            <p:cNvSpPr>
              <a:spLocks noChangeShapeType="1"/>
            </p:cNvSpPr>
            <p:nvPr/>
          </p:nvSpPr>
          <p:spPr bwMode="auto">
            <a:xfrm>
              <a:off x="4656" y="1728"/>
              <a:ext cx="432" cy="384"/>
            </a:xfrm>
            <a:prstGeom prst="line">
              <a:avLst/>
            </a:prstGeom>
            <a:noFill/>
            <a:ln w="9525">
              <a:solidFill>
                <a:schemeClr val="bg1"/>
              </a:solidFill>
              <a:round/>
              <a:headEnd/>
              <a:tailEnd/>
            </a:ln>
          </p:spPr>
          <p:txBody>
            <a:bodyPr/>
            <a:lstStyle/>
            <a:p>
              <a:endParaRPr lang="en-US"/>
            </a:p>
          </p:txBody>
        </p:sp>
        <p:sp>
          <p:nvSpPr>
            <p:cNvPr id="47186" name="Line 131"/>
            <p:cNvSpPr>
              <a:spLocks noChangeShapeType="1"/>
            </p:cNvSpPr>
            <p:nvPr/>
          </p:nvSpPr>
          <p:spPr bwMode="auto">
            <a:xfrm>
              <a:off x="4800" y="1776"/>
              <a:ext cx="288" cy="144"/>
            </a:xfrm>
            <a:prstGeom prst="line">
              <a:avLst/>
            </a:prstGeom>
            <a:noFill/>
            <a:ln w="9525">
              <a:solidFill>
                <a:schemeClr val="bg1"/>
              </a:solidFill>
              <a:round/>
              <a:headEnd/>
              <a:tailEnd/>
            </a:ln>
          </p:spPr>
          <p:txBody>
            <a:bodyPr/>
            <a:lstStyle/>
            <a:p>
              <a:endParaRPr lang="en-US"/>
            </a:p>
          </p:txBody>
        </p:sp>
        <p:sp>
          <p:nvSpPr>
            <p:cNvPr id="47187" name="Text Box 132"/>
            <p:cNvSpPr txBox="1">
              <a:spLocks noChangeArrowheads="1"/>
            </p:cNvSpPr>
            <p:nvPr/>
          </p:nvSpPr>
          <p:spPr bwMode="auto">
            <a:xfrm>
              <a:off x="4848" y="110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NH</a:t>
              </a:r>
            </a:p>
          </p:txBody>
        </p:sp>
        <p:sp>
          <p:nvSpPr>
            <p:cNvPr id="47188" name="Text Box 133"/>
            <p:cNvSpPr txBox="1">
              <a:spLocks noChangeArrowheads="1"/>
            </p:cNvSpPr>
            <p:nvPr/>
          </p:nvSpPr>
          <p:spPr bwMode="auto">
            <a:xfrm rot="-1613774">
              <a:off x="4848" y="120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MA</a:t>
              </a:r>
            </a:p>
          </p:txBody>
        </p:sp>
        <p:sp>
          <p:nvSpPr>
            <p:cNvPr id="47189" name="Text Box 134"/>
            <p:cNvSpPr txBox="1">
              <a:spLocks noChangeArrowheads="1"/>
            </p:cNvSpPr>
            <p:nvPr/>
          </p:nvSpPr>
          <p:spPr bwMode="auto">
            <a:xfrm rot="-895885">
              <a:off x="5136" y="1440"/>
              <a:ext cx="231" cy="144"/>
            </a:xfrm>
            <a:prstGeom prst="rect">
              <a:avLst/>
            </a:prstGeom>
            <a:noFill/>
            <a:ln w="9525">
              <a:noFill/>
              <a:miter lim="800000"/>
              <a:headEnd/>
              <a:tailEnd/>
            </a:ln>
          </p:spPr>
          <p:txBody>
            <a:bodyPr>
              <a:spAutoFit/>
            </a:bodyPr>
            <a:lstStyle/>
            <a:p>
              <a:pPr algn="ctr"/>
              <a:r>
                <a:rPr kumimoji="1" lang="en-US" sz="900" b="1" i="1">
                  <a:solidFill>
                    <a:srgbClr val="000000"/>
                  </a:solidFill>
                </a:rPr>
                <a:t>RI</a:t>
              </a:r>
            </a:p>
          </p:txBody>
        </p:sp>
        <p:sp>
          <p:nvSpPr>
            <p:cNvPr id="47190" name="Text Box 135"/>
            <p:cNvSpPr txBox="1">
              <a:spLocks noChangeArrowheads="1"/>
            </p:cNvSpPr>
            <p:nvPr/>
          </p:nvSpPr>
          <p:spPr bwMode="auto">
            <a:xfrm rot="-895885">
              <a:off x="5088" y="1584"/>
              <a:ext cx="231" cy="144"/>
            </a:xfrm>
            <a:prstGeom prst="rect">
              <a:avLst/>
            </a:prstGeom>
            <a:noFill/>
            <a:ln w="9525">
              <a:noFill/>
              <a:miter lim="800000"/>
              <a:headEnd/>
              <a:tailEnd/>
            </a:ln>
          </p:spPr>
          <p:txBody>
            <a:bodyPr>
              <a:spAutoFit/>
            </a:bodyPr>
            <a:lstStyle/>
            <a:p>
              <a:pPr algn="ctr"/>
              <a:r>
                <a:rPr kumimoji="1" lang="en-US" sz="900" b="1" i="1">
                  <a:solidFill>
                    <a:srgbClr val="000000"/>
                  </a:solidFill>
                </a:rPr>
                <a:t>CT</a:t>
              </a:r>
            </a:p>
          </p:txBody>
        </p:sp>
        <p:sp>
          <p:nvSpPr>
            <p:cNvPr id="47191" name="Line 136"/>
            <p:cNvSpPr>
              <a:spLocks noChangeShapeType="1"/>
            </p:cNvSpPr>
            <p:nvPr/>
          </p:nvSpPr>
          <p:spPr bwMode="auto">
            <a:xfrm>
              <a:off x="5088" y="1392"/>
              <a:ext cx="144" cy="96"/>
            </a:xfrm>
            <a:prstGeom prst="line">
              <a:avLst/>
            </a:prstGeom>
            <a:noFill/>
            <a:ln w="9525">
              <a:solidFill>
                <a:schemeClr val="bg1"/>
              </a:solidFill>
              <a:round/>
              <a:headEnd/>
              <a:tailEnd/>
            </a:ln>
          </p:spPr>
          <p:txBody>
            <a:bodyPr/>
            <a:lstStyle/>
            <a:p>
              <a:endParaRPr lang="en-US"/>
            </a:p>
          </p:txBody>
        </p:sp>
        <p:sp>
          <p:nvSpPr>
            <p:cNvPr id="47192" name="Line 137"/>
            <p:cNvSpPr>
              <a:spLocks noChangeShapeType="1"/>
            </p:cNvSpPr>
            <p:nvPr/>
          </p:nvSpPr>
          <p:spPr bwMode="auto">
            <a:xfrm>
              <a:off x="4992" y="1392"/>
              <a:ext cx="192" cy="240"/>
            </a:xfrm>
            <a:prstGeom prst="line">
              <a:avLst/>
            </a:prstGeom>
            <a:noFill/>
            <a:ln w="9525">
              <a:solidFill>
                <a:schemeClr val="bg1"/>
              </a:solidFill>
              <a:round/>
              <a:headEnd/>
              <a:tailEnd/>
            </a:ln>
          </p:spPr>
          <p:txBody>
            <a:bodyPr/>
            <a:lstStyle/>
            <a:p>
              <a:endParaRPr lang="en-US"/>
            </a:p>
          </p:txBody>
        </p:sp>
        <p:sp>
          <p:nvSpPr>
            <p:cNvPr id="47193" name="Line 138"/>
            <p:cNvSpPr>
              <a:spLocks noChangeShapeType="1"/>
            </p:cNvSpPr>
            <p:nvPr/>
          </p:nvSpPr>
          <p:spPr bwMode="auto">
            <a:xfrm>
              <a:off x="4848" y="1632"/>
              <a:ext cx="288" cy="144"/>
            </a:xfrm>
            <a:prstGeom prst="line">
              <a:avLst/>
            </a:prstGeom>
            <a:noFill/>
            <a:ln w="9525">
              <a:solidFill>
                <a:schemeClr val="bg1"/>
              </a:solidFill>
              <a:round/>
              <a:headEnd/>
              <a:tailEnd/>
            </a:ln>
          </p:spPr>
          <p:txBody>
            <a:bodyPr/>
            <a:lstStyle/>
            <a:p>
              <a:endParaRPr lang="en-US"/>
            </a:p>
          </p:txBody>
        </p:sp>
      </p:grpSp>
      <p:sp>
        <p:nvSpPr>
          <p:cNvPr id="11403" name="AutoShape 139"/>
          <p:cNvSpPr>
            <a:spLocks noChangeArrowheads="1"/>
          </p:cNvSpPr>
          <p:nvPr/>
        </p:nvSpPr>
        <p:spPr bwMode="auto">
          <a:xfrm>
            <a:off x="7315200" y="2743200"/>
            <a:ext cx="276225" cy="228600"/>
          </a:xfrm>
          <a:prstGeom prst="star5">
            <a:avLst/>
          </a:prstGeom>
          <a:solidFill>
            <a:srgbClr val="6699FF"/>
          </a:solidFill>
          <a:ln w="12700" cap="rnd" algn="ctr">
            <a:solidFill>
              <a:srgbClr val="000000"/>
            </a:solidFill>
            <a:miter lim="800000"/>
            <a:headEnd/>
            <a:tailEnd/>
          </a:ln>
          <a:effectLst/>
        </p:spPr>
        <p:txBody>
          <a:bodyPr/>
          <a:lstStyle/>
          <a:p>
            <a:pPr>
              <a:defRPr/>
            </a:pPr>
            <a:endParaRPr lang="en-US">
              <a:solidFill>
                <a:srgbClr val="FFFFFF"/>
              </a:solidFill>
              <a:latin typeface="Arial" charset="0"/>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sz="quarter"/>
          </p:nvPr>
        </p:nvSpPr>
        <p:spPr>
          <a:xfrm>
            <a:off x="0" y="0"/>
            <a:ext cx="9144000" cy="990600"/>
          </a:xfrm>
        </p:spPr>
        <p:txBody>
          <a:bodyPr/>
          <a:lstStyle/>
          <a:p>
            <a:pPr eaLnBrk="1" hangingPunct="1"/>
            <a:r>
              <a:rPr lang="en-US" sz="4000" smtClean="0">
                <a:solidFill>
                  <a:srgbClr val="003399"/>
                </a:solidFill>
              </a:rPr>
              <a:t>NPHPSP Local Instrument Use</a:t>
            </a:r>
            <a:r>
              <a:rPr lang="en-US" smtClean="0">
                <a:solidFill>
                  <a:srgbClr val="003399"/>
                </a:solidFill>
              </a:rPr>
              <a:t> </a:t>
            </a:r>
            <a:br>
              <a:rPr lang="en-US" smtClean="0">
                <a:solidFill>
                  <a:srgbClr val="003399"/>
                </a:solidFill>
              </a:rPr>
            </a:br>
            <a:r>
              <a:rPr lang="en-US" sz="2400" b="0" smtClean="0">
                <a:solidFill>
                  <a:srgbClr val="003399"/>
                </a:solidFill>
              </a:rPr>
              <a:t>(Thru August 2010)</a:t>
            </a:r>
          </a:p>
        </p:txBody>
      </p:sp>
      <p:pic>
        <p:nvPicPr>
          <p:cNvPr id="48131" name="Picture 3" descr="WB02473_"/>
          <p:cNvPicPr preferRelativeResize="0">
            <a:picLocks noChangeAspect="1" noChangeArrowheads="1"/>
          </p:cNvPicPr>
          <p:nvPr>
            <p:ph sz="quarter" idx="1"/>
          </p:nvPr>
        </p:nvPicPr>
        <p:blipFill>
          <a:blip r:embed="rId3" cstate="print"/>
          <a:srcRect/>
          <a:stretch>
            <a:fillRect/>
          </a:stretch>
        </p:blipFill>
        <p:spPr>
          <a:xfrm>
            <a:off x="2743200" y="1219200"/>
            <a:ext cx="1246188" cy="2235200"/>
          </a:xfrm>
          <a:solidFill>
            <a:srgbClr val="003399"/>
          </a:solidFill>
        </p:spPr>
      </p:pic>
      <p:sp>
        <p:nvSpPr>
          <p:cNvPr id="48132" name="Freeform 4"/>
          <p:cNvSpPr>
            <a:spLocks/>
          </p:cNvSpPr>
          <p:nvPr/>
        </p:nvSpPr>
        <p:spPr bwMode="auto">
          <a:xfrm>
            <a:off x="381000" y="3962400"/>
            <a:ext cx="1882775" cy="1487488"/>
          </a:xfrm>
          <a:custGeom>
            <a:avLst/>
            <a:gdLst>
              <a:gd name="T0" fmla="*/ 2147483647 w 754"/>
              <a:gd name="T1" fmla="*/ 2147483647 h 793"/>
              <a:gd name="T2" fmla="*/ 2147483647 w 754"/>
              <a:gd name="T3" fmla="*/ 2147483647 h 793"/>
              <a:gd name="T4" fmla="*/ 2147483647 w 754"/>
              <a:gd name="T5" fmla="*/ 2147483647 h 793"/>
              <a:gd name="T6" fmla="*/ 2147483647 w 754"/>
              <a:gd name="T7" fmla="*/ 2147483647 h 793"/>
              <a:gd name="T8" fmla="*/ 2147483647 w 754"/>
              <a:gd name="T9" fmla="*/ 2147483647 h 793"/>
              <a:gd name="T10" fmla="*/ 2147483647 w 754"/>
              <a:gd name="T11" fmla="*/ 2147483647 h 793"/>
              <a:gd name="T12" fmla="*/ 2147483647 w 754"/>
              <a:gd name="T13" fmla="*/ 2147483647 h 793"/>
              <a:gd name="T14" fmla="*/ 2147483647 w 754"/>
              <a:gd name="T15" fmla="*/ 2147483647 h 793"/>
              <a:gd name="T16" fmla="*/ 2147483647 w 754"/>
              <a:gd name="T17" fmla="*/ 2147483647 h 793"/>
              <a:gd name="T18" fmla="*/ 2147483647 w 754"/>
              <a:gd name="T19" fmla="*/ 2147483647 h 793"/>
              <a:gd name="T20" fmla="*/ 2147483647 w 754"/>
              <a:gd name="T21" fmla="*/ 2147483647 h 793"/>
              <a:gd name="T22" fmla="*/ 2147483647 w 754"/>
              <a:gd name="T23" fmla="*/ 2147483647 h 793"/>
              <a:gd name="T24" fmla="*/ 2147483647 w 754"/>
              <a:gd name="T25" fmla="*/ 2147483647 h 793"/>
              <a:gd name="T26" fmla="*/ 2147483647 w 754"/>
              <a:gd name="T27" fmla="*/ 2147483647 h 793"/>
              <a:gd name="T28" fmla="*/ 2147483647 w 754"/>
              <a:gd name="T29" fmla="*/ 2147483647 h 793"/>
              <a:gd name="T30" fmla="*/ 2147483647 w 754"/>
              <a:gd name="T31" fmla="*/ 2147483647 h 793"/>
              <a:gd name="T32" fmla="*/ 2147483647 w 754"/>
              <a:gd name="T33" fmla="*/ 2147483647 h 793"/>
              <a:gd name="T34" fmla="*/ 2147483647 w 754"/>
              <a:gd name="T35" fmla="*/ 2147483647 h 793"/>
              <a:gd name="T36" fmla="*/ 2147483647 w 754"/>
              <a:gd name="T37" fmla="*/ 0 h 793"/>
              <a:gd name="T38" fmla="*/ 2147483647 w 754"/>
              <a:gd name="T39" fmla="*/ 2147483647 h 793"/>
              <a:gd name="T40" fmla="*/ 2147483647 w 754"/>
              <a:gd name="T41" fmla="*/ 2147483647 h 793"/>
              <a:gd name="T42" fmla="*/ 2147483647 w 754"/>
              <a:gd name="T43" fmla="*/ 2147483647 h 793"/>
              <a:gd name="T44" fmla="*/ 2147483647 w 754"/>
              <a:gd name="T45" fmla="*/ 2147483647 h 793"/>
              <a:gd name="T46" fmla="*/ 2147483647 w 754"/>
              <a:gd name="T47" fmla="*/ 2147483647 h 793"/>
              <a:gd name="T48" fmla="*/ 2147483647 w 754"/>
              <a:gd name="T49" fmla="*/ 2147483647 h 793"/>
              <a:gd name="T50" fmla="*/ 2147483647 w 754"/>
              <a:gd name="T51" fmla="*/ 2147483647 h 793"/>
              <a:gd name="T52" fmla="*/ 2147483647 w 754"/>
              <a:gd name="T53" fmla="*/ 2147483647 h 793"/>
              <a:gd name="T54" fmla="*/ 2147483647 w 754"/>
              <a:gd name="T55" fmla="*/ 2147483647 h 793"/>
              <a:gd name="T56" fmla="*/ 2147483647 w 754"/>
              <a:gd name="T57" fmla="*/ 2147483647 h 793"/>
              <a:gd name="T58" fmla="*/ 2147483647 w 754"/>
              <a:gd name="T59" fmla="*/ 2147483647 h 793"/>
              <a:gd name="T60" fmla="*/ 2147483647 w 754"/>
              <a:gd name="T61" fmla="*/ 2147483647 h 793"/>
              <a:gd name="T62" fmla="*/ 2147483647 w 754"/>
              <a:gd name="T63" fmla="*/ 2147483647 h 793"/>
              <a:gd name="T64" fmla="*/ 2147483647 w 754"/>
              <a:gd name="T65" fmla="*/ 2147483647 h 793"/>
              <a:gd name="T66" fmla="*/ 2147483647 w 754"/>
              <a:gd name="T67" fmla="*/ 2147483647 h 793"/>
              <a:gd name="T68" fmla="*/ 2147483647 w 754"/>
              <a:gd name="T69" fmla="*/ 2147483647 h 793"/>
              <a:gd name="T70" fmla="*/ 2147483647 w 754"/>
              <a:gd name="T71" fmla="*/ 2147483647 h 793"/>
              <a:gd name="T72" fmla="*/ 2147483647 w 754"/>
              <a:gd name="T73" fmla="*/ 2147483647 h 793"/>
              <a:gd name="T74" fmla="*/ 2147483647 w 754"/>
              <a:gd name="T75" fmla="*/ 2147483647 h 793"/>
              <a:gd name="T76" fmla="*/ 2147483647 w 754"/>
              <a:gd name="T77" fmla="*/ 2147483647 h 793"/>
              <a:gd name="T78" fmla="*/ 2147483647 w 754"/>
              <a:gd name="T79" fmla="*/ 2147483647 h 793"/>
              <a:gd name="T80" fmla="*/ 2147483647 w 754"/>
              <a:gd name="T81" fmla="*/ 2147483647 h 793"/>
              <a:gd name="T82" fmla="*/ 2147483647 w 754"/>
              <a:gd name="T83" fmla="*/ 2147483647 h 793"/>
              <a:gd name="T84" fmla="*/ 2147483647 w 754"/>
              <a:gd name="T85" fmla="*/ 2147483647 h 793"/>
              <a:gd name="T86" fmla="*/ 2147483647 w 754"/>
              <a:gd name="T87" fmla="*/ 2147483647 h 793"/>
              <a:gd name="T88" fmla="*/ 2147483647 w 754"/>
              <a:gd name="T89" fmla="*/ 2147483647 h 793"/>
              <a:gd name="T90" fmla="*/ 2147483647 w 754"/>
              <a:gd name="T91" fmla="*/ 2147483647 h 793"/>
              <a:gd name="T92" fmla="*/ 2147483647 w 754"/>
              <a:gd name="T93" fmla="*/ 2147483647 h 793"/>
              <a:gd name="T94" fmla="*/ 2147483647 w 754"/>
              <a:gd name="T95" fmla="*/ 2147483647 h 793"/>
              <a:gd name="T96" fmla="*/ 2147483647 w 754"/>
              <a:gd name="T97" fmla="*/ 2147483647 h 793"/>
              <a:gd name="T98" fmla="*/ 2147483647 w 754"/>
              <a:gd name="T99" fmla="*/ 2147483647 h 793"/>
              <a:gd name="T100" fmla="*/ 2147483647 w 754"/>
              <a:gd name="T101" fmla="*/ 2147483647 h 793"/>
              <a:gd name="T102" fmla="*/ 2147483647 w 754"/>
              <a:gd name="T103" fmla="*/ 2147483647 h 793"/>
              <a:gd name="T104" fmla="*/ 2147483647 w 754"/>
              <a:gd name="T105" fmla="*/ 2147483647 h 793"/>
              <a:gd name="T106" fmla="*/ 2147483647 w 754"/>
              <a:gd name="T107" fmla="*/ 2147483647 h 793"/>
              <a:gd name="T108" fmla="*/ 2147483647 w 754"/>
              <a:gd name="T109" fmla="*/ 2147483647 h 793"/>
              <a:gd name="T110" fmla="*/ 2147483647 w 754"/>
              <a:gd name="T111" fmla="*/ 2147483647 h 793"/>
              <a:gd name="T112" fmla="*/ 2147483647 w 754"/>
              <a:gd name="T113" fmla="*/ 2147483647 h 79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54"/>
              <a:gd name="T172" fmla="*/ 0 h 793"/>
              <a:gd name="T173" fmla="*/ 754 w 754"/>
              <a:gd name="T174" fmla="*/ 793 h 79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54" h="793">
                <a:moveTo>
                  <a:pt x="0" y="685"/>
                </a:moveTo>
                <a:lnTo>
                  <a:pt x="5" y="673"/>
                </a:lnTo>
                <a:lnTo>
                  <a:pt x="11" y="675"/>
                </a:lnTo>
                <a:lnTo>
                  <a:pt x="44" y="650"/>
                </a:lnTo>
                <a:lnTo>
                  <a:pt x="65" y="658"/>
                </a:lnTo>
                <a:lnTo>
                  <a:pt x="68" y="669"/>
                </a:lnTo>
                <a:lnTo>
                  <a:pt x="70" y="658"/>
                </a:lnTo>
                <a:lnTo>
                  <a:pt x="90" y="644"/>
                </a:lnTo>
                <a:lnTo>
                  <a:pt x="119" y="632"/>
                </a:lnTo>
                <a:lnTo>
                  <a:pt x="147" y="612"/>
                </a:lnTo>
                <a:lnTo>
                  <a:pt x="154" y="614"/>
                </a:lnTo>
                <a:lnTo>
                  <a:pt x="160" y="582"/>
                </a:lnTo>
                <a:lnTo>
                  <a:pt x="179" y="556"/>
                </a:lnTo>
                <a:lnTo>
                  <a:pt x="152" y="556"/>
                </a:lnTo>
                <a:lnTo>
                  <a:pt x="157" y="544"/>
                </a:lnTo>
                <a:lnTo>
                  <a:pt x="167" y="544"/>
                </a:lnTo>
                <a:lnTo>
                  <a:pt x="157" y="540"/>
                </a:lnTo>
                <a:lnTo>
                  <a:pt x="145" y="554"/>
                </a:lnTo>
                <a:lnTo>
                  <a:pt x="142" y="566"/>
                </a:lnTo>
                <a:lnTo>
                  <a:pt x="128" y="538"/>
                </a:lnTo>
                <a:lnTo>
                  <a:pt x="121" y="542"/>
                </a:lnTo>
                <a:lnTo>
                  <a:pt x="114" y="528"/>
                </a:lnTo>
                <a:lnTo>
                  <a:pt x="92" y="536"/>
                </a:lnTo>
                <a:lnTo>
                  <a:pt x="87" y="536"/>
                </a:lnTo>
                <a:lnTo>
                  <a:pt x="70" y="532"/>
                </a:lnTo>
                <a:lnTo>
                  <a:pt x="88" y="513"/>
                </a:lnTo>
                <a:lnTo>
                  <a:pt x="87" y="507"/>
                </a:lnTo>
                <a:lnTo>
                  <a:pt x="90" y="495"/>
                </a:lnTo>
                <a:lnTo>
                  <a:pt x="88" y="459"/>
                </a:lnTo>
                <a:lnTo>
                  <a:pt x="102" y="443"/>
                </a:lnTo>
                <a:lnTo>
                  <a:pt x="87" y="453"/>
                </a:lnTo>
                <a:lnTo>
                  <a:pt x="87" y="465"/>
                </a:lnTo>
                <a:lnTo>
                  <a:pt x="73" y="475"/>
                </a:lnTo>
                <a:lnTo>
                  <a:pt x="54" y="465"/>
                </a:lnTo>
                <a:lnTo>
                  <a:pt x="49" y="435"/>
                </a:lnTo>
                <a:lnTo>
                  <a:pt x="39" y="425"/>
                </a:lnTo>
                <a:lnTo>
                  <a:pt x="41" y="417"/>
                </a:lnTo>
                <a:lnTo>
                  <a:pt x="46" y="417"/>
                </a:lnTo>
                <a:lnTo>
                  <a:pt x="51" y="411"/>
                </a:lnTo>
                <a:lnTo>
                  <a:pt x="56" y="411"/>
                </a:lnTo>
                <a:lnTo>
                  <a:pt x="53" y="407"/>
                </a:lnTo>
                <a:lnTo>
                  <a:pt x="56" y="403"/>
                </a:lnTo>
                <a:lnTo>
                  <a:pt x="49" y="397"/>
                </a:lnTo>
                <a:lnTo>
                  <a:pt x="46" y="401"/>
                </a:lnTo>
                <a:lnTo>
                  <a:pt x="39" y="374"/>
                </a:lnTo>
                <a:lnTo>
                  <a:pt x="46" y="360"/>
                </a:lnTo>
                <a:lnTo>
                  <a:pt x="82" y="336"/>
                </a:lnTo>
                <a:lnTo>
                  <a:pt x="92" y="318"/>
                </a:lnTo>
                <a:lnTo>
                  <a:pt x="102" y="314"/>
                </a:lnTo>
                <a:lnTo>
                  <a:pt x="116" y="328"/>
                </a:lnTo>
                <a:lnTo>
                  <a:pt x="130" y="326"/>
                </a:lnTo>
                <a:lnTo>
                  <a:pt x="135" y="320"/>
                </a:lnTo>
                <a:lnTo>
                  <a:pt x="159" y="326"/>
                </a:lnTo>
                <a:lnTo>
                  <a:pt x="166" y="296"/>
                </a:lnTo>
                <a:lnTo>
                  <a:pt x="159" y="284"/>
                </a:lnTo>
                <a:lnTo>
                  <a:pt x="177" y="278"/>
                </a:lnTo>
                <a:lnTo>
                  <a:pt x="160" y="268"/>
                </a:lnTo>
                <a:lnTo>
                  <a:pt x="142" y="282"/>
                </a:lnTo>
                <a:lnTo>
                  <a:pt x="140" y="266"/>
                </a:lnTo>
                <a:lnTo>
                  <a:pt x="102" y="259"/>
                </a:lnTo>
                <a:lnTo>
                  <a:pt x="87" y="237"/>
                </a:lnTo>
                <a:lnTo>
                  <a:pt x="83" y="209"/>
                </a:lnTo>
                <a:lnTo>
                  <a:pt x="95" y="217"/>
                </a:lnTo>
                <a:lnTo>
                  <a:pt x="73" y="183"/>
                </a:lnTo>
                <a:lnTo>
                  <a:pt x="145" y="171"/>
                </a:lnTo>
                <a:lnTo>
                  <a:pt x="152" y="177"/>
                </a:lnTo>
                <a:lnTo>
                  <a:pt x="145" y="191"/>
                </a:lnTo>
                <a:lnTo>
                  <a:pt x="177" y="215"/>
                </a:lnTo>
                <a:lnTo>
                  <a:pt x="195" y="207"/>
                </a:lnTo>
                <a:lnTo>
                  <a:pt x="193" y="201"/>
                </a:lnTo>
                <a:lnTo>
                  <a:pt x="179" y="197"/>
                </a:lnTo>
                <a:lnTo>
                  <a:pt x="177" y="169"/>
                </a:lnTo>
                <a:lnTo>
                  <a:pt x="183" y="181"/>
                </a:lnTo>
                <a:lnTo>
                  <a:pt x="184" y="197"/>
                </a:lnTo>
                <a:lnTo>
                  <a:pt x="203" y="205"/>
                </a:lnTo>
                <a:lnTo>
                  <a:pt x="219" y="207"/>
                </a:lnTo>
                <a:lnTo>
                  <a:pt x="215" y="197"/>
                </a:lnTo>
                <a:lnTo>
                  <a:pt x="189" y="187"/>
                </a:lnTo>
                <a:lnTo>
                  <a:pt x="195" y="171"/>
                </a:lnTo>
                <a:lnTo>
                  <a:pt x="166" y="155"/>
                </a:lnTo>
                <a:lnTo>
                  <a:pt x="166" y="128"/>
                </a:lnTo>
                <a:lnTo>
                  <a:pt x="159" y="110"/>
                </a:lnTo>
                <a:lnTo>
                  <a:pt x="138" y="78"/>
                </a:lnTo>
                <a:lnTo>
                  <a:pt x="145" y="78"/>
                </a:lnTo>
                <a:lnTo>
                  <a:pt x="159" y="54"/>
                </a:lnTo>
                <a:lnTo>
                  <a:pt x="183" y="68"/>
                </a:lnTo>
                <a:lnTo>
                  <a:pt x="203" y="60"/>
                </a:lnTo>
                <a:lnTo>
                  <a:pt x="234" y="22"/>
                </a:lnTo>
                <a:lnTo>
                  <a:pt x="244" y="30"/>
                </a:lnTo>
                <a:lnTo>
                  <a:pt x="261" y="18"/>
                </a:lnTo>
                <a:lnTo>
                  <a:pt x="261" y="30"/>
                </a:lnTo>
                <a:lnTo>
                  <a:pt x="272" y="24"/>
                </a:lnTo>
                <a:lnTo>
                  <a:pt x="266" y="20"/>
                </a:lnTo>
                <a:lnTo>
                  <a:pt x="294" y="20"/>
                </a:lnTo>
                <a:lnTo>
                  <a:pt x="313" y="0"/>
                </a:lnTo>
                <a:lnTo>
                  <a:pt x="323" y="16"/>
                </a:lnTo>
                <a:lnTo>
                  <a:pt x="321" y="30"/>
                </a:lnTo>
                <a:lnTo>
                  <a:pt x="326" y="32"/>
                </a:lnTo>
                <a:lnTo>
                  <a:pt x="332" y="18"/>
                </a:lnTo>
                <a:lnTo>
                  <a:pt x="343" y="38"/>
                </a:lnTo>
                <a:lnTo>
                  <a:pt x="364" y="38"/>
                </a:lnTo>
                <a:lnTo>
                  <a:pt x="367" y="56"/>
                </a:lnTo>
                <a:lnTo>
                  <a:pt x="405" y="66"/>
                </a:lnTo>
                <a:lnTo>
                  <a:pt x="402" y="76"/>
                </a:lnTo>
                <a:lnTo>
                  <a:pt x="414" y="70"/>
                </a:lnTo>
                <a:lnTo>
                  <a:pt x="424" y="90"/>
                </a:lnTo>
                <a:lnTo>
                  <a:pt x="444" y="84"/>
                </a:lnTo>
                <a:lnTo>
                  <a:pt x="462" y="98"/>
                </a:lnTo>
                <a:lnTo>
                  <a:pt x="484" y="90"/>
                </a:lnTo>
                <a:lnTo>
                  <a:pt x="484" y="94"/>
                </a:lnTo>
                <a:lnTo>
                  <a:pt x="489" y="92"/>
                </a:lnTo>
                <a:lnTo>
                  <a:pt x="521" y="112"/>
                </a:lnTo>
                <a:lnTo>
                  <a:pt x="513" y="548"/>
                </a:lnTo>
                <a:lnTo>
                  <a:pt x="551" y="548"/>
                </a:lnTo>
                <a:lnTo>
                  <a:pt x="549" y="558"/>
                </a:lnTo>
                <a:lnTo>
                  <a:pt x="559" y="572"/>
                </a:lnTo>
                <a:lnTo>
                  <a:pt x="578" y="596"/>
                </a:lnTo>
                <a:lnTo>
                  <a:pt x="585" y="610"/>
                </a:lnTo>
                <a:lnTo>
                  <a:pt x="602" y="596"/>
                </a:lnTo>
                <a:lnTo>
                  <a:pt x="607" y="580"/>
                </a:lnTo>
                <a:lnTo>
                  <a:pt x="617" y="572"/>
                </a:lnTo>
                <a:lnTo>
                  <a:pt x="619" y="570"/>
                </a:lnTo>
                <a:lnTo>
                  <a:pt x="633" y="582"/>
                </a:lnTo>
                <a:lnTo>
                  <a:pt x="631" y="594"/>
                </a:lnTo>
                <a:lnTo>
                  <a:pt x="640" y="596"/>
                </a:lnTo>
                <a:lnTo>
                  <a:pt x="643" y="600"/>
                </a:lnTo>
                <a:lnTo>
                  <a:pt x="648" y="610"/>
                </a:lnTo>
                <a:lnTo>
                  <a:pt x="658" y="616"/>
                </a:lnTo>
                <a:lnTo>
                  <a:pt x="706" y="711"/>
                </a:lnTo>
                <a:lnTo>
                  <a:pt x="722" y="719"/>
                </a:lnTo>
                <a:lnTo>
                  <a:pt x="751" y="733"/>
                </a:lnTo>
                <a:lnTo>
                  <a:pt x="753" y="739"/>
                </a:lnTo>
                <a:lnTo>
                  <a:pt x="744" y="747"/>
                </a:lnTo>
                <a:lnTo>
                  <a:pt x="744" y="761"/>
                </a:lnTo>
                <a:lnTo>
                  <a:pt x="739" y="792"/>
                </a:lnTo>
                <a:lnTo>
                  <a:pt x="735" y="783"/>
                </a:lnTo>
                <a:lnTo>
                  <a:pt x="732" y="792"/>
                </a:lnTo>
                <a:lnTo>
                  <a:pt x="727" y="781"/>
                </a:lnTo>
                <a:lnTo>
                  <a:pt x="732" y="775"/>
                </a:lnTo>
                <a:lnTo>
                  <a:pt x="729" y="761"/>
                </a:lnTo>
                <a:lnTo>
                  <a:pt x="729" y="755"/>
                </a:lnTo>
                <a:lnTo>
                  <a:pt x="722" y="737"/>
                </a:lnTo>
                <a:lnTo>
                  <a:pt x="717" y="735"/>
                </a:lnTo>
                <a:lnTo>
                  <a:pt x="706" y="741"/>
                </a:lnTo>
                <a:lnTo>
                  <a:pt x="705" y="751"/>
                </a:lnTo>
                <a:lnTo>
                  <a:pt x="696" y="753"/>
                </a:lnTo>
                <a:lnTo>
                  <a:pt x="696" y="751"/>
                </a:lnTo>
                <a:lnTo>
                  <a:pt x="703" y="739"/>
                </a:lnTo>
                <a:lnTo>
                  <a:pt x="706" y="727"/>
                </a:lnTo>
                <a:lnTo>
                  <a:pt x="701" y="733"/>
                </a:lnTo>
                <a:lnTo>
                  <a:pt x="696" y="741"/>
                </a:lnTo>
                <a:lnTo>
                  <a:pt x="675" y="725"/>
                </a:lnTo>
                <a:lnTo>
                  <a:pt x="677" y="721"/>
                </a:lnTo>
                <a:lnTo>
                  <a:pt x="689" y="721"/>
                </a:lnTo>
                <a:lnTo>
                  <a:pt x="691" y="711"/>
                </a:lnTo>
                <a:lnTo>
                  <a:pt x="699" y="709"/>
                </a:lnTo>
                <a:lnTo>
                  <a:pt x="696" y="705"/>
                </a:lnTo>
                <a:lnTo>
                  <a:pt x="687" y="705"/>
                </a:lnTo>
                <a:lnTo>
                  <a:pt x="684" y="689"/>
                </a:lnTo>
                <a:lnTo>
                  <a:pt x="667" y="687"/>
                </a:lnTo>
                <a:lnTo>
                  <a:pt x="662" y="669"/>
                </a:lnTo>
                <a:lnTo>
                  <a:pt x="669" y="654"/>
                </a:lnTo>
                <a:lnTo>
                  <a:pt x="662" y="654"/>
                </a:lnTo>
                <a:lnTo>
                  <a:pt x="658" y="644"/>
                </a:lnTo>
                <a:lnTo>
                  <a:pt x="655" y="646"/>
                </a:lnTo>
                <a:lnTo>
                  <a:pt x="652" y="642"/>
                </a:lnTo>
                <a:lnTo>
                  <a:pt x="658" y="628"/>
                </a:lnTo>
                <a:lnTo>
                  <a:pt x="653" y="628"/>
                </a:lnTo>
                <a:lnTo>
                  <a:pt x="652" y="632"/>
                </a:lnTo>
                <a:lnTo>
                  <a:pt x="643" y="638"/>
                </a:lnTo>
                <a:lnTo>
                  <a:pt x="638" y="632"/>
                </a:lnTo>
                <a:lnTo>
                  <a:pt x="638" y="620"/>
                </a:lnTo>
                <a:lnTo>
                  <a:pt x="629" y="604"/>
                </a:lnTo>
                <a:lnTo>
                  <a:pt x="629" y="596"/>
                </a:lnTo>
                <a:lnTo>
                  <a:pt x="624" y="594"/>
                </a:lnTo>
                <a:lnTo>
                  <a:pt x="626" y="582"/>
                </a:lnTo>
                <a:lnTo>
                  <a:pt x="622" y="586"/>
                </a:lnTo>
                <a:lnTo>
                  <a:pt x="626" y="612"/>
                </a:lnTo>
                <a:lnTo>
                  <a:pt x="633" y="632"/>
                </a:lnTo>
                <a:lnTo>
                  <a:pt x="658" y="658"/>
                </a:lnTo>
                <a:lnTo>
                  <a:pt x="658" y="665"/>
                </a:lnTo>
                <a:lnTo>
                  <a:pt x="653" y="663"/>
                </a:lnTo>
                <a:lnTo>
                  <a:pt x="652" y="669"/>
                </a:lnTo>
                <a:lnTo>
                  <a:pt x="655" y="669"/>
                </a:lnTo>
                <a:lnTo>
                  <a:pt x="657" y="685"/>
                </a:lnTo>
                <a:lnTo>
                  <a:pt x="674" y="695"/>
                </a:lnTo>
                <a:lnTo>
                  <a:pt x="682" y="717"/>
                </a:lnTo>
                <a:lnTo>
                  <a:pt x="662" y="719"/>
                </a:lnTo>
                <a:lnTo>
                  <a:pt x="650" y="749"/>
                </a:lnTo>
                <a:lnTo>
                  <a:pt x="648" y="697"/>
                </a:lnTo>
                <a:lnTo>
                  <a:pt x="643" y="693"/>
                </a:lnTo>
                <a:lnTo>
                  <a:pt x="643" y="681"/>
                </a:lnTo>
                <a:lnTo>
                  <a:pt x="648" y="679"/>
                </a:lnTo>
                <a:lnTo>
                  <a:pt x="631" y="640"/>
                </a:lnTo>
                <a:lnTo>
                  <a:pt x="626" y="638"/>
                </a:lnTo>
                <a:lnTo>
                  <a:pt x="624" y="630"/>
                </a:lnTo>
                <a:lnTo>
                  <a:pt x="617" y="630"/>
                </a:lnTo>
                <a:lnTo>
                  <a:pt x="614" y="628"/>
                </a:lnTo>
                <a:lnTo>
                  <a:pt x="612" y="608"/>
                </a:lnTo>
                <a:lnTo>
                  <a:pt x="610" y="614"/>
                </a:lnTo>
                <a:lnTo>
                  <a:pt x="593" y="608"/>
                </a:lnTo>
                <a:lnTo>
                  <a:pt x="592" y="612"/>
                </a:lnTo>
                <a:lnTo>
                  <a:pt x="607" y="626"/>
                </a:lnTo>
                <a:lnTo>
                  <a:pt x="600" y="626"/>
                </a:lnTo>
                <a:lnTo>
                  <a:pt x="600" y="638"/>
                </a:lnTo>
                <a:lnTo>
                  <a:pt x="586" y="630"/>
                </a:lnTo>
                <a:lnTo>
                  <a:pt x="566" y="608"/>
                </a:lnTo>
                <a:lnTo>
                  <a:pt x="544" y="588"/>
                </a:lnTo>
                <a:lnTo>
                  <a:pt x="525" y="586"/>
                </a:lnTo>
                <a:lnTo>
                  <a:pt x="539" y="568"/>
                </a:lnTo>
                <a:lnTo>
                  <a:pt x="544" y="580"/>
                </a:lnTo>
                <a:lnTo>
                  <a:pt x="547" y="568"/>
                </a:lnTo>
                <a:lnTo>
                  <a:pt x="535" y="558"/>
                </a:lnTo>
                <a:lnTo>
                  <a:pt x="527" y="574"/>
                </a:lnTo>
                <a:lnTo>
                  <a:pt x="511" y="572"/>
                </a:lnTo>
                <a:lnTo>
                  <a:pt x="441" y="556"/>
                </a:lnTo>
                <a:lnTo>
                  <a:pt x="446" y="544"/>
                </a:lnTo>
                <a:lnTo>
                  <a:pt x="438" y="550"/>
                </a:lnTo>
                <a:lnTo>
                  <a:pt x="432" y="536"/>
                </a:lnTo>
                <a:lnTo>
                  <a:pt x="422" y="542"/>
                </a:lnTo>
                <a:lnTo>
                  <a:pt x="419" y="534"/>
                </a:lnTo>
                <a:lnTo>
                  <a:pt x="398" y="542"/>
                </a:lnTo>
                <a:lnTo>
                  <a:pt x="398" y="534"/>
                </a:lnTo>
                <a:lnTo>
                  <a:pt x="407" y="519"/>
                </a:lnTo>
                <a:lnTo>
                  <a:pt x="400" y="519"/>
                </a:lnTo>
                <a:lnTo>
                  <a:pt x="409" y="513"/>
                </a:lnTo>
                <a:lnTo>
                  <a:pt x="386" y="517"/>
                </a:lnTo>
                <a:lnTo>
                  <a:pt x="381" y="509"/>
                </a:lnTo>
                <a:lnTo>
                  <a:pt x="374" y="511"/>
                </a:lnTo>
                <a:lnTo>
                  <a:pt x="373" y="507"/>
                </a:lnTo>
                <a:lnTo>
                  <a:pt x="378" y="497"/>
                </a:lnTo>
                <a:lnTo>
                  <a:pt x="367" y="501"/>
                </a:lnTo>
                <a:lnTo>
                  <a:pt x="367" y="507"/>
                </a:lnTo>
                <a:lnTo>
                  <a:pt x="361" y="511"/>
                </a:lnTo>
                <a:lnTo>
                  <a:pt x="369" y="511"/>
                </a:lnTo>
                <a:lnTo>
                  <a:pt x="364" y="523"/>
                </a:lnTo>
                <a:lnTo>
                  <a:pt x="373" y="532"/>
                </a:lnTo>
                <a:lnTo>
                  <a:pt x="381" y="538"/>
                </a:lnTo>
                <a:lnTo>
                  <a:pt x="393" y="532"/>
                </a:lnTo>
                <a:lnTo>
                  <a:pt x="388" y="558"/>
                </a:lnTo>
                <a:lnTo>
                  <a:pt x="369" y="556"/>
                </a:lnTo>
                <a:lnTo>
                  <a:pt x="371" y="550"/>
                </a:lnTo>
                <a:lnTo>
                  <a:pt x="362" y="542"/>
                </a:lnTo>
                <a:lnTo>
                  <a:pt x="347" y="550"/>
                </a:lnTo>
                <a:lnTo>
                  <a:pt x="349" y="542"/>
                </a:lnTo>
                <a:lnTo>
                  <a:pt x="342" y="550"/>
                </a:lnTo>
                <a:lnTo>
                  <a:pt x="343" y="540"/>
                </a:lnTo>
                <a:lnTo>
                  <a:pt x="330" y="538"/>
                </a:lnTo>
                <a:lnTo>
                  <a:pt x="337" y="554"/>
                </a:lnTo>
                <a:lnTo>
                  <a:pt x="335" y="558"/>
                </a:lnTo>
                <a:lnTo>
                  <a:pt x="332" y="554"/>
                </a:lnTo>
                <a:lnTo>
                  <a:pt x="318" y="564"/>
                </a:lnTo>
                <a:lnTo>
                  <a:pt x="316" y="558"/>
                </a:lnTo>
                <a:lnTo>
                  <a:pt x="304" y="580"/>
                </a:lnTo>
                <a:lnTo>
                  <a:pt x="299" y="570"/>
                </a:lnTo>
                <a:lnTo>
                  <a:pt x="297" y="578"/>
                </a:lnTo>
                <a:lnTo>
                  <a:pt x="290" y="572"/>
                </a:lnTo>
                <a:lnTo>
                  <a:pt x="290" y="558"/>
                </a:lnTo>
                <a:lnTo>
                  <a:pt x="299" y="564"/>
                </a:lnTo>
                <a:lnTo>
                  <a:pt x="304" y="552"/>
                </a:lnTo>
                <a:lnTo>
                  <a:pt x="287" y="550"/>
                </a:lnTo>
                <a:lnTo>
                  <a:pt x="308" y="505"/>
                </a:lnTo>
                <a:lnTo>
                  <a:pt x="335" y="495"/>
                </a:lnTo>
                <a:lnTo>
                  <a:pt x="333" y="483"/>
                </a:lnTo>
                <a:lnTo>
                  <a:pt x="352" y="475"/>
                </a:lnTo>
                <a:lnTo>
                  <a:pt x="323" y="479"/>
                </a:lnTo>
                <a:lnTo>
                  <a:pt x="333" y="457"/>
                </a:lnTo>
                <a:lnTo>
                  <a:pt x="320" y="483"/>
                </a:lnTo>
                <a:lnTo>
                  <a:pt x="301" y="491"/>
                </a:lnTo>
                <a:lnTo>
                  <a:pt x="285" y="519"/>
                </a:lnTo>
                <a:lnTo>
                  <a:pt x="270" y="517"/>
                </a:lnTo>
                <a:lnTo>
                  <a:pt x="275" y="534"/>
                </a:lnTo>
                <a:lnTo>
                  <a:pt x="241" y="564"/>
                </a:lnTo>
                <a:lnTo>
                  <a:pt x="256" y="570"/>
                </a:lnTo>
                <a:lnTo>
                  <a:pt x="249" y="582"/>
                </a:lnTo>
                <a:lnTo>
                  <a:pt x="169" y="644"/>
                </a:lnTo>
                <a:lnTo>
                  <a:pt x="112" y="658"/>
                </a:lnTo>
                <a:lnTo>
                  <a:pt x="128" y="669"/>
                </a:lnTo>
                <a:lnTo>
                  <a:pt x="92" y="685"/>
                </a:lnTo>
                <a:lnTo>
                  <a:pt x="87" y="675"/>
                </a:lnTo>
                <a:lnTo>
                  <a:pt x="65" y="681"/>
                </a:lnTo>
                <a:lnTo>
                  <a:pt x="46" y="679"/>
                </a:lnTo>
                <a:lnTo>
                  <a:pt x="46" y="669"/>
                </a:lnTo>
                <a:lnTo>
                  <a:pt x="25" y="691"/>
                </a:lnTo>
                <a:lnTo>
                  <a:pt x="17" y="687"/>
                </a:lnTo>
                <a:lnTo>
                  <a:pt x="17" y="677"/>
                </a:lnTo>
                <a:lnTo>
                  <a:pt x="13" y="687"/>
                </a:lnTo>
                <a:lnTo>
                  <a:pt x="0" y="685"/>
                </a:lnTo>
              </a:path>
            </a:pathLst>
          </a:custGeom>
          <a:solidFill>
            <a:srgbClr val="33CCFF"/>
          </a:solidFill>
          <a:ln w="12700" cap="sq" cmpd="sng">
            <a:solidFill>
              <a:schemeClr val="bg1"/>
            </a:solidFill>
            <a:prstDash val="solid"/>
            <a:round/>
            <a:headEnd type="none" w="med" len="med"/>
            <a:tailEnd type="none" w="med" len="med"/>
          </a:ln>
        </p:spPr>
        <p:txBody>
          <a:bodyPr wrap="none" anchor="ctr"/>
          <a:lstStyle/>
          <a:p>
            <a:endParaRPr lang="en-US"/>
          </a:p>
        </p:txBody>
      </p:sp>
      <p:grpSp>
        <p:nvGrpSpPr>
          <p:cNvPr id="48133" name="Group 5"/>
          <p:cNvGrpSpPr>
            <a:grpSpLocks/>
          </p:cNvGrpSpPr>
          <p:nvPr/>
        </p:nvGrpSpPr>
        <p:grpSpPr bwMode="auto">
          <a:xfrm>
            <a:off x="2133600" y="4572000"/>
            <a:ext cx="1133475" cy="1008063"/>
            <a:chOff x="1578" y="3122"/>
            <a:chExt cx="480" cy="393"/>
          </a:xfrm>
        </p:grpSpPr>
        <p:sp>
          <p:nvSpPr>
            <p:cNvPr id="48261" name="Freeform 6"/>
            <p:cNvSpPr>
              <a:spLocks/>
            </p:cNvSpPr>
            <p:nvPr/>
          </p:nvSpPr>
          <p:spPr bwMode="auto">
            <a:xfrm>
              <a:off x="1578" y="3122"/>
              <a:ext cx="48" cy="47"/>
            </a:xfrm>
            <a:custGeom>
              <a:avLst/>
              <a:gdLst>
                <a:gd name="T0" fmla="*/ 0 w 48"/>
                <a:gd name="T1" fmla="*/ 26 h 47"/>
                <a:gd name="T2" fmla="*/ 18 w 48"/>
                <a:gd name="T3" fmla="*/ 46 h 47"/>
                <a:gd name="T4" fmla="*/ 25 w 48"/>
                <a:gd name="T5" fmla="*/ 46 h 47"/>
                <a:gd name="T6" fmla="*/ 43 w 48"/>
                <a:gd name="T7" fmla="*/ 34 h 47"/>
                <a:gd name="T8" fmla="*/ 47 w 48"/>
                <a:gd name="T9" fmla="*/ 10 h 47"/>
                <a:gd name="T10" fmla="*/ 36 w 48"/>
                <a:gd name="T11" fmla="*/ 0 h 47"/>
                <a:gd name="T12" fmla="*/ 21 w 48"/>
                <a:gd name="T13" fmla="*/ 2 h 47"/>
                <a:gd name="T14" fmla="*/ 0 w 48"/>
                <a:gd name="T15" fmla="*/ 26 h 47"/>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47"/>
                <a:gd name="T26" fmla="*/ 48 w 48"/>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47">
                  <a:moveTo>
                    <a:pt x="0" y="26"/>
                  </a:moveTo>
                  <a:lnTo>
                    <a:pt x="18" y="46"/>
                  </a:lnTo>
                  <a:lnTo>
                    <a:pt x="25" y="46"/>
                  </a:lnTo>
                  <a:lnTo>
                    <a:pt x="43" y="34"/>
                  </a:lnTo>
                  <a:lnTo>
                    <a:pt x="47" y="10"/>
                  </a:lnTo>
                  <a:lnTo>
                    <a:pt x="36" y="0"/>
                  </a:lnTo>
                  <a:lnTo>
                    <a:pt x="21" y="2"/>
                  </a:lnTo>
                  <a:lnTo>
                    <a:pt x="0" y="26"/>
                  </a:lnTo>
                </a:path>
              </a:pathLst>
            </a:custGeom>
            <a:solidFill>
              <a:srgbClr val="003399"/>
            </a:solidFill>
            <a:ln w="9525" cap="flat" cmpd="sng">
              <a:noFill/>
              <a:prstDash val="solid"/>
              <a:round/>
              <a:headEnd/>
              <a:tailEnd/>
            </a:ln>
          </p:spPr>
          <p:txBody>
            <a:bodyPr lIns="92075" tIns="46038" rIns="92075" bIns="46038"/>
            <a:lstStyle/>
            <a:p>
              <a:endParaRPr lang="en-US"/>
            </a:p>
          </p:txBody>
        </p:sp>
        <p:sp>
          <p:nvSpPr>
            <p:cNvPr id="48262" name="Freeform 7"/>
            <p:cNvSpPr>
              <a:spLocks/>
            </p:cNvSpPr>
            <p:nvPr/>
          </p:nvSpPr>
          <p:spPr bwMode="auto">
            <a:xfrm>
              <a:off x="1725" y="3186"/>
              <a:ext cx="55" cy="58"/>
            </a:xfrm>
            <a:custGeom>
              <a:avLst/>
              <a:gdLst>
                <a:gd name="T0" fmla="*/ 0 w 55"/>
                <a:gd name="T1" fmla="*/ 16 h 58"/>
                <a:gd name="T2" fmla="*/ 11 w 55"/>
                <a:gd name="T3" fmla="*/ 46 h 58"/>
                <a:gd name="T4" fmla="*/ 25 w 55"/>
                <a:gd name="T5" fmla="*/ 46 h 58"/>
                <a:gd name="T6" fmla="*/ 27 w 55"/>
                <a:gd name="T7" fmla="*/ 38 h 58"/>
                <a:gd name="T8" fmla="*/ 40 w 55"/>
                <a:gd name="T9" fmla="*/ 57 h 58"/>
                <a:gd name="T10" fmla="*/ 54 w 55"/>
                <a:gd name="T11" fmla="*/ 54 h 58"/>
                <a:gd name="T12" fmla="*/ 50 w 55"/>
                <a:gd name="T13" fmla="*/ 34 h 58"/>
                <a:gd name="T14" fmla="*/ 40 w 55"/>
                <a:gd name="T15" fmla="*/ 30 h 58"/>
                <a:gd name="T16" fmla="*/ 28 w 55"/>
                <a:gd name="T17" fmla="*/ 0 h 58"/>
                <a:gd name="T18" fmla="*/ 0 w 55"/>
                <a:gd name="T19" fmla="*/ 16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
                <a:gd name="T31" fmla="*/ 0 h 58"/>
                <a:gd name="T32" fmla="*/ 55 w 55"/>
                <a:gd name="T33" fmla="*/ 58 h 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 h="58">
                  <a:moveTo>
                    <a:pt x="0" y="16"/>
                  </a:moveTo>
                  <a:lnTo>
                    <a:pt x="11" y="46"/>
                  </a:lnTo>
                  <a:lnTo>
                    <a:pt x="25" y="46"/>
                  </a:lnTo>
                  <a:lnTo>
                    <a:pt x="27" y="38"/>
                  </a:lnTo>
                  <a:lnTo>
                    <a:pt x="40" y="57"/>
                  </a:lnTo>
                  <a:lnTo>
                    <a:pt x="54" y="54"/>
                  </a:lnTo>
                  <a:lnTo>
                    <a:pt x="50" y="34"/>
                  </a:lnTo>
                  <a:lnTo>
                    <a:pt x="40" y="30"/>
                  </a:lnTo>
                  <a:lnTo>
                    <a:pt x="28" y="0"/>
                  </a:lnTo>
                  <a:lnTo>
                    <a:pt x="0" y="16"/>
                  </a:lnTo>
                </a:path>
              </a:pathLst>
            </a:custGeom>
            <a:solidFill>
              <a:srgbClr val="003399"/>
            </a:solidFill>
            <a:ln w="9525" cap="flat" cmpd="sng">
              <a:noFill/>
              <a:prstDash val="solid"/>
              <a:round/>
              <a:headEnd/>
              <a:tailEnd/>
            </a:ln>
          </p:spPr>
          <p:txBody>
            <a:bodyPr lIns="92075" tIns="46038" rIns="92075" bIns="46038"/>
            <a:lstStyle/>
            <a:p>
              <a:endParaRPr lang="en-US"/>
            </a:p>
          </p:txBody>
        </p:sp>
        <p:sp>
          <p:nvSpPr>
            <p:cNvPr id="48263" name="Freeform 8"/>
            <p:cNvSpPr>
              <a:spLocks/>
            </p:cNvSpPr>
            <p:nvPr/>
          </p:nvSpPr>
          <p:spPr bwMode="auto">
            <a:xfrm>
              <a:off x="1816" y="3245"/>
              <a:ext cx="55" cy="32"/>
            </a:xfrm>
            <a:custGeom>
              <a:avLst/>
              <a:gdLst>
                <a:gd name="T0" fmla="*/ 0 w 55"/>
                <a:gd name="T1" fmla="*/ 27 h 32"/>
                <a:gd name="T2" fmla="*/ 5 w 55"/>
                <a:gd name="T3" fmla="*/ 0 h 32"/>
                <a:gd name="T4" fmla="*/ 54 w 55"/>
                <a:gd name="T5" fmla="*/ 10 h 32"/>
                <a:gd name="T6" fmla="*/ 43 w 55"/>
                <a:gd name="T7" fmla="*/ 31 h 32"/>
                <a:gd name="T8" fmla="*/ 0 w 55"/>
                <a:gd name="T9" fmla="*/ 27 h 32"/>
                <a:gd name="T10" fmla="*/ 0 60000 65536"/>
                <a:gd name="T11" fmla="*/ 0 60000 65536"/>
                <a:gd name="T12" fmla="*/ 0 60000 65536"/>
                <a:gd name="T13" fmla="*/ 0 60000 65536"/>
                <a:gd name="T14" fmla="*/ 0 60000 65536"/>
                <a:gd name="T15" fmla="*/ 0 w 55"/>
                <a:gd name="T16" fmla="*/ 0 h 32"/>
                <a:gd name="T17" fmla="*/ 55 w 55"/>
                <a:gd name="T18" fmla="*/ 32 h 32"/>
              </a:gdLst>
              <a:ahLst/>
              <a:cxnLst>
                <a:cxn ang="T10">
                  <a:pos x="T0" y="T1"/>
                </a:cxn>
                <a:cxn ang="T11">
                  <a:pos x="T2" y="T3"/>
                </a:cxn>
                <a:cxn ang="T12">
                  <a:pos x="T4" y="T5"/>
                </a:cxn>
                <a:cxn ang="T13">
                  <a:pos x="T6" y="T7"/>
                </a:cxn>
                <a:cxn ang="T14">
                  <a:pos x="T8" y="T9"/>
                </a:cxn>
              </a:cxnLst>
              <a:rect l="T15" t="T16" r="T17" b="T18"/>
              <a:pathLst>
                <a:path w="55" h="32">
                  <a:moveTo>
                    <a:pt x="0" y="27"/>
                  </a:moveTo>
                  <a:lnTo>
                    <a:pt x="5" y="0"/>
                  </a:lnTo>
                  <a:lnTo>
                    <a:pt x="54" y="10"/>
                  </a:lnTo>
                  <a:lnTo>
                    <a:pt x="43" y="31"/>
                  </a:lnTo>
                  <a:lnTo>
                    <a:pt x="0" y="27"/>
                  </a:lnTo>
                </a:path>
              </a:pathLst>
            </a:custGeom>
            <a:solidFill>
              <a:srgbClr val="003399"/>
            </a:solidFill>
            <a:ln w="9525" cap="flat" cmpd="sng">
              <a:noFill/>
              <a:prstDash val="solid"/>
              <a:round/>
              <a:headEnd/>
              <a:tailEnd/>
            </a:ln>
          </p:spPr>
          <p:txBody>
            <a:bodyPr lIns="92075" tIns="46038" rIns="92075" bIns="46038"/>
            <a:lstStyle/>
            <a:p>
              <a:endParaRPr lang="en-US"/>
            </a:p>
          </p:txBody>
        </p:sp>
        <p:sp>
          <p:nvSpPr>
            <p:cNvPr id="48264" name="Freeform 9"/>
            <p:cNvSpPr>
              <a:spLocks/>
            </p:cNvSpPr>
            <p:nvPr/>
          </p:nvSpPr>
          <p:spPr bwMode="auto">
            <a:xfrm>
              <a:off x="1840" y="3281"/>
              <a:ext cx="27" cy="32"/>
            </a:xfrm>
            <a:custGeom>
              <a:avLst/>
              <a:gdLst>
                <a:gd name="T0" fmla="*/ 0 w 27"/>
                <a:gd name="T1" fmla="*/ 0 h 32"/>
                <a:gd name="T2" fmla="*/ 8 w 27"/>
                <a:gd name="T3" fmla="*/ 31 h 32"/>
                <a:gd name="T4" fmla="*/ 26 w 27"/>
                <a:gd name="T5" fmla="*/ 19 h 32"/>
                <a:gd name="T6" fmla="*/ 18 w 27"/>
                <a:gd name="T7" fmla="*/ 0 h 32"/>
                <a:gd name="T8" fmla="*/ 0 w 27"/>
                <a:gd name="T9" fmla="*/ 0 h 32"/>
                <a:gd name="T10" fmla="*/ 0 60000 65536"/>
                <a:gd name="T11" fmla="*/ 0 60000 65536"/>
                <a:gd name="T12" fmla="*/ 0 60000 65536"/>
                <a:gd name="T13" fmla="*/ 0 60000 65536"/>
                <a:gd name="T14" fmla="*/ 0 60000 65536"/>
                <a:gd name="T15" fmla="*/ 0 w 27"/>
                <a:gd name="T16" fmla="*/ 0 h 32"/>
                <a:gd name="T17" fmla="*/ 27 w 27"/>
                <a:gd name="T18" fmla="*/ 32 h 32"/>
              </a:gdLst>
              <a:ahLst/>
              <a:cxnLst>
                <a:cxn ang="T10">
                  <a:pos x="T0" y="T1"/>
                </a:cxn>
                <a:cxn ang="T11">
                  <a:pos x="T2" y="T3"/>
                </a:cxn>
                <a:cxn ang="T12">
                  <a:pos x="T4" y="T5"/>
                </a:cxn>
                <a:cxn ang="T13">
                  <a:pos x="T6" y="T7"/>
                </a:cxn>
                <a:cxn ang="T14">
                  <a:pos x="T8" y="T9"/>
                </a:cxn>
              </a:cxnLst>
              <a:rect l="T15" t="T16" r="T17" b="T18"/>
              <a:pathLst>
                <a:path w="27" h="32">
                  <a:moveTo>
                    <a:pt x="0" y="0"/>
                  </a:moveTo>
                  <a:lnTo>
                    <a:pt x="8" y="31"/>
                  </a:lnTo>
                  <a:lnTo>
                    <a:pt x="26" y="19"/>
                  </a:lnTo>
                  <a:lnTo>
                    <a:pt x="18" y="0"/>
                  </a:lnTo>
                  <a:lnTo>
                    <a:pt x="0" y="0"/>
                  </a:lnTo>
                </a:path>
              </a:pathLst>
            </a:custGeom>
            <a:solidFill>
              <a:srgbClr val="003399"/>
            </a:solidFill>
            <a:ln w="9525" cap="flat" cmpd="sng">
              <a:noFill/>
              <a:prstDash val="solid"/>
              <a:round/>
              <a:headEnd/>
              <a:tailEnd/>
            </a:ln>
          </p:spPr>
          <p:txBody>
            <a:bodyPr lIns="92075" tIns="46038" rIns="92075" bIns="46038"/>
            <a:lstStyle/>
            <a:p>
              <a:endParaRPr lang="en-US"/>
            </a:p>
          </p:txBody>
        </p:sp>
        <p:sp>
          <p:nvSpPr>
            <p:cNvPr id="48265" name="Freeform 10"/>
            <p:cNvSpPr>
              <a:spLocks/>
            </p:cNvSpPr>
            <p:nvPr/>
          </p:nvSpPr>
          <p:spPr bwMode="auto">
            <a:xfrm>
              <a:off x="1872" y="3264"/>
              <a:ext cx="75" cy="55"/>
            </a:xfrm>
            <a:custGeom>
              <a:avLst/>
              <a:gdLst>
                <a:gd name="T0" fmla="*/ 0 w 75"/>
                <a:gd name="T1" fmla="*/ 14 h 55"/>
                <a:gd name="T2" fmla="*/ 10 w 75"/>
                <a:gd name="T3" fmla="*/ 0 h 55"/>
                <a:gd name="T4" fmla="*/ 20 w 75"/>
                <a:gd name="T5" fmla="*/ 14 h 55"/>
                <a:gd name="T6" fmla="*/ 44 w 75"/>
                <a:gd name="T7" fmla="*/ 12 h 55"/>
                <a:gd name="T8" fmla="*/ 74 w 75"/>
                <a:gd name="T9" fmla="*/ 37 h 55"/>
                <a:gd name="T10" fmla="*/ 61 w 75"/>
                <a:gd name="T11" fmla="*/ 45 h 55"/>
                <a:gd name="T12" fmla="*/ 30 w 75"/>
                <a:gd name="T13" fmla="*/ 54 h 55"/>
                <a:gd name="T14" fmla="*/ 22 w 75"/>
                <a:gd name="T15" fmla="*/ 31 h 55"/>
                <a:gd name="T16" fmla="*/ 10 w 75"/>
                <a:gd name="T17" fmla="*/ 31 h 55"/>
                <a:gd name="T18" fmla="*/ 0 w 75"/>
                <a:gd name="T19" fmla="*/ 14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5"/>
                <a:gd name="T31" fmla="*/ 0 h 55"/>
                <a:gd name="T32" fmla="*/ 75 w 75"/>
                <a:gd name="T33" fmla="*/ 55 h 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5" h="55">
                  <a:moveTo>
                    <a:pt x="0" y="14"/>
                  </a:moveTo>
                  <a:lnTo>
                    <a:pt x="10" y="0"/>
                  </a:lnTo>
                  <a:lnTo>
                    <a:pt x="20" y="14"/>
                  </a:lnTo>
                  <a:lnTo>
                    <a:pt x="44" y="12"/>
                  </a:lnTo>
                  <a:lnTo>
                    <a:pt x="74" y="37"/>
                  </a:lnTo>
                  <a:lnTo>
                    <a:pt x="61" y="45"/>
                  </a:lnTo>
                  <a:lnTo>
                    <a:pt x="30" y="54"/>
                  </a:lnTo>
                  <a:lnTo>
                    <a:pt x="22" y="31"/>
                  </a:lnTo>
                  <a:lnTo>
                    <a:pt x="10" y="31"/>
                  </a:lnTo>
                  <a:lnTo>
                    <a:pt x="0" y="14"/>
                  </a:lnTo>
                </a:path>
              </a:pathLst>
            </a:custGeom>
            <a:solidFill>
              <a:srgbClr val="003399"/>
            </a:solidFill>
            <a:ln w="9525" cap="flat" cmpd="sng">
              <a:noFill/>
              <a:prstDash val="solid"/>
              <a:round/>
              <a:headEnd/>
              <a:tailEnd/>
            </a:ln>
          </p:spPr>
          <p:txBody>
            <a:bodyPr lIns="92075" tIns="46038" rIns="92075" bIns="46038"/>
            <a:lstStyle/>
            <a:p>
              <a:endParaRPr lang="en-US"/>
            </a:p>
          </p:txBody>
        </p:sp>
        <p:sp>
          <p:nvSpPr>
            <p:cNvPr id="48266" name="Freeform 11"/>
            <p:cNvSpPr>
              <a:spLocks/>
            </p:cNvSpPr>
            <p:nvPr/>
          </p:nvSpPr>
          <p:spPr bwMode="auto">
            <a:xfrm>
              <a:off x="1937" y="3357"/>
              <a:ext cx="121" cy="158"/>
            </a:xfrm>
            <a:custGeom>
              <a:avLst/>
              <a:gdLst>
                <a:gd name="T0" fmla="*/ 0 w 121"/>
                <a:gd name="T1" fmla="*/ 60 h 158"/>
                <a:gd name="T2" fmla="*/ 13 w 121"/>
                <a:gd name="T3" fmla="*/ 104 h 158"/>
                <a:gd name="T4" fmla="*/ 12 w 121"/>
                <a:gd name="T5" fmla="*/ 142 h 158"/>
                <a:gd name="T6" fmla="*/ 37 w 121"/>
                <a:gd name="T7" fmla="*/ 157 h 158"/>
                <a:gd name="T8" fmla="*/ 51 w 121"/>
                <a:gd name="T9" fmla="*/ 132 h 158"/>
                <a:gd name="T10" fmla="*/ 102 w 121"/>
                <a:gd name="T11" fmla="*/ 106 h 158"/>
                <a:gd name="T12" fmla="*/ 120 w 121"/>
                <a:gd name="T13" fmla="*/ 88 h 158"/>
                <a:gd name="T14" fmla="*/ 77 w 121"/>
                <a:gd name="T15" fmla="*/ 30 h 158"/>
                <a:gd name="T16" fmla="*/ 18 w 121"/>
                <a:gd name="T17" fmla="*/ 0 h 158"/>
                <a:gd name="T18" fmla="*/ 12 w 121"/>
                <a:gd name="T19" fmla="*/ 10 h 158"/>
                <a:gd name="T20" fmla="*/ 20 w 121"/>
                <a:gd name="T21" fmla="*/ 30 h 158"/>
                <a:gd name="T22" fmla="*/ 0 w 121"/>
                <a:gd name="T23" fmla="*/ 60 h 1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1"/>
                <a:gd name="T37" fmla="*/ 0 h 158"/>
                <a:gd name="T38" fmla="*/ 121 w 121"/>
                <a:gd name="T39" fmla="*/ 158 h 1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1" h="158">
                  <a:moveTo>
                    <a:pt x="0" y="60"/>
                  </a:moveTo>
                  <a:lnTo>
                    <a:pt x="13" y="104"/>
                  </a:lnTo>
                  <a:lnTo>
                    <a:pt x="12" y="142"/>
                  </a:lnTo>
                  <a:lnTo>
                    <a:pt x="37" y="157"/>
                  </a:lnTo>
                  <a:lnTo>
                    <a:pt x="51" y="132"/>
                  </a:lnTo>
                  <a:lnTo>
                    <a:pt x="102" y="106"/>
                  </a:lnTo>
                  <a:lnTo>
                    <a:pt x="120" y="88"/>
                  </a:lnTo>
                  <a:lnTo>
                    <a:pt x="77" y="30"/>
                  </a:lnTo>
                  <a:lnTo>
                    <a:pt x="18" y="0"/>
                  </a:lnTo>
                  <a:lnTo>
                    <a:pt x="12" y="10"/>
                  </a:lnTo>
                  <a:lnTo>
                    <a:pt x="20" y="30"/>
                  </a:lnTo>
                  <a:lnTo>
                    <a:pt x="0" y="60"/>
                  </a:lnTo>
                </a:path>
              </a:pathLst>
            </a:custGeom>
            <a:solidFill>
              <a:srgbClr val="003399"/>
            </a:solidFill>
            <a:ln w="9525" cap="flat" cmpd="sng">
              <a:noFill/>
              <a:prstDash val="solid"/>
              <a:round/>
              <a:headEnd/>
              <a:tailEnd/>
            </a:ln>
          </p:spPr>
          <p:txBody>
            <a:bodyPr lIns="92075" tIns="46038" rIns="92075" bIns="46038"/>
            <a:lstStyle/>
            <a:p>
              <a:endParaRPr lang="en-US"/>
            </a:p>
          </p:txBody>
        </p:sp>
      </p:grpSp>
      <p:sp>
        <p:nvSpPr>
          <p:cNvPr id="48134" name="Freeform 12"/>
          <p:cNvSpPr>
            <a:spLocks/>
          </p:cNvSpPr>
          <p:nvPr/>
        </p:nvSpPr>
        <p:spPr bwMode="auto">
          <a:xfrm>
            <a:off x="6019800" y="4359275"/>
            <a:ext cx="1309688" cy="993775"/>
          </a:xfrm>
          <a:custGeom>
            <a:avLst/>
            <a:gdLst>
              <a:gd name="T0" fmla="*/ 0 w 825"/>
              <a:gd name="T1" fmla="*/ 2147483647 h 626"/>
              <a:gd name="T2" fmla="*/ 2147483647 w 825"/>
              <a:gd name="T3" fmla="*/ 2147483647 h 626"/>
              <a:gd name="T4" fmla="*/ 2147483647 w 825"/>
              <a:gd name="T5" fmla="*/ 2147483647 h 626"/>
              <a:gd name="T6" fmla="*/ 2147483647 w 825"/>
              <a:gd name="T7" fmla="*/ 2147483647 h 626"/>
              <a:gd name="T8" fmla="*/ 2147483647 w 825"/>
              <a:gd name="T9" fmla="*/ 2147483647 h 626"/>
              <a:gd name="T10" fmla="*/ 2147483647 w 825"/>
              <a:gd name="T11" fmla="*/ 2147483647 h 626"/>
              <a:gd name="T12" fmla="*/ 2147483647 w 825"/>
              <a:gd name="T13" fmla="*/ 2147483647 h 626"/>
              <a:gd name="T14" fmla="*/ 2147483647 w 825"/>
              <a:gd name="T15" fmla="*/ 2147483647 h 626"/>
              <a:gd name="T16" fmla="*/ 2147483647 w 825"/>
              <a:gd name="T17" fmla="*/ 2147483647 h 626"/>
              <a:gd name="T18" fmla="*/ 2147483647 w 825"/>
              <a:gd name="T19" fmla="*/ 2147483647 h 626"/>
              <a:gd name="T20" fmla="*/ 2147483647 w 825"/>
              <a:gd name="T21" fmla="*/ 2147483647 h 626"/>
              <a:gd name="T22" fmla="*/ 2147483647 w 825"/>
              <a:gd name="T23" fmla="*/ 2147483647 h 626"/>
              <a:gd name="T24" fmla="*/ 2147483647 w 825"/>
              <a:gd name="T25" fmla="*/ 2147483647 h 626"/>
              <a:gd name="T26" fmla="*/ 2147483647 w 825"/>
              <a:gd name="T27" fmla="*/ 2147483647 h 626"/>
              <a:gd name="T28" fmla="*/ 2147483647 w 825"/>
              <a:gd name="T29" fmla="*/ 2147483647 h 626"/>
              <a:gd name="T30" fmla="*/ 2147483647 w 825"/>
              <a:gd name="T31" fmla="*/ 2147483647 h 626"/>
              <a:gd name="T32" fmla="*/ 2147483647 w 825"/>
              <a:gd name="T33" fmla="*/ 2147483647 h 626"/>
              <a:gd name="T34" fmla="*/ 2147483647 w 825"/>
              <a:gd name="T35" fmla="*/ 2147483647 h 626"/>
              <a:gd name="T36" fmla="*/ 2147483647 w 825"/>
              <a:gd name="T37" fmla="*/ 2147483647 h 626"/>
              <a:gd name="T38" fmla="*/ 2147483647 w 825"/>
              <a:gd name="T39" fmla="*/ 2147483647 h 626"/>
              <a:gd name="T40" fmla="*/ 2147483647 w 825"/>
              <a:gd name="T41" fmla="*/ 2147483647 h 626"/>
              <a:gd name="T42" fmla="*/ 2147483647 w 825"/>
              <a:gd name="T43" fmla="*/ 2147483647 h 626"/>
              <a:gd name="T44" fmla="*/ 2147483647 w 825"/>
              <a:gd name="T45" fmla="*/ 2147483647 h 626"/>
              <a:gd name="T46" fmla="*/ 2147483647 w 825"/>
              <a:gd name="T47" fmla="*/ 2147483647 h 626"/>
              <a:gd name="T48" fmla="*/ 2147483647 w 825"/>
              <a:gd name="T49" fmla="*/ 2147483647 h 626"/>
              <a:gd name="T50" fmla="*/ 2147483647 w 825"/>
              <a:gd name="T51" fmla="*/ 2147483647 h 626"/>
              <a:gd name="T52" fmla="*/ 2147483647 w 825"/>
              <a:gd name="T53" fmla="*/ 2147483647 h 626"/>
              <a:gd name="T54" fmla="*/ 2147483647 w 825"/>
              <a:gd name="T55" fmla="*/ 2147483647 h 626"/>
              <a:gd name="T56" fmla="*/ 2147483647 w 825"/>
              <a:gd name="T57" fmla="*/ 2147483647 h 626"/>
              <a:gd name="T58" fmla="*/ 2147483647 w 825"/>
              <a:gd name="T59" fmla="*/ 2147483647 h 626"/>
              <a:gd name="T60" fmla="*/ 2147483647 w 825"/>
              <a:gd name="T61" fmla="*/ 2147483647 h 626"/>
              <a:gd name="T62" fmla="*/ 2147483647 w 825"/>
              <a:gd name="T63" fmla="*/ 2147483647 h 626"/>
              <a:gd name="T64" fmla="*/ 2147483647 w 825"/>
              <a:gd name="T65" fmla="*/ 2147483647 h 626"/>
              <a:gd name="T66" fmla="*/ 2147483647 w 825"/>
              <a:gd name="T67" fmla="*/ 2147483647 h 626"/>
              <a:gd name="T68" fmla="*/ 2147483647 w 825"/>
              <a:gd name="T69" fmla="*/ 2147483647 h 626"/>
              <a:gd name="T70" fmla="*/ 2147483647 w 825"/>
              <a:gd name="T71" fmla="*/ 2147483647 h 626"/>
              <a:gd name="T72" fmla="*/ 2147483647 w 825"/>
              <a:gd name="T73" fmla="*/ 2147483647 h 626"/>
              <a:gd name="T74" fmla="*/ 2147483647 w 825"/>
              <a:gd name="T75" fmla="*/ 2147483647 h 626"/>
              <a:gd name="T76" fmla="*/ 2147483647 w 825"/>
              <a:gd name="T77" fmla="*/ 2147483647 h 626"/>
              <a:gd name="T78" fmla="*/ 2147483647 w 825"/>
              <a:gd name="T79" fmla="*/ 2147483647 h 626"/>
              <a:gd name="T80" fmla="*/ 2147483647 w 825"/>
              <a:gd name="T81" fmla="*/ 2147483647 h 626"/>
              <a:gd name="T82" fmla="*/ 2147483647 w 825"/>
              <a:gd name="T83" fmla="*/ 2147483647 h 626"/>
              <a:gd name="T84" fmla="*/ 2147483647 w 825"/>
              <a:gd name="T85" fmla="*/ 2147483647 h 626"/>
              <a:gd name="T86" fmla="*/ 2147483647 w 825"/>
              <a:gd name="T87" fmla="*/ 2147483647 h 626"/>
              <a:gd name="T88" fmla="*/ 2147483647 w 825"/>
              <a:gd name="T89" fmla="*/ 2147483647 h 626"/>
              <a:gd name="T90" fmla="*/ 2147483647 w 825"/>
              <a:gd name="T91" fmla="*/ 2147483647 h 626"/>
              <a:gd name="T92" fmla="*/ 2147483647 w 825"/>
              <a:gd name="T93" fmla="*/ 2147483647 h 626"/>
              <a:gd name="T94" fmla="*/ 2147483647 w 825"/>
              <a:gd name="T95" fmla="*/ 2147483647 h 626"/>
              <a:gd name="T96" fmla="*/ 2147483647 w 825"/>
              <a:gd name="T97" fmla="*/ 2147483647 h 626"/>
              <a:gd name="T98" fmla="*/ 2147483647 w 825"/>
              <a:gd name="T99" fmla="*/ 2147483647 h 626"/>
              <a:gd name="T100" fmla="*/ 2147483647 w 825"/>
              <a:gd name="T101" fmla="*/ 2147483647 h 626"/>
              <a:gd name="T102" fmla="*/ 2147483647 w 825"/>
              <a:gd name="T103" fmla="*/ 2147483647 h 626"/>
              <a:gd name="T104" fmla="*/ 2147483647 w 825"/>
              <a:gd name="T105" fmla="*/ 2147483647 h 626"/>
              <a:gd name="T106" fmla="*/ 2147483647 w 825"/>
              <a:gd name="T107" fmla="*/ 2147483647 h 626"/>
              <a:gd name="T108" fmla="*/ 0 w 825"/>
              <a:gd name="T109" fmla="*/ 2147483647 h 62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25"/>
              <a:gd name="T166" fmla="*/ 0 h 626"/>
              <a:gd name="T167" fmla="*/ 825 w 825"/>
              <a:gd name="T168" fmla="*/ 626 h 62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25" h="626">
                <a:moveTo>
                  <a:pt x="0" y="43"/>
                </a:moveTo>
                <a:lnTo>
                  <a:pt x="0" y="58"/>
                </a:lnTo>
                <a:lnTo>
                  <a:pt x="24" y="83"/>
                </a:lnTo>
                <a:lnTo>
                  <a:pt x="20" y="96"/>
                </a:lnTo>
                <a:lnTo>
                  <a:pt x="26" y="104"/>
                </a:lnTo>
                <a:lnTo>
                  <a:pt x="15" y="119"/>
                </a:lnTo>
                <a:lnTo>
                  <a:pt x="36" y="113"/>
                </a:lnTo>
                <a:lnTo>
                  <a:pt x="45" y="102"/>
                </a:lnTo>
                <a:lnTo>
                  <a:pt x="45" y="89"/>
                </a:lnTo>
                <a:lnTo>
                  <a:pt x="55" y="98"/>
                </a:lnTo>
                <a:lnTo>
                  <a:pt x="58" y="87"/>
                </a:lnTo>
                <a:lnTo>
                  <a:pt x="68" y="96"/>
                </a:lnTo>
                <a:lnTo>
                  <a:pt x="49" y="111"/>
                </a:lnTo>
                <a:lnTo>
                  <a:pt x="102" y="98"/>
                </a:lnTo>
                <a:lnTo>
                  <a:pt x="113" y="87"/>
                </a:lnTo>
                <a:lnTo>
                  <a:pt x="121" y="90"/>
                </a:lnTo>
                <a:lnTo>
                  <a:pt x="140" y="87"/>
                </a:lnTo>
                <a:lnTo>
                  <a:pt x="149" y="94"/>
                </a:lnTo>
                <a:lnTo>
                  <a:pt x="113" y="98"/>
                </a:lnTo>
                <a:lnTo>
                  <a:pt x="125" y="100"/>
                </a:lnTo>
                <a:lnTo>
                  <a:pt x="167" y="109"/>
                </a:lnTo>
                <a:lnTo>
                  <a:pt x="191" y="123"/>
                </a:lnTo>
                <a:lnTo>
                  <a:pt x="184" y="104"/>
                </a:lnTo>
                <a:lnTo>
                  <a:pt x="195" y="119"/>
                </a:lnTo>
                <a:lnTo>
                  <a:pt x="214" y="123"/>
                </a:lnTo>
                <a:lnTo>
                  <a:pt x="199" y="126"/>
                </a:lnTo>
                <a:lnTo>
                  <a:pt x="227" y="142"/>
                </a:lnTo>
                <a:lnTo>
                  <a:pt x="239" y="155"/>
                </a:lnTo>
                <a:lnTo>
                  <a:pt x="237" y="168"/>
                </a:lnTo>
                <a:lnTo>
                  <a:pt x="225" y="151"/>
                </a:lnTo>
                <a:lnTo>
                  <a:pt x="235" y="172"/>
                </a:lnTo>
                <a:lnTo>
                  <a:pt x="254" y="162"/>
                </a:lnTo>
                <a:lnTo>
                  <a:pt x="269" y="160"/>
                </a:lnTo>
                <a:lnTo>
                  <a:pt x="279" y="153"/>
                </a:lnTo>
                <a:lnTo>
                  <a:pt x="282" y="159"/>
                </a:lnTo>
                <a:lnTo>
                  <a:pt x="313" y="138"/>
                </a:lnTo>
                <a:lnTo>
                  <a:pt x="332" y="138"/>
                </a:lnTo>
                <a:lnTo>
                  <a:pt x="324" y="128"/>
                </a:lnTo>
                <a:lnTo>
                  <a:pt x="337" y="111"/>
                </a:lnTo>
                <a:lnTo>
                  <a:pt x="366" y="109"/>
                </a:lnTo>
                <a:lnTo>
                  <a:pt x="396" y="125"/>
                </a:lnTo>
                <a:lnTo>
                  <a:pt x="413" y="147"/>
                </a:lnTo>
                <a:lnTo>
                  <a:pt x="432" y="151"/>
                </a:lnTo>
                <a:lnTo>
                  <a:pt x="434" y="168"/>
                </a:lnTo>
                <a:lnTo>
                  <a:pt x="451" y="176"/>
                </a:lnTo>
                <a:lnTo>
                  <a:pt x="461" y="189"/>
                </a:lnTo>
                <a:lnTo>
                  <a:pt x="470" y="198"/>
                </a:lnTo>
                <a:lnTo>
                  <a:pt x="497" y="198"/>
                </a:lnTo>
                <a:lnTo>
                  <a:pt x="508" y="217"/>
                </a:lnTo>
                <a:lnTo>
                  <a:pt x="520" y="251"/>
                </a:lnTo>
                <a:lnTo>
                  <a:pt x="512" y="312"/>
                </a:lnTo>
                <a:lnTo>
                  <a:pt x="516" y="348"/>
                </a:lnTo>
                <a:lnTo>
                  <a:pt x="531" y="361"/>
                </a:lnTo>
                <a:lnTo>
                  <a:pt x="535" y="342"/>
                </a:lnTo>
                <a:lnTo>
                  <a:pt x="524" y="339"/>
                </a:lnTo>
                <a:lnTo>
                  <a:pt x="525" y="325"/>
                </a:lnTo>
                <a:lnTo>
                  <a:pt x="531" y="329"/>
                </a:lnTo>
                <a:lnTo>
                  <a:pt x="541" y="331"/>
                </a:lnTo>
                <a:lnTo>
                  <a:pt x="546" y="344"/>
                </a:lnTo>
                <a:lnTo>
                  <a:pt x="552" y="331"/>
                </a:lnTo>
                <a:lnTo>
                  <a:pt x="560" y="342"/>
                </a:lnTo>
                <a:lnTo>
                  <a:pt x="537" y="382"/>
                </a:lnTo>
                <a:lnTo>
                  <a:pt x="535" y="388"/>
                </a:lnTo>
                <a:lnTo>
                  <a:pt x="550" y="397"/>
                </a:lnTo>
                <a:lnTo>
                  <a:pt x="563" y="429"/>
                </a:lnTo>
                <a:lnTo>
                  <a:pt x="577" y="445"/>
                </a:lnTo>
                <a:lnTo>
                  <a:pt x="586" y="454"/>
                </a:lnTo>
                <a:lnTo>
                  <a:pt x="596" y="454"/>
                </a:lnTo>
                <a:lnTo>
                  <a:pt x="586" y="439"/>
                </a:lnTo>
                <a:lnTo>
                  <a:pt x="594" y="441"/>
                </a:lnTo>
                <a:lnTo>
                  <a:pt x="609" y="437"/>
                </a:lnTo>
                <a:lnTo>
                  <a:pt x="601" y="445"/>
                </a:lnTo>
                <a:lnTo>
                  <a:pt x="607" y="460"/>
                </a:lnTo>
                <a:lnTo>
                  <a:pt x="615" y="482"/>
                </a:lnTo>
                <a:lnTo>
                  <a:pt x="634" y="490"/>
                </a:lnTo>
                <a:lnTo>
                  <a:pt x="637" y="505"/>
                </a:lnTo>
                <a:lnTo>
                  <a:pt x="655" y="547"/>
                </a:lnTo>
                <a:lnTo>
                  <a:pt x="677" y="547"/>
                </a:lnTo>
                <a:lnTo>
                  <a:pt x="696" y="556"/>
                </a:lnTo>
                <a:lnTo>
                  <a:pt x="725" y="598"/>
                </a:lnTo>
                <a:lnTo>
                  <a:pt x="751" y="602"/>
                </a:lnTo>
                <a:lnTo>
                  <a:pt x="751" y="611"/>
                </a:lnTo>
                <a:lnTo>
                  <a:pt x="746" y="615"/>
                </a:lnTo>
                <a:lnTo>
                  <a:pt x="725" y="609"/>
                </a:lnTo>
                <a:lnTo>
                  <a:pt x="732" y="625"/>
                </a:lnTo>
                <a:lnTo>
                  <a:pt x="757" y="617"/>
                </a:lnTo>
                <a:lnTo>
                  <a:pt x="776" y="617"/>
                </a:lnTo>
                <a:lnTo>
                  <a:pt x="786" y="609"/>
                </a:lnTo>
                <a:lnTo>
                  <a:pt x="803" y="606"/>
                </a:lnTo>
                <a:lnTo>
                  <a:pt x="814" y="587"/>
                </a:lnTo>
                <a:lnTo>
                  <a:pt x="808" y="562"/>
                </a:lnTo>
                <a:lnTo>
                  <a:pt x="818" y="534"/>
                </a:lnTo>
                <a:lnTo>
                  <a:pt x="824" y="537"/>
                </a:lnTo>
                <a:lnTo>
                  <a:pt x="818" y="439"/>
                </a:lnTo>
                <a:lnTo>
                  <a:pt x="808" y="409"/>
                </a:lnTo>
                <a:lnTo>
                  <a:pt x="719" y="261"/>
                </a:lnTo>
                <a:lnTo>
                  <a:pt x="700" y="215"/>
                </a:lnTo>
                <a:lnTo>
                  <a:pt x="708" y="215"/>
                </a:lnTo>
                <a:lnTo>
                  <a:pt x="649" y="123"/>
                </a:lnTo>
                <a:lnTo>
                  <a:pt x="609" y="26"/>
                </a:lnTo>
                <a:lnTo>
                  <a:pt x="607" y="11"/>
                </a:lnTo>
                <a:lnTo>
                  <a:pt x="594" y="7"/>
                </a:lnTo>
                <a:lnTo>
                  <a:pt x="560" y="0"/>
                </a:lnTo>
                <a:lnTo>
                  <a:pt x="546" y="13"/>
                </a:lnTo>
                <a:lnTo>
                  <a:pt x="554" y="56"/>
                </a:lnTo>
                <a:lnTo>
                  <a:pt x="537" y="54"/>
                </a:lnTo>
                <a:lnTo>
                  <a:pt x="533" y="35"/>
                </a:lnTo>
                <a:lnTo>
                  <a:pt x="271" y="51"/>
                </a:lnTo>
                <a:lnTo>
                  <a:pt x="254" y="18"/>
                </a:lnTo>
                <a:lnTo>
                  <a:pt x="0" y="43"/>
                </a:lnTo>
              </a:path>
            </a:pathLst>
          </a:custGeom>
          <a:solidFill>
            <a:srgbClr val="003399"/>
          </a:solidFill>
          <a:ln w="12700" cap="rnd" cmpd="sng">
            <a:solidFill>
              <a:srgbClr val="000000"/>
            </a:solidFill>
            <a:prstDash val="solid"/>
            <a:round/>
            <a:headEnd/>
            <a:tailEnd/>
          </a:ln>
        </p:spPr>
        <p:txBody>
          <a:bodyPr/>
          <a:lstStyle/>
          <a:p>
            <a:endParaRPr lang="en-US"/>
          </a:p>
        </p:txBody>
      </p:sp>
      <p:sp>
        <p:nvSpPr>
          <p:cNvPr id="48135" name="Freeform 13"/>
          <p:cNvSpPr>
            <a:spLocks/>
          </p:cNvSpPr>
          <p:nvPr/>
        </p:nvSpPr>
        <p:spPr bwMode="auto">
          <a:xfrm>
            <a:off x="7137400" y="5451475"/>
            <a:ext cx="66675" cy="49213"/>
          </a:xfrm>
          <a:custGeom>
            <a:avLst/>
            <a:gdLst>
              <a:gd name="T0" fmla="*/ 0 w 42"/>
              <a:gd name="T1" fmla="*/ 2147483647 h 31"/>
              <a:gd name="T2" fmla="*/ 2147483647 w 42"/>
              <a:gd name="T3" fmla="*/ 2147483647 h 31"/>
              <a:gd name="T4" fmla="*/ 2147483647 w 42"/>
              <a:gd name="T5" fmla="*/ 2147483647 h 31"/>
              <a:gd name="T6" fmla="*/ 2147483647 w 42"/>
              <a:gd name="T7" fmla="*/ 0 h 31"/>
              <a:gd name="T8" fmla="*/ 2147483647 w 42"/>
              <a:gd name="T9" fmla="*/ 2147483647 h 31"/>
              <a:gd name="T10" fmla="*/ 2147483647 w 42"/>
              <a:gd name="T11" fmla="*/ 2147483647 h 31"/>
              <a:gd name="T12" fmla="*/ 2147483647 w 42"/>
              <a:gd name="T13" fmla="*/ 2147483647 h 31"/>
              <a:gd name="T14" fmla="*/ 2147483647 w 42"/>
              <a:gd name="T15" fmla="*/ 2147483647 h 31"/>
              <a:gd name="T16" fmla="*/ 0 w 42"/>
              <a:gd name="T17" fmla="*/ 2147483647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
              <a:gd name="T28" fmla="*/ 0 h 31"/>
              <a:gd name="T29" fmla="*/ 42 w 42"/>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 h="31">
                <a:moveTo>
                  <a:pt x="0" y="30"/>
                </a:moveTo>
                <a:lnTo>
                  <a:pt x="1" y="14"/>
                </a:lnTo>
                <a:lnTo>
                  <a:pt x="19" y="10"/>
                </a:lnTo>
                <a:lnTo>
                  <a:pt x="21" y="0"/>
                </a:lnTo>
                <a:lnTo>
                  <a:pt x="41" y="12"/>
                </a:lnTo>
                <a:lnTo>
                  <a:pt x="21" y="18"/>
                </a:lnTo>
                <a:lnTo>
                  <a:pt x="9" y="16"/>
                </a:lnTo>
                <a:lnTo>
                  <a:pt x="11" y="24"/>
                </a:lnTo>
                <a:lnTo>
                  <a:pt x="0" y="30"/>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8136" name="Freeform 14"/>
          <p:cNvSpPr>
            <a:spLocks/>
          </p:cNvSpPr>
          <p:nvPr/>
        </p:nvSpPr>
        <p:spPr bwMode="auto">
          <a:xfrm>
            <a:off x="7227888" y="5418138"/>
            <a:ext cx="58737" cy="52387"/>
          </a:xfrm>
          <a:custGeom>
            <a:avLst/>
            <a:gdLst>
              <a:gd name="T0" fmla="*/ 0 w 37"/>
              <a:gd name="T1" fmla="*/ 2147483647 h 33"/>
              <a:gd name="T2" fmla="*/ 2147483647 w 37"/>
              <a:gd name="T3" fmla="*/ 2147483647 h 33"/>
              <a:gd name="T4" fmla="*/ 2147483647 w 37"/>
              <a:gd name="T5" fmla="*/ 0 h 33"/>
              <a:gd name="T6" fmla="*/ 2147483647 w 37"/>
              <a:gd name="T7" fmla="*/ 2147483647 h 33"/>
              <a:gd name="T8" fmla="*/ 0 w 37"/>
              <a:gd name="T9" fmla="*/ 2147483647 h 33"/>
              <a:gd name="T10" fmla="*/ 0 60000 65536"/>
              <a:gd name="T11" fmla="*/ 0 60000 65536"/>
              <a:gd name="T12" fmla="*/ 0 60000 65536"/>
              <a:gd name="T13" fmla="*/ 0 60000 65536"/>
              <a:gd name="T14" fmla="*/ 0 60000 65536"/>
              <a:gd name="T15" fmla="*/ 0 w 37"/>
              <a:gd name="T16" fmla="*/ 0 h 33"/>
              <a:gd name="T17" fmla="*/ 37 w 37"/>
              <a:gd name="T18" fmla="*/ 33 h 33"/>
            </a:gdLst>
            <a:ahLst/>
            <a:cxnLst>
              <a:cxn ang="T10">
                <a:pos x="T0" y="T1"/>
              </a:cxn>
              <a:cxn ang="T11">
                <a:pos x="T2" y="T3"/>
              </a:cxn>
              <a:cxn ang="T12">
                <a:pos x="T4" y="T5"/>
              </a:cxn>
              <a:cxn ang="T13">
                <a:pos x="T6" y="T7"/>
              </a:cxn>
              <a:cxn ang="T14">
                <a:pos x="T8" y="T9"/>
              </a:cxn>
            </a:cxnLst>
            <a:rect l="T15" t="T16" r="T17" b="T18"/>
            <a:pathLst>
              <a:path w="37" h="33">
                <a:moveTo>
                  <a:pt x="0" y="29"/>
                </a:moveTo>
                <a:lnTo>
                  <a:pt x="7" y="32"/>
                </a:lnTo>
                <a:lnTo>
                  <a:pt x="36" y="0"/>
                </a:lnTo>
                <a:lnTo>
                  <a:pt x="9" y="22"/>
                </a:lnTo>
                <a:lnTo>
                  <a:pt x="0" y="29"/>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8137" name="Freeform 15"/>
          <p:cNvSpPr>
            <a:spLocks/>
          </p:cNvSpPr>
          <p:nvPr/>
        </p:nvSpPr>
        <p:spPr bwMode="auto">
          <a:xfrm>
            <a:off x="7318375" y="5318125"/>
            <a:ext cx="50800" cy="73025"/>
          </a:xfrm>
          <a:custGeom>
            <a:avLst/>
            <a:gdLst>
              <a:gd name="T0" fmla="*/ 0 w 32"/>
              <a:gd name="T1" fmla="*/ 2147483647 h 46"/>
              <a:gd name="T2" fmla="*/ 2147483647 w 32"/>
              <a:gd name="T3" fmla="*/ 2147483647 h 46"/>
              <a:gd name="T4" fmla="*/ 2147483647 w 32"/>
              <a:gd name="T5" fmla="*/ 0 h 46"/>
              <a:gd name="T6" fmla="*/ 2147483647 w 32"/>
              <a:gd name="T7" fmla="*/ 2147483647 h 46"/>
              <a:gd name="T8" fmla="*/ 0 w 32"/>
              <a:gd name="T9" fmla="*/ 2147483647 h 46"/>
              <a:gd name="T10" fmla="*/ 0 60000 65536"/>
              <a:gd name="T11" fmla="*/ 0 60000 65536"/>
              <a:gd name="T12" fmla="*/ 0 60000 65536"/>
              <a:gd name="T13" fmla="*/ 0 60000 65536"/>
              <a:gd name="T14" fmla="*/ 0 60000 65536"/>
              <a:gd name="T15" fmla="*/ 0 w 32"/>
              <a:gd name="T16" fmla="*/ 0 h 46"/>
              <a:gd name="T17" fmla="*/ 32 w 32"/>
              <a:gd name="T18" fmla="*/ 46 h 46"/>
            </a:gdLst>
            <a:ahLst/>
            <a:cxnLst>
              <a:cxn ang="T10">
                <a:pos x="T0" y="T1"/>
              </a:cxn>
              <a:cxn ang="T11">
                <a:pos x="T2" y="T3"/>
              </a:cxn>
              <a:cxn ang="T12">
                <a:pos x="T4" y="T5"/>
              </a:cxn>
              <a:cxn ang="T13">
                <a:pos x="T6" y="T7"/>
              </a:cxn>
              <a:cxn ang="T14">
                <a:pos x="T8" y="T9"/>
              </a:cxn>
            </a:cxnLst>
            <a:rect l="T15" t="T16" r="T17" b="T18"/>
            <a:pathLst>
              <a:path w="32" h="46">
                <a:moveTo>
                  <a:pt x="0" y="45"/>
                </a:moveTo>
                <a:lnTo>
                  <a:pt x="15" y="29"/>
                </a:lnTo>
                <a:lnTo>
                  <a:pt x="31" y="0"/>
                </a:lnTo>
                <a:lnTo>
                  <a:pt x="24" y="13"/>
                </a:lnTo>
                <a:lnTo>
                  <a:pt x="0" y="45"/>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8138" name="Freeform 16"/>
          <p:cNvSpPr>
            <a:spLocks/>
          </p:cNvSpPr>
          <p:nvPr/>
        </p:nvSpPr>
        <p:spPr bwMode="auto">
          <a:xfrm>
            <a:off x="5470525" y="1476375"/>
            <a:ext cx="828675" cy="427038"/>
          </a:xfrm>
          <a:custGeom>
            <a:avLst/>
            <a:gdLst>
              <a:gd name="T0" fmla="*/ 2147483647 w 522"/>
              <a:gd name="T1" fmla="*/ 2147483647 h 269"/>
              <a:gd name="T2" fmla="*/ 2147483647 w 522"/>
              <a:gd name="T3" fmla="*/ 2147483647 h 269"/>
              <a:gd name="T4" fmla="*/ 2147483647 w 522"/>
              <a:gd name="T5" fmla="*/ 2147483647 h 269"/>
              <a:gd name="T6" fmla="*/ 2147483647 w 522"/>
              <a:gd name="T7" fmla="*/ 2147483647 h 269"/>
              <a:gd name="T8" fmla="*/ 2147483647 w 522"/>
              <a:gd name="T9" fmla="*/ 2147483647 h 269"/>
              <a:gd name="T10" fmla="*/ 2147483647 w 522"/>
              <a:gd name="T11" fmla="*/ 2147483647 h 269"/>
              <a:gd name="T12" fmla="*/ 2147483647 w 522"/>
              <a:gd name="T13" fmla="*/ 2147483647 h 269"/>
              <a:gd name="T14" fmla="*/ 2147483647 w 522"/>
              <a:gd name="T15" fmla="*/ 2147483647 h 269"/>
              <a:gd name="T16" fmla="*/ 2147483647 w 522"/>
              <a:gd name="T17" fmla="*/ 2147483647 h 269"/>
              <a:gd name="T18" fmla="*/ 2147483647 w 522"/>
              <a:gd name="T19" fmla="*/ 2147483647 h 269"/>
              <a:gd name="T20" fmla="*/ 2147483647 w 522"/>
              <a:gd name="T21" fmla="*/ 2147483647 h 269"/>
              <a:gd name="T22" fmla="*/ 2147483647 w 522"/>
              <a:gd name="T23" fmla="*/ 2147483647 h 269"/>
              <a:gd name="T24" fmla="*/ 2147483647 w 522"/>
              <a:gd name="T25" fmla="*/ 2147483647 h 269"/>
              <a:gd name="T26" fmla="*/ 2147483647 w 522"/>
              <a:gd name="T27" fmla="*/ 2147483647 h 269"/>
              <a:gd name="T28" fmla="*/ 2147483647 w 522"/>
              <a:gd name="T29" fmla="*/ 2147483647 h 269"/>
              <a:gd name="T30" fmla="*/ 2147483647 w 522"/>
              <a:gd name="T31" fmla="*/ 2147483647 h 269"/>
              <a:gd name="T32" fmla="*/ 2147483647 w 522"/>
              <a:gd name="T33" fmla="*/ 2147483647 h 269"/>
              <a:gd name="T34" fmla="*/ 2147483647 w 522"/>
              <a:gd name="T35" fmla="*/ 2147483647 h 269"/>
              <a:gd name="T36" fmla="*/ 2147483647 w 522"/>
              <a:gd name="T37" fmla="*/ 2147483647 h 269"/>
              <a:gd name="T38" fmla="*/ 2147483647 w 522"/>
              <a:gd name="T39" fmla="*/ 2147483647 h 269"/>
              <a:gd name="T40" fmla="*/ 2147483647 w 522"/>
              <a:gd name="T41" fmla="*/ 2147483647 h 269"/>
              <a:gd name="T42" fmla="*/ 2147483647 w 522"/>
              <a:gd name="T43" fmla="*/ 2147483647 h 269"/>
              <a:gd name="T44" fmla="*/ 2147483647 w 522"/>
              <a:gd name="T45" fmla="*/ 2147483647 h 269"/>
              <a:gd name="T46" fmla="*/ 2147483647 w 522"/>
              <a:gd name="T47" fmla="*/ 2147483647 h 269"/>
              <a:gd name="T48" fmla="*/ 2147483647 w 522"/>
              <a:gd name="T49" fmla="*/ 2147483647 h 269"/>
              <a:gd name="T50" fmla="*/ 2147483647 w 522"/>
              <a:gd name="T51" fmla="*/ 2147483647 h 269"/>
              <a:gd name="T52" fmla="*/ 2147483647 w 522"/>
              <a:gd name="T53" fmla="*/ 2147483647 h 269"/>
              <a:gd name="T54" fmla="*/ 2147483647 w 522"/>
              <a:gd name="T55" fmla="*/ 2147483647 h 269"/>
              <a:gd name="T56" fmla="*/ 2147483647 w 522"/>
              <a:gd name="T57" fmla="*/ 2147483647 h 269"/>
              <a:gd name="T58" fmla="*/ 2147483647 w 522"/>
              <a:gd name="T59" fmla="*/ 2147483647 h 269"/>
              <a:gd name="T60" fmla="*/ 2147483647 w 522"/>
              <a:gd name="T61" fmla="*/ 2147483647 h 269"/>
              <a:gd name="T62" fmla="*/ 2147483647 w 522"/>
              <a:gd name="T63" fmla="*/ 0 h 269"/>
              <a:gd name="T64" fmla="*/ 2147483647 w 522"/>
              <a:gd name="T65" fmla="*/ 2147483647 h 269"/>
              <a:gd name="T66" fmla="*/ 2147483647 w 522"/>
              <a:gd name="T67" fmla="*/ 2147483647 h 269"/>
              <a:gd name="T68" fmla="*/ 2147483647 w 522"/>
              <a:gd name="T69" fmla="*/ 2147483647 h 269"/>
              <a:gd name="T70" fmla="*/ 2147483647 w 522"/>
              <a:gd name="T71" fmla="*/ 2147483647 h 269"/>
              <a:gd name="T72" fmla="*/ 2147483647 w 522"/>
              <a:gd name="T73" fmla="*/ 2147483647 h 269"/>
              <a:gd name="T74" fmla="*/ 0 w 522"/>
              <a:gd name="T75" fmla="*/ 2147483647 h 2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22"/>
              <a:gd name="T115" fmla="*/ 0 h 269"/>
              <a:gd name="T116" fmla="*/ 522 w 522"/>
              <a:gd name="T117" fmla="*/ 269 h 2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22" h="269">
                <a:moveTo>
                  <a:pt x="0" y="115"/>
                </a:moveTo>
                <a:lnTo>
                  <a:pt x="39" y="144"/>
                </a:lnTo>
                <a:lnTo>
                  <a:pt x="142" y="169"/>
                </a:lnTo>
                <a:lnTo>
                  <a:pt x="183" y="174"/>
                </a:lnTo>
                <a:lnTo>
                  <a:pt x="193" y="190"/>
                </a:lnTo>
                <a:lnTo>
                  <a:pt x="212" y="197"/>
                </a:lnTo>
                <a:lnTo>
                  <a:pt x="236" y="268"/>
                </a:lnTo>
                <a:lnTo>
                  <a:pt x="259" y="212"/>
                </a:lnTo>
                <a:lnTo>
                  <a:pt x="265" y="199"/>
                </a:lnTo>
                <a:lnTo>
                  <a:pt x="270" y="193"/>
                </a:lnTo>
                <a:lnTo>
                  <a:pt x="270" y="184"/>
                </a:lnTo>
                <a:lnTo>
                  <a:pt x="280" y="169"/>
                </a:lnTo>
                <a:lnTo>
                  <a:pt x="282" y="171"/>
                </a:lnTo>
                <a:lnTo>
                  <a:pt x="280" y="176"/>
                </a:lnTo>
                <a:lnTo>
                  <a:pt x="280" y="193"/>
                </a:lnTo>
                <a:lnTo>
                  <a:pt x="287" y="188"/>
                </a:lnTo>
                <a:lnTo>
                  <a:pt x="295" y="172"/>
                </a:lnTo>
                <a:lnTo>
                  <a:pt x="306" y="174"/>
                </a:lnTo>
                <a:lnTo>
                  <a:pt x="310" y="167"/>
                </a:lnTo>
                <a:lnTo>
                  <a:pt x="312" y="171"/>
                </a:lnTo>
                <a:lnTo>
                  <a:pt x="301" y="197"/>
                </a:lnTo>
                <a:lnTo>
                  <a:pt x="308" y="199"/>
                </a:lnTo>
                <a:lnTo>
                  <a:pt x="316" y="184"/>
                </a:lnTo>
                <a:lnTo>
                  <a:pt x="329" y="176"/>
                </a:lnTo>
                <a:lnTo>
                  <a:pt x="337" y="159"/>
                </a:lnTo>
                <a:lnTo>
                  <a:pt x="365" y="155"/>
                </a:lnTo>
                <a:lnTo>
                  <a:pt x="378" y="153"/>
                </a:lnTo>
                <a:lnTo>
                  <a:pt x="403" y="136"/>
                </a:lnTo>
                <a:lnTo>
                  <a:pt x="435" y="142"/>
                </a:lnTo>
                <a:lnTo>
                  <a:pt x="456" y="157"/>
                </a:lnTo>
                <a:lnTo>
                  <a:pt x="460" y="138"/>
                </a:lnTo>
                <a:lnTo>
                  <a:pt x="469" y="138"/>
                </a:lnTo>
                <a:lnTo>
                  <a:pt x="498" y="138"/>
                </a:lnTo>
                <a:lnTo>
                  <a:pt x="521" y="133"/>
                </a:lnTo>
                <a:lnTo>
                  <a:pt x="492" y="115"/>
                </a:lnTo>
                <a:lnTo>
                  <a:pt x="485" y="87"/>
                </a:lnTo>
                <a:lnTo>
                  <a:pt x="462" y="93"/>
                </a:lnTo>
                <a:lnTo>
                  <a:pt x="454" y="87"/>
                </a:lnTo>
                <a:lnTo>
                  <a:pt x="447" y="93"/>
                </a:lnTo>
                <a:lnTo>
                  <a:pt x="431" y="89"/>
                </a:lnTo>
                <a:lnTo>
                  <a:pt x="426" y="87"/>
                </a:lnTo>
                <a:lnTo>
                  <a:pt x="424" y="72"/>
                </a:lnTo>
                <a:lnTo>
                  <a:pt x="426" y="55"/>
                </a:lnTo>
                <a:lnTo>
                  <a:pt x="407" y="60"/>
                </a:lnTo>
                <a:lnTo>
                  <a:pt x="384" y="72"/>
                </a:lnTo>
                <a:lnTo>
                  <a:pt x="333" y="79"/>
                </a:lnTo>
                <a:lnTo>
                  <a:pt x="299" y="110"/>
                </a:lnTo>
                <a:lnTo>
                  <a:pt x="293" y="102"/>
                </a:lnTo>
                <a:lnTo>
                  <a:pt x="282" y="110"/>
                </a:lnTo>
                <a:lnTo>
                  <a:pt x="269" y="98"/>
                </a:lnTo>
                <a:lnTo>
                  <a:pt x="259" y="102"/>
                </a:lnTo>
                <a:lnTo>
                  <a:pt x="240" y="104"/>
                </a:lnTo>
                <a:lnTo>
                  <a:pt x="215" y="70"/>
                </a:lnTo>
                <a:lnTo>
                  <a:pt x="183" y="64"/>
                </a:lnTo>
                <a:lnTo>
                  <a:pt x="174" y="66"/>
                </a:lnTo>
                <a:lnTo>
                  <a:pt x="168" y="74"/>
                </a:lnTo>
                <a:lnTo>
                  <a:pt x="172" y="57"/>
                </a:lnTo>
                <a:lnTo>
                  <a:pt x="162" y="70"/>
                </a:lnTo>
                <a:lnTo>
                  <a:pt x="153" y="83"/>
                </a:lnTo>
                <a:lnTo>
                  <a:pt x="155" y="60"/>
                </a:lnTo>
                <a:lnTo>
                  <a:pt x="168" y="30"/>
                </a:lnTo>
                <a:lnTo>
                  <a:pt x="185" y="9"/>
                </a:lnTo>
                <a:lnTo>
                  <a:pt x="206" y="1"/>
                </a:lnTo>
                <a:lnTo>
                  <a:pt x="202" y="0"/>
                </a:lnTo>
                <a:lnTo>
                  <a:pt x="170" y="1"/>
                </a:lnTo>
                <a:lnTo>
                  <a:pt x="153" y="11"/>
                </a:lnTo>
                <a:lnTo>
                  <a:pt x="149" y="22"/>
                </a:lnTo>
                <a:lnTo>
                  <a:pt x="123" y="39"/>
                </a:lnTo>
                <a:lnTo>
                  <a:pt x="111" y="57"/>
                </a:lnTo>
                <a:lnTo>
                  <a:pt x="98" y="60"/>
                </a:lnTo>
                <a:lnTo>
                  <a:pt x="92" y="72"/>
                </a:lnTo>
                <a:lnTo>
                  <a:pt x="79" y="76"/>
                </a:lnTo>
                <a:lnTo>
                  <a:pt x="47" y="83"/>
                </a:lnTo>
                <a:lnTo>
                  <a:pt x="39" y="89"/>
                </a:lnTo>
                <a:lnTo>
                  <a:pt x="26" y="102"/>
                </a:lnTo>
                <a:lnTo>
                  <a:pt x="0" y="115"/>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8139" name="Freeform 17"/>
          <p:cNvSpPr>
            <a:spLocks/>
          </p:cNvSpPr>
          <p:nvPr/>
        </p:nvSpPr>
        <p:spPr bwMode="auto">
          <a:xfrm>
            <a:off x="6003925" y="1738313"/>
            <a:ext cx="554038" cy="757237"/>
          </a:xfrm>
          <a:custGeom>
            <a:avLst/>
            <a:gdLst>
              <a:gd name="T0" fmla="*/ 0 w 349"/>
              <a:gd name="T1" fmla="*/ 2147483647 h 477"/>
              <a:gd name="T2" fmla="*/ 2147483647 w 349"/>
              <a:gd name="T3" fmla="*/ 2147483647 h 477"/>
              <a:gd name="T4" fmla="*/ 2147483647 w 349"/>
              <a:gd name="T5" fmla="*/ 2147483647 h 477"/>
              <a:gd name="T6" fmla="*/ 2147483647 w 349"/>
              <a:gd name="T7" fmla="*/ 2147483647 h 477"/>
              <a:gd name="T8" fmla="*/ 2147483647 w 349"/>
              <a:gd name="T9" fmla="*/ 2147483647 h 477"/>
              <a:gd name="T10" fmla="*/ 2147483647 w 349"/>
              <a:gd name="T11" fmla="*/ 2147483647 h 477"/>
              <a:gd name="T12" fmla="*/ 2147483647 w 349"/>
              <a:gd name="T13" fmla="*/ 2147483647 h 477"/>
              <a:gd name="T14" fmla="*/ 2147483647 w 349"/>
              <a:gd name="T15" fmla="*/ 2147483647 h 477"/>
              <a:gd name="T16" fmla="*/ 2147483647 w 349"/>
              <a:gd name="T17" fmla="*/ 2147483647 h 477"/>
              <a:gd name="T18" fmla="*/ 2147483647 w 349"/>
              <a:gd name="T19" fmla="*/ 2147483647 h 477"/>
              <a:gd name="T20" fmla="*/ 2147483647 w 349"/>
              <a:gd name="T21" fmla="*/ 2147483647 h 477"/>
              <a:gd name="T22" fmla="*/ 2147483647 w 349"/>
              <a:gd name="T23" fmla="*/ 2147483647 h 477"/>
              <a:gd name="T24" fmla="*/ 2147483647 w 349"/>
              <a:gd name="T25" fmla="*/ 2147483647 h 477"/>
              <a:gd name="T26" fmla="*/ 2147483647 w 349"/>
              <a:gd name="T27" fmla="*/ 2147483647 h 477"/>
              <a:gd name="T28" fmla="*/ 2147483647 w 349"/>
              <a:gd name="T29" fmla="*/ 2147483647 h 477"/>
              <a:gd name="T30" fmla="*/ 2147483647 w 349"/>
              <a:gd name="T31" fmla="*/ 2147483647 h 477"/>
              <a:gd name="T32" fmla="*/ 2147483647 w 349"/>
              <a:gd name="T33" fmla="*/ 2147483647 h 477"/>
              <a:gd name="T34" fmla="*/ 2147483647 w 349"/>
              <a:gd name="T35" fmla="*/ 2147483647 h 477"/>
              <a:gd name="T36" fmla="*/ 2147483647 w 349"/>
              <a:gd name="T37" fmla="*/ 2147483647 h 477"/>
              <a:gd name="T38" fmla="*/ 2147483647 w 349"/>
              <a:gd name="T39" fmla="*/ 2147483647 h 477"/>
              <a:gd name="T40" fmla="*/ 2147483647 w 349"/>
              <a:gd name="T41" fmla="*/ 2147483647 h 477"/>
              <a:gd name="T42" fmla="*/ 2147483647 w 349"/>
              <a:gd name="T43" fmla="*/ 2147483647 h 477"/>
              <a:gd name="T44" fmla="*/ 2147483647 w 349"/>
              <a:gd name="T45" fmla="*/ 2147483647 h 477"/>
              <a:gd name="T46" fmla="*/ 2147483647 w 349"/>
              <a:gd name="T47" fmla="*/ 2147483647 h 477"/>
              <a:gd name="T48" fmla="*/ 2147483647 w 349"/>
              <a:gd name="T49" fmla="*/ 0 h 477"/>
              <a:gd name="T50" fmla="*/ 2147483647 w 349"/>
              <a:gd name="T51" fmla="*/ 2147483647 h 477"/>
              <a:gd name="T52" fmla="*/ 2147483647 w 349"/>
              <a:gd name="T53" fmla="*/ 2147483647 h 477"/>
              <a:gd name="T54" fmla="*/ 2147483647 w 349"/>
              <a:gd name="T55" fmla="*/ 2147483647 h 477"/>
              <a:gd name="T56" fmla="*/ 2147483647 w 349"/>
              <a:gd name="T57" fmla="*/ 2147483647 h 477"/>
              <a:gd name="T58" fmla="*/ 2147483647 w 349"/>
              <a:gd name="T59" fmla="*/ 2147483647 h 477"/>
              <a:gd name="T60" fmla="*/ 2147483647 w 349"/>
              <a:gd name="T61" fmla="*/ 2147483647 h 477"/>
              <a:gd name="T62" fmla="*/ 2147483647 w 349"/>
              <a:gd name="T63" fmla="*/ 2147483647 h 477"/>
              <a:gd name="T64" fmla="*/ 2147483647 w 349"/>
              <a:gd name="T65" fmla="*/ 2147483647 h 477"/>
              <a:gd name="T66" fmla="*/ 2147483647 w 349"/>
              <a:gd name="T67" fmla="*/ 2147483647 h 477"/>
              <a:gd name="T68" fmla="*/ 2147483647 w 349"/>
              <a:gd name="T69" fmla="*/ 2147483647 h 477"/>
              <a:gd name="T70" fmla="*/ 2147483647 w 349"/>
              <a:gd name="T71" fmla="*/ 2147483647 h 477"/>
              <a:gd name="T72" fmla="*/ 2147483647 w 349"/>
              <a:gd name="T73" fmla="*/ 2147483647 h 477"/>
              <a:gd name="T74" fmla="*/ 2147483647 w 349"/>
              <a:gd name="T75" fmla="*/ 2147483647 h 477"/>
              <a:gd name="T76" fmla="*/ 2147483647 w 349"/>
              <a:gd name="T77" fmla="*/ 2147483647 h 477"/>
              <a:gd name="T78" fmla="*/ 2147483647 w 349"/>
              <a:gd name="T79" fmla="*/ 2147483647 h 477"/>
              <a:gd name="T80" fmla="*/ 2147483647 w 349"/>
              <a:gd name="T81" fmla="*/ 2147483647 h 477"/>
              <a:gd name="T82" fmla="*/ 2147483647 w 349"/>
              <a:gd name="T83" fmla="*/ 2147483647 h 477"/>
              <a:gd name="T84" fmla="*/ 2147483647 w 349"/>
              <a:gd name="T85" fmla="*/ 2147483647 h 477"/>
              <a:gd name="T86" fmla="*/ 2147483647 w 349"/>
              <a:gd name="T87" fmla="*/ 2147483647 h 477"/>
              <a:gd name="T88" fmla="*/ 2147483647 w 349"/>
              <a:gd name="T89" fmla="*/ 2147483647 h 477"/>
              <a:gd name="T90" fmla="*/ 2147483647 w 349"/>
              <a:gd name="T91" fmla="*/ 2147483647 h 477"/>
              <a:gd name="T92" fmla="*/ 2147483647 w 349"/>
              <a:gd name="T93" fmla="*/ 2147483647 h 477"/>
              <a:gd name="T94" fmla="*/ 2147483647 w 349"/>
              <a:gd name="T95" fmla="*/ 2147483647 h 477"/>
              <a:gd name="T96" fmla="*/ 2147483647 w 349"/>
              <a:gd name="T97" fmla="*/ 2147483647 h 477"/>
              <a:gd name="T98" fmla="*/ 2147483647 w 349"/>
              <a:gd name="T99" fmla="*/ 2147483647 h 477"/>
              <a:gd name="T100" fmla="*/ 2147483647 w 349"/>
              <a:gd name="T101" fmla="*/ 2147483647 h 477"/>
              <a:gd name="T102" fmla="*/ 2147483647 w 349"/>
              <a:gd name="T103" fmla="*/ 2147483647 h 477"/>
              <a:gd name="T104" fmla="*/ 2147483647 w 349"/>
              <a:gd name="T105" fmla="*/ 2147483647 h 477"/>
              <a:gd name="T106" fmla="*/ 2147483647 w 349"/>
              <a:gd name="T107" fmla="*/ 2147483647 h 477"/>
              <a:gd name="T108" fmla="*/ 2147483647 w 349"/>
              <a:gd name="T109" fmla="*/ 2147483647 h 477"/>
              <a:gd name="T110" fmla="*/ 2147483647 w 349"/>
              <a:gd name="T111" fmla="*/ 2147483647 h 477"/>
              <a:gd name="T112" fmla="*/ 2147483647 w 349"/>
              <a:gd name="T113" fmla="*/ 2147483647 h 477"/>
              <a:gd name="T114" fmla="*/ 2147483647 w 349"/>
              <a:gd name="T115" fmla="*/ 2147483647 h 477"/>
              <a:gd name="T116" fmla="*/ 2147483647 w 349"/>
              <a:gd name="T117" fmla="*/ 2147483647 h 477"/>
              <a:gd name="T118" fmla="*/ 2147483647 w 349"/>
              <a:gd name="T119" fmla="*/ 2147483647 h 477"/>
              <a:gd name="T120" fmla="*/ 2147483647 w 349"/>
              <a:gd name="T121" fmla="*/ 2147483647 h 477"/>
              <a:gd name="T122" fmla="*/ 0 w 349"/>
              <a:gd name="T123" fmla="*/ 2147483647 h 47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9"/>
              <a:gd name="T187" fmla="*/ 0 h 477"/>
              <a:gd name="T188" fmla="*/ 349 w 349"/>
              <a:gd name="T189" fmla="*/ 477 h 47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9" h="477">
                <a:moveTo>
                  <a:pt x="0" y="476"/>
                </a:moveTo>
                <a:lnTo>
                  <a:pt x="32" y="419"/>
                </a:lnTo>
                <a:lnTo>
                  <a:pt x="39" y="396"/>
                </a:lnTo>
                <a:lnTo>
                  <a:pt x="41" y="354"/>
                </a:lnTo>
                <a:lnTo>
                  <a:pt x="32" y="316"/>
                </a:lnTo>
                <a:lnTo>
                  <a:pt x="13" y="278"/>
                </a:lnTo>
                <a:lnTo>
                  <a:pt x="3" y="257"/>
                </a:lnTo>
                <a:lnTo>
                  <a:pt x="11" y="237"/>
                </a:lnTo>
                <a:lnTo>
                  <a:pt x="1" y="212"/>
                </a:lnTo>
                <a:lnTo>
                  <a:pt x="11" y="195"/>
                </a:lnTo>
                <a:lnTo>
                  <a:pt x="20" y="157"/>
                </a:lnTo>
                <a:lnTo>
                  <a:pt x="18" y="136"/>
                </a:lnTo>
                <a:lnTo>
                  <a:pt x="28" y="125"/>
                </a:lnTo>
                <a:lnTo>
                  <a:pt x="28" y="109"/>
                </a:lnTo>
                <a:lnTo>
                  <a:pt x="47" y="102"/>
                </a:lnTo>
                <a:lnTo>
                  <a:pt x="68" y="73"/>
                </a:lnTo>
                <a:lnTo>
                  <a:pt x="64" y="119"/>
                </a:lnTo>
                <a:lnTo>
                  <a:pt x="79" y="109"/>
                </a:lnTo>
                <a:lnTo>
                  <a:pt x="79" y="72"/>
                </a:lnTo>
                <a:lnTo>
                  <a:pt x="98" y="49"/>
                </a:lnTo>
                <a:lnTo>
                  <a:pt x="111" y="47"/>
                </a:lnTo>
                <a:lnTo>
                  <a:pt x="100" y="39"/>
                </a:lnTo>
                <a:lnTo>
                  <a:pt x="96" y="24"/>
                </a:lnTo>
                <a:lnTo>
                  <a:pt x="104" y="5"/>
                </a:lnTo>
                <a:lnTo>
                  <a:pt x="121" y="0"/>
                </a:lnTo>
                <a:lnTo>
                  <a:pt x="162" y="11"/>
                </a:lnTo>
                <a:lnTo>
                  <a:pt x="177" y="28"/>
                </a:lnTo>
                <a:lnTo>
                  <a:pt x="226" y="37"/>
                </a:lnTo>
                <a:lnTo>
                  <a:pt x="234" y="51"/>
                </a:lnTo>
                <a:lnTo>
                  <a:pt x="247" y="68"/>
                </a:lnTo>
                <a:lnTo>
                  <a:pt x="234" y="68"/>
                </a:lnTo>
                <a:lnTo>
                  <a:pt x="234" y="77"/>
                </a:lnTo>
                <a:lnTo>
                  <a:pt x="251" y="96"/>
                </a:lnTo>
                <a:lnTo>
                  <a:pt x="255" y="130"/>
                </a:lnTo>
                <a:lnTo>
                  <a:pt x="255" y="151"/>
                </a:lnTo>
                <a:lnTo>
                  <a:pt x="238" y="174"/>
                </a:lnTo>
                <a:lnTo>
                  <a:pt x="234" y="187"/>
                </a:lnTo>
                <a:lnTo>
                  <a:pt x="217" y="193"/>
                </a:lnTo>
                <a:lnTo>
                  <a:pt x="215" y="204"/>
                </a:lnTo>
                <a:lnTo>
                  <a:pt x="217" y="229"/>
                </a:lnTo>
                <a:lnTo>
                  <a:pt x="234" y="240"/>
                </a:lnTo>
                <a:lnTo>
                  <a:pt x="253" y="219"/>
                </a:lnTo>
                <a:lnTo>
                  <a:pt x="266" y="193"/>
                </a:lnTo>
                <a:lnTo>
                  <a:pt x="291" y="178"/>
                </a:lnTo>
                <a:lnTo>
                  <a:pt x="312" y="187"/>
                </a:lnTo>
                <a:lnTo>
                  <a:pt x="325" y="216"/>
                </a:lnTo>
                <a:lnTo>
                  <a:pt x="342" y="273"/>
                </a:lnTo>
                <a:lnTo>
                  <a:pt x="348" y="292"/>
                </a:lnTo>
                <a:lnTo>
                  <a:pt x="344" y="307"/>
                </a:lnTo>
                <a:lnTo>
                  <a:pt x="346" y="331"/>
                </a:lnTo>
                <a:lnTo>
                  <a:pt x="340" y="345"/>
                </a:lnTo>
                <a:lnTo>
                  <a:pt x="330" y="331"/>
                </a:lnTo>
                <a:lnTo>
                  <a:pt x="323" y="337"/>
                </a:lnTo>
                <a:lnTo>
                  <a:pt x="323" y="360"/>
                </a:lnTo>
                <a:lnTo>
                  <a:pt x="317" y="369"/>
                </a:lnTo>
                <a:lnTo>
                  <a:pt x="302" y="379"/>
                </a:lnTo>
                <a:lnTo>
                  <a:pt x="302" y="409"/>
                </a:lnTo>
                <a:lnTo>
                  <a:pt x="289" y="421"/>
                </a:lnTo>
                <a:lnTo>
                  <a:pt x="283" y="447"/>
                </a:lnTo>
                <a:lnTo>
                  <a:pt x="170" y="464"/>
                </a:lnTo>
                <a:lnTo>
                  <a:pt x="164" y="455"/>
                </a:lnTo>
                <a:lnTo>
                  <a:pt x="0" y="476"/>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8140" name="Freeform 18"/>
          <p:cNvSpPr>
            <a:spLocks/>
          </p:cNvSpPr>
          <p:nvPr/>
        </p:nvSpPr>
        <p:spPr bwMode="auto">
          <a:xfrm>
            <a:off x="6931025" y="1627188"/>
            <a:ext cx="854075" cy="760412"/>
          </a:xfrm>
          <a:custGeom>
            <a:avLst/>
            <a:gdLst>
              <a:gd name="T0" fmla="*/ 0 w 538"/>
              <a:gd name="T1" fmla="*/ 2147483647 h 479"/>
              <a:gd name="T2" fmla="*/ 2147483647 w 538"/>
              <a:gd name="T3" fmla="*/ 2147483647 h 479"/>
              <a:gd name="T4" fmla="*/ 2147483647 w 538"/>
              <a:gd name="T5" fmla="*/ 2147483647 h 479"/>
              <a:gd name="T6" fmla="*/ 2147483647 w 538"/>
              <a:gd name="T7" fmla="*/ 2147483647 h 479"/>
              <a:gd name="T8" fmla="*/ 2147483647 w 538"/>
              <a:gd name="T9" fmla="*/ 2147483647 h 479"/>
              <a:gd name="T10" fmla="*/ 2147483647 w 538"/>
              <a:gd name="T11" fmla="*/ 2147483647 h 479"/>
              <a:gd name="T12" fmla="*/ 2147483647 w 538"/>
              <a:gd name="T13" fmla="*/ 2147483647 h 479"/>
              <a:gd name="T14" fmla="*/ 2147483647 w 538"/>
              <a:gd name="T15" fmla="*/ 2147483647 h 479"/>
              <a:gd name="T16" fmla="*/ 2147483647 w 538"/>
              <a:gd name="T17" fmla="*/ 2147483647 h 479"/>
              <a:gd name="T18" fmla="*/ 2147483647 w 538"/>
              <a:gd name="T19" fmla="*/ 2147483647 h 479"/>
              <a:gd name="T20" fmla="*/ 2147483647 w 538"/>
              <a:gd name="T21" fmla="*/ 2147483647 h 479"/>
              <a:gd name="T22" fmla="*/ 2147483647 w 538"/>
              <a:gd name="T23" fmla="*/ 2147483647 h 479"/>
              <a:gd name="T24" fmla="*/ 2147483647 w 538"/>
              <a:gd name="T25" fmla="*/ 2147483647 h 479"/>
              <a:gd name="T26" fmla="*/ 2147483647 w 538"/>
              <a:gd name="T27" fmla="*/ 2147483647 h 479"/>
              <a:gd name="T28" fmla="*/ 2147483647 w 538"/>
              <a:gd name="T29" fmla="*/ 2147483647 h 479"/>
              <a:gd name="T30" fmla="*/ 2147483647 w 538"/>
              <a:gd name="T31" fmla="*/ 2147483647 h 479"/>
              <a:gd name="T32" fmla="*/ 2147483647 w 538"/>
              <a:gd name="T33" fmla="*/ 2147483647 h 479"/>
              <a:gd name="T34" fmla="*/ 2147483647 w 538"/>
              <a:gd name="T35" fmla="*/ 0 h 479"/>
              <a:gd name="T36" fmla="*/ 2147483647 w 538"/>
              <a:gd name="T37" fmla="*/ 2147483647 h 479"/>
              <a:gd name="T38" fmla="*/ 2147483647 w 538"/>
              <a:gd name="T39" fmla="*/ 2147483647 h 479"/>
              <a:gd name="T40" fmla="*/ 2147483647 w 538"/>
              <a:gd name="T41" fmla="*/ 2147483647 h 479"/>
              <a:gd name="T42" fmla="*/ 2147483647 w 538"/>
              <a:gd name="T43" fmla="*/ 2147483647 h 479"/>
              <a:gd name="T44" fmla="*/ 2147483647 w 538"/>
              <a:gd name="T45" fmla="*/ 2147483647 h 479"/>
              <a:gd name="T46" fmla="*/ 2147483647 w 538"/>
              <a:gd name="T47" fmla="*/ 2147483647 h 479"/>
              <a:gd name="T48" fmla="*/ 2147483647 w 538"/>
              <a:gd name="T49" fmla="*/ 2147483647 h 479"/>
              <a:gd name="T50" fmla="*/ 2147483647 w 538"/>
              <a:gd name="T51" fmla="*/ 2147483647 h 479"/>
              <a:gd name="T52" fmla="*/ 2147483647 w 538"/>
              <a:gd name="T53" fmla="*/ 2147483647 h 479"/>
              <a:gd name="T54" fmla="*/ 2147483647 w 538"/>
              <a:gd name="T55" fmla="*/ 2147483647 h 479"/>
              <a:gd name="T56" fmla="*/ 2147483647 w 538"/>
              <a:gd name="T57" fmla="*/ 2147483647 h 479"/>
              <a:gd name="T58" fmla="*/ 2147483647 w 538"/>
              <a:gd name="T59" fmla="*/ 2147483647 h 479"/>
              <a:gd name="T60" fmla="*/ 2147483647 w 538"/>
              <a:gd name="T61" fmla="*/ 2147483647 h 479"/>
              <a:gd name="T62" fmla="*/ 2147483647 w 538"/>
              <a:gd name="T63" fmla="*/ 2147483647 h 479"/>
              <a:gd name="T64" fmla="*/ 2147483647 w 538"/>
              <a:gd name="T65" fmla="*/ 2147483647 h 479"/>
              <a:gd name="T66" fmla="*/ 2147483647 w 538"/>
              <a:gd name="T67" fmla="*/ 2147483647 h 479"/>
              <a:gd name="T68" fmla="*/ 2147483647 w 538"/>
              <a:gd name="T69" fmla="*/ 2147483647 h 479"/>
              <a:gd name="T70" fmla="*/ 2147483647 w 538"/>
              <a:gd name="T71" fmla="*/ 2147483647 h 479"/>
              <a:gd name="T72" fmla="*/ 2147483647 w 538"/>
              <a:gd name="T73" fmla="*/ 2147483647 h 479"/>
              <a:gd name="T74" fmla="*/ 2147483647 w 538"/>
              <a:gd name="T75" fmla="*/ 2147483647 h 479"/>
              <a:gd name="T76" fmla="*/ 2147483647 w 538"/>
              <a:gd name="T77" fmla="*/ 2147483647 h 479"/>
              <a:gd name="T78" fmla="*/ 2147483647 w 538"/>
              <a:gd name="T79" fmla="*/ 2147483647 h 479"/>
              <a:gd name="T80" fmla="*/ 2147483647 w 538"/>
              <a:gd name="T81" fmla="*/ 2147483647 h 479"/>
              <a:gd name="T82" fmla="*/ 2147483647 w 538"/>
              <a:gd name="T83" fmla="*/ 2147483647 h 479"/>
              <a:gd name="T84" fmla="*/ 2147483647 w 538"/>
              <a:gd name="T85" fmla="*/ 2147483647 h 479"/>
              <a:gd name="T86" fmla="*/ 2147483647 w 538"/>
              <a:gd name="T87" fmla="*/ 2147483647 h 479"/>
              <a:gd name="T88" fmla="*/ 2147483647 w 538"/>
              <a:gd name="T89" fmla="*/ 2147483647 h 479"/>
              <a:gd name="T90" fmla="*/ 2147483647 w 538"/>
              <a:gd name="T91" fmla="*/ 2147483647 h 479"/>
              <a:gd name="T92" fmla="*/ 2147483647 w 538"/>
              <a:gd name="T93" fmla="*/ 2147483647 h 479"/>
              <a:gd name="T94" fmla="*/ 2147483647 w 538"/>
              <a:gd name="T95" fmla="*/ 2147483647 h 479"/>
              <a:gd name="T96" fmla="*/ 2147483647 w 538"/>
              <a:gd name="T97" fmla="*/ 2147483647 h 479"/>
              <a:gd name="T98" fmla="*/ 2147483647 w 538"/>
              <a:gd name="T99" fmla="*/ 2147483647 h 479"/>
              <a:gd name="T100" fmla="*/ 2147483647 w 538"/>
              <a:gd name="T101" fmla="*/ 2147483647 h 479"/>
              <a:gd name="T102" fmla="*/ 2147483647 w 538"/>
              <a:gd name="T103" fmla="*/ 2147483647 h 479"/>
              <a:gd name="T104" fmla="*/ 0 w 538"/>
              <a:gd name="T105" fmla="*/ 2147483647 h 47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38"/>
              <a:gd name="T160" fmla="*/ 0 h 479"/>
              <a:gd name="T161" fmla="*/ 538 w 538"/>
              <a:gd name="T162" fmla="*/ 479 h 47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38" h="479">
                <a:moveTo>
                  <a:pt x="0" y="413"/>
                </a:moveTo>
                <a:lnTo>
                  <a:pt x="17" y="438"/>
                </a:lnTo>
                <a:lnTo>
                  <a:pt x="368" y="372"/>
                </a:lnTo>
                <a:lnTo>
                  <a:pt x="392" y="385"/>
                </a:lnTo>
                <a:lnTo>
                  <a:pt x="407" y="413"/>
                </a:lnTo>
                <a:lnTo>
                  <a:pt x="440" y="430"/>
                </a:lnTo>
                <a:lnTo>
                  <a:pt x="518" y="457"/>
                </a:lnTo>
                <a:lnTo>
                  <a:pt x="519" y="466"/>
                </a:lnTo>
                <a:lnTo>
                  <a:pt x="523" y="478"/>
                </a:lnTo>
                <a:lnTo>
                  <a:pt x="529" y="472"/>
                </a:lnTo>
                <a:lnTo>
                  <a:pt x="537" y="449"/>
                </a:lnTo>
                <a:lnTo>
                  <a:pt x="537" y="408"/>
                </a:lnTo>
                <a:lnTo>
                  <a:pt x="523" y="332"/>
                </a:lnTo>
                <a:lnTo>
                  <a:pt x="523" y="249"/>
                </a:lnTo>
                <a:lnTo>
                  <a:pt x="508" y="187"/>
                </a:lnTo>
                <a:lnTo>
                  <a:pt x="485" y="132"/>
                </a:lnTo>
                <a:lnTo>
                  <a:pt x="480" y="79"/>
                </a:lnTo>
                <a:lnTo>
                  <a:pt x="457" y="0"/>
                </a:lnTo>
                <a:lnTo>
                  <a:pt x="351" y="28"/>
                </a:lnTo>
                <a:lnTo>
                  <a:pt x="341" y="24"/>
                </a:lnTo>
                <a:lnTo>
                  <a:pt x="309" y="51"/>
                </a:lnTo>
                <a:lnTo>
                  <a:pt x="280" y="92"/>
                </a:lnTo>
                <a:lnTo>
                  <a:pt x="277" y="113"/>
                </a:lnTo>
                <a:lnTo>
                  <a:pt x="265" y="132"/>
                </a:lnTo>
                <a:lnTo>
                  <a:pt x="239" y="153"/>
                </a:lnTo>
                <a:lnTo>
                  <a:pt x="250" y="166"/>
                </a:lnTo>
                <a:lnTo>
                  <a:pt x="252" y="156"/>
                </a:lnTo>
                <a:lnTo>
                  <a:pt x="258" y="160"/>
                </a:lnTo>
                <a:lnTo>
                  <a:pt x="254" y="166"/>
                </a:lnTo>
                <a:lnTo>
                  <a:pt x="259" y="166"/>
                </a:lnTo>
                <a:lnTo>
                  <a:pt x="256" y="177"/>
                </a:lnTo>
                <a:lnTo>
                  <a:pt x="252" y="177"/>
                </a:lnTo>
                <a:lnTo>
                  <a:pt x="252" y="181"/>
                </a:lnTo>
                <a:lnTo>
                  <a:pt x="265" y="198"/>
                </a:lnTo>
                <a:lnTo>
                  <a:pt x="265" y="213"/>
                </a:lnTo>
                <a:lnTo>
                  <a:pt x="244" y="221"/>
                </a:lnTo>
                <a:lnTo>
                  <a:pt x="229" y="245"/>
                </a:lnTo>
                <a:lnTo>
                  <a:pt x="210" y="260"/>
                </a:lnTo>
                <a:lnTo>
                  <a:pt x="174" y="260"/>
                </a:lnTo>
                <a:lnTo>
                  <a:pt x="165" y="270"/>
                </a:lnTo>
                <a:lnTo>
                  <a:pt x="144" y="260"/>
                </a:lnTo>
                <a:lnTo>
                  <a:pt x="87" y="266"/>
                </a:lnTo>
                <a:lnTo>
                  <a:pt x="41" y="287"/>
                </a:lnTo>
                <a:lnTo>
                  <a:pt x="43" y="302"/>
                </a:lnTo>
                <a:lnTo>
                  <a:pt x="41" y="307"/>
                </a:lnTo>
                <a:lnTo>
                  <a:pt x="43" y="309"/>
                </a:lnTo>
                <a:lnTo>
                  <a:pt x="51" y="323"/>
                </a:lnTo>
                <a:lnTo>
                  <a:pt x="58" y="323"/>
                </a:lnTo>
                <a:lnTo>
                  <a:pt x="66" y="336"/>
                </a:lnTo>
                <a:lnTo>
                  <a:pt x="64" y="341"/>
                </a:lnTo>
                <a:lnTo>
                  <a:pt x="53" y="349"/>
                </a:lnTo>
                <a:lnTo>
                  <a:pt x="45" y="366"/>
                </a:lnTo>
                <a:lnTo>
                  <a:pt x="0" y="413"/>
                </a:lnTo>
              </a:path>
            </a:pathLst>
          </a:custGeom>
          <a:solidFill>
            <a:srgbClr val="003399"/>
          </a:solidFill>
          <a:ln w="9525" cap="flat" cmpd="sng">
            <a:noFill/>
            <a:prstDash val="solid"/>
            <a:round/>
            <a:headEnd/>
            <a:tailEnd/>
          </a:ln>
        </p:spPr>
        <p:txBody>
          <a:bodyPr lIns="92075" tIns="46038" rIns="92075" bIns="46038"/>
          <a:lstStyle/>
          <a:p>
            <a:endParaRPr lang="en-US"/>
          </a:p>
        </p:txBody>
      </p:sp>
      <p:sp>
        <p:nvSpPr>
          <p:cNvPr id="48141" name="Freeform 19"/>
          <p:cNvSpPr>
            <a:spLocks/>
          </p:cNvSpPr>
          <p:nvPr/>
        </p:nvSpPr>
        <p:spPr bwMode="auto">
          <a:xfrm>
            <a:off x="7723188" y="2420938"/>
            <a:ext cx="50800" cy="49212"/>
          </a:xfrm>
          <a:custGeom>
            <a:avLst/>
            <a:gdLst>
              <a:gd name="T0" fmla="*/ 0 w 32"/>
              <a:gd name="T1" fmla="*/ 2147483647 h 31"/>
              <a:gd name="T2" fmla="*/ 2147483647 w 32"/>
              <a:gd name="T3" fmla="*/ 2147483647 h 31"/>
              <a:gd name="T4" fmla="*/ 2147483647 w 32"/>
              <a:gd name="T5" fmla="*/ 0 h 31"/>
              <a:gd name="T6" fmla="*/ 2147483647 w 32"/>
              <a:gd name="T7" fmla="*/ 2147483647 h 31"/>
              <a:gd name="T8" fmla="*/ 2147483647 w 32"/>
              <a:gd name="T9" fmla="*/ 2147483647 h 31"/>
              <a:gd name="T10" fmla="*/ 0 w 32"/>
              <a:gd name="T11" fmla="*/ 2147483647 h 31"/>
              <a:gd name="T12" fmla="*/ 0 60000 65536"/>
              <a:gd name="T13" fmla="*/ 0 60000 65536"/>
              <a:gd name="T14" fmla="*/ 0 60000 65536"/>
              <a:gd name="T15" fmla="*/ 0 60000 65536"/>
              <a:gd name="T16" fmla="*/ 0 60000 65536"/>
              <a:gd name="T17" fmla="*/ 0 60000 65536"/>
              <a:gd name="T18" fmla="*/ 0 w 32"/>
              <a:gd name="T19" fmla="*/ 0 h 31"/>
              <a:gd name="T20" fmla="*/ 32 w 32"/>
              <a:gd name="T21" fmla="*/ 31 h 31"/>
            </a:gdLst>
            <a:ahLst/>
            <a:cxnLst>
              <a:cxn ang="T12">
                <a:pos x="T0" y="T1"/>
              </a:cxn>
              <a:cxn ang="T13">
                <a:pos x="T2" y="T3"/>
              </a:cxn>
              <a:cxn ang="T14">
                <a:pos x="T4" y="T5"/>
              </a:cxn>
              <a:cxn ang="T15">
                <a:pos x="T6" y="T7"/>
              </a:cxn>
              <a:cxn ang="T16">
                <a:pos x="T8" y="T9"/>
              </a:cxn>
              <a:cxn ang="T17">
                <a:pos x="T10" y="T11"/>
              </a:cxn>
            </a:cxnLst>
            <a:rect l="T18" t="T19" r="T20" b="T21"/>
            <a:pathLst>
              <a:path w="32" h="31">
                <a:moveTo>
                  <a:pt x="0" y="30"/>
                </a:moveTo>
                <a:lnTo>
                  <a:pt x="3" y="10"/>
                </a:lnTo>
                <a:lnTo>
                  <a:pt x="23" y="0"/>
                </a:lnTo>
                <a:lnTo>
                  <a:pt x="31" y="5"/>
                </a:lnTo>
                <a:lnTo>
                  <a:pt x="15" y="25"/>
                </a:lnTo>
                <a:lnTo>
                  <a:pt x="0" y="30"/>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8142" name="Freeform 20"/>
          <p:cNvSpPr>
            <a:spLocks/>
          </p:cNvSpPr>
          <p:nvPr/>
        </p:nvSpPr>
        <p:spPr bwMode="auto">
          <a:xfrm>
            <a:off x="7751763" y="2273300"/>
            <a:ext cx="268287" cy="161925"/>
          </a:xfrm>
          <a:custGeom>
            <a:avLst/>
            <a:gdLst>
              <a:gd name="T0" fmla="*/ 0 w 169"/>
              <a:gd name="T1" fmla="*/ 2147483647 h 102"/>
              <a:gd name="T2" fmla="*/ 2147483647 w 169"/>
              <a:gd name="T3" fmla="*/ 2147483647 h 102"/>
              <a:gd name="T4" fmla="*/ 2147483647 w 169"/>
              <a:gd name="T5" fmla="*/ 2147483647 h 102"/>
              <a:gd name="T6" fmla="*/ 2147483647 w 169"/>
              <a:gd name="T7" fmla="*/ 2147483647 h 102"/>
              <a:gd name="T8" fmla="*/ 2147483647 w 169"/>
              <a:gd name="T9" fmla="*/ 2147483647 h 102"/>
              <a:gd name="T10" fmla="*/ 2147483647 w 169"/>
              <a:gd name="T11" fmla="*/ 2147483647 h 102"/>
              <a:gd name="T12" fmla="*/ 2147483647 w 169"/>
              <a:gd name="T13" fmla="*/ 2147483647 h 102"/>
              <a:gd name="T14" fmla="*/ 2147483647 w 169"/>
              <a:gd name="T15" fmla="*/ 2147483647 h 102"/>
              <a:gd name="T16" fmla="*/ 2147483647 w 169"/>
              <a:gd name="T17" fmla="*/ 2147483647 h 102"/>
              <a:gd name="T18" fmla="*/ 2147483647 w 169"/>
              <a:gd name="T19" fmla="*/ 2147483647 h 102"/>
              <a:gd name="T20" fmla="*/ 2147483647 w 169"/>
              <a:gd name="T21" fmla="*/ 2147483647 h 102"/>
              <a:gd name="T22" fmla="*/ 2147483647 w 169"/>
              <a:gd name="T23" fmla="*/ 2147483647 h 102"/>
              <a:gd name="T24" fmla="*/ 2147483647 w 169"/>
              <a:gd name="T25" fmla="*/ 2147483647 h 102"/>
              <a:gd name="T26" fmla="*/ 2147483647 w 169"/>
              <a:gd name="T27" fmla="*/ 2147483647 h 102"/>
              <a:gd name="T28" fmla="*/ 2147483647 w 169"/>
              <a:gd name="T29" fmla="*/ 2147483647 h 102"/>
              <a:gd name="T30" fmla="*/ 2147483647 w 169"/>
              <a:gd name="T31" fmla="*/ 2147483647 h 102"/>
              <a:gd name="T32" fmla="*/ 2147483647 w 169"/>
              <a:gd name="T33" fmla="*/ 2147483647 h 102"/>
              <a:gd name="T34" fmla="*/ 2147483647 w 169"/>
              <a:gd name="T35" fmla="*/ 2147483647 h 102"/>
              <a:gd name="T36" fmla="*/ 2147483647 w 169"/>
              <a:gd name="T37" fmla="*/ 2147483647 h 102"/>
              <a:gd name="T38" fmla="*/ 2147483647 w 169"/>
              <a:gd name="T39" fmla="*/ 2147483647 h 102"/>
              <a:gd name="T40" fmla="*/ 2147483647 w 169"/>
              <a:gd name="T41" fmla="*/ 2147483647 h 102"/>
              <a:gd name="T42" fmla="*/ 2147483647 w 169"/>
              <a:gd name="T43" fmla="*/ 2147483647 h 102"/>
              <a:gd name="T44" fmla="*/ 2147483647 w 169"/>
              <a:gd name="T45" fmla="*/ 2147483647 h 102"/>
              <a:gd name="T46" fmla="*/ 2147483647 w 169"/>
              <a:gd name="T47" fmla="*/ 2147483647 h 102"/>
              <a:gd name="T48" fmla="*/ 2147483647 w 169"/>
              <a:gd name="T49" fmla="*/ 2147483647 h 102"/>
              <a:gd name="T50" fmla="*/ 2147483647 w 169"/>
              <a:gd name="T51" fmla="*/ 2147483647 h 102"/>
              <a:gd name="T52" fmla="*/ 2147483647 w 169"/>
              <a:gd name="T53" fmla="*/ 2147483647 h 102"/>
              <a:gd name="T54" fmla="*/ 2147483647 w 169"/>
              <a:gd name="T55" fmla="*/ 2147483647 h 102"/>
              <a:gd name="T56" fmla="*/ 2147483647 w 169"/>
              <a:gd name="T57" fmla="*/ 2147483647 h 102"/>
              <a:gd name="T58" fmla="*/ 2147483647 w 169"/>
              <a:gd name="T59" fmla="*/ 2147483647 h 102"/>
              <a:gd name="T60" fmla="*/ 2147483647 w 169"/>
              <a:gd name="T61" fmla="*/ 2147483647 h 102"/>
              <a:gd name="T62" fmla="*/ 2147483647 w 169"/>
              <a:gd name="T63" fmla="*/ 2147483647 h 102"/>
              <a:gd name="T64" fmla="*/ 2147483647 w 169"/>
              <a:gd name="T65" fmla="*/ 0 h 102"/>
              <a:gd name="T66" fmla="*/ 2147483647 w 169"/>
              <a:gd name="T67" fmla="*/ 0 h 102"/>
              <a:gd name="T68" fmla="*/ 2147483647 w 169"/>
              <a:gd name="T69" fmla="*/ 2147483647 h 102"/>
              <a:gd name="T70" fmla="*/ 2147483647 w 169"/>
              <a:gd name="T71" fmla="*/ 2147483647 h 102"/>
              <a:gd name="T72" fmla="*/ 2147483647 w 169"/>
              <a:gd name="T73" fmla="*/ 2147483647 h 102"/>
              <a:gd name="T74" fmla="*/ 2147483647 w 169"/>
              <a:gd name="T75" fmla="*/ 2147483647 h 102"/>
              <a:gd name="T76" fmla="*/ 2147483647 w 169"/>
              <a:gd name="T77" fmla="*/ 2147483647 h 102"/>
              <a:gd name="T78" fmla="*/ 2147483647 w 169"/>
              <a:gd name="T79" fmla="*/ 2147483647 h 102"/>
              <a:gd name="T80" fmla="*/ 2147483647 w 169"/>
              <a:gd name="T81" fmla="*/ 2147483647 h 102"/>
              <a:gd name="T82" fmla="*/ 2147483647 w 169"/>
              <a:gd name="T83" fmla="*/ 2147483647 h 102"/>
              <a:gd name="T84" fmla="*/ 2147483647 w 169"/>
              <a:gd name="T85" fmla="*/ 2147483647 h 102"/>
              <a:gd name="T86" fmla="*/ 2147483647 w 169"/>
              <a:gd name="T87" fmla="*/ 2147483647 h 102"/>
              <a:gd name="T88" fmla="*/ 2147483647 w 169"/>
              <a:gd name="T89" fmla="*/ 2147483647 h 102"/>
              <a:gd name="T90" fmla="*/ 2147483647 w 169"/>
              <a:gd name="T91" fmla="*/ 2147483647 h 102"/>
              <a:gd name="T92" fmla="*/ 2147483647 w 169"/>
              <a:gd name="T93" fmla="*/ 2147483647 h 102"/>
              <a:gd name="T94" fmla="*/ 2147483647 w 169"/>
              <a:gd name="T95" fmla="*/ 2147483647 h 102"/>
              <a:gd name="T96" fmla="*/ 0 w 169"/>
              <a:gd name="T97" fmla="*/ 2147483647 h 10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9"/>
              <a:gd name="T148" fmla="*/ 0 h 102"/>
              <a:gd name="T149" fmla="*/ 169 w 169"/>
              <a:gd name="T150" fmla="*/ 102 h 10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9" h="102">
                <a:moveTo>
                  <a:pt x="0" y="89"/>
                </a:moveTo>
                <a:lnTo>
                  <a:pt x="3" y="99"/>
                </a:lnTo>
                <a:lnTo>
                  <a:pt x="7" y="101"/>
                </a:lnTo>
                <a:lnTo>
                  <a:pt x="11" y="93"/>
                </a:lnTo>
                <a:lnTo>
                  <a:pt x="19" y="89"/>
                </a:lnTo>
                <a:lnTo>
                  <a:pt x="22" y="93"/>
                </a:lnTo>
                <a:lnTo>
                  <a:pt x="11" y="101"/>
                </a:lnTo>
                <a:lnTo>
                  <a:pt x="28" y="95"/>
                </a:lnTo>
                <a:lnTo>
                  <a:pt x="28" y="89"/>
                </a:lnTo>
                <a:lnTo>
                  <a:pt x="51" y="81"/>
                </a:lnTo>
                <a:lnTo>
                  <a:pt x="70" y="66"/>
                </a:lnTo>
                <a:lnTo>
                  <a:pt x="93" y="57"/>
                </a:lnTo>
                <a:lnTo>
                  <a:pt x="108" y="49"/>
                </a:lnTo>
                <a:lnTo>
                  <a:pt x="108" y="51"/>
                </a:lnTo>
                <a:lnTo>
                  <a:pt x="74" y="76"/>
                </a:lnTo>
                <a:lnTo>
                  <a:pt x="66" y="80"/>
                </a:lnTo>
                <a:lnTo>
                  <a:pt x="72" y="80"/>
                </a:lnTo>
                <a:lnTo>
                  <a:pt x="82" y="74"/>
                </a:lnTo>
                <a:lnTo>
                  <a:pt x="135" y="36"/>
                </a:lnTo>
                <a:lnTo>
                  <a:pt x="143" y="28"/>
                </a:lnTo>
                <a:lnTo>
                  <a:pt x="166" y="7"/>
                </a:lnTo>
                <a:lnTo>
                  <a:pt x="168" y="1"/>
                </a:lnTo>
                <a:lnTo>
                  <a:pt x="162" y="1"/>
                </a:lnTo>
                <a:lnTo>
                  <a:pt x="152" y="13"/>
                </a:lnTo>
                <a:lnTo>
                  <a:pt x="145" y="11"/>
                </a:lnTo>
                <a:lnTo>
                  <a:pt x="135" y="17"/>
                </a:lnTo>
                <a:lnTo>
                  <a:pt x="131" y="15"/>
                </a:lnTo>
                <a:lnTo>
                  <a:pt x="120" y="40"/>
                </a:lnTo>
                <a:lnTo>
                  <a:pt x="118" y="36"/>
                </a:lnTo>
                <a:lnTo>
                  <a:pt x="108" y="36"/>
                </a:lnTo>
                <a:lnTo>
                  <a:pt x="124" y="17"/>
                </a:lnTo>
                <a:lnTo>
                  <a:pt x="122" y="13"/>
                </a:lnTo>
                <a:lnTo>
                  <a:pt x="135" y="0"/>
                </a:lnTo>
                <a:lnTo>
                  <a:pt x="129" y="0"/>
                </a:lnTo>
                <a:lnTo>
                  <a:pt x="106" y="28"/>
                </a:lnTo>
                <a:lnTo>
                  <a:pt x="80" y="38"/>
                </a:lnTo>
                <a:lnTo>
                  <a:pt x="64" y="40"/>
                </a:lnTo>
                <a:lnTo>
                  <a:pt x="63" y="45"/>
                </a:lnTo>
                <a:lnTo>
                  <a:pt x="45" y="51"/>
                </a:lnTo>
                <a:lnTo>
                  <a:pt x="38" y="49"/>
                </a:lnTo>
                <a:lnTo>
                  <a:pt x="38" y="55"/>
                </a:lnTo>
                <a:lnTo>
                  <a:pt x="30" y="55"/>
                </a:lnTo>
                <a:lnTo>
                  <a:pt x="28" y="59"/>
                </a:lnTo>
                <a:lnTo>
                  <a:pt x="24" y="66"/>
                </a:lnTo>
                <a:lnTo>
                  <a:pt x="22" y="64"/>
                </a:lnTo>
                <a:lnTo>
                  <a:pt x="19" y="72"/>
                </a:lnTo>
                <a:lnTo>
                  <a:pt x="5" y="76"/>
                </a:lnTo>
                <a:lnTo>
                  <a:pt x="3" y="83"/>
                </a:lnTo>
                <a:lnTo>
                  <a:pt x="0" y="89"/>
                </a:lnTo>
              </a:path>
            </a:pathLst>
          </a:custGeom>
          <a:solidFill>
            <a:srgbClr val="003399"/>
          </a:solidFill>
          <a:ln w="9525" cap="flat" cmpd="sng">
            <a:noFill/>
            <a:prstDash val="solid"/>
            <a:round/>
            <a:headEnd type="none" w="med" len="med"/>
            <a:tailEnd type="none" w="med" len="med"/>
          </a:ln>
        </p:spPr>
        <p:txBody>
          <a:bodyPr lIns="92075" tIns="46038" rIns="92075" bIns="46038"/>
          <a:lstStyle/>
          <a:p>
            <a:endParaRPr lang="en-US"/>
          </a:p>
        </p:txBody>
      </p:sp>
      <p:sp>
        <p:nvSpPr>
          <p:cNvPr id="48143" name="Freeform 21"/>
          <p:cNvSpPr>
            <a:spLocks/>
          </p:cNvSpPr>
          <p:nvPr/>
        </p:nvSpPr>
        <p:spPr bwMode="auto">
          <a:xfrm>
            <a:off x="1279525" y="774700"/>
            <a:ext cx="966788" cy="703263"/>
          </a:xfrm>
          <a:custGeom>
            <a:avLst/>
            <a:gdLst>
              <a:gd name="T0" fmla="*/ 2147483647 w 609"/>
              <a:gd name="T1" fmla="*/ 2147483647 h 443"/>
              <a:gd name="T2" fmla="*/ 2147483647 w 609"/>
              <a:gd name="T3" fmla="*/ 2147483647 h 443"/>
              <a:gd name="T4" fmla="*/ 2147483647 w 609"/>
              <a:gd name="T5" fmla="*/ 2147483647 h 443"/>
              <a:gd name="T6" fmla="*/ 2147483647 w 609"/>
              <a:gd name="T7" fmla="*/ 2147483647 h 443"/>
              <a:gd name="T8" fmla="*/ 2147483647 w 609"/>
              <a:gd name="T9" fmla="*/ 2147483647 h 443"/>
              <a:gd name="T10" fmla="*/ 2147483647 w 609"/>
              <a:gd name="T11" fmla="*/ 2147483647 h 443"/>
              <a:gd name="T12" fmla="*/ 0 w 609"/>
              <a:gd name="T13" fmla="*/ 2147483647 h 443"/>
              <a:gd name="T14" fmla="*/ 2147483647 w 609"/>
              <a:gd name="T15" fmla="*/ 2147483647 h 443"/>
              <a:gd name="T16" fmla="*/ 2147483647 w 609"/>
              <a:gd name="T17" fmla="*/ 2147483647 h 443"/>
              <a:gd name="T18" fmla="*/ 2147483647 w 609"/>
              <a:gd name="T19" fmla="*/ 2147483647 h 443"/>
              <a:gd name="T20" fmla="*/ 2147483647 w 609"/>
              <a:gd name="T21" fmla="*/ 2147483647 h 443"/>
              <a:gd name="T22" fmla="*/ 2147483647 w 609"/>
              <a:gd name="T23" fmla="*/ 0 h 443"/>
              <a:gd name="T24" fmla="*/ 2147483647 w 609"/>
              <a:gd name="T25" fmla="*/ 2147483647 h 443"/>
              <a:gd name="T26" fmla="*/ 2147483647 w 609"/>
              <a:gd name="T27" fmla="*/ 2147483647 h 443"/>
              <a:gd name="T28" fmla="*/ 2147483647 w 609"/>
              <a:gd name="T29" fmla="*/ 2147483647 h 443"/>
              <a:gd name="T30" fmla="*/ 2147483647 w 609"/>
              <a:gd name="T31" fmla="*/ 2147483647 h 443"/>
              <a:gd name="T32" fmla="*/ 2147483647 w 609"/>
              <a:gd name="T33" fmla="*/ 2147483647 h 443"/>
              <a:gd name="T34" fmla="*/ 2147483647 w 609"/>
              <a:gd name="T35" fmla="*/ 2147483647 h 443"/>
              <a:gd name="T36" fmla="*/ 2147483647 w 609"/>
              <a:gd name="T37" fmla="*/ 2147483647 h 443"/>
              <a:gd name="T38" fmla="*/ 2147483647 w 609"/>
              <a:gd name="T39" fmla="*/ 2147483647 h 443"/>
              <a:gd name="T40" fmla="*/ 2147483647 w 609"/>
              <a:gd name="T41" fmla="*/ 2147483647 h 443"/>
              <a:gd name="T42" fmla="*/ 2147483647 w 609"/>
              <a:gd name="T43" fmla="*/ 2147483647 h 443"/>
              <a:gd name="T44" fmla="*/ 2147483647 w 609"/>
              <a:gd name="T45" fmla="*/ 2147483647 h 443"/>
              <a:gd name="T46" fmla="*/ 2147483647 w 609"/>
              <a:gd name="T47" fmla="*/ 2147483647 h 443"/>
              <a:gd name="T48" fmla="*/ 2147483647 w 609"/>
              <a:gd name="T49" fmla="*/ 2147483647 h 443"/>
              <a:gd name="T50" fmla="*/ 2147483647 w 609"/>
              <a:gd name="T51" fmla="*/ 2147483647 h 443"/>
              <a:gd name="T52" fmla="*/ 2147483647 w 609"/>
              <a:gd name="T53" fmla="*/ 2147483647 h 443"/>
              <a:gd name="T54" fmla="*/ 2147483647 w 609"/>
              <a:gd name="T55" fmla="*/ 2147483647 h 443"/>
              <a:gd name="T56" fmla="*/ 2147483647 w 609"/>
              <a:gd name="T57" fmla="*/ 2147483647 h 443"/>
              <a:gd name="T58" fmla="*/ 2147483647 w 609"/>
              <a:gd name="T59" fmla="*/ 2147483647 h 443"/>
              <a:gd name="T60" fmla="*/ 2147483647 w 609"/>
              <a:gd name="T61" fmla="*/ 2147483647 h 443"/>
              <a:gd name="T62" fmla="*/ 2147483647 w 609"/>
              <a:gd name="T63" fmla="*/ 2147483647 h 443"/>
              <a:gd name="T64" fmla="*/ 2147483647 w 609"/>
              <a:gd name="T65" fmla="*/ 2147483647 h 443"/>
              <a:gd name="T66" fmla="*/ 2147483647 w 609"/>
              <a:gd name="T67" fmla="*/ 2147483647 h 443"/>
              <a:gd name="T68" fmla="*/ 2147483647 w 609"/>
              <a:gd name="T69" fmla="*/ 2147483647 h 443"/>
              <a:gd name="T70" fmla="*/ 2147483647 w 609"/>
              <a:gd name="T71" fmla="*/ 2147483647 h 443"/>
              <a:gd name="T72" fmla="*/ 2147483647 w 609"/>
              <a:gd name="T73" fmla="*/ 2147483647 h 443"/>
              <a:gd name="T74" fmla="*/ 2147483647 w 609"/>
              <a:gd name="T75" fmla="*/ 2147483647 h 443"/>
              <a:gd name="T76" fmla="*/ 2147483647 w 609"/>
              <a:gd name="T77" fmla="*/ 2147483647 h 443"/>
              <a:gd name="T78" fmla="*/ 2147483647 w 609"/>
              <a:gd name="T79" fmla="*/ 2147483647 h 443"/>
              <a:gd name="T80" fmla="*/ 2147483647 w 609"/>
              <a:gd name="T81" fmla="*/ 2147483647 h 443"/>
              <a:gd name="T82" fmla="*/ 2147483647 w 609"/>
              <a:gd name="T83" fmla="*/ 2147483647 h 443"/>
              <a:gd name="T84" fmla="*/ 2147483647 w 609"/>
              <a:gd name="T85" fmla="*/ 2147483647 h 443"/>
              <a:gd name="T86" fmla="*/ 2147483647 w 609"/>
              <a:gd name="T87" fmla="*/ 2147483647 h 4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09"/>
              <a:gd name="T133" fmla="*/ 0 h 443"/>
              <a:gd name="T134" fmla="*/ 609 w 609"/>
              <a:gd name="T135" fmla="*/ 443 h 44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09" h="443">
                <a:moveTo>
                  <a:pt x="13" y="73"/>
                </a:moveTo>
                <a:lnTo>
                  <a:pt x="20" y="94"/>
                </a:lnTo>
                <a:lnTo>
                  <a:pt x="19" y="121"/>
                </a:lnTo>
                <a:lnTo>
                  <a:pt x="19" y="144"/>
                </a:lnTo>
                <a:lnTo>
                  <a:pt x="20" y="153"/>
                </a:lnTo>
                <a:lnTo>
                  <a:pt x="15" y="187"/>
                </a:lnTo>
                <a:lnTo>
                  <a:pt x="26" y="180"/>
                </a:lnTo>
                <a:lnTo>
                  <a:pt x="41" y="195"/>
                </a:lnTo>
                <a:lnTo>
                  <a:pt x="26" y="197"/>
                </a:lnTo>
                <a:lnTo>
                  <a:pt x="15" y="195"/>
                </a:lnTo>
                <a:lnTo>
                  <a:pt x="13" y="208"/>
                </a:lnTo>
                <a:lnTo>
                  <a:pt x="13" y="216"/>
                </a:lnTo>
                <a:lnTo>
                  <a:pt x="26" y="216"/>
                </a:lnTo>
                <a:lnTo>
                  <a:pt x="28" y="223"/>
                </a:lnTo>
                <a:lnTo>
                  <a:pt x="19" y="227"/>
                </a:lnTo>
                <a:lnTo>
                  <a:pt x="19" y="242"/>
                </a:lnTo>
                <a:lnTo>
                  <a:pt x="11" y="256"/>
                </a:lnTo>
                <a:lnTo>
                  <a:pt x="7" y="256"/>
                </a:lnTo>
                <a:lnTo>
                  <a:pt x="13" y="231"/>
                </a:lnTo>
                <a:lnTo>
                  <a:pt x="11" y="225"/>
                </a:lnTo>
                <a:lnTo>
                  <a:pt x="0" y="259"/>
                </a:lnTo>
                <a:lnTo>
                  <a:pt x="15" y="271"/>
                </a:lnTo>
                <a:lnTo>
                  <a:pt x="41" y="284"/>
                </a:lnTo>
                <a:lnTo>
                  <a:pt x="43" y="295"/>
                </a:lnTo>
                <a:lnTo>
                  <a:pt x="57" y="295"/>
                </a:lnTo>
                <a:lnTo>
                  <a:pt x="77" y="341"/>
                </a:lnTo>
                <a:lnTo>
                  <a:pt x="74" y="356"/>
                </a:lnTo>
                <a:lnTo>
                  <a:pt x="110" y="385"/>
                </a:lnTo>
                <a:lnTo>
                  <a:pt x="172" y="383"/>
                </a:lnTo>
                <a:lnTo>
                  <a:pt x="218" y="404"/>
                </a:lnTo>
                <a:lnTo>
                  <a:pt x="241" y="400"/>
                </a:lnTo>
                <a:lnTo>
                  <a:pt x="380" y="404"/>
                </a:lnTo>
                <a:lnTo>
                  <a:pt x="537" y="442"/>
                </a:lnTo>
                <a:lnTo>
                  <a:pt x="539" y="390"/>
                </a:lnTo>
                <a:lnTo>
                  <a:pt x="608" y="110"/>
                </a:lnTo>
                <a:lnTo>
                  <a:pt x="186" y="0"/>
                </a:lnTo>
                <a:lnTo>
                  <a:pt x="182" y="1"/>
                </a:lnTo>
                <a:lnTo>
                  <a:pt x="184" y="9"/>
                </a:lnTo>
                <a:lnTo>
                  <a:pt x="178" y="11"/>
                </a:lnTo>
                <a:lnTo>
                  <a:pt x="184" y="17"/>
                </a:lnTo>
                <a:lnTo>
                  <a:pt x="184" y="22"/>
                </a:lnTo>
                <a:lnTo>
                  <a:pt x="184" y="28"/>
                </a:lnTo>
                <a:lnTo>
                  <a:pt x="190" y="26"/>
                </a:lnTo>
                <a:lnTo>
                  <a:pt x="199" y="30"/>
                </a:lnTo>
                <a:lnTo>
                  <a:pt x="195" y="43"/>
                </a:lnTo>
                <a:lnTo>
                  <a:pt x="197" y="49"/>
                </a:lnTo>
                <a:lnTo>
                  <a:pt x="188" y="66"/>
                </a:lnTo>
                <a:lnTo>
                  <a:pt x="178" y="55"/>
                </a:lnTo>
                <a:lnTo>
                  <a:pt x="174" y="56"/>
                </a:lnTo>
                <a:lnTo>
                  <a:pt x="174" y="64"/>
                </a:lnTo>
                <a:lnTo>
                  <a:pt x="182" y="66"/>
                </a:lnTo>
                <a:lnTo>
                  <a:pt x="190" y="83"/>
                </a:lnTo>
                <a:lnTo>
                  <a:pt x="186" y="106"/>
                </a:lnTo>
                <a:lnTo>
                  <a:pt x="190" y="113"/>
                </a:lnTo>
                <a:lnTo>
                  <a:pt x="195" y="113"/>
                </a:lnTo>
                <a:lnTo>
                  <a:pt x="191" y="121"/>
                </a:lnTo>
                <a:lnTo>
                  <a:pt x="186" y="121"/>
                </a:lnTo>
                <a:lnTo>
                  <a:pt x="174" y="136"/>
                </a:lnTo>
                <a:lnTo>
                  <a:pt x="174" y="140"/>
                </a:lnTo>
                <a:lnTo>
                  <a:pt x="172" y="149"/>
                </a:lnTo>
                <a:lnTo>
                  <a:pt x="169" y="151"/>
                </a:lnTo>
                <a:lnTo>
                  <a:pt x="172" y="157"/>
                </a:lnTo>
                <a:lnTo>
                  <a:pt x="167" y="159"/>
                </a:lnTo>
                <a:lnTo>
                  <a:pt x="167" y="184"/>
                </a:lnTo>
                <a:lnTo>
                  <a:pt x="157" y="187"/>
                </a:lnTo>
                <a:lnTo>
                  <a:pt x="157" y="197"/>
                </a:lnTo>
                <a:lnTo>
                  <a:pt x="148" y="187"/>
                </a:lnTo>
                <a:lnTo>
                  <a:pt x="148" y="189"/>
                </a:lnTo>
                <a:lnTo>
                  <a:pt x="131" y="208"/>
                </a:lnTo>
                <a:lnTo>
                  <a:pt x="125" y="206"/>
                </a:lnTo>
                <a:lnTo>
                  <a:pt x="121" y="197"/>
                </a:lnTo>
                <a:lnTo>
                  <a:pt x="119" y="202"/>
                </a:lnTo>
                <a:lnTo>
                  <a:pt x="115" y="199"/>
                </a:lnTo>
                <a:lnTo>
                  <a:pt x="112" y="210"/>
                </a:lnTo>
                <a:lnTo>
                  <a:pt x="112" y="201"/>
                </a:lnTo>
                <a:lnTo>
                  <a:pt x="106" y="202"/>
                </a:lnTo>
                <a:lnTo>
                  <a:pt x="112" y="195"/>
                </a:lnTo>
                <a:lnTo>
                  <a:pt x="102" y="195"/>
                </a:lnTo>
                <a:lnTo>
                  <a:pt x="112" y="189"/>
                </a:lnTo>
                <a:lnTo>
                  <a:pt x="102" y="187"/>
                </a:lnTo>
                <a:lnTo>
                  <a:pt x="106" y="182"/>
                </a:lnTo>
                <a:lnTo>
                  <a:pt x="115" y="187"/>
                </a:lnTo>
                <a:lnTo>
                  <a:pt x="117" y="180"/>
                </a:lnTo>
                <a:lnTo>
                  <a:pt x="131" y="174"/>
                </a:lnTo>
                <a:lnTo>
                  <a:pt x="125" y="187"/>
                </a:lnTo>
                <a:lnTo>
                  <a:pt x="127" y="197"/>
                </a:lnTo>
                <a:lnTo>
                  <a:pt x="131" y="182"/>
                </a:lnTo>
                <a:lnTo>
                  <a:pt x="142" y="178"/>
                </a:lnTo>
                <a:lnTo>
                  <a:pt x="138" y="185"/>
                </a:lnTo>
                <a:lnTo>
                  <a:pt x="142" y="189"/>
                </a:lnTo>
                <a:lnTo>
                  <a:pt x="142" y="184"/>
                </a:lnTo>
                <a:lnTo>
                  <a:pt x="148" y="178"/>
                </a:lnTo>
                <a:lnTo>
                  <a:pt x="157" y="166"/>
                </a:lnTo>
                <a:lnTo>
                  <a:pt x="155" y="159"/>
                </a:lnTo>
                <a:lnTo>
                  <a:pt x="142" y="159"/>
                </a:lnTo>
                <a:lnTo>
                  <a:pt x="144" y="149"/>
                </a:lnTo>
                <a:lnTo>
                  <a:pt x="150" y="155"/>
                </a:lnTo>
                <a:lnTo>
                  <a:pt x="153" y="140"/>
                </a:lnTo>
                <a:lnTo>
                  <a:pt x="167" y="140"/>
                </a:lnTo>
                <a:lnTo>
                  <a:pt x="169" y="125"/>
                </a:lnTo>
                <a:lnTo>
                  <a:pt x="161" y="113"/>
                </a:lnTo>
                <a:lnTo>
                  <a:pt x="161" y="128"/>
                </a:lnTo>
                <a:lnTo>
                  <a:pt x="157" y="127"/>
                </a:lnTo>
                <a:lnTo>
                  <a:pt x="148" y="132"/>
                </a:lnTo>
                <a:lnTo>
                  <a:pt x="142" y="142"/>
                </a:lnTo>
                <a:lnTo>
                  <a:pt x="134" y="144"/>
                </a:lnTo>
                <a:lnTo>
                  <a:pt x="119" y="153"/>
                </a:lnTo>
                <a:lnTo>
                  <a:pt x="110" y="166"/>
                </a:lnTo>
                <a:lnTo>
                  <a:pt x="129" y="166"/>
                </a:lnTo>
                <a:lnTo>
                  <a:pt x="112" y="170"/>
                </a:lnTo>
                <a:lnTo>
                  <a:pt x="102" y="168"/>
                </a:lnTo>
                <a:lnTo>
                  <a:pt x="119" y="144"/>
                </a:lnTo>
                <a:lnTo>
                  <a:pt x="131" y="140"/>
                </a:lnTo>
                <a:lnTo>
                  <a:pt x="142" y="123"/>
                </a:lnTo>
                <a:lnTo>
                  <a:pt x="146" y="130"/>
                </a:lnTo>
                <a:lnTo>
                  <a:pt x="153" y="125"/>
                </a:lnTo>
                <a:lnTo>
                  <a:pt x="161" y="108"/>
                </a:lnTo>
                <a:lnTo>
                  <a:pt x="159" y="96"/>
                </a:lnTo>
                <a:lnTo>
                  <a:pt x="157" y="106"/>
                </a:lnTo>
                <a:lnTo>
                  <a:pt x="153" y="102"/>
                </a:lnTo>
                <a:lnTo>
                  <a:pt x="157" y="92"/>
                </a:lnTo>
                <a:lnTo>
                  <a:pt x="150" y="92"/>
                </a:lnTo>
                <a:lnTo>
                  <a:pt x="148" y="102"/>
                </a:lnTo>
                <a:lnTo>
                  <a:pt x="144" y="106"/>
                </a:lnTo>
                <a:lnTo>
                  <a:pt x="142" y="94"/>
                </a:lnTo>
                <a:lnTo>
                  <a:pt x="140" y="92"/>
                </a:lnTo>
                <a:lnTo>
                  <a:pt x="138" y="96"/>
                </a:lnTo>
                <a:lnTo>
                  <a:pt x="131" y="83"/>
                </a:lnTo>
                <a:lnTo>
                  <a:pt x="115" y="81"/>
                </a:lnTo>
                <a:lnTo>
                  <a:pt x="62" y="55"/>
                </a:lnTo>
                <a:lnTo>
                  <a:pt x="22" y="20"/>
                </a:lnTo>
                <a:lnTo>
                  <a:pt x="13" y="45"/>
                </a:lnTo>
                <a:lnTo>
                  <a:pt x="13" y="73"/>
                </a:lnTo>
              </a:path>
            </a:pathLst>
          </a:custGeom>
          <a:solidFill>
            <a:srgbClr val="CCECFF"/>
          </a:solidFill>
          <a:ln w="12700" cap="rnd" cmpd="sng">
            <a:solidFill>
              <a:srgbClr val="000000"/>
            </a:solidFill>
            <a:prstDash val="solid"/>
            <a:round/>
            <a:headEnd/>
            <a:tailEnd/>
          </a:ln>
        </p:spPr>
        <p:txBody>
          <a:bodyPr/>
          <a:lstStyle/>
          <a:p>
            <a:endParaRPr lang="en-US"/>
          </a:p>
        </p:txBody>
      </p:sp>
      <p:sp>
        <p:nvSpPr>
          <p:cNvPr id="48144" name="Freeform 22"/>
          <p:cNvSpPr>
            <a:spLocks/>
          </p:cNvSpPr>
          <p:nvPr/>
        </p:nvSpPr>
        <p:spPr bwMode="auto">
          <a:xfrm>
            <a:off x="1506538" y="812800"/>
            <a:ext cx="49212" cy="52388"/>
          </a:xfrm>
          <a:custGeom>
            <a:avLst/>
            <a:gdLst>
              <a:gd name="T0" fmla="*/ 0 w 31"/>
              <a:gd name="T1" fmla="*/ 2147483647 h 33"/>
              <a:gd name="T2" fmla="*/ 2147483647 w 31"/>
              <a:gd name="T3" fmla="*/ 0 h 33"/>
              <a:gd name="T4" fmla="*/ 2147483647 w 31"/>
              <a:gd name="T5" fmla="*/ 2147483647 h 33"/>
              <a:gd name="T6" fmla="*/ 2147483647 w 31"/>
              <a:gd name="T7" fmla="*/ 2147483647 h 33"/>
              <a:gd name="T8" fmla="*/ 0 w 31"/>
              <a:gd name="T9" fmla="*/ 2147483647 h 33"/>
              <a:gd name="T10" fmla="*/ 0 60000 65536"/>
              <a:gd name="T11" fmla="*/ 0 60000 65536"/>
              <a:gd name="T12" fmla="*/ 0 60000 65536"/>
              <a:gd name="T13" fmla="*/ 0 60000 65536"/>
              <a:gd name="T14" fmla="*/ 0 60000 65536"/>
              <a:gd name="T15" fmla="*/ 0 w 31"/>
              <a:gd name="T16" fmla="*/ 0 h 33"/>
              <a:gd name="T17" fmla="*/ 31 w 31"/>
              <a:gd name="T18" fmla="*/ 33 h 33"/>
            </a:gdLst>
            <a:ahLst/>
            <a:cxnLst>
              <a:cxn ang="T10">
                <a:pos x="T0" y="T1"/>
              </a:cxn>
              <a:cxn ang="T11">
                <a:pos x="T2" y="T3"/>
              </a:cxn>
              <a:cxn ang="T12">
                <a:pos x="T4" y="T5"/>
              </a:cxn>
              <a:cxn ang="T13">
                <a:pos x="T6" y="T7"/>
              </a:cxn>
              <a:cxn ang="T14">
                <a:pos x="T8" y="T9"/>
              </a:cxn>
            </a:cxnLst>
            <a:rect l="T15" t="T16" r="T17" b="T18"/>
            <a:pathLst>
              <a:path w="31" h="33">
                <a:moveTo>
                  <a:pt x="0" y="15"/>
                </a:moveTo>
                <a:lnTo>
                  <a:pt x="26" y="0"/>
                </a:lnTo>
                <a:lnTo>
                  <a:pt x="30" y="13"/>
                </a:lnTo>
                <a:lnTo>
                  <a:pt x="26" y="32"/>
                </a:lnTo>
                <a:lnTo>
                  <a:pt x="0" y="15"/>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8145" name="Freeform 23"/>
          <p:cNvSpPr>
            <a:spLocks/>
          </p:cNvSpPr>
          <p:nvPr/>
        </p:nvSpPr>
        <p:spPr bwMode="auto">
          <a:xfrm>
            <a:off x="1535113" y="882650"/>
            <a:ext cx="49212" cy="74613"/>
          </a:xfrm>
          <a:custGeom>
            <a:avLst/>
            <a:gdLst>
              <a:gd name="T0" fmla="*/ 0 w 31"/>
              <a:gd name="T1" fmla="*/ 2147483647 h 47"/>
              <a:gd name="T2" fmla="*/ 2147483647 w 31"/>
              <a:gd name="T3" fmla="*/ 0 h 47"/>
              <a:gd name="T4" fmla="*/ 2147483647 w 31"/>
              <a:gd name="T5" fmla="*/ 2147483647 h 47"/>
              <a:gd name="T6" fmla="*/ 2147483647 w 31"/>
              <a:gd name="T7" fmla="*/ 2147483647 h 47"/>
              <a:gd name="T8" fmla="*/ 0 w 31"/>
              <a:gd name="T9" fmla="*/ 2147483647 h 47"/>
              <a:gd name="T10" fmla="*/ 0 60000 65536"/>
              <a:gd name="T11" fmla="*/ 0 60000 65536"/>
              <a:gd name="T12" fmla="*/ 0 60000 65536"/>
              <a:gd name="T13" fmla="*/ 0 60000 65536"/>
              <a:gd name="T14" fmla="*/ 0 60000 65536"/>
              <a:gd name="T15" fmla="*/ 0 w 31"/>
              <a:gd name="T16" fmla="*/ 0 h 47"/>
              <a:gd name="T17" fmla="*/ 31 w 31"/>
              <a:gd name="T18" fmla="*/ 47 h 47"/>
            </a:gdLst>
            <a:ahLst/>
            <a:cxnLst>
              <a:cxn ang="T10">
                <a:pos x="T0" y="T1"/>
              </a:cxn>
              <a:cxn ang="T11">
                <a:pos x="T2" y="T3"/>
              </a:cxn>
              <a:cxn ang="T12">
                <a:pos x="T4" y="T5"/>
              </a:cxn>
              <a:cxn ang="T13">
                <a:pos x="T6" y="T7"/>
              </a:cxn>
              <a:cxn ang="T14">
                <a:pos x="T8" y="T9"/>
              </a:cxn>
            </a:cxnLst>
            <a:rect l="T15" t="T16" r="T17" b="T18"/>
            <a:pathLst>
              <a:path w="31" h="47">
                <a:moveTo>
                  <a:pt x="0" y="13"/>
                </a:moveTo>
                <a:lnTo>
                  <a:pt x="21" y="0"/>
                </a:lnTo>
                <a:lnTo>
                  <a:pt x="30" y="5"/>
                </a:lnTo>
                <a:lnTo>
                  <a:pt x="27" y="46"/>
                </a:lnTo>
                <a:lnTo>
                  <a:pt x="0" y="13"/>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8146" name="Freeform 24"/>
          <p:cNvSpPr>
            <a:spLocks/>
          </p:cNvSpPr>
          <p:nvPr/>
        </p:nvSpPr>
        <p:spPr bwMode="auto">
          <a:xfrm>
            <a:off x="5911850" y="3706813"/>
            <a:ext cx="549275" cy="889000"/>
          </a:xfrm>
          <a:custGeom>
            <a:avLst/>
            <a:gdLst>
              <a:gd name="T0" fmla="*/ 0 w 346"/>
              <a:gd name="T1" fmla="*/ 2147483647 h 560"/>
              <a:gd name="T2" fmla="*/ 2147483647 w 346"/>
              <a:gd name="T3" fmla="*/ 2147483647 h 560"/>
              <a:gd name="T4" fmla="*/ 0 w 346"/>
              <a:gd name="T5" fmla="*/ 2147483647 h 560"/>
              <a:gd name="T6" fmla="*/ 2147483647 w 346"/>
              <a:gd name="T7" fmla="*/ 2147483647 h 560"/>
              <a:gd name="T8" fmla="*/ 2147483647 w 346"/>
              <a:gd name="T9" fmla="*/ 2147483647 h 560"/>
              <a:gd name="T10" fmla="*/ 2147483647 w 346"/>
              <a:gd name="T11" fmla="*/ 2147483647 h 560"/>
              <a:gd name="T12" fmla="*/ 2147483647 w 346"/>
              <a:gd name="T13" fmla="*/ 2147483647 h 560"/>
              <a:gd name="T14" fmla="*/ 2147483647 w 346"/>
              <a:gd name="T15" fmla="*/ 2147483647 h 560"/>
              <a:gd name="T16" fmla="*/ 2147483647 w 346"/>
              <a:gd name="T17" fmla="*/ 2147483647 h 560"/>
              <a:gd name="T18" fmla="*/ 2147483647 w 346"/>
              <a:gd name="T19" fmla="*/ 2147483647 h 560"/>
              <a:gd name="T20" fmla="*/ 2147483647 w 346"/>
              <a:gd name="T21" fmla="*/ 2147483647 h 560"/>
              <a:gd name="T22" fmla="*/ 2147483647 w 346"/>
              <a:gd name="T23" fmla="*/ 2147483647 h 560"/>
              <a:gd name="T24" fmla="*/ 2147483647 w 346"/>
              <a:gd name="T25" fmla="*/ 2147483647 h 560"/>
              <a:gd name="T26" fmla="*/ 2147483647 w 346"/>
              <a:gd name="T27" fmla="*/ 2147483647 h 560"/>
              <a:gd name="T28" fmla="*/ 2147483647 w 346"/>
              <a:gd name="T29" fmla="*/ 2147483647 h 560"/>
              <a:gd name="T30" fmla="*/ 2147483647 w 346"/>
              <a:gd name="T31" fmla="*/ 2147483647 h 560"/>
              <a:gd name="T32" fmla="*/ 2147483647 w 346"/>
              <a:gd name="T33" fmla="*/ 2147483647 h 560"/>
              <a:gd name="T34" fmla="*/ 2147483647 w 346"/>
              <a:gd name="T35" fmla="*/ 2147483647 h 560"/>
              <a:gd name="T36" fmla="*/ 2147483647 w 346"/>
              <a:gd name="T37" fmla="*/ 2147483647 h 560"/>
              <a:gd name="T38" fmla="*/ 2147483647 w 346"/>
              <a:gd name="T39" fmla="*/ 2147483647 h 560"/>
              <a:gd name="T40" fmla="*/ 2147483647 w 346"/>
              <a:gd name="T41" fmla="*/ 2147483647 h 560"/>
              <a:gd name="T42" fmla="*/ 2147483647 w 346"/>
              <a:gd name="T43" fmla="*/ 2147483647 h 560"/>
              <a:gd name="T44" fmla="*/ 2147483647 w 346"/>
              <a:gd name="T45" fmla="*/ 0 h 560"/>
              <a:gd name="T46" fmla="*/ 0 w 346"/>
              <a:gd name="T47" fmla="*/ 2147483647 h 56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46"/>
              <a:gd name="T73" fmla="*/ 0 h 560"/>
              <a:gd name="T74" fmla="*/ 346 w 346"/>
              <a:gd name="T75" fmla="*/ 560 h 56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46" h="560">
                <a:moveTo>
                  <a:pt x="0" y="22"/>
                </a:moveTo>
                <a:lnTo>
                  <a:pt x="7" y="30"/>
                </a:lnTo>
                <a:lnTo>
                  <a:pt x="0" y="377"/>
                </a:lnTo>
                <a:lnTo>
                  <a:pt x="20" y="543"/>
                </a:lnTo>
                <a:lnTo>
                  <a:pt x="45" y="549"/>
                </a:lnTo>
                <a:lnTo>
                  <a:pt x="56" y="496"/>
                </a:lnTo>
                <a:lnTo>
                  <a:pt x="64" y="511"/>
                </a:lnTo>
                <a:lnTo>
                  <a:pt x="64" y="536"/>
                </a:lnTo>
                <a:lnTo>
                  <a:pt x="79" y="549"/>
                </a:lnTo>
                <a:lnTo>
                  <a:pt x="60" y="559"/>
                </a:lnTo>
                <a:lnTo>
                  <a:pt x="106" y="545"/>
                </a:lnTo>
                <a:lnTo>
                  <a:pt x="117" y="530"/>
                </a:lnTo>
                <a:lnTo>
                  <a:pt x="111" y="523"/>
                </a:lnTo>
                <a:lnTo>
                  <a:pt x="115" y="509"/>
                </a:lnTo>
                <a:lnTo>
                  <a:pt x="90" y="485"/>
                </a:lnTo>
                <a:lnTo>
                  <a:pt x="90" y="470"/>
                </a:lnTo>
                <a:lnTo>
                  <a:pt x="345" y="445"/>
                </a:lnTo>
                <a:lnTo>
                  <a:pt x="326" y="356"/>
                </a:lnTo>
                <a:lnTo>
                  <a:pt x="327" y="326"/>
                </a:lnTo>
                <a:lnTo>
                  <a:pt x="339" y="307"/>
                </a:lnTo>
                <a:lnTo>
                  <a:pt x="329" y="277"/>
                </a:lnTo>
                <a:lnTo>
                  <a:pt x="303" y="237"/>
                </a:lnTo>
                <a:lnTo>
                  <a:pt x="238" y="0"/>
                </a:lnTo>
                <a:lnTo>
                  <a:pt x="0" y="22"/>
                </a:lnTo>
              </a:path>
            </a:pathLst>
          </a:custGeom>
          <a:solidFill>
            <a:srgbClr val="CCECFF"/>
          </a:solidFill>
          <a:ln w="12700" cap="sq" cmpd="sng">
            <a:solidFill>
              <a:schemeClr val="bg1"/>
            </a:solidFill>
            <a:prstDash val="solid"/>
            <a:round/>
            <a:headEnd/>
            <a:tailEnd/>
          </a:ln>
        </p:spPr>
        <p:txBody>
          <a:bodyPr wrap="none" anchor="ctr"/>
          <a:lstStyle/>
          <a:p>
            <a:endParaRPr lang="en-US"/>
          </a:p>
        </p:txBody>
      </p:sp>
      <p:sp>
        <p:nvSpPr>
          <p:cNvPr id="48147" name="Freeform 25"/>
          <p:cNvSpPr>
            <a:spLocks/>
          </p:cNvSpPr>
          <p:nvPr/>
        </p:nvSpPr>
        <p:spPr bwMode="auto">
          <a:xfrm>
            <a:off x="1898650" y="3155950"/>
            <a:ext cx="987425" cy="1141413"/>
          </a:xfrm>
          <a:custGeom>
            <a:avLst/>
            <a:gdLst>
              <a:gd name="T0" fmla="*/ 0 w 622"/>
              <a:gd name="T1" fmla="*/ 2147483647 h 719"/>
              <a:gd name="T2" fmla="*/ 2147483647 w 622"/>
              <a:gd name="T3" fmla="*/ 2147483647 h 719"/>
              <a:gd name="T4" fmla="*/ 2147483647 w 622"/>
              <a:gd name="T5" fmla="*/ 2147483647 h 719"/>
              <a:gd name="T6" fmla="*/ 2147483647 w 622"/>
              <a:gd name="T7" fmla="*/ 2147483647 h 719"/>
              <a:gd name="T8" fmla="*/ 2147483647 w 622"/>
              <a:gd name="T9" fmla="*/ 2147483647 h 719"/>
              <a:gd name="T10" fmla="*/ 2147483647 w 622"/>
              <a:gd name="T11" fmla="*/ 2147483647 h 719"/>
              <a:gd name="T12" fmla="*/ 2147483647 w 622"/>
              <a:gd name="T13" fmla="*/ 2147483647 h 719"/>
              <a:gd name="T14" fmla="*/ 2147483647 w 622"/>
              <a:gd name="T15" fmla="*/ 2147483647 h 719"/>
              <a:gd name="T16" fmla="*/ 2147483647 w 622"/>
              <a:gd name="T17" fmla="*/ 2147483647 h 719"/>
              <a:gd name="T18" fmla="*/ 2147483647 w 622"/>
              <a:gd name="T19" fmla="*/ 2147483647 h 719"/>
              <a:gd name="T20" fmla="*/ 2147483647 w 622"/>
              <a:gd name="T21" fmla="*/ 2147483647 h 719"/>
              <a:gd name="T22" fmla="*/ 2147483647 w 622"/>
              <a:gd name="T23" fmla="*/ 0 h 719"/>
              <a:gd name="T24" fmla="*/ 2147483647 w 622"/>
              <a:gd name="T25" fmla="*/ 2147483647 h 719"/>
              <a:gd name="T26" fmla="*/ 2147483647 w 622"/>
              <a:gd name="T27" fmla="*/ 2147483647 h 719"/>
              <a:gd name="T28" fmla="*/ 2147483647 w 622"/>
              <a:gd name="T29" fmla="*/ 2147483647 h 719"/>
              <a:gd name="T30" fmla="*/ 2147483647 w 622"/>
              <a:gd name="T31" fmla="*/ 2147483647 h 719"/>
              <a:gd name="T32" fmla="*/ 2147483647 w 622"/>
              <a:gd name="T33" fmla="*/ 2147483647 h 719"/>
              <a:gd name="T34" fmla="*/ 0 w 622"/>
              <a:gd name="T35" fmla="*/ 2147483647 h 7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22"/>
              <a:gd name="T55" fmla="*/ 0 h 719"/>
              <a:gd name="T56" fmla="*/ 622 w 622"/>
              <a:gd name="T57" fmla="*/ 719 h 71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22" h="719">
                <a:moveTo>
                  <a:pt x="0" y="490"/>
                </a:moveTo>
                <a:lnTo>
                  <a:pt x="39" y="456"/>
                </a:lnTo>
                <a:lnTo>
                  <a:pt x="24" y="428"/>
                </a:lnTo>
                <a:lnTo>
                  <a:pt x="30" y="390"/>
                </a:lnTo>
                <a:lnTo>
                  <a:pt x="72" y="323"/>
                </a:lnTo>
                <a:lnTo>
                  <a:pt x="100" y="303"/>
                </a:lnTo>
                <a:lnTo>
                  <a:pt x="83" y="278"/>
                </a:lnTo>
                <a:lnTo>
                  <a:pt x="75" y="214"/>
                </a:lnTo>
                <a:lnTo>
                  <a:pt x="85" y="94"/>
                </a:lnTo>
                <a:lnTo>
                  <a:pt x="108" y="85"/>
                </a:lnTo>
                <a:lnTo>
                  <a:pt x="140" y="106"/>
                </a:lnTo>
                <a:lnTo>
                  <a:pt x="170" y="0"/>
                </a:lnTo>
                <a:lnTo>
                  <a:pt x="621" y="75"/>
                </a:lnTo>
                <a:lnTo>
                  <a:pt x="526" y="718"/>
                </a:lnTo>
                <a:lnTo>
                  <a:pt x="389" y="697"/>
                </a:lnTo>
                <a:lnTo>
                  <a:pt x="303" y="672"/>
                </a:lnTo>
                <a:lnTo>
                  <a:pt x="127" y="570"/>
                </a:lnTo>
                <a:lnTo>
                  <a:pt x="0" y="490"/>
                </a:lnTo>
              </a:path>
            </a:pathLst>
          </a:custGeom>
          <a:solidFill>
            <a:srgbClr val="33C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8148" name="Freeform 26"/>
          <p:cNvSpPr>
            <a:spLocks/>
          </p:cNvSpPr>
          <p:nvPr/>
        </p:nvSpPr>
        <p:spPr bwMode="auto">
          <a:xfrm>
            <a:off x="4956175" y="3482975"/>
            <a:ext cx="733425" cy="652463"/>
          </a:xfrm>
          <a:custGeom>
            <a:avLst/>
            <a:gdLst>
              <a:gd name="T0" fmla="*/ 0 w 462"/>
              <a:gd name="T1" fmla="*/ 2147483647 h 411"/>
              <a:gd name="T2" fmla="*/ 2147483647 w 462"/>
              <a:gd name="T3" fmla="*/ 2147483647 h 411"/>
              <a:gd name="T4" fmla="*/ 2147483647 w 462"/>
              <a:gd name="T5" fmla="*/ 2147483647 h 411"/>
              <a:gd name="T6" fmla="*/ 2147483647 w 462"/>
              <a:gd name="T7" fmla="*/ 2147483647 h 411"/>
              <a:gd name="T8" fmla="*/ 2147483647 w 462"/>
              <a:gd name="T9" fmla="*/ 2147483647 h 411"/>
              <a:gd name="T10" fmla="*/ 2147483647 w 462"/>
              <a:gd name="T11" fmla="*/ 2147483647 h 411"/>
              <a:gd name="T12" fmla="*/ 2147483647 w 462"/>
              <a:gd name="T13" fmla="*/ 2147483647 h 411"/>
              <a:gd name="T14" fmla="*/ 2147483647 w 462"/>
              <a:gd name="T15" fmla="*/ 2147483647 h 411"/>
              <a:gd name="T16" fmla="*/ 2147483647 w 462"/>
              <a:gd name="T17" fmla="*/ 2147483647 h 411"/>
              <a:gd name="T18" fmla="*/ 2147483647 w 462"/>
              <a:gd name="T19" fmla="*/ 2147483647 h 411"/>
              <a:gd name="T20" fmla="*/ 2147483647 w 462"/>
              <a:gd name="T21" fmla="*/ 2147483647 h 411"/>
              <a:gd name="T22" fmla="*/ 2147483647 w 462"/>
              <a:gd name="T23" fmla="*/ 2147483647 h 411"/>
              <a:gd name="T24" fmla="*/ 2147483647 w 462"/>
              <a:gd name="T25" fmla="*/ 2147483647 h 411"/>
              <a:gd name="T26" fmla="*/ 2147483647 w 462"/>
              <a:gd name="T27" fmla="*/ 2147483647 h 411"/>
              <a:gd name="T28" fmla="*/ 2147483647 w 462"/>
              <a:gd name="T29" fmla="*/ 2147483647 h 411"/>
              <a:gd name="T30" fmla="*/ 2147483647 w 462"/>
              <a:gd name="T31" fmla="*/ 2147483647 h 411"/>
              <a:gd name="T32" fmla="*/ 2147483647 w 462"/>
              <a:gd name="T33" fmla="*/ 2147483647 h 411"/>
              <a:gd name="T34" fmla="*/ 2147483647 w 462"/>
              <a:gd name="T35" fmla="*/ 2147483647 h 411"/>
              <a:gd name="T36" fmla="*/ 2147483647 w 462"/>
              <a:gd name="T37" fmla="*/ 2147483647 h 411"/>
              <a:gd name="T38" fmla="*/ 2147483647 w 462"/>
              <a:gd name="T39" fmla="*/ 0 h 411"/>
              <a:gd name="T40" fmla="*/ 0 w 462"/>
              <a:gd name="T41" fmla="*/ 2147483647 h 41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62"/>
              <a:gd name="T64" fmla="*/ 0 h 411"/>
              <a:gd name="T65" fmla="*/ 462 w 462"/>
              <a:gd name="T66" fmla="*/ 411 h 41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62" h="411">
                <a:moveTo>
                  <a:pt x="0" y="13"/>
                </a:moveTo>
                <a:lnTo>
                  <a:pt x="20" y="137"/>
                </a:lnTo>
                <a:lnTo>
                  <a:pt x="15" y="338"/>
                </a:lnTo>
                <a:lnTo>
                  <a:pt x="26" y="349"/>
                </a:lnTo>
                <a:lnTo>
                  <a:pt x="57" y="347"/>
                </a:lnTo>
                <a:lnTo>
                  <a:pt x="57" y="410"/>
                </a:lnTo>
                <a:lnTo>
                  <a:pt x="333" y="406"/>
                </a:lnTo>
                <a:lnTo>
                  <a:pt x="327" y="341"/>
                </a:lnTo>
                <a:lnTo>
                  <a:pt x="350" y="277"/>
                </a:lnTo>
                <a:lnTo>
                  <a:pt x="382" y="226"/>
                </a:lnTo>
                <a:lnTo>
                  <a:pt x="382" y="213"/>
                </a:lnTo>
                <a:lnTo>
                  <a:pt x="409" y="171"/>
                </a:lnTo>
                <a:lnTo>
                  <a:pt x="422" y="126"/>
                </a:lnTo>
                <a:lnTo>
                  <a:pt x="417" y="122"/>
                </a:lnTo>
                <a:lnTo>
                  <a:pt x="438" y="103"/>
                </a:lnTo>
                <a:lnTo>
                  <a:pt x="461" y="64"/>
                </a:lnTo>
                <a:lnTo>
                  <a:pt x="453" y="54"/>
                </a:lnTo>
                <a:lnTo>
                  <a:pt x="392" y="56"/>
                </a:lnTo>
                <a:lnTo>
                  <a:pt x="409" y="35"/>
                </a:lnTo>
                <a:lnTo>
                  <a:pt x="403" y="0"/>
                </a:lnTo>
                <a:lnTo>
                  <a:pt x="0" y="13"/>
                </a:lnTo>
              </a:path>
            </a:pathLst>
          </a:custGeom>
          <a:solidFill>
            <a:srgbClr val="003399"/>
          </a:solidFill>
          <a:ln w="12700" cap="rnd" cmpd="sng">
            <a:solidFill>
              <a:srgbClr val="000000"/>
            </a:solidFill>
            <a:prstDash val="solid"/>
            <a:round/>
            <a:headEnd/>
            <a:tailEnd/>
          </a:ln>
        </p:spPr>
        <p:txBody>
          <a:bodyPr/>
          <a:lstStyle/>
          <a:p>
            <a:endParaRPr lang="en-US"/>
          </a:p>
        </p:txBody>
      </p:sp>
      <p:sp>
        <p:nvSpPr>
          <p:cNvPr id="48149" name="Freeform 27"/>
          <p:cNvSpPr>
            <a:spLocks/>
          </p:cNvSpPr>
          <p:nvPr/>
        </p:nvSpPr>
        <p:spPr bwMode="auto">
          <a:xfrm>
            <a:off x="920750" y="1928813"/>
            <a:ext cx="1138238" cy="1954212"/>
          </a:xfrm>
          <a:custGeom>
            <a:avLst/>
            <a:gdLst>
              <a:gd name="T0" fmla="*/ 2147483647 w 717"/>
              <a:gd name="T1" fmla="*/ 2147483647 h 1231"/>
              <a:gd name="T2" fmla="*/ 2147483647 w 717"/>
              <a:gd name="T3" fmla="*/ 2147483647 h 1231"/>
              <a:gd name="T4" fmla="*/ 2147483647 w 717"/>
              <a:gd name="T5" fmla="*/ 2147483647 h 1231"/>
              <a:gd name="T6" fmla="*/ 2147483647 w 717"/>
              <a:gd name="T7" fmla="*/ 2147483647 h 1231"/>
              <a:gd name="T8" fmla="*/ 2147483647 w 717"/>
              <a:gd name="T9" fmla="*/ 2147483647 h 1231"/>
              <a:gd name="T10" fmla="*/ 2147483647 w 717"/>
              <a:gd name="T11" fmla="*/ 2147483647 h 1231"/>
              <a:gd name="T12" fmla="*/ 2147483647 w 717"/>
              <a:gd name="T13" fmla="*/ 2147483647 h 1231"/>
              <a:gd name="T14" fmla="*/ 2147483647 w 717"/>
              <a:gd name="T15" fmla="*/ 2147483647 h 1231"/>
              <a:gd name="T16" fmla="*/ 2147483647 w 717"/>
              <a:gd name="T17" fmla="*/ 2147483647 h 1231"/>
              <a:gd name="T18" fmla="*/ 2147483647 w 717"/>
              <a:gd name="T19" fmla="*/ 2147483647 h 1231"/>
              <a:gd name="T20" fmla="*/ 2147483647 w 717"/>
              <a:gd name="T21" fmla="*/ 2147483647 h 1231"/>
              <a:gd name="T22" fmla="*/ 2147483647 w 717"/>
              <a:gd name="T23" fmla="*/ 2147483647 h 1231"/>
              <a:gd name="T24" fmla="*/ 2147483647 w 717"/>
              <a:gd name="T25" fmla="*/ 2147483647 h 1231"/>
              <a:gd name="T26" fmla="*/ 2147483647 w 717"/>
              <a:gd name="T27" fmla="*/ 2147483647 h 1231"/>
              <a:gd name="T28" fmla="*/ 2147483647 w 717"/>
              <a:gd name="T29" fmla="*/ 2147483647 h 1231"/>
              <a:gd name="T30" fmla="*/ 2147483647 w 717"/>
              <a:gd name="T31" fmla="*/ 2147483647 h 1231"/>
              <a:gd name="T32" fmla="*/ 2147483647 w 717"/>
              <a:gd name="T33" fmla="*/ 2147483647 h 1231"/>
              <a:gd name="T34" fmla="*/ 2147483647 w 717"/>
              <a:gd name="T35" fmla="*/ 2147483647 h 1231"/>
              <a:gd name="T36" fmla="*/ 2147483647 w 717"/>
              <a:gd name="T37" fmla="*/ 2147483647 h 1231"/>
              <a:gd name="T38" fmla="*/ 2147483647 w 717"/>
              <a:gd name="T39" fmla="*/ 2147483647 h 1231"/>
              <a:gd name="T40" fmla="*/ 2147483647 w 717"/>
              <a:gd name="T41" fmla="*/ 2147483647 h 1231"/>
              <a:gd name="T42" fmla="*/ 2147483647 w 717"/>
              <a:gd name="T43" fmla="*/ 2147483647 h 1231"/>
              <a:gd name="T44" fmla="*/ 2147483647 w 717"/>
              <a:gd name="T45" fmla="*/ 2147483647 h 1231"/>
              <a:gd name="T46" fmla="*/ 2147483647 w 717"/>
              <a:gd name="T47" fmla="*/ 2147483647 h 1231"/>
              <a:gd name="T48" fmla="*/ 2147483647 w 717"/>
              <a:gd name="T49" fmla="*/ 2147483647 h 1231"/>
              <a:gd name="T50" fmla="*/ 2147483647 w 717"/>
              <a:gd name="T51" fmla="*/ 2147483647 h 1231"/>
              <a:gd name="T52" fmla="*/ 2147483647 w 717"/>
              <a:gd name="T53" fmla="*/ 2147483647 h 1231"/>
              <a:gd name="T54" fmla="*/ 2147483647 w 717"/>
              <a:gd name="T55" fmla="*/ 2147483647 h 1231"/>
              <a:gd name="T56" fmla="*/ 2147483647 w 717"/>
              <a:gd name="T57" fmla="*/ 2147483647 h 1231"/>
              <a:gd name="T58" fmla="*/ 2147483647 w 717"/>
              <a:gd name="T59" fmla="*/ 2147483647 h 1231"/>
              <a:gd name="T60" fmla="*/ 2147483647 w 717"/>
              <a:gd name="T61" fmla="*/ 2147483647 h 1231"/>
              <a:gd name="T62" fmla="*/ 2147483647 w 717"/>
              <a:gd name="T63" fmla="*/ 2147483647 h 1231"/>
              <a:gd name="T64" fmla="*/ 2147483647 w 717"/>
              <a:gd name="T65" fmla="*/ 2147483647 h 1231"/>
              <a:gd name="T66" fmla="*/ 2147483647 w 717"/>
              <a:gd name="T67" fmla="*/ 2147483647 h 1231"/>
              <a:gd name="T68" fmla="*/ 2147483647 w 717"/>
              <a:gd name="T69" fmla="*/ 2147483647 h 1231"/>
              <a:gd name="T70" fmla="*/ 2147483647 w 717"/>
              <a:gd name="T71" fmla="*/ 2147483647 h 1231"/>
              <a:gd name="T72" fmla="*/ 2147483647 w 717"/>
              <a:gd name="T73" fmla="*/ 2147483647 h 1231"/>
              <a:gd name="T74" fmla="*/ 2147483647 w 717"/>
              <a:gd name="T75" fmla="*/ 2147483647 h 1231"/>
              <a:gd name="T76" fmla="*/ 2147483647 w 717"/>
              <a:gd name="T77" fmla="*/ 2147483647 h 1231"/>
              <a:gd name="T78" fmla="*/ 2147483647 w 717"/>
              <a:gd name="T79" fmla="*/ 2147483647 h 1231"/>
              <a:gd name="T80" fmla="*/ 2147483647 w 717"/>
              <a:gd name="T81" fmla="*/ 2147483647 h 1231"/>
              <a:gd name="T82" fmla="*/ 2147483647 w 717"/>
              <a:gd name="T83" fmla="*/ 2147483647 h 1231"/>
              <a:gd name="T84" fmla="*/ 2147483647 w 717"/>
              <a:gd name="T85" fmla="*/ 2147483647 h 1231"/>
              <a:gd name="T86" fmla="*/ 2147483647 w 717"/>
              <a:gd name="T87" fmla="*/ 2147483647 h 1231"/>
              <a:gd name="T88" fmla="*/ 2147483647 w 717"/>
              <a:gd name="T89" fmla="*/ 2147483647 h 1231"/>
              <a:gd name="T90" fmla="*/ 2147483647 w 717"/>
              <a:gd name="T91" fmla="*/ 2147483647 h 1231"/>
              <a:gd name="T92" fmla="*/ 2147483647 w 717"/>
              <a:gd name="T93" fmla="*/ 2147483647 h 1231"/>
              <a:gd name="T94" fmla="*/ 2147483647 w 717"/>
              <a:gd name="T95" fmla="*/ 2147483647 h 1231"/>
              <a:gd name="T96" fmla="*/ 2147483647 w 717"/>
              <a:gd name="T97" fmla="*/ 0 h 1231"/>
              <a:gd name="T98" fmla="*/ 2147483647 w 717"/>
              <a:gd name="T99" fmla="*/ 2147483647 h 1231"/>
              <a:gd name="T100" fmla="*/ 2147483647 w 717"/>
              <a:gd name="T101" fmla="*/ 2147483647 h 1231"/>
              <a:gd name="T102" fmla="*/ 0 w 717"/>
              <a:gd name="T103" fmla="*/ 2147483647 h 1231"/>
              <a:gd name="T104" fmla="*/ 2147483647 w 717"/>
              <a:gd name="T105" fmla="*/ 2147483647 h 123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17"/>
              <a:gd name="T160" fmla="*/ 0 h 1231"/>
              <a:gd name="T161" fmla="*/ 717 w 717"/>
              <a:gd name="T162" fmla="*/ 1231 h 123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17" h="1231">
                <a:moveTo>
                  <a:pt x="15" y="225"/>
                </a:moveTo>
                <a:lnTo>
                  <a:pt x="22" y="249"/>
                </a:lnTo>
                <a:lnTo>
                  <a:pt x="3" y="344"/>
                </a:lnTo>
                <a:lnTo>
                  <a:pt x="17" y="374"/>
                </a:lnTo>
                <a:lnTo>
                  <a:pt x="73" y="499"/>
                </a:lnTo>
                <a:lnTo>
                  <a:pt x="79" y="497"/>
                </a:lnTo>
                <a:lnTo>
                  <a:pt x="83" y="471"/>
                </a:lnTo>
                <a:lnTo>
                  <a:pt x="92" y="463"/>
                </a:lnTo>
                <a:lnTo>
                  <a:pt x="102" y="473"/>
                </a:lnTo>
                <a:lnTo>
                  <a:pt x="85" y="488"/>
                </a:lnTo>
                <a:lnTo>
                  <a:pt x="90" y="497"/>
                </a:lnTo>
                <a:lnTo>
                  <a:pt x="106" y="554"/>
                </a:lnTo>
                <a:lnTo>
                  <a:pt x="96" y="548"/>
                </a:lnTo>
                <a:lnTo>
                  <a:pt x="75" y="529"/>
                </a:lnTo>
                <a:lnTo>
                  <a:pt x="83" y="507"/>
                </a:lnTo>
                <a:lnTo>
                  <a:pt x="71" y="507"/>
                </a:lnTo>
                <a:lnTo>
                  <a:pt x="60" y="531"/>
                </a:lnTo>
                <a:lnTo>
                  <a:pt x="64" y="582"/>
                </a:lnTo>
                <a:lnTo>
                  <a:pt x="75" y="603"/>
                </a:lnTo>
                <a:lnTo>
                  <a:pt x="102" y="622"/>
                </a:lnTo>
                <a:lnTo>
                  <a:pt x="96" y="649"/>
                </a:lnTo>
                <a:lnTo>
                  <a:pt x="79" y="650"/>
                </a:lnTo>
                <a:lnTo>
                  <a:pt x="75" y="685"/>
                </a:lnTo>
                <a:lnTo>
                  <a:pt x="111" y="756"/>
                </a:lnTo>
                <a:lnTo>
                  <a:pt x="140" y="802"/>
                </a:lnTo>
                <a:lnTo>
                  <a:pt x="134" y="828"/>
                </a:lnTo>
                <a:lnTo>
                  <a:pt x="153" y="847"/>
                </a:lnTo>
                <a:lnTo>
                  <a:pt x="145" y="864"/>
                </a:lnTo>
                <a:lnTo>
                  <a:pt x="134" y="906"/>
                </a:lnTo>
                <a:lnTo>
                  <a:pt x="147" y="921"/>
                </a:lnTo>
                <a:lnTo>
                  <a:pt x="238" y="951"/>
                </a:lnTo>
                <a:lnTo>
                  <a:pt x="270" y="1002"/>
                </a:lnTo>
                <a:lnTo>
                  <a:pt x="312" y="1018"/>
                </a:lnTo>
                <a:lnTo>
                  <a:pt x="314" y="1048"/>
                </a:lnTo>
                <a:lnTo>
                  <a:pt x="342" y="1055"/>
                </a:lnTo>
                <a:lnTo>
                  <a:pt x="376" y="1105"/>
                </a:lnTo>
                <a:lnTo>
                  <a:pt x="399" y="1146"/>
                </a:lnTo>
                <a:lnTo>
                  <a:pt x="399" y="1214"/>
                </a:lnTo>
                <a:lnTo>
                  <a:pt x="655" y="1230"/>
                </a:lnTo>
                <a:lnTo>
                  <a:pt x="640" y="1201"/>
                </a:lnTo>
                <a:lnTo>
                  <a:pt x="645" y="1163"/>
                </a:lnTo>
                <a:lnTo>
                  <a:pt x="687" y="1097"/>
                </a:lnTo>
                <a:lnTo>
                  <a:pt x="716" y="1076"/>
                </a:lnTo>
                <a:lnTo>
                  <a:pt x="698" y="1052"/>
                </a:lnTo>
                <a:lnTo>
                  <a:pt x="691" y="987"/>
                </a:lnTo>
                <a:lnTo>
                  <a:pt x="348" y="474"/>
                </a:lnTo>
                <a:lnTo>
                  <a:pt x="323" y="421"/>
                </a:lnTo>
                <a:lnTo>
                  <a:pt x="405" y="96"/>
                </a:lnTo>
                <a:lnTo>
                  <a:pt x="68" y="0"/>
                </a:lnTo>
                <a:lnTo>
                  <a:pt x="58" y="18"/>
                </a:lnTo>
                <a:lnTo>
                  <a:pt x="60" y="62"/>
                </a:lnTo>
                <a:lnTo>
                  <a:pt x="0" y="162"/>
                </a:lnTo>
                <a:lnTo>
                  <a:pt x="15" y="225"/>
                </a:lnTo>
              </a:path>
            </a:pathLst>
          </a:custGeom>
          <a:solidFill>
            <a:srgbClr val="CCECFF"/>
          </a:solidFill>
          <a:ln w="12700" cap="rnd" cmpd="sng">
            <a:solidFill>
              <a:srgbClr val="000000"/>
            </a:solidFill>
            <a:prstDash val="solid"/>
            <a:round/>
            <a:headEnd/>
            <a:tailEnd/>
          </a:ln>
        </p:spPr>
        <p:txBody>
          <a:bodyPr/>
          <a:lstStyle/>
          <a:p>
            <a:endParaRPr lang="en-US"/>
          </a:p>
        </p:txBody>
      </p:sp>
      <p:sp>
        <p:nvSpPr>
          <p:cNvPr id="48150" name="Freeform 28"/>
          <p:cNvSpPr>
            <a:spLocks/>
          </p:cNvSpPr>
          <p:nvPr/>
        </p:nvSpPr>
        <p:spPr bwMode="auto">
          <a:xfrm>
            <a:off x="2859088" y="3289300"/>
            <a:ext cx="1052512" cy="835025"/>
          </a:xfrm>
          <a:custGeom>
            <a:avLst/>
            <a:gdLst>
              <a:gd name="T0" fmla="*/ 0 w 663"/>
              <a:gd name="T1" fmla="*/ 2147483647 h 526"/>
              <a:gd name="T2" fmla="*/ 2147483647 w 663"/>
              <a:gd name="T3" fmla="*/ 0 h 526"/>
              <a:gd name="T4" fmla="*/ 2147483647 w 663"/>
              <a:gd name="T5" fmla="*/ 2147483647 h 526"/>
              <a:gd name="T6" fmla="*/ 2147483647 w 663"/>
              <a:gd name="T7" fmla="*/ 2147483647 h 526"/>
              <a:gd name="T8" fmla="*/ 2147483647 w 663"/>
              <a:gd name="T9" fmla="*/ 2147483647 h 526"/>
              <a:gd name="T10" fmla="*/ 2147483647 w 663"/>
              <a:gd name="T11" fmla="*/ 2147483647 h 526"/>
              <a:gd name="T12" fmla="*/ 2147483647 w 663"/>
              <a:gd name="T13" fmla="*/ 2147483647 h 526"/>
              <a:gd name="T14" fmla="*/ 2147483647 w 663"/>
              <a:gd name="T15" fmla="*/ 2147483647 h 526"/>
              <a:gd name="T16" fmla="*/ 0 w 663"/>
              <a:gd name="T17" fmla="*/ 2147483647 h 5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3"/>
              <a:gd name="T28" fmla="*/ 0 h 526"/>
              <a:gd name="T29" fmla="*/ 663 w 663"/>
              <a:gd name="T30" fmla="*/ 526 h 5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3" h="526">
                <a:moveTo>
                  <a:pt x="0" y="456"/>
                </a:moveTo>
                <a:lnTo>
                  <a:pt x="64" y="0"/>
                </a:lnTo>
                <a:lnTo>
                  <a:pt x="491" y="51"/>
                </a:lnTo>
                <a:lnTo>
                  <a:pt x="662" y="64"/>
                </a:lnTo>
                <a:lnTo>
                  <a:pt x="654" y="178"/>
                </a:lnTo>
                <a:lnTo>
                  <a:pt x="631" y="525"/>
                </a:lnTo>
                <a:lnTo>
                  <a:pt x="546" y="519"/>
                </a:lnTo>
                <a:lnTo>
                  <a:pt x="273" y="492"/>
                </a:lnTo>
                <a:lnTo>
                  <a:pt x="0" y="456"/>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8151" name="Freeform 29"/>
          <p:cNvSpPr>
            <a:spLocks/>
          </p:cNvSpPr>
          <p:nvPr/>
        </p:nvSpPr>
        <p:spPr bwMode="auto">
          <a:xfrm>
            <a:off x="7761288" y="2106613"/>
            <a:ext cx="249237" cy="236537"/>
          </a:xfrm>
          <a:custGeom>
            <a:avLst/>
            <a:gdLst>
              <a:gd name="T0" fmla="*/ 0 w 157"/>
              <a:gd name="T1" fmla="*/ 2147483647 h 149"/>
              <a:gd name="T2" fmla="*/ 2147483647 w 157"/>
              <a:gd name="T3" fmla="*/ 2147483647 h 149"/>
              <a:gd name="T4" fmla="*/ 2147483647 w 157"/>
              <a:gd name="T5" fmla="*/ 2147483647 h 149"/>
              <a:gd name="T6" fmla="*/ 2147483647 w 157"/>
              <a:gd name="T7" fmla="*/ 2147483647 h 149"/>
              <a:gd name="T8" fmla="*/ 2147483647 w 157"/>
              <a:gd name="T9" fmla="*/ 2147483647 h 149"/>
              <a:gd name="T10" fmla="*/ 2147483647 w 157"/>
              <a:gd name="T11" fmla="*/ 2147483647 h 149"/>
              <a:gd name="T12" fmla="*/ 2147483647 w 157"/>
              <a:gd name="T13" fmla="*/ 2147483647 h 149"/>
              <a:gd name="T14" fmla="*/ 2147483647 w 157"/>
              <a:gd name="T15" fmla="*/ 2147483647 h 149"/>
              <a:gd name="T16" fmla="*/ 2147483647 w 157"/>
              <a:gd name="T17" fmla="*/ 2147483647 h 149"/>
              <a:gd name="T18" fmla="*/ 2147483647 w 157"/>
              <a:gd name="T19" fmla="*/ 2147483647 h 149"/>
              <a:gd name="T20" fmla="*/ 2147483647 w 157"/>
              <a:gd name="T21" fmla="*/ 2147483647 h 149"/>
              <a:gd name="T22" fmla="*/ 2147483647 w 157"/>
              <a:gd name="T23" fmla="*/ 2147483647 h 149"/>
              <a:gd name="T24" fmla="*/ 2147483647 w 157"/>
              <a:gd name="T25" fmla="*/ 2147483647 h 149"/>
              <a:gd name="T26" fmla="*/ 2147483647 w 157"/>
              <a:gd name="T27" fmla="*/ 2147483647 h 149"/>
              <a:gd name="T28" fmla="*/ 2147483647 w 157"/>
              <a:gd name="T29" fmla="*/ 2147483647 h 149"/>
              <a:gd name="T30" fmla="*/ 2147483647 w 157"/>
              <a:gd name="T31" fmla="*/ 0 h 149"/>
              <a:gd name="T32" fmla="*/ 0 w 157"/>
              <a:gd name="T33" fmla="*/ 2147483647 h 1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7"/>
              <a:gd name="T52" fmla="*/ 0 h 149"/>
              <a:gd name="T53" fmla="*/ 157 w 157"/>
              <a:gd name="T54" fmla="*/ 149 h 14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7" h="149">
                <a:moveTo>
                  <a:pt x="0" y="30"/>
                </a:moveTo>
                <a:lnTo>
                  <a:pt x="13" y="106"/>
                </a:lnTo>
                <a:lnTo>
                  <a:pt x="13" y="148"/>
                </a:lnTo>
                <a:lnTo>
                  <a:pt x="24" y="146"/>
                </a:lnTo>
                <a:lnTo>
                  <a:pt x="32" y="132"/>
                </a:lnTo>
                <a:lnTo>
                  <a:pt x="55" y="121"/>
                </a:lnTo>
                <a:lnTo>
                  <a:pt x="66" y="104"/>
                </a:lnTo>
                <a:lnTo>
                  <a:pt x="72" y="106"/>
                </a:lnTo>
                <a:lnTo>
                  <a:pt x="87" y="100"/>
                </a:lnTo>
                <a:lnTo>
                  <a:pt x="112" y="96"/>
                </a:lnTo>
                <a:lnTo>
                  <a:pt x="114" y="87"/>
                </a:lnTo>
                <a:lnTo>
                  <a:pt x="121" y="91"/>
                </a:lnTo>
                <a:lnTo>
                  <a:pt x="129" y="85"/>
                </a:lnTo>
                <a:lnTo>
                  <a:pt x="142" y="83"/>
                </a:lnTo>
                <a:lnTo>
                  <a:pt x="156" y="75"/>
                </a:lnTo>
                <a:lnTo>
                  <a:pt x="142" y="0"/>
                </a:lnTo>
                <a:lnTo>
                  <a:pt x="0" y="30"/>
                </a:lnTo>
              </a:path>
            </a:pathLst>
          </a:custGeom>
          <a:solidFill>
            <a:srgbClr val="CCECFF"/>
          </a:solidFill>
          <a:ln w="12700" cap="sq" cmpd="sng">
            <a:solidFill>
              <a:schemeClr val="bg1"/>
            </a:solidFill>
            <a:prstDash val="solid"/>
            <a:round/>
            <a:headEnd/>
            <a:tailEnd/>
          </a:ln>
        </p:spPr>
        <p:txBody>
          <a:bodyPr wrap="none" anchor="ctr"/>
          <a:lstStyle/>
          <a:p>
            <a:endParaRPr lang="en-US"/>
          </a:p>
        </p:txBody>
      </p:sp>
      <p:sp>
        <p:nvSpPr>
          <p:cNvPr id="48152" name="Freeform 30"/>
          <p:cNvSpPr>
            <a:spLocks/>
          </p:cNvSpPr>
          <p:nvPr/>
        </p:nvSpPr>
        <p:spPr bwMode="auto">
          <a:xfrm>
            <a:off x="7550150" y="2611438"/>
            <a:ext cx="146050" cy="249237"/>
          </a:xfrm>
          <a:custGeom>
            <a:avLst/>
            <a:gdLst>
              <a:gd name="T0" fmla="*/ 0 w 92"/>
              <a:gd name="T1" fmla="*/ 2147483647 h 157"/>
              <a:gd name="T2" fmla="*/ 2147483647 w 92"/>
              <a:gd name="T3" fmla="*/ 0 h 157"/>
              <a:gd name="T4" fmla="*/ 2147483647 w 92"/>
              <a:gd name="T5" fmla="*/ 0 h 157"/>
              <a:gd name="T6" fmla="*/ 2147483647 w 92"/>
              <a:gd name="T7" fmla="*/ 2147483647 h 157"/>
              <a:gd name="T8" fmla="*/ 2147483647 w 92"/>
              <a:gd name="T9" fmla="*/ 2147483647 h 157"/>
              <a:gd name="T10" fmla="*/ 2147483647 w 92"/>
              <a:gd name="T11" fmla="*/ 2147483647 h 157"/>
              <a:gd name="T12" fmla="*/ 2147483647 w 92"/>
              <a:gd name="T13" fmla="*/ 2147483647 h 157"/>
              <a:gd name="T14" fmla="*/ 2147483647 w 92"/>
              <a:gd name="T15" fmla="*/ 2147483647 h 157"/>
              <a:gd name="T16" fmla="*/ 2147483647 w 92"/>
              <a:gd name="T17" fmla="*/ 2147483647 h 157"/>
              <a:gd name="T18" fmla="*/ 2147483647 w 92"/>
              <a:gd name="T19" fmla="*/ 2147483647 h 157"/>
              <a:gd name="T20" fmla="*/ 2147483647 w 92"/>
              <a:gd name="T21" fmla="*/ 2147483647 h 157"/>
              <a:gd name="T22" fmla="*/ 2147483647 w 92"/>
              <a:gd name="T23" fmla="*/ 2147483647 h 157"/>
              <a:gd name="T24" fmla="*/ 2147483647 w 92"/>
              <a:gd name="T25" fmla="*/ 2147483647 h 157"/>
              <a:gd name="T26" fmla="*/ 2147483647 w 92"/>
              <a:gd name="T27" fmla="*/ 2147483647 h 157"/>
              <a:gd name="T28" fmla="*/ 2147483647 w 92"/>
              <a:gd name="T29" fmla="*/ 2147483647 h 157"/>
              <a:gd name="T30" fmla="*/ 2147483647 w 92"/>
              <a:gd name="T31" fmla="*/ 2147483647 h 157"/>
              <a:gd name="T32" fmla="*/ 2147483647 w 92"/>
              <a:gd name="T33" fmla="*/ 2147483647 h 157"/>
              <a:gd name="T34" fmla="*/ 2147483647 w 92"/>
              <a:gd name="T35" fmla="*/ 2147483647 h 157"/>
              <a:gd name="T36" fmla="*/ 2147483647 w 92"/>
              <a:gd name="T37" fmla="*/ 2147483647 h 157"/>
              <a:gd name="T38" fmla="*/ 0 w 92"/>
              <a:gd name="T39" fmla="*/ 2147483647 h 15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2"/>
              <a:gd name="T61" fmla="*/ 0 h 157"/>
              <a:gd name="T62" fmla="*/ 92 w 92"/>
              <a:gd name="T63" fmla="*/ 157 h 15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2" h="157">
                <a:moveTo>
                  <a:pt x="0" y="16"/>
                </a:moveTo>
                <a:lnTo>
                  <a:pt x="13" y="0"/>
                </a:lnTo>
                <a:lnTo>
                  <a:pt x="28" y="0"/>
                </a:lnTo>
                <a:lnTo>
                  <a:pt x="22" y="16"/>
                </a:lnTo>
                <a:lnTo>
                  <a:pt x="18" y="24"/>
                </a:lnTo>
                <a:lnTo>
                  <a:pt x="20" y="41"/>
                </a:lnTo>
                <a:lnTo>
                  <a:pt x="32" y="52"/>
                </a:lnTo>
                <a:lnTo>
                  <a:pt x="43" y="63"/>
                </a:lnTo>
                <a:lnTo>
                  <a:pt x="47" y="82"/>
                </a:lnTo>
                <a:lnTo>
                  <a:pt x="58" y="97"/>
                </a:lnTo>
                <a:lnTo>
                  <a:pt x="70" y="103"/>
                </a:lnTo>
                <a:lnTo>
                  <a:pt x="81" y="109"/>
                </a:lnTo>
                <a:lnTo>
                  <a:pt x="89" y="124"/>
                </a:lnTo>
                <a:lnTo>
                  <a:pt x="75" y="133"/>
                </a:lnTo>
                <a:lnTo>
                  <a:pt x="89" y="131"/>
                </a:lnTo>
                <a:lnTo>
                  <a:pt x="91" y="144"/>
                </a:lnTo>
                <a:lnTo>
                  <a:pt x="70" y="152"/>
                </a:lnTo>
                <a:lnTo>
                  <a:pt x="36" y="156"/>
                </a:lnTo>
                <a:lnTo>
                  <a:pt x="34" y="144"/>
                </a:lnTo>
                <a:lnTo>
                  <a:pt x="0" y="16"/>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8153" name="Freeform 31"/>
          <p:cNvSpPr>
            <a:spLocks/>
          </p:cNvSpPr>
          <p:nvPr/>
        </p:nvSpPr>
        <p:spPr bwMode="auto">
          <a:xfrm>
            <a:off x="7394575" y="2809875"/>
            <a:ext cx="47625" cy="47625"/>
          </a:xfrm>
          <a:custGeom>
            <a:avLst/>
            <a:gdLst>
              <a:gd name="T0" fmla="*/ 0 w 30"/>
              <a:gd name="T1" fmla="*/ 2147483647 h 30"/>
              <a:gd name="T2" fmla="*/ 2147483647 w 30"/>
              <a:gd name="T3" fmla="*/ 0 h 30"/>
              <a:gd name="T4" fmla="*/ 2147483647 w 30"/>
              <a:gd name="T5" fmla="*/ 2147483647 h 30"/>
              <a:gd name="T6" fmla="*/ 2147483647 w 30"/>
              <a:gd name="T7" fmla="*/ 2147483647 h 30"/>
              <a:gd name="T8" fmla="*/ 0 w 30"/>
              <a:gd name="T9" fmla="*/ 2147483647 h 30"/>
              <a:gd name="T10" fmla="*/ 0 60000 65536"/>
              <a:gd name="T11" fmla="*/ 0 60000 65536"/>
              <a:gd name="T12" fmla="*/ 0 60000 65536"/>
              <a:gd name="T13" fmla="*/ 0 60000 65536"/>
              <a:gd name="T14" fmla="*/ 0 60000 65536"/>
              <a:gd name="T15" fmla="*/ 0 w 30"/>
              <a:gd name="T16" fmla="*/ 0 h 30"/>
              <a:gd name="T17" fmla="*/ 30 w 30"/>
              <a:gd name="T18" fmla="*/ 30 h 30"/>
            </a:gdLst>
            <a:ahLst/>
            <a:cxnLst>
              <a:cxn ang="T10">
                <a:pos x="T0" y="T1"/>
              </a:cxn>
              <a:cxn ang="T11">
                <a:pos x="T2" y="T3"/>
              </a:cxn>
              <a:cxn ang="T12">
                <a:pos x="T4" y="T5"/>
              </a:cxn>
              <a:cxn ang="T13">
                <a:pos x="T6" y="T7"/>
              </a:cxn>
              <a:cxn ang="T14">
                <a:pos x="T8" y="T9"/>
              </a:cxn>
            </a:cxnLst>
            <a:rect l="T15" t="T16" r="T17" b="T18"/>
            <a:pathLst>
              <a:path w="30" h="30">
                <a:moveTo>
                  <a:pt x="0" y="6"/>
                </a:moveTo>
                <a:lnTo>
                  <a:pt x="18" y="0"/>
                </a:lnTo>
                <a:lnTo>
                  <a:pt x="29" y="12"/>
                </a:lnTo>
                <a:lnTo>
                  <a:pt x="18" y="29"/>
                </a:lnTo>
                <a:lnTo>
                  <a:pt x="0" y="6"/>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8154" name="Freeform 32"/>
          <p:cNvSpPr>
            <a:spLocks/>
          </p:cNvSpPr>
          <p:nvPr/>
        </p:nvSpPr>
        <p:spPr bwMode="auto">
          <a:xfrm>
            <a:off x="6248400" y="3597275"/>
            <a:ext cx="787400" cy="838200"/>
          </a:xfrm>
          <a:custGeom>
            <a:avLst/>
            <a:gdLst>
              <a:gd name="T0" fmla="*/ 0 w 496"/>
              <a:gd name="T1" fmla="*/ 2147483647 h 513"/>
              <a:gd name="T2" fmla="*/ 2147483647 w 496"/>
              <a:gd name="T3" fmla="*/ 2147483647 h 513"/>
              <a:gd name="T4" fmla="*/ 2147483647 w 496"/>
              <a:gd name="T5" fmla="*/ 2147483647 h 513"/>
              <a:gd name="T6" fmla="*/ 2147483647 w 496"/>
              <a:gd name="T7" fmla="*/ 2147483647 h 513"/>
              <a:gd name="T8" fmla="*/ 2147483647 w 496"/>
              <a:gd name="T9" fmla="*/ 2147483647 h 513"/>
              <a:gd name="T10" fmla="*/ 2147483647 w 496"/>
              <a:gd name="T11" fmla="*/ 2147483647 h 513"/>
              <a:gd name="T12" fmla="*/ 2147483647 w 496"/>
              <a:gd name="T13" fmla="*/ 2147483647 h 513"/>
              <a:gd name="T14" fmla="*/ 2147483647 w 496"/>
              <a:gd name="T15" fmla="*/ 2147483647 h 513"/>
              <a:gd name="T16" fmla="*/ 2147483647 w 496"/>
              <a:gd name="T17" fmla="*/ 2147483647 h 513"/>
              <a:gd name="T18" fmla="*/ 2147483647 w 496"/>
              <a:gd name="T19" fmla="*/ 2147483647 h 513"/>
              <a:gd name="T20" fmla="*/ 2147483647 w 496"/>
              <a:gd name="T21" fmla="*/ 2147483647 h 513"/>
              <a:gd name="T22" fmla="*/ 2147483647 w 496"/>
              <a:gd name="T23" fmla="*/ 2147483647 h 513"/>
              <a:gd name="T24" fmla="*/ 2147483647 w 496"/>
              <a:gd name="T25" fmla="*/ 2147483647 h 513"/>
              <a:gd name="T26" fmla="*/ 2147483647 w 496"/>
              <a:gd name="T27" fmla="*/ 2147483647 h 513"/>
              <a:gd name="T28" fmla="*/ 2147483647 w 496"/>
              <a:gd name="T29" fmla="*/ 2147483647 h 513"/>
              <a:gd name="T30" fmla="*/ 2147483647 w 496"/>
              <a:gd name="T31" fmla="*/ 2147483647 h 513"/>
              <a:gd name="T32" fmla="*/ 2147483647 w 496"/>
              <a:gd name="T33" fmla="*/ 2147483647 h 513"/>
              <a:gd name="T34" fmla="*/ 2147483647 w 496"/>
              <a:gd name="T35" fmla="*/ 2147483647 h 513"/>
              <a:gd name="T36" fmla="*/ 2147483647 w 496"/>
              <a:gd name="T37" fmla="*/ 2147483647 h 513"/>
              <a:gd name="T38" fmla="*/ 2147483647 w 496"/>
              <a:gd name="T39" fmla="*/ 2147483647 h 513"/>
              <a:gd name="T40" fmla="*/ 2147483647 w 496"/>
              <a:gd name="T41" fmla="*/ 2147483647 h 513"/>
              <a:gd name="T42" fmla="*/ 2147483647 w 496"/>
              <a:gd name="T43" fmla="*/ 2147483647 h 513"/>
              <a:gd name="T44" fmla="*/ 2147483647 w 496"/>
              <a:gd name="T45" fmla="*/ 2147483647 h 513"/>
              <a:gd name="T46" fmla="*/ 2147483647 w 496"/>
              <a:gd name="T47" fmla="*/ 2147483647 h 513"/>
              <a:gd name="T48" fmla="*/ 2147483647 w 496"/>
              <a:gd name="T49" fmla="*/ 2147483647 h 513"/>
              <a:gd name="T50" fmla="*/ 2147483647 w 496"/>
              <a:gd name="T51" fmla="*/ 2147483647 h 513"/>
              <a:gd name="T52" fmla="*/ 2147483647 w 496"/>
              <a:gd name="T53" fmla="*/ 2147483647 h 513"/>
              <a:gd name="T54" fmla="*/ 2147483647 w 496"/>
              <a:gd name="T55" fmla="*/ 2147483647 h 513"/>
              <a:gd name="T56" fmla="*/ 2147483647 w 496"/>
              <a:gd name="T57" fmla="*/ 2147483647 h 513"/>
              <a:gd name="T58" fmla="*/ 2147483647 w 496"/>
              <a:gd name="T59" fmla="*/ 2147483647 h 513"/>
              <a:gd name="T60" fmla="*/ 2147483647 w 496"/>
              <a:gd name="T61" fmla="*/ 2147483647 h 513"/>
              <a:gd name="T62" fmla="*/ 2147483647 w 496"/>
              <a:gd name="T63" fmla="*/ 2147483647 h 513"/>
              <a:gd name="T64" fmla="*/ 2147483647 w 496"/>
              <a:gd name="T65" fmla="*/ 2147483647 h 513"/>
              <a:gd name="T66" fmla="*/ 2147483647 w 496"/>
              <a:gd name="T67" fmla="*/ 2147483647 h 513"/>
              <a:gd name="T68" fmla="*/ 2147483647 w 496"/>
              <a:gd name="T69" fmla="*/ 2147483647 h 513"/>
              <a:gd name="T70" fmla="*/ 2147483647 w 496"/>
              <a:gd name="T71" fmla="*/ 2147483647 h 513"/>
              <a:gd name="T72" fmla="*/ 2147483647 w 496"/>
              <a:gd name="T73" fmla="*/ 2147483647 h 513"/>
              <a:gd name="T74" fmla="*/ 2147483647 w 496"/>
              <a:gd name="T75" fmla="*/ 2147483647 h 513"/>
              <a:gd name="T76" fmla="*/ 2147483647 w 496"/>
              <a:gd name="T77" fmla="*/ 2147483647 h 513"/>
              <a:gd name="T78" fmla="*/ 2147483647 w 496"/>
              <a:gd name="T79" fmla="*/ 2147483647 h 513"/>
              <a:gd name="T80" fmla="*/ 2147483647 w 496"/>
              <a:gd name="T81" fmla="*/ 0 h 513"/>
              <a:gd name="T82" fmla="*/ 2147483647 w 496"/>
              <a:gd name="T83" fmla="*/ 2147483647 h 513"/>
              <a:gd name="T84" fmla="*/ 0 w 496"/>
              <a:gd name="T85" fmla="*/ 2147483647 h 51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96"/>
              <a:gd name="T130" fmla="*/ 0 h 513"/>
              <a:gd name="T131" fmla="*/ 496 w 496"/>
              <a:gd name="T132" fmla="*/ 513 h 51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96" h="513">
                <a:moveTo>
                  <a:pt x="0" y="28"/>
                </a:moveTo>
                <a:lnTo>
                  <a:pt x="64" y="266"/>
                </a:lnTo>
                <a:lnTo>
                  <a:pt x="91" y="306"/>
                </a:lnTo>
                <a:lnTo>
                  <a:pt x="100" y="336"/>
                </a:lnTo>
                <a:lnTo>
                  <a:pt x="89" y="355"/>
                </a:lnTo>
                <a:lnTo>
                  <a:pt x="87" y="385"/>
                </a:lnTo>
                <a:lnTo>
                  <a:pt x="106" y="474"/>
                </a:lnTo>
                <a:lnTo>
                  <a:pt x="123" y="506"/>
                </a:lnTo>
                <a:lnTo>
                  <a:pt x="385" y="491"/>
                </a:lnTo>
                <a:lnTo>
                  <a:pt x="388" y="510"/>
                </a:lnTo>
                <a:lnTo>
                  <a:pt x="405" y="512"/>
                </a:lnTo>
                <a:lnTo>
                  <a:pt x="398" y="468"/>
                </a:lnTo>
                <a:lnTo>
                  <a:pt x="411" y="455"/>
                </a:lnTo>
                <a:lnTo>
                  <a:pt x="445" y="462"/>
                </a:lnTo>
                <a:lnTo>
                  <a:pt x="453" y="434"/>
                </a:lnTo>
                <a:lnTo>
                  <a:pt x="445" y="430"/>
                </a:lnTo>
                <a:lnTo>
                  <a:pt x="457" y="425"/>
                </a:lnTo>
                <a:lnTo>
                  <a:pt x="441" y="417"/>
                </a:lnTo>
                <a:lnTo>
                  <a:pt x="447" y="408"/>
                </a:lnTo>
                <a:lnTo>
                  <a:pt x="445" y="394"/>
                </a:lnTo>
                <a:lnTo>
                  <a:pt x="466" y="381"/>
                </a:lnTo>
                <a:lnTo>
                  <a:pt x="458" y="366"/>
                </a:lnTo>
                <a:lnTo>
                  <a:pt x="468" y="364"/>
                </a:lnTo>
                <a:lnTo>
                  <a:pt x="474" y="349"/>
                </a:lnTo>
                <a:lnTo>
                  <a:pt x="466" y="343"/>
                </a:lnTo>
                <a:lnTo>
                  <a:pt x="477" y="336"/>
                </a:lnTo>
                <a:lnTo>
                  <a:pt x="472" y="324"/>
                </a:lnTo>
                <a:lnTo>
                  <a:pt x="483" y="324"/>
                </a:lnTo>
                <a:lnTo>
                  <a:pt x="495" y="309"/>
                </a:lnTo>
                <a:lnTo>
                  <a:pt x="489" y="306"/>
                </a:lnTo>
                <a:lnTo>
                  <a:pt x="474" y="302"/>
                </a:lnTo>
                <a:lnTo>
                  <a:pt x="460" y="287"/>
                </a:lnTo>
                <a:lnTo>
                  <a:pt x="441" y="253"/>
                </a:lnTo>
                <a:lnTo>
                  <a:pt x="430" y="249"/>
                </a:lnTo>
                <a:lnTo>
                  <a:pt x="409" y="202"/>
                </a:lnTo>
                <a:lnTo>
                  <a:pt x="375" y="183"/>
                </a:lnTo>
                <a:lnTo>
                  <a:pt x="356" y="151"/>
                </a:lnTo>
                <a:lnTo>
                  <a:pt x="297" y="109"/>
                </a:lnTo>
                <a:lnTo>
                  <a:pt x="273" y="73"/>
                </a:lnTo>
                <a:lnTo>
                  <a:pt x="214" y="37"/>
                </a:lnTo>
                <a:lnTo>
                  <a:pt x="231" y="0"/>
                </a:lnTo>
                <a:lnTo>
                  <a:pt x="119" y="15"/>
                </a:lnTo>
                <a:lnTo>
                  <a:pt x="0" y="28"/>
                </a:lnTo>
              </a:path>
            </a:pathLst>
          </a:custGeom>
          <a:solidFill>
            <a:srgbClr val="CCECFF"/>
          </a:solidFill>
          <a:ln w="12700" cap="sq" cmpd="sng">
            <a:solidFill>
              <a:schemeClr val="bg1"/>
            </a:solidFill>
            <a:prstDash val="solid"/>
            <a:round/>
            <a:headEnd/>
            <a:tailEnd/>
          </a:ln>
        </p:spPr>
        <p:txBody>
          <a:bodyPr wrap="none" anchor="ctr"/>
          <a:lstStyle/>
          <a:p>
            <a:endParaRPr lang="en-US"/>
          </a:p>
        </p:txBody>
      </p:sp>
      <p:sp>
        <p:nvSpPr>
          <p:cNvPr id="48155" name="Freeform 33"/>
          <p:cNvSpPr>
            <a:spLocks/>
          </p:cNvSpPr>
          <p:nvPr/>
        </p:nvSpPr>
        <p:spPr bwMode="auto">
          <a:xfrm>
            <a:off x="1958975" y="949325"/>
            <a:ext cx="860425" cy="1384300"/>
          </a:xfrm>
          <a:custGeom>
            <a:avLst/>
            <a:gdLst>
              <a:gd name="T0" fmla="*/ 0 w 542"/>
              <a:gd name="T1" fmla="*/ 2147483647 h 872"/>
              <a:gd name="T2" fmla="*/ 2147483647 w 542"/>
              <a:gd name="T3" fmla="*/ 2147483647 h 872"/>
              <a:gd name="T4" fmla="*/ 2147483647 w 542"/>
              <a:gd name="T5" fmla="*/ 2147483647 h 872"/>
              <a:gd name="T6" fmla="*/ 2147483647 w 542"/>
              <a:gd name="T7" fmla="*/ 2147483647 h 872"/>
              <a:gd name="T8" fmla="*/ 2147483647 w 542"/>
              <a:gd name="T9" fmla="*/ 2147483647 h 872"/>
              <a:gd name="T10" fmla="*/ 2147483647 w 542"/>
              <a:gd name="T11" fmla="*/ 2147483647 h 872"/>
              <a:gd name="T12" fmla="*/ 2147483647 w 542"/>
              <a:gd name="T13" fmla="*/ 2147483647 h 872"/>
              <a:gd name="T14" fmla="*/ 2147483647 w 542"/>
              <a:gd name="T15" fmla="*/ 2147483647 h 872"/>
              <a:gd name="T16" fmla="*/ 2147483647 w 542"/>
              <a:gd name="T17" fmla="*/ 2147483647 h 872"/>
              <a:gd name="T18" fmla="*/ 2147483647 w 542"/>
              <a:gd name="T19" fmla="*/ 2147483647 h 872"/>
              <a:gd name="T20" fmla="*/ 2147483647 w 542"/>
              <a:gd name="T21" fmla="*/ 2147483647 h 872"/>
              <a:gd name="T22" fmla="*/ 2147483647 w 542"/>
              <a:gd name="T23" fmla="*/ 0 h 872"/>
              <a:gd name="T24" fmla="*/ 2147483647 w 542"/>
              <a:gd name="T25" fmla="*/ 2147483647 h 872"/>
              <a:gd name="T26" fmla="*/ 2147483647 w 542"/>
              <a:gd name="T27" fmla="*/ 2147483647 h 872"/>
              <a:gd name="T28" fmla="*/ 2147483647 w 542"/>
              <a:gd name="T29" fmla="*/ 2147483647 h 872"/>
              <a:gd name="T30" fmla="*/ 2147483647 w 542"/>
              <a:gd name="T31" fmla="*/ 2147483647 h 872"/>
              <a:gd name="T32" fmla="*/ 2147483647 w 542"/>
              <a:gd name="T33" fmla="*/ 2147483647 h 872"/>
              <a:gd name="T34" fmla="*/ 2147483647 w 542"/>
              <a:gd name="T35" fmla="*/ 2147483647 h 872"/>
              <a:gd name="T36" fmla="*/ 2147483647 w 542"/>
              <a:gd name="T37" fmla="*/ 2147483647 h 872"/>
              <a:gd name="T38" fmla="*/ 2147483647 w 542"/>
              <a:gd name="T39" fmla="*/ 2147483647 h 872"/>
              <a:gd name="T40" fmla="*/ 2147483647 w 542"/>
              <a:gd name="T41" fmla="*/ 2147483647 h 872"/>
              <a:gd name="T42" fmla="*/ 2147483647 w 542"/>
              <a:gd name="T43" fmla="*/ 2147483647 h 872"/>
              <a:gd name="T44" fmla="*/ 2147483647 w 542"/>
              <a:gd name="T45" fmla="*/ 2147483647 h 872"/>
              <a:gd name="T46" fmla="*/ 2147483647 w 542"/>
              <a:gd name="T47" fmla="*/ 2147483647 h 872"/>
              <a:gd name="T48" fmla="*/ 2147483647 w 542"/>
              <a:gd name="T49" fmla="*/ 2147483647 h 872"/>
              <a:gd name="T50" fmla="*/ 2147483647 w 542"/>
              <a:gd name="T51" fmla="*/ 2147483647 h 872"/>
              <a:gd name="T52" fmla="*/ 2147483647 w 542"/>
              <a:gd name="T53" fmla="*/ 2147483647 h 872"/>
              <a:gd name="T54" fmla="*/ 2147483647 w 542"/>
              <a:gd name="T55" fmla="*/ 2147483647 h 872"/>
              <a:gd name="T56" fmla="*/ 2147483647 w 542"/>
              <a:gd name="T57" fmla="*/ 2147483647 h 872"/>
              <a:gd name="T58" fmla="*/ 2147483647 w 542"/>
              <a:gd name="T59" fmla="*/ 2147483647 h 872"/>
              <a:gd name="T60" fmla="*/ 2147483647 w 542"/>
              <a:gd name="T61" fmla="*/ 2147483647 h 872"/>
              <a:gd name="T62" fmla="*/ 2147483647 w 542"/>
              <a:gd name="T63" fmla="*/ 2147483647 h 872"/>
              <a:gd name="T64" fmla="*/ 2147483647 w 542"/>
              <a:gd name="T65" fmla="*/ 2147483647 h 872"/>
              <a:gd name="T66" fmla="*/ 2147483647 w 542"/>
              <a:gd name="T67" fmla="*/ 2147483647 h 872"/>
              <a:gd name="T68" fmla="*/ 2147483647 w 542"/>
              <a:gd name="T69" fmla="*/ 2147483647 h 872"/>
              <a:gd name="T70" fmla="*/ 2147483647 w 542"/>
              <a:gd name="T71" fmla="*/ 2147483647 h 872"/>
              <a:gd name="T72" fmla="*/ 2147483647 w 542"/>
              <a:gd name="T73" fmla="*/ 2147483647 h 872"/>
              <a:gd name="T74" fmla="*/ 2147483647 w 542"/>
              <a:gd name="T75" fmla="*/ 2147483647 h 872"/>
              <a:gd name="T76" fmla="*/ 2147483647 w 542"/>
              <a:gd name="T77" fmla="*/ 2147483647 h 872"/>
              <a:gd name="T78" fmla="*/ 2147483647 w 542"/>
              <a:gd name="T79" fmla="*/ 2147483647 h 872"/>
              <a:gd name="T80" fmla="*/ 2147483647 w 542"/>
              <a:gd name="T81" fmla="*/ 2147483647 h 872"/>
              <a:gd name="T82" fmla="*/ 0 w 542"/>
              <a:gd name="T83" fmla="*/ 2147483647 h 87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42"/>
              <a:gd name="T127" fmla="*/ 0 h 872"/>
              <a:gd name="T128" fmla="*/ 542 w 542"/>
              <a:gd name="T129" fmla="*/ 872 h 87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42" h="872">
                <a:moveTo>
                  <a:pt x="0" y="772"/>
                </a:moveTo>
                <a:lnTo>
                  <a:pt x="41" y="585"/>
                </a:lnTo>
                <a:lnTo>
                  <a:pt x="62" y="536"/>
                </a:lnTo>
                <a:lnTo>
                  <a:pt x="43" y="513"/>
                </a:lnTo>
                <a:lnTo>
                  <a:pt x="51" y="491"/>
                </a:lnTo>
                <a:lnTo>
                  <a:pt x="83" y="459"/>
                </a:lnTo>
                <a:lnTo>
                  <a:pt x="111" y="415"/>
                </a:lnTo>
                <a:lnTo>
                  <a:pt x="138" y="375"/>
                </a:lnTo>
                <a:lnTo>
                  <a:pt x="117" y="347"/>
                </a:lnTo>
                <a:lnTo>
                  <a:pt x="110" y="330"/>
                </a:lnTo>
                <a:lnTo>
                  <a:pt x="111" y="279"/>
                </a:lnTo>
                <a:lnTo>
                  <a:pt x="180" y="0"/>
                </a:lnTo>
                <a:lnTo>
                  <a:pt x="252" y="15"/>
                </a:lnTo>
                <a:lnTo>
                  <a:pt x="227" y="126"/>
                </a:lnTo>
                <a:lnTo>
                  <a:pt x="242" y="162"/>
                </a:lnTo>
                <a:lnTo>
                  <a:pt x="242" y="188"/>
                </a:lnTo>
                <a:lnTo>
                  <a:pt x="235" y="192"/>
                </a:lnTo>
                <a:lnTo>
                  <a:pt x="265" y="219"/>
                </a:lnTo>
                <a:lnTo>
                  <a:pt x="294" y="289"/>
                </a:lnTo>
                <a:lnTo>
                  <a:pt x="301" y="287"/>
                </a:lnTo>
                <a:lnTo>
                  <a:pt x="301" y="298"/>
                </a:lnTo>
                <a:lnTo>
                  <a:pt x="317" y="300"/>
                </a:lnTo>
                <a:lnTo>
                  <a:pt x="328" y="302"/>
                </a:lnTo>
                <a:lnTo>
                  <a:pt x="299" y="351"/>
                </a:lnTo>
                <a:lnTo>
                  <a:pt x="303" y="387"/>
                </a:lnTo>
                <a:lnTo>
                  <a:pt x="286" y="419"/>
                </a:lnTo>
                <a:lnTo>
                  <a:pt x="298" y="434"/>
                </a:lnTo>
                <a:lnTo>
                  <a:pt x="337" y="413"/>
                </a:lnTo>
                <a:lnTo>
                  <a:pt x="364" y="525"/>
                </a:lnTo>
                <a:lnTo>
                  <a:pt x="381" y="530"/>
                </a:lnTo>
                <a:lnTo>
                  <a:pt x="383" y="563"/>
                </a:lnTo>
                <a:lnTo>
                  <a:pt x="396" y="578"/>
                </a:lnTo>
                <a:lnTo>
                  <a:pt x="410" y="564"/>
                </a:lnTo>
                <a:lnTo>
                  <a:pt x="430" y="574"/>
                </a:lnTo>
                <a:lnTo>
                  <a:pt x="449" y="563"/>
                </a:lnTo>
                <a:lnTo>
                  <a:pt x="497" y="574"/>
                </a:lnTo>
                <a:lnTo>
                  <a:pt x="510" y="576"/>
                </a:lnTo>
                <a:lnTo>
                  <a:pt x="522" y="555"/>
                </a:lnTo>
                <a:lnTo>
                  <a:pt x="541" y="589"/>
                </a:lnTo>
                <a:lnTo>
                  <a:pt x="493" y="871"/>
                </a:lnTo>
                <a:lnTo>
                  <a:pt x="244" y="827"/>
                </a:lnTo>
                <a:lnTo>
                  <a:pt x="0" y="772"/>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8156" name="Freeform 34"/>
          <p:cNvSpPr>
            <a:spLocks/>
          </p:cNvSpPr>
          <p:nvPr/>
        </p:nvSpPr>
        <p:spPr bwMode="auto">
          <a:xfrm>
            <a:off x="5381625" y="2368550"/>
            <a:ext cx="565150" cy="1019175"/>
          </a:xfrm>
          <a:custGeom>
            <a:avLst/>
            <a:gdLst>
              <a:gd name="T0" fmla="*/ 0 w 356"/>
              <a:gd name="T1" fmla="*/ 2147483647 h 642"/>
              <a:gd name="T2" fmla="*/ 2147483647 w 356"/>
              <a:gd name="T3" fmla="*/ 2147483647 h 642"/>
              <a:gd name="T4" fmla="*/ 2147483647 w 356"/>
              <a:gd name="T5" fmla="*/ 2147483647 h 642"/>
              <a:gd name="T6" fmla="*/ 2147483647 w 356"/>
              <a:gd name="T7" fmla="*/ 2147483647 h 642"/>
              <a:gd name="T8" fmla="*/ 2147483647 w 356"/>
              <a:gd name="T9" fmla="*/ 2147483647 h 642"/>
              <a:gd name="T10" fmla="*/ 2147483647 w 356"/>
              <a:gd name="T11" fmla="*/ 2147483647 h 642"/>
              <a:gd name="T12" fmla="*/ 2147483647 w 356"/>
              <a:gd name="T13" fmla="*/ 2147483647 h 642"/>
              <a:gd name="T14" fmla="*/ 2147483647 w 356"/>
              <a:gd name="T15" fmla="*/ 2147483647 h 642"/>
              <a:gd name="T16" fmla="*/ 2147483647 w 356"/>
              <a:gd name="T17" fmla="*/ 2147483647 h 642"/>
              <a:gd name="T18" fmla="*/ 2147483647 w 356"/>
              <a:gd name="T19" fmla="*/ 0 h 642"/>
              <a:gd name="T20" fmla="*/ 2147483647 w 356"/>
              <a:gd name="T21" fmla="*/ 2147483647 h 642"/>
              <a:gd name="T22" fmla="*/ 2147483647 w 356"/>
              <a:gd name="T23" fmla="*/ 2147483647 h 642"/>
              <a:gd name="T24" fmla="*/ 2147483647 w 356"/>
              <a:gd name="T25" fmla="*/ 2147483647 h 642"/>
              <a:gd name="T26" fmla="*/ 2147483647 w 356"/>
              <a:gd name="T27" fmla="*/ 2147483647 h 642"/>
              <a:gd name="T28" fmla="*/ 2147483647 w 356"/>
              <a:gd name="T29" fmla="*/ 2147483647 h 642"/>
              <a:gd name="T30" fmla="*/ 2147483647 w 356"/>
              <a:gd name="T31" fmla="*/ 2147483647 h 642"/>
              <a:gd name="T32" fmla="*/ 2147483647 w 356"/>
              <a:gd name="T33" fmla="*/ 2147483647 h 642"/>
              <a:gd name="T34" fmla="*/ 2147483647 w 356"/>
              <a:gd name="T35" fmla="*/ 2147483647 h 642"/>
              <a:gd name="T36" fmla="*/ 2147483647 w 356"/>
              <a:gd name="T37" fmla="*/ 2147483647 h 642"/>
              <a:gd name="T38" fmla="*/ 2147483647 w 356"/>
              <a:gd name="T39" fmla="*/ 2147483647 h 642"/>
              <a:gd name="T40" fmla="*/ 2147483647 w 356"/>
              <a:gd name="T41" fmla="*/ 2147483647 h 642"/>
              <a:gd name="T42" fmla="*/ 2147483647 w 356"/>
              <a:gd name="T43" fmla="*/ 2147483647 h 642"/>
              <a:gd name="T44" fmla="*/ 2147483647 w 356"/>
              <a:gd name="T45" fmla="*/ 2147483647 h 642"/>
              <a:gd name="T46" fmla="*/ 2147483647 w 356"/>
              <a:gd name="T47" fmla="*/ 2147483647 h 642"/>
              <a:gd name="T48" fmla="*/ 2147483647 w 356"/>
              <a:gd name="T49" fmla="*/ 2147483647 h 642"/>
              <a:gd name="T50" fmla="*/ 2147483647 w 356"/>
              <a:gd name="T51" fmla="*/ 2147483647 h 642"/>
              <a:gd name="T52" fmla="*/ 2147483647 w 356"/>
              <a:gd name="T53" fmla="*/ 2147483647 h 642"/>
              <a:gd name="T54" fmla="*/ 2147483647 w 356"/>
              <a:gd name="T55" fmla="*/ 2147483647 h 642"/>
              <a:gd name="T56" fmla="*/ 2147483647 w 356"/>
              <a:gd name="T57" fmla="*/ 2147483647 h 642"/>
              <a:gd name="T58" fmla="*/ 2147483647 w 356"/>
              <a:gd name="T59" fmla="*/ 2147483647 h 642"/>
              <a:gd name="T60" fmla="*/ 2147483647 w 356"/>
              <a:gd name="T61" fmla="*/ 2147483647 h 642"/>
              <a:gd name="T62" fmla="*/ 2147483647 w 356"/>
              <a:gd name="T63" fmla="*/ 2147483647 h 642"/>
              <a:gd name="T64" fmla="*/ 2147483647 w 356"/>
              <a:gd name="T65" fmla="*/ 2147483647 h 642"/>
              <a:gd name="T66" fmla="*/ 2147483647 w 356"/>
              <a:gd name="T67" fmla="*/ 2147483647 h 642"/>
              <a:gd name="T68" fmla="*/ 2147483647 w 356"/>
              <a:gd name="T69" fmla="*/ 2147483647 h 642"/>
              <a:gd name="T70" fmla="*/ 2147483647 w 356"/>
              <a:gd name="T71" fmla="*/ 2147483647 h 642"/>
              <a:gd name="T72" fmla="*/ 2147483647 w 356"/>
              <a:gd name="T73" fmla="*/ 2147483647 h 642"/>
              <a:gd name="T74" fmla="*/ 2147483647 w 356"/>
              <a:gd name="T75" fmla="*/ 2147483647 h 642"/>
              <a:gd name="T76" fmla="*/ 0 w 356"/>
              <a:gd name="T77" fmla="*/ 2147483647 h 64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56"/>
              <a:gd name="T118" fmla="*/ 0 h 642"/>
              <a:gd name="T119" fmla="*/ 356 w 356"/>
              <a:gd name="T120" fmla="*/ 642 h 64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56" h="642">
                <a:moveTo>
                  <a:pt x="0" y="282"/>
                </a:moveTo>
                <a:lnTo>
                  <a:pt x="9" y="263"/>
                </a:lnTo>
                <a:lnTo>
                  <a:pt x="30" y="223"/>
                </a:lnTo>
                <a:lnTo>
                  <a:pt x="43" y="182"/>
                </a:lnTo>
                <a:lnTo>
                  <a:pt x="30" y="151"/>
                </a:lnTo>
                <a:lnTo>
                  <a:pt x="93" y="104"/>
                </a:lnTo>
                <a:lnTo>
                  <a:pt x="106" y="79"/>
                </a:lnTo>
                <a:lnTo>
                  <a:pt x="106" y="66"/>
                </a:lnTo>
                <a:lnTo>
                  <a:pt x="62" y="15"/>
                </a:lnTo>
                <a:lnTo>
                  <a:pt x="299" y="0"/>
                </a:lnTo>
                <a:lnTo>
                  <a:pt x="305" y="39"/>
                </a:lnTo>
                <a:lnTo>
                  <a:pt x="328" y="85"/>
                </a:lnTo>
                <a:lnTo>
                  <a:pt x="351" y="329"/>
                </a:lnTo>
                <a:lnTo>
                  <a:pt x="343" y="381"/>
                </a:lnTo>
                <a:lnTo>
                  <a:pt x="355" y="411"/>
                </a:lnTo>
                <a:lnTo>
                  <a:pt x="343" y="466"/>
                </a:lnTo>
                <a:lnTo>
                  <a:pt x="326" y="491"/>
                </a:lnTo>
                <a:lnTo>
                  <a:pt x="315" y="529"/>
                </a:lnTo>
                <a:lnTo>
                  <a:pt x="324" y="542"/>
                </a:lnTo>
                <a:lnTo>
                  <a:pt x="315" y="567"/>
                </a:lnTo>
                <a:lnTo>
                  <a:pt x="322" y="574"/>
                </a:lnTo>
                <a:lnTo>
                  <a:pt x="292" y="586"/>
                </a:lnTo>
                <a:lnTo>
                  <a:pt x="286" y="627"/>
                </a:lnTo>
                <a:lnTo>
                  <a:pt x="246" y="610"/>
                </a:lnTo>
                <a:lnTo>
                  <a:pt x="224" y="635"/>
                </a:lnTo>
                <a:lnTo>
                  <a:pt x="225" y="641"/>
                </a:lnTo>
                <a:lnTo>
                  <a:pt x="212" y="641"/>
                </a:lnTo>
                <a:lnTo>
                  <a:pt x="199" y="612"/>
                </a:lnTo>
                <a:lnTo>
                  <a:pt x="191" y="574"/>
                </a:lnTo>
                <a:lnTo>
                  <a:pt x="176" y="551"/>
                </a:lnTo>
                <a:lnTo>
                  <a:pt x="153" y="542"/>
                </a:lnTo>
                <a:lnTo>
                  <a:pt x="123" y="519"/>
                </a:lnTo>
                <a:lnTo>
                  <a:pt x="112" y="485"/>
                </a:lnTo>
                <a:lnTo>
                  <a:pt x="129" y="436"/>
                </a:lnTo>
                <a:lnTo>
                  <a:pt x="113" y="426"/>
                </a:lnTo>
                <a:lnTo>
                  <a:pt x="79" y="426"/>
                </a:lnTo>
                <a:lnTo>
                  <a:pt x="72" y="394"/>
                </a:lnTo>
                <a:lnTo>
                  <a:pt x="15" y="335"/>
                </a:lnTo>
                <a:lnTo>
                  <a:pt x="0" y="282"/>
                </a:lnTo>
              </a:path>
            </a:pathLst>
          </a:custGeom>
          <a:solidFill>
            <a:srgbClr val="CCECFF"/>
          </a:solidFill>
          <a:ln w="12700" cap="sq" cmpd="sng">
            <a:solidFill>
              <a:schemeClr val="bg1"/>
            </a:solidFill>
            <a:prstDash val="solid"/>
            <a:round/>
            <a:headEnd/>
            <a:tailEnd/>
          </a:ln>
        </p:spPr>
        <p:txBody>
          <a:bodyPr wrap="none" anchor="ctr"/>
          <a:lstStyle/>
          <a:p>
            <a:endParaRPr lang="en-US"/>
          </a:p>
        </p:txBody>
      </p:sp>
      <p:sp>
        <p:nvSpPr>
          <p:cNvPr id="48157" name="Freeform 35"/>
          <p:cNvSpPr>
            <a:spLocks/>
          </p:cNvSpPr>
          <p:nvPr/>
        </p:nvSpPr>
        <p:spPr bwMode="auto">
          <a:xfrm>
            <a:off x="5881688" y="2457450"/>
            <a:ext cx="450850" cy="771525"/>
          </a:xfrm>
          <a:custGeom>
            <a:avLst/>
            <a:gdLst>
              <a:gd name="T0" fmla="*/ 0 w 284"/>
              <a:gd name="T1" fmla="*/ 2147483647 h 486"/>
              <a:gd name="T2" fmla="*/ 2147483647 w 284"/>
              <a:gd name="T3" fmla="*/ 2147483647 h 486"/>
              <a:gd name="T4" fmla="*/ 2147483647 w 284"/>
              <a:gd name="T5" fmla="*/ 2147483647 h 486"/>
              <a:gd name="T6" fmla="*/ 2147483647 w 284"/>
              <a:gd name="T7" fmla="*/ 2147483647 h 486"/>
              <a:gd name="T8" fmla="*/ 2147483647 w 284"/>
              <a:gd name="T9" fmla="*/ 2147483647 h 486"/>
              <a:gd name="T10" fmla="*/ 2147483647 w 284"/>
              <a:gd name="T11" fmla="*/ 2147483647 h 486"/>
              <a:gd name="T12" fmla="*/ 2147483647 w 284"/>
              <a:gd name="T13" fmla="*/ 2147483647 h 486"/>
              <a:gd name="T14" fmla="*/ 2147483647 w 284"/>
              <a:gd name="T15" fmla="*/ 2147483647 h 486"/>
              <a:gd name="T16" fmla="*/ 2147483647 w 284"/>
              <a:gd name="T17" fmla="*/ 2147483647 h 486"/>
              <a:gd name="T18" fmla="*/ 2147483647 w 284"/>
              <a:gd name="T19" fmla="*/ 2147483647 h 486"/>
              <a:gd name="T20" fmla="*/ 2147483647 w 284"/>
              <a:gd name="T21" fmla="*/ 2147483647 h 486"/>
              <a:gd name="T22" fmla="*/ 2147483647 w 284"/>
              <a:gd name="T23" fmla="*/ 2147483647 h 486"/>
              <a:gd name="T24" fmla="*/ 2147483647 w 284"/>
              <a:gd name="T25" fmla="*/ 2147483647 h 486"/>
              <a:gd name="T26" fmla="*/ 2147483647 w 284"/>
              <a:gd name="T27" fmla="*/ 2147483647 h 486"/>
              <a:gd name="T28" fmla="*/ 2147483647 w 284"/>
              <a:gd name="T29" fmla="*/ 2147483647 h 486"/>
              <a:gd name="T30" fmla="*/ 2147483647 w 284"/>
              <a:gd name="T31" fmla="*/ 2147483647 h 486"/>
              <a:gd name="T32" fmla="*/ 2147483647 w 284"/>
              <a:gd name="T33" fmla="*/ 2147483647 h 486"/>
              <a:gd name="T34" fmla="*/ 2147483647 w 284"/>
              <a:gd name="T35" fmla="*/ 2147483647 h 486"/>
              <a:gd name="T36" fmla="*/ 2147483647 w 284"/>
              <a:gd name="T37" fmla="*/ 0 h 486"/>
              <a:gd name="T38" fmla="*/ 2147483647 w 284"/>
              <a:gd name="T39" fmla="*/ 2147483647 h 486"/>
              <a:gd name="T40" fmla="*/ 2147483647 w 284"/>
              <a:gd name="T41" fmla="*/ 2147483647 h 486"/>
              <a:gd name="T42" fmla="*/ 2147483647 w 284"/>
              <a:gd name="T43" fmla="*/ 2147483647 h 486"/>
              <a:gd name="T44" fmla="*/ 2147483647 w 284"/>
              <a:gd name="T45" fmla="*/ 2147483647 h 486"/>
              <a:gd name="T46" fmla="*/ 2147483647 w 284"/>
              <a:gd name="T47" fmla="*/ 2147483647 h 486"/>
              <a:gd name="T48" fmla="*/ 2147483647 w 284"/>
              <a:gd name="T49" fmla="*/ 2147483647 h 486"/>
              <a:gd name="T50" fmla="*/ 2147483647 w 284"/>
              <a:gd name="T51" fmla="*/ 2147483647 h 486"/>
              <a:gd name="T52" fmla="*/ 2147483647 w 284"/>
              <a:gd name="T53" fmla="*/ 2147483647 h 486"/>
              <a:gd name="T54" fmla="*/ 0 w 284"/>
              <a:gd name="T55" fmla="*/ 2147483647 h 48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84"/>
              <a:gd name="T85" fmla="*/ 0 h 486"/>
              <a:gd name="T86" fmla="*/ 284 w 284"/>
              <a:gd name="T87" fmla="*/ 486 h 48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84" h="486">
                <a:moveTo>
                  <a:pt x="0" y="471"/>
                </a:moveTo>
                <a:lnTo>
                  <a:pt x="9" y="485"/>
                </a:lnTo>
                <a:lnTo>
                  <a:pt x="18" y="471"/>
                </a:lnTo>
                <a:lnTo>
                  <a:pt x="56" y="464"/>
                </a:lnTo>
                <a:lnTo>
                  <a:pt x="70" y="467"/>
                </a:lnTo>
                <a:lnTo>
                  <a:pt x="117" y="452"/>
                </a:lnTo>
                <a:lnTo>
                  <a:pt x="132" y="467"/>
                </a:lnTo>
                <a:lnTo>
                  <a:pt x="146" y="433"/>
                </a:lnTo>
                <a:lnTo>
                  <a:pt x="159" y="426"/>
                </a:lnTo>
                <a:lnTo>
                  <a:pt x="191" y="443"/>
                </a:lnTo>
                <a:lnTo>
                  <a:pt x="195" y="422"/>
                </a:lnTo>
                <a:lnTo>
                  <a:pt x="231" y="380"/>
                </a:lnTo>
                <a:lnTo>
                  <a:pt x="237" y="354"/>
                </a:lnTo>
                <a:lnTo>
                  <a:pt x="250" y="356"/>
                </a:lnTo>
                <a:lnTo>
                  <a:pt x="283" y="335"/>
                </a:lnTo>
                <a:lnTo>
                  <a:pt x="275" y="316"/>
                </a:lnTo>
                <a:lnTo>
                  <a:pt x="279" y="306"/>
                </a:lnTo>
                <a:lnTo>
                  <a:pt x="246" y="9"/>
                </a:lnTo>
                <a:lnTo>
                  <a:pt x="241" y="0"/>
                </a:lnTo>
                <a:lnTo>
                  <a:pt x="75" y="20"/>
                </a:lnTo>
                <a:lnTo>
                  <a:pt x="41" y="39"/>
                </a:lnTo>
                <a:lnTo>
                  <a:pt x="13" y="28"/>
                </a:lnTo>
                <a:lnTo>
                  <a:pt x="36" y="272"/>
                </a:lnTo>
                <a:lnTo>
                  <a:pt x="28" y="323"/>
                </a:lnTo>
                <a:lnTo>
                  <a:pt x="39" y="354"/>
                </a:lnTo>
                <a:lnTo>
                  <a:pt x="28" y="409"/>
                </a:lnTo>
                <a:lnTo>
                  <a:pt x="11" y="433"/>
                </a:lnTo>
                <a:lnTo>
                  <a:pt x="0" y="471"/>
                </a:lnTo>
              </a:path>
            </a:pathLst>
          </a:custGeom>
          <a:solidFill>
            <a:srgbClr val="CCE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8158" name="Freeform 36"/>
          <p:cNvSpPr>
            <a:spLocks/>
          </p:cNvSpPr>
          <p:nvPr/>
        </p:nvSpPr>
        <p:spPr bwMode="auto">
          <a:xfrm>
            <a:off x="4689475" y="2220913"/>
            <a:ext cx="863600" cy="566737"/>
          </a:xfrm>
          <a:custGeom>
            <a:avLst/>
            <a:gdLst>
              <a:gd name="T0" fmla="*/ 0 w 544"/>
              <a:gd name="T1" fmla="*/ 2147483647 h 357"/>
              <a:gd name="T2" fmla="*/ 0 w 544"/>
              <a:gd name="T3" fmla="*/ 2147483647 h 357"/>
              <a:gd name="T4" fmla="*/ 2147483647 w 544"/>
              <a:gd name="T5" fmla="*/ 2147483647 h 357"/>
              <a:gd name="T6" fmla="*/ 2147483647 w 544"/>
              <a:gd name="T7" fmla="*/ 2147483647 h 357"/>
              <a:gd name="T8" fmla="*/ 2147483647 w 544"/>
              <a:gd name="T9" fmla="*/ 2147483647 h 357"/>
              <a:gd name="T10" fmla="*/ 2147483647 w 544"/>
              <a:gd name="T11" fmla="*/ 2147483647 h 357"/>
              <a:gd name="T12" fmla="*/ 2147483647 w 544"/>
              <a:gd name="T13" fmla="*/ 2147483647 h 357"/>
              <a:gd name="T14" fmla="*/ 2147483647 w 544"/>
              <a:gd name="T15" fmla="*/ 2147483647 h 357"/>
              <a:gd name="T16" fmla="*/ 2147483647 w 544"/>
              <a:gd name="T17" fmla="*/ 2147483647 h 357"/>
              <a:gd name="T18" fmla="*/ 2147483647 w 544"/>
              <a:gd name="T19" fmla="*/ 2147483647 h 357"/>
              <a:gd name="T20" fmla="*/ 2147483647 w 544"/>
              <a:gd name="T21" fmla="*/ 2147483647 h 357"/>
              <a:gd name="T22" fmla="*/ 2147483647 w 544"/>
              <a:gd name="T23" fmla="*/ 2147483647 h 357"/>
              <a:gd name="T24" fmla="*/ 2147483647 w 544"/>
              <a:gd name="T25" fmla="*/ 2147483647 h 357"/>
              <a:gd name="T26" fmla="*/ 2147483647 w 544"/>
              <a:gd name="T27" fmla="*/ 2147483647 h 357"/>
              <a:gd name="T28" fmla="*/ 2147483647 w 544"/>
              <a:gd name="T29" fmla="*/ 2147483647 h 357"/>
              <a:gd name="T30" fmla="*/ 2147483647 w 544"/>
              <a:gd name="T31" fmla="*/ 2147483647 h 357"/>
              <a:gd name="T32" fmla="*/ 2147483647 w 544"/>
              <a:gd name="T33" fmla="*/ 2147483647 h 357"/>
              <a:gd name="T34" fmla="*/ 2147483647 w 544"/>
              <a:gd name="T35" fmla="*/ 2147483647 h 357"/>
              <a:gd name="T36" fmla="*/ 2147483647 w 544"/>
              <a:gd name="T37" fmla="*/ 2147483647 h 357"/>
              <a:gd name="T38" fmla="*/ 2147483647 w 544"/>
              <a:gd name="T39" fmla="*/ 2147483647 h 357"/>
              <a:gd name="T40" fmla="*/ 2147483647 w 544"/>
              <a:gd name="T41" fmla="*/ 2147483647 h 357"/>
              <a:gd name="T42" fmla="*/ 2147483647 w 544"/>
              <a:gd name="T43" fmla="*/ 0 h 357"/>
              <a:gd name="T44" fmla="*/ 2147483647 w 544"/>
              <a:gd name="T45" fmla="*/ 2147483647 h 357"/>
              <a:gd name="T46" fmla="*/ 0 w 544"/>
              <a:gd name="T47" fmla="*/ 2147483647 h 35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4"/>
              <a:gd name="T73" fmla="*/ 0 h 357"/>
              <a:gd name="T74" fmla="*/ 544 w 544"/>
              <a:gd name="T75" fmla="*/ 357 h 35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4" h="357">
                <a:moveTo>
                  <a:pt x="0" y="5"/>
                </a:moveTo>
                <a:lnTo>
                  <a:pt x="0" y="33"/>
                </a:lnTo>
                <a:lnTo>
                  <a:pt x="9" y="54"/>
                </a:lnTo>
                <a:lnTo>
                  <a:pt x="5" y="75"/>
                </a:lnTo>
                <a:lnTo>
                  <a:pt x="9" y="122"/>
                </a:lnTo>
                <a:lnTo>
                  <a:pt x="36" y="194"/>
                </a:lnTo>
                <a:lnTo>
                  <a:pt x="37" y="216"/>
                </a:lnTo>
                <a:lnTo>
                  <a:pt x="53" y="246"/>
                </a:lnTo>
                <a:lnTo>
                  <a:pt x="62" y="303"/>
                </a:lnTo>
                <a:lnTo>
                  <a:pt x="56" y="320"/>
                </a:lnTo>
                <a:lnTo>
                  <a:pt x="66" y="337"/>
                </a:lnTo>
                <a:lnTo>
                  <a:pt x="417" y="329"/>
                </a:lnTo>
                <a:lnTo>
                  <a:pt x="446" y="356"/>
                </a:lnTo>
                <a:lnTo>
                  <a:pt x="467" y="316"/>
                </a:lnTo>
                <a:lnTo>
                  <a:pt x="480" y="275"/>
                </a:lnTo>
                <a:lnTo>
                  <a:pt x="467" y="244"/>
                </a:lnTo>
                <a:lnTo>
                  <a:pt x="529" y="197"/>
                </a:lnTo>
                <a:lnTo>
                  <a:pt x="543" y="173"/>
                </a:lnTo>
                <a:lnTo>
                  <a:pt x="543" y="160"/>
                </a:lnTo>
                <a:lnTo>
                  <a:pt x="499" y="109"/>
                </a:lnTo>
                <a:lnTo>
                  <a:pt x="451" y="56"/>
                </a:lnTo>
                <a:lnTo>
                  <a:pt x="446" y="0"/>
                </a:lnTo>
                <a:lnTo>
                  <a:pt x="11" y="7"/>
                </a:lnTo>
                <a:lnTo>
                  <a:pt x="0" y="5"/>
                </a:lnTo>
              </a:path>
            </a:pathLst>
          </a:custGeom>
          <a:solidFill>
            <a:srgbClr val="CCE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8159" name="Freeform 37"/>
          <p:cNvSpPr>
            <a:spLocks/>
          </p:cNvSpPr>
          <p:nvPr/>
        </p:nvSpPr>
        <p:spPr bwMode="auto">
          <a:xfrm>
            <a:off x="3886200" y="2819400"/>
            <a:ext cx="1071563" cy="579438"/>
          </a:xfrm>
          <a:custGeom>
            <a:avLst/>
            <a:gdLst>
              <a:gd name="T0" fmla="*/ 0 w 675"/>
              <a:gd name="T1" fmla="*/ 2147483647 h 365"/>
              <a:gd name="T2" fmla="*/ 2147483647 w 675"/>
              <a:gd name="T3" fmla="*/ 0 h 365"/>
              <a:gd name="T4" fmla="*/ 2147483647 w 675"/>
              <a:gd name="T5" fmla="*/ 2147483647 h 365"/>
              <a:gd name="T6" fmla="*/ 2147483647 w 675"/>
              <a:gd name="T7" fmla="*/ 2147483647 h 365"/>
              <a:gd name="T8" fmla="*/ 2147483647 w 675"/>
              <a:gd name="T9" fmla="*/ 2147483647 h 365"/>
              <a:gd name="T10" fmla="*/ 2147483647 w 675"/>
              <a:gd name="T11" fmla="*/ 2147483647 h 365"/>
              <a:gd name="T12" fmla="*/ 2147483647 w 675"/>
              <a:gd name="T13" fmla="*/ 2147483647 h 365"/>
              <a:gd name="T14" fmla="*/ 2147483647 w 675"/>
              <a:gd name="T15" fmla="*/ 2147483647 h 365"/>
              <a:gd name="T16" fmla="*/ 2147483647 w 675"/>
              <a:gd name="T17" fmla="*/ 2147483647 h 365"/>
              <a:gd name="T18" fmla="*/ 2147483647 w 675"/>
              <a:gd name="T19" fmla="*/ 2147483647 h 365"/>
              <a:gd name="T20" fmla="*/ 2147483647 w 675"/>
              <a:gd name="T21" fmla="*/ 2147483647 h 365"/>
              <a:gd name="T22" fmla="*/ 2147483647 w 675"/>
              <a:gd name="T23" fmla="*/ 2147483647 h 365"/>
              <a:gd name="T24" fmla="*/ 2147483647 w 675"/>
              <a:gd name="T25" fmla="*/ 2147483647 h 365"/>
              <a:gd name="T26" fmla="*/ 2147483647 w 675"/>
              <a:gd name="T27" fmla="*/ 2147483647 h 365"/>
              <a:gd name="T28" fmla="*/ 0 w 675"/>
              <a:gd name="T29" fmla="*/ 2147483647 h 3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75"/>
              <a:gd name="T46" fmla="*/ 0 h 365"/>
              <a:gd name="T47" fmla="*/ 675 w 675"/>
              <a:gd name="T48" fmla="*/ 365 h 3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75" h="365">
                <a:moveTo>
                  <a:pt x="0" y="346"/>
                </a:moveTo>
                <a:lnTo>
                  <a:pt x="22" y="0"/>
                </a:lnTo>
                <a:lnTo>
                  <a:pt x="273" y="13"/>
                </a:lnTo>
                <a:lnTo>
                  <a:pt x="609" y="18"/>
                </a:lnTo>
                <a:lnTo>
                  <a:pt x="626" y="34"/>
                </a:lnTo>
                <a:lnTo>
                  <a:pt x="639" y="32"/>
                </a:lnTo>
                <a:lnTo>
                  <a:pt x="645" y="39"/>
                </a:lnTo>
                <a:lnTo>
                  <a:pt x="647" y="47"/>
                </a:lnTo>
                <a:lnTo>
                  <a:pt x="639" y="47"/>
                </a:lnTo>
                <a:lnTo>
                  <a:pt x="628" y="73"/>
                </a:lnTo>
                <a:lnTo>
                  <a:pt x="655" y="111"/>
                </a:lnTo>
                <a:lnTo>
                  <a:pt x="674" y="117"/>
                </a:lnTo>
                <a:lnTo>
                  <a:pt x="672" y="362"/>
                </a:lnTo>
                <a:lnTo>
                  <a:pt x="385" y="364"/>
                </a:lnTo>
                <a:lnTo>
                  <a:pt x="0" y="346"/>
                </a:lnTo>
              </a:path>
            </a:pathLst>
          </a:custGeom>
          <a:solidFill>
            <a:srgbClr val="CCECFF"/>
          </a:solidFill>
          <a:ln w="12700" cap="sq" cmpd="sng">
            <a:solidFill>
              <a:schemeClr val="bg1"/>
            </a:solidFill>
            <a:prstDash val="solid"/>
            <a:round/>
            <a:headEnd/>
            <a:tailEnd/>
          </a:ln>
        </p:spPr>
        <p:txBody>
          <a:bodyPr wrap="none" anchor="ctr"/>
          <a:lstStyle/>
          <a:p>
            <a:endParaRPr lang="en-US"/>
          </a:p>
        </p:txBody>
      </p:sp>
      <p:sp>
        <p:nvSpPr>
          <p:cNvPr id="48160" name="Freeform 38"/>
          <p:cNvSpPr>
            <a:spLocks/>
          </p:cNvSpPr>
          <p:nvPr/>
        </p:nvSpPr>
        <p:spPr bwMode="auto">
          <a:xfrm>
            <a:off x="5716588" y="2943225"/>
            <a:ext cx="1042987" cy="534988"/>
          </a:xfrm>
          <a:custGeom>
            <a:avLst/>
            <a:gdLst>
              <a:gd name="T0" fmla="*/ 0 w 657"/>
              <a:gd name="T1" fmla="*/ 2147483647 h 337"/>
              <a:gd name="T2" fmla="*/ 2147483647 w 657"/>
              <a:gd name="T3" fmla="*/ 2147483647 h 337"/>
              <a:gd name="T4" fmla="*/ 2147483647 w 657"/>
              <a:gd name="T5" fmla="*/ 2147483647 h 337"/>
              <a:gd name="T6" fmla="*/ 2147483647 w 657"/>
              <a:gd name="T7" fmla="*/ 2147483647 h 337"/>
              <a:gd name="T8" fmla="*/ 2147483647 w 657"/>
              <a:gd name="T9" fmla="*/ 2147483647 h 337"/>
              <a:gd name="T10" fmla="*/ 2147483647 w 657"/>
              <a:gd name="T11" fmla="*/ 2147483647 h 337"/>
              <a:gd name="T12" fmla="*/ 2147483647 w 657"/>
              <a:gd name="T13" fmla="*/ 2147483647 h 337"/>
              <a:gd name="T14" fmla="*/ 2147483647 w 657"/>
              <a:gd name="T15" fmla="*/ 2147483647 h 337"/>
              <a:gd name="T16" fmla="*/ 2147483647 w 657"/>
              <a:gd name="T17" fmla="*/ 2147483647 h 337"/>
              <a:gd name="T18" fmla="*/ 2147483647 w 657"/>
              <a:gd name="T19" fmla="*/ 2147483647 h 337"/>
              <a:gd name="T20" fmla="*/ 2147483647 w 657"/>
              <a:gd name="T21" fmla="*/ 2147483647 h 337"/>
              <a:gd name="T22" fmla="*/ 2147483647 w 657"/>
              <a:gd name="T23" fmla="*/ 2147483647 h 337"/>
              <a:gd name="T24" fmla="*/ 2147483647 w 657"/>
              <a:gd name="T25" fmla="*/ 2147483647 h 337"/>
              <a:gd name="T26" fmla="*/ 2147483647 w 657"/>
              <a:gd name="T27" fmla="*/ 2147483647 h 337"/>
              <a:gd name="T28" fmla="*/ 2147483647 w 657"/>
              <a:gd name="T29" fmla="*/ 2147483647 h 337"/>
              <a:gd name="T30" fmla="*/ 2147483647 w 657"/>
              <a:gd name="T31" fmla="*/ 2147483647 h 337"/>
              <a:gd name="T32" fmla="*/ 2147483647 w 657"/>
              <a:gd name="T33" fmla="*/ 2147483647 h 337"/>
              <a:gd name="T34" fmla="*/ 2147483647 w 657"/>
              <a:gd name="T35" fmla="*/ 2147483647 h 337"/>
              <a:gd name="T36" fmla="*/ 2147483647 w 657"/>
              <a:gd name="T37" fmla="*/ 2147483647 h 337"/>
              <a:gd name="T38" fmla="*/ 2147483647 w 657"/>
              <a:gd name="T39" fmla="*/ 2147483647 h 337"/>
              <a:gd name="T40" fmla="*/ 2147483647 w 657"/>
              <a:gd name="T41" fmla="*/ 2147483647 h 337"/>
              <a:gd name="T42" fmla="*/ 2147483647 w 657"/>
              <a:gd name="T43" fmla="*/ 2147483647 h 337"/>
              <a:gd name="T44" fmla="*/ 2147483647 w 657"/>
              <a:gd name="T45" fmla="*/ 2147483647 h 337"/>
              <a:gd name="T46" fmla="*/ 2147483647 w 657"/>
              <a:gd name="T47" fmla="*/ 2147483647 h 337"/>
              <a:gd name="T48" fmla="*/ 2147483647 w 657"/>
              <a:gd name="T49" fmla="*/ 2147483647 h 337"/>
              <a:gd name="T50" fmla="*/ 2147483647 w 657"/>
              <a:gd name="T51" fmla="*/ 2147483647 h 337"/>
              <a:gd name="T52" fmla="*/ 2147483647 w 657"/>
              <a:gd name="T53" fmla="*/ 2147483647 h 337"/>
              <a:gd name="T54" fmla="*/ 2147483647 w 657"/>
              <a:gd name="T55" fmla="*/ 0 h 337"/>
              <a:gd name="T56" fmla="*/ 2147483647 w 657"/>
              <a:gd name="T57" fmla="*/ 2147483647 h 337"/>
              <a:gd name="T58" fmla="*/ 2147483647 w 657"/>
              <a:gd name="T59" fmla="*/ 2147483647 h 337"/>
              <a:gd name="T60" fmla="*/ 2147483647 w 657"/>
              <a:gd name="T61" fmla="*/ 2147483647 h 337"/>
              <a:gd name="T62" fmla="*/ 2147483647 w 657"/>
              <a:gd name="T63" fmla="*/ 2147483647 h 337"/>
              <a:gd name="T64" fmla="*/ 2147483647 w 657"/>
              <a:gd name="T65" fmla="*/ 2147483647 h 337"/>
              <a:gd name="T66" fmla="*/ 2147483647 w 657"/>
              <a:gd name="T67" fmla="*/ 2147483647 h 337"/>
              <a:gd name="T68" fmla="*/ 2147483647 w 657"/>
              <a:gd name="T69" fmla="*/ 2147483647 h 337"/>
              <a:gd name="T70" fmla="*/ 2147483647 w 657"/>
              <a:gd name="T71" fmla="*/ 2147483647 h 337"/>
              <a:gd name="T72" fmla="*/ 2147483647 w 657"/>
              <a:gd name="T73" fmla="*/ 2147483647 h 337"/>
              <a:gd name="T74" fmla="*/ 2147483647 w 657"/>
              <a:gd name="T75" fmla="*/ 2147483647 h 337"/>
              <a:gd name="T76" fmla="*/ 2147483647 w 657"/>
              <a:gd name="T77" fmla="*/ 2147483647 h 337"/>
              <a:gd name="T78" fmla="*/ 2147483647 w 657"/>
              <a:gd name="T79" fmla="*/ 2147483647 h 337"/>
              <a:gd name="T80" fmla="*/ 2147483647 w 657"/>
              <a:gd name="T81" fmla="*/ 2147483647 h 337"/>
              <a:gd name="T82" fmla="*/ 2147483647 w 657"/>
              <a:gd name="T83" fmla="*/ 2147483647 h 337"/>
              <a:gd name="T84" fmla="*/ 2147483647 w 657"/>
              <a:gd name="T85" fmla="*/ 2147483647 h 337"/>
              <a:gd name="T86" fmla="*/ 2147483647 w 657"/>
              <a:gd name="T87" fmla="*/ 2147483647 h 337"/>
              <a:gd name="T88" fmla="*/ 2147483647 w 657"/>
              <a:gd name="T89" fmla="*/ 2147483647 h 337"/>
              <a:gd name="T90" fmla="*/ 2147483647 w 657"/>
              <a:gd name="T91" fmla="*/ 2147483647 h 337"/>
              <a:gd name="T92" fmla="*/ 0 w 657"/>
              <a:gd name="T93" fmla="*/ 2147483647 h 33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57"/>
              <a:gd name="T142" fmla="*/ 0 h 337"/>
              <a:gd name="T143" fmla="*/ 657 w 657"/>
              <a:gd name="T144" fmla="*/ 337 h 33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57" h="337">
                <a:moveTo>
                  <a:pt x="0" y="336"/>
                </a:moveTo>
                <a:lnTo>
                  <a:pt x="7" y="319"/>
                </a:lnTo>
                <a:lnTo>
                  <a:pt x="18" y="317"/>
                </a:lnTo>
                <a:lnTo>
                  <a:pt x="24" y="279"/>
                </a:lnTo>
                <a:lnTo>
                  <a:pt x="15" y="277"/>
                </a:lnTo>
                <a:lnTo>
                  <a:pt x="13" y="271"/>
                </a:lnTo>
                <a:lnTo>
                  <a:pt x="36" y="247"/>
                </a:lnTo>
                <a:lnTo>
                  <a:pt x="75" y="264"/>
                </a:lnTo>
                <a:lnTo>
                  <a:pt x="81" y="222"/>
                </a:lnTo>
                <a:lnTo>
                  <a:pt x="111" y="211"/>
                </a:lnTo>
                <a:lnTo>
                  <a:pt x="104" y="203"/>
                </a:lnTo>
                <a:lnTo>
                  <a:pt x="113" y="179"/>
                </a:lnTo>
                <a:lnTo>
                  <a:pt x="123" y="166"/>
                </a:lnTo>
                <a:lnTo>
                  <a:pt x="161" y="158"/>
                </a:lnTo>
                <a:lnTo>
                  <a:pt x="174" y="162"/>
                </a:lnTo>
                <a:lnTo>
                  <a:pt x="221" y="147"/>
                </a:lnTo>
                <a:lnTo>
                  <a:pt x="236" y="162"/>
                </a:lnTo>
                <a:lnTo>
                  <a:pt x="250" y="128"/>
                </a:lnTo>
                <a:lnTo>
                  <a:pt x="263" y="120"/>
                </a:lnTo>
                <a:lnTo>
                  <a:pt x="295" y="137"/>
                </a:lnTo>
                <a:lnTo>
                  <a:pt x="299" y="117"/>
                </a:lnTo>
                <a:lnTo>
                  <a:pt x="335" y="75"/>
                </a:lnTo>
                <a:lnTo>
                  <a:pt x="341" y="49"/>
                </a:lnTo>
                <a:lnTo>
                  <a:pt x="354" y="50"/>
                </a:lnTo>
                <a:lnTo>
                  <a:pt x="386" y="30"/>
                </a:lnTo>
                <a:lnTo>
                  <a:pt x="379" y="11"/>
                </a:lnTo>
                <a:lnTo>
                  <a:pt x="382" y="1"/>
                </a:lnTo>
                <a:lnTo>
                  <a:pt x="409" y="0"/>
                </a:lnTo>
                <a:lnTo>
                  <a:pt x="428" y="5"/>
                </a:lnTo>
                <a:lnTo>
                  <a:pt x="437" y="28"/>
                </a:lnTo>
                <a:lnTo>
                  <a:pt x="466" y="32"/>
                </a:lnTo>
                <a:lnTo>
                  <a:pt x="485" y="39"/>
                </a:lnTo>
                <a:lnTo>
                  <a:pt x="527" y="37"/>
                </a:lnTo>
                <a:lnTo>
                  <a:pt x="546" y="28"/>
                </a:lnTo>
                <a:lnTo>
                  <a:pt x="591" y="52"/>
                </a:lnTo>
                <a:lnTo>
                  <a:pt x="606" y="109"/>
                </a:lnTo>
                <a:lnTo>
                  <a:pt x="623" y="130"/>
                </a:lnTo>
                <a:lnTo>
                  <a:pt x="656" y="149"/>
                </a:lnTo>
                <a:lnTo>
                  <a:pt x="635" y="179"/>
                </a:lnTo>
                <a:lnTo>
                  <a:pt x="610" y="194"/>
                </a:lnTo>
                <a:lnTo>
                  <a:pt x="589" y="222"/>
                </a:lnTo>
                <a:lnTo>
                  <a:pt x="589" y="232"/>
                </a:lnTo>
                <a:lnTo>
                  <a:pt x="523" y="275"/>
                </a:lnTo>
                <a:lnTo>
                  <a:pt x="157" y="309"/>
                </a:lnTo>
                <a:lnTo>
                  <a:pt x="121" y="307"/>
                </a:lnTo>
                <a:lnTo>
                  <a:pt x="123" y="328"/>
                </a:lnTo>
                <a:lnTo>
                  <a:pt x="0" y="336"/>
                </a:lnTo>
              </a:path>
            </a:pathLst>
          </a:custGeom>
          <a:solidFill>
            <a:srgbClr val="33C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8161" name="Freeform 39"/>
          <p:cNvSpPr>
            <a:spLocks/>
          </p:cNvSpPr>
          <p:nvPr/>
        </p:nvSpPr>
        <p:spPr bwMode="auto">
          <a:xfrm>
            <a:off x="5048250" y="4130675"/>
            <a:ext cx="811213" cy="711200"/>
          </a:xfrm>
          <a:custGeom>
            <a:avLst/>
            <a:gdLst>
              <a:gd name="T0" fmla="*/ 2147483647 w 511"/>
              <a:gd name="T1" fmla="*/ 2147483647 h 448"/>
              <a:gd name="T2" fmla="*/ 2147483647 w 511"/>
              <a:gd name="T3" fmla="*/ 2147483647 h 448"/>
              <a:gd name="T4" fmla="*/ 2147483647 w 511"/>
              <a:gd name="T5" fmla="*/ 2147483647 h 448"/>
              <a:gd name="T6" fmla="*/ 2147483647 w 511"/>
              <a:gd name="T7" fmla="*/ 2147483647 h 448"/>
              <a:gd name="T8" fmla="*/ 2147483647 w 511"/>
              <a:gd name="T9" fmla="*/ 2147483647 h 448"/>
              <a:gd name="T10" fmla="*/ 2147483647 w 511"/>
              <a:gd name="T11" fmla="*/ 2147483647 h 448"/>
              <a:gd name="T12" fmla="*/ 2147483647 w 511"/>
              <a:gd name="T13" fmla="*/ 2147483647 h 448"/>
              <a:gd name="T14" fmla="*/ 2147483647 w 511"/>
              <a:gd name="T15" fmla="*/ 2147483647 h 448"/>
              <a:gd name="T16" fmla="*/ 2147483647 w 511"/>
              <a:gd name="T17" fmla="*/ 2147483647 h 448"/>
              <a:gd name="T18" fmla="*/ 2147483647 w 511"/>
              <a:gd name="T19" fmla="*/ 2147483647 h 448"/>
              <a:gd name="T20" fmla="*/ 2147483647 w 511"/>
              <a:gd name="T21" fmla="*/ 2147483647 h 448"/>
              <a:gd name="T22" fmla="*/ 2147483647 w 511"/>
              <a:gd name="T23" fmla="*/ 2147483647 h 448"/>
              <a:gd name="T24" fmla="*/ 2147483647 w 511"/>
              <a:gd name="T25" fmla="*/ 2147483647 h 448"/>
              <a:gd name="T26" fmla="*/ 2147483647 w 511"/>
              <a:gd name="T27" fmla="*/ 2147483647 h 448"/>
              <a:gd name="T28" fmla="*/ 2147483647 w 511"/>
              <a:gd name="T29" fmla="*/ 2147483647 h 448"/>
              <a:gd name="T30" fmla="*/ 2147483647 w 511"/>
              <a:gd name="T31" fmla="*/ 2147483647 h 448"/>
              <a:gd name="T32" fmla="*/ 2147483647 w 511"/>
              <a:gd name="T33" fmla="*/ 2147483647 h 448"/>
              <a:gd name="T34" fmla="*/ 2147483647 w 511"/>
              <a:gd name="T35" fmla="*/ 2147483647 h 448"/>
              <a:gd name="T36" fmla="*/ 2147483647 w 511"/>
              <a:gd name="T37" fmla="*/ 2147483647 h 448"/>
              <a:gd name="T38" fmla="*/ 2147483647 w 511"/>
              <a:gd name="T39" fmla="*/ 2147483647 h 448"/>
              <a:gd name="T40" fmla="*/ 2147483647 w 511"/>
              <a:gd name="T41" fmla="*/ 2147483647 h 448"/>
              <a:gd name="T42" fmla="*/ 2147483647 w 511"/>
              <a:gd name="T43" fmla="*/ 2147483647 h 448"/>
              <a:gd name="T44" fmla="*/ 2147483647 w 511"/>
              <a:gd name="T45" fmla="*/ 2147483647 h 448"/>
              <a:gd name="T46" fmla="*/ 2147483647 w 511"/>
              <a:gd name="T47" fmla="*/ 2147483647 h 448"/>
              <a:gd name="T48" fmla="*/ 2147483647 w 511"/>
              <a:gd name="T49" fmla="*/ 2147483647 h 448"/>
              <a:gd name="T50" fmla="*/ 2147483647 w 511"/>
              <a:gd name="T51" fmla="*/ 2147483647 h 448"/>
              <a:gd name="T52" fmla="*/ 2147483647 w 511"/>
              <a:gd name="T53" fmla="*/ 2147483647 h 448"/>
              <a:gd name="T54" fmla="*/ 2147483647 w 511"/>
              <a:gd name="T55" fmla="*/ 2147483647 h 448"/>
              <a:gd name="T56" fmla="*/ 2147483647 w 511"/>
              <a:gd name="T57" fmla="*/ 2147483647 h 448"/>
              <a:gd name="T58" fmla="*/ 2147483647 w 511"/>
              <a:gd name="T59" fmla="*/ 2147483647 h 448"/>
              <a:gd name="T60" fmla="*/ 2147483647 w 511"/>
              <a:gd name="T61" fmla="*/ 2147483647 h 448"/>
              <a:gd name="T62" fmla="*/ 2147483647 w 511"/>
              <a:gd name="T63" fmla="*/ 2147483647 h 448"/>
              <a:gd name="T64" fmla="*/ 2147483647 w 511"/>
              <a:gd name="T65" fmla="*/ 2147483647 h 448"/>
              <a:gd name="T66" fmla="*/ 2147483647 w 511"/>
              <a:gd name="T67" fmla="*/ 2147483647 h 448"/>
              <a:gd name="T68" fmla="*/ 2147483647 w 511"/>
              <a:gd name="T69" fmla="*/ 2147483647 h 448"/>
              <a:gd name="T70" fmla="*/ 2147483647 w 511"/>
              <a:gd name="T71" fmla="*/ 2147483647 h 448"/>
              <a:gd name="T72" fmla="*/ 2147483647 w 511"/>
              <a:gd name="T73" fmla="*/ 2147483647 h 448"/>
              <a:gd name="T74" fmla="*/ 2147483647 w 511"/>
              <a:gd name="T75" fmla="*/ 2147483647 h 448"/>
              <a:gd name="T76" fmla="*/ 2147483647 w 511"/>
              <a:gd name="T77" fmla="*/ 2147483647 h 448"/>
              <a:gd name="T78" fmla="*/ 2147483647 w 511"/>
              <a:gd name="T79" fmla="*/ 2147483647 h 448"/>
              <a:gd name="T80" fmla="*/ 2147483647 w 511"/>
              <a:gd name="T81" fmla="*/ 2147483647 h 448"/>
              <a:gd name="T82" fmla="*/ 2147483647 w 511"/>
              <a:gd name="T83" fmla="*/ 2147483647 h 448"/>
              <a:gd name="T84" fmla="*/ 2147483647 w 511"/>
              <a:gd name="T85" fmla="*/ 2147483647 h 448"/>
              <a:gd name="T86" fmla="*/ 2147483647 w 511"/>
              <a:gd name="T87" fmla="*/ 2147483647 h 448"/>
              <a:gd name="T88" fmla="*/ 2147483647 w 511"/>
              <a:gd name="T89" fmla="*/ 2147483647 h 448"/>
              <a:gd name="T90" fmla="*/ 2147483647 w 511"/>
              <a:gd name="T91" fmla="*/ 0 h 44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11"/>
              <a:gd name="T139" fmla="*/ 0 h 448"/>
              <a:gd name="T140" fmla="*/ 511 w 511"/>
              <a:gd name="T141" fmla="*/ 448 h 44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11" h="448">
                <a:moveTo>
                  <a:pt x="0" y="3"/>
                </a:moveTo>
                <a:lnTo>
                  <a:pt x="7" y="122"/>
                </a:lnTo>
                <a:lnTo>
                  <a:pt x="22" y="139"/>
                </a:lnTo>
                <a:lnTo>
                  <a:pt x="26" y="167"/>
                </a:lnTo>
                <a:lnTo>
                  <a:pt x="53" y="213"/>
                </a:lnTo>
                <a:lnTo>
                  <a:pt x="53" y="247"/>
                </a:lnTo>
                <a:lnTo>
                  <a:pt x="37" y="282"/>
                </a:lnTo>
                <a:lnTo>
                  <a:pt x="37" y="301"/>
                </a:lnTo>
                <a:lnTo>
                  <a:pt x="41" y="320"/>
                </a:lnTo>
                <a:lnTo>
                  <a:pt x="41" y="341"/>
                </a:lnTo>
                <a:lnTo>
                  <a:pt x="34" y="350"/>
                </a:lnTo>
                <a:lnTo>
                  <a:pt x="20" y="369"/>
                </a:lnTo>
                <a:lnTo>
                  <a:pt x="28" y="377"/>
                </a:lnTo>
                <a:lnTo>
                  <a:pt x="96" y="369"/>
                </a:lnTo>
                <a:lnTo>
                  <a:pt x="151" y="392"/>
                </a:lnTo>
                <a:lnTo>
                  <a:pt x="204" y="388"/>
                </a:lnTo>
                <a:lnTo>
                  <a:pt x="197" y="375"/>
                </a:lnTo>
                <a:lnTo>
                  <a:pt x="216" y="360"/>
                </a:lnTo>
                <a:lnTo>
                  <a:pt x="250" y="369"/>
                </a:lnTo>
                <a:lnTo>
                  <a:pt x="255" y="396"/>
                </a:lnTo>
                <a:lnTo>
                  <a:pt x="267" y="390"/>
                </a:lnTo>
                <a:lnTo>
                  <a:pt x="284" y="397"/>
                </a:lnTo>
                <a:lnTo>
                  <a:pt x="297" y="413"/>
                </a:lnTo>
                <a:lnTo>
                  <a:pt x="303" y="426"/>
                </a:lnTo>
                <a:lnTo>
                  <a:pt x="318" y="428"/>
                </a:lnTo>
                <a:lnTo>
                  <a:pt x="333" y="441"/>
                </a:lnTo>
                <a:lnTo>
                  <a:pt x="346" y="433"/>
                </a:lnTo>
                <a:lnTo>
                  <a:pt x="358" y="420"/>
                </a:lnTo>
                <a:lnTo>
                  <a:pt x="358" y="413"/>
                </a:lnTo>
                <a:lnTo>
                  <a:pt x="369" y="426"/>
                </a:lnTo>
                <a:lnTo>
                  <a:pt x="377" y="414"/>
                </a:lnTo>
                <a:lnTo>
                  <a:pt x="390" y="435"/>
                </a:lnTo>
                <a:lnTo>
                  <a:pt x="407" y="426"/>
                </a:lnTo>
                <a:lnTo>
                  <a:pt x="415" y="418"/>
                </a:lnTo>
                <a:lnTo>
                  <a:pt x="407" y="413"/>
                </a:lnTo>
                <a:lnTo>
                  <a:pt x="407" y="392"/>
                </a:lnTo>
                <a:lnTo>
                  <a:pt x="415" y="392"/>
                </a:lnTo>
                <a:lnTo>
                  <a:pt x="428" y="396"/>
                </a:lnTo>
                <a:lnTo>
                  <a:pt x="432" y="407"/>
                </a:lnTo>
                <a:lnTo>
                  <a:pt x="447" y="407"/>
                </a:lnTo>
                <a:lnTo>
                  <a:pt x="460" y="416"/>
                </a:lnTo>
                <a:lnTo>
                  <a:pt x="464" y="413"/>
                </a:lnTo>
                <a:lnTo>
                  <a:pt x="468" y="422"/>
                </a:lnTo>
                <a:lnTo>
                  <a:pt x="481" y="430"/>
                </a:lnTo>
                <a:lnTo>
                  <a:pt x="475" y="447"/>
                </a:lnTo>
                <a:lnTo>
                  <a:pt x="489" y="430"/>
                </a:lnTo>
                <a:lnTo>
                  <a:pt x="496" y="441"/>
                </a:lnTo>
                <a:lnTo>
                  <a:pt x="496" y="428"/>
                </a:lnTo>
                <a:lnTo>
                  <a:pt x="510" y="426"/>
                </a:lnTo>
                <a:lnTo>
                  <a:pt x="510" y="416"/>
                </a:lnTo>
                <a:lnTo>
                  <a:pt x="496" y="416"/>
                </a:lnTo>
                <a:lnTo>
                  <a:pt x="491" y="407"/>
                </a:lnTo>
                <a:lnTo>
                  <a:pt x="479" y="411"/>
                </a:lnTo>
                <a:lnTo>
                  <a:pt x="475" y="397"/>
                </a:lnTo>
                <a:lnTo>
                  <a:pt x="460" y="397"/>
                </a:lnTo>
                <a:lnTo>
                  <a:pt x="449" y="375"/>
                </a:lnTo>
                <a:lnTo>
                  <a:pt x="456" y="371"/>
                </a:lnTo>
                <a:lnTo>
                  <a:pt x="466" y="364"/>
                </a:lnTo>
                <a:lnTo>
                  <a:pt x="468" y="350"/>
                </a:lnTo>
                <a:lnTo>
                  <a:pt x="477" y="350"/>
                </a:lnTo>
                <a:lnTo>
                  <a:pt x="491" y="339"/>
                </a:lnTo>
                <a:lnTo>
                  <a:pt x="489" y="333"/>
                </a:lnTo>
                <a:lnTo>
                  <a:pt x="489" y="311"/>
                </a:lnTo>
                <a:lnTo>
                  <a:pt x="473" y="320"/>
                </a:lnTo>
                <a:lnTo>
                  <a:pt x="456" y="326"/>
                </a:lnTo>
                <a:lnTo>
                  <a:pt x="445" y="345"/>
                </a:lnTo>
                <a:lnTo>
                  <a:pt x="422" y="333"/>
                </a:lnTo>
                <a:lnTo>
                  <a:pt x="428" y="328"/>
                </a:lnTo>
                <a:lnTo>
                  <a:pt x="436" y="322"/>
                </a:lnTo>
                <a:lnTo>
                  <a:pt x="436" y="328"/>
                </a:lnTo>
                <a:lnTo>
                  <a:pt x="443" y="314"/>
                </a:lnTo>
                <a:lnTo>
                  <a:pt x="434" y="318"/>
                </a:lnTo>
                <a:lnTo>
                  <a:pt x="432" y="314"/>
                </a:lnTo>
                <a:lnTo>
                  <a:pt x="430" y="318"/>
                </a:lnTo>
                <a:lnTo>
                  <a:pt x="418" y="314"/>
                </a:lnTo>
                <a:lnTo>
                  <a:pt x="409" y="328"/>
                </a:lnTo>
                <a:lnTo>
                  <a:pt x="394" y="330"/>
                </a:lnTo>
                <a:lnTo>
                  <a:pt x="365" y="322"/>
                </a:lnTo>
                <a:lnTo>
                  <a:pt x="365" y="314"/>
                </a:lnTo>
                <a:lnTo>
                  <a:pt x="381" y="290"/>
                </a:lnTo>
                <a:lnTo>
                  <a:pt x="400" y="290"/>
                </a:lnTo>
                <a:lnTo>
                  <a:pt x="409" y="303"/>
                </a:lnTo>
                <a:lnTo>
                  <a:pt x="451" y="311"/>
                </a:lnTo>
                <a:lnTo>
                  <a:pt x="420" y="256"/>
                </a:lnTo>
                <a:lnTo>
                  <a:pt x="428" y="218"/>
                </a:lnTo>
                <a:lnTo>
                  <a:pt x="240" y="226"/>
                </a:lnTo>
                <a:lnTo>
                  <a:pt x="244" y="205"/>
                </a:lnTo>
                <a:lnTo>
                  <a:pt x="263" y="143"/>
                </a:lnTo>
                <a:lnTo>
                  <a:pt x="295" y="99"/>
                </a:lnTo>
                <a:lnTo>
                  <a:pt x="288" y="86"/>
                </a:lnTo>
                <a:lnTo>
                  <a:pt x="291" y="47"/>
                </a:lnTo>
                <a:lnTo>
                  <a:pt x="274" y="0"/>
                </a:lnTo>
                <a:lnTo>
                  <a:pt x="0" y="3"/>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8162" name="Freeform 40"/>
          <p:cNvSpPr>
            <a:spLocks/>
          </p:cNvSpPr>
          <p:nvPr/>
        </p:nvSpPr>
        <p:spPr bwMode="auto">
          <a:xfrm>
            <a:off x="7924800" y="1050925"/>
            <a:ext cx="531813" cy="833438"/>
          </a:xfrm>
          <a:custGeom>
            <a:avLst/>
            <a:gdLst>
              <a:gd name="T0" fmla="*/ 0 w 335"/>
              <a:gd name="T1" fmla="*/ 2147483647 h 525"/>
              <a:gd name="T2" fmla="*/ 2147483647 w 335"/>
              <a:gd name="T3" fmla="*/ 2147483647 h 525"/>
              <a:gd name="T4" fmla="*/ 2147483647 w 335"/>
              <a:gd name="T5" fmla="*/ 2147483647 h 525"/>
              <a:gd name="T6" fmla="*/ 2147483647 w 335"/>
              <a:gd name="T7" fmla="*/ 2147483647 h 525"/>
              <a:gd name="T8" fmla="*/ 2147483647 w 335"/>
              <a:gd name="T9" fmla="*/ 2147483647 h 525"/>
              <a:gd name="T10" fmla="*/ 2147483647 w 335"/>
              <a:gd name="T11" fmla="*/ 2147483647 h 525"/>
              <a:gd name="T12" fmla="*/ 2147483647 w 335"/>
              <a:gd name="T13" fmla="*/ 2147483647 h 525"/>
              <a:gd name="T14" fmla="*/ 2147483647 w 335"/>
              <a:gd name="T15" fmla="*/ 2147483647 h 525"/>
              <a:gd name="T16" fmla="*/ 2147483647 w 335"/>
              <a:gd name="T17" fmla="*/ 2147483647 h 525"/>
              <a:gd name="T18" fmla="*/ 2147483647 w 335"/>
              <a:gd name="T19" fmla="*/ 2147483647 h 525"/>
              <a:gd name="T20" fmla="*/ 2147483647 w 335"/>
              <a:gd name="T21" fmla="*/ 2147483647 h 525"/>
              <a:gd name="T22" fmla="*/ 2147483647 w 335"/>
              <a:gd name="T23" fmla="*/ 2147483647 h 525"/>
              <a:gd name="T24" fmla="*/ 2147483647 w 335"/>
              <a:gd name="T25" fmla="*/ 0 h 525"/>
              <a:gd name="T26" fmla="*/ 2147483647 w 335"/>
              <a:gd name="T27" fmla="*/ 2147483647 h 525"/>
              <a:gd name="T28" fmla="*/ 2147483647 w 335"/>
              <a:gd name="T29" fmla="*/ 2147483647 h 525"/>
              <a:gd name="T30" fmla="*/ 2147483647 w 335"/>
              <a:gd name="T31" fmla="*/ 2147483647 h 525"/>
              <a:gd name="T32" fmla="*/ 2147483647 w 335"/>
              <a:gd name="T33" fmla="*/ 2147483647 h 525"/>
              <a:gd name="T34" fmla="*/ 2147483647 w 335"/>
              <a:gd name="T35" fmla="*/ 2147483647 h 525"/>
              <a:gd name="T36" fmla="*/ 2147483647 w 335"/>
              <a:gd name="T37" fmla="*/ 2147483647 h 525"/>
              <a:gd name="T38" fmla="*/ 2147483647 w 335"/>
              <a:gd name="T39" fmla="*/ 2147483647 h 525"/>
              <a:gd name="T40" fmla="*/ 2147483647 w 335"/>
              <a:gd name="T41" fmla="*/ 2147483647 h 525"/>
              <a:gd name="T42" fmla="*/ 2147483647 w 335"/>
              <a:gd name="T43" fmla="*/ 2147483647 h 525"/>
              <a:gd name="T44" fmla="*/ 2147483647 w 335"/>
              <a:gd name="T45" fmla="*/ 2147483647 h 525"/>
              <a:gd name="T46" fmla="*/ 2147483647 w 335"/>
              <a:gd name="T47" fmla="*/ 2147483647 h 525"/>
              <a:gd name="T48" fmla="*/ 2147483647 w 335"/>
              <a:gd name="T49" fmla="*/ 2147483647 h 525"/>
              <a:gd name="T50" fmla="*/ 2147483647 w 335"/>
              <a:gd name="T51" fmla="*/ 2147483647 h 525"/>
              <a:gd name="T52" fmla="*/ 2147483647 w 335"/>
              <a:gd name="T53" fmla="*/ 2147483647 h 525"/>
              <a:gd name="T54" fmla="*/ 2147483647 w 335"/>
              <a:gd name="T55" fmla="*/ 2147483647 h 525"/>
              <a:gd name="T56" fmla="*/ 2147483647 w 335"/>
              <a:gd name="T57" fmla="*/ 2147483647 h 525"/>
              <a:gd name="T58" fmla="*/ 2147483647 w 335"/>
              <a:gd name="T59" fmla="*/ 2147483647 h 525"/>
              <a:gd name="T60" fmla="*/ 2147483647 w 335"/>
              <a:gd name="T61" fmla="*/ 2147483647 h 525"/>
              <a:gd name="T62" fmla="*/ 2147483647 w 335"/>
              <a:gd name="T63" fmla="*/ 2147483647 h 525"/>
              <a:gd name="T64" fmla="*/ 2147483647 w 335"/>
              <a:gd name="T65" fmla="*/ 2147483647 h 525"/>
              <a:gd name="T66" fmla="*/ 2147483647 w 335"/>
              <a:gd name="T67" fmla="*/ 2147483647 h 525"/>
              <a:gd name="T68" fmla="*/ 2147483647 w 335"/>
              <a:gd name="T69" fmla="*/ 2147483647 h 525"/>
              <a:gd name="T70" fmla="*/ 2147483647 w 335"/>
              <a:gd name="T71" fmla="*/ 2147483647 h 525"/>
              <a:gd name="T72" fmla="*/ 2147483647 w 335"/>
              <a:gd name="T73" fmla="*/ 2147483647 h 525"/>
              <a:gd name="T74" fmla="*/ 2147483647 w 335"/>
              <a:gd name="T75" fmla="*/ 2147483647 h 525"/>
              <a:gd name="T76" fmla="*/ 2147483647 w 335"/>
              <a:gd name="T77" fmla="*/ 2147483647 h 525"/>
              <a:gd name="T78" fmla="*/ 2147483647 w 335"/>
              <a:gd name="T79" fmla="*/ 2147483647 h 525"/>
              <a:gd name="T80" fmla="*/ 2147483647 w 335"/>
              <a:gd name="T81" fmla="*/ 2147483647 h 525"/>
              <a:gd name="T82" fmla="*/ 2147483647 w 335"/>
              <a:gd name="T83" fmla="*/ 2147483647 h 525"/>
              <a:gd name="T84" fmla="*/ 2147483647 w 335"/>
              <a:gd name="T85" fmla="*/ 2147483647 h 525"/>
              <a:gd name="T86" fmla="*/ 2147483647 w 335"/>
              <a:gd name="T87" fmla="*/ 2147483647 h 525"/>
              <a:gd name="T88" fmla="*/ 2147483647 w 335"/>
              <a:gd name="T89" fmla="*/ 2147483647 h 525"/>
              <a:gd name="T90" fmla="*/ 2147483647 w 335"/>
              <a:gd name="T91" fmla="*/ 2147483647 h 525"/>
              <a:gd name="T92" fmla="*/ 2147483647 w 335"/>
              <a:gd name="T93" fmla="*/ 2147483647 h 525"/>
              <a:gd name="T94" fmla="*/ 2147483647 w 335"/>
              <a:gd name="T95" fmla="*/ 2147483647 h 525"/>
              <a:gd name="T96" fmla="*/ 2147483647 w 335"/>
              <a:gd name="T97" fmla="*/ 2147483647 h 525"/>
              <a:gd name="T98" fmla="*/ 2147483647 w 335"/>
              <a:gd name="T99" fmla="*/ 2147483647 h 525"/>
              <a:gd name="T100" fmla="*/ 2147483647 w 335"/>
              <a:gd name="T101" fmla="*/ 2147483647 h 525"/>
              <a:gd name="T102" fmla="*/ 2147483647 w 335"/>
              <a:gd name="T103" fmla="*/ 2147483647 h 525"/>
              <a:gd name="T104" fmla="*/ 2147483647 w 335"/>
              <a:gd name="T105" fmla="*/ 2147483647 h 525"/>
              <a:gd name="T106" fmla="*/ 2147483647 w 335"/>
              <a:gd name="T107" fmla="*/ 2147483647 h 525"/>
              <a:gd name="T108" fmla="*/ 2147483647 w 335"/>
              <a:gd name="T109" fmla="*/ 2147483647 h 525"/>
              <a:gd name="T110" fmla="*/ 2147483647 w 335"/>
              <a:gd name="T111" fmla="*/ 2147483647 h 525"/>
              <a:gd name="T112" fmla="*/ 2147483647 w 335"/>
              <a:gd name="T113" fmla="*/ 2147483647 h 525"/>
              <a:gd name="T114" fmla="*/ 2147483647 w 335"/>
              <a:gd name="T115" fmla="*/ 2147483647 h 525"/>
              <a:gd name="T116" fmla="*/ 2147483647 w 335"/>
              <a:gd name="T117" fmla="*/ 2147483647 h 525"/>
              <a:gd name="T118" fmla="*/ 0 w 335"/>
              <a:gd name="T119" fmla="*/ 2147483647 h 52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35"/>
              <a:gd name="T181" fmla="*/ 0 h 525"/>
              <a:gd name="T182" fmla="*/ 335 w 335"/>
              <a:gd name="T183" fmla="*/ 525 h 52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35" h="525">
                <a:moveTo>
                  <a:pt x="0" y="283"/>
                </a:moveTo>
                <a:lnTo>
                  <a:pt x="20" y="285"/>
                </a:lnTo>
                <a:lnTo>
                  <a:pt x="22" y="251"/>
                </a:lnTo>
                <a:lnTo>
                  <a:pt x="47" y="206"/>
                </a:lnTo>
                <a:lnTo>
                  <a:pt x="36" y="170"/>
                </a:lnTo>
                <a:lnTo>
                  <a:pt x="47" y="126"/>
                </a:lnTo>
                <a:lnTo>
                  <a:pt x="43" y="109"/>
                </a:lnTo>
                <a:lnTo>
                  <a:pt x="81" y="9"/>
                </a:lnTo>
                <a:lnTo>
                  <a:pt x="94" y="9"/>
                </a:lnTo>
                <a:lnTo>
                  <a:pt x="98" y="28"/>
                </a:lnTo>
                <a:lnTo>
                  <a:pt x="146" y="9"/>
                </a:lnTo>
                <a:lnTo>
                  <a:pt x="146" y="5"/>
                </a:lnTo>
                <a:lnTo>
                  <a:pt x="161" y="0"/>
                </a:lnTo>
                <a:lnTo>
                  <a:pt x="184" y="11"/>
                </a:lnTo>
                <a:lnTo>
                  <a:pt x="203" y="28"/>
                </a:lnTo>
                <a:lnTo>
                  <a:pt x="242" y="172"/>
                </a:lnTo>
                <a:lnTo>
                  <a:pt x="275" y="172"/>
                </a:lnTo>
                <a:lnTo>
                  <a:pt x="278" y="181"/>
                </a:lnTo>
                <a:lnTo>
                  <a:pt x="275" y="187"/>
                </a:lnTo>
                <a:lnTo>
                  <a:pt x="297" y="221"/>
                </a:lnTo>
                <a:lnTo>
                  <a:pt x="303" y="213"/>
                </a:lnTo>
                <a:lnTo>
                  <a:pt x="324" y="236"/>
                </a:lnTo>
                <a:lnTo>
                  <a:pt x="316" y="240"/>
                </a:lnTo>
                <a:lnTo>
                  <a:pt x="318" y="247"/>
                </a:lnTo>
                <a:lnTo>
                  <a:pt x="334" y="247"/>
                </a:lnTo>
                <a:lnTo>
                  <a:pt x="322" y="276"/>
                </a:lnTo>
                <a:lnTo>
                  <a:pt x="309" y="270"/>
                </a:lnTo>
                <a:lnTo>
                  <a:pt x="297" y="281"/>
                </a:lnTo>
                <a:lnTo>
                  <a:pt x="297" y="293"/>
                </a:lnTo>
                <a:lnTo>
                  <a:pt x="290" y="298"/>
                </a:lnTo>
                <a:lnTo>
                  <a:pt x="277" y="296"/>
                </a:lnTo>
                <a:lnTo>
                  <a:pt x="277" y="312"/>
                </a:lnTo>
                <a:lnTo>
                  <a:pt x="267" y="308"/>
                </a:lnTo>
                <a:lnTo>
                  <a:pt x="265" y="327"/>
                </a:lnTo>
                <a:lnTo>
                  <a:pt x="250" y="310"/>
                </a:lnTo>
                <a:lnTo>
                  <a:pt x="239" y="325"/>
                </a:lnTo>
                <a:lnTo>
                  <a:pt x="225" y="332"/>
                </a:lnTo>
                <a:lnTo>
                  <a:pt x="222" y="349"/>
                </a:lnTo>
                <a:lnTo>
                  <a:pt x="206" y="344"/>
                </a:lnTo>
                <a:lnTo>
                  <a:pt x="212" y="332"/>
                </a:lnTo>
                <a:lnTo>
                  <a:pt x="203" y="319"/>
                </a:lnTo>
                <a:lnTo>
                  <a:pt x="191" y="338"/>
                </a:lnTo>
                <a:lnTo>
                  <a:pt x="195" y="380"/>
                </a:lnTo>
                <a:lnTo>
                  <a:pt x="189" y="391"/>
                </a:lnTo>
                <a:lnTo>
                  <a:pt x="180" y="393"/>
                </a:lnTo>
                <a:lnTo>
                  <a:pt x="174" y="391"/>
                </a:lnTo>
                <a:lnTo>
                  <a:pt x="161" y="416"/>
                </a:lnTo>
                <a:lnTo>
                  <a:pt x="146" y="414"/>
                </a:lnTo>
                <a:lnTo>
                  <a:pt x="148" y="436"/>
                </a:lnTo>
                <a:lnTo>
                  <a:pt x="138" y="421"/>
                </a:lnTo>
                <a:lnTo>
                  <a:pt x="115" y="438"/>
                </a:lnTo>
                <a:lnTo>
                  <a:pt x="111" y="452"/>
                </a:lnTo>
                <a:lnTo>
                  <a:pt x="119" y="461"/>
                </a:lnTo>
                <a:lnTo>
                  <a:pt x="111" y="465"/>
                </a:lnTo>
                <a:lnTo>
                  <a:pt x="111" y="480"/>
                </a:lnTo>
                <a:lnTo>
                  <a:pt x="104" y="491"/>
                </a:lnTo>
                <a:lnTo>
                  <a:pt x="100" y="524"/>
                </a:lnTo>
                <a:lnTo>
                  <a:pt x="94" y="524"/>
                </a:lnTo>
                <a:lnTo>
                  <a:pt x="64" y="482"/>
                </a:lnTo>
                <a:lnTo>
                  <a:pt x="0" y="283"/>
                </a:lnTo>
              </a:path>
            </a:pathLst>
          </a:custGeom>
          <a:solidFill>
            <a:srgbClr val="CCE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8163" name="Freeform 41"/>
          <p:cNvSpPr>
            <a:spLocks/>
          </p:cNvSpPr>
          <p:nvPr/>
        </p:nvSpPr>
        <p:spPr bwMode="auto">
          <a:xfrm>
            <a:off x="7043738" y="2636838"/>
            <a:ext cx="652462" cy="325437"/>
          </a:xfrm>
          <a:custGeom>
            <a:avLst/>
            <a:gdLst>
              <a:gd name="T0" fmla="*/ 2147483647 w 411"/>
              <a:gd name="T1" fmla="*/ 2147483647 h 205"/>
              <a:gd name="T2" fmla="*/ 2147483647 w 411"/>
              <a:gd name="T3" fmla="*/ 2147483647 h 205"/>
              <a:gd name="T4" fmla="*/ 2147483647 w 411"/>
              <a:gd name="T5" fmla="*/ 2147483647 h 205"/>
              <a:gd name="T6" fmla="*/ 2147483647 w 411"/>
              <a:gd name="T7" fmla="*/ 2147483647 h 205"/>
              <a:gd name="T8" fmla="*/ 2147483647 w 411"/>
              <a:gd name="T9" fmla="*/ 2147483647 h 205"/>
              <a:gd name="T10" fmla="*/ 2147483647 w 411"/>
              <a:gd name="T11" fmla="*/ 2147483647 h 205"/>
              <a:gd name="T12" fmla="*/ 2147483647 w 411"/>
              <a:gd name="T13" fmla="*/ 2147483647 h 205"/>
              <a:gd name="T14" fmla="*/ 2147483647 w 411"/>
              <a:gd name="T15" fmla="*/ 2147483647 h 205"/>
              <a:gd name="T16" fmla="*/ 2147483647 w 411"/>
              <a:gd name="T17" fmla="*/ 2147483647 h 205"/>
              <a:gd name="T18" fmla="*/ 2147483647 w 411"/>
              <a:gd name="T19" fmla="*/ 2147483647 h 205"/>
              <a:gd name="T20" fmla="*/ 2147483647 w 411"/>
              <a:gd name="T21" fmla="*/ 2147483647 h 205"/>
              <a:gd name="T22" fmla="*/ 2147483647 w 411"/>
              <a:gd name="T23" fmla="*/ 2147483647 h 205"/>
              <a:gd name="T24" fmla="*/ 2147483647 w 411"/>
              <a:gd name="T25" fmla="*/ 2147483647 h 205"/>
              <a:gd name="T26" fmla="*/ 2147483647 w 411"/>
              <a:gd name="T27" fmla="*/ 2147483647 h 205"/>
              <a:gd name="T28" fmla="*/ 2147483647 w 411"/>
              <a:gd name="T29" fmla="*/ 2147483647 h 205"/>
              <a:gd name="T30" fmla="*/ 2147483647 w 411"/>
              <a:gd name="T31" fmla="*/ 2147483647 h 205"/>
              <a:gd name="T32" fmla="*/ 2147483647 w 411"/>
              <a:gd name="T33" fmla="*/ 2147483647 h 205"/>
              <a:gd name="T34" fmla="*/ 2147483647 w 411"/>
              <a:gd name="T35" fmla="*/ 2147483647 h 205"/>
              <a:gd name="T36" fmla="*/ 2147483647 w 411"/>
              <a:gd name="T37" fmla="*/ 2147483647 h 205"/>
              <a:gd name="T38" fmla="*/ 2147483647 w 411"/>
              <a:gd name="T39" fmla="*/ 2147483647 h 205"/>
              <a:gd name="T40" fmla="*/ 2147483647 w 411"/>
              <a:gd name="T41" fmla="*/ 2147483647 h 205"/>
              <a:gd name="T42" fmla="*/ 2147483647 w 411"/>
              <a:gd name="T43" fmla="*/ 2147483647 h 205"/>
              <a:gd name="T44" fmla="*/ 2147483647 w 411"/>
              <a:gd name="T45" fmla="*/ 2147483647 h 205"/>
              <a:gd name="T46" fmla="*/ 2147483647 w 411"/>
              <a:gd name="T47" fmla="*/ 2147483647 h 205"/>
              <a:gd name="T48" fmla="*/ 2147483647 w 411"/>
              <a:gd name="T49" fmla="*/ 2147483647 h 205"/>
              <a:gd name="T50" fmla="*/ 2147483647 w 411"/>
              <a:gd name="T51" fmla="*/ 2147483647 h 205"/>
              <a:gd name="T52" fmla="*/ 2147483647 w 411"/>
              <a:gd name="T53" fmla="*/ 2147483647 h 205"/>
              <a:gd name="T54" fmla="*/ 2147483647 w 411"/>
              <a:gd name="T55" fmla="*/ 2147483647 h 205"/>
              <a:gd name="T56" fmla="*/ 2147483647 w 411"/>
              <a:gd name="T57" fmla="*/ 2147483647 h 205"/>
              <a:gd name="T58" fmla="*/ 2147483647 w 411"/>
              <a:gd name="T59" fmla="*/ 2147483647 h 205"/>
              <a:gd name="T60" fmla="*/ 2147483647 w 411"/>
              <a:gd name="T61" fmla="*/ 2147483647 h 205"/>
              <a:gd name="T62" fmla="*/ 2147483647 w 411"/>
              <a:gd name="T63" fmla="*/ 2147483647 h 205"/>
              <a:gd name="T64" fmla="*/ 2147483647 w 411"/>
              <a:gd name="T65" fmla="*/ 2147483647 h 205"/>
              <a:gd name="T66" fmla="*/ 2147483647 w 411"/>
              <a:gd name="T67" fmla="*/ 2147483647 h 205"/>
              <a:gd name="T68" fmla="*/ 2147483647 w 411"/>
              <a:gd name="T69" fmla="*/ 2147483647 h 205"/>
              <a:gd name="T70" fmla="*/ 2147483647 w 411"/>
              <a:gd name="T71" fmla="*/ 0 h 20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11"/>
              <a:gd name="T109" fmla="*/ 0 h 205"/>
              <a:gd name="T110" fmla="*/ 411 w 411"/>
              <a:gd name="T111" fmla="*/ 205 h 20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11" h="205">
                <a:moveTo>
                  <a:pt x="0" y="58"/>
                </a:moveTo>
                <a:lnTo>
                  <a:pt x="9" y="117"/>
                </a:lnTo>
                <a:lnTo>
                  <a:pt x="41" y="83"/>
                </a:lnTo>
                <a:lnTo>
                  <a:pt x="89" y="68"/>
                </a:lnTo>
                <a:lnTo>
                  <a:pt x="98" y="52"/>
                </a:lnTo>
                <a:lnTo>
                  <a:pt x="127" y="47"/>
                </a:lnTo>
                <a:lnTo>
                  <a:pt x="149" y="58"/>
                </a:lnTo>
                <a:lnTo>
                  <a:pt x="163" y="79"/>
                </a:lnTo>
                <a:lnTo>
                  <a:pt x="184" y="83"/>
                </a:lnTo>
                <a:lnTo>
                  <a:pt x="199" y="100"/>
                </a:lnTo>
                <a:lnTo>
                  <a:pt x="220" y="111"/>
                </a:lnTo>
                <a:lnTo>
                  <a:pt x="229" y="107"/>
                </a:lnTo>
                <a:lnTo>
                  <a:pt x="235" y="115"/>
                </a:lnTo>
                <a:lnTo>
                  <a:pt x="229" y="124"/>
                </a:lnTo>
                <a:lnTo>
                  <a:pt x="227" y="137"/>
                </a:lnTo>
                <a:lnTo>
                  <a:pt x="214" y="164"/>
                </a:lnTo>
                <a:lnTo>
                  <a:pt x="220" y="179"/>
                </a:lnTo>
                <a:lnTo>
                  <a:pt x="237" y="171"/>
                </a:lnTo>
                <a:lnTo>
                  <a:pt x="239" y="166"/>
                </a:lnTo>
                <a:lnTo>
                  <a:pt x="252" y="181"/>
                </a:lnTo>
                <a:lnTo>
                  <a:pt x="256" y="171"/>
                </a:lnTo>
                <a:lnTo>
                  <a:pt x="267" y="185"/>
                </a:lnTo>
                <a:lnTo>
                  <a:pt x="271" y="179"/>
                </a:lnTo>
                <a:lnTo>
                  <a:pt x="284" y="185"/>
                </a:lnTo>
                <a:lnTo>
                  <a:pt x="296" y="183"/>
                </a:lnTo>
                <a:lnTo>
                  <a:pt x="309" y="198"/>
                </a:lnTo>
                <a:lnTo>
                  <a:pt x="298" y="173"/>
                </a:lnTo>
                <a:lnTo>
                  <a:pt x="269" y="154"/>
                </a:lnTo>
                <a:lnTo>
                  <a:pt x="296" y="168"/>
                </a:lnTo>
                <a:lnTo>
                  <a:pt x="279" y="145"/>
                </a:lnTo>
                <a:lnTo>
                  <a:pt x="277" y="126"/>
                </a:lnTo>
                <a:lnTo>
                  <a:pt x="279" y="83"/>
                </a:lnTo>
                <a:lnTo>
                  <a:pt x="263" y="71"/>
                </a:lnTo>
                <a:lnTo>
                  <a:pt x="296" y="41"/>
                </a:lnTo>
                <a:lnTo>
                  <a:pt x="296" y="24"/>
                </a:lnTo>
                <a:lnTo>
                  <a:pt x="315" y="24"/>
                </a:lnTo>
                <a:lnTo>
                  <a:pt x="311" y="41"/>
                </a:lnTo>
                <a:lnTo>
                  <a:pt x="298" y="47"/>
                </a:lnTo>
                <a:lnTo>
                  <a:pt x="292" y="66"/>
                </a:lnTo>
                <a:lnTo>
                  <a:pt x="296" y="81"/>
                </a:lnTo>
                <a:lnTo>
                  <a:pt x="305" y="73"/>
                </a:lnTo>
                <a:lnTo>
                  <a:pt x="298" y="94"/>
                </a:lnTo>
                <a:lnTo>
                  <a:pt x="303" y="102"/>
                </a:lnTo>
                <a:lnTo>
                  <a:pt x="305" y="113"/>
                </a:lnTo>
                <a:lnTo>
                  <a:pt x="296" y="107"/>
                </a:lnTo>
                <a:lnTo>
                  <a:pt x="294" y="120"/>
                </a:lnTo>
                <a:lnTo>
                  <a:pt x="313" y="115"/>
                </a:lnTo>
                <a:lnTo>
                  <a:pt x="311" y="126"/>
                </a:lnTo>
                <a:lnTo>
                  <a:pt x="322" y="132"/>
                </a:lnTo>
                <a:lnTo>
                  <a:pt x="303" y="132"/>
                </a:lnTo>
                <a:lnTo>
                  <a:pt x="309" y="160"/>
                </a:lnTo>
                <a:lnTo>
                  <a:pt x="332" y="171"/>
                </a:lnTo>
                <a:lnTo>
                  <a:pt x="341" y="158"/>
                </a:lnTo>
                <a:lnTo>
                  <a:pt x="343" y="181"/>
                </a:lnTo>
                <a:lnTo>
                  <a:pt x="354" y="175"/>
                </a:lnTo>
                <a:lnTo>
                  <a:pt x="349" y="185"/>
                </a:lnTo>
                <a:lnTo>
                  <a:pt x="356" y="185"/>
                </a:lnTo>
                <a:lnTo>
                  <a:pt x="351" y="198"/>
                </a:lnTo>
                <a:lnTo>
                  <a:pt x="354" y="204"/>
                </a:lnTo>
                <a:lnTo>
                  <a:pt x="372" y="194"/>
                </a:lnTo>
                <a:lnTo>
                  <a:pt x="394" y="181"/>
                </a:lnTo>
                <a:lnTo>
                  <a:pt x="404" y="156"/>
                </a:lnTo>
                <a:lnTo>
                  <a:pt x="408" y="171"/>
                </a:lnTo>
                <a:lnTo>
                  <a:pt x="404" y="179"/>
                </a:lnTo>
                <a:lnTo>
                  <a:pt x="396" y="194"/>
                </a:lnTo>
                <a:lnTo>
                  <a:pt x="400" y="202"/>
                </a:lnTo>
                <a:lnTo>
                  <a:pt x="408" y="179"/>
                </a:lnTo>
                <a:lnTo>
                  <a:pt x="410" y="128"/>
                </a:lnTo>
                <a:lnTo>
                  <a:pt x="389" y="136"/>
                </a:lnTo>
                <a:lnTo>
                  <a:pt x="354" y="139"/>
                </a:lnTo>
                <a:lnTo>
                  <a:pt x="353" y="128"/>
                </a:lnTo>
                <a:lnTo>
                  <a:pt x="318" y="0"/>
                </a:lnTo>
                <a:lnTo>
                  <a:pt x="0" y="58"/>
                </a:lnTo>
              </a:path>
            </a:pathLst>
          </a:custGeom>
          <a:solidFill>
            <a:srgbClr val="CCECFF"/>
          </a:solidFill>
          <a:ln w="12700" cap="rnd" cmpd="sng">
            <a:solidFill>
              <a:srgbClr val="000000"/>
            </a:solidFill>
            <a:prstDash val="solid"/>
            <a:round/>
            <a:headEnd/>
            <a:tailEnd/>
          </a:ln>
        </p:spPr>
        <p:txBody>
          <a:bodyPr/>
          <a:lstStyle/>
          <a:p>
            <a:endParaRPr lang="en-US"/>
          </a:p>
        </p:txBody>
      </p:sp>
      <p:sp>
        <p:nvSpPr>
          <p:cNvPr id="48164" name="Freeform 42"/>
          <p:cNvSpPr>
            <a:spLocks/>
          </p:cNvSpPr>
          <p:nvPr/>
        </p:nvSpPr>
        <p:spPr bwMode="auto">
          <a:xfrm>
            <a:off x="4618038" y="1171575"/>
            <a:ext cx="957262" cy="1062038"/>
          </a:xfrm>
          <a:custGeom>
            <a:avLst/>
            <a:gdLst>
              <a:gd name="T0" fmla="*/ 0 w 603"/>
              <a:gd name="T1" fmla="*/ 2147483647 h 669"/>
              <a:gd name="T2" fmla="*/ 2147483647 w 603"/>
              <a:gd name="T3" fmla="*/ 2147483647 h 669"/>
              <a:gd name="T4" fmla="*/ 2147483647 w 603"/>
              <a:gd name="T5" fmla="*/ 2147483647 h 669"/>
              <a:gd name="T6" fmla="*/ 2147483647 w 603"/>
              <a:gd name="T7" fmla="*/ 2147483647 h 669"/>
              <a:gd name="T8" fmla="*/ 2147483647 w 603"/>
              <a:gd name="T9" fmla="*/ 2147483647 h 669"/>
              <a:gd name="T10" fmla="*/ 2147483647 w 603"/>
              <a:gd name="T11" fmla="*/ 2147483647 h 669"/>
              <a:gd name="T12" fmla="*/ 2147483647 w 603"/>
              <a:gd name="T13" fmla="*/ 2147483647 h 669"/>
              <a:gd name="T14" fmla="*/ 2147483647 w 603"/>
              <a:gd name="T15" fmla="*/ 2147483647 h 669"/>
              <a:gd name="T16" fmla="*/ 2147483647 w 603"/>
              <a:gd name="T17" fmla="*/ 2147483647 h 669"/>
              <a:gd name="T18" fmla="*/ 2147483647 w 603"/>
              <a:gd name="T19" fmla="*/ 2147483647 h 669"/>
              <a:gd name="T20" fmla="*/ 2147483647 w 603"/>
              <a:gd name="T21" fmla="*/ 2147483647 h 669"/>
              <a:gd name="T22" fmla="*/ 2147483647 w 603"/>
              <a:gd name="T23" fmla="*/ 2147483647 h 669"/>
              <a:gd name="T24" fmla="*/ 2147483647 w 603"/>
              <a:gd name="T25" fmla="*/ 2147483647 h 669"/>
              <a:gd name="T26" fmla="*/ 2147483647 w 603"/>
              <a:gd name="T27" fmla="*/ 2147483647 h 669"/>
              <a:gd name="T28" fmla="*/ 2147483647 w 603"/>
              <a:gd name="T29" fmla="*/ 2147483647 h 669"/>
              <a:gd name="T30" fmla="*/ 2147483647 w 603"/>
              <a:gd name="T31" fmla="*/ 2147483647 h 669"/>
              <a:gd name="T32" fmla="*/ 2147483647 w 603"/>
              <a:gd name="T33" fmla="*/ 2147483647 h 669"/>
              <a:gd name="T34" fmla="*/ 2147483647 w 603"/>
              <a:gd name="T35" fmla="*/ 2147483647 h 669"/>
              <a:gd name="T36" fmla="*/ 2147483647 w 603"/>
              <a:gd name="T37" fmla="*/ 2147483647 h 669"/>
              <a:gd name="T38" fmla="*/ 2147483647 w 603"/>
              <a:gd name="T39" fmla="*/ 2147483647 h 669"/>
              <a:gd name="T40" fmla="*/ 2147483647 w 603"/>
              <a:gd name="T41" fmla="*/ 2147483647 h 669"/>
              <a:gd name="T42" fmla="*/ 2147483647 w 603"/>
              <a:gd name="T43" fmla="*/ 2147483647 h 669"/>
              <a:gd name="T44" fmla="*/ 2147483647 w 603"/>
              <a:gd name="T45" fmla="*/ 2147483647 h 669"/>
              <a:gd name="T46" fmla="*/ 2147483647 w 603"/>
              <a:gd name="T47" fmla="*/ 2147483647 h 669"/>
              <a:gd name="T48" fmla="*/ 2147483647 w 603"/>
              <a:gd name="T49" fmla="*/ 2147483647 h 669"/>
              <a:gd name="T50" fmla="*/ 2147483647 w 603"/>
              <a:gd name="T51" fmla="*/ 2147483647 h 669"/>
              <a:gd name="T52" fmla="*/ 2147483647 w 603"/>
              <a:gd name="T53" fmla="*/ 2147483647 h 669"/>
              <a:gd name="T54" fmla="*/ 2147483647 w 603"/>
              <a:gd name="T55" fmla="*/ 2147483647 h 669"/>
              <a:gd name="T56" fmla="*/ 2147483647 w 603"/>
              <a:gd name="T57" fmla="*/ 2147483647 h 669"/>
              <a:gd name="T58" fmla="*/ 2147483647 w 603"/>
              <a:gd name="T59" fmla="*/ 2147483647 h 669"/>
              <a:gd name="T60" fmla="*/ 2147483647 w 603"/>
              <a:gd name="T61" fmla="*/ 2147483647 h 669"/>
              <a:gd name="T62" fmla="*/ 2147483647 w 603"/>
              <a:gd name="T63" fmla="*/ 2147483647 h 669"/>
              <a:gd name="T64" fmla="*/ 2147483647 w 603"/>
              <a:gd name="T65" fmla="*/ 2147483647 h 669"/>
              <a:gd name="T66" fmla="*/ 2147483647 w 603"/>
              <a:gd name="T67" fmla="*/ 2147483647 h 669"/>
              <a:gd name="T68" fmla="*/ 2147483647 w 603"/>
              <a:gd name="T69" fmla="*/ 2147483647 h 669"/>
              <a:gd name="T70" fmla="*/ 2147483647 w 603"/>
              <a:gd name="T71" fmla="*/ 2147483647 h 669"/>
              <a:gd name="T72" fmla="*/ 2147483647 w 603"/>
              <a:gd name="T73" fmla="*/ 2147483647 h 669"/>
              <a:gd name="T74" fmla="*/ 2147483647 w 603"/>
              <a:gd name="T75" fmla="*/ 2147483647 h 669"/>
              <a:gd name="T76" fmla="*/ 2147483647 w 603"/>
              <a:gd name="T77" fmla="*/ 2147483647 h 669"/>
              <a:gd name="T78" fmla="*/ 2147483647 w 603"/>
              <a:gd name="T79" fmla="*/ 2147483647 h 669"/>
              <a:gd name="T80" fmla="*/ 2147483647 w 603"/>
              <a:gd name="T81" fmla="*/ 2147483647 h 669"/>
              <a:gd name="T82" fmla="*/ 2147483647 w 603"/>
              <a:gd name="T83" fmla="*/ 2147483647 h 669"/>
              <a:gd name="T84" fmla="*/ 2147483647 w 603"/>
              <a:gd name="T85" fmla="*/ 2147483647 h 669"/>
              <a:gd name="T86" fmla="*/ 2147483647 w 603"/>
              <a:gd name="T87" fmla="*/ 2147483647 h 669"/>
              <a:gd name="T88" fmla="*/ 2147483647 w 603"/>
              <a:gd name="T89" fmla="*/ 2147483647 h 669"/>
              <a:gd name="T90" fmla="*/ 2147483647 w 603"/>
              <a:gd name="T91" fmla="*/ 0 h 669"/>
              <a:gd name="T92" fmla="*/ 2147483647 w 603"/>
              <a:gd name="T93" fmla="*/ 2147483647 h 669"/>
              <a:gd name="T94" fmla="*/ 0 w 603"/>
              <a:gd name="T95" fmla="*/ 2147483647 h 66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03"/>
              <a:gd name="T145" fmla="*/ 0 h 669"/>
              <a:gd name="T146" fmla="*/ 603 w 603"/>
              <a:gd name="T147" fmla="*/ 669 h 66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03" h="669">
                <a:moveTo>
                  <a:pt x="0" y="39"/>
                </a:moveTo>
                <a:lnTo>
                  <a:pt x="5" y="134"/>
                </a:lnTo>
                <a:lnTo>
                  <a:pt x="28" y="210"/>
                </a:lnTo>
                <a:lnTo>
                  <a:pt x="30" y="308"/>
                </a:lnTo>
                <a:lnTo>
                  <a:pt x="49" y="389"/>
                </a:lnTo>
                <a:lnTo>
                  <a:pt x="26" y="429"/>
                </a:lnTo>
                <a:lnTo>
                  <a:pt x="55" y="459"/>
                </a:lnTo>
                <a:lnTo>
                  <a:pt x="55" y="668"/>
                </a:lnTo>
                <a:lnTo>
                  <a:pt x="489" y="660"/>
                </a:lnTo>
                <a:lnTo>
                  <a:pt x="480" y="618"/>
                </a:lnTo>
                <a:lnTo>
                  <a:pt x="467" y="605"/>
                </a:lnTo>
                <a:lnTo>
                  <a:pt x="434" y="580"/>
                </a:lnTo>
                <a:lnTo>
                  <a:pt x="410" y="554"/>
                </a:lnTo>
                <a:lnTo>
                  <a:pt x="353" y="520"/>
                </a:lnTo>
                <a:lnTo>
                  <a:pt x="353" y="459"/>
                </a:lnTo>
                <a:lnTo>
                  <a:pt x="341" y="420"/>
                </a:lnTo>
                <a:lnTo>
                  <a:pt x="389" y="361"/>
                </a:lnTo>
                <a:lnTo>
                  <a:pt x="383" y="302"/>
                </a:lnTo>
                <a:lnTo>
                  <a:pt x="396" y="291"/>
                </a:lnTo>
                <a:lnTo>
                  <a:pt x="453" y="244"/>
                </a:lnTo>
                <a:lnTo>
                  <a:pt x="486" y="208"/>
                </a:lnTo>
                <a:lnTo>
                  <a:pt x="522" y="177"/>
                </a:lnTo>
                <a:lnTo>
                  <a:pt x="602" y="138"/>
                </a:lnTo>
                <a:lnTo>
                  <a:pt x="571" y="140"/>
                </a:lnTo>
                <a:lnTo>
                  <a:pt x="546" y="130"/>
                </a:lnTo>
                <a:lnTo>
                  <a:pt x="503" y="134"/>
                </a:lnTo>
                <a:lnTo>
                  <a:pt x="491" y="117"/>
                </a:lnTo>
                <a:lnTo>
                  <a:pt x="478" y="123"/>
                </a:lnTo>
                <a:lnTo>
                  <a:pt x="450" y="140"/>
                </a:lnTo>
                <a:lnTo>
                  <a:pt x="431" y="136"/>
                </a:lnTo>
                <a:lnTo>
                  <a:pt x="421" y="124"/>
                </a:lnTo>
                <a:lnTo>
                  <a:pt x="404" y="123"/>
                </a:lnTo>
                <a:lnTo>
                  <a:pt x="396" y="109"/>
                </a:lnTo>
                <a:lnTo>
                  <a:pt x="379" y="109"/>
                </a:lnTo>
                <a:lnTo>
                  <a:pt x="379" y="123"/>
                </a:lnTo>
                <a:lnTo>
                  <a:pt x="376" y="123"/>
                </a:lnTo>
                <a:lnTo>
                  <a:pt x="364" y="100"/>
                </a:lnTo>
                <a:lnTo>
                  <a:pt x="349" y="100"/>
                </a:lnTo>
                <a:lnTo>
                  <a:pt x="353" y="88"/>
                </a:lnTo>
                <a:lnTo>
                  <a:pt x="319" y="81"/>
                </a:lnTo>
                <a:lnTo>
                  <a:pt x="307" y="81"/>
                </a:lnTo>
                <a:lnTo>
                  <a:pt x="263" y="96"/>
                </a:lnTo>
                <a:lnTo>
                  <a:pt x="260" y="81"/>
                </a:lnTo>
                <a:lnTo>
                  <a:pt x="195" y="68"/>
                </a:lnTo>
                <a:lnTo>
                  <a:pt x="184" y="3"/>
                </a:lnTo>
                <a:lnTo>
                  <a:pt x="161" y="0"/>
                </a:lnTo>
                <a:lnTo>
                  <a:pt x="161" y="39"/>
                </a:lnTo>
                <a:lnTo>
                  <a:pt x="0" y="39"/>
                </a:lnTo>
              </a:path>
            </a:pathLst>
          </a:custGeom>
          <a:solidFill>
            <a:srgbClr val="003399"/>
          </a:solidFill>
          <a:ln w="9525" cap="flat" cmpd="sng">
            <a:solidFill>
              <a:schemeClr val="bg1"/>
            </a:solidFill>
            <a:prstDash val="solid"/>
            <a:round/>
            <a:headEnd/>
            <a:tailEnd/>
          </a:ln>
        </p:spPr>
        <p:txBody>
          <a:bodyPr lIns="92075" tIns="46038" rIns="92075" bIns="46038"/>
          <a:lstStyle/>
          <a:p>
            <a:endParaRPr lang="en-US"/>
          </a:p>
        </p:txBody>
      </p:sp>
      <p:sp>
        <p:nvSpPr>
          <p:cNvPr id="48165" name="Freeform 43"/>
          <p:cNvSpPr>
            <a:spLocks/>
          </p:cNvSpPr>
          <p:nvPr/>
        </p:nvSpPr>
        <p:spPr bwMode="auto">
          <a:xfrm>
            <a:off x="5429250" y="3740150"/>
            <a:ext cx="517525" cy="885825"/>
          </a:xfrm>
          <a:custGeom>
            <a:avLst/>
            <a:gdLst>
              <a:gd name="T0" fmla="*/ 0 w 326"/>
              <a:gd name="T1" fmla="*/ 2147483647 h 558"/>
              <a:gd name="T2" fmla="*/ 2147483647 w 326"/>
              <a:gd name="T3" fmla="*/ 2147483647 h 558"/>
              <a:gd name="T4" fmla="*/ 2147483647 w 326"/>
              <a:gd name="T5" fmla="*/ 2147483647 h 558"/>
              <a:gd name="T6" fmla="*/ 2147483647 w 326"/>
              <a:gd name="T7" fmla="*/ 2147483647 h 558"/>
              <a:gd name="T8" fmla="*/ 2147483647 w 326"/>
              <a:gd name="T9" fmla="*/ 2147483647 h 558"/>
              <a:gd name="T10" fmla="*/ 2147483647 w 326"/>
              <a:gd name="T11" fmla="*/ 2147483647 h 558"/>
              <a:gd name="T12" fmla="*/ 2147483647 w 326"/>
              <a:gd name="T13" fmla="*/ 2147483647 h 558"/>
              <a:gd name="T14" fmla="*/ 2147483647 w 326"/>
              <a:gd name="T15" fmla="*/ 2147483647 h 558"/>
              <a:gd name="T16" fmla="*/ 2147483647 w 326"/>
              <a:gd name="T17" fmla="*/ 2147483647 h 558"/>
              <a:gd name="T18" fmla="*/ 2147483647 w 326"/>
              <a:gd name="T19" fmla="*/ 2147483647 h 558"/>
              <a:gd name="T20" fmla="*/ 2147483647 w 326"/>
              <a:gd name="T21" fmla="*/ 2147483647 h 558"/>
              <a:gd name="T22" fmla="*/ 2147483647 w 326"/>
              <a:gd name="T23" fmla="*/ 2147483647 h 558"/>
              <a:gd name="T24" fmla="*/ 2147483647 w 326"/>
              <a:gd name="T25" fmla="*/ 0 h 558"/>
              <a:gd name="T26" fmla="*/ 2147483647 w 326"/>
              <a:gd name="T27" fmla="*/ 2147483647 h 558"/>
              <a:gd name="T28" fmla="*/ 2147483647 w 326"/>
              <a:gd name="T29" fmla="*/ 2147483647 h 558"/>
              <a:gd name="T30" fmla="*/ 2147483647 w 326"/>
              <a:gd name="T31" fmla="*/ 2147483647 h 558"/>
              <a:gd name="T32" fmla="*/ 2147483647 w 326"/>
              <a:gd name="T33" fmla="*/ 2147483647 h 558"/>
              <a:gd name="T34" fmla="*/ 2147483647 w 326"/>
              <a:gd name="T35" fmla="*/ 2147483647 h 558"/>
              <a:gd name="T36" fmla="*/ 2147483647 w 326"/>
              <a:gd name="T37" fmla="*/ 2147483647 h 558"/>
              <a:gd name="T38" fmla="*/ 2147483647 w 326"/>
              <a:gd name="T39" fmla="*/ 2147483647 h 558"/>
              <a:gd name="T40" fmla="*/ 2147483647 w 326"/>
              <a:gd name="T41" fmla="*/ 2147483647 h 558"/>
              <a:gd name="T42" fmla="*/ 2147483647 w 326"/>
              <a:gd name="T43" fmla="*/ 2147483647 h 558"/>
              <a:gd name="T44" fmla="*/ 2147483647 w 326"/>
              <a:gd name="T45" fmla="*/ 2147483647 h 558"/>
              <a:gd name="T46" fmla="*/ 2147483647 w 326"/>
              <a:gd name="T47" fmla="*/ 2147483647 h 558"/>
              <a:gd name="T48" fmla="*/ 2147483647 w 326"/>
              <a:gd name="T49" fmla="*/ 2147483647 h 558"/>
              <a:gd name="T50" fmla="*/ 2147483647 w 326"/>
              <a:gd name="T51" fmla="*/ 2147483647 h 558"/>
              <a:gd name="T52" fmla="*/ 2147483647 w 326"/>
              <a:gd name="T53" fmla="*/ 2147483647 h 558"/>
              <a:gd name="T54" fmla="*/ 2147483647 w 326"/>
              <a:gd name="T55" fmla="*/ 2147483647 h 558"/>
              <a:gd name="T56" fmla="*/ 0 w 326"/>
              <a:gd name="T57" fmla="*/ 2147483647 h 55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26"/>
              <a:gd name="T88" fmla="*/ 0 h 558"/>
              <a:gd name="T89" fmla="*/ 326 w 326"/>
              <a:gd name="T90" fmla="*/ 558 h 55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26" h="558">
                <a:moveTo>
                  <a:pt x="0" y="471"/>
                </a:moveTo>
                <a:lnTo>
                  <a:pt x="3" y="450"/>
                </a:lnTo>
                <a:lnTo>
                  <a:pt x="22" y="388"/>
                </a:lnTo>
                <a:lnTo>
                  <a:pt x="55" y="344"/>
                </a:lnTo>
                <a:lnTo>
                  <a:pt x="47" y="331"/>
                </a:lnTo>
                <a:lnTo>
                  <a:pt x="51" y="291"/>
                </a:lnTo>
                <a:lnTo>
                  <a:pt x="34" y="244"/>
                </a:lnTo>
                <a:lnTo>
                  <a:pt x="28" y="179"/>
                </a:lnTo>
                <a:lnTo>
                  <a:pt x="51" y="115"/>
                </a:lnTo>
                <a:lnTo>
                  <a:pt x="83" y="64"/>
                </a:lnTo>
                <a:lnTo>
                  <a:pt x="83" y="51"/>
                </a:lnTo>
                <a:lnTo>
                  <a:pt x="110" y="9"/>
                </a:lnTo>
                <a:lnTo>
                  <a:pt x="304" y="0"/>
                </a:lnTo>
                <a:lnTo>
                  <a:pt x="311" y="7"/>
                </a:lnTo>
                <a:lnTo>
                  <a:pt x="304" y="356"/>
                </a:lnTo>
                <a:lnTo>
                  <a:pt x="325" y="522"/>
                </a:lnTo>
                <a:lnTo>
                  <a:pt x="317" y="530"/>
                </a:lnTo>
                <a:lnTo>
                  <a:pt x="305" y="522"/>
                </a:lnTo>
                <a:lnTo>
                  <a:pt x="290" y="530"/>
                </a:lnTo>
                <a:lnTo>
                  <a:pt x="275" y="521"/>
                </a:lnTo>
                <a:lnTo>
                  <a:pt x="275" y="524"/>
                </a:lnTo>
                <a:lnTo>
                  <a:pt x="256" y="528"/>
                </a:lnTo>
                <a:lnTo>
                  <a:pt x="239" y="538"/>
                </a:lnTo>
                <a:lnTo>
                  <a:pt x="233" y="532"/>
                </a:lnTo>
                <a:lnTo>
                  <a:pt x="222" y="551"/>
                </a:lnTo>
                <a:lnTo>
                  <a:pt x="210" y="557"/>
                </a:lnTo>
                <a:lnTo>
                  <a:pt x="180" y="502"/>
                </a:lnTo>
                <a:lnTo>
                  <a:pt x="188" y="464"/>
                </a:lnTo>
                <a:lnTo>
                  <a:pt x="0" y="471"/>
                </a:lnTo>
              </a:path>
            </a:pathLst>
          </a:custGeom>
          <a:solidFill>
            <a:srgbClr val="003399"/>
          </a:solidFill>
          <a:ln w="12700" cap="rnd" cmpd="sng">
            <a:solidFill>
              <a:srgbClr val="000000"/>
            </a:solidFill>
            <a:prstDash val="solid"/>
            <a:round/>
            <a:headEnd type="none" w="med" len="med"/>
            <a:tailEnd type="none" w="med" len="med"/>
          </a:ln>
        </p:spPr>
        <p:txBody>
          <a:bodyPr/>
          <a:lstStyle/>
          <a:p>
            <a:endParaRPr lang="en-US"/>
          </a:p>
        </p:txBody>
      </p:sp>
      <p:sp>
        <p:nvSpPr>
          <p:cNvPr id="48166" name="Freeform 44"/>
          <p:cNvSpPr>
            <a:spLocks/>
          </p:cNvSpPr>
          <p:nvPr/>
        </p:nvSpPr>
        <p:spPr bwMode="auto">
          <a:xfrm>
            <a:off x="4794250" y="2744788"/>
            <a:ext cx="962025" cy="831850"/>
          </a:xfrm>
          <a:custGeom>
            <a:avLst/>
            <a:gdLst>
              <a:gd name="T0" fmla="*/ 0 w 606"/>
              <a:gd name="T1" fmla="*/ 2147483647 h 524"/>
              <a:gd name="T2" fmla="*/ 2147483647 w 606"/>
              <a:gd name="T3" fmla="*/ 2147483647 h 524"/>
              <a:gd name="T4" fmla="*/ 2147483647 w 606"/>
              <a:gd name="T5" fmla="*/ 2147483647 h 524"/>
              <a:gd name="T6" fmla="*/ 2147483647 w 606"/>
              <a:gd name="T7" fmla="*/ 2147483647 h 524"/>
              <a:gd name="T8" fmla="*/ 2147483647 w 606"/>
              <a:gd name="T9" fmla="*/ 2147483647 h 524"/>
              <a:gd name="T10" fmla="*/ 2147483647 w 606"/>
              <a:gd name="T11" fmla="*/ 2147483647 h 524"/>
              <a:gd name="T12" fmla="*/ 2147483647 w 606"/>
              <a:gd name="T13" fmla="*/ 2147483647 h 524"/>
              <a:gd name="T14" fmla="*/ 2147483647 w 606"/>
              <a:gd name="T15" fmla="*/ 2147483647 h 524"/>
              <a:gd name="T16" fmla="*/ 2147483647 w 606"/>
              <a:gd name="T17" fmla="*/ 2147483647 h 524"/>
              <a:gd name="T18" fmla="*/ 2147483647 w 606"/>
              <a:gd name="T19" fmla="*/ 2147483647 h 524"/>
              <a:gd name="T20" fmla="*/ 2147483647 w 606"/>
              <a:gd name="T21" fmla="*/ 2147483647 h 524"/>
              <a:gd name="T22" fmla="*/ 2147483647 w 606"/>
              <a:gd name="T23" fmla="*/ 2147483647 h 524"/>
              <a:gd name="T24" fmla="*/ 2147483647 w 606"/>
              <a:gd name="T25" fmla="*/ 2147483647 h 524"/>
              <a:gd name="T26" fmla="*/ 2147483647 w 606"/>
              <a:gd name="T27" fmla="*/ 2147483647 h 524"/>
              <a:gd name="T28" fmla="*/ 2147483647 w 606"/>
              <a:gd name="T29" fmla="*/ 2147483647 h 524"/>
              <a:gd name="T30" fmla="*/ 2147483647 w 606"/>
              <a:gd name="T31" fmla="*/ 2147483647 h 524"/>
              <a:gd name="T32" fmla="*/ 2147483647 w 606"/>
              <a:gd name="T33" fmla="*/ 2147483647 h 524"/>
              <a:gd name="T34" fmla="*/ 2147483647 w 606"/>
              <a:gd name="T35" fmla="*/ 2147483647 h 524"/>
              <a:gd name="T36" fmla="*/ 2147483647 w 606"/>
              <a:gd name="T37" fmla="*/ 2147483647 h 524"/>
              <a:gd name="T38" fmla="*/ 2147483647 w 606"/>
              <a:gd name="T39" fmla="*/ 2147483647 h 524"/>
              <a:gd name="T40" fmla="*/ 2147483647 w 606"/>
              <a:gd name="T41" fmla="*/ 2147483647 h 524"/>
              <a:gd name="T42" fmla="*/ 2147483647 w 606"/>
              <a:gd name="T43" fmla="*/ 2147483647 h 524"/>
              <a:gd name="T44" fmla="*/ 2147483647 w 606"/>
              <a:gd name="T45" fmla="*/ 2147483647 h 524"/>
              <a:gd name="T46" fmla="*/ 2147483647 w 606"/>
              <a:gd name="T47" fmla="*/ 2147483647 h 524"/>
              <a:gd name="T48" fmla="*/ 2147483647 w 606"/>
              <a:gd name="T49" fmla="*/ 2147483647 h 524"/>
              <a:gd name="T50" fmla="*/ 2147483647 w 606"/>
              <a:gd name="T51" fmla="*/ 2147483647 h 524"/>
              <a:gd name="T52" fmla="*/ 2147483647 w 606"/>
              <a:gd name="T53" fmla="*/ 2147483647 h 524"/>
              <a:gd name="T54" fmla="*/ 2147483647 w 606"/>
              <a:gd name="T55" fmla="*/ 2147483647 h 524"/>
              <a:gd name="T56" fmla="*/ 2147483647 w 606"/>
              <a:gd name="T57" fmla="*/ 2147483647 h 524"/>
              <a:gd name="T58" fmla="*/ 2147483647 w 606"/>
              <a:gd name="T59" fmla="*/ 2147483647 h 524"/>
              <a:gd name="T60" fmla="*/ 2147483647 w 606"/>
              <a:gd name="T61" fmla="*/ 2147483647 h 524"/>
              <a:gd name="T62" fmla="*/ 2147483647 w 606"/>
              <a:gd name="T63" fmla="*/ 2147483647 h 524"/>
              <a:gd name="T64" fmla="*/ 2147483647 w 606"/>
              <a:gd name="T65" fmla="*/ 2147483647 h 524"/>
              <a:gd name="T66" fmla="*/ 2147483647 w 606"/>
              <a:gd name="T67" fmla="*/ 2147483647 h 524"/>
              <a:gd name="T68" fmla="*/ 2147483647 w 606"/>
              <a:gd name="T69" fmla="*/ 2147483647 h 524"/>
              <a:gd name="T70" fmla="*/ 2147483647 w 606"/>
              <a:gd name="T71" fmla="*/ 2147483647 h 524"/>
              <a:gd name="T72" fmla="*/ 2147483647 w 606"/>
              <a:gd name="T73" fmla="*/ 2147483647 h 524"/>
              <a:gd name="T74" fmla="*/ 2147483647 w 606"/>
              <a:gd name="T75" fmla="*/ 0 h 524"/>
              <a:gd name="T76" fmla="*/ 0 w 606"/>
              <a:gd name="T77" fmla="*/ 2147483647 h 52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06"/>
              <a:gd name="T118" fmla="*/ 0 h 524"/>
              <a:gd name="T119" fmla="*/ 606 w 606"/>
              <a:gd name="T120" fmla="*/ 524 h 52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06" h="524">
                <a:moveTo>
                  <a:pt x="0" y="7"/>
                </a:moveTo>
                <a:lnTo>
                  <a:pt x="37" y="75"/>
                </a:lnTo>
                <a:lnTo>
                  <a:pt x="55" y="90"/>
                </a:lnTo>
                <a:lnTo>
                  <a:pt x="68" y="89"/>
                </a:lnTo>
                <a:lnTo>
                  <a:pt x="73" y="96"/>
                </a:lnTo>
                <a:lnTo>
                  <a:pt x="75" y="104"/>
                </a:lnTo>
                <a:lnTo>
                  <a:pt x="68" y="104"/>
                </a:lnTo>
                <a:lnTo>
                  <a:pt x="56" y="130"/>
                </a:lnTo>
                <a:lnTo>
                  <a:pt x="83" y="168"/>
                </a:lnTo>
                <a:lnTo>
                  <a:pt x="102" y="174"/>
                </a:lnTo>
                <a:lnTo>
                  <a:pt x="100" y="418"/>
                </a:lnTo>
                <a:lnTo>
                  <a:pt x="102" y="479"/>
                </a:lnTo>
                <a:lnTo>
                  <a:pt x="504" y="466"/>
                </a:lnTo>
                <a:lnTo>
                  <a:pt x="510" y="502"/>
                </a:lnTo>
                <a:lnTo>
                  <a:pt x="493" y="523"/>
                </a:lnTo>
                <a:lnTo>
                  <a:pt x="553" y="521"/>
                </a:lnTo>
                <a:lnTo>
                  <a:pt x="565" y="502"/>
                </a:lnTo>
                <a:lnTo>
                  <a:pt x="567" y="479"/>
                </a:lnTo>
                <a:lnTo>
                  <a:pt x="580" y="462"/>
                </a:lnTo>
                <a:lnTo>
                  <a:pt x="587" y="445"/>
                </a:lnTo>
                <a:lnTo>
                  <a:pt x="599" y="443"/>
                </a:lnTo>
                <a:lnTo>
                  <a:pt x="605" y="405"/>
                </a:lnTo>
                <a:lnTo>
                  <a:pt x="595" y="403"/>
                </a:lnTo>
                <a:lnTo>
                  <a:pt x="582" y="403"/>
                </a:lnTo>
                <a:lnTo>
                  <a:pt x="568" y="375"/>
                </a:lnTo>
                <a:lnTo>
                  <a:pt x="561" y="337"/>
                </a:lnTo>
                <a:lnTo>
                  <a:pt x="546" y="314"/>
                </a:lnTo>
                <a:lnTo>
                  <a:pt x="523" y="305"/>
                </a:lnTo>
                <a:lnTo>
                  <a:pt x="493" y="282"/>
                </a:lnTo>
                <a:lnTo>
                  <a:pt x="481" y="248"/>
                </a:lnTo>
                <a:lnTo>
                  <a:pt x="498" y="198"/>
                </a:lnTo>
                <a:lnTo>
                  <a:pt x="483" y="189"/>
                </a:lnTo>
                <a:lnTo>
                  <a:pt x="449" y="189"/>
                </a:lnTo>
                <a:lnTo>
                  <a:pt x="441" y="157"/>
                </a:lnTo>
                <a:lnTo>
                  <a:pt x="385" y="98"/>
                </a:lnTo>
                <a:lnTo>
                  <a:pt x="369" y="45"/>
                </a:lnTo>
                <a:lnTo>
                  <a:pt x="379" y="26"/>
                </a:lnTo>
                <a:lnTo>
                  <a:pt x="350" y="0"/>
                </a:lnTo>
                <a:lnTo>
                  <a:pt x="0" y="7"/>
                </a:lnTo>
              </a:path>
            </a:pathLst>
          </a:custGeom>
          <a:solidFill>
            <a:srgbClr val="33C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8167" name="Freeform 45"/>
          <p:cNvSpPr>
            <a:spLocks/>
          </p:cNvSpPr>
          <p:nvPr/>
        </p:nvSpPr>
        <p:spPr bwMode="auto">
          <a:xfrm>
            <a:off x="2319338" y="973138"/>
            <a:ext cx="1471612" cy="935037"/>
          </a:xfrm>
          <a:custGeom>
            <a:avLst/>
            <a:gdLst>
              <a:gd name="T0" fmla="*/ 0 w 927"/>
              <a:gd name="T1" fmla="*/ 2147483647 h 589"/>
              <a:gd name="T2" fmla="*/ 2147483647 w 927"/>
              <a:gd name="T3" fmla="*/ 2147483647 h 589"/>
              <a:gd name="T4" fmla="*/ 2147483647 w 927"/>
              <a:gd name="T5" fmla="*/ 2147483647 h 589"/>
              <a:gd name="T6" fmla="*/ 2147483647 w 927"/>
              <a:gd name="T7" fmla="*/ 2147483647 h 589"/>
              <a:gd name="T8" fmla="*/ 2147483647 w 927"/>
              <a:gd name="T9" fmla="*/ 2147483647 h 589"/>
              <a:gd name="T10" fmla="*/ 2147483647 w 927"/>
              <a:gd name="T11" fmla="*/ 2147483647 h 589"/>
              <a:gd name="T12" fmla="*/ 2147483647 w 927"/>
              <a:gd name="T13" fmla="*/ 2147483647 h 589"/>
              <a:gd name="T14" fmla="*/ 2147483647 w 927"/>
              <a:gd name="T15" fmla="*/ 2147483647 h 589"/>
              <a:gd name="T16" fmla="*/ 2147483647 w 927"/>
              <a:gd name="T17" fmla="*/ 2147483647 h 589"/>
              <a:gd name="T18" fmla="*/ 2147483647 w 927"/>
              <a:gd name="T19" fmla="*/ 2147483647 h 589"/>
              <a:gd name="T20" fmla="*/ 2147483647 w 927"/>
              <a:gd name="T21" fmla="*/ 2147483647 h 589"/>
              <a:gd name="T22" fmla="*/ 2147483647 w 927"/>
              <a:gd name="T23" fmla="*/ 2147483647 h 589"/>
              <a:gd name="T24" fmla="*/ 2147483647 w 927"/>
              <a:gd name="T25" fmla="*/ 2147483647 h 589"/>
              <a:gd name="T26" fmla="*/ 2147483647 w 927"/>
              <a:gd name="T27" fmla="*/ 2147483647 h 589"/>
              <a:gd name="T28" fmla="*/ 2147483647 w 927"/>
              <a:gd name="T29" fmla="*/ 2147483647 h 589"/>
              <a:gd name="T30" fmla="*/ 2147483647 w 927"/>
              <a:gd name="T31" fmla="*/ 2147483647 h 589"/>
              <a:gd name="T32" fmla="*/ 2147483647 w 927"/>
              <a:gd name="T33" fmla="*/ 2147483647 h 589"/>
              <a:gd name="T34" fmla="*/ 2147483647 w 927"/>
              <a:gd name="T35" fmla="*/ 2147483647 h 589"/>
              <a:gd name="T36" fmla="*/ 2147483647 w 927"/>
              <a:gd name="T37" fmla="*/ 2147483647 h 589"/>
              <a:gd name="T38" fmla="*/ 2147483647 w 927"/>
              <a:gd name="T39" fmla="*/ 2147483647 h 589"/>
              <a:gd name="T40" fmla="*/ 2147483647 w 927"/>
              <a:gd name="T41" fmla="*/ 2147483647 h 589"/>
              <a:gd name="T42" fmla="*/ 2147483647 w 927"/>
              <a:gd name="T43" fmla="*/ 2147483647 h 589"/>
              <a:gd name="T44" fmla="*/ 2147483647 w 927"/>
              <a:gd name="T45" fmla="*/ 2147483647 h 589"/>
              <a:gd name="T46" fmla="*/ 2147483647 w 927"/>
              <a:gd name="T47" fmla="*/ 2147483647 h 589"/>
              <a:gd name="T48" fmla="*/ 2147483647 w 927"/>
              <a:gd name="T49" fmla="*/ 2147483647 h 589"/>
              <a:gd name="T50" fmla="*/ 2147483647 w 927"/>
              <a:gd name="T51" fmla="*/ 2147483647 h 589"/>
              <a:gd name="T52" fmla="*/ 2147483647 w 927"/>
              <a:gd name="T53" fmla="*/ 2147483647 h 589"/>
              <a:gd name="T54" fmla="*/ 2147483647 w 927"/>
              <a:gd name="T55" fmla="*/ 2147483647 h 589"/>
              <a:gd name="T56" fmla="*/ 2147483647 w 927"/>
              <a:gd name="T57" fmla="*/ 2147483647 h 589"/>
              <a:gd name="T58" fmla="*/ 2147483647 w 927"/>
              <a:gd name="T59" fmla="*/ 2147483647 h 589"/>
              <a:gd name="T60" fmla="*/ 2147483647 w 927"/>
              <a:gd name="T61" fmla="*/ 2147483647 h 589"/>
              <a:gd name="T62" fmla="*/ 2147483647 w 927"/>
              <a:gd name="T63" fmla="*/ 2147483647 h 589"/>
              <a:gd name="T64" fmla="*/ 2147483647 w 927"/>
              <a:gd name="T65" fmla="*/ 2147483647 h 589"/>
              <a:gd name="T66" fmla="*/ 2147483647 w 927"/>
              <a:gd name="T67" fmla="*/ 0 h 589"/>
              <a:gd name="T68" fmla="*/ 0 w 927"/>
              <a:gd name="T69" fmla="*/ 2147483647 h 5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27"/>
              <a:gd name="T106" fmla="*/ 0 h 589"/>
              <a:gd name="T107" fmla="*/ 927 w 927"/>
              <a:gd name="T108" fmla="*/ 589 h 58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27" h="589">
                <a:moveTo>
                  <a:pt x="0" y="111"/>
                </a:moveTo>
                <a:lnTo>
                  <a:pt x="15" y="147"/>
                </a:lnTo>
                <a:lnTo>
                  <a:pt x="15" y="173"/>
                </a:lnTo>
                <a:lnTo>
                  <a:pt x="7" y="177"/>
                </a:lnTo>
                <a:lnTo>
                  <a:pt x="37" y="204"/>
                </a:lnTo>
                <a:lnTo>
                  <a:pt x="66" y="274"/>
                </a:lnTo>
                <a:lnTo>
                  <a:pt x="74" y="272"/>
                </a:lnTo>
                <a:lnTo>
                  <a:pt x="74" y="283"/>
                </a:lnTo>
                <a:lnTo>
                  <a:pt x="89" y="285"/>
                </a:lnTo>
                <a:lnTo>
                  <a:pt x="100" y="287"/>
                </a:lnTo>
                <a:lnTo>
                  <a:pt x="72" y="336"/>
                </a:lnTo>
                <a:lnTo>
                  <a:pt x="75" y="372"/>
                </a:lnTo>
                <a:lnTo>
                  <a:pt x="58" y="404"/>
                </a:lnTo>
                <a:lnTo>
                  <a:pt x="70" y="419"/>
                </a:lnTo>
                <a:lnTo>
                  <a:pt x="110" y="398"/>
                </a:lnTo>
                <a:lnTo>
                  <a:pt x="136" y="510"/>
                </a:lnTo>
                <a:lnTo>
                  <a:pt x="153" y="516"/>
                </a:lnTo>
                <a:lnTo>
                  <a:pt x="155" y="548"/>
                </a:lnTo>
                <a:lnTo>
                  <a:pt x="168" y="563"/>
                </a:lnTo>
                <a:lnTo>
                  <a:pt x="182" y="550"/>
                </a:lnTo>
                <a:lnTo>
                  <a:pt x="203" y="559"/>
                </a:lnTo>
                <a:lnTo>
                  <a:pt x="222" y="548"/>
                </a:lnTo>
                <a:lnTo>
                  <a:pt x="269" y="559"/>
                </a:lnTo>
                <a:lnTo>
                  <a:pt x="282" y="561"/>
                </a:lnTo>
                <a:lnTo>
                  <a:pt x="294" y="540"/>
                </a:lnTo>
                <a:lnTo>
                  <a:pt x="313" y="574"/>
                </a:lnTo>
                <a:lnTo>
                  <a:pt x="326" y="518"/>
                </a:lnTo>
                <a:lnTo>
                  <a:pt x="576" y="555"/>
                </a:lnTo>
                <a:lnTo>
                  <a:pt x="888" y="588"/>
                </a:lnTo>
                <a:lnTo>
                  <a:pt x="897" y="482"/>
                </a:lnTo>
                <a:lnTo>
                  <a:pt x="926" y="136"/>
                </a:lnTo>
                <a:lnTo>
                  <a:pt x="519" y="88"/>
                </a:lnTo>
                <a:lnTo>
                  <a:pt x="311" y="56"/>
                </a:lnTo>
                <a:lnTo>
                  <a:pt x="24" y="0"/>
                </a:lnTo>
                <a:lnTo>
                  <a:pt x="0" y="111"/>
                </a:lnTo>
              </a:path>
            </a:pathLst>
          </a:custGeom>
          <a:solidFill>
            <a:srgbClr val="CCECFF"/>
          </a:solidFill>
          <a:ln w="12700" cap="sq" cmpd="sng">
            <a:solidFill>
              <a:schemeClr val="bg1"/>
            </a:solidFill>
            <a:prstDash val="solid"/>
            <a:round/>
            <a:headEnd/>
            <a:tailEnd/>
          </a:ln>
        </p:spPr>
        <p:txBody>
          <a:bodyPr wrap="none" anchor="ctr"/>
          <a:lstStyle/>
          <a:p>
            <a:endParaRPr lang="en-US"/>
          </a:p>
        </p:txBody>
      </p:sp>
      <p:sp>
        <p:nvSpPr>
          <p:cNvPr id="48168" name="Freeform 46"/>
          <p:cNvSpPr>
            <a:spLocks/>
          </p:cNvSpPr>
          <p:nvPr/>
        </p:nvSpPr>
        <p:spPr bwMode="auto">
          <a:xfrm>
            <a:off x="3665538" y="2270125"/>
            <a:ext cx="1192212" cy="595313"/>
          </a:xfrm>
          <a:custGeom>
            <a:avLst/>
            <a:gdLst>
              <a:gd name="T0" fmla="*/ 0 w 751"/>
              <a:gd name="T1" fmla="*/ 2147483647 h 375"/>
              <a:gd name="T2" fmla="*/ 2147483647 w 751"/>
              <a:gd name="T3" fmla="*/ 0 h 375"/>
              <a:gd name="T4" fmla="*/ 2147483647 w 751"/>
              <a:gd name="T5" fmla="*/ 2147483647 h 375"/>
              <a:gd name="T6" fmla="*/ 2147483647 w 751"/>
              <a:gd name="T7" fmla="*/ 2147483647 h 375"/>
              <a:gd name="T8" fmla="*/ 2147483647 w 751"/>
              <a:gd name="T9" fmla="*/ 2147483647 h 375"/>
              <a:gd name="T10" fmla="*/ 2147483647 w 751"/>
              <a:gd name="T11" fmla="*/ 2147483647 h 375"/>
              <a:gd name="T12" fmla="*/ 2147483647 w 751"/>
              <a:gd name="T13" fmla="*/ 2147483647 h 375"/>
              <a:gd name="T14" fmla="*/ 2147483647 w 751"/>
              <a:gd name="T15" fmla="*/ 2147483647 h 375"/>
              <a:gd name="T16" fmla="*/ 2147483647 w 751"/>
              <a:gd name="T17" fmla="*/ 2147483647 h 375"/>
              <a:gd name="T18" fmla="*/ 2147483647 w 751"/>
              <a:gd name="T19" fmla="*/ 2147483647 h 375"/>
              <a:gd name="T20" fmla="*/ 2147483647 w 751"/>
              <a:gd name="T21" fmla="*/ 2147483647 h 375"/>
              <a:gd name="T22" fmla="*/ 2147483647 w 751"/>
              <a:gd name="T23" fmla="*/ 2147483647 h 375"/>
              <a:gd name="T24" fmla="*/ 2147483647 w 751"/>
              <a:gd name="T25" fmla="*/ 2147483647 h 375"/>
              <a:gd name="T26" fmla="*/ 2147483647 w 751"/>
              <a:gd name="T27" fmla="*/ 2147483647 h 375"/>
              <a:gd name="T28" fmla="*/ 2147483647 w 751"/>
              <a:gd name="T29" fmla="*/ 2147483647 h 375"/>
              <a:gd name="T30" fmla="*/ 2147483647 w 751"/>
              <a:gd name="T31" fmla="*/ 2147483647 h 375"/>
              <a:gd name="T32" fmla="*/ 2147483647 w 751"/>
              <a:gd name="T33" fmla="*/ 2147483647 h 375"/>
              <a:gd name="T34" fmla="*/ 2147483647 w 751"/>
              <a:gd name="T35" fmla="*/ 2147483647 h 375"/>
              <a:gd name="T36" fmla="*/ 2147483647 w 751"/>
              <a:gd name="T37" fmla="*/ 2147483647 h 375"/>
              <a:gd name="T38" fmla="*/ 0 w 751"/>
              <a:gd name="T39" fmla="*/ 2147483647 h 37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51"/>
              <a:gd name="T61" fmla="*/ 0 h 375"/>
              <a:gd name="T62" fmla="*/ 751 w 751"/>
              <a:gd name="T63" fmla="*/ 375 h 37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51" h="375">
                <a:moveTo>
                  <a:pt x="0" y="228"/>
                </a:moveTo>
                <a:lnTo>
                  <a:pt x="18" y="0"/>
                </a:lnTo>
                <a:lnTo>
                  <a:pt x="484" y="28"/>
                </a:lnTo>
                <a:lnTo>
                  <a:pt x="514" y="52"/>
                </a:lnTo>
                <a:lnTo>
                  <a:pt x="569" y="51"/>
                </a:lnTo>
                <a:lnTo>
                  <a:pt x="594" y="54"/>
                </a:lnTo>
                <a:lnTo>
                  <a:pt x="626" y="68"/>
                </a:lnTo>
                <a:lnTo>
                  <a:pt x="641" y="86"/>
                </a:lnTo>
                <a:lnTo>
                  <a:pt x="655" y="90"/>
                </a:lnTo>
                <a:lnTo>
                  <a:pt x="681" y="162"/>
                </a:lnTo>
                <a:lnTo>
                  <a:pt x="683" y="185"/>
                </a:lnTo>
                <a:lnTo>
                  <a:pt x="698" y="215"/>
                </a:lnTo>
                <a:lnTo>
                  <a:pt x="708" y="272"/>
                </a:lnTo>
                <a:lnTo>
                  <a:pt x="702" y="289"/>
                </a:lnTo>
                <a:lnTo>
                  <a:pt x="712" y="306"/>
                </a:lnTo>
                <a:lnTo>
                  <a:pt x="750" y="374"/>
                </a:lnTo>
                <a:lnTo>
                  <a:pt x="413" y="368"/>
                </a:lnTo>
                <a:lnTo>
                  <a:pt x="163" y="355"/>
                </a:lnTo>
                <a:lnTo>
                  <a:pt x="170" y="241"/>
                </a:lnTo>
                <a:lnTo>
                  <a:pt x="0" y="228"/>
                </a:lnTo>
              </a:path>
            </a:pathLst>
          </a:custGeom>
          <a:solidFill>
            <a:srgbClr val="33C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8169" name="Freeform 47"/>
          <p:cNvSpPr>
            <a:spLocks/>
          </p:cNvSpPr>
          <p:nvPr/>
        </p:nvSpPr>
        <p:spPr bwMode="auto">
          <a:xfrm>
            <a:off x="1433513" y="2081213"/>
            <a:ext cx="914400" cy="1416050"/>
          </a:xfrm>
          <a:custGeom>
            <a:avLst/>
            <a:gdLst>
              <a:gd name="T0" fmla="*/ 0 w 576"/>
              <a:gd name="T1" fmla="*/ 2147483647 h 892"/>
              <a:gd name="T2" fmla="*/ 2147483647 w 576"/>
              <a:gd name="T3" fmla="*/ 2147483647 h 892"/>
              <a:gd name="T4" fmla="*/ 2147483647 w 576"/>
              <a:gd name="T5" fmla="*/ 2147483647 h 892"/>
              <a:gd name="T6" fmla="*/ 2147483647 w 576"/>
              <a:gd name="T7" fmla="*/ 2147483647 h 892"/>
              <a:gd name="T8" fmla="*/ 2147483647 w 576"/>
              <a:gd name="T9" fmla="*/ 2147483647 h 892"/>
              <a:gd name="T10" fmla="*/ 2147483647 w 576"/>
              <a:gd name="T11" fmla="*/ 2147483647 h 892"/>
              <a:gd name="T12" fmla="*/ 2147483647 w 576"/>
              <a:gd name="T13" fmla="*/ 2147483647 h 892"/>
              <a:gd name="T14" fmla="*/ 2147483647 w 576"/>
              <a:gd name="T15" fmla="*/ 2147483647 h 892"/>
              <a:gd name="T16" fmla="*/ 2147483647 w 576"/>
              <a:gd name="T17" fmla="*/ 2147483647 h 892"/>
              <a:gd name="T18" fmla="*/ 2147483647 w 576"/>
              <a:gd name="T19" fmla="*/ 0 h 892"/>
              <a:gd name="T20" fmla="*/ 0 w 576"/>
              <a:gd name="T21" fmla="*/ 2147483647 h 8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6"/>
              <a:gd name="T34" fmla="*/ 0 h 892"/>
              <a:gd name="T35" fmla="*/ 576 w 576"/>
              <a:gd name="T36" fmla="*/ 892 h 89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6" h="892">
                <a:moveTo>
                  <a:pt x="0" y="325"/>
                </a:moveTo>
                <a:lnTo>
                  <a:pt x="24" y="378"/>
                </a:lnTo>
                <a:lnTo>
                  <a:pt x="368" y="891"/>
                </a:lnTo>
                <a:lnTo>
                  <a:pt x="377" y="771"/>
                </a:lnTo>
                <a:lnTo>
                  <a:pt x="400" y="762"/>
                </a:lnTo>
                <a:lnTo>
                  <a:pt x="432" y="783"/>
                </a:lnTo>
                <a:lnTo>
                  <a:pt x="463" y="677"/>
                </a:lnTo>
                <a:lnTo>
                  <a:pt x="575" y="115"/>
                </a:lnTo>
                <a:lnTo>
                  <a:pt x="330" y="60"/>
                </a:lnTo>
                <a:lnTo>
                  <a:pt x="81" y="0"/>
                </a:lnTo>
                <a:lnTo>
                  <a:pt x="0" y="325"/>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8170" name="Freeform 48"/>
          <p:cNvSpPr>
            <a:spLocks/>
          </p:cNvSpPr>
          <p:nvPr/>
        </p:nvSpPr>
        <p:spPr bwMode="auto">
          <a:xfrm>
            <a:off x="7847013" y="1501775"/>
            <a:ext cx="231775" cy="501650"/>
          </a:xfrm>
          <a:custGeom>
            <a:avLst/>
            <a:gdLst>
              <a:gd name="T0" fmla="*/ 0 w 146"/>
              <a:gd name="T1" fmla="*/ 2147483647 h 316"/>
              <a:gd name="T2" fmla="*/ 2147483647 w 146"/>
              <a:gd name="T3" fmla="*/ 2147483647 h 316"/>
              <a:gd name="T4" fmla="*/ 2147483647 w 146"/>
              <a:gd name="T5" fmla="*/ 2147483647 h 316"/>
              <a:gd name="T6" fmla="*/ 2147483647 w 146"/>
              <a:gd name="T7" fmla="*/ 2147483647 h 316"/>
              <a:gd name="T8" fmla="*/ 2147483647 w 146"/>
              <a:gd name="T9" fmla="*/ 2147483647 h 316"/>
              <a:gd name="T10" fmla="*/ 2147483647 w 146"/>
              <a:gd name="T11" fmla="*/ 0 h 316"/>
              <a:gd name="T12" fmla="*/ 2147483647 w 146"/>
              <a:gd name="T13" fmla="*/ 2147483647 h 316"/>
              <a:gd name="T14" fmla="*/ 2147483647 w 146"/>
              <a:gd name="T15" fmla="*/ 2147483647 h 316"/>
              <a:gd name="T16" fmla="*/ 2147483647 w 146"/>
              <a:gd name="T17" fmla="*/ 2147483647 h 316"/>
              <a:gd name="T18" fmla="*/ 2147483647 w 146"/>
              <a:gd name="T19" fmla="*/ 2147483647 h 316"/>
              <a:gd name="T20" fmla="*/ 2147483647 w 146"/>
              <a:gd name="T21" fmla="*/ 2147483647 h 316"/>
              <a:gd name="T22" fmla="*/ 2147483647 w 146"/>
              <a:gd name="T23" fmla="*/ 2147483647 h 316"/>
              <a:gd name="T24" fmla="*/ 0 w 146"/>
              <a:gd name="T25" fmla="*/ 2147483647 h 3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6"/>
              <a:gd name="T40" fmla="*/ 0 h 316"/>
              <a:gd name="T41" fmla="*/ 146 w 146"/>
              <a:gd name="T42" fmla="*/ 316 h 3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6" h="316">
                <a:moveTo>
                  <a:pt x="0" y="215"/>
                </a:moveTo>
                <a:lnTo>
                  <a:pt x="7" y="149"/>
                </a:lnTo>
                <a:lnTo>
                  <a:pt x="26" y="115"/>
                </a:lnTo>
                <a:lnTo>
                  <a:pt x="28" y="41"/>
                </a:lnTo>
                <a:lnTo>
                  <a:pt x="26" y="15"/>
                </a:lnTo>
                <a:lnTo>
                  <a:pt x="48" y="0"/>
                </a:lnTo>
                <a:lnTo>
                  <a:pt x="112" y="198"/>
                </a:lnTo>
                <a:lnTo>
                  <a:pt x="143" y="239"/>
                </a:lnTo>
                <a:lnTo>
                  <a:pt x="145" y="250"/>
                </a:lnTo>
                <a:lnTo>
                  <a:pt x="143" y="267"/>
                </a:lnTo>
                <a:lnTo>
                  <a:pt x="112" y="288"/>
                </a:lnTo>
                <a:lnTo>
                  <a:pt x="13" y="315"/>
                </a:lnTo>
                <a:lnTo>
                  <a:pt x="0" y="215"/>
                </a:lnTo>
              </a:path>
            </a:pathLst>
          </a:custGeom>
          <a:solidFill>
            <a:srgbClr val="003399"/>
          </a:solidFill>
          <a:ln w="12700" cap="sq" cmpd="sng">
            <a:solidFill>
              <a:schemeClr val="bg1"/>
            </a:solidFill>
            <a:prstDash val="solid"/>
            <a:round/>
            <a:headEnd/>
            <a:tailEnd/>
          </a:ln>
        </p:spPr>
        <p:txBody>
          <a:bodyPr wrap="none" anchor="ctr"/>
          <a:lstStyle/>
          <a:p>
            <a:endParaRPr lang="en-US"/>
          </a:p>
        </p:txBody>
      </p:sp>
      <p:sp>
        <p:nvSpPr>
          <p:cNvPr id="48171" name="Freeform 49"/>
          <p:cNvSpPr>
            <a:spLocks/>
          </p:cNvSpPr>
          <p:nvPr/>
        </p:nvSpPr>
        <p:spPr bwMode="auto">
          <a:xfrm>
            <a:off x="7588250" y="2314575"/>
            <a:ext cx="192088" cy="438150"/>
          </a:xfrm>
          <a:custGeom>
            <a:avLst/>
            <a:gdLst>
              <a:gd name="T0" fmla="*/ 0 w 121"/>
              <a:gd name="T1" fmla="*/ 2147483647 h 276"/>
              <a:gd name="T2" fmla="*/ 2147483647 w 121"/>
              <a:gd name="T3" fmla="*/ 2147483647 h 276"/>
              <a:gd name="T4" fmla="*/ 2147483647 w 121"/>
              <a:gd name="T5" fmla="*/ 2147483647 h 276"/>
              <a:gd name="T6" fmla="*/ 2147483647 w 121"/>
              <a:gd name="T7" fmla="*/ 2147483647 h 276"/>
              <a:gd name="T8" fmla="*/ 2147483647 w 121"/>
              <a:gd name="T9" fmla="*/ 2147483647 h 276"/>
              <a:gd name="T10" fmla="*/ 2147483647 w 121"/>
              <a:gd name="T11" fmla="*/ 2147483647 h 276"/>
              <a:gd name="T12" fmla="*/ 2147483647 w 121"/>
              <a:gd name="T13" fmla="*/ 2147483647 h 276"/>
              <a:gd name="T14" fmla="*/ 2147483647 w 121"/>
              <a:gd name="T15" fmla="*/ 0 h 276"/>
              <a:gd name="T16" fmla="*/ 2147483647 w 121"/>
              <a:gd name="T17" fmla="*/ 2147483647 h 276"/>
              <a:gd name="T18" fmla="*/ 2147483647 w 121"/>
              <a:gd name="T19" fmla="*/ 2147483647 h 276"/>
              <a:gd name="T20" fmla="*/ 2147483647 w 121"/>
              <a:gd name="T21" fmla="*/ 2147483647 h 276"/>
              <a:gd name="T22" fmla="*/ 2147483647 w 121"/>
              <a:gd name="T23" fmla="*/ 2147483647 h 276"/>
              <a:gd name="T24" fmla="*/ 2147483647 w 121"/>
              <a:gd name="T25" fmla="*/ 2147483647 h 276"/>
              <a:gd name="T26" fmla="*/ 2147483647 w 121"/>
              <a:gd name="T27" fmla="*/ 2147483647 h 276"/>
              <a:gd name="T28" fmla="*/ 2147483647 w 121"/>
              <a:gd name="T29" fmla="*/ 2147483647 h 276"/>
              <a:gd name="T30" fmla="*/ 2147483647 w 121"/>
              <a:gd name="T31" fmla="*/ 2147483647 h 276"/>
              <a:gd name="T32" fmla="*/ 2147483647 w 121"/>
              <a:gd name="T33" fmla="*/ 2147483647 h 276"/>
              <a:gd name="T34" fmla="*/ 2147483647 w 121"/>
              <a:gd name="T35" fmla="*/ 2147483647 h 276"/>
              <a:gd name="T36" fmla="*/ 2147483647 w 121"/>
              <a:gd name="T37" fmla="*/ 2147483647 h 276"/>
              <a:gd name="T38" fmla="*/ 2147483647 w 121"/>
              <a:gd name="T39" fmla="*/ 2147483647 h 276"/>
              <a:gd name="T40" fmla="*/ 2147483647 w 121"/>
              <a:gd name="T41" fmla="*/ 2147483647 h 276"/>
              <a:gd name="T42" fmla="*/ 2147483647 w 121"/>
              <a:gd name="T43" fmla="*/ 2147483647 h 276"/>
              <a:gd name="T44" fmla="*/ 2147483647 w 121"/>
              <a:gd name="T45" fmla="*/ 2147483647 h 276"/>
              <a:gd name="T46" fmla="*/ 2147483647 w 121"/>
              <a:gd name="T47" fmla="*/ 2147483647 h 276"/>
              <a:gd name="T48" fmla="*/ 2147483647 w 121"/>
              <a:gd name="T49" fmla="*/ 2147483647 h 276"/>
              <a:gd name="T50" fmla="*/ 2147483647 w 121"/>
              <a:gd name="T51" fmla="*/ 2147483647 h 276"/>
              <a:gd name="T52" fmla="*/ 2147483647 w 121"/>
              <a:gd name="T53" fmla="*/ 2147483647 h 276"/>
              <a:gd name="T54" fmla="*/ 2147483647 w 121"/>
              <a:gd name="T55" fmla="*/ 2147483647 h 276"/>
              <a:gd name="T56" fmla="*/ 2147483647 w 121"/>
              <a:gd name="T57" fmla="*/ 2147483647 h 276"/>
              <a:gd name="T58" fmla="*/ 2147483647 w 121"/>
              <a:gd name="T59" fmla="*/ 2147483647 h 276"/>
              <a:gd name="T60" fmla="*/ 2147483647 w 121"/>
              <a:gd name="T61" fmla="*/ 2147483647 h 276"/>
              <a:gd name="T62" fmla="*/ 2147483647 w 121"/>
              <a:gd name="T63" fmla="*/ 2147483647 h 276"/>
              <a:gd name="T64" fmla="*/ 2147483647 w 121"/>
              <a:gd name="T65" fmla="*/ 2147483647 h 276"/>
              <a:gd name="T66" fmla="*/ 2147483647 w 121"/>
              <a:gd name="T67" fmla="*/ 2147483647 h 276"/>
              <a:gd name="T68" fmla="*/ 2147483647 w 121"/>
              <a:gd name="T69" fmla="*/ 2147483647 h 276"/>
              <a:gd name="T70" fmla="*/ 2147483647 w 121"/>
              <a:gd name="T71" fmla="*/ 2147483647 h 276"/>
              <a:gd name="T72" fmla="*/ 2147483647 w 121"/>
              <a:gd name="T73" fmla="*/ 2147483647 h 276"/>
              <a:gd name="T74" fmla="*/ 0 w 121"/>
              <a:gd name="T75" fmla="*/ 2147483647 h 27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21"/>
              <a:gd name="T115" fmla="*/ 0 h 276"/>
              <a:gd name="T116" fmla="*/ 121 w 121"/>
              <a:gd name="T117" fmla="*/ 276 h 27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21" h="276">
                <a:moveTo>
                  <a:pt x="0" y="203"/>
                </a:moveTo>
                <a:lnTo>
                  <a:pt x="5" y="186"/>
                </a:lnTo>
                <a:lnTo>
                  <a:pt x="26" y="173"/>
                </a:lnTo>
                <a:lnTo>
                  <a:pt x="37" y="150"/>
                </a:lnTo>
                <a:lnTo>
                  <a:pt x="54" y="133"/>
                </a:lnTo>
                <a:lnTo>
                  <a:pt x="5" y="92"/>
                </a:lnTo>
                <a:lnTo>
                  <a:pt x="1" y="54"/>
                </a:lnTo>
                <a:lnTo>
                  <a:pt x="26" y="0"/>
                </a:lnTo>
                <a:lnTo>
                  <a:pt x="103" y="26"/>
                </a:lnTo>
                <a:lnTo>
                  <a:pt x="105" y="35"/>
                </a:lnTo>
                <a:lnTo>
                  <a:pt x="95" y="67"/>
                </a:lnTo>
                <a:lnTo>
                  <a:pt x="86" y="75"/>
                </a:lnTo>
                <a:lnTo>
                  <a:pt x="84" y="90"/>
                </a:lnTo>
                <a:lnTo>
                  <a:pt x="93" y="92"/>
                </a:lnTo>
                <a:lnTo>
                  <a:pt x="103" y="92"/>
                </a:lnTo>
                <a:lnTo>
                  <a:pt x="110" y="92"/>
                </a:lnTo>
                <a:lnTo>
                  <a:pt x="106" y="88"/>
                </a:lnTo>
                <a:lnTo>
                  <a:pt x="112" y="90"/>
                </a:lnTo>
                <a:lnTo>
                  <a:pt x="120" y="107"/>
                </a:lnTo>
                <a:lnTo>
                  <a:pt x="120" y="167"/>
                </a:lnTo>
                <a:lnTo>
                  <a:pt x="118" y="148"/>
                </a:lnTo>
                <a:lnTo>
                  <a:pt x="112" y="139"/>
                </a:lnTo>
                <a:lnTo>
                  <a:pt x="112" y="145"/>
                </a:lnTo>
                <a:lnTo>
                  <a:pt x="114" y="158"/>
                </a:lnTo>
                <a:lnTo>
                  <a:pt x="112" y="167"/>
                </a:lnTo>
                <a:lnTo>
                  <a:pt x="112" y="178"/>
                </a:lnTo>
                <a:lnTo>
                  <a:pt x="106" y="197"/>
                </a:lnTo>
                <a:lnTo>
                  <a:pt x="99" y="197"/>
                </a:lnTo>
                <a:lnTo>
                  <a:pt x="103" y="210"/>
                </a:lnTo>
                <a:lnTo>
                  <a:pt x="90" y="229"/>
                </a:lnTo>
                <a:lnTo>
                  <a:pt x="71" y="275"/>
                </a:lnTo>
                <a:lnTo>
                  <a:pt x="65" y="275"/>
                </a:lnTo>
                <a:lnTo>
                  <a:pt x="67" y="258"/>
                </a:lnTo>
                <a:lnTo>
                  <a:pt x="65" y="248"/>
                </a:lnTo>
                <a:lnTo>
                  <a:pt x="46" y="250"/>
                </a:lnTo>
                <a:lnTo>
                  <a:pt x="15" y="231"/>
                </a:lnTo>
                <a:lnTo>
                  <a:pt x="5" y="226"/>
                </a:lnTo>
                <a:lnTo>
                  <a:pt x="0" y="203"/>
                </a:lnTo>
              </a:path>
            </a:pathLst>
          </a:custGeom>
          <a:solidFill>
            <a:srgbClr val="003399"/>
          </a:solidFill>
          <a:ln w="12700" cap="sq" cmpd="sng">
            <a:solidFill>
              <a:schemeClr val="bg1"/>
            </a:solidFill>
            <a:prstDash val="solid"/>
            <a:round/>
            <a:headEnd/>
            <a:tailEnd/>
          </a:ln>
        </p:spPr>
        <p:txBody>
          <a:bodyPr wrap="none" anchor="ctr"/>
          <a:lstStyle/>
          <a:p>
            <a:endParaRPr lang="en-US"/>
          </a:p>
        </p:txBody>
      </p:sp>
      <p:sp>
        <p:nvSpPr>
          <p:cNvPr id="48172" name="Freeform 50"/>
          <p:cNvSpPr>
            <a:spLocks/>
          </p:cNvSpPr>
          <p:nvPr/>
        </p:nvSpPr>
        <p:spPr bwMode="auto">
          <a:xfrm>
            <a:off x="2743200" y="3276600"/>
            <a:ext cx="1022350" cy="1038225"/>
          </a:xfrm>
          <a:custGeom>
            <a:avLst/>
            <a:gdLst>
              <a:gd name="T0" fmla="*/ 0 w 644"/>
              <a:gd name="T1" fmla="*/ 2147483647 h 654"/>
              <a:gd name="T2" fmla="*/ 2147483647 w 644"/>
              <a:gd name="T3" fmla="*/ 2147483647 h 654"/>
              <a:gd name="T4" fmla="*/ 2147483647 w 644"/>
              <a:gd name="T5" fmla="*/ 2147483647 h 654"/>
              <a:gd name="T6" fmla="*/ 2147483647 w 644"/>
              <a:gd name="T7" fmla="*/ 2147483647 h 654"/>
              <a:gd name="T8" fmla="*/ 2147483647 w 644"/>
              <a:gd name="T9" fmla="*/ 2147483647 h 654"/>
              <a:gd name="T10" fmla="*/ 2147483647 w 644"/>
              <a:gd name="T11" fmla="*/ 2147483647 h 654"/>
              <a:gd name="T12" fmla="*/ 2147483647 w 644"/>
              <a:gd name="T13" fmla="*/ 2147483647 h 654"/>
              <a:gd name="T14" fmla="*/ 2147483647 w 644"/>
              <a:gd name="T15" fmla="*/ 2147483647 h 654"/>
              <a:gd name="T16" fmla="*/ 2147483647 w 644"/>
              <a:gd name="T17" fmla="*/ 2147483647 h 654"/>
              <a:gd name="T18" fmla="*/ 2147483647 w 644"/>
              <a:gd name="T19" fmla="*/ 2147483647 h 654"/>
              <a:gd name="T20" fmla="*/ 2147483647 w 644"/>
              <a:gd name="T21" fmla="*/ 0 h 654"/>
              <a:gd name="T22" fmla="*/ 0 w 644"/>
              <a:gd name="T23" fmla="*/ 2147483647 h 6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44"/>
              <a:gd name="T37" fmla="*/ 0 h 654"/>
              <a:gd name="T38" fmla="*/ 644 w 644"/>
              <a:gd name="T39" fmla="*/ 654 h 6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44" h="654">
                <a:moveTo>
                  <a:pt x="0" y="641"/>
                </a:moveTo>
                <a:lnTo>
                  <a:pt x="79" y="653"/>
                </a:lnTo>
                <a:lnTo>
                  <a:pt x="89" y="601"/>
                </a:lnTo>
                <a:lnTo>
                  <a:pt x="249" y="624"/>
                </a:lnTo>
                <a:lnTo>
                  <a:pt x="241" y="600"/>
                </a:lnTo>
                <a:lnTo>
                  <a:pt x="266" y="600"/>
                </a:lnTo>
                <a:lnTo>
                  <a:pt x="589" y="632"/>
                </a:lnTo>
                <a:lnTo>
                  <a:pt x="635" y="121"/>
                </a:lnTo>
                <a:lnTo>
                  <a:pt x="643" y="62"/>
                </a:lnTo>
                <a:lnTo>
                  <a:pt x="369" y="35"/>
                </a:lnTo>
                <a:lnTo>
                  <a:pt x="95" y="0"/>
                </a:lnTo>
                <a:lnTo>
                  <a:pt x="0" y="641"/>
                </a:lnTo>
              </a:path>
            </a:pathLst>
          </a:custGeom>
          <a:solidFill>
            <a:srgbClr val="003399"/>
          </a:solidFill>
          <a:ln w="9525" cap="flat" cmpd="sng">
            <a:solidFill>
              <a:schemeClr val="bg1"/>
            </a:solidFill>
            <a:prstDash val="solid"/>
            <a:round/>
            <a:headEnd type="none" w="med" len="med"/>
            <a:tailEnd type="none" w="med" len="med"/>
          </a:ln>
        </p:spPr>
        <p:txBody>
          <a:bodyPr lIns="92075" tIns="46038" rIns="92075" bIns="46038"/>
          <a:lstStyle/>
          <a:p>
            <a:endParaRPr lang="en-US"/>
          </a:p>
        </p:txBody>
      </p:sp>
      <p:sp>
        <p:nvSpPr>
          <p:cNvPr id="48173" name="Freeform 51"/>
          <p:cNvSpPr>
            <a:spLocks/>
          </p:cNvSpPr>
          <p:nvPr/>
        </p:nvSpPr>
        <p:spPr bwMode="auto">
          <a:xfrm>
            <a:off x="6483350" y="3211513"/>
            <a:ext cx="1230313" cy="546100"/>
          </a:xfrm>
          <a:custGeom>
            <a:avLst/>
            <a:gdLst>
              <a:gd name="T0" fmla="*/ 0 w 775"/>
              <a:gd name="T1" fmla="*/ 2147483647 h 344"/>
              <a:gd name="T2" fmla="*/ 2147483647 w 775"/>
              <a:gd name="T3" fmla="*/ 2147483647 h 344"/>
              <a:gd name="T4" fmla="*/ 2147483647 w 775"/>
              <a:gd name="T5" fmla="*/ 2147483647 h 344"/>
              <a:gd name="T6" fmla="*/ 2147483647 w 775"/>
              <a:gd name="T7" fmla="*/ 2147483647 h 344"/>
              <a:gd name="T8" fmla="*/ 2147483647 w 775"/>
              <a:gd name="T9" fmla="*/ 2147483647 h 344"/>
              <a:gd name="T10" fmla="*/ 2147483647 w 775"/>
              <a:gd name="T11" fmla="*/ 2147483647 h 344"/>
              <a:gd name="T12" fmla="*/ 2147483647 w 775"/>
              <a:gd name="T13" fmla="*/ 2147483647 h 344"/>
              <a:gd name="T14" fmla="*/ 2147483647 w 775"/>
              <a:gd name="T15" fmla="*/ 2147483647 h 344"/>
              <a:gd name="T16" fmla="*/ 2147483647 w 775"/>
              <a:gd name="T17" fmla="*/ 2147483647 h 344"/>
              <a:gd name="T18" fmla="*/ 2147483647 w 775"/>
              <a:gd name="T19" fmla="*/ 2147483647 h 344"/>
              <a:gd name="T20" fmla="*/ 2147483647 w 775"/>
              <a:gd name="T21" fmla="*/ 2147483647 h 344"/>
              <a:gd name="T22" fmla="*/ 2147483647 w 775"/>
              <a:gd name="T23" fmla="*/ 2147483647 h 344"/>
              <a:gd name="T24" fmla="*/ 2147483647 w 775"/>
              <a:gd name="T25" fmla="*/ 2147483647 h 344"/>
              <a:gd name="T26" fmla="*/ 2147483647 w 775"/>
              <a:gd name="T27" fmla="*/ 2147483647 h 344"/>
              <a:gd name="T28" fmla="*/ 2147483647 w 775"/>
              <a:gd name="T29" fmla="*/ 2147483647 h 344"/>
              <a:gd name="T30" fmla="*/ 2147483647 w 775"/>
              <a:gd name="T31" fmla="*/ 2147483647 h 344"/>
              <a:gd name="T32" fmla="*/ 2147483647 w 775"/>
              <a:gd name="T33" fmla="*/ 2147483647 h 344"/>
              <a:gd name="T34" fmla="*/ 2147483647 w 775"/>
              <a:gd name="T35" fmla="*/ 2147483647 h 344"/>
              <a:gd name="T36" fmla="*/ 2147483647 w 775"/>
              <a:gd name="T37" fmla="*/ 2147483647 h 344"/>
              <a:gd name="T38" fmla="*/ 2147483647 w 775"/>
              <a:gd name="T39" fmla="*/ 2147483647 h 344"/>
              <a:gd name="T40" fmla="*/ 2147483647 w 775"/>
              <a:gd name="T41" fmla="*/ 2147483647 h 344"/>
              <a:gd name="T42" fmla="*/ 2147483647 w 775"/>
              <a:gd name="T43" fmla="*/ 2147483647 h 344"/>
              <a:gd name="T44" fmla="*/ 2147483647 w 775"/>
              <a:gd name="T45" fmla="*/ 2147483647 h 344"/>
              <a:gd name="T46" fmla="*/ 2147483647 w 775"/>
              <a:gd name="T47" fmla="*/ 2147483647 h 344"/>
              <a:gd name="T48" fmla="*/ 2147483647 w 775"/>
              <a:gd name="T49" fmla="*/ 2147483647 h 344"/>
              <a:gd name="T50" fmla="*/ 2147483647 w 775"/>
              <a:gd name="T51" fmla="*/ 2147483647 h 344"/>
              <a:gd name="T52" fmla="*/ 2147483647 w 775"/>
              <a:gd name="T53" fmla="*/ 2147483647 h 344"/>
              <a:gd name="T54" fmla="*/ 2147483647 w 775"/>
              <a:gd name="T55" fmla="*/ 2147483647 h 344"/>
              <a:gd name="T56" fmla="*/ 2147483647 w 775"/>
              <a:gd name="T57" fmla="*/ 2147483647 h 344"/>
              <a:gd name="T58" fmla="*/ 2147483647 w 775"/>
              <a:gd name="T59" fmla="*/ 2147483647 h 344"/>
              <a:gd name="T60" fmla="*/ 2147483647 w 775"/>
              <a:gd name="T61" fmla="*/ 2147483647 h 344"/>
              <a:gd name="T62" fmla="*/ 2147483647 w 775"/>
              <a:gd name="T63" fmla="*/ 2147483647 h 344"/>
              <a:gd name="T64" fmla="*/ 2147483647 w 775"/>
              <a:gd name="T65" fmla="*/ 2147483647 h 344"/>
              <a:gd name="T66" fmla="*/ 2147483647 w 775"/>
              <a:gd name="T67" fmla="*/ 2147483647 h 344"/>
              <a:gd name="T68" fmla="*/ 2147483647 w 775"/>
              <a:gd name="T69" fmla="*/ 2147483647 h 344"/>
              <a:gd name="T70" fmla="*/ 2147483647 w 775"/>
              <a:gd name="T71" fmla="*/ 2147483647 h 344"/>
              <a:gd name="T72" fmla="*/ 2147483647 w 775"/>
              <a:gd name="T73" fmla="*/ 2147483647 h 344"/>
              <a:gd name="T74" fmla="*/ 2147483647 w 775"/>
              <a:gd name="T75" fmla="*/ 2147483647 h 344"/>
              <a:gd name="T76" fmla="*/ 2147483647 w 775"/>
              <a:gd name="T77" fmla="*/ 2147483647 h 344"/>
              <a:gd name="T78" fmla="*/ 2147483647 w 775"/>
              <a:gd name="T79" fmla="*/ 2147483647 h 344"/>
              <a:gd name="T80" fmla="*/ 2147483647 w 775"/>
              <a:gd name="T81" fmla="*/ 2147483647 h 344"/>
              <a:gd name="T82" fmla="*/ 2147483647 w 775"/>
              <a:gd name="T83" fmla="*/ 2147483647 h 344"/>
              <a:gd name="T84" fmla="*/ 2147483647 w 775"/>
              <a:gd name="T85" fmla="*/ 2147483647 h 344"/>
              <a:gd name="T86" fmla="*/ 2147483647 w 775"/>
              <a:gd name="T87" fmla="*/ 2147483647 h 344"/>
              <a:gd name="T88" fmla="*/ 2147483647 w 775"/>
              <a:gd name="T89" fmla="*/ 2147483647 h 3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75"/>
              <a:gd name="T136" fmla="*/ 0 h 344"/>
              <a:gd name="T137" fmla="*/ 775 w 775"/>
              <a:gd name="T138" fmla="*/ 344 h 34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75" h="344">
                <a:moveTo>
                  <a:pt x="0" y="269"/>
                </a:moveTo>
                <a:lnTo>
                  <a:pt x="0" y="297"/>
                </a:lnTo>
                <a:lnTo>
                  <a:pt x="111" y="282"/>
                </a:lnTo>
                <a:lnTo>
                  <a:pt x="177" y="250"/>
                </a:lnTo>
                <a:lnTo>
                  <a:pt x="300" y="237"/>
                </a:lnTo>
                <a:lnTo>
                  <a:pt x="353" y="267"/>
                </a:lnTo>
                <a:lnTo>
                  <a:pt x="433" y="256"/>
                </a:lnTo>
                <a:lnTo>
                  <a:pt x="552" y="343"/>
                </a:lnTo>
                <a:lnTo>
                  <a:pt x="567" y="335"/>
                </a:lnTo>
                <a:lnTo>
                  <a:pt x="598" y="333"/>
                </a:lnTo>
                <a:lnTo>
                  <a:pt x="605" y="309"/>
                </a:lnTo>
                <a:lnTo>
                  <a:pt x="615" y="322"/>
                </a:lnTo>
                <a:lnTo>
                  <a:pt x="620" y="282"/>
                </a:lnTo>
                <a:lnTo>
                  <a:pt x="635" y="261"/>
                </a:lnTo>
                <a:lnTo>
                  <a:pt x="650" y="250"/>
                </a:lnTo>
                <a:lnTo>
                  <a:pt x="643" y="246"/>
                </a:lnTo>
                <a:lnTo>
                  <a:pt x="645" y="237"/>
                </a:lnTo>
                <a:lnTo>
                  <a:pt x="637" y="226"/>
                </a:lnTo>
                <a:lnTo>
                  <a:pt x="649" y="237"/>
                </a:lnTo>
                <a:lnTo>
                  <a:pt x="647" y="241"/>
                </a:lnTo>
                <a:lnTo>
                  <a:pt x="656" y="246"/>
                </a:lnTo>
                <a:lnTo>
                  <a:pt x="664" y="235"/>
                </a:lnTo>
                <a:lnTo>
                  <a:pt x="668" y="235"/>
                </a:lnTo>
                <a:lnTo>
                  <a:pt x="664" y="218"/>
                </a:lnTo>
                <a:lnTo>
                  <a:pt x="668" y="218"/>
                </a:lnTo>
                <a:lnTo>
                  <a:pt x="673" y="228"/>
                </a:lnTo>
                <a:lnTo>
                  <a:pt x="700" y="212"/>
                </a:lnTo>
                <a:lnTo>
                  <a:pt x="722" y="212"/>
                </a:lnTo>
                <a:lnTo>
                  <a:pt x="741" y="184"/>
                </a:lnTo>
                <a:lnTo>
                  <a:pt x="734" y="179"/>
                </a:lnTo>
                <a:lnTo>
                  <a:pt x="722" y="188"/>
                </a:lnTo>
                <a:lnTo>
                  <a:pt x="721" y="175"/>
                </a:lnTo>
                <a:lnTo>
                  <a:pt x="709" y="182"/>
                </a:lnTo>
                <a:lnTo>
                  <a:pt x="715" y="192"/>
                </a:lnTo>
                <a:lnTo>
                  <a:pt x="705" y="188"/>
                </a:lnTo>
                <a:lnTo>
                  <a:pt x="705" y="196"/>
                </a:lnTo>
                <a:lnTo>
                  <a:pt x="681" y="194"/>
                </a:lnTo>
                <a:lnTo>
                  <a:pt x="662" y="180"/>
                </a:lnTo>
                <a:lnTo>
                  <a:pt x="664" y="175"/>
                </a:lnTo>
                <a:lnTo>
                  <a:pt x="692" y="192"/>
                </a:lnTo>
                <a:lnTo>
                  <a:pt x="709" y="165"/>
                </a:lnTo>
                <a:lnTo>
                  <a:pt x="700" y="165"/>
                </a:lnTo>
                <a:lnTo>
                  <a:pt x="713" y="148"/>
                </a:lnTo>
                <a:lnTo>
                  <a:pt x="700" y="150"/>
                </a:lnTo>
                <a:lnTo>
                  <a:pt x="658" y="137"/>
                </a:lnTo>
                <a:lnTo>
                  <a:pt x="679" y="133"/>
                </a:lnTo>
                <a:lnTo>
                  <a:pt x="700" y="141"/>
                </a:lnTo>
                <a:lnTo>
                  <a:pt x="700" y="137"/>
                </a:lnTo>
                <a:lnTo>
                  <a:pt x="692" y="124"/>
                </a:lnTo>
                <a:lnTo>
                  <a:pt x="700" y="124"/>
                </a:lnTo>
                <a:lnTo>
                  <a:pt x="709" y="118"/>
                </a:lnTo>
                <a:lnTo>
                  <a:pt x="703" y="126"/>
                </a:lnTo>
                <a:lnTo>
                  <a:pt x="707" y="139"/>
                </a:lnTo>
                <a:lnTo>
                  <a:pt x="717" y="128"/>
                </a:lnTo>
                <a:lnTo>
                  <a:pt x="721" y="141"/>
                </a:lnTo>
                <a:lnTo>
                  <a:pt x="732" y="139"/>
                </a:lnTo>
                <a:lnTo>
                  <a:pt x="745" y="139"/>
                </a:lnTo>
                <a:lnTo>
                  <a:pt x="753" y="124"/>
                </a:lnTo>
                <a:lnTo>
                  <a:pt x="760" y="105"/>
                </a:lnTo>
                <a:lnTo>
                  <a:pt x="774" y="99"/>
                </a:lnTo>
                <a:lnTo>
                  <a:pt x="774" y="90"/>
                </a:lnTo>
                <a:lnTo>
                  <a:pt x="762" y="69"/>
                </a:lnTo>
                <a:lnTo>
                  <a:pt x="753" y="69"/>
                </a:lnTo>
                <a:lnTo>
                  <a:pt x="743" y="99"/>
                </a:lnTo>
                <a:lnTo>
                  <a:pt x="736" y="82"/>
                </a:lnTo>
                <a:lnTo>
                  <a:pt x="734" y="64"/>
                </a:lnTo>
                <a:lnTo>
                  <a:pt x="707" y="77"/>
                </a:lnTo>
                <a:lnTo>
                  <a:pt x="677" y="81"/>
                </a:lnTo>
                <a:lnTo>
                  <a:pt x="681" y="67"/>
                </a:lnTo>
                <a:lnTo>
                  <a:pt x="696" y="60"/>
                </a:lnTo>
                <a:lnTo>
                  <a:pt x="732" y="47"/>
                </a:lnTo>
                <a:lnTo>
                  <a:pt x="719" y="32"/>
                </a:lnTo>
                <a:lnTo>
                  <a:pt x="745" y="41"/>
                </a:lnTo>
                <a:lnTo>
                  <a:pt x="734" y="26"/>
                </a:lnTo>
                <a:lnTo>
                  <a:pt x="756" y="47"/>
                </a:lnTo>
                <a:lnTo>
                  <a:pt x="741" y="13"/>
                </a:lnTo>
                <a:lnTo>
                  <a:pt x="722" y="0"/>
                </a:lnTo>
                <a:lnTo>
                  <a:pt x="446" y="52"/>
                </a:lnTo>
                <a:lnTo>
                  <a:pt x="221" y="81"/>
                </a:lnTo>
                <a:lnTo>
                  <a:pt x="215" y="109"/>
                </a:lnTo>
                <a:lnTo>
                  <a:pt x="206" y="116"/>
                </a:lnTo>
                <a:lnTo>
                  <a:pt x="187" y="143"/>
                </a:lnTo>
                <a:lnTo>
                  <a:pt x="174" y="143"/>
                </a:lnTo>
                <a:lnTo>
                  <a:pt x="164" y="150"/>
                </a:lnTo>
                <a:lnTo>
                  <a:pt x="153" y="163"/>
                </a:lnTo>
                <a:lnTo>
                  <a:pt x="138" y="156"/>
                </a:lnTo>
                <a:lnTo>
                  <a:pt x="117" y="175"/>
                </a:lnTo>
                <a:lnTo>
                  <a:pt x="113" y="188"/>
                </a:lnTo>
                <a:lnTo>
                  <a:pt x="28" y="239"/>
                </a:lnTo>
                <a:lnTo>
                  <a:pt x="24" y="261"/>
                </a:lnTo>
                <a:lnTo>
                  <a:pt x="0" y="269"/>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8174" name="Freeform 52"/>
          <p:cNvSpPr>
            <a:spLocks/>
          </p:cNvSpPr>
          <p:nvPr/>
        </p:nvSpPr>
        <p:spPr bwMode="auto">
          <a:xfrm>
            <a:off x="3744913" y="1187450"/>
            <a:ext cx="954087" cy="603250"/>
          </a:xfrm>
          <a:custGeom>
            <a:avLst/>
            <a:gdLst>
              <a:gd name="T0" fmla="*/ 0 w 601"/>
              <a:gd name="T1" fmla="*/ 2147483647 h 380"/>
              <a:gd name="T2" fmla="*/ 2147483647 w 601"/>
              <a:gd name="T3" fmla="*/ 0 h 380"/>
              <a:gd name="T4" fmla="*/ 2147483647 w 601"/>
              <a:gd name="T5" fmla="*/ 2147483647 h 380"/>
              <a:gd name="T6" fmla="*/ 2147483647 w 601"/>
              <a:gd name="T7" fmla="*/ 2147483647 h 380"/>
              <a:gd name="T8" fmla="*/ 2147483647 w 601"/>
              <a:gd name="T9" fmla="*/ 2147483647 h 380"/>
              <a:gd name="T10" fmla="*/ 2147483647 w 601"/>
              <a:gd name="T11" fmla="*/ 2147483647 h 380"/>
              <a:gd name="T12" fmla="*/ 2147483647 w 601"/>
              <a:gd name="T13" fmla="*/ 2147483647 h 380"/>
              <a:gd name="T14" fmla="*/ 2147483647 w 601"/>
              <a:gd name="T15" fmla="*/ 2147483647 h 380"/>
              <a:gd name="T16" fmla="*/ 2147483647 w 601"/>
              <a:gd name="T17" fmla="*/ 2147483647 h 380"/>
              <a:gd name="T18" fmla="*/ 0 w 601"/>
              <a:gd name="T19" fmla="*/ 2147483647 h 3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01"/>
              <a:gd name="T31" fmla="*/ 0 h 380"/>
              <a:gd name="T32" fmla="*/ 601 w 601"/>
              <a:gd name="T33" fmla="*/ 380 h 3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01" h="380">
                <a:moveTo>
                  <a:pt x="0" y="346"/>
                </a:moveTo>
                <a:lnTo>
                  <a:pt x="28" y="0"/>
                </a:lnTo>
                <a:lnTo>
                  <a:pt x="328" y="22"/>
                </a:lnTo>
                <a:lnTo>
                  <a:pt x="550" y="28"/>
                </a:lnTo>
                <a:lnTo>
                  <a:pt x="556" y="123"/>
                </a:lnTo>
                <a:lnTo>
                  <a:pt x="579" y="198"/>
                </a:lnTo>
                <a:lnTo>
                  <a:pt x="581" y="297"/>
                </a:lnTo>
                <a:lnTo>
                  <a:pt x="600" y="379"/>
                </a:lnTo>
                <a:lnTo>
                  <a:pt x="281" y="367"/>
                </a:lnTo>
                <a:lnTo>
                  <a:pt x="0" y="346"/>
                </a:lnTo>
              </a:path>
            </a:pathLst>
          </a:custGeom>
          <a:solidFill>
            <a:srgbClr val="33C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8175" name="Freeform 53"/>
          <p:cNvSpPr>
            <a:spLocks/>
          </p:cNvSpPr>
          <p:nvPr/>
        </p:nvSpPr>
        <p:spPr bwMode="auto">
          <a:xfrm>
            <a:off x="6275388" y="2352675"/>
            <a:ext cx="603250" cy="677863"/>
          </a:xfrm>
          <a:custGeom>
            <a:avLst/>
            <a:gdLst>
              <a:gd name="T0" fmla="*/ 0 w 380"/>
              <a:gd name="T1" fmla="*/ 2147483647 h 427"/>
              <a:gd name="T2" fmla="*/ 2147483647 w 380"/>
              <a:gd name="T3" fmla="*/ 2147483647 h 427"/>
              <a:gd name="T4" fmla="*/ 2147483647 w 380"/>
              <a:gd name="T5" fmla="*/ 2147483647 h 427"/>
              <a:gd name="T6" fmla="*/ 2147483647 w 380"/>
              <a:gd name="T7" fmla="*/ 2147483647 h 427"/>
              <a:gd name="T8" fmla="*/ 2147483647 w 380"/>
              <a:gd name="T9" fmla="*/ 2147483647 h 427"/>
              <a:gd name="T10" fmla="*/ 2147483647 w 380"/>
              <a:gd name="T11" fmla="*/ 2147483647 h 427"/>
              <a:gd name="T12" fmla="*/ 2147483647 w 380"/>
              <a:gd name="T13" fmla="*/ 2147483647 h 427"/>
              <a:gd name="T14" fmla="*/ 2147483647 w 380"/>
              <a:gd name="T15" fmla="*/ 2147483647 h 427"/>
              <a:gd name="T16" fmla="*/ 2147483647 w 380"/>
              <a:gd name="T17" fmla="*/ 2147483647 h 427"/>
              <a:gd name="T18" fmla="*/ 2147483647 w 380"/>
              <a:gd name="T19" fmla="*/ 2147483647 h 427"/>
              <a:gd name="T20" fmla="*/ 2147483647 w 380"/>
              <a:gd name="T21" fmla="*/ 2147483647 h 427"/>
              <a:gd name="T22" fmla="*/ 2147483647 w 380"/>
              <a:gd name="T23" fmla="*/ 2147483647 h 427"/>
              <a:gd name="T24" fmla="*/ 2147483647 w 380"/>
              <a:gd name="T25" fmla="*/ 2147483647 h 427"/>
              <a:gd name="T26" fmla="*/ 2147483647 w 380"/>
              <a:gd name="T27" fmla="*/ 2147483647 h 427"/>
              <a:gd name="T28" fmla="*/ 2147483647 w 380"/>
              <a:gd name="T29" fmla="*/ 2147483647 h 427"/>
              <a:gd name="T30" fmla="*/ 2147483647 w 380"/>
              <a:gd name="T31" fmla="*/ 2147483647 h 427"/>
              <a:gd name="T32" fmla="*/ 2147483647 w 380"/>
              <a:gd name="T33" fmla="*/ 2147483647 h 427"/>
              <a:gd name="T34" fmla="*/ 2147483647 w 380"/>
              <a:gd name="T35" fmla="*/ 2147483647 h 427"/>
              <a:gd name="T36" fmla="*/ 2147483647 w 380"/>
              <a:gd name="T37" fmla="*/ 2147483647 h 427"/>
              <a:gd name="T38" fmla="*/ 2147483647 w 380"/>
              <a:gd name="T39" fmla="*/ 0 h 427"/>
              <a:gd name="T40" fmla="*/ 2147483647 w 380"/>
              <a:gd name="T41" fmla="*/ 2147483647 h 427"/>
              <a:gd name="T42" fmla="*/ 2147483647 w 380"/>
              <a:gd name="T43" fmla="*/ 2147483647 h 427"/>
              <a:gd name="T44" fmla="*/ 2147483647 w 380"/>
              <a:gd name="T45" fmla="*/ 2147483647 h 427"/>
              <a:gd name="T46" fmla="*/ 2147483647 w 380"/>
              <a:gd name="T47" fmla="*/ 2147483647 h 427"/>
              <a:gd name="T48" fmla="*/ 2147483647 w 380"/>
              <a:gd name="T49" fmla="*/ 2147483647 h 427"/>
              <a:gd name="T50" fmla="*/ 2147483647 w 380"/>
              <a:gd name="T51" fmla="*/ 2147483647 h 427"/>
              <a:gd name="T52" fmla="*/ 2147483647 w 380"/>
              <a:gd name="T53" fmla="*/ 2147483647 h 427"/>
              <a:gd name="T54" fmla="*/ 2147483647 w 380"/>
              <a:gd name="T55" fmla="*/ 2147483647 h 427"/>
              <a:gd name="T56" fmla="*/ 2147483647 w 380"/>
              <a:gd name="T57" fmla="*/ 2147483647 h 427"/>
              <a:gd name="T58" fmla="*/ 2147483647 w 380"/>
              <a:gd name="T59" fmla="*/ 2147483647 h 427"/>
              <a:gd name="T60" fmla="*/ 2147483647 w 380"/>
              <a:gd name="T61" fmla="*/ 2147483647 h 427"/>
              <a:gd name="T62" fmla="*/ 2147483647 w 380"/>
              <a:gd name="T63" fmla="*/ 2147483647 h 427"/>
              <a:gd name="T64" fmla="*/ 2147483647 w 380"/>
              <a:gd name="T65" fmla="*/ 2147483647 h 427"/>
              <a:gd name="T66" fmla="*/ 2147483647 w 380"/>
              <a:gd name="T67" fmla="*/ 2147483647 h 427"/>
              <a:gd name="T68" fmla="*/ 2147483647 w 380"/>
              <a:gd name="T69" fmla="*/ 2147483647 h 427"/>
              <a:gd name="T70" fmla="*/ 2147483647 w 380"/>
              <a:gd name="T71" fmla="*/ 2147483647 h 427"/>
              <a:gd name="T72" fmla="*/ 2147483647 w 380"/>
              <a:gd name="T73" fmla="*/ 2147483647 h 427"/>
              <a:gd name="T74" fmla="*/ 0 w 380"/>
              <a:gd name="T75" fmla="*/ 2147483647 h 42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80"/>
              <a:gd name="T115" fmla="*/ 0 h 427"/>
              <a:gd name="T116" fmla="*/ 380 w 380"/>
              <a:gd name="T117" fmla="*/ 427 h 42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80" h="427">
                <a:moveTo>
                  <a:pt x="0" y="77"/>
                </a:moveTo>
                <a:lnTo>
                  <a:pt x="32" y="374"/>
                </a:lnTo>
                <a:lnTo>
                  <a:pt x="58" y="372"/>
                </a:lnTo>
                <a:lnTo>
                  <a:pt x="77" y="378"/>
                </a:lnTo>
                <a:lnTo>
                  <a:pt x="87" y="401"/>
                </a:lnTo>
                <a:lnTo>
                  <a:pt x="115" y="405"/>
                </a:lnTo>
                <a:lnTo>
                  <a:pt x="134" y="412"/>
                </a:lnTo>
                <a:lnTo>
                  <a:pt x="176" y="410"/>
                </a:lnTo>
                <a:lnTo>
                  <a:pt x="195" y="401"/>
                </a:lnTo>
                <a:lnTo>
                  <a:pt x="240" y="426"/>
                </a:lnTo>
                <a:lnTo>
                  <a:pt x="267" y="405"/>
                </a:lnTo>
                <a:lnTo>
                  <a:pt x="272" y="355"/>
                </a:lnTo>
                <a:lnTo>
                  <a:pt x="293" y="365"/>
                </a:lnTo>
                <a:lnTo>
                  <a:pt x="299" y="329"/>
                </a:lnTo>
                <a:lnTo>
                  <a:pt x="346" y="293"/>
                </a:lnTo>
                <a:lnTo>
                  <a:pt x="365" y="272"/>
                </a:lnTo>
                <a:lnTo>
                  <a:pt x="373" y="177"/>
                </a:lnTo>
                <a:lnTo>
                  <a:pt x="367" y="159"/>
                </a:lnTo>
                <a:lnTo>
                  <a:pt x="379" y="149"/>
                </a:lnTo>
                <a:lnTo>
                  <a:pt x="354" y="0"/>
                </a:lnTo>
                <a:lnTo>
                  <a:pt x="316" y="18"/>
                </a:lnTo>
                <a:lnTo>
                  <a:pt x="293" y="34"/>
                </a:lnTo>
                <a:lnTo>
                  <a:pt x="280" y="49"/>
                </a:lnTo>
                <a:lnTo>
                  <a:pt x="257" y="68"/>
                </a:lnTo>
                <a:lnTo>
                  <a:pt x="236" y="71"/>
                </a:lnTo>
                <a:lnTo>
                  <a:pt x="210" y="83"/>
                </a:lnTo>
                <a:lnTo>
                  <a:pt x="198" y="88"/>
                </a:lnTo>
                <a:lnTo>
                  <a:pt x="181" y="79"/>
                </a:lnTo>
                <a:lnTo>
                  <a:pt x="161" y="90"/>
                </a:lnTo>
                <a:lnTo>
                  <a:pt x="159" y="87"/>
                </a:lnTo>
                <a:lnTo>
                  <a:pt x="178" y="73"/>
                </a:lnTo>
                <a:lnTo>
                  <a:pt x="176" y="73"/>
                </a:lnTo>
                <a:lnTo>
                  <a:pt x="168" y="71"/>
                </a:lnTo>
                <a:lnTo>
                  <a:pt x="159" y="77"/>
                </a:lnTo>
                <a:lnTo>
                  <a:pt x="125" y="62"/>
                </a:lnTo>
                <a:lnTo>
                  <a:pt x="111" y="68"/>
                </a:lnTo>
                <a:lnTo>
                  <a:pt x="113" y="60"/>
                </a:lnTo>
                <a:lnTo>
                  <a:pt x="0" y="77"/>
                </a:lnTo>
              </a:path>
            </a:pathLst>
          </a:custGeom>
          <a:solidFill>
            <a:srgbClr val="33C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8176" name="Freeform 54"/>
          <p:cNvSpPr>
            <a:spLocks/>
          </p:cNvSpPr>
          <p:nvPr/>
        </p:nvSpPr>
        <p:spPr bwMode="auto">
          <a:xfrm>
            <a:off x="3740150" y="3373438"/>
            <a:ext cx="1250950" cy="649287"/>
          </a:xfrm>
          <a:custGeom>
            <a:avLst/>
            <a:gdLst>
              <a:gd name="T0" fmla="*/ 0 w 788"/>
              <a:gd name="T1" fmla="*/ 2147483647 h 409"/>
              <a:gd name="T2" fmla="*/ 2147483647 w 788"/>
              <a:gd name="T3" fmla="*/ 0 h 409"/>
              <a:gd name="T4" fmla="*/ 2147483647 w 788"/>
              <a:gd name="T5" fmla="*/ 2147483647 h 409"/>
              <a:gd name="T6" fmla="*/ 2147483647 w 788"/>
              <a:gd name="T7" fmla="*/ 2147483647 h 409"/>
              <a:gd name="T8" fmla="*/ 2147483647 w 788"/>
              <a:gd name="T9" fmla="*/ 2147483647 h 409"/>
              <a:gd name="T10" fmla="*/ 2147483647 w 788"/>
              <a:gd name="T11" fmla="*/ 2147483647 h 409"/>
              <a:gd name="T12" fmla="*/ 2147483647 w 788"/>
              <a:gd name="T13" fmla="*/ 2147483647 h 409"/>
              <a:gd name="T14" fmla="*/ 2147483647 w 788"/>
              <a:gd name="T15" fmla="*/ 2147483647 h 409"/>
              <a:gd name="T16" fmla="*/ 2147483647 w 788"/>
              <a:gd name="T17" fmla="*/ 2147483647 h 409"/>
              <a:gd name="T18" fmla="*/ 2147483647 w 788"/>
              <a:gd name="T19" fmla="*/ 2147483647 h 409"/>
              <a:gd name="T20" fmla="*/ 2147483647 w 788"/>
              <a:gd name="T21" fmla="*/ 2147483647 h 409"/>
              <a:gd name="T22" fmla="*/ 2147483647 w 788"/>
              <a:gd name="T23" fmla="*/ 2147483647 h 409"/>
              <a:gd name="T24" fmla="*/ 2147483647 w 788"/>
              <a:gd name="T25" fmla="*/ 2147483647 h 409"/>
              <a:gd name="T26" fmla="*/ 2147483647 w 788"/>
              <a:gd name="T27" fmla="*/ 2147483647 h 409"/>
              <a:gd name="T28" fmla="*/ 2147483647 w 788"/>
              <a:gd name="T29" fmla="*/ 2147483647 h 409"/>
              <a:gd name="T30" fmla="*/ 2147483647 w 788"/>
              <a:gd name="T31" fmla="*/ 2147483647 h 409"/>
              <a:gd name="T32" fmla="*/ 2147483647 w 788"/>
              <a:gd name="T33" fmla="*/ 2147483647 h 409"/>
              <a:gd name="T34" fmla="*/ 2147483647 w 788"/>
              <a:gd name="T35" fmla="*/ 2147483647 h 409"/>
              <a:gd name="T36" fmla="*/ 2147483647 w 788"/>
              <a:gd name="T37" fmla="*/ 2147483647 h 409"/>
              <a:gd name="T38" fmla="*/ 2147483647 w 788"/>
              <a:gd name="T39" fmla="*/ 2147483647 h 409"/>
              <a:gd name="T40" fmla="*/ 2147483647 w 788"/>
              <a:gd name="T41" fmla="*/ 2147483647 h 409"/>
              <a:gd name="T42" fmla="*/ 2147483647 w 788"/>
              <a:gd name="T43" fmla="*/ 2147483647 h 409"/>
              <a:gd name="T44" fmla="*/ 2147483647 w 788"/>
              <a:gd name="T45" fmla="*/ 2147483647 h 409"/>
              <a:gd name="T46" fmla="*/ 2147483647 w 788"/>
              <a:gd name="T47" fmla="*/ 2147483647 h 409"/>
              <a:gd name="T48" fmla="*/ 2147483647 w 788"/>
              <a:gd name="T49" fmla="*/ 2147483647 h 409"/>
              <a:gd name="T50" fmla="*/ 2147483647 w 788"/>
              <a:gd name="T51" fmla="*/ 2147483647 h 409"/>
              <a:gd name="T52" fmla="*/ 2147483647 w 788"/>
              <a:gd name="T53" fmla="*/ 2147483647 h 409"/>
              <a:gd name="T54" fmla="*/ 2147483647 w 788"/>
              <a:gd name="T55" fmla="*/ 2147483647 h 409"/>
              <a:gd name="T56" fmla="*/ 2147483647 w 788"/>
              <a:gd name="T57" fmla="*/ 2147483647 h 409"/>
              <a:gd name="T58" fmla="*/ 2147483647 w 788"/>
              <a:gd name="T59" fmla="*/ 2147483647 h 409"/>
              <a:gd name="T60" fmla="*/ 2147483647 w 788"/>
              <a:gd name="T61" fmla="*/ 2147483647 h 409"/>
              <a:gd name="T62" fmla="*/ 2147483647 w 788"/>
              <a:gd name="T63" fmla="*/ 2147483647 h 409"/>
              <a:gd name="T64" fmla="*/ 2147483647 w 788"/>
              <a:gd name="T65" fmla="*/ 2147483647 h 409"/>
              <a:gd name="T66" fmla="*/ 2147483647 w 788"/>
              <a:gd name="T67" fmla="*/ 2147483647 h 409"/>
              <a:gd name="T68" fmla="*/ 2147483647 w 788"/>
              <a:gd name="T69" fmla="*/ 2147483647 h 409"/>
              <a:gd name="T70" fmla="*/ 2147483647 w 788"/>
              <a:gd name="T71" fmla="*/ 2147483647 h 409"/>
              <a:gd name="T72" fmla="*/ 0 w 788"/>
              <a:gd name="T73" fmla="*/ 2147483647 h 40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88"/>
              <a:gd name="T112" fmla="*/ 0 h 409"/>
              <a:gd name="T113" fmla="*/ 788 w 788"/>
              <a:gd name="T114" fmla="*/ 409 h 40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88" h="409">
                <a:moveTo>
                  <a:pt x="0" y="58"/>
                </a:moveTo>
                <a:lnTo>
                  <a:pt x="7" y="0"/>
                </a:lnTo>
                <a:lnTo>
                  <a:pt x="92" y="5"/>
                </a:lnTo>
                <a:lnTo>
                  <a:pt x="477" y="22"/>
                </a:lnTo>
                <a:lnTo>
                  <a:pt x="764" y="20"/>
                </a:lnTo>
                <a:lnTo>
                  <a:pt x="766" y="81"/>
                </a:lnTo>
                <a:lnTo>
                  <a:pt x="787" y="206"/>
                </a:lnTo>
                <a:lnTo>
                  <a:pt x="781" y="408"/>
                </a:lnTo>
                <a:lnTo>
                  <a:pt x="758" y="398"/>
                </a:lnTo>
                <a:lnTo>
                  <a:pt x="718" y="370"/>
                </a:lnTo>
                <a:lnTo>
                  <a:pt x="703" y="379"/>
                </a:lnTo>
                <a:lnTo>
                  <a:pt x="652" y="387"/>
                </a:lnTo>
                <a:lnTo>
                  <a:pt x="603" y="402"/>
                </a:lnTo>
                <a:lnTo>
                  <a:pt x="582" y="383"/>
                </a:lnTo>
                <a:lnTo>
                  <a:pt x="555" y="389"/>
                </a:lnTo>
                <a:lnTo>
                  <a:pt x="551" y="373"/>
                </a:lnTo>
                <a:lnTo>
                  <a:pt x="534" y="387"/>
                </a:lnTo>
                <a:lnTo>
                  <a:pt x="532" y="402"/>
                </a:lnTo>
                <a:lnTo>
                  <a:pt x="525" y="379"/>
                </a:lnTo>
                <a:lnTo>
                  <a:pt x="508" y="392"/>
                </a:lnTo>
                <a:lnTo>
                  <a:pt x="477" y="368"/>
                </a:lnTo>
                <a:lnTo>
                  <a:pt x="464" y="387"/>
                </a:lnTo>
                <a:lnTo>
                  <a:pt x="453" y="377"/>
                </a:lnTo>
                <a:lnTo>
                  <a:pt x="439" y="349"/>
                </a:lnTo>
                <a:lnTo>
                  <a:pt x="413" y="347"/>
                </a:lnTo>
                <a:lnTo>
                  <a:pt x="409" y="354"/>
                </a:lnTo>
                <a:lnTo>
                  <a:pt x="394" y="345"/>
                </a:lnTo>
                <a:lnTo>
                  <a:pt x="381" y="349"/>
                </a:lnTo>
                <a:lnTo>
                  <a:pt x="362" y="339"/>
                </a:lnTo>
                <a:lnTo>
                  <a:pt x="339" y="337"/>
                </a:lnTo>
                <a:lnTo>
                  <a:pt x="339" y="322"/>
                </a:lnTo>
                <a:lnTo>
                  <a:pt x="326" y="309"/>
                </a:lnTo>
                <a:lnTo>
                  <a:pt x="320" y="318"/>
                </a:lnTo>
                <a:lnTo>
                  <a:pt x="292" y="318"/>
                </a:lnTo>
                <a:lnTo>
                  <a:pt x="267" y="296"/>
                </a:lnTo>
                <a:lnTo>
                  <a:pt x="274" y="75"/>
                </a:lnTo>
                <a:lnTo>
                  <a:pt x="0" y="58"/>
                </a:lnTo>
              </a:path>
            </a:pathLst>
          </a:custGeom>
          <a:solidFill>
            <a:srgbClr val="003399"/>
          </a:solidFill>
          <a:ln w="12700" cap="rnd" cmpd="sng">
            <a:solidFill>
              <a:srgbClr val="000000"/>
            </a:solidFill>
            <a:prstDash val="solid"/>
            <a:round/>
            <a:headEnd/>
            <a:tailEnd/>
          </a:ln>
        </p:spPr>
        <p:txBody>
          <a:bodyPr/>
          <a:lstStyle/>
          <a:p>
            <a:endParaRPr lang="en-US"/>
          </a:p>
        </p:txBody>
      </p:sp>
      <p:sp>
        <p:nvSpPr>
          <p:cNvPr id="48177" name="Freeform 55"/>
          <p:cNvSpPr>
            <a:spLocks/>
          </p:cNvSpPr>
          <p:nvPr/>
        </p:nvSpPr>
        <p:spPr bwMode="auto">
          <a:xfrm>
            <a:off x="1025525" y="1198563"/>
            <a:ext cx="1155700" cy="979487"/>
          </a:xfrm>
          <a:custGeom>
            <a:avLst/>
            <a:gdLst>
              <a:gd name="T0" fmla="*/ 0 w 728"/>
              <a:gd name="T1" fmla="*/ 2147483647 h 617"/>
              <a:gd name="T2" fmla="*/ 2147483647 w 728"/>
              <a:gd name="T3" fmla="*/ 2147483647 h 617"/>
              <a:gd name="T4" fmla="*/ 2147483647 w 728"/>
              <a:gd name="T5" fmla="*/ 2147483647 h 617"/>
              <a:gd name="T6" fmla="*/ 2147483647 w 728"/>
              <a:gd name="T7" fmla="*/ 0 h 617"/>
              <a:gd name="T8" fmla="*/ 2147483647 w 728"/>
              <a:gd name="T9" fmla="*/ 2147483647 h 617"/>
              <a:gd name="T10" fmla="*/ 2147483647 w 728"/>
              <a:gd name="T11" fmla="*/ 2147483647 h 617"/>
              <a:gd name="T12" fmla="*/ 2147483647 w 728"/>
              <a:gd name="T13" fmla="*/ 2147483647 h 617"/>
              <a:gd name="T14" fmla="*/ 2147483647 w 728"/>
              <a:gd name="T15" fmla="*/ 2147483647 h 617"/>
              <a:gd name="T16" fmla="*/ 2147483647 w 728"/>
              <a:gd name="T17" fmla="*/ 2147483647 h 617"/>
              <a:gd name="T18" fmla="*/ 2147483647 w 728"/>
              <a:gd name="T19" fmla="*/ 2147483647 h 617"/>
              <a:gd name="T20" fmla="*/ 2147483647 w 728"/>
              <a:gd name="T21" fmla="*/ 2147483647 h 617"/>
              <a:gd name="T22" fmla="*/ 2147483647 w 728"/>
              <a:gd name="T23" fmla="*/ 2147483647 h 617"/>
              <a:gd name="T24" fmla="*/ 2147483647 w 728"/>
              <a:gd name="T25" fmla="*/ 2147483647 h 617"/>
              <a:gd name="T26" fmla="*/ 2147483647 w 728"/>
              <a:gd name="T27" fmla="*/ 2147483647 h 617"/>
              <a:gd name="T28" fmla="*/ 2147483647 w 728"/>
              <a:gd name="T29" fmla="*/ 2147483647 h 617"/>
              <a:gd name="T30" fmla="*/ 2147483647 w 728"/>
              <a:gd name="T31" fmla="*/ 2147483647 h 617"/>
              <a:gd name="T32" fmla="*/ 2147483647 w 728"/>
              <a:gd name="T33" fmla="*/ 2147483647 h 617"/>
              <a:gd name="T34" fmla="*/ 2147483647 w 728"/>
              <a:gd name="T35" fmla="*/ 2147483647 h 617"/>
              <a:gd name="T36" fmla="*/ 2147483647 w 728"/>
              <a:gd name="T37" fmla="*/ 2147483647 h 617"/>
              <a:gd name="T38" fmla="*/ 2147483647 w 728"/>
              <a:gd name="T39" fmla="*/ 2147483647 h 617"/>
              <a:gd name="T40" fmla="*/ 2147483647 w 728"/>
              <a:gd name="T41" fmla="*/ 2147483647 h 617"/>
              <a:gd name="T42" fmla="*/ 2147483647 w 728"/>
              <a:gd name="T43" fmla="*/ 2147483647 h 617"/>
              <a:gd name="T44" fmla="*/ 2147483647 w 728"/>
              <a:gd name="T45" fmla="*/ 2147483647 h 617"/>
              <a:gd name="T46" fmla="*/ 2147483647 w 728"/>
              <a:gd name="T47" fmla="*/ 2147483647 h 617"/>
              <a:gd name="T48" fmla="*/ 2147483647 w 728"/>
              <a:gd name="T49" fmla="*/ 2147483647 h 617"/>
              <a:gd name="T50" fmla="*/ 0 w 728"/>
              <a:gd name="T51" fmla="*/ 2147483647 h 6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728"/>
              <a:gd name="T79" fmla="*/ 0 h 617"/>
              <a:gd name="T80" fmla="*/ 728 w 728"/>
              <a:gd name="T81" fmla="*/ 617 h 6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728" h="617">
                <a:moveTo>
                  <a:pt x="0" y="458"/>
                </a:moveTo>
                <a:lnTo>
                  <a:pt x="11" y="346"/>
                </a:lnTo>
                <a:lnTo>
                  <a:pt x="66" y="257"/>
                </a:lnTo>
                <a:lnTo>
                  <a:pt x="157" y="0"/>
                </a:lnTo>
                <a:lnTo>
                  <a:pt x="201" y="15"/>
                </a:lnTo>
                <a:lnTo>
                  <a:pt x="203" y="26"/>
                </a:lnTo>
                <a:lnTo>
                  <a:pt x="216" y="26"/>
                </a:lnTo>
                <a:lnTo>
                  <a:pt x="237" y="72"/>
                </a:lnTo>
                <a:lnTo>
                  <a:pt x="234" y="87"/>
                </a:lnTo>
                <a:lnTo>
                  <a:pt x="270" y="115"/>
                </a:lnTo>
                <a:lnTo>
                  <a:pt x="333" y="113"/>
                </a:lnTo>
                <a:lnTo>
                  <a:pt x="378" y="134"/>
                </a:lnTo>
                <a:lnTo>
                  <a:pt x="401" y="130"/>
                </a:lnTo>
                <a:lnTo>
                  <a:pt x="540" y="134"/>
                </a:lnTo>
                <a:lnTo>
                  <a:pt x="698" y="172"/>
                </a:lnTo>
                <a:lnTo>
                  <a:pt x="706" y="189"/>
                </a:lnTo>
                <a:lnTo>
                  <a:pt x="727" y="217"/>
                </a:lnTo>
                <a:lnTo>
                  <a:pt x="700" y="257"/>
                </a:lnTo>
                <a:lnTo>
                  <a:pt x="671" y="301"/>
                </a:lnTo>
                <a:lnTo>
                  <a:pt x="639" y="333"/>
                </a:lnTo>
                <a:lnTo>
                  <a:pt x="631" y="356"/>
                </a:lnTo>
                <a:lnTo>
                  <a:pt x="650" y="379"/>
                </a:lnTo>
                <a:lnTo>
                  <a:pt x="629" y="428"/>
                </a:lnTo>
                <a:lnTo>
                  <a:pt x="588" y="616"/>
                </a:lnTo>
                <a:lnTo>
                  <a:pt x="338" y="555"/>
                </a:lnTo>
                <a:lnTo>
                  <a:pt x="0" y="458"/>
                </a:lnTo>
              </a:path>
            </a:pathLst>
          </a:custGeom>
          <a:solidFill>
            <a:srgbClr val="33CCFF"/>
          </a:solidFill>
          <a:ln w="12700" cap="sq" cmpd="sng">
            <a:solidFill>
              <a:schemeClr val="bg1"/>
            </a:solidFill>
            <a:prstDash val="solid"/>
            <a:round/>
            <a:headEnd/>
            <a:tailEnd/>
          </a:ln>
        </p:spPr>
        <p:txBody>
          <a:bodyPr wrap="none" anchor="ctr"/>
          <a:lstStyle/>
          <a:p>
            <a:endParaRPr lang="en-US"/>
          </a:p>
        </p:txBody>
      </p:sp>
      <p:sp>
        <p:nvSpPr>
          <p:cNvPr id="48178" name="Freeform 56"/>
          <p:cNvSpPr>
            <a:spLocks/>
          </p:cNvSpPr>
          <p:nvPr/>
        </p:nvSpPr>
        <p:spPr bwMode="auto">
          <a:xfrm>
            <a:off x="6835775" y="2220913"/>
            <a:ext cx="841375" cy="533400"/>
          </a:xfrm>
          <a:custGeom>
            <a:avLst/>
            <a:gdLst>
              <a:gd name="T0" fmla="*/ 0 w 530"/>
              <a:gd name="T1" fmla="*/ 2147483647 h 336"/>
              <a:gd name="T2" fmla="*/ 2147483647 w 530"/>
              <a:gd name="T3" fmla="*/ 2147483647 h 336"/>
              <a:gd name="T4" fmla="*/ 2147483647 w 530"/>
              <a:gd name="T5" fmla="*/ 2147483647 h 336"/>
              <a:gd name="T6" fmla="*/ 2147483647 w 530"/>
              <a:gd name="T7" fmla="*/ 2147483647 h 336"/>
              <a:gd name="T8" fmla="*/ 2147483647 w 530"/>
              <a:gd name="T9" fmla="*/ 2147483647 h 336"/>
              <a:gd name="T10" fmla="*/ 2147483647 w 530"/>
              <a:gd name="T11" fmla="*/ 2147483647 h 336"/>
              <a:gd name="T12" fmla="*/ 2147483647 w 530"/>
              <a:gd name="T13" fmla="*/ 2147483647 h 336"/>
              <a:gd name="T14" fmla="*/ 2147483647 w 530"/>
              <a:gd name="T15" fmla="*/ 2147483647 h 336"/>
              <a:gd name="T16" fmla="*/ 2147483647 w 530"/>
              <a:gd name="T17" fmla="*/ 2147483647 h 336"/>
              <a:gd name="T18" fmla="*/ 2147483647 w 530"/>
              <a:gd name="T19" fmla="*/ 2147483647 h 336"/>
              <a:gd name="T20" fmla="*/ 2147483647 w 530"/>
              <a:gd name="T21" fmla="*/ 2147483647 h 336"/>
              <a:gd name="T22" fmla="*/ 2147483647 w 530"/>
              <a:gd name="T23" fmla="*/ 2147483647 h 336"/>
              <a:gd name="T24" fmla="*/ 2147483647 w 530"/>
              <a:gd name="T25" fmla="*/ 2147483647 h 336"/>
              <a:gd name="T26" fmla="*/ 2147483647 w 530"/>
              <a:gd name="T27" fmla="*/ 2147483647 h 336"/>
              <a:gd name="T28" fmla="*/ 2147483647 w 530"/>
              <a:gd name="T29" fmla="*/ 2147483647 h 336"/>
              <a:gd name="T30" fmla="*/ 2147483647 w 530"/>
              <a:gd name="T31" fmla="*/ 0 h 336"/>
              <a:gd name="T32" fmla="*/ 2147483647 w 530"/>
              <a:gd name="T33" fmla="*/ 2147483647 h 336"/>
              <a:gd name="T34" fmla="*/ 2147483647 w 530"/>
              <a:gd name="T35" fmla="*/ 2147483647 h 336"/>
              <a:gd name="T36" fmla="*/ 0 w 530"/>
              <a:gd name="T37" fmla="*/ 2147483647 h 3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336"/>
              <a:gd name="T59" fmla="*/ 530 w 530"/>
              <a:gd name="T60" fmla="*/ 336 h 3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336">
                <a:moveTo>
                  <a:pt x="0" y="82"/>
                </a:moveTo>
                <a:lnTo>
                  <a:pt x="24" y="231"/>
                </a:lnTo>
                <a:lnTo>
                  <a:pt x="41" y="335"/>
                </a:lnTo>
                <a:lnTo>
                  <a:pt x="131" y="319"/>
                </a:lnTo>
                <a:lnTo>
                  <a:pt x="450" y="261"/>
                </a:lnTo>
                <a:lnTo>
                  <a:pt x="464" y="244"/>
                </a:lnTo>
                <a:lnTo>
                  <a:pt x="479" y="244"/>
                </a:lnTo>
                <a:lnTo>
                  <a:pt x="500" y="231"/>
                </a:lnTo>
                <a:lnTo>
                  <a:pt x="511" y="208"/>
                </a:lnTo>
                <a:lnTo>
                  <a:pt x="529" y="191"/>
                </a:lnTo>
                <a:lnTo>
                  <a:pt x="479" y="150"/>
                </a:lnTo>
                <a:lnTo>
                  <a:pt x="475" y="112"/>
                </a:lnTo>
                <a:lnTo>
                  <a:pt x="500" y="58"/>
                </a:lnTo>
                <a:lnTo>
                  <a:pt x="468" y="41"/>
                </a:lnTo>
                <a:lnTo>
                  <a:pt x="452" y="13"/>
                </a:lnTo>
                <a:lnTo>
                  <a:pt x="428" y="0"/>
                </a:lnTo>
                <a:lnTo>
                  <a:pt x="76" y="65"/>
                </a:lnTo>
                <a:lnTo>
                  <a:pt x="58" y="41"/>
                </a:lnTo>
                <a:lnTo>
                  <a:pt x="0" y="82"/>
                </a:lnTo>
              </a:path>
            </a:pathLst>
          </a:custGeom>
          <a:solidFill>
            <a:srgbClr val="CCECFF"/>
          </a:solidFill>
          <a:ln w="12700" cap="rnd" cmpd="sng">
            <a:solidFill>
              <a:srgbClr val="000000"/>
            </a:solidFill>
            <a:prstDash val="solid"/>
            <a:round/>
            <a:headEnd/>
            <a:tailEnd/>
          </a:ln>
        </p:spPr>
        <p:txBody>
          <a:bodyPr/>
          <a:lstStyle/>
          <a:p>
            <a:endParaRPr lang="en-US"/>
          </a:p>
        </p:txBody>
      </p:sp>
      <p:sp>
        <p:nvSpPr>
          <p:cNvPr id="48179" name="Freeform 57"/>
          <p:cNvSpPr>
            <a:spLocks/>
          </p:cNvSpPr>
          <p:nvPr/>
        </p:nvSpPr>
        <p:spPr bwMode="auto">
          <a:xfrm>
            <a:off x="7988300" y="2090738"/>
            <a:ext cx="112713" cy="142875"/>
          </a:xfrm>
          <a:custGeom>
            <a:avLst/>
            <a:gdLst>
              <a:gd name="T0" fmla="*/ 0 w 71"/>
              <a:gd name="T1" fmla="*/ 2147483647 h 90"/>
              <a:gd name="T2" fmla="*/ 2147483647 w 71"/>
              <a:gd name="T3" fmla="*/ 2147483647 h 90"/>
              <a:gd name="T4" fmla="*/ 2147483647 w 71"/>
              <a:gd name="T5" fmla="*/ 2147483647 h 90"/>
              <a:gd name="T6" fmla="*/ 2147483647 w 71"/>
              <a:gd name="T7" fmla="*/ 2147483647 h 90"/>
              <a:gd name="T8" fmla="*/ 2147483647 w 71"/>
              <a:gd name="T9" fmla="*/ 2147483647 h 90"/>
              <a:gd name="T10" fmla="*/ 2147483647 w 71"/>
              <a:gd name="T11" fmla="*/ 2147483647 h 90"/>
              <a:gd name="T12" fmla="*/ 2147483647 w 71"/>
              <a:gd name="T13" fmla="*/ 2147483647 h 90"/>
              <a:gd name="T14" fmla="*/ 2147483647 w 71"/>
              <a:gd name="T15" fmla="*/ 2147483647 h 90"/>
              <a:gd name="T16" fmla="*/ 2147483647 w 71"/>
              <a:gd name="T17" fmla="*/ 2147483647 h 90"/>
              <a:gd name="T18" fmla="*/ 2147483647 w 71"/>
              <a:gd name="T19" fmla="*/ 2147483647 h 90"/>
              <a:gd name="T20" fmla="*/ 2147483647 w 71"/>
              <a:gd name="T21" fmla="*/ 2147483647 h 90"/>
              <a:gd name="T22" fmla="*/ 2147483647 w 71"/>
              <a:gd name="T23" fmla="*/ 2147483647 h 90"/>
              <a:gd name="T24" fmla="*/ 2147483647 w 71"/>
              <a:gd name="T25" fmla="*/ 2147483647 h 90"/>
              <a:gd name="T26" fmla="*/ 2147483647 w 71"/>
              <a:gd name="T27" fmla="*/ 0 h 90"/>
              <a:gd name="T28" fmla="*/ 0 w 71"/>
              <a:gd name="T29" fmla="*/ 2147483647 h 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1"/>
              <a:gd name="T46" fmla="*/ 0 h 90"/>
              <a:gd name="T47" fmla="*/ 71 w 71"/>
              <a:gd name="T48" fmla="*/ 90 h 9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1" h="90">
                <a:moveTo>
                  <a:pt x="0" y="9"/>
                </a:moveTo>
                <a:lnTo>
                  <a:pt x="13" y="87"/>
                </a:lnTo>
                <a:lnTo>
                  <a:pt x="15" y="89"/>
                </a:lnTo>
                <a:lnTo>
                  <a:pt x="43" y="73"/>
                </a:lnTo>
                <a:lnTo>
                  <a:pt x="41" y="52"/>
                </a:lnTo>
                <a:lnTo>
                  <a:pt x="45" y="40"/>
                </a:lnTo>
                <a:lnTo>
                  <a:pt x="51" y="46"/>
                </a:lnTo>
                <a:lnTo>
                  <a:pt x="54" y="65"/>
                </a:lnTo>
                <a:lnTo>
                  <a:pt x="60" y="61"/>
                </a:lnTo>
                <a:lnTo>
                  <a:pt x="70" y="46"/>
                </a:lnTo>
                <a:lnTo>
                  <a:pt x="60" y="29"/>
                </a:lnTo>
                <a:lnTo>
                  <a:pt x="43" y="27"/>
                </a:lnTo>
                <a:lnTo>
                  <a:pt x="35" y="1"/>
                </a:lnTo>
                <a:lnTo>
                  <a:pt x="24" y="0"/>
                </a:lnTo>
                <a:lnTo>
                  <a:pt x="0" y="9"/>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8180" name="Freeform 58"/>
          <p:cNvSpPr>
            <a:spLocks/>
          </p:cNvSpPr>
          <p:nvPr/>
        </p:nvSpPr>
        <p:spPr bwMode="auto">
          <a:xfrm>
            <a:off x="6632575" y="3590925"/>
            <a:ext cx="731838" cy="557213"/>
          </a:xfrm>
          <a:custGeom>
            <a:avLst/>
            <a:gdLst>
              <a:gd name="T0" fmla="*/ 0 w 461"/>
              <a:gd name="T1" fmla="*/ 2147483647 h 351"/>
              <a:gd name="T2" fmla="*/ 2147483647 w 461"/>
              <a:gd name="T3" fmla="*/ 2147483647 h 351"/>
              <a:gd name="T4" fmla="*/ 2147483647 w 461"/>
              <a:gd name="T5" fmla="*/ 2147483647 h 351"/>
              <a:gd name="T6" fmla="*/ 2147483647 w 461"/>
              <a:gd name="T7" fmla="*/ 0 h 351"/>
              <a:gd name="T8" fmla="*/ 2147483647 w 461"/>
              <a:gd name="T9" fmla="*/ 2147483647 h 351"/>
              <a:gd name="T10" fmla="*/ 2147483647 w 461"/>
              <a:gd name="T11" fmla="*/ 2147483647 h 351"/>
              <a:gd name="T12" fmla="*/ 2147483647 w 461"/>
              <a:gd name="T13" fmla="*/ 2147483647 h 351"/>
              <a:gd name="T14" fmla="*/ 2147483647 w 461"/>
              <a:gd name="T15" fmla="*/ 2147483647 h 351"/>
              <a:gd name="T16" fmla="*/ 2147483647 w 461"/>
              <a:gd name="T17" fmla="*/ 2147483647 h 351"/>
              <a:gd name="T18" fmla="*/ 2147483647 w 461"/>
              <a:gd name="T19" fmla="*/ 2147483647 h 351"/>
              <a:gd name="T20" fmla="*/ 2147483647 w 461"/>
              <a:gd name="T21" fmla="*/ 2147483647 h 351"/>
              <a:gd name="T22" fmla="*/ 2147483647 w 461"/>
              <a:gd name="T23" fmla="*/ 2147483647 h 351"/>
              <a:gd name="T24" fmla="*/ 2147483647 w 461"/>
              <a:gd name="T25" fmla="*/ 2147483647 h 351"/>
              <a:gd name="T26" fmla="*/ 2147483647 w 461"/>
              <a:gd name="T27" fmla="*/ 2147483647 h 351"/>
              <a:gd name="T28" fmla="*/ 2147483647 w 461"/>
              <a:gd name="T29" fmla="*/ 2147483647 h 351"/>
              <a:gd name="T30" fmla="*/ 2147483647 w 461"/>
              <a:gd name="T31" fmla="*/ 2147483647 h 351"/>
              <a:gd name="T32" fmla="*/ 2147483647 w 461"/>
              <a:gd name="T33" fmla="*/ 2147483647 h 351"/>
              <a:gd name="T34" fmla="*/ 2147483647 w 461"/>
              <a:gd name="T35" fmla="*/ 2147483647 h 351"/>
              <a:gd name="T36" fmla="*/ 2147483647 w 461"/>
              <a:gd name="T37" fmla="*/ 2147483647 h 351"/>
              <a:gd name="T38" fmla="*/ 2147483647 w 461"/>
              <a:gd name="T39" fmla="*/ 2147483647 h 351"/>
              <a:gd name="T40" fmla="*/ 2147483647 w 461"/>
              <a:gd name="T41" fmla="*/ 2147483647 h 351"/>
              <a:gd name="T42" fmla="*/ 2147483647 w 461"/>
              <a:gd name="T43" fmla="*/ 2147483647 h 351"/>
              <a:gd name="T44" fmla="*/ 2147483647 w 461"/>
              <a:gd name="T45" fmla="*/ 2147483647 h 351"/>
              <a:gd name="T46" fmla="*/ 2147483647 w 461"/>
              <a:gd name="T47" fmla="*/ 2147483647 h 351"/>
              <a:gd name="T48" fmla="*/ 2147483647 w 461"/>
              <a:gd name="T49" fmla="*/ 2147483647 h 351"/>
              <a:gd name="T50" fmla="*/ 2147483647 w 461"/>
              <a:gd name="T51" fmla="*/ 2147483647 h 351"/>
              <a:gd name="T52" fmla="*/ 2147483647 w 461"/>
              <a:gd name="T53" fmla="*/ 2147483647 h 351"/>
              <a:gd name="T54" fmla="*/ 0 w 461"/>
              <a:gd name="T55" fmla="*/ 2147483647 h 35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61"/>
              <a:gd name="T85" fmla="*/ 0 h 351"/>
              <a:gd name="T86" fmla="*/ 461 w 461"/>
              <a:gd name="T87" fmla="*/ 351 h 35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61" h="351">
                <a:moveTo>
                  <a:pt x="0" y="82"/>
                </a:moveTo>
                <a:lnTo>
                  <a:pt x="17" y="45"/>
                </a:lnTo>
                <a:lnTo>
                  <a:pt x="83" y="13"/>
                </a:lnTo>
                <a:lnTo>
                  <a:pt x="207" y="0"/>
                </a:lnTo>
                <a:lnTo>
                  <a:pt x="260" y="30"/>
                </a:lnTo>
                <a:lnTo>
                  <a:pt x="340" y="18"/>
                </a:lnTo>
                <a:lnTo>
                  <a:pt x="460" y="105"/>
                </a:lnTo>
                <a:lnTo>
                  <a:pt x="425" y="146"/>
                </a:lnTo>
                <a:lnTo>
                  <a:pt x="408" y="173"/>
                </a:lnTo>
                <a:lnTo>
                  <a:pt x="410" y="201"/>
                </a:lnTo>
                <a:lnTo>
                  <a:pt x="376" y="227"/>
                </a:lnTo>
                <a:lnTo>
                  <a:pt x="349" y="267"/>
                </a:lnTo>
                <a:lnTo>
                  <a:pt x="317" y="287"/>
                </a:lnTo>
                <a:lnTo>
                  <a:pt x="302" y="293"/>
                </a:lnTo>
                <a:lnTo>
                  <a:pt x="292" y="316"/>
                </a:lnTo>
                <a:lnTo>
                  <a:pt x="275" y="301"/>
                </a:lnTo>
                <a:lnTo>
                  <a:pt x="292" y="325"/>
                </a:lnTo>
                <a:lnTo>
                  <a:pt x="275" y="350"/>
                </a:lnTo>
                <a:lnTo>
                  <a:pt x="260" y="346"/>
                </a:lnTo>
                <a:lnTo>
                  <a:pt x="247" y="331"/>
                </a:lnTo>
                <a:lnTo>
                  <a:pt x="228" y="297"/>
                </a:lnTo>
                <a:lnTo>
                  <a:pt x="216" y="293"/>
                </a:lnTo>
                <a:lnTo>
                  <a:pt x="195" y="246"/>
                </a:lnTo>
                <a:lnTo>
                  <a:pt x="161" y="227"/>
                </a:lnTo>
                <a:lnTo>
                  <a:pt x="142" y="195"/>
                </a:lnTo>
                <a:lnTo>
                  <a:pt x="83" y="154"/>
                </a:lnTo>
                <a:lnTo>
                  <a:pt x="58" y="118"/>
                </a:lnTo>
                <a:lnTo>
                  <a:pt x="0" y="82"/>
                </a:lnTo>
              </a:path>
            </a:pathLst>
          </a:custGeom>
          <a:solidFill>
            <a:srgbClr val="33C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8181" name="Freeform 59"/>
          <p:cNvSpPr>
            <a:spLocks/>
          </p:cNvSpPr>
          <p:nvPr/>
        </p:nvSpPr>
        <p:spPr bwMode="auto">
          <a:xfrm>
            <a:off x="3694113" y="1738313"/>
            <a:ext cx="1014412" cy="677862"/>
          </a:xfrm>
          <a:custGeom>
            <a:avLst/>
            <a:gdLst>
              <a:gd name="T0" fmla="*/ 0 w 639"/>
              <a:gd name="T1" fmla="*/ 2147483647 h 427"/>
              <a:gd name="T2" fmla="*/ 2147483647 w 639"/>
              <a:gd name="T3" fmla="*/ 2147483647 h 427"/>
              <a:gd name="T4" fmla="*/ 2147483647 w 639"/>
              <a:gd name="T5" fmla="*/ 0 h 427"/>
              <a:gd name="T6" fmla="*/ 2147483647 w 639"/>
              <a:gd name="T7" fmla="*/ 2147483647 h 427"/>
              <a:gd name="T8" fmla="*/ 2147483647 w 639"/>
              <a:gd name="T9" fmla="*/ 2147483647 h 427"/>
              <a:gd name="T10" fmla="*/ 2147483647 w 639"/>
              <a:gd name="T11" fmla="*/ 2147483647 h 427"/>
              <a:gd name="T12" fmla="*/ 2147483647 w 639"/>
              <a:gd name="T13" fmla="*/ 2147483647 h 427"/>
              <a:gd name="T14" fmla="*/ 2147483647 w 639"/>
              <a:gd name="T15" fmla="*/ 2147483647 h 427"/>
              <a:gd name="T16" fmla="*/ 2147483647 w 639"/>
              <a:gd name="T17" fmla="*/ 2147483647 h 427"/>
              <a:gd name="T18" fmla="*/ 2147483647 w 639"/>
              <a:gd name="T19" fmla="*/ 2147483647 h 427"/>
              <a:gd name="T20" fmla="*/ 2147483647 w 639"/>
              <a:gd name="T21" fmla="*/ 2147483647 h 427"/>
              <a:gd name="T22" fmla="*/ 2147483647 w 639"/>
              <a:gd name="T23" fmla="*/ 2147483647 h 427"/>
              <a:gd name="T24" fmla="*/ 2147483647 w 639"/>
              <a:gd name="T25" fmla="*/ 2147483647 h 427"/>
              <a:gd name="T26" fmla="*/ 2147483647 w 639"/>
              <a:gd name="T27" fmla="*/ 2147483647 h 427"/>
              <a:gd name="T28" fmla="*/ 2147483647 w 639"/>
              <a:gd name="T29" fmla="*/ 2147483647 h 427"/>
              <a:gd name="T30" fmla="*/ 2147483647 w 639"/>
              <a:gd name="T31" fmla="*/ 2147483647 h 427"/>
              <a:gd name="T32" fmla="*/ 2147483647 w 639"/>
              <a:gd name="T33" fmla="*/ 2147483647 h 427"/>
              <a:gd name="T34" fmla="*/ 2147483647 w 639"/>
              <a:gd name="T35" fmla="*/ 2147483647 h 427"/>
              <a:gd name="T36" fmla="*/ 2147483647 w 639"/>
              <a:gd name="T37" fmla="*/ 2147483647 h 427"/>
              <a:gd name="T38" fmla="*/ 0 w 639"/>
              <a:gd name="T39" fmla="*/ 2147483647 h 42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39"/>
              <a:gd name="T61" fmla="*/ 0 h 427"/>
              <a:gd name="T62" fmla="*/ 639 w 639"/>
              <a:gd name="T63" fmla="*/ 427 h 42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39" h="427">
                <a:moveTo>
                  <a:pt x="0" y="335"/>
                </a:moveTo>
                <a:lnTo>
                  <a:pt x="22" y="106"/>
                </a:lnTo>
                <a:lnTo>
                  <a:pt x="32" y="0"/>
                </a:lnTo>
                <a:lnTo>
                  <a:pt x="313" y="20"/>
                </a:lnTo>
                <a:lnTo>
                  <a:pt x="632" y="32"/>
                </a:lnTo>
                <a:lnTo>
                  <a:pt x="609" y="71"/>
                </a:lnTo>
                <a:lnTo>
                  <a:pt x="638" y="102"/>
                </a:lnTo>
                <a:lnTo>
                  <a:pt x="638" y="310"/>
                </a:lnTo>
                <a:lnTo>
                  <a:pt x="626" y="308"/>
                </a:lnTo>
                <a:lnTo>
                  <a:pt x="626" y="337"/>
                </a:lnTo>
                <a:lnTo>
                  <a:pt x="636" y="357"/>
                </a:lnTo>
                <a:lnTo>
                  <a:pt x="632" y="378"/>
                </a:lnTo>
                <a:lnTo>
                  <a:pt x="636" y="426"/>
                </a:lnTo>
                <a:lnTo>
                  <a:pt x="622" y="422"/>
                </a:lnTo>
                <a:lnTo>
                  <a:pt x="607" y="403"/>
                </a:lnTo>
                <a:lnTo>
                  <a:pt x="575" y="390"/>
                </a:lnTo>
                <a:lnTo>
                  <a:pt x="550" y="386"/>
                </a:lnTo>
                <a:lnTo>
                  <a:pt x="495" y="388"/>
                </a:lnTo>
                <a:lnTo>
                  <a:pt x="465" y="363"/>
                </a:lnTo>
                <a:lnTo>
                  <a:pt x="0" y="335"/>
                </a:lnTo>
              </a:path>
            </a:pathLst>
          </a:custGeom>
          <a:solidFill>
            <a:schemeClr val="tx1"/>
          </a:solidFill>
          <a:ln w="12700" cap="sq" cmpd="sng">
            <a:solidFill>
              <a:schemeClr val="bg1"/>
            </a:solidFill>
            <a:prstDash val="solid"/>
            <a:round/>
            <a:headEnd type="none" w="med" len="med"/>
            <a:tailEnd type="none" w="med" len="med"/>
          </a:ln>
        </p:spPr>
        <p:txBody>
          <a:bodyPr wrap="none" anchor="ctr"/>
          <a:lstStyle/>
          <a:p>
            <a:endParaRPr lang="en-US"/>
          </a:p>
        </p:txBody>
      </p:sp>
      <p:sp>
        <p:nvSpPr>
          <p:cNvPr id="48182" name="Freeform 60"/>
          <p:cNvSpPr>
            <a:spLocks/>
          </p:cNvSpPr>
          <p:nvPr/>
        </p:nvSpPr>
        <p:spPr bwMode="auto">
          <a:xfrm>
            <a:off x="5605463" y="3340100"/>
            <a:ext cx="1230312" cy="417513"/>
          </a:xfrm>
          <a:custGeom>
            <a:avLst/>
            <a:gdLst>
              <a:gd name="T0" fmla="*/ 0 w 775"/>
              <a:gd name="T1" fmla="*/ 2147483647 h 263"/>
              <a:gd name="T2" fmla="*/ 2147483647 w 775"/>
              <a:gd name="T3" fmla="*/ 2147483647 h 263"/>
              <a:gd name="T4" fmla="*/ 2147483647 w 775"/>
              <a:gd name="T5" fmla="*/ 2147483647 h 263"/>
              <a:gd name="T6" fmla="*/ 2147483647 w 775"/>
              <a:gd name="T7" fmla="*/ 2147483647 h 263"/>
              <a:gd name="T8" fmla="*/ 2147483647 w 775"/>
              <a:gd name="T9" fmla="*/ 2147483647 h 263"/>
              <a:gd name="T10" fmla="*/ 2147483647 w 775"/>
              <a:gd name="T11" fmla="*/ 2147483647 h 263"/>
              <a:gd name="T12" fmla="*/ 2147483647 w 775"/>
              <a:gd name="T13" fmla="*/ 2147483647 h 263"/>
              <a:gd name="T14" fmla="*/ 2147483647 w 775"/>
              <a:gd name="T15" fmla="*/ 2147483647 h 263"/>
              <a:gd name="T16" fmla="*/ 2147483647 w 775"/>
              <a:gd name="T17" fmla="*/ 2147483647 h 263"/>
              <a:gd name="T18" fmla="*/ 2147483647 w 775"/>
              <a:gd name="T19" fmla="*/ 2147483647 h 263"/>
              <a:gd name="T20" fmla="*/ 2147483647 w 775"/>
              <a:gd name="T21" fmla="*/ 2147483647 h 263"/>
              <a:gd name="T22" fmla="*/ 2147483647 w 775"/>
              <a:gd name="T23" fmla="*/ 2147483647 h 263"/>
              <a:gd name="T24" fmla="*/ 2147483647 w 775"/>
              <a:gd name="T25" fmla="*/ 2147483647 h 263"/>
              <a:gd name="T26" fmla="*/ 2147483647 w 775"/>
              <a:gd name="T27" fmla="*/ 0 h 263"/>
              <a:gd name="T28" fmla="*/ 2147483647 w 775"/>
              <a:gd name="T29" fmla="*/ 2147483647 h 263"/>
              <a:gd name="T30" fmla="*/ 2147483647 w 775"/>
              <a:gd name="T31" fmla="*/ 2147483647 h 263"/>
              <a:gd name="T32" fmla="*/ 2147483647 w 775"/>
              <a:gd name="T33" fmla="*/ 2147483647 h 263"/>
              <a:gd name="T34" fmla="*/ 2147483647 w 775"/>
              <a:gd name="T35" fmla="*/ 2147483647 h 263"/>
              <a:gd name="T36" fmla="*/ 2147483647 w 775"/>
              <a:gd name="T37" fmla="*/ 2147483647 h 263"/>
              <a:gd name="T38" fmla="*/ 2147483647 w 775"/>
              <a:gd name="T39" fmla="*/ 2147483647 h 263"/>
              <a:gd name="T40" fmla="*/ 2147483647 w 775"/>
              <a:gd name="T41" fmla="*/ 2147483647 h 263"/>
              <a:gd name="T42" fmla="*/ 2147483647 w 775"/>
              <a:gd name="T43" fmla="*/ 2147483647 h 263"/>
              <a:gd name="T44" fmla="*/ 2147483647 w 775"/>
              <a:gd name="T45" fmla="*/ 2147483647 h 263"/>
              <a:gd name="T46" fmla="*/ 2147483647 w 775"/>
              <a:gd name="T47" fmla="*/ 2147483647 h 263"/>
              <a:gd name="T48" fmla="*/ 2147483647 w 775"/>
              <a:gd name="T49" fmla="*/ 2147483647 h 263"/>
              <a:gd name="T50" fmla="*/ 2147483647 w 775"/>
              <a:gd name="T51" fmla="*/ 2147483647 h 263"/>
              <a:gd name="T52" fmla="*/ 2147483647 w 775"/>
              <a:gd name="T53" fmla="*/ 2147483647 h 263"/>
              <a:gd name="T54" fmla="*/ 2147483647 w 775"/>
              <a:gd name="T55" fmla="*/ 2147483647 h 263"/>
              <a:gd name="T56" fmla="*/ 2147483647 w 775"/>
              <a:gd name="T57" fmla="*/ 2147483647 h 263"/>
              <a:gd name="T58" fmla="*/ 0 w 775"/>
              <a:gd name="T59" fmla="*/ 2147483647 h 26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75"/>
              <a:gd name="T91" fmla="*/ 0 h 263"/>
              <a:gd name="T92" fmla="*/ 775 w 775"/>
              <a:gd name="T93" fmla="*/ 263 h 26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75" h="263">
                <a:moveTo>
                  <a:pt x="0" y="262"/>
                </a:moveTo>
                <a:lnTo>
                  <a:pt x="13" y="216"/>
                </a:lnTo>
                <a:lnTo>
                  <a:pt x="7" y="212"/>
                </a:lnTo>
                <a:lnTo>
                  <a:pt x="28" y="194"/>
                </a:lnTo>
                <a:lnTo>
                  <a:pt x="51" y="154"/>
                </a:lnTo>
                <a:lnTo>
                  <a:pt x="43" y="145"/>
                </a:lnTo>
                <a:lnTo>
                  <a:pt x="55" y="126"/>
                </a:lnTo>
                <a:lnTo>
                  <a:pt x="56" y="103"/>
                </a:lnTo>
                <a:lnTo>
                  <a:pt x="70" y="86"/>
                </a:lnTo>
                <a:lnTo>
                  <a:pt x="193" y="79"/>
                </a:lnTo>
                <a:lnTo>
                  <a:pt x="191" y="58"/>
                </a:lnTo>
                <a:lnTo>
                  <a:pt x="227" y="60"/>
                </a:lnTo>
                <a:lnTo>
                  <a:pt x="593" y="26"/>
                </a:lnTo>
                <a:lnTo>
                  <a:pt x="774" y="0"/>
                </a:lnTo>
                <a:lnTo>
                  <a:pt x="768" y="28"/>
                </a:lnTo>
                <a:lnTo>
                  <a:pt x="758" y="35"/>
                </a:lnTo>
                <a:lnTo>
                  <a:pt x="739" y="62"/>
                </a:lnTo>
                <a:lnTo>
                  <a:pt x="726" y="62"/>
                </a:lnTo>
                <a:lnTo>
                  <a:pt x="717" y="69"/>
                </a:lnTo>
                <a:lnTo>
                  <a:pt x="705" y="82"/>
                </a:lnTo>
                <a:lnTo>
                  <a:pt x="690" y="75"/>
                </a:lnTo>
                <a:lnTo>
                  <a:pt x="669" y="94"/>
                </a:lnTo>
                <a:lnTo>
                  <a:pt x="665" y="107"/>
                </a:lnTo>
                <a:lnTo>
                  <a:pt x="580" y="158"/>
                </a:lnTo>
                <a:lnTo>
                  <a:pt x="576" y="180"/>
                </a:lnTo>
                <a:lnTo>
                  <a:pt x="552" y="188"/>
                </a:lnTo>
                <a:lnTo>
                  <a:pt x="552" y="216"/>
                </a:lnTo>
                <a:lnTo>
                  <a:pt x="432" y="229"/>
                </a:lnTo>
                <a:lnTo>
                  <a:pt x="193" y="252"/>
                </a:lnTo>
                <a:lnTo>
                  <a:pt x="0" y="262"/>
                </a:lnTo>
              </a:path>
            </a:pathLst>
          </a:custGeom>
          <a:solidFill>
            <a:srgbClr val="CCECFF"/>
          </a:solidFill>
          <a:ln w="12700" cap="rnd" cmpd="sng">
            <a:solidFill>
              <a:srgbClr val="000000"/>
            </a:solidFill>
            <a:prstDash val="solid"/>
            <a:round/>
            <a:headEnd/>
            <a:tailEnd/>
          </a:ln>
        </p:spPr>
        <p:txBody>
          <a:bodyPr/>
          <a:lstStyle/>
          <a:p>
            <a:endParaRPr lang="en-US"/>
          </a:p>
        </p:txBody>
      </p:sp>
      <p:sp>
        <p:nvSpPr>
          <p:cNvPr id="48183" name="Freeform 61"/>
          <p:cNvSpPr>
            <a:spLocks/>
          </p:cNvSpPr>
          <p:nvPr/>
        </p:nvSpPr>
        <p:spPr bwMode="auto">
          <a:xfrm>
            <a:off x="3114675" y="3467100"/>
            <a:ext cx="2019300" cy="1946275"/>
          </a:xfrm>
          <a:custGeom>
            <a:avLst/>
            <a:gdLst>
              <a:gd name="T0" fmla="*/ 2147483647 w 1272"/>
              <a:gd name="T1" fmla="*/ 2147483647 h 1226"/>
              <a:gd name="T2" fmla="*/ 2147483647 w 1272"/>
              <a:gd name="T3" fmla="*/ 2147483647 h 1226"/>
              <a:gd name="T4" fmla="*/ 2147483647 w 1272"/>
              <a:gd name="T5" fmla="*/ 2147483647 h 1226"/>
              <a:gd name="T6" fmla="*/ 2147483647 w 1272"/>
              <a:gd name="T7" fmla="*/ 2147483647 h 1226"/>
              <a:gd name="T8" fmla="*/ 2147483647 w 1272"/>
              <a:gd name="T9" fmla="*/ 2147483647 h 1226"/>
              <a:gd name="T10" fmla="*/ 2147483647 w 1272"/>
              <a:gd name="T11" fmla="*/ 2147483647 h 1226"/>
              <a:gd name="T12" fmla="*/ 2147483647 w 1272"/>
              <a:gd name="T13" fmla="*/ 2147483647 h 1226"/>
              <a:gd name="T14" fmla="*/ 2147483647 w 1272"/>
              <a:gd name="T15" fmla="*/ 2147483647 h 1226"/>
              <a:gd name="T16" fmla="*/ 2147483647 w 1272"/>
              <a:gd name="T17" fmla="*/ 2147483647 h 1226"/>
              <a:gd name="T18" fmla="*/ 2147483647 w 1272"/>
              <a:gd name="T19" fmla="*/ 2147483647 h 1226"/>
              <a:gd name="T20" fmla="*/ 2147483647 w 1272"/>
              <a:gd name="T21" fmla="*/ 2147483647 h 1226"/>
              <a:gd name="T22" fmla="*/ 2147483647 w 1272"/>
              <a:gd name="T23" fmla="*/ 2147483647 h 1226"/>
              <a:gd name="T24" fmla="*/ 2147483647 w 1272"/>
              <a:gd name="T25" fmla="*/ 2147483647 h 1226"/>
              <a:gd name="T26" fmla="*/ 2147483647 w 1272"/>
              <a:gd name="T27" fmla="*/ 2147483647 h 1226"/>
              <a:gd name="T28" fmla="*/ 2147483647 w 1272"/>
              <a:gd name="T29" fmla="*/ 2147483647 h 1226"/>
              <a:gd name="T30" fmla="*/ 2147483647 w 1272"/>
              <a:gd name="T31" fmla="*/ 2147483647 h 1226"/>
              <a:gd name="T32" fmla="*/ 2147483647 w 1272"/>
              <a:gd name="T33" fmla="*/ 2147483647 h 1226"/>
              <a:gd name="T34" fmla="*/ 2147483647 w 1272"/>
              <a:gd name="T35" fmla="*/ 2147483647 h 1226"/>
              <a:gd name="T36" fmla="*/ 2147483647 w 1272"/>
              <a:gd name="T37" fmla="*/ 2147483647 h 1226"/>
              <a:gd name="T38" fmla="*/ 2147483647 w 1272"/>
              <a:gd name="T39" fmla="*/ 2147483647 h 1226"/>
              <a:gd name="T40" fmla="*/ 2147483647 w 1272"/>
              <a:gd name="T41" fmla="*/ 2147483647 h 1226"/>
              <a:gd name="T42" fmla="*/ 2147483647 w 1272"/>
              <a:gd name="T43" fmla="*/ 2147483647 h 1226"/>
              <a:gd name="T44" fmla="*/ 2147483647 w 1272"/>
              <a:gd name="T45" fmla="*/ 2147483647 h 1226"/>
              <a:gd name="T46" fmla="*/ 2147483647 w 1272"/>
              <a:gd name="T47" fmla="*/ 2147483647 h 1226"/>
              <a:gd name="T48" fmla="*/ 2147483647 w 1272"/>
              <a:gd name="T49" fmla="*/ 2147483647 h 1226"/>
              <a:gd name="T50" fmla="*/ 2147483647 w 1272"/>
              <a:gd name="T51" fmla="*/ 2147483647 h 1226"/>
              <a:gd name="T52" fmla="*/ 2147483647 w 1272"/>
              <a:gd name="T53" fmla="*/ 2147483647 h 1226"/>
              <a:gd name="T54" fmla="*/ 2147483647 w 1272"/>
              <a:gd name="T55" fmla="*/ 2147483647 h 1226"/>
              <a:gd name="T56" fmla="*/ 2147483647 w 1272"/>
              <a:gd name="T57" fmla="*/ 2147483647 h 1226"/>
              <a:gd name="T58" fmla="*/ 2147483647 w 1272"/>
              <a:gd name="T59" fmla="*/ 2147483647 h 1226"/>
              <a:gd name="T60" fmla="*/ 2147483647 w 1272"/>
              <a:gd name="T61" fmla="*/ 2147483647 h 1226"/>
              <a:gd name="T62" fmla="*/ 2147483647 w 1272"/>
              <a:gd name="T63" fmla="*/ 2147483647 h 1226"/>
              <a:gd name="T64" fmla="*/ 2147483647 w 1272"/>
              <a:gd name="T65" fmla="*/ 2147483647 h 1226"/>
              <a:gd name="T66" fmla="*/ 2147483647 w 1272"/>
              <a:gd name="T67" fmla="*/ 2147483647 h 1226"/>
              <a:gd name="T68" fmla="*/ 2147483647 w 1272"/>
              <a:gd name="T69" fmla="*/ 2147483647 h 1226"/>
              <a:gd name="T70" fmla="*/ 2147483647 w 1272"/>
              <a:gd name="T71" fmla="*/ 2147483647 h 1226"/>
              <a:gd name="T72" fmla="*/ 2147483647 w 1272"/>
              <a:gd name="T73" fmla="*/ 2147483647 h 1226"/>
              <a:gd name="T74" fmla="*/ 2147483647 w 1272"/>
              <a:gd name="T75" fmla="*/ 2147483647 h 1226"/>
              <a:gd name="T76" fmla="*/ 2147483647 w 1272"/>
              <a:gd name="T77" fmla="*/ 2147483647 h 1226"/>
              <a:gd name="T78" fmla="*/ 2147483647 w 1272"/>
              <a:gd name="T79" fmla="*/ 2147483647 h 1226"/>
              <a:gd name="T80" fmla="*/ 2147483647 w 1272"/>
              <a:gd name="T81" fmla="*/ 2147483647 h 1226"/>
              <a:gd name="T82" fmla="*/ 2147483647 w 1272"/>
              <a:gd name="T83" fmla="*/ 2147483647 h 1226"/>
              <a:gd name="T84" fmla="*/ 2147483647 w 1272"/>
              <a:gd name="T85" fmla="*/ 2147483647 h 122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72"/>
              <a:gd name="T130" fmla="*/ 0 h 1226"/>
              <a:gd name="T131" fmla="*/ 1272 w 1272"/>
              <a:gd name="T132" fmla="*/ 1226 h 122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72" h="1226">
                <a:moveTo>
                  <a:pt x="7" y="503"/>
                </a:moveTo>
                <a:lnTo>
                  <a:pt x="0" y="479"/>
                </a:lnTo>
                <a:lnTo>
                  <a:pt x="24" y="479"/>
                </a:lnTo>
                <a:lnTo>
                  <a:pt x="347" y="511"/>
                </a:lnTo>
                <a:lnTo>
                  <a:pt x="393" y="0"/>
                </a:lnTo>
                <a:lnTo>
                  <a:pt x="668" y="17"/>
                </a:lnTo>
                <a:lnTo>
                  <a:pt x="661" y="236"/>
                </a:lnTo>
                <a:lnTo>
                  <a:pt x="685" y="259"/>
                </a:lnTo>
                <a:lnTo>
                  <a:pt x="714" y="259"/>
                </a:lnTo>
                <a:lnTo>
                  <a:pt x="720" y="249"/>
                </a:lnTo>
                <a:lnTo>
                  <a:pt x="733" y="263"/>
                </a:lnTo>
                <a:lnTo>
                  <a:pt x="733" y="278"/>
                </a:lnTo>
                <a:lnTo>
                  <a:pt x="756" y="280"/>
                </a:lnTo>
                <a:lnTo>
                  <a:pt x="775" y="289"/>
                </a:lnTo>
                <a:lnTo>
                  <a:pt x="788" y="285"/>
                </a:lnTo>
                <a:lnTo>
                  <a:pt x="803" y="295"/>
                </a:lnTo>
                <a:lnTo>
                  <a:pt x="807" y="287"/>
                </a:lnTo>
                <a:lnTo>
                  <a:pt x="834" y="289"/>
                </a:lnTo>
                <a:lnTo>
                  <a:pt x="847" y="318"/>
                </a:lnTo>
                <a:lnTo>
                  <a:pt x="858" y="327"/>
                </a:lnTo>
                <a:lnTo>
                  <a:pt x="872" y="308"/>
                </a:lnTo>
                <a:lnTo>
                  <a:pt x="902" y="333"/>
                </a:lnTo>
                <a:lnTo>
                  <a:pt x="919" y="319"/>
                </a:lnTo>
                <a:lnTo>
                  <a:pt x="927" y="342"/>
                </a:lnTo>
                <a:lnTo>
                  <a:pt x="929" y="327"/>
                </a:lnTo>
                <a:lnTo>
                  <a:pt x="946" y="314"/>
                </a:lnTo>
                <a:lnTo>
                  <a:pt x="949" y="329"/>
                </a:lnTo>
                <a:lnTo>
                  <a:pt x="976" y="323"/>
                </a:lnTo>
                <a:lnTo>
                  <a:pt x="997" y="342"/>
                </a:lnTo>
                <a:lnTo>
                  <a:pt x="1046" y="327"/>
                </a:lnTo>
                <a:lnTo>
                  <a:pt x="1098" y="319"/>
                </a:lnTo>
                <a:lnTo>
                  <a:pt x="1113" y="310"/>
                </a:lnTo>
                <a:lnTo>
                  <a:pt x="1153" y="338"/>
                </a:lnTo>
                <a:lnTo>
                  <a:pt x="1176" y="348"/>
                </a:lnTo>
                <a:lnTo>
                  <a:pt x="1187" y="359"/>
                </a:lnTo>
                <a:lnTo>
                  <a:pt x="1217" y="357"/>
                </a:lnTo>
                <a:lnTo>
                  <a:pt x="1217" y="420"/>
                </a:lnTo>
                <a:lnTo>
                  <a:pt x="1225" y="539"/>
                </a:lnTo>
                <a:lnTo>
                  <a:pt x="1240" y="556"/>
                </a:lnTo>
                <a:lnTo>
                  <a:pt x="1244" y="585"/>
                </a:lnTo>
                <a:lnTo>
                  <a:pt x="1271" y="630"/>
                </a:lnTo>
                <a:lnTo>
                  <a:pt x="1271" y="664"/>
                </a:lnTo>
                <a:lnTo>
                  <a:pt x="1255" y="700"/>
                </a:lnTo>
                <a:lnTo>
                  <a:pt x="1255" y="719"/>
                </a:lnTo>
                <a:lnTo>
                  <a:pt x="1259" y="738"/>
                </a:lnTo>
                <a:lnTo>
                  <a:pt x="1259" y="759"/>
                </a:lnTo>
                <a:lnTo>
                  <a:pt x="1252" y="768"/>
                </a:lnTo>
                <a:lnTo>
                  <a:pt x="1238" y="787"/>
                </a:lnTo>
                <a:lnTo>
                  <a:pt x="1246" y="795"/>
                </a:lnTo>
                <a:lnTo>
                  <a:pt x="1196" y="814"/>
                </a:lnTo>
                <a:lnTo>
                  <a:pt x="1153" y="834"/>
                </a:lnTo>
                <a:lnTo>
                  <a:pt x="1179" y="816"/>
                </a:lnTo>
                <a:lnTo>
                  <a:pt x="1153" y="816"/>
                </a:lnTo>
                <a:lnTo>
                  <a:pt x="1160" y="787"/>
                </a:lnTo>
                <a:lnTo>
                  <a:pt x="1138" y="802"/>
                </a:lnTo>
                <a:lnTo>
                  <a:pt x="1128" y="797"/>
                </a:lnTo>
                <a:lnTo>
                  <a:pt x="1128" y="817"/>
                </a:lnTo>
                <a:lnTo>
                  <a:pt x="1134" y="821"/>
                </a:lnTo>
                <a:lnTo>
                  <a:pt x="1138" y="838"/>
                </a:lnTo>
                <a:lnTo>
                  <a:pt x="1124" y="857"/>
                </a:lnTo>
                <a:lnTo>
                  <a:pt x="1113" y="853"/>
                </a:lnTo>
                <a:lnTo>
                  <a:pt x="1111" y="876"/>
                </a:lnTo>
                <a:lnTo>
                  <a:pt x="995" y="948"/>
                </a:lnTo>
                <a:lnTo>
                  <a:pt x="995" y="942"/>
                </a:lnTo>
                <a:lnTo>
                  <a:pt x="1048" y="906"/>
                </a:lnTo>
                <a:lnTo>
                  <a:pt x="1006" y="929"/>
                </a:lnTo>
                <a:lnTo>
                  <a:pt x="1010" y="906"/>
                </a:lnTo>
                <a:lnTo>
                  <a:pt x="999" y="920"/>
                </a:lnTo>
                <a:lnTo>
                  <a:pt x="987" y="910"/>
                </a:lnTo>
                <a:lnTo>
                  <a:pt x="982" y="929"/>
                </a:lnTo>
                <a:lnTo>
                  <a:pt x="961" y="910"/>
                </a:lnTo>
                <a:lnTo>
                  <a:pt x="963" y="925"/>
                </a:lnTo>
                <a:lnTo>
                  <a:pt x="987" y="942"/>
                </a:lnTo>
                <a:lnTo>
                  <a:pt x="961" y="954"/>
                </a:lnTo>
                <a:lnTo>
                  <a:pt x="948" y="937"/>
                </a:lnTo>
                <a:lnTo>
                  <a:pt x="940" y="986"/>
                </a:lnTo>
                <a:lnTo>
                  <a:pt x="930" y="965"/>
                </a:lnTo>
                <a:lnTo>
                  <a:pt x="906" y="973"/>
                </a:lnTo>
                <a:lnTo>
                  <a:pt x="902" y="986"/>
                </a:lnTo>
                <a:lnTo>
                  <a:pt x="913" y="1007"/>
                </a:lnTo>
                <a:lnTo>
                  <a:pt x="872" y="1007"/>
                </a:lnTo>
                <a:lnTo>
                  <a:pt x="885" y="1014"/>
                </a:lnTo>
                <a:lnTo>
                  <a:pt x="887" y="1031"/>
                </a:lnTo>
                <a:lnTo>
                  <a:pt x="898" y="1029"/>
                </a:lnTo>
                <a:lnTo>
                  <a:pt x="891" y="1043"/>
                </a:lnTo>
                <a:lnTo>
                  <a:pt x="872" y="1073"/>
                </a:lnTo>
                <a:lnTo>
                  <a:pt x="873" y="1060"/>
                </a:lnTo>
                <a:lnTo>
                  <a:pt x="862" y="1069"/>
                </a:lnTo>
                <a:lnTo>
                  <a:pt x="845" y="1052"/>
                </a:lnTo>
                <a:lnTo>
                  <a:pt x="849" y="1075"/>
                </a:lnTo>
                <a:lnTo>
                  <a:pt x="881" y="1077"/>
                </a:lnTo>
                <a:lnTo>
                  <a:pt x="868" y="1109"/>
                </a:lnTo>
                <a:lnTo>
                  <a:pt x="877" y="1170"/>
                </a:lnTo>
                <a:lnTo>
                  <a:pt x="906" y="1223"/>
                </a:lnTo>
                <a:lnTo>
                  <a:pt x="870" y="1225"/>
                </a:lnTo>
                <a:lnTo>
                  <a:pt x="834" y="1209"/>
                </a:lnTo>
                <a:lnTo>
                  <a:pt x="803" y="1209"/>
                </a:lnTo>
                <a:lnTo>
                  <a:pt x="759" y="1187"/>
                </a:lnTo>
                <a:lnTo>
                  <a:pt x="708" y="1166"/>
                </a:lnTo>
                <a:lnTo>
                  <a:pt x="702" y="1147"/>
                </a:lnTo>
                <a:lnTo>
                  <a:pt x="689" y="1118"/>
                </a:lnTo>
                <a:lnTo>
                  <a:pt x="674" y="1094"/>
                </a:lnTo>
                <a:lnTo>
                  <a:pt x="674" y="1073"/>
                </a:lnTo>
                <a:lnTo>
                  <a:pt x="668" y="1064"/>
                </a:lnTo>
                <a:lnTo>
                  <a:pt x="668" y="1031"/>
                </a:lnTo>
                <a:lnTo>
                  <a:pt x="636" y="1009"/>
                </a:lnTo>
                <a:lnTo>
                  <a:pt x="604" y="959"/>
                </a:lnTo>
                <a:lnTo>
                  <a:pt x="547" y="836"/>
                </a:lnTo>
                <a:lnTo>
                  <a:pt x="507" y="806"/>
                </a:lnTo>
                <a:lnTo>
                  <a:pt x="492" y="778"/>
                </a:lnTo>
                <a:lnTo>
                  <a:pt x="459" y="774"/>
                </a:lnTo>
                <a:lnTo>
                  <a:pt x="425" y="768"/>
                </a:lnTo>
                <a:lnTo>
                  <a:pt x="402" y="759"/>
                </a:lnTo>
                <a:lnTo>
                  <a:pt x="393" y="768"/>
                </a:lnTo>
                <a:lnTo>
                  <a:pt x="364" y="768"/>
                </a:lnTo>
                <a:lnTo>
                  <a:pt x="340" y="831"/>
                </a:lnTo>
                <a:lnTo>
                  <a:pt x="315" y="852"/>
                </a:lnTo>
                <a:lnTo>
                  <a:pt x="296" y="852"/>
                </a:lnTo>
                <a:lnTo>
                  <a:pt x="248" y="816"/>
                </a:lnTo>
                <a:lnTo>
                  <a:pt x="229" y="810"/>
                </a:lnTo>
                <a:lnTo>
                  <a:pt x="182" y="766"/>
                </a:lnTo>
                <a:lnTo>
                  <a:pt x="169" y="734"/>
                </a:lnTo>
                <a:lnTo>
                  <a:pt x="169" y="700"/>
                </a:lnTo>
                <a:lnTo>
                  <a:pt x="148" y="651"/>
                </a:lnTo>
                <a:lnTo>
                  <a:pt x="108" y="621"/>
                </a:lnTo>
                <a:lnTo>
                  <a:pt x="55" y="552"/>
                </a:lnTo>
                <a:lnTo>
                  <a:pt x="36" y="543"/>
                </a:lnTo>
                <a:lnTo>
                  <a:pt x="24" y="507"/>
                </a:lnTo>
                <a:lnTo>
                  <a:pt x="7" y="503"/>
                </a:lnTo>
              </a:path>
            </a:pathLst>
          </a:custGeom>
          <a:solidFill>
            <a:srgbClr val="33C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8184" name="Freeform 62"/>
          <p:cNvSpPr>
            <a:spLocks/>
          </p:cNvSpPr>
          <p:nvPr/>
        </p:nvSpPr>
        <p:spPr bwMode="auto">
          <a:xfrm>
            <a:off x="2168525" y="2265363"/>
            <a:ext cx="819150" cy="1011237"/>
          </a:xfrm>
          <a:custGeom>
            <a:avLst/>
            <a:gdLst>
              <a:gd name="T0" fmla="*/ 0 w 516"/>
              <a:gd name="T1" fmla="*/ 2147483647 h 637"/>
              <a:gd name="T2" fmla="*/ 2147483647 w 516"/>
              <a:gd name="T3" fmla="*/ 0 h 637"/>
              <a:gd name="T4" fmla="*/ 2147483647 w 516"/>
              <a:gd name="T5" fmla="*/ 2147483647 h 637"/>
              <a:gd name="T6" fmla="*/ 2147483647 w 516"/>
              <a:gd name="T7" fmla="*/ 2147483647 h 637"/>
              <a:gd name="T8" fmla="*/ 2147483647 w 516"/>
              <a:gd name="T9" fmla="*/ 2147483647 h 637"/>
              <a:gd name="T10" fmla="*/ 2147483647 w 516"/>
              <a:gd name="T11" fmla="*/ 2147483647 h 637"/>
              <a:gd name="T12" fmla="*/ 0 w 516"/>
              <a:gd name="T13" fmla="*/ 2147483647 h 637"/>
              <a:gd name="T14" fmla="*/ 0 60000 65536"/>
              <a:gd name="T15" fmla="*/ 0 60000 65536"/>
              <a:gd name="T16" fmla="*/ 0 60000 65536"/>
              <a:gd name="T17" fmla="*/ 0 60000 65536"/>
              <a:gd name="T18" fmla="*/ 0 60000 65536"/>
              <a:gd name="T19" fmla="*/ 0 60000 65536"/>
              <a:gd name="T20" fmla="*/ 0 60000 65536"/>
              <a:gd name="T21" fmla="*/ 0 w 516"/>
              <a:gd name="T22" fmla="*/ 0 h 637"/>
              <a:gd name="T23" fmla="*/ 516 w 516"/>
              <a:gd name="T24" fmla="*/ 637 h 6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6" h="637">
                <a:moveTo>
                  <a:pt x="0" y="560"/>
                </a:moveTo>
                <a:lnTo>
                  <a:pt x="112" y="0"/>
                </a:lnTo>
                <a:lnTo>
                  <a:pt x="361" y="43"/>
                </a:lnTo>
                <a:lnTo>
                  <a:pt x="345" y="156"/>
                </a:lnTo>
                <a:lnTo>
                  <a:pt x="515" y="181"/>
                </a:lnTo>
                <a:lnTo>
                  <a:pt x="450" y="636"/>
                </a:lnTo>
                <a:lnTo>
                  <a:pt x="0" y="560"/>
                </a:lnTo>
              </a:path>
            </a:pathLst>
          </a:custGeom>
          <a:solidFill>
            <a:srgbClr val="CCECFF"/>
          </a:solidFill>
          <a:ln w="12700" cap="rnd" cmpd="sng">
            <a:solidFill>
              <a:srgbClr val="000000"/>
            </a:solidFill>
            <a:prstDash val="solid"/>
            <a:round/>
            <a:headEnd/>
            <a:tailEnd/>
          </a:ln>
        </p:spPr>
        <p:txBody>
          <a:bodyPr/>
          <a:lstStyle/>
          <a:p>
            <a:endParaRPr lang="en-US"/>
          </a:p>
        </p:txBody>
      </p:sp>
      <p:sp>
        <p:nvSpPr>
          <p:cNvPr id="48185" name="Freeform 63"/>
          <p:cNvSpPr>
            <a:spLocks/>
          </p:cNvSpPr>
          <p:nvPr/>
        </p:nvSpPr>
        <p:spPr bwMode="auto">
          <a:xfrm>
            <a:off x="7656513" y="1566863"/>
            <a:ext cx="236537" cy="460375"/>
          </a:xfrm>
          <a:custGeom>
            <a:avLst/>
            <a:gdLst>
              <a:gd name="T0" fmla="*/ 0 w 149"/>
              <a:gd name="T1" fmla="*/ 2147483647 h 290"/>
              <a:gd name="T2" fmla="*/ 2147483647 w 149"/>
              <a:gd name="T3" fmla="*/ 2147483647 h 290"/>
              <a:gd name="T4" fmla="*/ 2147483647 w 149"/>
              <a:gd name="T5" fmla="*/ 2147483647 h 290"/>
              <a:gd name="T6" fmla="*/ 2147483647 w 149"/>
              <a:gd name="T7" fmla="*/ 2147483647 h 290"/>
              <a:gd name="T8" fmla="*/ 2147483647 w 149"/>
              <a:gd name="T9" fmla="*/ 2147483647 h 290"/>
              <a:gd name="T10" fmla="*/ 2147483647 w 149"/>
              <a:gd name="T11" fmla="*/ 2147483647 h 290"/>
              <a:gd name="T12" fmla="*/ 2147483647 w 149"/>
              <a:gd name="T13" fmla="*/ 2147483647 h 290"/>
              <a:gd name="T14" fmla="*/ 2147483647 w 149"/>
              <a:gd name="T15" fmla="*/ 2147483647 h 290"/>
              <a:gd name="T16" fmla="*/ 2147483647 w 149"/>
              <a:gd name="T17" fmla="*/ 2147483647 h 290"/>
              <a:gd name="T18" fmla="*/ 2147483647 w 149"/>
              <a:gd name="T19" fmla="*/ 0 h 290"/>
              <a:gd name="T20" fmla="*/ 0 w 149"/>
              <a:gd name="T21" fmla="*/ 2147483647 h 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9"/>
              <a:gd name="T34" fmla="*/ 0 h 290"/>
              <a:gd name="T35" fmla="*/ 149 w 149"/>
              <a:gd name="T36" fmla="*/ 290 h 2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9" h="290">
                <a:moveTo>
                  <a:pt x="0" y="38"/>
                </a:moveTo>
                <a:lnTo>
                  <a:pt x="22" y="117"/>
                </a:lnTo>
                <a:lnTo>
                  <a:pt x="28" y="171"/>
                </a:lnTo>
                <a:lnTo>
                  <a:pt x="51" y="226"/>
                </a:lnTo>
                <a:lnTo>
                  <a:pt x="66" y="289"/>
                </a:lnTo>
                <a:lnTo>
                  <a:pt x="132" y="275"/>
                </a:lnTo>
                <a:lnTo>
                  <a:pt x="119" y="174"/>
                </a:lnTo>
                <a:lnTo>
                  <a:pt x="127" y="108"/>
                </a:lnTo>
                <a:lnTo>
                  <a:pt x="146" y="74"/>
                </a:lnTo>
                <a:lnTo>
                  <a:pt x="148" y="0"/>
                </a:lnTo>
                <a:lnTo>
                  <a:pt x="0" y="38"/>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8186" name="Freeform 64"/>
          <p:cNvSpPr>
            <a:spLocks/>
          </p:cNvSpPr>
          <p:nvPr/>
        </p:nvSpPr>
        <p:spPr bwMode="auto">
          <a:xfrm>
            <a:off x="6656388" y="2587625"/>
            <a:ext cx="649287" cy="641350"/>
          </a:xfrm>
          <a:custGeom>
            <a:avLst/>
            <a:gdLst>
              <a:gd name="T0" fmla="*/ 0 w 409"/>
              <a:gd name="T1" fmla="*/ 2147483647 h 404"/>
              <a:gd name="T2" fmla="*/ 2147483647 w 409"/>
              <a:gd name="T3" fmla="*/ 2147483647 h 404"/>
              <a:gd name="T4" fmla="*/ 2147483647 w 409"/>
              <a:gd name="T5" fmla="*/ 2147483647 h 404"/>
              <a:gd name="T6" fmla="*/ 2147483647 w 409"/>
              <a:gd name="T7" fmla="*/ 2147483647 h 404"/>
              <a:gd name="T8" fmla="*/ 2147483647 w 409"/>
              <a:gd name="T9" fmla="*/ 2147483647 h 404"/>
              <a:gd name="T10" fmla="*/ 2147483647 w 409"/>
              <a:gd name="T11" fmla="*/ 2147483647 h 404"/>
              <a:gd name="T12" fmla="*/ 2147483647 w 409"/>
              <a:gd name="T13" fmla="*/ 2147483647 h 404"/>
              <a:gd name="T14" fmla="*/ 2147483647 w 409"/>
              <a:gd name="T15" fmla="*/ 2147483647 h 404"/>
              <a:gd name="T16" fmla="*/ 2147483647 w 409"/>
              <a:gd name="T17" fmla="*/ 2147483647 h 404"/>
              <a:gd name="T18" fmla="*/ 2147483647 w 409"/>
              <a:gd name="T19" fmla="*/ 2147483647 h 404"/>
              <a:gd name="T20" fmla="*/ 2147483647 w 409"/>
              <a:gd name="T21" fmla="*/ 2147483647 h 404"/>
              <a:gd name="T22" fmla="*/ 2147483647 w 409"/>
              <a:gd name="T23" fmla="*/ 2147483647 h 404"/>
              <a:gd name="T24" fmla="*/ 2147483647 w 409"/>
              <a:gd name="T25" fmla="*/ 2147483647 h 404"/>
              <a:gd name="T26" fmla="*/ 2147483647 w 409"/>
              <a:gd name="T27" fmla="*/ 2147483647 h 404"/>
              <a:gd name="T28" fmla="*/ 2147483647 w 409"/>
              <a:gd name="T29" fmla="*/ 2147483647 h 404"/>
              <a:gd name="T30" fmla="*/ 2147483647 w 409"/>
              <a:gd name="T31" fmla="*/ 2147483647 h 404"/>
              <a:gd name="T32" fmla="*/ 2147483647 w 409"/>
              <a:gd name="T33" fmla="*/ 2147483647 h 404"/>
              <a:gd name="T34" fmla="*/ 2147483647 w 409"/>
              <a:gd name="T35" fmla="*/ 2147483647 h 404"/>
              <a:gd name="T36" fmla="*/ 2147483647 w 409"/>
              <a:gd name="T37" fmla="*/ 2147483647 h 404"/>
              <a:gd name="T38" fmla="*/ 2147483647 w 409"/>
              <a:gd name="T39" fmla="*/ 2147483647 h 404"/>
              <a:gd name="T40" fmla="*/ 2147483647 w 409"/>
              <a:gd name="T41" fmla="*/ 2147483647 h 404"/>
              <a:gd name="T42" fmla="*/ 2147483647 w 409"/>
              <a:gd name="T43" fmla="*/ 2147483647 h 404"/>
              <a:gd name="T44" fmla="*/ 2147483647 w 409"/>
              <a:gd name="T45" fmla="*/ 2147483647 h 404"/>
              <a:gd name="T46" fmla="*/ 2147483647 w 409"/>
              <a:gd name="T47" fmla="*/ 2147483647 h 404"/>
              <a:gd name="T48" fmla="*/ 2147483647 w 409"/>
              <a:gd name="T49" fmla="*/ 2147483647 h 404"/>
              <a:gd name="T50" fmla="*/ 2147483647 w 409"/>
              <a:gd name="T51" fmla="*/ 2147483647 h 404"/>
              <a:gd name="T52" fmla="*/ 2147483647 w 409"/>
              <a:gd name="T53" fmla="*/ 2147483647 h 404"/>
              <a:gd name="T54" fmla="*/ 2147483647 w 409"/>
              <a:gd name="T55" fmla="*/ 2147483647 h 404"/>
              <a:gd name="T56" fmla="*/ 2147483647 w 409"/>
              <a:gd name="T57" fmla="*/ 2147483647 h 404"/>
              <a:gd name="T58" fmla="*/ 2147483647 w 409"/>
              <a:gd name="T59" fmla="*/ 0 h 404"/>
              <a:gd name="T60" fmla="*/ 2147483647 w 409"/>
              <a:gd name="T61" fmla="*/ 2147483647 h 404"/>
              <a:gd name="T62" fmla="*/ 2147483647 w 409"/>
              <a:gd name="T63" fmla="*/ 2147483647 h 404"/>
              <a:gd name="T64" fmla="*/ 2147483647 w 409"/>
              <a:gd name="T65" fmla="*/ 2147483647 h 404"/>
              <a:gd name="T66" fmla="*/ 2147483647 w 409"/>
              <a:gd name="T67" fmla="*/ 2147483647 h 404"/>
              <a:gd name="T68" fmla="*/ 2147483647 w 409"/>
              <a:gd name="T69" fmla="*/ 2147483647 h 404"/>
              <a:gd name="T70" fmla="*/ 2147483647 w 409"/>
              <a:gd name="T71" fmla="*/ 2147483647 h 404"/>
              <a:gd name="T72" fmla="*/ 2147483647 w 409"/>
              <a:gd name="T73" fmla="*/ 2147483647 h 404"/>
              <a:gd name="T74" fmla="*/ 2147483647 w 409"/>
              <a:gd name="T75" fmla="*/ 2147483647 h 404"/>
              <a:gd name="T76" fmla="*/ 0 w 409"/>
              <a:gd name="T77" fmla="*/ 2147483647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09"/>
              <a:gd name="T118" fmla="*/ 0 h 404"/>
              <a:gd name="T119" fmla="*/ 409 w 409"/>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09" h="404">
                <a:moveTo>
                  <a:pt x="0" y="276"/>
                </a:moveTo>
                <a:lnTo>
                  <a:pt x="15" y="332"/>
                </a:lnTo>
                <a:lnTo>
                  <a:pt x="32" y="353"/>
                </a:lnTo>
                <a:lnTo>
                  <a:pt x="64" y="372"/>
                </a:lnTo>
                <a:lnTo>
                  <a:pt x="91" y="403"/>
                </a:lnTo>
                <a:lnTo>
                  <a:pt x="125" y="387"/>
                </a:lnTo>
                <a:lnTo>
                  <a:pt x="134" y="397"/>
                </a:lnTo>
                <a:lnTo>
                  <a:pt x="157" y="387"/>
                </a:lnTo>
                <a:lnTo>
                  <a:pt x="168" y="370"/>
                </a:lnTo>
                <a:lnTo>
                  <a:pt x="203" y="363"/>
                </a:lnTo>
                <a:lnTo>
                  <a:pt x="223" y="340"/>
                </a:lnTo>
                <a:lnTo>
                  <a:pt x="212" y="332"/>
                </a:lnTo>
                <a:lnTo>
                  <a:pt x="246" y="257"/>
                </a:lnTo>
                <a:lnTo>
                  <a:pt x="254" y="219"/>
                </a:lnTo>
                <a:lnTo>
                  <a:pt x="284" y="234"/>
                </a:lnTo>
                <a:lnTo>
                  <a:pt x="301" y="191"/>
                </a:lnTo>
                <a:lnTo>
                  <a:pt x="318" y="189"/>
                </a:lnTo>
                <a:lnTo>
                  <a:pt x="341" y="145"/>
                </a:lnTo>
                <a:lnTo>
                  <a:pt x="347" y="104"/>
                </a:lnTo>
                <a:lnTo>
                  <a:pt x="398" y="130"/>
                </a:lnTo>
                <a:lnTo>
                  <a:pt x="408" y="109"/>
                </a:lnTo>
                <a:lnTo>
                  <a:pt x="394" y="88"/>
                </a:lnTo>
                <a:lnTo>
                  <a:pt x="371" y="77"/>
                </a:lnTo>
                <a:lnTo>
                  <a:pt x="343" y="83"/>
                </a:lnTo>
                <a:lnTo>
                  <a:pt x="333" y="98"/>
                </a:lnTo>
                <a:lnTo>
                  <a:pt x="286" y="113"/>
                </a:lnTo>
                <a:lnTo>
                  <a:pt x="254" y="147"/>
                </a:lnTo>
                <a:lnTo>
                  <a:pt x="244" y="88"/>
                </a:lnTo>
                <a:lnTo>
                  <a:pt x="155" y="104"/>
                </a:lnTo>
                <a:lnTo>
                  <a:pt x="138" y="0"/>
                </a:lnTo>
                <a:lnTo>
                  <a:pt x="127" y="9"/>
                </a:lnTo>
                <a:lnTo>
                  <a:pt x="132" y="28"/>
                </a:lnTo>
                <a:lnTo>
                  <a:pt x="125" y="122"/>
                </a:lnTo>
                <a:lnTo>
                  <a:pt x="106" y="143"/>
                </a:lnTo>
                <a:lnTo>
                  <a:pt x="58" y="179"/>
                </a:lnTo>
                <a:lnTo>
                  <a:pt x="53" y="215"/>
                </a:lnTo>
                <a:lnTo>
                  <a:pt x="32" y="206"/>
                </a:lnTo>
                <a:lnTo>
                  <a:pt x="26" y="255"/>
                </a:lnTo>
                <a:lnTo>
                  <a:pt x="0" y="276"/>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8187" name="Freeform 65"/>
          <p:cNvSpPr>
            <a:spLocks/>
          </p:cNvSpPr>
          <p:nvPr/>
        </p:nvSpPr>
        <p:spPr bwMode="auto">
          <a:xfrm>
            <a:off x="5162550" y="1593850"/>
            <a:ext cx="763588" cy="800100"/>
          </a:xfrm>
          <a:custGeom>
            <a:avLst/>
            <a:gdLst>
              <a:gd name="T0" fmla="*/ 0 w 481"/>
              <a:gd name="T1" fmla="*/ 2147483647 h 504"/>
              <a:gd name="T2" fmla="*/ 2147483647 w 481"/>
              <a:gd name="T3" fmla="*/ 2147483647 h 504"/>
              <a:gd name="T4" fmla="*/ 2147483647 w 481"/>
              <a:gd name="T5" fmla="*/ 2147483647 h 504"/>
              <a:gd name="T6" fmla="*/ 2147483647 w 481"/>
              <a:gd name="T7" fmla="*/ 2147483647 h 504"/>
              <a:gd name="T8" fmla="*/ 2147483647 w 481"/>
              <a:gd name="T9" fmla="*/ 2147483647 h 504"/>
              <a:gd name="T10" fmla="*/ 2147483647 w 481"/>
              <a:gd name="T11" fmla="*/ 2147483647 h 504"/>
              <a:gd name="T12" fmla="*/ 2147483647 w 481"/>
              <a:gd name="T13" fmla="*/ 2147483647 h 504"/>
              <a:gd name="T14" fmla="*/ 2147483647 w 481"/>
              <a:gd name="T15" fmla="*/ 2147483647 h 504"/>
              <a:gd name="T16" fmla="*/ 2147483647 w 481"/>
              <a:gd name="T17" fmla="*/ 2147483647 h 504"/>
              <a:gd name="T18" fmla="*/ 2147483647 w 481"/>
              <a:gd name="T19" fmla="*/ 2147483647 h 504"/>
              <a:gd name="T20" fmla="*/ 2147483647 w 481"/>
              <a:gd name="T21" fmla="*/ 2147483647 h 504"/>
              <a:gd name="T22" fmla="*/ 2147483647 w 481"/>
              <a:gd name="T23" fmla="*/ 2147483647 h 504"/>
              <a:gd name="T24" fmla="*/ 2147483647 w 481"/>
              <a:gd name="T25" fmla="*/ 2147483647 h 504"/>
              <a:gd name="T26" fmla="*/ 2147483647 w 481"/>
              <a:gd name="T27" fmla="*/ 2147483647 h 504"/>
              <a:gd name="T28" fmla="*/ 2147483647 w 481"/>
              <a:gd name="T29" fmla="*/ 2147483647 h 504"/>
              <a:gd name="T30" fmla="*/ 2147483647 w 481"/>
              <a:gd name="T31" fmla="*/ 2147483647 h 504"/>
              <a:gd name="T32" fmla="*/ 2147483647 w 481"/>
              <a:gd name="T33" fmla="*/ 2147483647 h 504"/>
              <a:gd name="T34" fmla="*/ 2147483647 w 481"/>
              <a:gd name="T35" fmla="*/ 2147483647 h 504"/>
              <a:gd name="T36" fmla="*/ 2147483647 w 481"/>
              <a:gd name="T37" fmla="*/ 2147483647 h 504"/>
              <a:gd name="T38" fmla="*/ 2147483647 w 481"/>
              <a:gd name="T39" fmla="*/ 2147483647 h 504"/>
              <a:gd name="T40" fmla="*/ 2147483647 w 481"/>
              <a:gd name="T41" fmla="*/ 2147483647 h 504"/>
              <a:gd name="T42" fmla="*/ 2147483647 w 481"/>
              <a:gd name="T43" fmla="*/ 2147483647 h 504"/>
              <a:gd name="T44" fmla="*/ 2147483647 w 481"/>
              <a:gd name="T45" fmla="*/ 2147483647 h 504"/>
              <a:gd name="T46" fmla="*/ 2147483647 w 481"/>
              <a:gd name="T47" fmla="*/ 2147483647 h 504"/>
              <a:gd name="T48" fmla="*/ 2147483647 w 481"/>
              <a:gd name="T49" fmla="*/ 2147483647 h 504"/>
              <a:gd name="T50" fmla="*/ 2147483647 w 481"/>
              <a:gd name="T51" fmla="*/ 2147483647 h 504"/>
              <a:gd name="T52" fmla="*/ 2147483647 w 481"/>
              <a:gd name="T53" fmla="*/ 2147483647 h 504"/>
              <a:gd name="T54" fmla="*/ 2147483647 w 481"/>
              <a:gd name="T55" fmla="*/ 2147483647 h 504"/>
              <a:gd name="T56" fmla="*/ 2147483647 w 481"/>
              <a:gd name="T57" fmla="*/ 2147483647 h 504"/>
              <a:gd name="T58" fmla="*/ 2147483647 w 481"/>
              <a:gd name="T59" fmla="*/ 2147483647 h 504"/>
              <a:gd name="T60" fmla="*/ 2147483647 w 481"/>
              <a:gd name="T61" fmla="*/ 2147483647 h 504"/>
              <a:gd name="T62" fmla="*/ 2147483647 w 481"/>
              <a:gd name="T63" fmla="*/ 2147483647 h 504"/>
              <a:gd name="T64" fmla="*/ 2147483647 w 481"/>
              <a:gd name="T65" fmla="*/ 2147483647 h 504"/>
              <a:gd name="T66" fmla="*/ 2147483647 w 481"/>
              <a:gd name="T67" fmla="*/ 2147483647 h 504"/>
              <a:gd name="T68" fmla="*/ 2147483647 w 481"/>
              <a:gd name="T69" fmla="*/ 2147483647 h 504"/>
              <a:gd name="T70" fmla="*/ 2147483647 w 481"/>
              <a:gd name="T71" fmla="*/ 2147483647 h 504"/>
              <a:gd name="T72" fmla="*/ 2147483647 w 481"/>
              <a:gd name="T73" fmla="*/ 2147483647 h 504"/>
              <a:gd name="T74" fmla="*/ 2147483647 w 481"/>
              <a:gd name="T75" fmla="*/ 2147483647 h 504"/>
              <a:gd name="T76" fmla="*/ 2147483647 w 481"/>
              <a:gd name="T77" fmla="*/ 2147483647 h 504"/>
              <a:gd name="T78" fmla="*/ 2147483647 w 481"/>
              <a:gd name="T79" fmla="*/ 2147483647 h 504"/>
              <a:gd name="T80" fmla="*/ 2147483647 w 481"/>
              <a:gd name="T81" fmla="*/ 0 h 504"/>
              <a:gd name="T82" fmla="*/ 2147483647 w 481"/>
              <a:gd name="T83" fmla="*/ 2147483647 h 504"/>
              <a:gd name="T84" fmla="*/ 2147483647 w 481"/>
              <a:gd name="T85" fmla="*/ 2147483647 h 504"/>
              <a:gd name="T86" fmla="*/ 2147483647 w 481"/>
              <a:gd name="T87" fmla="*/ 2147483647 h 504"/>
              <a:gd name="T88" fmla="*/ 2147483647 w 481"/>
              <a:gd name="T89" fmla="*/ 2147483647 h 504"/>
              <a:gd name="T90" fmla="*/ 2147483647 w 481"/>
              <a:gd name="T91" fmla="*/ 2147483647 h 504"/>
              <a:gd name="T92" fmla="*/ 2147483647 w 481"/>
              <a:gd name="T93" fmla="*/ 2147483647 h 504"/>
              <a:gd name="T94" fmla="*/ 2147483647 w 481"/>
              <a:gd name="T95" fmla="*/ 2147483647 h 504"/>
              <a:gd name="T96" fmla="*/ 2147483647 w 481"/>
              <a:gd name="T97" fmla="*/ 2147483647 h 504"/>
              <a:gd name="T98" fmla="*/ 0 w 481"/>
              <a:gd name="T99" fmla="*/ 2147483647 h 50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81"/>
              <a:gd name="T151" fmla="*/ 0 h 504"/>
              <a:gd name="T152" fmla="*/ 481 w 481"/>
              <a:gd name="T153" fmla="*/ 504 h 50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81" h="504">
                <a:moveTo>
                  <a:pt x="0" y="153"/>
                </a:moveTo>
                <a:lnTo>
                  <a:pt x="11" y="192"/>
                </a:lnTo>
                <a:lnTo>
                  <a:pt x="11" y="253"/>
                </a:lnTo>
                <a:lnTo>
                  <a:pt x="68" y="287"/>
                </a:lnTo>
                <a:lnTo>
                  <a:pt x="92" y="313"/>
                </a:lnTo>
                <a:lnTo>
                  <a:pt x="125" y="338"/>
                </a:lnTo>
                <a:lnTo>
                  <a:pt x="138" y="351"/>
                </a:lnTo>
                <a:lnTo>
                  <a:pt x="147" y="393"/>
                </a:lnTo>
                <a:lnTo>
                  <a:pt x="153" y="450"/>
                </a:lnTo>
                <a:lnTo>
                  <a:pt x="201" y="503"/>
                </a:lnTo>
                <a:lnTo>
                  <a:pt x="438" y="487"/>
                </a:lnTo>
                <a:lnTo>
                  <a:pt x="423" y="410"/>
                </a:lnTo>
                <a:lnTo>
                  <a:pt x="432" y="329"/>
                </a:lnTo>
                <a:lnTo>
                  <a:pt x="447" y="293"/>
                </a:lnTo>
                <a:lnTo>
                  <a:pt x="445" y="262"/>
                </a:lnTo>
                <a:lnTo>
                  <a:pt x="476" y="187"/>
                </a:lnTo>
                <a:lnTo>
                  <a:pt x="480" y="168"/>
                </a:lnTo>
                <a:lnTo>
                  <a:pt x="472" y="166"/>
                </a:lnTo>
                <a:lnTo>
                  <a:pt x="459" y="181"/>
                </a:lnTo>
                <a:lnTo>
                  <a:pt x="449" y="219"/>
                </a:lnTo>
                <a:lnTo>
                  <a:pt x="430" y="223"/>
                </a:lnTo>
                <a:lnTo>
                  <a:pt x="421" y="243"/>
                </a:lnTo>
                <a:lnTo>
                  <a:pt x="402" y="259"/>
                </a:lnTo>
                <a:lnTo>
                  <a:pt x="404" y="236"/>
                </a:lnTo>
                <a:lnTo>
                  <a:pt x="417" y="209"/>
                </a:lnTo>
                <a:lnTo>
                  <a:pt x="428" y="200"/>
                </a:lnTo>
                <a:lnTo>
                  <a:pt x="430" y="192"/>
                </a:lnTo>
                <a:lnTo>
                  <a:pt x="406" y="122"/>
                </a:lnTo>
                <a:lnTo>
                  <a:pt x="387" y="115"/>
                </a:lnTo>
                <a:lnTo>
                  <a:pt x="377" y="100"/>
                </a:lnTo>
                <a:lnTo>
                  <a:pt x="335" y="94"/>
                </a:lnTo>
                <a:lnTo>
                  <a:pt x="233" y="69"/>
                </a:lnTo>
                <a:lnTo>
                  <a:pt x="193" y="41"/>
                </a:lnTo>
                <a:lnTo>
                  <a:pt x="168" y="30"/>
                </a:lnTo>
                <a:lnTo>
                  <a:pt x="159" y="41"/>
                </a:lnTo>
                <a:lnTo>
                  <a:pt x="153" y="37"/>
                </a:lnTo>
                <a:lnTo>
                  <a:pt x="161" y="30"/>
                </a:lnTo>
                <a:lnTo>
                  <a:pt x="161" y="18"/>
                </a:lnTo>
                <a:lnTo>
                  <a:pt x="165" y="13"/>
                </a:lnTo>
                <a:lnTo>
                  <a:pt x="165" y="5"/>
                </a:lnTo>
                <a:lnTo>
                  <a:pt x="161" y="0"/>
                </a:lnTo>
                <a:lnTo>
                  <a:pt x="102" y="24"/>
                </a:lnTo>
                <a:lnTo>
                  <a:pt x="81" y="34"/>
                </a:lnTo>
                <a:lnTo>
                  <a:pt x="73" y="35"/>
                </a:lnTo>
                <a:lnTo>
                  <a:pt x="56" y="26"/>
                </a:lnTo>
                <a:lnTo>
                  <a:pt x="56" y="34"/>
                </a:lnTo>
                <a:lnTo>
                  <a:pt x="55" y="24"/>
                </a:lnTo>
                <a:lnTo>
                  <a:pt x="41" y="35"/>
                </a:lnTo>
                <a:lnTo>
                  <a:pt x="47" y="94"/>
                </a:lnTo>
                <a:lnTo>
                  <a:pt x="0" y="153"/>
                </a:lnTo>
              </a:path>
            </a:pathLst>
          </a:custGeom>
          <a:solidFill>
            <a:srgbClr val="CCECFF"/>
          </a:solidFill>
          <a:ln w="12700" cap="rnd" cmpd="sng">
            <a:solidFill>
              <a:srgbClr val="000000"/>
            </a:solidFill>
            <a:prstDash val="solid"/>
            <a:round/>
            <a:headEnd type="none" w="med" len="med"/>
            <a:tailEnd type="none" w="med" len="med"/>
          </a:ln>
        </p:spPr>
        <p:txBody>
          <a:bodyPr/>
          <a:lstStyle/>
          <a:p>
            <a:endParaRPr lang="en-US"/>
          </a:p>
        </p:txBody>
      </p:sp>
      <p:sp>
        <p:nvSpPr>
          <p:cNvPr id="48188" name="Freeform 66"/>
          <p:cNvSpPr>
            <a:spLocks/>
          </p:cNvSpPr>
          <p:nvPr/>
        </p:nvSpPr>
        <p:spPr bwMode="auto">
          <a:xfrm>
            <a:off x="2719388" y="1795463"/>
            <a:ext cx="1011237" cy="841375"/>
          </a:xfrm>
          <a:custGeom>
            <a:avLst/>
            <a:gdLst>
              <a:gd name="T0" fmla="*/ 0 w 637"/>
              <a:gd name="T1" fmla="*/ 2147483647 h 530"/>
              <a:gd name="T2" fmla="*/ 2147483647 w 637"/>
              <a:gd name="T3" fmla="*/ 2147483647 h 530"/>
              <a:gd name="T4" fmla="*/ 2147483647 w 637"/>
              <a:gd name="T5" fmla="*/ 2147483647 h 530"/>
              <a:gd name="T6" fmla="*/ 2147483647 w 637"/>
              <a:gd name="T7" fmla="*/ 0 h 530"/>
              <a:gd name="T8" fmla="*/ 2147483647 w 637"/>
              <a:gd name="T9" fmla="*/ 2147483647 h 530"/>
              <a:gd name="T10" fmla="*/ 2147483647 w 637"/>
              <a:gd name="T11" fmla="*/ 2147483647 h 530"/>
              <a:gd name="T12" fmla="*/ 2147483647 w 637"/>
              <a:gd name="T13" fmla="*/ 2147483647 h 530"/>
              <a:gd name="T14" fmla="*/ 2147483647 w 637"/>
              <a:gd name="T15" fmla="*/ 2147483647 h 530"/>
              <a:gd name="T16" fmla="*/ 2147483647 w 637"/>
              <a:gd name="T17" fmla="*/ 2147483647 h 530"/>
              <a:gd name="T18" fmla="*/ 0 w 637"/>
              <a:gd name="T19" fmla="*/ 2147483647 h 5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7"/>
              <a:gd name="T31" fmla="*/ 0 h 530"/>
              <a:gd name="T32" fmla="*/ 637 w 637"/>
              <a:gd name="T33" fmla="*/ 530 h 5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7" h="530">
                <a:moveTo>
                  <a:pt x="0" y="453"/>
                </a:moveTo>
                <a:lnTo>
                  <a:pt x="15" y="339"/>
                </a:lnTo>
                <a:lnTo>
                  <a:pt x="62" y="56"/>
                </a:lnTo>
                <a:lnTo>
                  <a:pt x="75" y="0"/>
                </a:lnTo>
                <a:lnTo>
                  <a:pt x="325" y="37"/>
                </a:lnTo>
                <a:lnTo>
                  <a:pt x="636" y="70"/>
                </a:lnTo>
                <a:lnTo>
                  <a:pt x="613" y="299"/>
                </a:lnTo>
                <a:lnTo>
                  <a:pt x="594" y="529"/>
                </a:lnTo>
                <a:lnTo>
                  <a:pt x="168" y="477"/>
                </a:lnTo>
                <a:lnTo>
                  <a:pt x="0" y="453"/>
                </a:lnTo>
              </a:path>
            </a:pathLst>
          </a:custGeom>
          <a:solidFill>
            <a:schemeClr val="tx1"/>
          </a:solidFill>
          <a:ln w="12700" cap="sq" cmpd="sng">
            <a:solidFill>
              <a:schemeClr val="bg1"/>
            </a:solidFill>
            <a:prstDash val="solid"/>
            <a:round/>
            <a:headEnd type="none" w="med" len="med"/>
            <a:tailEnd type="none" w="med" len="med"/>
          </a:ln>
        </p:spPr>
        <p:txBody>
          <a:bodyPr wrap="none" anchor="ctr"/>
          <a:lstStyle/>
          <a:p>
            <a:endParaRPr lang="en-US"/>
          </a:p>
        </p:txBody>
      </p:sp>
      <p:sp>
        <p:nvSpPr>
          <p:cNvPr id="48189" name="Freeform 67"/>
          <p:cNvSpPr>
            <a:spLocks/>
          </p:cNvSpPr>
          <p:nvPr/>
        </p:nvSpPr>
        <p:spPr bwMode="auto">
          <a:xfrm>
            <a:off x="7761288" y="1928813"/>
            <a:ext cx="479425" cy="244475"/>
          </a:xfrm>
          <a:custGeom>
            <a:avLst/>
            <a:gdLst>
              <a:gd name="T0" fmla="*/ 0 w 302"/>
              <a:gd name="T1" fmla="*/ 2147483647 h 154"/>
              <a:gd name="T2" fmla="*/ 0 w 302"/>
              <a:gd name="T3" fmla="*/ 2147483647 h 154"/>
              <a:gd name="T4" fmla="*/ 2147483647 w 302"/>
              <a:gd name="T5" fmla="*/ 2147483647 h 154"/>
              <a:gd name="T6" fmla="*/ 2147483647 w 302"/>
              <a:gd name="T7" fmla="*/ 2147483647 h 154"/>
              <a:gd name="T8" fmla="*/ 2147483647 w 302"/>
              <a:gd name="T9" fmla="*/ 2147483647 h 154"/>
              <a:gd name="T10" fmla="*/ 2147483647 w 302"/>
              <a:gd name="T11" fmla="*/ 2147483647 h 154"/>
              <a:gd name="T12" fmla="*/ 2147483647 w 302"/>
              <a:gd name="T13" fmla="*/ 2147483647 h 154"/>
              <a:gd name="T14" fmla="*/ 2147483647 w 302"/>
              <a:gd name="T15" fmla="*/ 2147483647 h 154"/>
              <a:gd name="T16" fmla="*/ 2147483647 w 302"/>
              <a:gd name="T17" fmla="*/ 2147483647 h 154"/>
              <a:gd name="T18" fmla="*/ 2147483647 w 302"/>
              <a:gd name="T19" fmla="*/ 2147483647 h 154"/>
              <a:gd name="T20" fmla="*/ 2147483647 w 302"/>
              <a:gd name="T21" fmla="*/ 2147483647 h 154"/>
              <a:gd name="T22" fmla="*/ 2147483647 w 302"/>
              <a:gd name="T23" fmla="*/ 2147483647 h 154"/>
              <a:gd name="T24" fmla="*/ 2147483647 w 302"/>
              <a:gd name="T25" fmla="*/ 2147483647 h 154"/>
              <a:gd name="T26" fmla="*/ 2147483647 w 302"/>
              <a:gd name="T27" fmla="*/ 2147483647 h 154"/>
              <a:gd name="T28" fmla="*/ 2147483647 w 302"/>
              <a:gd name="T29" fmla="*/ 2147483647 h 154"/>
              <a:gd name="T30" fmla="*/ 2147483647 w 302"/>
              <a:gd name="T31" fmla="*/ 2147483647 h 154"/>
              <a:gd name="T32" fmla="*/ 2147483647 w 302"/>
              <a:gd name="T33" fmla="*/ 2147483647 h 154"/>
              <a:gd name="T34" fmla="*/ 2147483647 w 302"/>
              <a:gd name="T35" fmla="*/ 2147483647 h 154"/>
              <a:gd name="T36" fmla="*/ 2147483647 w 302"/>
              <a:gd name="T37" fmla="*/ 2147483647 h 154"/>
              <a:gd name="T38" fmla="*/ 2147483647 w 302"/>
              <a:gd name="T39" fmla="*/ 2147483647 h 154"/>
              <a:gd name="T40" fmla="*/ 2147483647 w 302"/>
              <a:gd name="T41" fmla="*/ 2147483647 h 154"/>
              <a:gd name="T42" fmla="*/ 2147483647 w 302"/>
              <a:gd name="T43" fmla="*/ 2147483647 h 154"/>
              <a:gd name="T44" fmla="*/ 2147483647 w 302"/>
              <a:gd name="T45" fmla="*/ 2147483647 h 154"/>
              <a:gd name="T46" fmla="*/ 2147483647 w 302"/>
              <a:gd name="T47" fmla="*/ 2147483647 h 154"/>
              <a:gd name="T48" fmla="*/ 2147483647 w 302"/>
              <a:gd name="T49" fmla="*/ 2147483647 h 154"/>
              <a:gd name="T50" fmla="*/ 2147483647 w 302"/>
              <a:gd name="T51" fmla="*/ 2147483647 h 154"/>
              <a:gd name="T52" fmla="*/ 2147483647 w 302"/>
              <a:gd name="T53" fmla="*/ 2147483647 h 154"/>
              <a:gd name="T54" fmla="*/ 2147483647 w 302"/>
              <a:gd name="T55" fmla="*/ 2147483647 h 154"/>
              <a:gd name="T56" fmla="*/ 2147483647 w 302"/>
              <a:gd name="T57" fmla="*/ 2147483647 h 154"/>
              <a:gd name="T58" fmla="*/ 2147483647 w 302"/>
              <a:gd name="T59" fmla="*/ 2147483647 h 154"/>
              <a:gd name="T60" fmla="*/ 2147483647 w 302"/>
              <a:gd name="T61" fmla="*/ 2147483647 h 154"/>
              <a:gd name="T62" fmla="*/ 2147483647 w 302"/>
              <a:gd name="T63" fmla="*/ 2147483647 h 154"/>
              <a:gd name="T64" fmla="*/ 2147483647 w 302"/>
              <a:gd name="T65" fmla="*/ 2147483647 h 154"/>
              <a:gd name="T66" fmla="*/ 2147483647 w 302"/>
              <a:gd name="T67" fmla="*/ 2147483647 h 154"/>
              <a:gd name="T68" fmla="*/ 2147483647 w 302"/>
              <a:gd name="T69" fmla="*/ 2147483647 h 154"/>
              <a:gd name="T70" fmla="*/ 2147483647 w 302"/>
              <a:gd name="T71" fmla="*/ 2147483647 h 154"/>
              <a:gd name="T72" fmla="*/ 2147483647 w 302"/>
              <a:gd name="T73" fmla="*/ 2147483647 h 154"/>
              <a:gd name="T74" fmla="*/ 2147483647 w 302"/>
              <a:gd name="T75" fmla="*/ 2147483647 h 154"/>
              <a:gd name="T76" fmla="*/ 2147483647 w 302"/>
              <a:gd name="T77" fmla="*/ 2147483647 h 154"/>
              <a:gd name="T78" fmla="*/ 2147483647 w 302"/>
              <a:gd name="T79" fmla="*/ 2147483647 h 154"/>
              <a:gd name="T80" fmla="*/ 2147483647 w 302"/>
              <a:gd name="T81" fmla="*/ 2147483647 h 154"/>
              <a:gd name="T82" fmla="*/ 2147483647 w 302"/>
              <a:gd name="T83" fmla="*/ 2147483647 h 154"/>
              <a:gd name="T84" fmla="*/ 2147483647 w 302"/>
              <a:gd name="T85" fmla="*/ 2147483647 h 154"/>
              <a:gd name="T86" fmla="*/ 2147483647 w 302"/>
              <a:gd name="T87" fmla="*/ 2147483647 h 154"/>
              <a:gd name="T88" fmla="*/ 2147483647 w 302"/>
              <a:gd name="T89" fmla="*/ 0 h 154"/>
              <a:gd name="T90" fmla="*/ 2147483647 w 302"/>
              <a:gd name="T91" fmla="*/ 2147483647 h 154"/>
              <a:gd name="T92" fmla="*/ 2147483647 w 302"/>
              <a:gd name="T93" fmla="*/ 2147483647 h 154"/>
              <a:gd name="T94" fmla="*/ 0 w 302"/>
              <a:gd name="T95" fmla="*/ 2147483647 h 15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02"/>
              <a:gd name="T145" fmla="*/ 0 h 154"/>
              <a:gd name="T146" fmla="*/ 302 w 302"/>
              <a:gd name="T147" fmla="*/ 154 h 15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02" h="154">
                <a:moveTo>
                  <a:pt x="0" y="60"/>
                </a:moveTo>
                <a:lnTo>
                  <a:pt x="0" y="143"/>
                </a:lnTo>
                <a:lnTo>
                  <a:pt x="141" y="113"/>
                </a:lnTo>
                <a:lnTo>
                  <a:pt x="166" y="103"/>
                </a:lnTo>
                <a:lnTo>
                  <a:pt x="177" y="105"/>
                </a:lnTo>
                <a:lnTo>
                  <a:pt x="185" y="130"/>
                </a:lnTo>
                <a:lnTo>
                  <a:pt x="202" y="132"/>
                </a:lnTo>
                <a:lnTo>
                  <a:pt x="212" y="149"/>
                </a:lnTo>
                <a:lnTo>
                  <a:pt x="221" y="153"/>
                </a:lnTo>
                <a:lnTo>
                  <a:pt x="225" y="139"/>
                </a:lnTo>
                <a:lnTo>
                  <a:pt x="234" y="134"/>
                </a:lnTo>
                <a:lnTo>
                  <a:pt x="236" y="120"/>
                </a:lnTo>
                <a:lnTo>
                  <a:pt x="240" y="119"/>
                </a:lnTo>
                <a:lnTo>
                  <a:pt x="247" y="141"/>
                </a:lnTo>
                <a:lnTo>
                  <a:pt x="263" y="134"/>
                </a:lnTo>
                <a:lnTo>
                  <a:pt x="266" y="126"/>
                </a:lnTo>
                <a:lnTo>
                  <a:pt x="282" y="117"/>
                </a:lnTo>
                <a:lnTo>
                  <a:pt x="293" y="113"/>
                </a:lnTo>
                <a:lnTo>
                  <a:pt x="301" y="120"/>
                </a:lnTo>
                <a:lnTo>
                  <a:pt x="299" y="100"/>
                </a:lnTo>
                <a:lnTo>
                  <a:pt x="285" y="73"/>
                </a:lnTo>
                <a:lnTo>
                  <a:pt x="278" y="71"/>
                </a:lnTo>
                <a:lnTo>
                  <a:pt x="268" y="71"/>
                </a:lnTo>
                <a:lnTo>
                  <a:pt x="268" y="75"/>
                </a:lnTo>
                <a:lnTo>
                  <a:pt x="276" y="75"/>
                </a:lnTo>
                <a:lnTo>
                  <a:pt x="282" y="75"/>
                </a:lnTo>
                <a:lnTo>
                  <a:pt x="287" y="85"/>
                </a:lnTo>
                <a:lnTo>
                  <a:pt x="293" y="96"/>
                </a:lnTo>
                <a:lnTo>
                  <a:pt x="285" y="103"/>
                </a:lnTo>
                <a:lnTo>
                  <a:pt x="265" y="115"/>
                </a:lnTo>
                <a:lnTo>
                  <a:pt x="251" y="109"/>
                </a:lnTo>
                <a:lnTo>
                  <a:pt x="244" y="96"/>
                </a:lnTo>
                <a:lnTo>
                  <a:pt x="234" y="92"/>
                </a:lnTo>
                <a:lnTo>
                  <a:pt x="234" y="85"/>
                </a:lnTo>
                <a:lnTo>
                  <a:pt x="223" y="71"/>
                </a:lnTo>
                <a:lnTo>
                  <a:pt x="208" y="64"/>
                </a:lnTo>
                <a:lnTo>
                  <a:pt x="208" y="71"/>
                </a:lnTo>
                <a:lnTo>
                  <a:pt x="196" y="68"/>
                </a:lnTo>
                <a:lnTo>
                  <a:pt x="193" y="58"/>
                </a:lnTo>
                <a:lnTo>
                  <a:pt x="196" y="49"/>
                </a:lnTo>
                <a:lnTo>
                  <a:pt x="206" y="41"/>
                </a:lnTo>
                <a:lnTo>
                  <a:pt x="200" y="34"/>
                </a:lnTo>
                <a:lnTo>
                  <a:pt x="213" y="26"/>
                </a:lnTo>
                <a:lnTo>
                  <a:pt x="200" y="15"/>
                </a:lnTo>
                <a:lnTo>
                  <a:pt x="196" y="0"/>
                </a:lnTo>
                <a:lnTo>
                  <a:pt x="166" y="20"/>
                </a:lnTo>
                <a:lnTo>
                  <a:pt x="66" y="47"/>
                </a:lnTo>
                <a:lnTo>
                  <a:pt x="0" y="60"/>
                </a:lnTo>
              </a:path>
            </a:pathLst>
          </a:custGeom>
          <a:solidFill>
            <a:srgbClr val="CCECFF"/>
          </a:solidFill>
          <a:ln w="12700" cap="rnd" cmpd="sng">
            <a:solidFill>
              <a:srgbClr val="000000"/>
            </a:solidFill>
            <a:prstDash val="solid"/>
            <a:round/>
            <a:headEnd/>
            <a:tailEnd/>
          </a:ln>
        </p:spPr>
        <p:txBody>
          <a:bodyPr/>
          <a:lstStyle/>
          <a:p>
            <a:endParaRPr lang="en-US"/>
          </a:p>
        </p:txBody>
      </p:sp>
      <p:sp>
        <p:nvSpPr>
          <p:cNvPr id="48190" name="Freeform 68"/>
          <p:cNvSpPr>
            <a:spLocks/>
          </p:cNvSpPr>
          <p:nvPr/>
        </p:nvSpPr>
        <p:spPr bwMode="auto">
          <a:xfrm>
            <a:off x="8147050" y="2162175"/>
            <a:ext cx="50800" cy="50800"/>
          </a:xfrm>
          <a:custGeom>
            <a:avLst/>
            <a:gdLst>
              <a:gd name="T0" fmla="*/ 0 w 32"/>
              <a:gd name="T1" fmla="*/ 2147483647 h 32"/>
              <a:gd name="T2" fmla="*/ 2147483647 w 32"/>
              <a:gd name="T3" fmla="*/ 0 h 32"/>
              <a:gd name="T4" fmla="*/ 2147483647 w 32"/>
              <a:gd name="T5" fmla="*/ 2147483647 h 32"/>
              <a:gd name="T6" fmla="*/ 0 w 32"/>
              <a:gd name="T7" fmla="*/ 2147483647 h 32"/>
              <a:gd name="T8" fmla="*/ 0 60000 65536"/>
              <a:gd name="T9" fmla="*/ 0 60000 65536"/>
              <a:gd name="T10" fmla="*/ 0 60000 65536"/>
              <a:gd name="T11" fmla="*/ 0 60000 65536"/>
              <a:gd name="T12" fmla="*/ 0 w 32"/>
              <a:gd name="T13" fmla="*/ 0 h 32"/>
              <a:gd name="T14" fmla="*/ 32 w 32"/>
              <a:gd name="T15" fmla="*/ 32 h 32"/>
            </a:gdLst>
            <a:ahLst/>
            <a:cxnLst>
              <a:cxn ang="T8">
                <a:pos x="T0" y="T1"/>
              </a:cxn>
              <a:cxn ang="T9">
                <a:pos x="T2" y="T3"/>
              </a:cxn>
              <a:cxn ang="T10">
                <a:pos x="T4" y="T5"/>
              </a:cxn>
              <a:cxn ang="T11">
                <a:pos x="T6" y="T7"/>
              </a:cxn>
            </a:cxnLst>
            <a:rect l="T12" t="T13" r="T14" b="T15"/>
            <a:pathLst>
              <a:path w="32" h="32">
                <a:moveTo>
                  <a:pt x="0" y="31"/>
                </a:moveTo>
                <a:lnTo>
                  <a:pt x="12" y="0"/>
                </a:lnTo>
                <a:lnTo>
                  <a:pt x="31" y="12"/>
                </a:lnTo>
                <a:lnTo>
                  <a:pt x="0" y="31"/>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8191" name="Freeform 69"/>
          <p:cNvSpPr>
            <a:spLocks/>
          </p:cNvSpPr>
          <p:nvPr/>
        </p:nvSpPr>
        <p:spPr bwMode="auto">
          <a:xfrm>
            <a:off x="8228013" y="2155825"/>
            <a:ext cx="50800" cy="49213"/>
          </a:xfrm>
          <a:custGeom>
            <a:avLst/>
            <a:gdLst>
              <a:gd name="T0" fmla="*/ 0 w 32"/>
              <a:gd name="T1" fmla="*/ 2147483647 h 31"/>
              <a:gd name="T2" fmla="*/ 2147483647 w 32"/>
              <a:gd name="T3" fmla="*/ 0 h 31"/>
              <a:gd name="T4" fmla="*/ 2147483647 w 32"/>
              <a:gd name="T5" fmla="*/ 2147483647 h 31"/>
              <a:gd name="T6" fmla="*/ 0 w 32"/>
              <a:gd name="T7" fmla="*/ 2147483647 h 31"/>
              <a:gd name="T8" fmla="*/ 0 60000 65536"/>
              <a:gd name="T9" fmla="*/ 0 60000 65536"/>
              <a:gd name="T10" fmla="*/ 0 60000 65536"/>
              <a:gd name="T11" fmla="*/ 0 60000 65536"/>
              <a:gd name="T12" fmla="*/ 0 w 32"/>
              <a:gd name="T13" fmla="*/ 0 h 31"/>
              <a:gd name="T14" fmla="*/ 32 w 32"/>
              <a:gd name="T15" fmla="*/ 31 h 31"/>
            </a:gdLst>
            <a:ahLst/>
            <a:cxnLst>
              <a:cxn ang="T8">
                <a:pos x="T0" y="T1"/>
              </a:cxn>
              <a:cxn ang="T9">
                <a:pos x="T2" y="T3"/>
              </a:cxn>
              <a:cxn ang="T10">
                <a:pos x="T4" y="T5"/>
              </a:cxn>
              <a:cxn ang="T11">
                <a:pos x="T6" y="T7"/>
              </a:cxn>
            </a:cxnLst>
            <a:rect l="T12" t="T13" r="T14" b="T15"/>
            <a:pathLst>
              <a:path w="32" h="31">
                <a:moveTo>
                  <a:pt x="0" y="30"/>
                </a:moveTo>
                <a:lnTo>
                  <a:pt x="16" y="0"/>
                </a:lnTo>
                <a:lnTo>
                  <a:pt x="31" y="23"/>
                </a:lnTo>
                <a:lnTo>
                  <a:pt x="0" y="30"/>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8192" name="Freeform 70"/>
          <p:cNvSpPr>
            <a:spLocks/>
          </p:cNvSpPr>
          <p:nvPr/>
        </p:nvSpPr>
        <p:spPr bwMode="auto">
          <a:xfrm>
            <a:off x="6546850" y="2752725"/>
            <a:ext cx="1117600" cy="630238"/>
          </a:xfrm>
          <a:custGeom>
            <a:avLst/>
            <a:gdLst>
              <a:gd name="T0" fmla="*/ 2147483647 w 704"/>
              <a:gd name="T1" fmla="*/ 2147483647 h 397"/>
              <a:gd name="T2" fmla="*/ 2147483647 w 704"/>
              <a:gd name="T3" fmla="*/ 2147483647 h 397"/>
              <a:gd name="T4" fmla="*/ 2147483647 w 704"/>
              <a:gd name="T5" fmla="*/ 2147483647 h 397"/>
              <a:gd name="T6" fmla="*/ 2147483647 w 704"/>
              <a:gd name="T7" fmla="*/ 2147483647 h 397"/>
              <a:gd name="T8" fmla="*/ 2147483647 w 704"/>
              <a:gd name="T9" fmla="*/ 2147483647 h 397"/>
              <a:gd name="T10" fmla="*/ 2147483647 w 704"/>
              <a:gd name="T11" fmla="*/ 2147483647 h 397"/>
              <a:gd name="T12" fmla="*/ 2147483647 w 704"/>
              <a:gd name="T13" fmla="*/ 2147483647 h 397"/>
              <a:gd name="T14" fmla="*/ 2147483647 w 704"/>
              <a:gd name="T15" fmla="*/ 2147483647 h 397"/>
              <a:gd name="T16" fmla="*/ 2147483647 w 704"/>
              <a:gd name="T17" fmla="*/ 2147483647 h 397"/>
              <a:gd name="T18" fmla="*/ 2147483647 w 704"/>
              <a:gd name="T19" fmla="*/ 2147483647 h 397"/>
              <a:gd name="T20" fmla="*/ 2147483647 w 704"/>
              <a:gd name="T21" fmla="*/ 2147483647 h 397"/>
              <a:gd name="T22" fmla="*/ 2147483647 w 704"/>
              <a:gd name="T23" fmla="*/ 2147483647 h 397"/>
              <a:gd name="T24" fmla="*/ 2147483647 w 704"/>
              <a:gd name="T25" fmla="*/ 2147483647 h 397"/>
              <a:gd name="T26" fmla="*/ 2147483647 w 704"/>
              <a:gd name="T27" fmla="*/ 2147483647 h 397"/>
              <a:gd name="T28" fmla="*/ 2147483647 w 704"/>
              <a:gd name="T29" fmla="*/ 2147483647 h 397"/>
              <a:gd name="T30" fmla="*/ 2147483647 w 704"/>
              <a:gd name="T31" fmla="*/ 2147483647 h 397"/>
              <a:gd name="T32" fmla="*/ 2147483647 w 704"/>
              <a:gd name="T33" fmla="*/ 2147483647 h 397"/>
              <a:gd name="T34" fmla="*/ 2147483647 w 704"/>
              <a:gd name="T35" fmla="*/ 2147483647 h 397"/>
              <a:gd name="T36" fmla="*/ 2147483647 w 704"/>
              <a:gd name="T37" fmla="*/ 2147483647 h 397"/>
              <a:gd name="T38" fmla="*/ 2147483647 w 704"/>
              <a:gd name="T39" fmla="*/ 2147483647 h 397"/>
              <a:gd name="T40" fmla="*/ 2147483647 w 704"/>
              <a:gd name="T41" fmla="*/ 2147483647 h 397"/>
              <a:gd name="T42" fmla="*/ 2147483647 w 704"/>
              <a:gd name="T43" fmla="*/ 2147483647 h 397"/>
              <a:gd name="T44" fmla="*/ 2147483647 w 704"/>
              <a:gd name="T45" fmla="*/ 2147483647 h 397"/>
              <a:gd name="T46" fmla="*/ 2147483647 w 704"/>
              <a:gd name="T47" fmla="*/ 2147483647 h 397"/>
              <a:gd name="T48" fmla="*/ 2147483647 w 704"/>
              <a:gd name="T49" fmla="*/ 2147483647 h 397"/>
              <a:gd name="T50" fmla="*/ 2147483647 w 704"/>
              <a:gd name="T51" fmla="*/ 2147483647 h 397"/>
              <a:gd name="T52" fmla="*/ 2147483647 w 704"/>
              <a:gd name="T53" fmla="*/ 2147483647 h 397"/>
              <a:gd name="T54" fmla="*/ 2147483647 w 704"/>
              <a:gd name="T55" fmla="*/ 2147483647 h 397"/>
              <a:gd name="T56" fmla="*/ 2147483647 w 704"/>
              <a:gd name="T57" fmla="*/ 2147483647 h 397"/>
              <a:gd name="T58" fmla="*/ 2147483647 w 704"/>
              <a:gd name="T59" fmla="*/ 2147483647 h 397"/>
              <a:gd name="T60" fmla="*/ 2147483647 w 704"/>
              <a:gd name="T61" fmla="*/ 2147483647 h 397"/>
              <a:gd name="T62" fmla="*/ 2147483647 w 704"/>
              <a:gd name="T63" fmla="*/ 2147483647 h 397"/>
              <a:gd name="T64" fmla="*/ 2147483647 w 704"/>
              <a:gd name="T65" fmla="*/ 2147483647 h 397"/>
              <a:gd name="T66" fmla="*/ 2147483647 w 704"/>
              <a:gd name="T67" fmla="*/ 2147483647 h 397"/>
              <a:gd name="T68" fmla="*/ 2147483647 w 704"/>
              <a:gd name="T69" fmla="*/ 2147483647 h 397"/>
              <a:gd name="T70" fmla="*/ 2147483647 w 704"/>
              <a:gd name="T71" fmla="*/ 2147483647 h 397"/>
              <a:gd name="T72" fmla="*/ 2147483647 w 704"/>
              <a:gd name="T73" fmla="*/ 2147483647 h 397"/>
              <a:gd name="T74" fmla="*/ 2147483647 w 704"/>
              <a:gd name="T75" fmla="*/ 2147483647 h 397"/>
              <a:gd name="T76" fmla="*/ 2147483647 w 704"/>
              <a:gd name="T77" fmla="*/ 2147483647 h 397"/>
              <a:gd name="T78" fmla="*/ 0 w 704"/>
              <a:gd name="T79" fmla="*/ 2147483647 h 39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04"/>
              <a:gd name="T121" fmla="*/ 0 h 397"/>
              <a:gd name="T122" fmla="*/ 704 w 704"/>
              <a:gd name="T123" fmla="*/ 397 h 39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04" h="397">
                <a:moveTo>
                  <a:pt x="0" y="396"/>
                </a:moveTo>
                <a:lnTo>
                  <a:pt x="66" y="352"/>
                </a:lnTo>
                <a:lnTo>
                  <a:pt x="66" y="342"/>
                </a:lnTo>
                <a:lnTo>
                  <a:pt x="87" y="314"/>
                </a:lnTo>
                <a:lnTo>
                  <a:pt x="112" y="299"/>
                </a:lnTo>
                <a:lnTo>
                  <a:pt x="133" y="269"/>
                </a:lnTo>
                <a:lnTo>
                  <a:pt x="159" y="299"/>
                </a:lnTo>
                <a:lnTo>
                  <a:pt x="193" y="284"/>
                </a:lnTo>
                <a:lnTo>
                  <a:pt x="203" y="293"/>
                </a:lnTo>
                <a:lnTo>
                  <a:pt x="226" y="284"/>
                </a:lnTo>
                <a:lnTo>
                  <a:pt x="237" y="267"/>
                </a:lnTo>
                <a:lnTo>
                  <a:pt x="271" y="259"/>
                </a:lnTo>
                <a:lnTo>
                  <a:pt x="292" y="236"/>
                </a:lnTo>
                <a:lnTo>
                  <a:pt x="281" y="229"/>
                </a:lnTo>
                <a:lnTo>
                  <a:pt x="315" y="153"/>
                </a:lnTo>
                <a:lnTo>
                  <a:pt x="323" y="115"/>
                </a:lnTo>
                <a:lnTo>
                  <a:pt x="353" y="130"/>
                </a:lnTo>
                <a:lnTo>
                  <a:pt x="370" y="87"/>
                </a:lnTo>
                <a:lnTo>
                  <a:pt x="387" y="85"/>
                </a:lnTo>
                <a:lnTo>
                  <a:pt x="410" y="41"/>
                </a:lnTo>
                <a:lnTo>
                  <a:pt x="416" y="0"/>
                </a:lnTo>
                <a:lnTo>
                  <a:pt x="467" y="26"/>
                </a:lnTo>
                <a:lnTo>
                  <a:pt x="476" y="5"/>
                </a:lnTo>
                <a:lnTo>
                  <a:pt x="497" y="9"/>
                </a:lnTo>
                <a:lnTo>
                  <a:pt x="513" y="26"/>
                </a:lnTo>
                <a:lnTo>
                  <a:pt x="533" y="37"/>
                </a:lnTo>
                <a:lnTo>
                  <a:pt x="543" y="51"/>
                </a:lnTo>
                <a:lnTo>
                  <a:pt x="541" y="64"/>
                </a:lnTo>
                <a:lnTo>
                  <a:pt x="528" y="90"/>
                </a:lnTo>
                <a:lnTo>
                  <a:pt x="533" y="106"/>
                </a:lnTo>
                <a:lnTo>
                  <a:pt x="551" y="98"/>
                </a:lnTo>
                <a:lnTo>
                  <a:pt x="556" y="111"/>
                </a:lnTo>
                <a:lnTo>
                  <a:pt x="566" y="119"/>
                </a:lnTo>
                <a:lnTo>
                  <a:pt x="596" y="121"/>
                </a:lnTo>
                <a:lnTo>
                  <a:pt x="606" y="130"/>
                </a:lnTo>
                <a:lnTo>
                  <a:pt x="636" y="138"/>
                </a:lnTo>
                <a:lnTo>
                  <a:pt x="627" y="147"/>
                </a:lnTo>
                <a:lnTo>
                  <a:pt x="632" y="164"/>
                </a:lnTo>
                <a:lnTo>
                  <a:pt x="632" y="170"/>
                </a:lnTo>
                <a:lnTo>
                  <a:pt x="621" y="168"/>
                </a:lnTo>
                <a:lnTo>
                  <a:pt x="600" y="157"/>
                </a:lnTo>
                <a:lnTo>
                  <a:pt x="570" y="138"/>
                </a:lnTo>
                <a:lnTo>
                  <a:pt x="613" y="178"/>
                </a:lnTo>
                <a:lnTo>
                  <a:pt x="638" y="180"/>
                </a:lnTo>
                <a:lnTo>
                  <a:pt x="625" y="185"/>
                </a:lnTo>
                <a:lnTo>
                  <a:pt x="647" y="197"/>
                </a:lnTo>
                <a:lnTo>
                  <a:pt x="647" y="206"/>
                </a:lnTo>
                <a:lnTo>
                  <a:pt x="638" y="198"/>
                </a:lnTo>
                <a:lnTo>
                  <a:pt x="628" y="198"/>
                </a:lnTo>
                <a:lnTo>
                  <a:pt x="632" y="206"/>
                </a:lnTo>
                <a:lnTo>
                  <a:pt x="638" y="212"/>
                </a:lnTo>
                <a:lnTo>
                  <a:pt x="628" y="216"/>
                </a:lnTo>
                <a:lnTo>
                  <a:pt x="606" y="200"/>
                </a:lnTo>
                <a:lnTo>
                  <a:pt x="594" y="193"/>
                </a:lnTo>
                <a:lnTo>
                  <a:pt x="600" y="202"/>
                </a:lnTo>
                <a:lnTo>
                  <a:pt x="625" y="221"/>
                </a:lnTo>
                <a:lnTo>
                  <a:pt x="636" y="221"/>
                </a:lnTo>
                <a:lnTo>
                  <a:pt x="647" y="225"/>
                </a:lnTo>
                <a:lnTo>
                  <a:pt x="646" y="231"/>
                </a:lnTo>
                <a:lnTo>
                  <a:pt x="651" y="231"/>
                </a:lnTo>
                <a:lnTo>
                  <a:pt x="653" y="236"/>
                </a:lnTo>
                <a:lnTo>
                  <a:pt x="646" y="244"/>
                </a:lnTo>
                <a:lnTo>
                  <a:pt x="625" y="236"/>
                </a:lnTo>
                <a:lnTo>
                  <a:pt x="619" y="227"/>
                </a:lnTo>
                <a:lnTo>
                  <a:pt x="596" y="225"/>
                </a:lnTo>
                <a:lnTo>
                  <a:pt x="592" y="219"/>
                </a:lnTo>
                <a:lnTo>
                  <a:pt x="585" y="227"/>
                </a:lnTo>
                <a:lnTo>
                  <a:pt x="617" y="236"/>
                </a:lnTo>
                <a:lnTo>
                  <a:pt x="617" y="242"/>
                </a:lnTo>
                <a:lnTo>
                  <a:pt x="646" y="255"/>
                </a:lnTo>
                <a:lnTo>
                  <a:pt x="653" y="255"/>
                </a:lnTo>
                <a:lnTo>
                  <a:pt x="653" y="244"/>
                </a:lnTo>
                <a:lnTo>
                  <a:pt x="665" y="250"/>
                </a:lnTo>
                <a:lnTo>
                  <a:pt x="680" y="248"/>
                </a:lnTo>
                <a:lnTo>
                  <a:pt x="703" y="284"/>
                </a:lnTo>
                <a:lnTo>
                  <a:pt x="689" y="278"/>
                </a:lnTo>
                <a:lnTo>
                  <a:pt x="684" y="288"/>
                </a:lnTo>
                <a:lnTo>
                  <a:pt x="406" y="341"/>
                </a:lnTo>
                <a:lnTo>
                  <a:pt x="180" y="369"/>
                </a:lnTo>
                <a:lnTo>
                  <a:pt x="0" y="396"/>
                </a:lnTo>
              </a:path>
            </a:pathLst>
          </a:custGeom>
          <a:solidFill>
            <a:srgbClr val="33C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8193" name="Freeform 71"/>
          <p:cNvSpPr>
            <a:spLocks/>
          </p:cNvSpPr>
          <p:nvPr/>
        </p:nvSpPr>
        <p:spPr bwMode="auto">
          <a:xfrm>
            <a:off x="7612063" y="2924175"/>
            <a:ext cx="60325" cy="184150"/>
          </a:xfrm>
          <a:custGeom>
            <a:avLst/>
            <a:gdLst>
              <a:gd name="T0" fmla="*/ 0 w 38"/>
              <a:gd name="T1" fmla="*/ 2147483647 h 116"/>
              <a:gd name="T2" fmla="*/ 0 w 38"/>
              <a:gd name="T3" fmla="*/ 2147483647 h 116"/>
              <a:gd name="T4" fmla="*/ 2147483647 w 38"/>
              <a:gd name="T5" fmla="*/ 2147483647 h 116"/>
              <a:gd name="T6" fmla="*/ 2147483647 w 38"/>
              <a:gd name="T7" fmla="*/ 2147483647 h 116"/>
              <a:gd name="T8" fmla="*/ 2147483647 w 38"/>
              <a:gd name="T9" fmla="*/ 2147483647 h 116"/>
              <a:gd name="T10" fmla="*/ 2147483647 w 38"/>
              <a:gd name="T11" fmla="*/ 0 h 116"/>
              <a:gd name="T12" fmla="*/ 2147483647 w 38"/>
              <a:gd name="T13" fmla="*/ 2147483647 h 116"/>
              <a:gd name="T14" fmla="*/ 0 w 38"/>
              <a:gd name="T15" fmla="*/ 2147483647 h 116"/>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116"/>
              <a:gd name="T26" fmla="*/ 38 w 38"/>
              <a:gd name="T27" fmla="*/ 116 h 1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116">
                <a:moveTo>
                  <a:pt x="0" y="63"/>
                </a:moveTo>
                <a:lnTo>
                  <a:pt x="0" y="101"/>
                </a:lnTo>
                <a:lnTo>
                  <a:pt x="7" y="115"/>
                </a:lnTo>
                <a:lnTo>
                  <a:pt x="12" y="74"/>
                </a:lnTo>
                <a:lnTo>
                  <a:pt x="27" y="57"/>
                </a:lnTo>
                <a:lnTo>
                  <a:pt x="37" y="0"/>
                </a:lnTo>
                <a:lnTo>
                  <a:pt x="14" y="13"/>
                </a:lnTo>
                <a:lnTo>
                  <a:pt x="0" y="63"/>
                </a:lnTo>
              </a:path>
            </a:pathLst>
          </a:custGeom>
          <a:solidFill>
            <a:schemeClr val="bg1"/>
          </a:solidFill>
          <a:ln w="12700" cap="rnd" cmpd="sng">
            <a:solidFill>
              <a:srgbClr val="000000"/>
            </a:solidFill>
            <a:prstDash val="solid"/>
            <a:round/>
            <a:headEnd/>
            <a:tailEnd/>
          </a:ln>
        </p:spPr>
        <p:txBody>
          <a:bodyPr/>
          <a:lstStyle/>
          <a:p>
            <a:endParaRPr lang="en-US"/>
          </a:p>
        </p:txBody>
      </p:sp>
      <p:grpSp>
        <p:nvGrpSpPr>
          <p:cNvPr id="48194" name="Group 72"/>
          <p:cNvGrpSpPr>
            <a:grpSpLocks/>
          </p:cNvGrpSpPr>
          <p:nvPr/>
        </p:nvGrpSpPr>
        <p:grpSpPr bwMode="auto">
          <a:xfrm>
            <a:off x="1143000" y="5715000"/>
            <a:ext cx="6781800" cy="609600"/>
            <a:chOff x="336" y="3600"/>
            <a:chExt cx="4272" cy="384"/>
          </a:xfrm>
        </p:grpSpPr>
        <p:sp>
          <p:nvSpPr>
            <p:cNvPr id="48255" name="Text Box 73"/>
            <p:cNvSpPr txBox="1">
              <a:spLocks noChangeArrowheads="1"/>
            </p:cNvSpPr>
            <p:nvPr/>
          </p:nvSpPr>
          <p:spPr bwMode="auto">
            <a:xfrm>
              <a:off x="2064" y="3600"/>
              <a:ext cx="1200" cy="384"/>
            </a:xfrm>
            <a:prstGeom prst="rect">
              <a:avLst/>
            </a:prstGeom>
            <a:noFill/>
            <a:ln w="12700" cap="sq">
              <a:noFill/>
              <a:miter lim="800000"/>
              <a:headEnd type="none" w="sm" len="sm"/>
              <a:tailEnd type="none" w="sm" len="sm"/>
            </a:ln>
          </p:spPr>
          <p:txBody>
            <a:bodyPr>
              <a:spAutoFit/>
            </a:bodyPr>
            <a:lstStyle/>
            <a:p>
              <a:r>
                <a:rPr lang="en-US" sz="2000" b="1">
                  <a:solidFill>
                    <a:srgbClr val="003399"/>
                  </a:solidFill>
                  <a:latin typeface="Times New Roman" pitchFamily="18" charset="0"/>
                </a:rPr>
                <a:t>Moderate Use</a:t>
              </a:r>
            </a:p>
            <a:p>
              <a:r>
                <a:rPr lang="en-US" sz="1400" b="1">
                  <a:solidFill>
                    <a:srgbClr val="003399"/>
                  </a:solidFill>
                  <a:latin typeface="Times New Roman" pitchFamily="18" charset="0"/>
                </a:rPr>
                <a:t>(33% - 66%)</a:t>
              </a:r>
            </a:p>
          </p:txBody>
        </p:sp>
        <p:sp>
          <p:nvSpPr>
            <p:cNvPr id="48256" name="Rectangle 74"/>
            <p:cNvSpPr>
              <a:spLocks noChangeArrowheads="1"/>
            </p:cNvSpPr>
            <p:nvPr/>
          </p:nvSpPr>
          <p:spPr bwMode="auto">
            <a:xfrm>
              <a:off x="336" y="3600"/>
              <a:ext cx="240" cy="240"/>
            </a:xfrm>
            <a:prstGeom prst="rect">
              <a:avLst/>
            </a:prstGeom>
            <a:solidFill>
              <a:srgbClr val="003399"/>
            </a:solidFill>
            <a:ln w="12700" cap="sq">
              <a:solidFill>
                <a:schemeClr val="bg1"/>
              </a:solidFill>
              <a:miter lim="800000"/>
              <a:headEnd type="none" w="sm" len="sm"/>
              <a:tailEnd type="none" w="sm" len="sm"/>
            </a:ln>
          </p:spPr>
          <p:txBody>
            <a:bodyPr wrap="none" anchor="ctr"/>
            <a:lstStyle/>
            <a:p>
              <a:endParaRPr lang="en-US">
                <a:solidFill>
                  <a:srgbClr val="FFFFFF"/>
                </a:solidFill>
              </a:endParaRPr>
            </a:p>
          </p:txBody>
        </p:sp>
        <p:sp>
          <p:nvSpPr>
            <p:cNvPr id="48257" name="Text Box 75"/>
            <p:cNvSpPr txBox="1">
              <a:spLocks noChangeArrowheads="1"/>
            </p:cNvSpPr>
            <p:nvPr/>
          </p:nvSpPr>
          <p:spPr bwMode="auto">
            <a:xfrm>
              <a:off x="576" y="3600"/>
              <a:ext cx="1152" cy="384"/>
            </a:xfrm>
            <a:prstGeom prst="rect">
              <a:avLst/>
            </a:prstGeom>
            <a:noFill/>
            <a:ln w="12700" cap="sq">
              <a:noFill/>
              <a:miter lim="800000"/>
              <a:headEnd type="none" w="sm" len="sm"/>
              <a:tailEnd type="none" w="sm" len="sm"/>
            </a:ln>
          </p:spPr>
          <p:txBody>
            <a:bodyPr>
              <a:spAutoFit/>
            </a:bodyPr>
            <a:lstStyle/>
            <a:p>
              <a:r>
                <a:rPr lang="en-US" sz="2000" b="1">
                  <a:solidFill>
                    <a:srgbClr val="003399"/>
                  </a:solidFill>
                  <a:latin typeface="Times New Roman" pitchFamily="18" charset="0"/>
                </a:rPr>
                <a:t>Significant Use  </a:t>
              </a:r>
              <a:r>
                <a:rPr lang="en-US" sz="1400" b="1">
                  <a:solidFill>
                    <a:srgbClr val="003399"/>
                  </a:solidFill>
                  <a:latin typeface="Times New Roman" pitchFamily="18" charset="0"/>
                </a:rPr>
                <a:t>(67% or greater)</a:t>
              </a:r>
            </a:p>
          </p:txBody>
        </p:sp>
        <p:sp>
          <p:nvSpPr>
            <p:cNvPr id="48258" name="Rectangle 76"/>
            <p:cNvSpPr>
              <a:spLocks noChangeArrowheads="1"/>
            </p:cNvSpPr>
            <p:nvPr/>
          </p:nvSpPr>
          <p:spPr bwMode="auto">
            <a:xfrm>
              <a:off x="1824" y="3600"/>
              <a:ext cx="240" cy="240"/>
            </a:xfrm>
            <a:prstGeom prst="rect">
              <a:avLst/>
            </a:prstGeom>
            <a:solidFill>
              <a:srgbClr val="33CCFF"/>
            </a:solidFill>
            <a:ln w="12700" cap="sq" algn="ctr">
              <a:solidFill>
                <a:schemeClr val="bg1"/>
              </a:solidFill>
              <a:miter lim="800000"/>
              <a:headEnd/>
              <a:tailEnd/>
            </a:ln>
          </p:spPr>
          <p:txBody>
            <a:bodyPr wrap="none" anchor="ctr"/>
            <a:lstStyle/>
            <a:p>
              <a:pPr algn="ctr"/>
              <a:endParaRPr kumimoji="1" lang="en-US" sz="2400" b="1">
                <a:solidFill>
                  <a:srgbClr val="FFFFFF"/>
                </a:solidFill>
              </a:endParaRPr>
            </a:p>
          </p:txBody>
        </p:sp>
        <p:sp>
          <p:nvSpPr>
            <p:cNvPr id="48259" name="Text Box 77"/>
            <p:cNvSpPr txBox="1">
              <a:spLocks noChangeArrowheads="1"/>
            </p:cNvSpPr>
            <p:nvPr/>
          </p:nvSpPr>
          <p:spPr bwMode="auto">
            <a:xfrm>
              <a:off x="3408" y="3600"/>
              <a:ext cx="1200" cy="384"/>
            </a:xfrm>
            <a:prstGeom prst="rect">
              <a:avLst/>
            </a:prstGeom>
            <a:noFill/>
            <a:ln w="12700" cap="sq">
              <a:noFill/>
              <a:miter lim="800000"/>
              <a:headEnd type="none" w="sm" len="sm"/>
              <a:tailEnd type="none" w="sm" len="sm"/>
            </a:ln>
          </p:spPr>
          <p:txBody>
            <a:bodyPr>
              <a:spAutoFit/>
            </a:bodyPr>
            <a:lstStyle/>
            <a:p>
              <a:r>
                <a:rPr lang="en-US" sz="2000" b="1">
                  <a:solidFill>
                    <a:srgbClr val="003399"/>
                  </a:solidFill>
                  <a:latin typeface="Times New Roman" pitchFamily="18" charset="0"/>
                </a:rPr>
                <a:t>Limited Use</a:t>
              </a:r>
            </a:p>
            <a:p>
              <a:r>
                <a:rPr lang="en-US" sz="1400" b="1">
                  <a:solidFill>
                    <a:srgbClr val="003399"/>
                  </a:solidFill>
                  <a:latin typeface="Times New Roman" pitchFamily="18" charset="0"/>
                </a:rPr>
                <a:t>(1% - 32%)</a:t>
              </a:r>
            </a:p>
          </p:txBody>
        </p:sp>
        <p:sp>
          <p:nvSpPr>
            <p:cNvPr id="48260" name="Rectangle 78"/>
            <p:cNvSpPr>
              <a:spLocks noChangeArrowheads="1"/>
            </p:cNvSpPr>
            <p:nvPr/>
          </p:nvSpPr>
          <p:spPr bwMode="auto">
            <a:xfrm>
              <a:off x="3168" y="3600"/>
              <a:ext cx="240" cy="240"/>
            </a:xfrm>
            <a:prstGeom prst="rect">
              <a:avLst/>
            </a:prstGeom>
            <a:solidFill>
              <a:srgbClr val="CCECFF"/>
            </a:solidFill>
            <a:ln w="12700" cap="sq">
              <a:solidFill>
                <a:schemeClr val="bg1"/>
              </a:solidFill>
              <a:miter lim="800000"/>
              <a:headEnd type="none" w="sm" len="sm"/>
              <a:tailEnd type="none" w="sm" len="sm"/>
            </a:ln>
          </p:spPr>
          <p:txBody>
            <a:bodyPr wrap="none" anchor="ctr"/>
            <a:lstStyle/>
            <a:p>
              <a:pPr algn="ctr"/>
              <a:endParaRPr kumimoji="1" lang="en-US" sz="2400" b="1">
                <a:solidFill>
                  <a:srgbClr val="FFFFFF"/>
                </a:solidFill>
              </a:endParaRPr>
            </a:p>
          </p:txBody>
        </p:sp>
      </p:grpSp>
      <p:sp>
        <p:nvSpPr>
          <p:cNvPr id="48195" name="Text Box 79"/>
          <p:cNvSpPr txBox="1">
            <a:spLocks noChangeArrowheads="1"/>
          </p:cNvSpPr>
          <p:nvPr/>
        </p:nvSpPr>
        <p:spPr bwMode="auto">
          <a:xfrm>
            <a:off x="1524000" y="6400800"/>
            <a:ext cx="6019800" cy="457200"/>
          </a:xfrm>
          <a:prstGeom prst="rect">
            <a:avLst/>
          </a:prstGeom>
          <a:noFill/>
          <a:ln w="9525">
            <a:noFill/>
            <a:miter lim="800000"/>
            <a:headEnd/>
            <a:tailEnd/>
          </a:ln>
        </p:spPr>
        <p:txBody>
          <a:bodyPr>
            <a:spAutoFit/>
          </a:bodyPr>
          <a:lstStyle/>
          <a:p>
            <a:pPr>
              <a:spcBef>
                <a:spcPct val="50000"/>
              </a:spcBef>
            </a:pPr>
            <a:endParaRPr kumimoji="1" lang="en-US" sz="2400" b="1">
              <a:solidFill>
                <a:srgbClr val="FFFFFF"/>
              </a:solidFill>
            </a:endParaRPr>
          </a:p>
        </p:txBody>
      </p:sp>
      <p:sp>
        <p:nvSpPr>
          <p:cNvPr id="48196" name="Text Box 80"/>
          <p:cNvSpPr txBox="1">
            <a:spLocks noChangeArrowheads="1"/>
          </p:cNvSpPr>
          <p:nvPr/>
        </p:nvSpPr>
        <p:spPr bwMode="auto">
          <a:xfrm>
            <a:off x="381000" y="6400800"/>
            <a:ext cx="8077200" cy="274638"/>
          </a:xfrm>
          <a:prstGeom prst="rect">
            <a:avLst/>
          </a:prstGeom>
          <a:noFill/>
          <a:ln w="9525">
            <a:noFill/>
            <a:miter lim="800000"/>
            <a:headEnd/>
            <a:tailEnd/>
          </a:ln>
        </p:spPr>
        <p:txBody>
          <a:bodyPr>
            <a:spAutoFit/>
          </a:bodyPr>
          <a:lstStyle/>
          <a:p>
            <a:pPr>
              <a:spcBef>
                <a:spcPct val="50000"/>
              </a:spcBef>
            </a:pPr>
            <a:r>
              <a:rPr kumimoji="1" lang="en-US" sz="1200">
                <a:solidFill>
                  <a:srgbClr val="000000"/>
                </a:solidFill>
              </a:rPr>
              <a:t>*Also includes sites using field test versions of the NPHPSP Local Public Health System Performance Assessment.</a:t>
            </a:r>
            <a:endParaRPr kumimoji="1" lang="en-US" sz="1200" i="1">
              <a:solidFill>
                <a:srgbClr val="000000"/>
              </a:solidFill>
            </a:endParaRPr>
          </a:p>
        </p:txBody>
      </p:sp>
      <p:grpSp>
        <p:nvGrpSpPr>
          <p:cNvPr id="48197" name="Group 81"/>
          <p:cNvGrpSpPr>
            <a:grpSpLocks/>
          </p:cNvGrpSpPr>
          <p:nvPr/>
        </p:nvGrpSpPr>
        <p:grpSpPr bwMode="auto">
          <a:xfrm>
            <a:off x="914400" y="1066800"/>
            <a:ext cx="7467600" cy="3825875"/>
            <a:chOff x="576" y="672"/>
            <a:chExt cx="4704" cy="2410"/>
          </a:xfrm>
        </p:grpSpPr>
        <p:sp>
          <p:nvSpPr>
            <p:cNvPr id="48213" name="Text Box 82"/>
            <p:cNvSpPr txBox="1">
              <a:spLocks noChangeArrowheads="1"/>
            </p:cNvSpPr>
            <p:nvPr/>
          </p:nvSpPr>
          <p:spPr bwMode="auto">
            <a:xfrm>
              <a:off x="960" y="67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WA</a:t>
              </a:r>
            </a:p>
          </p:txBody>
        </p:sp>
        <p:sp>
          <p:nvSpPr>
            <p:cNvPr id="48214" name="Text Box 83"/>
            <p:cNvSpPr txBox="1">
              <a:spLocks noChangeArrowheads="1"/>
            </p:cNvSpPr>
            <p:nvPr/>
          </p:nvSpPr>
          <p:spPr bwMode="auto">
            <a:xfrm>
              <a:off x="816" y="100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OR</a:t>
              </a:r>
            </a:p>
          </p:txBody>
        </p:sp>
        <p:sp>
          <p:nvSpPr>
            <p:cNvPr id="48215" name="Text Box 84"/>
            <p:cNvSpPr txBox="1">
              <a:spLocks noChangeArrowheads="1"/>
            </p:cNvSpPr>
            <p:nvPr/>
          </p:nvSpPr>
          <p:spPr bwMode="auto">
            <a:xfrm>
              <a:off x="1008" y="158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NV</a:t>
              </a:r>
            </a:p>
          </p:txBody>
        </p:sp>
        <p:sp>
          <p:nvSpPr>
            <p:cNvPr id="48216" name="Text Box 85"/>
            <p:cNvSpPr txBox="1">
              <a:spLocks noChangeArrowheads="1"/>
            </p:cNvSpPr>
            <p:nvPr/>
          </p:nvSpPr>
          <p:spPr bwMode="auto">
            <a:xfrm>
              <a:off x="720" y="187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CA</a:t>
              </a:r>
            </a:p>
          </p:txBody>
        </p:sp>
        <p:sp>
          <p:nvSpPr>
            <p:cNvPr id="48217" name="Text Box 86"/>
            <p:cNvSpPr txBox="1">
              <a:spLocks noChangeArrowheads="1"/>
            </p:cNvSpPr>
            <p:nvPr/>
          </p:nvSpPr>
          <p:spPr bwMode="auto">
            <a:xfrm>
              <a:off x="1296" y="115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ID</a:t>
              </a:r>
            </a:p>
          </p:txBody>
        </p:sp>
        <p:sp>
          <p:nvSpPr>
            <p:cNvPr id="48218" name="Text Box 87"/>
            <p:cNvSpPr txBox="1">
              <a:spLocks noChangeArrowheads="1"/>
            </p:cNvSpPr>
            <p:nvPr/>
          </p:nvSpPr>
          <p:spPr bwMode="auto">
            <a:xfrm>
              <a:off x="1824" y="81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MT</a:t>
              </a:r>
            </a:p>
          </p:txBody>
        </p:sp>
        <p:sp>
          <p:nvSpPr>
            <p:cNvPr id="48219" name="Text Box 88"/>
            <p:cNvSpPr txBox="1">
              <a:spLocks noChangeArrowheads="1"/>
            </p:cNvSpPr>
            <p:nvPr/>
          </p:nvSpPr>
          <p:spPr bwMode="auto">
            <a:xfrm>
              <a:off x="576" y="278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AK</a:t>
              </a:r>
            </a:p>
          </p:txBody>
        </p:sp>
        <p:sp>
          <p:nvSpPr>
            <p:cNvPr id="48220" name="Text Box 89"/>
            <p:cNvSpPr txBox="1">
              <a:spLocks noChangeArrowheads="1"/>
            </p:cNvSpPr>
            <p:nvPr/>
          </p:nvSpPr>
          <p:spPr bwMode="auto">
            <a:xfrm>
              <a:off x="1440" y="168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UT</a:t>
              </a:r>
            </a:p>
          </p:txBody>
        </p:sp>
        <p:sp>
          <p:nvSpPr>
            <p:cNvPr id="48221" name="Text Box 90"/>
            <p:cNvSpPr txBox="1">
              <a:spLocks noChangeArrowheads="1"/>
            </p:cNvSpPr>
            <p:nvPr/>
          </p:nvSpPr>
          <p:spPr bwMode="auto">
            <a:xfrm>
              <a:off x="1344" y="225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AZ</a:t>
              </a:r>
            </a:p>
          </p:txBody>
        </p:sp>
        <p:sp>
          <p:nvSpPr>
            <p:cNvPr id="48222" name="Text Box 91"/>
            <p:cNvSpPr txBox="1">
              <a:spLocks noChangeArrowheads="1"/>
            </p:cNvSpPr>
            <p:nvPr/>
          </p:nvSpPr>
          <p:spPr bwMode="auto">
            <a:xfrm>
              <a:off x="1824" y="129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WY</a:t>
              </a:r>
            </a:p>
          </p:txBody>
        </p:sp>
        <p:sp>
          <p:nvSpPr>
            <p:cNvPr id="48223" name="Text Box 92"/>
            <p:cNvSpPr txBox="1">
              <a:spLocks noChangeArrowheads="1"/>
            </p:cNvSpPr>
            <p:nvPr/>
          </p:nvSpPr>
          <p:spPr bwMode="auto">
            <a:xfrm>
              <a:off x="1968" y="1776"/>
              <a:ext cx="336" cy="154"/>
            </a:xfrm>
            <a:prstGeom prst="rect">
              <a:avLst/>
            </a:prstGeom>
            <a:noFill/>
            <a:ln w="9525">
              <a:noFill/>
              <a:miter lim="800000"/>
              <a:headEnd/>
              <a:tailEnd/>
            </a:ln>
          </p:spPr>
          <p:txBody>
            <a:bodyPr>
              <a:spAutoFit/>
            </a:bodyPr>
            <a:lstStyle/>
            <a:p>
              <a:pPr algn="ctr"/>
              <a:r>
                <a:rPr kumimoji="1" lang="en-US" sz="1000" b="1" i="1">
                  <a:solidFill>
                    <a:srgbClr val="FFFFFF"/>
                  </a:solidFill>
                </a:rPr>
                <a:t>CO</a:t>
              </a:r>
            </a:p>
          </p:txBody>
        </p:sp>
        <p:sp>
          <p:nvSpPr>
            <p:cNvPr id="48224" name="Text Box 93"/>
            <p:cNvSpPr txBox="1">
              <a:spLocks noChangeArrowheads="1"/>
            </p:cNvSpPr>
            <p:nvPr/>
          </p:nvSpPr>
          <p:spPr bwMode="auto">
            <a:xfrm>
              <a:off x="1872" y="2256"/>
              <a:ext cx="336" cy="154"/>
            </a:xfrm>
            <a:prstGeom prst="rect">
              <a:avLst/>
            </a:prstGeom>
            <a:noFill/>
            <a:ln w="9525">
              <a:noFill/>
              <a:miter lim="800000"/>
              <a:headEnd/>
              <a:tailEnd/>
            </a:ln>
          </p:spPr>
          <p:txBody>
            <a:bodyPr>
              <a:spAutoFit/>
            </a:bodyPr>
            <a:lstStyle/>
            <a:p>
              <a:pPr algn="ctr"/>
              <a:r>
                <a:rPr kumimoji="1" lang="en-US" sz="1000" b="1" i="1">
                  <a:solidFill>
                    <a:srgbClr val="FFFFFF"/>
                  </a:solidFill>
                </a:rPr>
                <a:t>NM</a:t>
              </a:r>
            </a:p>
          </p:txBody>
        </p:sp>
        <p:sp>
          <p:nvSpPr>
            <p:cNvPr id="48225" name="Text Box 94"/>
            <p:cNvSpPr txBox="1">
              <a:spLocks noChangeArrowheads="1"/>
            </p:cNvSpPr>
            <p:nvPr/>
          </p:nvSpPr>
          <p:spPr bwMode="auto">
            <a:xfrm>
              <a:off x="2496" y="86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ND</a:t>
              </a:r>
            </a:p>
          </p:txBody>
        </p:sp>
        <p:sp>
          <p:nvSpPr>
            <p:cNvPr id="48226" name="Text Box 95"/>
            <p:cNvSpPr txBox="1">
              <a:spLocks noChangeArrowheads="1"/>
            </p:cNvSpPr>
            <p:nvPr/>
          </p:nvSpPr>
          <p:spPr bwMode="auto">
            <a:xfrm>
              <a:off x="2448" y="120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SD</a:t>
              </a:r>
            </a:p>
          </p:txBody>
        </p:sp>
        <p:sp>
          <p:nvSpPr>
            <p:cNvPr id="48227" name="Text Box 96"/>
            <p:cNvSpPr txBox="1">
              <a:spLocks noChangeArrowheads="1"/>
            </p:cNvSpPr>
            <p:nvPr/>
          </p:nvSpPr>
          <p:spPr bwMode="auto">
            <a:xfrm>
              <a:off x="2496" y="153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NE</a:t>
              </a:r>
            </a:p>
          </p:txBody>
        </p:sp>
        <p:sp>
          <p:nvSpPr>
            <p:cNvPr id="48228" name="Text Box 97"/>
            <p:cNvSpPr txBox="1">
              <a:spLocks noChangeArrowheads="1"/>
            </p:cNvSpPr>
            <p:nvPr/>
          </p:nvSpPr>
          <p:spPr bwMode="auto">
            <a:xfrm>
              <a:off x="2592" y="187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KS</a:t>
              </a:r>
            </a:p>
          </p:txBody>
        </p:sp>
        <p:sp>
          <p:nvSpPr>
            <p:cNvPr id="48229" name="Text Box 98"/>
            <p:cNvSpPr txBox="1">
              <a:spLocks noChangeArrowheads="1"/>
            </p:cNvSpPr>
            <p:nvPr/>
          </p:nvSpPr>
          <p:spPr bwMode="auto">
            <a:xfrm>
              <a:off x="2496" y="268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TX</a:t>
              </a:r>
            </a:p>
          </p:txBody>
        </p:sp>
        <p:sp>
          <p:nvSpPr>
            <p:cNvPr id="48230" name="Text Box 99"/>
            <p:cNvSpPr txBox="1">
              <a:spLocks noChangeArrowheads="1"/>
            </p:cNvSpPr>
            <p:nvPr/>
          </p:nvSpPr>
          <p:spPr bwMode="auto">
            <a:xfrm>
              <a:off x="2688" y="2208"/>
              <a:ext cx="336" cy="154"/>
            </a:xfrm>
            <a:prstGeom prst="rect">
              <a:avLst/>
            </a:prstGeom>
            <a:noFill/>
            <a:ln w="9525">
              <a:noFill/>
              <a:miter lim="800000"/>
              <a:headEnd/>
              <a:tailEnd/>
            </a:ln>
          </p:spPr>
          <p:txBody>
            <a:bodyPr>
              <a:spAutoFit/>
            </a:bodyPr>
            <a:lstStyle/>
            <a:p>
              <a:pPr algn="ctr"/>
              <a:r>
                <a:rPr kumimoji="1" lang="en-US" sz="1000" b="1" i="1">
                  <a:solidFill>
                    <a:srgbClr val="FFFFFF"/>
                  </a:solidFill>
                </a:rPr>
                <a:t>OK</a:t>
              </a:r>
            </a:p>
          </p:txBody>
        </p:sp>
        <p:sp>
          <p:nvSpPr>
            <p:cNvPr id="48231" name="Text Box 100"/>
            <p:cNvSpPr txBox="1">
              <a:spLocks noChangeArrowheads="1"/>
            </p:cNvSpPr>
            <p:nvPr/>
          </p:nvSpPr>
          <p:spPr bwMode="auto">
            <a:xfrm>
              <a:off x="3168" y="273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LA</a:t>
              </a:r>
            </a:p>
          </p:txBody>
        </p:sp>
        <p:sp>
          <p:nvSpPr>
            <p:cNvPr id="48232" name="Text Box 101"/>
            <p:cNvSpPr txBox="1">
              <a:spLocks noChangeArrowheads="1"/>
            </p:cNvSpPr>
            <p:nvPr/>
          </p:nvSpPr>
          <p:spPr bwMode="auto">
            <a:xfrm>
              <a:off x="3120" y="2304"/>
              <a:ext cx="336" cy="154"/>
            </a:xfrm>
            <a:prstGeom prst="rect">
              <a:avLst/>
            </a:prstGeom>
            <a:noFill/>
            <a:ln w="9525">
              <a:noFill/>
              <a:miter lim="800000"/>
              <a:headEnd/>
              <a:tailEnd/>
            </a:ln>
          </p:spPr>
          <p:txBody>
            <a:bodyPr>
              <a:spAutoFit/>
            </a:bodyPr>
            <a:lstStyle/>
            <a:p>
              <a:pPr algn="ctr"/>
              <a:r>
                <a:rPr kumimoji="1" lang="en-US" sz="1000" b="1" i="1">
                  <a:solidFill>
                    <a:srgbClr val="FFFFFF"/>
                  </a:solidFill>
                </a:rPr>
                <a:t>AR</a:t>
              </a:r>
            </a:p>
          </p:txBody>
        </p:sp>
        <p:sp>
          <p:nvSpPr>
            <p:cNvPr id="48233" name="Text Box 102"/>
            <p:cNvSpPr txBox="1">
              <a:spLocks noChangeArrowheads="1"/>
            </p:cNvSpPr>
            <p:nvPr/>
          </p:nvSpPr>
          <p:spPr bwMode="auto">
            <a:xfrm>
              <a:off x="3120" y="192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MO</a:t>
              </a:r>
            </a:p>
          </p:txBody>
        </p:sp>
        <p:sp>
          <p:nvSpPr>
            <p:cNvPr id="48234" name="Text Box 103"/>
            <p:cNvSpPr txBox="1">
              <a:spLocks noChangeArrowheads="1"/>
            </p:cNvSpPr>
            <p:nvPr/>
          </p:nvSpPr>
          <p:spPr bwMode="auto">
            <a:xfrm>
              <a:off x="3024" y="148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IA</a:t>
              </a:r>
            </a:p>
          </p:txBody>
        </p:sp>
        <p:sp>
          <p:nvSpPr>
            <p:cNvPr id="48235" name="Text Box 104"/>
            <p:cNvSpPr txBox="1">
              <a:spLocks noChangeArrowheads="1"/>
            </p:cNvSpPr>
            <p:nvPr/>
          </p:nvSpPr>
          <p:spPr bwMode="auto">
            <a:xfrm>
              <a:off x="2976" y="1008"/>
              <a:ext cx="336" cy="154"/>
            </a:xfrm>
            <a:prstGeom prst="rect">
              <a:avLst/>
            </a:prstGeom>
            <a:noFill/>
            <a:ln w="9525">
              <a:noFill/>
              <a:miter lim="800000"/>
              <a:headEnd/>
              <a:tailEnd/>
            </a:ln>
          </p:spPr>
          <p:txBody>
            <a:bodyPr>
              <a:spAutoFit/>
            </a:bodyPr>
            <a:lstStyle/>
            <a:p>
              <a:pPr algn="ctr"/>
              <a:r>
                <a:rPr kumimoji="1" lang="en-US" sz="1000" b="1" i="1">
                  <a:solidFill>
                    <a:srgbClr val="FFFFFF"/>
                  </a:solidFill>
                </a:rPr>
                <a:t>MN</a:t>
              </a:r>
            </a:p>
          </p:txBody>
        </p:sp>
        <p:sp>
          <p:nvSpPr>
            <p:cNvPr id="48236" name="Text Box 105"/>
            <p:cNvSpPr txBox="1">
              <a:spLocks noChangeArrowheads="1"/>
            </p:cNvSpPr>
            <p:nvPr/>
          </p:nvSpPr>
          <p:spPr bwMode="auto">
            <a:xfrm>
              <a:off x="3408" y="2496"/>
              <a:ext cx="336" cy="154"/>
            </a:xfrm>
            <a:prstGeom prst="rect">
              <a:avLst/>
            </a:prstGeom>
            <a:noFill/>
            <a:ln w="9525">
              <a:noFill/>
              <a:miter lim="800000"/>
              <a:headEnd/>
              <a:tailEnd/>
            </a:ln>
          </p:spPr>
          <p:txBody>
            <a:bodyPr>
              <a:spAutoFit/>
            </a:bodyPr>
            <a:lstStyle/>
            <a:p>
              <a:pPr algn="ctr"/>
              <a:r>
                <a:rPr kumimoji="1" lang="en-US" sz="1000" b="1" i="1">
                  <a:solidFill>
                    <a:srgbClr val="FFFFFF"/>
                  </a:solidFill>
                </a:rPr>
                <a:t>MS</a:t>
              </a:r>
            </a:p>
          </p:txBody>
        </p:sp>
        <p:sp>
          <p:nvSpPr>
            <p:cNvPr id="48237" name="Text Box 106"/>
            <p:cNvSpPr txBox="1">
              <a:spLocks noChangeArrowheads="1"/>
            </p:cNvSpPr>
            <p:nvPr/>
          </p:nvSpPr>
          <p:spPr bwMode="auto">
            <a:xfrm>
              <a:off x="3984" y="163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OH</a:t>
              </a:r>
            </a:p>
          </p:txBody>
        </p:sp>
        <p:sp>
          <p:nvSpPr>
            <p:cNvPr id="48238" name="Text Box 107"/>
            <p:cNvSpPr txBox="1">
              <a:spLocks noChangeArrowheads="1"/>
            </p:cNvSpPr>
            <p:nvPr/>
          </p:nvSpPr>
          <p:spPr bwMode="auto">
            <a:xfrm>
              <a:off x="3312" y="120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WI</a:t>
              </a:r>
            </a:p>
          </p:txBody>
        </p:sp>
        <p:sp>
          <p:nvSpPr>
            <p:cNvPr id="48239" name="Text Box 108"/>
            <p:cNvSpPr txBox="1">
              <a:spLocks noChangeArrowheads="1"/>
            </p:cNvSpPr>
            <p:nvPr/>
          </p:nvSpPr>
          <p:spPr bwMode="auto">
            <a:xfrm>
              <a:off x="3696" y="168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IN</a:t>
              </a:r>
            </a:p>
          </p:txBody>
        </p:sp>
        <p:sp>
          <p:nvSpPr>
            <p:cNvPr id="48240" name="Text Box 109"/>
            <p:cNvSpPr txBox="1">
              <a:spLocks noChangeArrowheads="1"/>
            </p:cNvSpPr>
            <p:nvPr/>
          </p:nvSpPr>
          <p:spPr bwMode="auto">
            <a:xfrm>
              <a:off x="3408" y="168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IL</a:t>
              </a:r>
            </a:p>
          </p:txBody>
        </p:sp>
        <p:sp>
          <p:nvSpPr>
            <p:cNvPr id="48241" name="Text Box 110"/>
            <p:cNvSpPr txBox="1">
              <a:spLocks noChangeArrowheads="1"/>
            </p:cNvSpPr>
            <p:nvPr/>
          </p:nvSpPr>
          <p:spPr bwMode="auto">
            <a:xfrm>
              <a:off x="3792" y="134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MI</a:t>
              </a:r>
            </a:p>
          </p:txBody>
        </p:sp>
        <p:sp>
          <p:nvSpPr>
            <p:cNvPr id="48242" name="Text Box 111"/>
            <p:cNvSpPr txBox="1">
              <a:spLocks noChangeArrowheads="1"/>
            </p:cNvSpPr>
            <p:nvPr/>
          </p:nvSpPr>
          <p:spPr bwMode="auto">
            <a:xfrm>
              <a:off x="4944" y="86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ME</a:t>
              </a:r>
            </a:p>
          </p:txBody>
        </p:sp>
        <p:sp>
          <p:nvSpPr>
            <p:cNvPr id="48243" name="Text Box 112"/>
            <p:cNvSpPr txBox="1">
              <a:spLocks noChangeArrowheads="1"/>
            </p:cNvSpPr>
            <p:nvPr/>
          </p:nvSpPr>
          <p:spPr bwMode="auto">
            <a:xfrm>
              <a:off x="3792" y="196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KY</a:t>
              </a:r>
            </a:p>
          </p:txBody>
        </p:sp>
        <p:sp>
          <p:nvSpPr>
            <p:cNvPr id="48244" name="Text Box 113"/>
            <p:cNvSpPr txBox="1">
              <a:spLocks noChangeArrowheads="1"/>
            </p:cNvSpPr>
            <p:nvPr/>
          </p:nvSpPr>
          <p:spPr bwMode="auto">
            <a:xfrm>
              <a:off x="4560" y="1200"/>
              <a:ext cx="336" cy="154"/>
            </a:xfrm>
            <a:prstGeom prst="rect">
              <a:avLst/>
            </a:prstGeom>
            <a:noFill/>
            <a:ln w="9525">
              <a:noFill/>
              <a:miter lim="800000"/>
              <a:headEnd/>
              <a:tailEnd/>
            </a:ln>
          </p:spPr>
          <p:txBody>
            <a:bodyPr>
              <a:spAutoFit/>
            </a:bodyPr>
            <a:lstStyle/>
            <a:p>
              <a:pPr algn="ctr"/>
              <a:r>
                <a:rPr kumimoji="1" lang="en-US" sz="1000" b="1" i="1">
                  <a:solidFill>
                    <a:srgbClr val="FFFFFF"/>
                  </a:solidFill>
                </a:rPr>
                <a:t>NY</a:t>
              </a:r>
            </a:p>
          </p:txBody>
        </p:sp>
        <p:sp>
          <p:nvSpPr>
            <p:cNvPr id="48245" name="Text Box 114"/>
            <p:cNvSpPr txBox="1">
              <a:spLocks noChangeArrowheads="1"/>
            </p:cNvSpPr>
            <p:nvPr/>
          </p:nvSpPr>
          <p:spPr bwMode="auto">
            <a:xfrm>
              <a:off x="4368" y="148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PA</a:t>
              </a:r>
            </a:p>
          </p:txBody>
        </p:sp>
        <p:sp>
          <p:nvSpPr>
            <p:cNvPr id="48246" name="Text Box 115"/>
            <p:cNvSpPr txBox="1">
              <a:spLocks noChangeArrowheads="1"/>
            </p:cNvSpPr>
            <p:nvPr/>
          </p:nvSpPr>
          <p:spPr bwMode="auto">
            <a:xfrm>
              <a:off x="4176" y="177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WV</a:t>
              </a:r>
            </a:p>
          </p:txBody>
        </p:sp>
        <p:sp>
          <p:nvSpPr>
            <p:cNvPr id="48247" name="Text Box 116"/>
            <p:cNvSpPr txBox="1">
              <a:spLocks noChangeArrowheads="1"/>
            </p:cNvSpPr>
            <p:nvPr/>
          </p:nvSpPr>
          <p:spPr bwMode="auto">
            <a:xfrm>
              <a:off x="4416" y="187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VA</a:t>
              </a:r>
            </a:p>
          </p:txBody>
        </p:sp>
        <p:sp>
          <p:nvSpPr>
            <p:cNvPr id="48248" name="Text Box 117"/>
            <p:cNvSpPr txBox="1">
              <a:spLocks noChangeArrowheads="1"/>
            </p:cNvSpPr>
            <p:nvPr/>
          </p:nvSpPr>
          <p:spPr bwMode="auto">
            <a:xfrm>
              <a:off x="4368" y="211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NC</a:t>
              </a:r>
            </a:p>
          </p:txBody>
        </p:sp>
        <p:sp>
          <p:nvSpPr>
            <p:cNvPr id="48249" name="Text Box 118"/>
            <p:cNvSpPr txBox="1">
              <a:spLocks noChangeArrowheads="1"/>
            </p:cNvSpPr>
            <p:nvPr/>
          </p:nvSpPr>
          <p:spPr bwMode="auto">
            <a:xfrm>
              <a:off x="4032" y="244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GA</a:t>
              </a:r>
            </a:p>
          </p:txBody>
        </p:sp>
        <p:sp>
          <p:nvSpPr>
            <p:cNvPr id="48250" name="Text Box 119"/>
            <p:cNvSpPr txBox="1">
              <a:spLocks noChangeArrowheads="1"/>
            </p:cNvSpPr>
            <p:nvPr/>
          </p:nvSpPr>
          <p:spPr bwMode="auto">
            <a:xfrm>
              <a:off x="3696" y="216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TN</a:t>
              </a:r>
            </a:p>
          </p:txBody>
        </p:sp>
        <p:sp>
          <p:nvSpPr>
            <p:cNvPr id="48251" name="Text Box 120"/>
            <p:cNvSpPr txBox="1">
              <a:spLocks noChangeArrowheads="1"/>
            </p:cNvSpPr>
            <p:nvPr/>
          </p:nvSpPr>
          <p:spPr bwMode="auto">
            <a:xfrm>
              <a:off x="3696" y="249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AL</a:t>
              </a:r>
            </a:p>
          </p:txBody>
        </p:sp>
        <p:sp>
          <p:nvSpPr>
            <p:cNvPr id="48252" name="Text Box 121"/>
            <p:cNvSpPr txBox="1">
              <a:spLocks noChangeArrowheads="1"/>
            </p:cNvSpPr>
            <p:nvPr/>
          </p:nvSpPr>
          <p:spPr bwMode="auto">
            <a:xfrm>
              <a:off x="4224" y="2928"/>
              <a:ext cx="336" cy="154"/>
            </a:xfrm>
            <a:prstGeom prst="rect">
              <a:avLst/>
            </a:prstGeom>
            <a:noFill/>
            <a:ln w="9525">
              <a:noFill/>
              <a:miter lim="800000"/>
              <a:headEnd/>
              <a:tailEnd/>
            </a:ln>
          </p:spPr>
          <p:txBody>
            <a:bodyPr>
              <a:spAutoFit/>
            </a:bodyPr>
            <a:lstStyle/>
            <a:p>
              <a:pPr algn="ctr"/>
              <a:r>
                <a:rPr kumimoji="1" lang="en-US" sz="1000" b="1" i="1">
                  <a:solidFill>
                    <a:srgbClr val="FFFFFF"/>
                  </a:solidFill>
                </a:rPr>
                <a:t>FL</a:t>
              </a:r>
            </a:p>
          </p:txBody>
        </p:sp>
        <p:sp>
          <p:nvSpPr>
            <p:cNvPr id="48253" name="Text Box 122"/>
            <p:cNvSpPr txBox="1">
              <a:spLocks noChangeArrowheads="1"/>
            </p:cNvSpPr>
            <p:nvPr/>
          </p:nvSpPr>
          <p:spPr bwMode="auto">
            <a:xfrm>
              <a:off x="4272" y="230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SC</a:t>
              </a:r>
            </a:p>
          </p:txBody>
        </p:sp>
        <p:sp>
          <p:nvSpPr>
            <p:cNvPr id="48254" name="Text Box 123"/>
            <p:cNvSpPr txBox="1">
              <a:spLocks noChangeArrowheads="1"/>
            </p:cNvSpPr>
            <p:nvPr/>
          </p:nvSpPr>
          <p:spPr bwMode="auto">
            <a:xfrm rot="-208201">
              <a:off x="4800" y="1008"/>
              <a:ext cx="237" cy="144"/>
            </a:xfrm>
            <a:prstGeom prst="rect">
              <a:avLst/>
            </a:prstGeom>
            <a:noFill/>
            <a:ln w="9525">
              <a:noFill/>
              <a:miter lim="800000"/>
              <a:headEnd/>
              <a:tailEnd/>
            </a:ln>
          </p:spPr>
          <p:txBody>
            <a:bodyPr>
              <a:spAutoFit/>
            </a:bodyPr>
            <a:lstStyle/>
            <a:p>
              <a:pPr algn="ctr"/>
              <a:r>
                <a:rPr kumimoji="1" lang="en-US" sz="900" b="1" i="1">
                  <a:solidFill>
                    <a:srgbClr val="000000"/>
                  </a:solidFill>
                </a:rPr>
                <a:t>VT</a:t>
              </a:r>
            </a:p>
          </p:txBody>
        </p:sp>
      </p:grpSp>
      <p:grpSp>
        <p:nvGrpSpPr>
          <p:cNvPr id="48198" name="Group 124"/>
          <p:cNvGrpSpPr>
            <a:grpSpLocks/>
          </p:cNvGrpSpPr>
          <p:nvPr/>
        </p:nvGrpSpPr>
        <p:grpSpPr bwMode="auto">
          <a:xfrm>
            <a:off x="7391400" y="1752600"/>
            <a:ext cx="1128713" cy="1752600"/>
            <a:chOff x="4656" y="1104"/>
            <a:chExt cx="711" cy="1104"/>
          </a:xfrm>
        </p:grpSpPr>
        <p:sp>
          <p:nvSpPr>
            <p:cNvPr id="48201" name="Text Box 125"/>
            <p:cNvSpPr txBox="1">
              <a:spLocks noChangeArrowheads="1"/>
            </p:cNvSpPr>
            <p:nvPr/>
          </p:nvSpPr>
          <p:spPr bwMode="auto">
            <a:xfrm rot="-895885">
              <a:off x="5040" y="1728"/>
              <a:ext cx="231" cy="144"/>
            </a:xfrm>
            <a:prstGeom prst="rect">
              <a:avLst/>
            </a:prstGeom>
            <a:noFill/>
            <a:ln w="9525">
              <a:noFill/>
              <a:miter lim="800000"/>
              <a:headEnd/>
              <a:tailEnd/>
            </a:ln>
          </p:spPr>
          <p:txBody>
            <a:bodyPr>
              <a:spAutoFit/>
            </a:bodyPr>
            <a:lstStyle/>
            <a:p>
              <a:pPr algn="ctr"/>
              <a:r>
                <a:rPr kumimoji="1" lang="en-US" sz="900" b="1" i="1">
                  <a:solidFill>
                    <a:srgbClr val="000000"/>
                  </a:solidFill>
                </a:rPr>
                <a:t>NJ</a:t>
              </a:r>
            </a:p>
          </p:txBody>
        </p:sp>
        <p:sp>
          <p:nvSpPr>
            <p:cNvPr id="48202" name="Text Box 126"/>
            <p:cNvSpPr txBox="1">
              <a:spLocks noChangeArrowheads="1"/>
            </p:cNvSpPr>
            <p:nvPr/>
          </p:nvSpPr>
          <p:spPr bwMode="auto">
            <a:xfrm rot="-895885">
              <a:off x="4992" y="1872"/>
              <a:ext cx="231" cy="144"/>
            </a:xfrm>
            <a:prstGeom prst="rect">
              <a:avLst/>
            </a:prstGeom>
            <a:noFill/>
            <a:ln w="9525">
              <a:noFill/>
              <a:miter lim="800000"/>
              <a:headEnd/>
              <a:tailEnd/>
            </a:ln>
          </p:spPr>
          <p:txBody>
            <a:bodyPr>
              <a:spAutoFit/>
            </a:bodyPr>
            <a:lstStyle/>
            <a:p>
              <a:pPr algn="ctr"/>
              <a:r>
                <a:rPr kumimoji="1" lang="en-US" sz="900" b="1" i="1">
                  <a:solidFill>
                    <a:srgbClr val="000000"/>
                  </a:solidFill>
                </a:rPr>
                <a:t>DE</a:t>
              </a:r>
            </a:p>
          </p:txBody>
        </p:sp>
        <p:sp>
          <p:nvSpPr>
            <p:cNvPr id="48203" name="Text Box 127"/>
            <p:cNvSpPr txBox="1">
              <a:spLocks noChangeArrowheads="1"/>
            </p:cNvSpPr>
            <p:nvPr/>
          </p:nvSpPr>
          <p:spPr bwMode="auto">
            <a:xfrm rot="-895885">
              <a:off x="4992" y="2064"/>
              <a:ext cx="231" cy="144"/>
            </a:xfrm>
            <a:prstGeom prst="rect">
              <a:avLst/>
            </a:prstGeom>
            <a:noFill/>
            <a:ln w="9525">
              <a:noFill/>
              <a:miter lim="800000"/>
              <a:headEnd/>
              <a:tailEnd/>
            </a:ln>
          </p:spPr>
          <p:txBody>
            <a:bodyPr>
              <a:spAutoFit/>
            </a:bodyPr>
            <a:lstStyle/>
            <a:p>
              <a:pPr algn="ctr"/>
              <a:r>
                <a:rPr kumimoji="1" lang="en-US" sz="900" b="1" i="1">
                  <a:solidFill>
                    <a:srgbClr val="000000"/>
                  </a:solidFill>
                </a:rPr>
                <a:t>MD</a:t>
              </a:r>
            </a:p>
          </p:txBody>
        </p:sp>
        <p:sp>
          <p:nvSpPr>
            <p:cNvPr id="48204" name="Line 128"/>
            <p:cNvSpPr>
              <a:spLocks noChangeShapeType="1"/>
            </p:cNvSpPr>
            <p:nvPr/>
          </p:nvSpPr>
          <p:spPr bwMode="auto">
            <a:xfrm>
              <a:off x="4656" y="1728"/>
              <a:ext cx="432" cy="384"/>
            </a:xfrm>
            <a:prstGeom prst="line">
              <a:avLst/>
            </a:prstGeom>
            <a:noFill/>
            <a:ln w="9525">
              <a:solidFill>
                <a:schemeClr val="bg1"/>
              </a:solidFill>
              <a:round/>
              <a:headEnd/>
              <a:tailEnd/>
            </a:ln>
          </p:spPr>
          <p:txBody>
            <a:bodyPr/>
            <a:lstStyle/>
            <a:p>
              <a:endParaRPr lang="en-US"/>
            </a:p>
          </p:txBody>
        </p:sp>
        <p:sp>
          <p:nvSpPr>
            <p:cNvPr id="48205" name="Line 129"/>
            <p:cNvSpPr>
              <a:spLocks noChangeShapeType="1"/>
            </p:cNvSpPr>
            <p:nvPr/>
          </p:nvSpPr>
          <p:spPr bwMode="auto">
            <a:xfrm>
              <a:off x="4800" y="1776"/>
              <a:ext cx="288" cy="144"/>
            </a:xfrm>
            <a:prstGeom prst="line">
              <a:avLst/>
            </a:prstGeom>
            <a:noFill/>
            <a:ln w="9525">
              <a:solidFill>
                <a:schemeClr val="bg1"/>
              </a:solidFill>
              <a:round/>
              <a:headEnd/>
              <a:tailEnd/>
            </a:ln>
          </p:spPr>
          <p:txBody>
            <a:bodyPr/>
            <a:lstStyle/>
            <a:p>
              <a:endParaRPr lang="en-US"/>
            </a:p>
          </p:txBody>
        </p:sp>
        <p:sp>
          <p:nvSpPr>
            <p:cNvPr id="48206" name="Text Box 130"/>
            <p:cNvSpPr txBox="1">
              <a:spLocks noChangeArrowheads="1"/>
            </p:cNvSpPr>
            <p:nvPr/>
          </p:nvSpPr>
          <p:spPr bwMode="auto">
            <a:xfrm>
              <a:off x="4848" y="1104"/>
              <a:ext cx="336" cy="154"/>
            </a:xfrm>
            <a:prstGeom prst="rect">
              <a:avLst/>
            </a:prstGeom>
            <a:noFill/>
            <a:ln w="9525">
              <a:noFill/>
              <a:miter lim="800000"/>
              <a:headEnd/>
              <a:tailEnd/>
            </a:ln>
          </p:spPr>
          <p:txBody>
            <a:bodyPr>
              <a:spAutoFit/>
            </a:bodyPr>
            <a:lstStyle/>
            <a:p>
              <a:pPr algn="ctr"/>
              <a:r>
                <a:rPr kumimoji="1" lang="en-US" sz="1000" b="1" i="1">
                  <a:solidFill>
                    <a:srgbClr val="FFFFFF"/>
                  </a:solidFill>
                </a:rPr>
                <a:t>NH</a:t>
              </a:r>
            </a:p>
          </p:txBody>
        </p:sp>
        <p:sp>
          <p:nvSpPr>
            <p:cNvPr id="48207" name="Text Box 131"/>
            <p:cNvSpPr txBox="1">
              <a:spLocks noChangeArrowheads="1"/>
            </p:cNvSpPr>
            <p:nvPr/>
          </p:nvSpPr>
          <p:spPr bwMode="auto">
            <a:xfrm rot="-1613774">
              <a:off x="4848" y="120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MA</a:t>
              </a:r>
            </a:p>
          </p:txBody>
        </p:sp>
        <p:sp>
          <p:nvSpPr>
            <p:cNvPr id="48208" name="Text Box 132"/>
            <p:cNvSpPr txBox="1">
              <a:spLocks noChangeArrowheads="1"/>
            </p:cNvSpPr>
            <p:nvPr/>
          </p:nvSpPr>
          <p:spPr bwMode="auto">
            <a:xfrm rot="-895885">
              <a:off x="5136" y="1440"/>
              <a:ext cx="231" cy="144"/>
            </a:xfrm>
            <a:prstGeom prst="rect">
              <a:avLst/>
            </a:prstGeom>
            <a:noFill/>
            <a:ln w="9525">
              <a:noFill/>
              <a:miter lim="800000"/>
              <a:headEnd/>
              <a:tailEnd/>
            </a:ln>
          </p:spPr>
          <p:txBody>
            <a:bodyPr>
              <a:spAutoFit/>
            </a:bodyPr>
            <a:lstStyle/>
            <a:p>
              <a:pPr algn="ctr"/>
              <a:r>
                <a:rPr kumimoji="1" lang="en-US" sz="900" b="1" i="1">
                  <a:solidFill>
                    <a:srgbClr val="000000"/>
                  </a:solidFill>
                </a:rPr>
                <a:t>RI</a:t>
              </a:r>
            </a:p>
          </p:txBody>
        </p:sp>
        <p:sp>
          <p:nvSpPr>
            <p:cNvPr id="48209" name="Text Box 133"/>
            <p:cNvSpPr txBox="1">
              <a:spLocks noChangeArrowheads="1"/>
            </p:cNvSpPr>
            <p:nvPr/>
          </p:nvSpPr>
          <p:spPr bwMode="auto">
            <a:xfrm rot="-895885">
              <a:off x="5088" y="1584"/>
              <a:ext cx="231" cy="144"/>
            </a:xfrm>
            <a:prstGeom prst="rect">
              <a:avLst/>
            </a:prstGeom>
            <a:noFill/>
            <a:ln w="9525">
              <a:noFill/>
              <a:miter lim="800000"/>
              <a:headEnd/>
              <a:tailEnd/>
            </a:ln>
          </p:spPr>
          <p:txBody>
            <a:bodyPr>
              <a:spAutoFit/>
            </a:bodyPr>
            <a:lstStyle/>
            <a:p>
              <a:pPr algn="ctr"/>
              <a:r>
                <a:rPr kumimoji="1" lang="en-US" sz="900" b="1" i="1">
                  <a:solidFill>
                    <a:srgbClr val="000000"/>
                  </a:solidFill>
                </a:rPr>
                <a:t>CT</a:t>
              </a:r>
            </a:p>
          </p:txBody>
        </p:sp>
        <p:sp>
          <p:nvSpPr>
            <p:cNvPr id="48210" name="Line 134"/>
            <p:cNvSpPr>
              <a:spLocks noChangeShapeType="1"/>
            </p:cNvSpPr>
            <p:nvPr/>
          </p:nvSpPr>
          <p:spPr bwMode="auto">
            <a:xfrm>
              <a:off x="5088" y="1392"/>
              <a:ext cx="144" cy="96"/>
            </a:xfrm>
            <a:prstGeom prst="line">
              <a:avLst/>
            </a:prstGeom>
            <a:noFill/>
            <a:ln w="9525">
              <a:solidFill>
                <a:schemeClr val="bg1"/>
              </a:solidFill>
              <a:round/>
              <a:headEnd/>
              <a:tailEnd/>
            </a:ln>
          </p:spPr>
          <p:txBody>
            <a:bodyPr/>
            <a:lstStyle/>
            <a:p>
              <a:endParaRPr lang="en-US"/>
            </a:p>
          </p:txBody>
        </p:sp>
        <p:sp>
          <p:nvSpPr>
            <p:cNvPr id="48211" name="Line 135"/>
            <p:cNvSpPr>
              <a:spLocks noChangeShapeType="1"/>
            </p:cNvSpPr>
            <p:nvPr/>
          </p:nvSpPr>
          <p:spPr bwMode="auto">
            <a:xfrm>
              <a:off x="4992" y="1392"/>
              <a:ext cx="192" cy="240"/>
            </a:xfrm>
            <a:prstGeom prst="line">
              <a:avLst/>
            </a:prstGeom>
            <a:noFill/>
            <a:ln w="9525">
              <a:solidFill>
                <a:schemeClr val="bg1"/>
              </a:solidFill>
              <a:round/>
              <a:headEnd/>
              <a:tailEnd/>
            </a:ln>
          </p:spPr>
          <p:txBody>
            <a:bodyPr/>
            <a:lstStyle/>
            <a:p>
              <a:endParaRPr lang="en-US"/>
            </a:p>
          </p:txBody>
        </p:sp>
        <p:sp>
          <p:nvSpPr>
            <p:cNvPr id="48212" name="Line 136"/>
            <p:cNvSpPr>
              <a:spLocks noChangeShapeType="1"/>
            </p:cNvSpPr>
            <p:nvPr/>
          </p:nvSpPr>
          <p:spPr bwMode="auto">
            <a:xfrm>
              <a:off x="4848" y="1632"/>
              <a:ext cx="288" cy="144"/>
            </a:xfrm>
            <a:prstGeom prst="line">
              <a:avLst/>
            </a:prstGeom>
            <a:noFill/>
            <a:ln w="9525">
              <a:solidFill>
                <a:schemeClr val="bg1"/>
              </a:solidFill>
              <a:round/>
              <a:headEnd/>
              <a:tailEnd/>
            </a:ln>
          </p:spPr>
          <p:txBody>
            <a:bodyPr/>
            <a:lstStyle/>
            <a:p>
              <a:endParaRPr lang="en-US"/>
            </a:p>
          </p:txBody>
        </p:sp>
      </p:grpSp>
      <p:sp>
        <p:nvSpPr>
          <p:cNvPr id="48199" name="Text Box 137"/>
          <p:cNvSpPr txBox="1">
            <a:spLocks noChangeArrowheads="1"/>
          </p:cNvSpPr>
          <p:nvPr/>
        </p:nvSpPr>
        <p:spPr bwMode="auto">
          <a:xfrm>
            <a:off x="2286000" y="5486400"/>
            <a:ext cx="533400" cy="244475"/>
          </a:xfrm>
          <a:prstGeom prst="rect">
            <a:avLst/>
          </a:prstGeom>
          <a:noFill/>
          <a:ln w="9525">
            <a:noFill/>
            <a:miter lim="800000"/>
            <a:headEnd/>
            <a:tailEnd/>
          </a:ln>
        </p:spPr>
        <p:txBody>
          <a:bodyPr>
            <a:spAutoFit/>
          </a:bodyPr>
          <a:lstStyle/>
          <a:p>
            <a:pPr algn="ctr"/>
            <a:r>
              <a:rPr kumimoji="1" lang="en-US" sz="1000" b="1" i="1">
                <a:solidFill>
                  <a:srgbClr val="000000"/>
                </a:solidFill>
              </a:rPr>
              <a:t>HI</a:t>
            </a:r>
          </a:p>
        </p:txBody>
      </p:sp>
      <p:sp>
        <p:nvSpPr>
          <p:cNvPr id="48200" name="Line 138"/>
          <p:cNvSpPr>
            <a:spLocks noChangeShapeType="1"/>
          </p:cNvSpPr>
          <p:nvPr/>
        </p:nvSpPr>
        <p:spPr bwMode="auto">
          <a:xfrm flipH="1">
            <a:off x="2667000" y="5334000"/>
            <a:ext cx="381000" cy="228600"/>
          </a:xfrm>
          <a:prstGeom prst="line">
            <a:avLst/>
          </a:prstGeom>
          <a:noFill/>
          <a:ln w="9525">
            <a:solidFill>
              <a:schemeClr val="bg1"/>
            </a:solidFill>
            <a:round/>
            <a:headEnd/>
            <a:tailEnd/>
          </a:ln>
        </p:spPr>
        <p:txBody>
          <a:bodyPr/>
          <a:lstStyle/>
          <a:p>
            <a:endParaRPr lang="en-US"/>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sz="quarter"/>
          </p:nvPr>
        </p:nvSpPr>
        <p:spPr>
          <a:xfrm>
            <a:off x="0" y="0"/>
            <a:ext cx="9144000" cy="990600"/>
          </a:xfrm>
        </p:spPr>
        <p:txBody>
          <a:bodyPr/>
          <a:lstStyle/>
          <a:p>
            <a:pPr eaLnBrk="1" hangingPunct="1"/>
            <a:r>
              <a:rPr lang="en-US" sz="3900" smtClean="0">
                <a:solidFill>
                  <a:srgbClr val="003399"/>
                </a:solidFill>
              </a:rPr>
              <a:t>NPHPSP Governance Instrument Use</a:t>
            </a:r>
            <a:r>
              <a:rPr lang="en-US" sz="4400" smtClean="0">
                <a:solidFill>
                  <a:srgbClr val="003399"/>
                </a:solidFill>
              </a:rPr>
              <a:t> </a:t>
            </a:r>
            <a:br>
              <a:rPr lang="en-US" sz="4400" smtClean="0">
                <a:solidFill>
                  <a:srgbClr val="003399"/>
                </a:solidFill>
              </a:rPr>
            </a:br>
            <a:r>
              <a:rPr lang="en-US" sz="2800" b="0" smtClean="0">
                <a:solidFill>
                  <a:srgbClr val="003399"/>
                </a:solidFill>
              </a:rPr>
              <a:t>(Thru August 2010)</a:t>
            </a:r>
          </a:p>
        </p:txBody>
      </p:sp>
      <p:sp>
        <p:nvSpPr>
          <p:cNvPr id="49155" name="Freeform 3"/>
          <p:cNvSpPr>
            <a:spLocks/>
          </p:cNvSpPr>
          <p:nvPr/>
        </p:nvSpPr>
        <p:spPr bwMode="auto">
          <a:xfrm>
            <a:off x="381000" y="3962400"/>
            <a:ext cx="1882775" cy="1487488"/>
          </a:xfrm>
          <a:custGeom>
            <a:avLst/>
            <a:gdLst>
              <a:gd name="T0" fmla="*/ 2147483647 w 754"/>
              <a:gd name="T1" fmla="*/ 2147483647 h 793"/>
              <a:gd name="T2" fmla="*/ 2147483647 w 754"/>
              <a:gd name="T3" fmla="*/ 2147483647 h 793"/>
              <a:gd name="T4" fmla="*/ 2147483647 w 754"/>
              <a:gd name="T5" fmla="*/ 2147483647 h 793"/>
              <a:gd name="T6" fmla="*/ 2147483647 w 754"/>
              <a:gd name="T7" fmla="*/ 2147483647 h 793"/>
              <a:gd name="T8" fmla="*/ 2147483647 w 754"/>
              <a:gd name="T9" fmla="*/ 2147483647 h 793"/>
              <a:gd name="T10" fmla="*/ 2147483647 w 754"/>
              <a:gd name="T11" fmla="*/ 2147483647 h 793"/>
              <a:gd name="T12" fmla="*/ 2147483647 w 754"/>
              <a:gd name="T13" fmla="*/ 2147483647 h 793"/>
              <a:gd name="T14" fmla="*/ 2147483647 w 754"/>
              <a:gd name="T15" fmla="*/ 2147483647 h 793"/>
              <a:gd name="T16" fmla="*/ 2147483647 w 754"/>
              <a:gd name="T17" fmla="*/ 2147483647 h 793"/>
              <a:gd name="T18" fmla="*/ 2147483647 w 754"/>
              <a:gd name="T19" fmla="*/ 2147483647 h 793"/>
              <a:gd name="T20" fmla="*/ 2147483647 w 754"/>
              <a:gd name="T21" fmla="*/ 2147483647 h 793"/>
              <a:gd name="T22" fmla="*/ 2147483647 w 754"/>
              <a:gd name="T23" fmla="*/ 2147483647 h 793"/>
              <a:gd name="T24" fmla="*/ 2147483647 w 754"/>
              <a:gd name="T25" fmla="*/ 2147483647 h 793"/>
              <a:gd name="T26" fmla="*/ 2147483647 w 754"/>
              <a:gd name="T27" fmla="*/ 2147483647 h 793"/>
              <a:gd name="T28" fmla="*/ 2147483647 w 754"/>
              <a:gd name="T29" fmla="*/ 2147483647 h 793"/>
              <a:gd name="T30" fmla="*/ 2147483647 w 754"/>
              <a:gd name="T31" fmla="*/ 2147483647 h 793"/>
              <a:gd name="T32" fmla="*/ 2147483647 w 754"/>
              <a:gd name="T33" fmla="*/ 2147483647 h 793"/>
              <a:gd name="T34" fmla="*/ 2147483647 w 754"/>
              <a:gd name="T35" fmla="*/ 2147483647 h 793"/>
              <a:gd name="T36" fmla="*/ 2147483647 w 754"/>
              <a:gd name="T37" fmla="*/ 0 h 793"/>
              <a:gd name="T38" fmla="*/ 2147483647 w 754"/>
              <a:gd name="T39" fmla="*/ 2147483647 h 793"/>
              <a:gd name="T40" fmla="*/ 2147483647 w 754"/>
              <a:gd name="T41" fmla="*/ 2147483647 h 793"/>
              <a:gd name="T42" fmla="*/ 2147483647 w 754"/>
              <a:gd name="T43" fmla="*/ 2147483647 h 793"/>
              <a:gd name="T44" fmla="*/ 2147483647 w 754"/>
              <a:gd name="T45" fmla="*/ 2147483647 h 793"/>
              <a:gd name="T46" fmla="*/ 2147483647 w 754"/>
              <a:gd name="T47" fmla="*/ 2147483647 h 793"/>
              <a:gd name="T48" fmla="*/ 2147483647 w 754"/>
              <a:gd name="T49" fmla="*/ 2147483647 h 793"/>
              <a:gd name="T50" fmla="*/ 2147483647 w 754"/>
              <a:gd name="T51" fmla="*/ 2147483647 h 793"/>
              <a:gd name="T52" fmla="*/ 2147483647 w 754"/>
              <a:gd name="T53" fmla="*/ 2147483647 h 793"/>
              <a:gd name="T54" fmla="*/ 2147483647 w 754"/>
              <a:gd name="T55" fmla="*/ 2147483647 h 793"/>
              <a:gd name="T56" fmla="*/ 2147483647 w 754"/>
              <a:gd name="T57" fmla="*/ 2147483647 h 793"/>
              <a:gd name="T58" fmla="*/ 2147483647 w 754"/>
              <a:gd name="T59" fmla="*/ 2147483647 h 793"/>
              <a:gd name="T60" fmla="*/ 2147483647 w 754"/>
              <a:gd name="T61" fmla="*/ 2147483647 h 793"/>
              <a:gd name="T62" fmla="*/ 2147483647 w 754"/>
              <a:gd name="T63" fmla="*/ 2147483647 h 793"/>
              <a:gd name="T64" fmla="*/ 2147483647 w 754"/>
              <a:gd name="T65" fmla="*/ 2147483647 h 793"/>
              <a:gd name="T66" fmla="*/ 2147483647 w 754"/>
              <a:gd name="T67" fmla="*/ 2147483647 h 793"/>
              <a:gd name="T68" fmla="*/ 2147483647 w 754"/>
              <a:gd name="T69" fmla="*/ 2147483647 h 793"/>
              <a:gd name="T70" fmla="*/ 2147483647 w 754"/>
              <a:gd name="T71" fmla="*/ 2147483647 h 793"/>
              <a:gd name="T72" fmla="*/ 2147483647 w 754"/>
              <a:gd name="T73" fmla="*/ 2147483647 h 793"/>
              <a:gd name="T74" fmla="*/ 2147483647 w 754"/>
              <a:gd name="T75" fmla="*/ 2147483647 h 793"/>
              <a:gd name="T76" fmla="*/ 2147483647 w 754"/>
              <a:gd name="T77" fmla="*/ 2147483647 h 793"/>
              <a:gd name="T78" fmla="*/ 2147483647 w 754"/>
              <a:gd name="T79" fmla="*/ 2147483647 h 793"/>
              <a:gd name="T80" fmla="*/ 2147483647 w 754"/>
              <a:gd name="T81" fmla="*/ 2147483647 h 793"/>
              <a:gd name="T82" fmla="*/ 2147483647 w 754"/>
              <a:gd name="T83" fmla="*/ 2147483647 h 793"/>
              <a:gd name="T84" fmla="*/ 2147483647 w 754"/>
              <a:gd name="T85" fmla="*/ 2147483647 h 793"/>
              <a:gd name="T86" fmla="*/ 2147483647 w 754"/>
              <a:gd name="T87" fmla="*/ 2147483647 h 793"/>
              <a:gd name="T88" fmla="*/ 2147483647 w 754"/>
              <a:gd name="T89" fmla="*/ 2147483647 h 793"/>
              <a:gd name="T90" fmla="*/ 2147483647 w 754"/>
              <a:gd name="T91" fmla="*/ 2147483647 h 793"/>
              <a:gd name="T92" fmla="*/ 2147483647 w 754"/>
              <a:gd name="T93" fmla="*/ 2147483647 h 793"/>
              <a:gd name="T94" fmla="*/ 2147483647 w 754"/>
              <a:gd name="T95" fmla="*/ 2147483647 h 793"/>
              <a:gd name="T96" fmla="*/ 2147483647 w 754"/>
              <a:gd name="T97" fmla="*/ 2147483647 h 793"/>
              <a:gd name="T98" fmla="*/ 2147483647 w 754"/>
              <a:gd name="T99" fmla="*/ 2147483647 h 793"/>
              <a:gd name="T100" fmla="*/ 2147483647 w 754"/>
              <a:gd name="T101" fmla="*/ 2147483647 h 793"/>
              <a:gd name="T102" fmla="*/ 2147483647 w 754"/>
              <a:gd name="T103" fmla="*/ 2147483647 h 793"/>
              <a:gd name="T104" fmla="*/ 2147483647 w 754"/>
              <a:gd name="T105" fmla="*/ 2147483647 h 793"/>
              <a:gd name="T106" fmla="*/ 2147483647 w 754"/>
              <a:gd name="T107" fmla="*/ 2147483647 h 793"/>
              <a:gd name="T108" fmla="*/ 2147483647 w 754"/>
              <a:gd name="T109" fmla="*/ 2147483647 h 793"/>
              <a:gd name="T110" fmla="*/ 2147483647 w 754"/>
              <a:gd name="T111" fmla="*/ 2147483647 h 793"/>
              <a:gd name="T112" fmla="*/ 2147483647 w 754"/>
              <a:gd name="T113" fmla="*/ 2147483647 h 79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54"/>
              <a:gd name="T172" fmla="*/ 0 h 793"/>
              <a:gd name="T173" fmla="*/ 754 w 754"/>
              <a:gd name="T174" fmla="*/ 793 h 79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54" h="793">
                <a:moveTo>
                  <a:pt x="0" y="685"/>
                </a:moveTo>
                <a:lnTo>
                  <a:pt x="5" y="673"/>
                </a:lnTo>
                <a:lnTo>
                  <a:pt x="11" y="675"/>
                </a:lnTo>
                <a:lnTo>
                  <a:pt x="44" y="650"/>
                </a:lnTo>
                <a:lnTo>
                  <a:pt x="65" y="658"/>
                </a:lnTo>
                <a:lnTo>
                  <a:pt x="68" y="669"/>
                </a:lnTo>
                <a:lnTo>
                  <a:pt x="70" y="658"/>
                </a:lnTo>
                <a:lnTo>
                  <a:pt x="90" y="644"/>
                </a:lnTo>
                <a:lnTo>
                  <a:pt x="119" y="632"/>
                </a:lnTo>
                <a:lnTo>
                  <a:pt x="147" y="612"/>
                </a:lnTo>
                <a:lnTo>
                  <a:pt x="154" y="614"/>
                </a:lnTo>
                <a:lnTo>
                  <a:pt x="160" y="582"/>
                </a:lnTo>
                <a:lnTo>
                  <a:pt x="179" y="556"/>
                </a:lnTo>
                <a:lnTo>
                  <a:pt x="152" y="556"/>
                </a:lnTo>
                <a:lnTo>
                  <a:pt x="157" y="544"/>
                </a:lnTo>
                <a:lnTo>
                  <a:pt x="167" y="544"/>
                </a:lnTo>
                <a:lnTo>
                  <a:pt x="157" y="540"/>
                </a:lnTo>
                <a:lnTo>
                  <a:pt x="145" y="554"/>
                </a:lnTo>
                <a:lnTo>
                  <a:pt x="142" y="566"/>
                </a:lnTo>
                <a:lnTo>
                  <a:pt x="128" y="538"/>
                </a:lnTo>
                <a:lnTo>
                  <a:pt x="121" y="542"/>
                </a:lnTo>
                <a:lnTo>
                  <a:pt x="114" y="528"/>
                </a:lnTo>
                <a:lnTo>
                  <a:pt x="92" y="536"/>
                </a:lnTo>
                <a:lnTo>
                  <a:pt x="87" y="536"/>
                </a:lnTo>
                <a:lnTo>
                  <a:pt x="70" y="532"/>
                </a:lnTo>
                <a:lnTo>
                  <a:pt x="88" y="513"/>
                </a:lnTo>
                <a:lnTo>
                  <a:pt x="87" y="507"/>
                </a:lnTo>
                <a:lnTo>
                  <a:pt x="90" y="495"/>
                </a:lnTo>
                <a:lnTo>
                  <a:pt x="88" y="459"/>
                </a:lnTo>
                <a:lnTo>
                  <a:pt x="102" y="443"/>
                </a:lnTo>
                <a:lnTo>
                  <a:pt x="87" y="453"/>
                </a:lnTo>
                <a:lnTo>
                  <a:pt x="87" y="465"/>
                </a:lnTo>
                <a:lnTo>
                  <a:pt x="73" y="475"/>
                </a:lnTo>
                <a:lnTo>
                  <a:pt x="54" y="465"/>
                </a:lnTo>
                <a:lnTo>
                  <a:pt x="49" y="435"/>
                </a:lnTo>
                <a:lnTo>
                  <a:pt x="39" y="425"/>
                </a:lnTo>
                <a:lnTo>
                  <a:pt x="41" y="417"/>
                </a:lnTo>
                <a:lnTo>
                  <a:pt x="46" y="417"/>
                </a:lnTo>
                <a:lnTo>
                  <a:pt x="51" y="411"/>
                </a:lnTo>
                <a:lnTo>
                  <a:pt x="56" y="411"/>
                </a:lnTo>
                <a:lnTo>
                  <a:pt x="53" y="407"/>
                </a:lnTo>
                <a:lnTo>
                  <a:pt x="56" y="403"/>
                </a:lnTo>
                <a:lnTo>
                  <a:pt x="49" y="397"/>
                </a:lnTo>
                <a:lnTo>
                  <a:pt x="46" y="401"/>
                </a:lnTo>
                <a:lnTo>
                  <a:pt x="39" y="374"/>
                </a:lnTo>
                <a:lnTo>
                  <a:pt x="46" y="360"/>
                </a:lnTo>
                <a:lnTo>
                  <a:pt x="82" y="336"/>
                </a:lnTo>
                <a:lnTo>
                  <a:pt x="92" y="318"/>
                </a:lnTo>
                <a:lnTo>
                  <a:pt x="102" y="314"/>
                </a:lnTo>
                <a:lnTo>
                  <a:pt x="116" y="328"/>
                </a:lnTo>
                <a:lnTo>
                  <a:pt x="130" y="326"/>
                </a:lnTo>
                <a:lnTo>
                  <a:pt x="135" y="320"/>
                </a:lnTo>
                <a:lnTo>
                  <a:pt x="159" y="326"/>
                </a:lnTo>
                <a:lnTo>
                  <a:pt x="166" y="296"/>
                </a:lnTo>
                <a:lnTo>
                  <a:pt x="159" y="284"/>
                </a:lnTo>
                <a:lnTo>
                  <a:pt x="177" y="278"/>
                </a:lnTo>
                <a:lnTo>
                  <a:pt x="160" y="268"/>
                </a:lnTo>
                <a:lnTo>
                  <a:pt x="142" y="282"/>
                </a:lnTo>
                <a:lnTo>
                  <a:pt x="140" y="266"/>
                </a:lnTo>
                <a:lnTo>
                  <a:pt x="102" y="259"/>
                </a:lnTo>
                <a:lnTo>
                  <a:pt x="87" y="237"/>
                </a:lnTo>
                <a:lnTo>
                  <a:pt x="83" y="209"/>
                </a:lnTo>
                <a:lnTo>
                  <a:pt x="95" y="217"/>
                </a:lnTo>
                <a:lnTo>
                  <a:pt x="73" y="183"/>
                </a:lnTo>
                <a:lnTo>
                  <a:pt x="145" y="171"/>
                </a:lnTo>
                <a:lnTo>
                  <a:pt x="152" y="177"/>
                </a:lnTo>
                <a:lnTo>
                  <a:pt x="145" y="191"/>
                </a:lnTo>
                <a:lnTo>
                  <a:pt x="177" y="215"/>
                </a:lnTo>
                <a:lnTo>
                  <a:pt x="195" y="207"/>
                </a:lnTo>
                <a:lnTo>
                  <a:pt x="193" y="201"/>
                </a:lnTo>
                <a:lnTo>
                  <a:pt x="179" y="197"/>
                </a:lnTo>
                <a:lnTo>
                  <a:pt x="177" y="169"/>
                </a:lnTo>
                <a:lnTo>
                  <a:pt x="183" y="181"/>
                </a:lnTo>
                <a:lnTo>
                  <a:pt x="184" y="197"/>
                </a:lnTo>
                <a:lnTo>
                  <a:pt x="203" y="205"/>
                </a:lnTo>
                <a:lnTo>
                  <a:pt x="219" y="207"/>
                </a:lnTo>
                <a:lnTo>
                  <a:pt x="215" y="197"/>
                </a:lnTo>
                <a:lnTo>
                  <a:pt x="189" y="187"/>
                </a:lnTo>
                <a:lnTo>
                  <a:pt x="195" y="171"/>
                </a:lnTo>
                <a:lnTo>
                  <a:pt x="166" y="155"/>
                </a:lnTo>
                <a:lnTo>
                  <a:pt x="166" y="128"/>
                </a:lnTo>
                <a:lnTo>
                  <a:pt x="159" y="110"/>
                </a:lnTo>
                <a:lnTo>
                  <a:pt x="138" y="78"/>
                </a:lnTo>
                <a:lnTo>
                  <a:pt x="145" y="78"/>
                </a:lnTo>
                <a:lnTo>
                  <a:pt x="159" y="54"/>
                </a:lnTo>
                <a:lnTo>
                  <a:pt x="183" y="68"/>
                </a:lnTo>
                <a:lnTo>
                  <a:pt x="203" y="60"/>
                </a:lnTo>
                <a:lnTo>
                  <a:pt x="234" y="22"/>
                </a:lnTo>
                <a:lnTo>
                  <a:pt x="244" y="30"/>
                </a:lnTo>
                <a:lnTo>
                  <a:pt x="261" y="18"/>
                </a:lnTo>
                <a:lnTo>
                  <a:pt x="261" y="30"/>
                </a:lnTo>
                <a:lnTo>
                  <a:pt x="272" y="24"/>
                </a:lnTo>
                <a:lnTo>
                  <a:pt x="266" y="20"/>
                </a:lnTo>
                <a:lnTo>
                  <a:pt x="294" y="20"/>
                </a:lnTo>
                <a:lnTo>
                  <a:pt x="313" y="0"/>
                </a:lnTo>
                <a:lnTo>
                  <a:pt x="323" y="16"/>
                </a:lnTo>
                <a:lnTo>
                  <a:pt x="321" y="30"/>
                </a:lnTo>
                <a:lnTo>
                  <a:pt x="326" y="32"/>
                </a:lnTo>
                <a:lnTo>
                  <a:pt x="332" y="18"/>
                </a:lnTo>
                <a:lnTo>
                  <a:pt x="343" y="38"/>
                </a:lnTo>
                <a:lnTo>
                  <a:pt x="364" y="38"/>
                </a:lnTo>
                <a:lnTo>
                  <a:pt x="367" y="56"/>
                </a:lnTo>
                <a:lnTo>
                  <a:pt x="405" y="66"/>
                </a:lnTo>
                <a:lnTo>
                  <a:pt x="402" y="76"/>
                </a:lnTo>
                <a:lnTo>
                  <a:pt x="414" y="70"/>
                </a:lnTo>
                <a:lnTo>
                  <a:pt x="424" y="90"/>
                </a:lnTo>
                <a:lnTo>
                  <a:pt x="444" y="84"/>
                </a:lnTo>
                <a:lnTo>
                  <a:pt x="462" y="98"/>
                </a:lnTo>
                <a:lnTo>
                  <a:pt x="484" y="90"/>
                </a:lnTo>
                <a:lnTo>
                  <a:pt x="484" y="94"/>
                </a:lnTo>
                <a:lnTo>
                  <a:pt x="489" y="92"/>
                </a:lnTo>
                <a:lnTo>
                  <a:pt x="521" y="112"/>
                </a:lnTo>
                <a:lnTo>
                  <a:pt x="513" y="548"/>
                </a:lnTo>
                <a:lnTo>
                  <a:pt x="551" y="548"/>
                </a:lnTo>
                <a:lnTo>
                  <a:pt x="549" y="558"/>
                </a:lnTo>
                <a:lnTo>
                  <a:pt x="559" y="572"/>
                </a:lnTo>
                <a:lnTo>
                  <a:pt x="578" y="596"/>
                </a:lnTo>
                <a:lnTo>
                  <a:pt x="585" y="610"/>
                </a:lnTo>
                <a:lnTo>
                  <a:pt x="602" y="596"/>
                </a:lnTo>
                <a:lnTo>
                  <a:pt x="607" y="580"/>
                </a:lnTo>
                <a:lnTo>
                  <a:pt x="617" y="572"/>
                </a:lnTo>
                <a:lnTo>
                  <a:pt x="619" y="570"/>
                </a:lnTo>
                <a:lnTo>
                  <a:pt x="633" y="582"/>
                </a:lnTo>
                <a:lnTo>
                  <a:pt x="631" y="594"/>
                </a:lnTo>
                <a:lnTo>
                  <a:pt x="640" y="596"/>
                </a:lnTo>
                <a:lnTo>
                  <a:pt x="643" y="600"/>
                </a:lnTo>
                <a:lnTo>
                  <a:pt x="648" y="610"/>
                </a:lnTo>
                <a:lnTo>
                  <a:pt x="658" y="616"/>
                </a:lnTo>
                <a:lnTo>
                  <a:pt x="706" y="711"/>
                </a:lnTo>
                <a:lnTo>
                  <a:pt x="722" y="719"/>
                </a:lnTo>
                <a:lnTo>
                  <a:pt x="751" y="733"/>
                </a:lnTo>
                <a:lnTo>
                  <a:pt x="753" y="739"/>
                </a:lnTo>
                <a:lnTo>
                  <a:pt x="744" y="747"/>
                </a:lnTo>
                <a:lnTo>
                  <a:pt x="744" y="761"/>
                </a:lnTo>
                <a:lnTo>
                  <a:pt x="739" y="792"/>
                </a:lnTo>
                <a:lnTo>
                  <a:pt x="735" y="783"/>
                </a:lnTo>
                <a:lnTo>
                  <a:pt x="732" y="792"/>
                </a:lnTo>
                <a:lnTo>
                  <a:pt x="727" y="781"/>
                </a:lnTo>
                <a:lnTo>
                  <a:pt x="732" y="775"/>
                </a:lnTo>
                <a:lnTo>
                  <a:pt x="729" y="761"/>
                </a:lnTo>
                <a:lnTo>
                  <a:pt x="729" y="755"/>
                </a:lnTo>
                <a:lnTo>
                  <a:pt x="722" y="737"/>
                </a:lnTo>
                <a:lnTo>
                  <a:pt x="717" y="735"/>
                </a:lnTo>
                <a:lnTo>
                  <a:pt x="706" y="741"/>
                </a:lnTo>
                <a:lnTo>
                  <a:pt x="705" y="751"/>
                </a:lnTo>
                <a:lnTo>
                  <a:pt x="696" y="753"/>
                </a:lnTo>
                <a:lnTo>
                  <a:pt x="696" y="751"/>
                </a:lnTo>
                <a:lnTo>
                  <a:pt x="703" y="739"/>
                </a:lnTo>
                <a:lnTo>
                  <a:pt x="706" y="727"/>
                </a:lnTo>
                <a:lnTo>
                  <a:pt x="701" y="733"/>
                </a:lnTo>
                <a:lnTo>
                  <a:pt x="696" y="741"/>
                </a:lnTo>
                <a:lnTo>
                  <a:pt x="675" y="725"/>
                </a:lnTo>
                <a:lnTo>
                  <a:pt x="677" y="721"/>
                </a:lnTo>
                <a:lnTo>
                  <a:pt x="689" y="721"/>
                </a:lnTo>
                <a:lnTo>
                  <a:pt x="691" y="711"/>
                </a:lnTo>
                <a:lnTo>
                  <a:pt x="699" y="709"/>
                </a:lnTo>
                <a:lnTo>
                  <a:pt x="696" y="705"/>
                </a:lnTo>
                <a:lnTo>
                  <a:pt x="687" y="705"/>
                </a:lnTo>
                <a:lnTo>
                  <a:pt x="684" y="689"/>
                </a:lnTo>
                <a:lnTo>
                  <a:pt x="667" y="687"/>
                </a:lnTo>
                <a:lnTo>
                  <a:pt x="662" y="669"/>
                </a:lnTo>
                <a:lnTo>
                  <a:pt x="669" y="654"/>
                </a:lnTo>
                <a:lnTo>
                  <a:pt x="662" y="654"/>
                </a:lnTo>
                <a:lnTo>
                  <a:pt x="658" y="644"/>
                </a:lnTo>
                <a:lnTo>
                  <a:pt x="655" y="646"/>
                </a:lnTo>
                <a:lnTo>
                  <a:pt x="652" y="642"/>
                </a:lnTo>
                <a:lnTo>
                  <a:pt x="658" y="628"/>
                </a:lnTo>
                <a:lnTo>
                  <a:pt x="653" y="628"/>
                </a:lnTo>
                <a:lnTo>
                  <a:pt x="652" y="632"/>
                </a:lnTo>
                <a:lnTo>
                  <a:pt x="643" y="638"/>
                </a:lnTo>
                <a:lnTo>
                  <a:pt x="638" y="632"/>
                </a:lnTo>
                <a:lnTo>
                  <a:pt x="638" y="620"/>
                </a:lnTo>
                <a:lnTo>
                  <a:pt x="629" y="604"/>
                </a:lnTo>
                <a:lnTo>
                  <a:pt x="629" y="596"/>
                </a:lnTo>
                <a:lnTo>
                  <a:pt x="624" y="594"/>
                </a:lnTo>
                <a:lnTo>
                  <a:pt x="626" y="582"/>
                </a:lnTo>
                <a:lnTo>
                  <a:pt x="622" y="586"/>
                </a:lnTo>
                <a:lnTo>
                  <a:pt x="626" y="612"/>
                </a:lnTo>
                <a:lnTo>
                  <a:pt x="633" y="632"/>
                </a:lnTo>
                <a:lnTo>
                  <a:pt x="658" y="658"/>
                </a:lnTo>
                <a:lnTo>
                  <a:pt x="658" y="665"/>
                </a:lnTo>
                <a:lnTo>
                  <a:pt x="653" y="663"/>
                </a:lnTo>
                <a:lnTo>
                  <a:pt x="652" y="669"/>
                </a:lnTo>
                <a:lnTo>
                  <a:pt x="655" y="669"/>
                </a:lnTo>
                <a:lnTo>
                  <a:pt x="657" y="685"/>
                </a:lnTo>
                <a:lnTo>
                  <a:pt x="674" y="695"/>
                </a:lnTo>
                <a:lnTo>
                  <a:pt x="682" y="717"/>
                </a:lnTo>
                <a:lnTo>
                  <a:pt x="662" y="719"/>
                </a:lnTo>
                <a:lnTo>
                  <a:pt x="650" y="749"/>
                </a:lnTo>
                <a:lnTo>
                  <a:pt x="648" y="697"/>
                </a:lnTo>
                <a:lnTo>
                  <a:pt x="643" y="693"/>
                </a:lnTo>
                <a:lnTo>
                  <a:pt x="643" y="681"/>
                </a:lnTo>
                <a:lnTo>
                  <a:pt x="648" y="679"/>
                </a:lnTo>
                <a:lnTo>
                  <a:pt x="631" y="640"/>
                </a:lnTo>
                <a:lnTo>
                  <a:pt x="626" y="638"/>
                </a:lnTo>
                <a:lnTo>
                  <a:pt x="624" y="630"/>
                </a:lnTo>
                <a:lnTo>
                  <a:pt x="617" y="630"/>
                </a:lnTo>
                <a:lnTo>
                  <a:pt x="614" y="628"/>
                </a:lnTo>
                <a:lnTo>
                  <a:pt x="612" y="608"/>
                </a:lnTo>
                <a:lnTo>
                  <a:pt x="610" y="614"/>
                </a:lnTo>
                <a:lnTo>
                  <a:pt x="593" y="608"/>
                </a:lnTo>
                <a:lnTo>
                  <a:pt x="592" y="612"/>
                </a:lnTo>
                <a:lnTo>
                  <a:pt x="607" y="626"/>
                </a:lnTo>
                <a:lnTo>
                  <a:pt x="600" y="626"/>
                </a:lnTo>
                <a:lnTo>
                  <a:pt x="600" y="638"/>
                </a:lnTo>
                <a:lnTo>
                  <a:pt x="586" y="630"/>
                </a:lnTo>
                <a:lnTo>
                  <a:pt x="566" y="608"/>
                </a:lnTo>
                <a:lnTo>
                  <a:pt x="544" y="588"/>
                </a:lnTo>
                <a:lnTo>
                  <a:pt x="525" y="586"/>
                </a:lnTo>
                <a:lnTo>
                  <a:pt x="539" y="568"/>
                </a:lnTo>
                <a:lnTo>
                  <a:pt x="544" y="580"/>
                </a:lnTo>
                <a:lnTo>
                  <a:pt x="547" y="568"/>
                </a:lnTo>
                <a:lnTo>
                  <a:pt x="535" y="558"/>
                </a:lnTo>
                <a:lnTo>
                  <a:pt x="527" y="574"/>
                </a:lnTo>
                <a:lnTo>
                  <a:pt x="511" y="572"/>
                </a:lnTo>
                <a:lnTo>
                  <a:pt x="441" y="556"/>
                </a:lnTo>
                <a:lnTo>
                  <a:pt x="446" y="544"/>
                </a:lnTo>
                <a:lnTo>
                  <a:pt x="438" y="550"/>
                </a:lnTo>
                <a:lnTo>
                  <a:pt x="432" y="536"/>
                </a:lnTo>
                <a:lnTo>
                  <a:pt x="422" y="542"/>
                </a:lnTo>
                <a:lnTo>
                  <a:pt x="419" y="534"/>
                </a:lnTo>
                <a:lnTo>
                  <a:pt x="398" y="542"/>
                </a:lnTo>
                <a:lnTo>
                  <a:pt x="398" y="534"/>
                </a:lnTo>
                <a:lnTo>
                  <a:pt x="407" y="519"/>
                </a:lnTo>
                <a:lnTo>
                  <a:pt x="400" y="519"/>
                </a:lnTo>
                <a:lnTo>
                  <a:pt x="409" y="513"/>
                </a:lnTo>
                <a:lnTo>
                  <a:pt x="386" y="517"/>
                </a:lnTo>
                <a:lnTo>
                  <a:pt x="381" y="509"/>
                </a:lnTo>
                <a:lnTo>
                  <a:pt x="374" y="511"/>
                </a:lnTo>
                <a:lnTo>
                  <a:pt x="373" y="507"/>
                </a:lnTo>
                <a:lnTo>
                  <a:pt x="378" y="497"/>
                </a:lnTo>
                <a:lnTo>
                  <a:pt x="367" y="501"/>
                </a:lnTo>
                <a:lnTo>
                  <a:pt x="367" y="507"/>
                </a:lnTo>
                <a:lnTo>
                  <a:pt x="361" y="511"/>
                </a:lnTo>
                <a:lnTo>
                  <a:pt x="369" y="511"/>
                </a:lnTo>
                <a:lnTo>
                  <a:pt x="364" y="523"/>
                </a:lnTo>
                <a:lnTo>
                  <a:pt x="373" y="532"/>
                </a:lnTo>
                <a:lnTo>
                  <a:pt x="381" y="538"/>
                </a:lnTo>
                <a:lnTo>
                  <a:pt x="393" y="532"/>
                </a:lnTo>
                <a:lnTo>
                  <a:pt x="388" y="558"/>
                </a:lnTo>
                <a:lnTo>
                  <a:pt x="369" y="556"/>
                </a:lnTo>
                <a:lnTo>
                  <a:pt x="371" y="550"/>
                </a:lnTo>
                <a:lnTo>
                  <a:pt x="362" y="542"/>
                </a:lnTo>
                <a:lnTo>
                  <a:pt x="347" y="550"/>
                </a:lnTo>
                <a:lnTo>
                  <a:pt x="349" y="542"/>
                </a:lnTo>
                <a:lnTo>
                  <a:pt x="342" y="550"/>
                </a:lnTo>
                <a:lnTo>
                  <a:pt x="343" y="540"/>
                </a:lnTo>
                <a:lnTo>
                  <a:pt x="330" y="538"/>
                </a:lnTo>
                <a:lnTo>
                  <a:pt x="337" y="554"/>
                </a:lnTo>
                <a:lnTo>
                  <a:pt x="335" y="558"/>
                </a:lnTo>
                <a:lnTo>
                  <a:pt x="332" y="554"/>
                </a:lnTo>
                <a:lnTo>
                  <a:pt x="318" y="564"/>
                </a:lnTo>
                <a:lnTo>
                  <a:pt x="316" y="558"/>
                </a:lnTo>
                <a:lnTo>
                  <a:pt x="304" y="580"/>
                </a:lnTo>
                <a:lnTo>
                  <a:pt x="299" y="570"/>
                </a:lnTo>
                <a:lnTo>
                  <a:pt x="297" y="578"/>
                </a:lnTo>
                <a:lnTo>
                  <a:pt x="290" y="572"/>
                </a:lnTo>
                <a:lnTo>
                  <a:pt x="290" y="558"/>
                </a:lnTo>
                <a:lnTo>
                  <a:pt x="299" y="564"/>
                </a:lnTo>
                <a:lnTo>
                  <a:pt x="304" y="552"/>
                </a:lnTo>
                <a:lnTo>
                  <a:pt x="287" y="550"/>
                </a:lnTo>
                <a:lnTo>
                  <a:pt x="308" y="505"/>
                </a:lnTo>
                <a:lnTo>
                  <a:pt x="335" y="495"/>
                </a:lnTo>
                <a:lnTo>
                  <a:pt x="333" y="483"/>
                </a:lnTo>
                <a:lnTo>
                  <a:pt x="352" y="475"/>
                </a:lnTo>
                <a:lnTo>
                  <a:pt x="323" y="479"/>
                </a:lnTo>
                <a:lnTo>
                  <a:pt x="333" y="457"/>
                </a:lnTo>
                <a:lnTo>
                  <a:pt x="320" y="483"/>
                </a:lnTo>
                <a:lnTo>
                  <a:pt x="301" y="491"/>
                </a:lnTo>
                <a:lnTo>
                  <a:pt x="285" y="519"/>
                </a:lnTo>
                <a:lnTo>
                  <a:pt x="270" y="517"/>
                </a:lnTo>
                <a:lnTo>
                  <a:pt x="275" y="534"/>
                </a:lnTo>
                <a:lnTo>
                  <a:pt x="241" y="564"/>
                </a:lnTo>
                <a:lnTo>
                  <a:pt x="256" y="570"/>
                </a:lnTo>
                <a:lnTo>
                  <a:pt x="249" y="582"/>
                </a:lnTo>
                <a:lnTo>
                  <a:pt x="169" y="644"/>
                </a:lnTo>
                <a:lnTo>
                  <a:pt x="112" y="658"/>
                </a:lnTo>
                <a:lnTo>
                  <a:pt x="128" y="669"/>
                </a:lnTo>
                <a:lnTo>
                  <a:pt x="92" y="685"/>
                </a:lnTo>
                <a:lnTo>
                  <a:pt x="87" y="675"/>
                </a:lnTo>
                <a:lnTo>
                  <a:pt x="65" y="681"/>
                </a:lnTo>
                <a:lnTo>
                  <a:pt x="46" y="679"/>
                </a:lnTo>
                <a:lnTo>
                  <a:pt x="46" y="669"/>
                </a:lnTo>
                <a:lnTo>
                  <a:pt x="25" y="691"/>
                </a:lnTo>
                <a:lnTo>
                  <a:pt x="17" y="687"/>
                </a:lnTo>
                <a:lnTo>
                  <a:pt x="17" y="677"/>
                </a:lnTo>
                <a:lnTo>
                  <a:pt x="13" y="687"/>
                </a:lnTo>
                <a:lnTo>
                  <a:pt x="0" y="685"/>
                </a:lnTo>
              </a:path>
            </a:pathLst>
          </a:custGeom>
          <a:solidFill>
            <a:schemeClr val="tx1"/>
          </a:solidFill>
          <a:ln w="12700" cap="rnd" cmpd="sng">
            <a:solidFill>
              <a:srgbClr val="000000"/>
            </a:solidFill>
            <a:prstDash val="solid"/>
            <a:round/>
            <a:headEnd/>
            <a:tailEnd/>
          </a:ln>
        </p:spPr>
        <p:txBody>
          <a:bodyPr/>
          <a:lstStyle/>
          <a:p>
            <a:endParaRPr lang="en-US"/>
          </a:p>
        </p:txBody>
      </p:sp>
      <p:grpSp>
        <p:nvGrpSpPr>
          <p:cNvPr id="49156" name="Group 4"/>
          <p:cNvGrpSpPr>
            <a:grpSpLocks/>
          </p:cNvGrpSpPr>
          <p:nvPr/>
        </p:nvGrpSpPr>
        <p:grpSpPr bwMode="auto">
          <a:xfrm>
            <a:off x="2133600" y="4572000"/>
            <a:ext cx="1133475" cy="1008063"/>
            <a:chOff x="1578" y="3122"/>
            <a:chExt cx="480" cy="393"/>
          </a:xfrm>
        </p:grpSpPr>
        <p:sp>
          <p:nvSpPr>
            <p:cNvPr id="49285" name="Freeform 5"/>
            <p:cNvSpPr>
              <a:spLocks/>
            </p:cNvSpPr>
            <p:nvPr/>
          </p:nvSpPr>
          <p:spPr bwMode="auto">
            <a:xfrm>
              <a:off x="1578" y="3122"/>
              <a:ext cx="48" cy="47"/>
            </a:xfrm>
            <a:custGeom>
              <a:avLst/>
              <a:gdLst>
                <a:gd name="T0" fmla="*/ 0 w 48"/>
                <a:gd name="T1" fmla="*/ 26 h 47"/>
                <a:gd name="T2" fmla="*/ 18 w 48"/>
                <a:gd name="T3" fmla="*/ 46 h 47"/>
                <a:gd name="T4" fmla="*/ 25 w 48"/>
                <a:gd name="T5" fmla="*/ 46 h 47"/>
                <a:gd name="T6" fmla="*/ 43 w 48"/>
                <a:gd name="T7" fmla="*/ 34 h 47"/>
                <a:gd name="T8" fmla="*/ 47 w 48"/>
                <a:gd name="T9" fmla="*/ 10 h 47"/>
                <a:gd name="T10" fmla="*/ 36 w 48"/>
                <a:gd name="T11" fmla="*/ 0 h 47"/>
                <a:gd name="T12" fmla="*/ 21 w 48"/>
                <a:gd name="T13" fmla="*/ 2 h 47"/>
                <a:gd name="T14" fmla="*/ 0 w 48"/>
                <a:gd name="T15" fmla="*/ 26 h 47"/>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47"/>
                <a:gd name="T26" fmla="*/ 48 w 48"/>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47">
                  <a:moveTo>
                    <a:pt x="0" y="26"/>
                  </a:moveTo>
                  <a:lnTo>
                    <a:pt x="18" y="46"/>
                  </a:lnTo>
                  <a:lnTo>
                    <a:pt x="25" y="46"/>
                  </a:lnTo>
                  <a:lnTo>
                    <a:pt x="43" y="34"/>
                  </a:lnTo>
                  <a:lnTo>
                    <a:pt x="47" y="10"/>
                  </a:lnTo>
                  <a:lnTo>
                    <a:pt x="36" y="0"/>
                  </a:lnTo>
                  <a:lnTo>
                    <a:pt x="21" y="2"/>
                  </a:lnTo>
                  <a:lnTo>
                    <a:pt x="0" y="26"/>
                  </a:lnTo>
                </a:path>
              </a:pathLst>
            </a:custGeom>
            <a:solidFill>
              <a:srgbClr val="C0C0C0"/>
            </a:solidFill>
            <a:ln w="12700" cap="rnd" cmpd="sng">
              <a:solidFill>
                <a:schemeClr val="bg1"/>
              </a:solidFill>
              <a:prstDash val="solid"/>
              <a:round/>
              <a:headEnd/>
              <a:tailEnd/>
            </a:ln>
          </p:spPr>
          <p:txBody>
            <a:bodyPr/>
            <a:lstStyle/>
            <a:p>
              <a:endParaRPr lang="en-US"/>
            </a:p>
          </p:txBody>
        </p:sp>
        <p:sp>
          <p:nvSpPr>
            <p:cNvPr id="49286" name="Freeform 6"/>
            <p:cNvSpPr>
              <a:spLocks/>
            </p:cNvSpPr>
            <p:nvPr/>
          </p:nvSpPr>
          <p:spPr bwMode="auto">
            <a:xfrm>
              <a:off x="1725" y="3186"/>
              <a:ext cx="55" cy="58"/>
            </a:xfrm>
            <a:custGeom>
              <a:avLst/>
              <a:gdLst>
                <a:gd name="T0" fmla="*/ 0 w 55"/>
                <a:gd name="T1" fmla="*/ 16 h 58"/>
                <a:gd name="T2" fmla="*/ 11 w 55"/>
                <a:gd name="T3" fmla="*/ 46 h 58"/>
                <a:gd name="T4" fmla="*/ 25 w 55"/>
                <a:gd name="T5" fmla="*/ 46 h 58"/>
                <a:gd name="T6" fmla="*/ 27 w 55"/>
                <a:gd name="T7" fmla="*/ 38 h 58"/>
                <a:gd name="T8" fmla="*/ 40 w 55"/>
                <a:gd name="T9" fmla="*/ 57 h 58"/>
                <a:gd name="T10" fmla="*/ 54 w 55"/>
                <a:gd name="T11" fmla="*/ 54 h 58"/>
                <a:gd name="T12" fmla="*/ 50 w 55"/>
                <a:gd name="T13" fmla="*/ 34 h 58"/>
                <a:gd name="T14" fmla="*/ 40 w 55"/>
                <a:gd name="T15" fmla="*/ 30 h 58"/>
                <a:gd name="T16" fmla="*/ 28 w 55"/>
                <a:gd name="T17" fmla="*/ 0 h 58"/>
                <a:gd name="T18" fmla="*/ 0 w 55"/>
                <a:gd name="T19" fmla="*/ 16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
                <a:gd name="T31" fmla="*/ 0 h 58"/>
                <a:gd name="T32" fmla="*/ 55 w 55"/>
                <a:gd name="T33" fmla="*/ 58 h 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 h="58">
                  <a:moveTo>
                    <a:pt x="0" y="16"/>
                  </a:moveTo>
                  <a:lnTo>
                    <a:pt x="11" y="46"/>
                  </a:lnTo>
                  <a:lnTo>
                    <a:pt x="25" y="46"/>
                  </a:lnTo>
                  <a:lnTo>
                    <a:pt x="27" y="38"/>
                  </a:lnTo>
                  <a:lnTo>
                    <a:pt x="40" y="57"/>
                  </a:lnTo>
                  <a:lnTo>
                    <a:pt x="54" y="54"/>
                  </a:lnTo>
                  <a:lnTo>
                    <a:pt x="50" y="34"/>
                  </a:lnTo>
                  <a:lnTo>
                    <a:pt x="40" y="30"/>
                  </a:lnTo>
                  <a:lnTo>
                    <a:pt x="28" y="0"/>
                  </a:lnTo>
                  <a:lnTo>
                    <a:pt x="0" y="16"/>
                  </a:lnTo>
                </a:path>
              </a:pathLst>
            </a:custGeom>
            <a:solidFill>
              <a:srgbClr val="C0C0C0"/>
            </a:solidFill>
            <a:ln w="12700" cap="rnd" cmpd="sng">
              <a:solidFill>
                <a:schemeClr val="bg1"/>
              </a:solidFill>
              <a:prstDash val="solid"/>
              <a:round/>
              <a:headEnd/>
              <a:tailEnd/>
            </a:ln>
          </p:spPr>
          <p:txBody>
            <a:bodyPr/>
            <a:lstStyle/>
            <a:p>
              <a:endParaRPr lang="en-US"/>
            </a:p>
          </p:txBody>
        </p:sp>
        <p:sp>
          <p:nvSpPr>
            <p:cNvPr id="49287" name="Freeform 7"/>
            <p:cNvSpPr>
              <a:spLocks/>
            </p:cNvSpPr>
            <p:nvPr/>
          </p:nvSpPr>
          <p:spPr bwMode="auto">
            <a:xfrm>
              <a:off x="1816" y="3245"/>
              <a:ext cx="55" cy="32"/>
            </a:xfrm>
            <a:custGeom>
              <a:avLst/>
              <a:gdLst>
                <a:gd name="T0" fmla="*/ 0 w 55"/>
                <a:gd name="T1" fmla="*/ 27 h 32"/>
                <a:gd name="T2" fmla="*/ 5 w 55"/>
                <a:gd name="T3" fmla="*/ 0 h 32"/>
                <a:gd name="T4" fmla="*/ 54 w 55"/>
                <a:gd name="T5" fmla="*/ 10 h 32"/>
                <a:gd name="T6" fmla="*/ 43 w 55"/>
                <a:gd name="T7" fmla="*/ 31 h 32"/>
                <a:gd name="T8" fmla="*/ 0 w 55"/>
                <a:gd name="T9" fmla="*/ 27 h 32"/>
                <a:gd name="T10" fmla="*/ 0 60000 65536"/>
                <a:gd name="T11" fmla="*/ 0 60000 65536"/>
                <a:gd name="T12" fmla="*/ 0 60000 65536"/>
                <a:gd name="T13" fmla="*/ 0 60000 65536"/>
                <a:gd name="T14" fmla="*/ 0 60000 65536"/>
                <a:gd name="T15" fmla="*/ 0 w 55"/>
                <a:gd name="T16" fmla="*/ 0 h 32"/>
                <a:gd name="T17" fmla="*/ 55 w 55"/>
                <a:gd name="T18" fmla="*/ 32 h 32"/>
              </a:gdLst>
              <a:ahLst/>
              <a:cxnLst>
                <a:cxn ang="T10">
                  <a:pos x="T0" y="T1"/>
                </a:cxn>
                <a:cxn ang="T11">
                  <a:pos x="T2" y="T3"/>
                </a:cxn>
                <a:cxn ang="T12">
                  <a:pos x="T4" y="T5"/>
                </a:cxn>
                <a:cxn ang="T13">
                  <a:pos x="T6" y="T7"/>
                </a:cxn>
                <a:cxn ang="T14">
                  <a:pos x="T8" y="T9"/>
                </a:cxn>
              </a:cxnLst>
              <a:rect l="T15" t="T16" r="T17" b="T18"/>
              <a:pathLst>
                <a:path w="55" h="32">
                  <a:moveTo>
                    <a:pt x="0" y="27"/>
                  </a:moveTo>
                  <a:lnTo>
                    <a:pt x="5" y="0"/>
                  </a:lnTo>
                  <a:lnTo>
                    <a:pt x="54" y="10"/>
                  </a:lnTo>
                  <a:lnTo>
                    <a:pt x="43" y="31"/>
                  </a:lnTo>
                  <a:lnTo>
                    <a:pt x="0" y="27"/>
                  </a:lnTo>
                </a:path>
              </a:pathLst>
            </a:custGeom>
            <a:solidFill>
              <a:srgbClr val="C0C0C0"/>
            </a:solidFill>
            <a:ln w="12700" cap="rnd" cmpd="sng">
              <a:solidFill>
                <a:schemeClr val="bg1"/>
              </a:solidFill>
              <a:prstDash val="solid"/>
              <a:round/>
              <a:headEnd/>
              <a:tailEnd/>
            </a:ln>
          </p:spPr>
          <p:txBody>
            <a:bodyPr/>
            <a:lstStyle/>
            <a:p>
              <a:endParaRPr lang="en-US"/>
            </a:p>
          </p:txBody>
        </p:sp>
        <p:sp>
          <p:nvSpPr>
            <p:cNvPr id="49288" name="Freeform 8"/>
            <p:cNvSpPr>
              <a:spLocks/>
            </p:cNvSpPr>
            <p:nvPr/>
          </p:nvSpPr>
          <p:spPr bwMode="auto">
            <a:xfrm>
              <a:off x="1840" y="3281"/>
              <a:ext cx="27" cy="32"/>
            </a:xfrm>
            <a:custGeom>
              <a:avLst/>
              <a:gdLst>
                <a:gd name="T0" fmla="*/ 0 w 27"/>
                <a:gd name="T1" fmla="*/ 0 h 32"/>
                <a:gd name="T2" fmla="*/ 8 w 27"/>
                <a:gd name="T3" fmla="*/ 31 h 32"/>
                <a:gd name="T4" fmla="*/ 26 w 27"/>
                <a:gd name="T5" fmla="*/ 19 h 32"/>
                <a:gd name="T6" fmla="*/ 18 w 27"/>
                <a:gd name="T7" fmla="*/ 0 h 32"/>
                <a:gd name="T8" fmla="*/ 0 w 27"/>
                <a:gd name="T9" fmla="*/ 0 h 32"/>
                <a:gd name="T10" fmla="*/ 0 60000 65536"/>
                <a:gd name="T11" fmla="*/ 0 60000 65536"/>
                <a:gd name="T12" fmla="*/ 0 60000 65536"/>
                <a:gd name="T13" fmla="*/ 0 60000 65536"/>
                <a:gd name="T14" fmla="*/ 0 60000 65536"/>
                <a:gd name="T15" fmla="*/ 0 w 27"/>
                <a:gd name="T16" fmla="*/ 0 h 32"/>
                <a:gd name="T17" fmla="*/ 27 w 27"/>
                <a:gd name="T18" fmla="*/ 32 h 32"/>
              </a:gdLst>
              <a:ahLst/>
              <a:cxnLst>
                <a:cxn ang="T10">
                  <a:pos x="T0" y="T1"/>
                </a:cxn>
                <a:cxn ang="T11">
                  <a:pos x="T2" y="T3"/>
                </a:cxn>
                <a:cxn ang="T12">
                  <a:pos x="T4" y="T5"/>
                </a:cxn>
                <a:cxn ang="T13">
                  <a:pos x="T6" y="T7"/>
                </a:cxn>
                <a:cxn ang="T14">
                  <a:pos x="T8" y="T9"/>
                </a:cxn>
              </a:cxnLst>
              <a:rect l="T15" t="T16" r="T17" b="T18"/>
              <a:pathLst>
                <a:path w="27" h="32">
                  <a:moveTo>
                    <a:pt x="0" y="0"/>
                  </a:moveTo>
                  <a:lnTo>
                    <a:pt x="8" y="31"/>
                  </a:lnTo>
                  <a:lnTo>
                    <a:pt x="26" y="19"/>
                  </a:lnTo>
                  <a:lnTo>
                    <a:pt x="18" y="0"/>
                  </a:lnTo>
                  <a:lnTo>
                    <a:pt x="0" y="0"/>
                  </a:lnTo>
                </a:path>
              </a:pathLst>
            </a:custGeom>
            <a:solidFill>
              <a:srgbClr val="C0C0C0"/>
            </a:solidFill>
            <a:ln w="12700" cap="rnd" cmpd="sng">
              <a:solidFill>
                <a:schemeClr val="bg1"/>
              </a:solidFill>
              <a:prstDash val="solid"/>
              <a:round/>
              <a:headEnd/>
              <a:tailEnd/>
            </a:ln>
          </p:spPr>
          <p:txBody>
            <a:bodyPr/>
            <a:lstStyle/>
            <a:p>
              <a:endParaRPr lang="en-US"/>
            </a:p>
          </p:txBody>
        </p:sp>
        <p:sp>
          <p:nvSpPr>
            <p:cNvPr id="49289" name="Freeform 9"/>
            <p:cNvSpPr>
              <a:spLocks/>
            </p:cNvSpPr>
            <p:nvPr/>
          </p:nvSpPr>
          <p:spPr bwMode="auto">
            <a:xfrm>
              <a:off x="1872" y="3264"/>
              <a:ext cx="75" cy="55"/>
            </a:xfrm>
            <a:custGeom>
              <a:avLst/>
              <a:gdLst>
                <a:gd name="T0" fmla="*/ 0 w 75"/>
                <a:gd name="T1" fmla="*/ 14 h 55"/>
                <a:gd name="T2" fmla="*/ 10 w 75"/>
                <a:gd name="T3" fmla="*/ 0 h 55"/>
                <a:gd name="T4" fmla="*/ 20 w 75"/>
                <a:gd name="T5" fmla="*/ 14 h 55"/>
                <a:gd name="T6" fmla="*/ 44 w 75"/>
                <a:gd name="T7" fmla="*/ 12 h 55"/>
                <a:gd name="T8" fmla="*/ 74 w 75"/>
                <a:gd name="T9" fmla="*/ 37 h 55"/>
                <a:gd name="T10" fmla="*/ 61 w 75"/>
                <a:gd name="T11" fmla="*/ 45 h 55"/>
                <a:gd name="T12" fmla="*/ 30 w 75"/>
                <a:gd name="T13" fmla="*/ 54 h 55"/>
                <a:gd name="T14" fmla="*/ 22 w 75"/>
                <a:gd name="T15" fmla="*/ 31 h 55"/>
                <a:gd name="T16" fmla="*/ 10 w 75"/>
                <a:gd name="T17" fmla="*/ 31 h 55"/>
                <a:gd name="T18" fmla="*/ 0 w 75"/>
                <a:gd name="T19" fmla="*/ 14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5"/>
                <a:gd name="T31" fmla="*/ 0 h 55"/>
                <a:gd name="T32" fmla="*/ 75 w 75"/>
                <a:gd name="T33" fmla="*/ 55 h 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5" h="55">
                  <a:moveTo>
                    <a:pt x="0" y="14"/>
                  </a:moveTo>
                  <a:lnTo>
                    <a:pt x="10" y="0"/>
                  </a:lnTo>
                  <a:lnTo>
                    <a:pt x="20" y="14"/>
                  </a:lnTo>
                  <a:lnTo>
                    <a:pt x="44" y="12"/>
                  </a:lnTo>
                  <a:lnTo>
                    <a:pt x="74" y="37"/>
                  </a:lnTo>
                  <a:lnTo>
                    <a:pt x="61" y="45"/>
                  </a:lnTo>
                  <a:lnTo>
                    <a:pt x="30" y="54"/>
                  </a:lnTo>
                  <a:lnTo>
                    <a:pt x="22" y="31"/>
                  </a:lnTo>
                  <a:lnTo>
                    <a:pt x="10" y="31"/>
                  </a:lnTo>
                  <a:lnTo>
                    <a:pt x="0" y="14"/>
                  </a:lnTo>
                </a:path>
              </a:pathLst>
            </a:custGeom>
            <a:solidFill>
              <a:srgbClr val="C0C0C0"/>
            </a:solidFill>
            <a:ln w="12700" cap="rnd" cmpd="sng">
              <a:solidFill>
                <a:schemeClr val="bg1"/>
              </a:solidFill>
              <a:prstDash val="solid"/>
              <a:round/>
              <a:headEnd/>
              <a:tailEnd/>
            </a:ln>
          </p:spPr>
          <p:txBody>
            <a:bodyPr/>
            <a:lstStyle/>
            <a:p>
              <a:endParaRPr lang="en-US"/>
            </a:p>
          </p:txBody>
        </p:sp>
        <p:sp>
          <p:nvSpPr>
            <p:cNvPr id="49290" name="Freeform 10"/>
            <p:cNvSpPr>
              <a:spLocks/>
            </p:cNvSpPr>
            <p:nvPr/>
          </p:nvSpPr>
          <p:spPr bwMode="auto">
            <a:xfrm>
              <a:off x="1937" y="3357"/>
              <a:ext cx="121" cy="158"/>
            </a:xfrm>
            <a:custGeom>
              <a:avLst/>
              <a:gdLst>
                <a:gd name="T0" fmla="*/ 0 w 121"/>
                <a:gd name="T1" fmla="*/ 60 h 158"/>
                <a:gd name="T2" fmla="*/ 13 w 121"/>
                <a:gd name="T3" fmla="*/ 104 h 158"/>
                <a:gd name="T4" fmla="*/ 12 w 121"/>
                <a:gd name="T5" fmla="*/ 142 h 158"/>
                <a:gd name="T6" fmla="*/ 37 w 121"/>
                <a:gd name="T7" fmla="*/ 157 h 158"/>
                <a:gd name="T8" fmla="*/ 51 w 121"/>
                <a:gd name="T9" fmla="*/ 132 h 158"/>
                <a:gd name="T10" fmla="*/ 102 w 121"/>
                <a:gd name="T11" fmla="*/ 106 h 158"/>
                <a:gd name="T12" fmla="*/ 120 w 121"/>
                <a:gd name="T13" fmla="*/ 88 h 158"/>
                <a:gd name="T14" fmla="*/ 77 w 121"/>
                <a:gd name="T15" fmla="*/ 30 h 158"/>
                <a:gd name="T16" fmla="*/ 18 w 121"/>
                <a:gd name="T17" fmla="*/ 0 h 158"/>
                <a:gd name="T18" fmla="*/ 12 w 121"/>
                <a:gd name="T19" fmla="*/ 10 h 158"/>
                <a:gd name="T20" fmla="*/ 20 w 121"/>
                <a:gd name="T21" fmla="*/ 30 h 158"/>
                <a:gd name="T22" fmla="*/ 0 w 121"/>
                <a:gd name="T23" fmla="*/ 60 h 1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1"/>
                <a:gd name="T37" fmla="*/ 0 h 158"/>
                <a:gd name="T38" fmla="*/ 121 w 121"/>
                <a:gd name="T39" fmla="*/ 158 h 1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1" h="158">
                  <a:moveTo>
                    <a:pt x="0" y="60"/>
                  </a:moveTo>
                  <a:lnTo>
                    <a:pt x="13" y="104"/>
                  </a:lnTo>
                  <a:lnTo>
                    <a:pt x="12" y="142"/>
                  </a:lnTo>
                  <a:lnTo>
                    <a:pt x="37" y="157"/>
                  </a:lnTo>
                  <a:lnTo>
                    <a:pt x="51" y="132"/>
                  </a:lnTo>
                  <a:lnTo>
                    <a:pt x="102" y="106"/>
                  </a:lnTo>
                  <a:lnTo>
                    <a:pt x="120" y="88"/>
                  </a:lnTo>
                  <a:lnTo>
                    <a:pt x="77" y="30"/>
                  </a:lnTo>
                  <a:lnTo>
                    <a:pt x="18" y="0"/>
                  </a:lnTo>
                  <a:lnTo>
                    <a:pt x="12" y="10"/>
                  </a:lnTo>
                  <a:lnTo>
                    <a:pt x="20" y="30"/>
                  </a:lnTo>
                  <a:lnTo>
                    <a:pt x="0" y="60"/>
                  </a:lnTo>
                </a:path>
              </a:pathLst>
            </a:custGeom>
            <a:solidFill>
              <a:srgbClr val="C0C0C0"/>
            </a:solidFill>
            <a:ln w="12700" cap="rnd" cmpd="sng">
              <a:solidFill>
                <a:schemeClr val="bg1"/>
              </a:solidFill>
              <a:prstDash val="solid"/>
              <a:round/>
              <a:headEnd/>
              <a:tailEnd/>
            </a:ln>
          </p:spPr>
          <p:txBody>
            <a:bodyPr/>
            <a:lstStyle/>
            <a:p>
              <a:endParaRPr lang="en-US"/>
            </a:p>
          </p:txBody>
        </p:sp>
      </p:grpSp>
      <p:sp>
        <p:nvSpPr>
          <p:cNvPr id="49157" name="Freeform 11"/>
          <p:cNvSpPr>
            <a:spLocks/>
          </p:cNvSpPr>
          <p:nvPr/>
        </p:nvSpPr>
        <p:spPr bwMode="auto">
          <a:xfrm>
            <a:off x="6019800" y="4359275"/>
            <a:ext cx="1309688" cy="993775"/>
          </a:xfrm>
          <a:custGeom>
            <a:avLst/>
            <a:gdLst>
              <a:gd name="T0" fmla="*/ 0 w 825"/>
              <a:gd name="T1" fmla="*/ 2147483647 h 626"/>
              <a:gd name="T2" fmla="*/ 2147483647 w 825"/>
              <a:gd name="T3" fmla="*/ 2147483647 h 626"/>
              <a:gd name="T4" fmla="*/ 2147483647 w 825"/>
              <a:gd name="T5" fmla="*/ 2147483647 h 626"/>
              <a:gd name="T6" fmla="*/ 2147483647 w 825"/>
              <a:gd name="T7" fmla="*/ 2147483647 h 626"/>
              <a:gd name="T8" fmla="*/ 2147483647 w 825"/>
              <a:gd name="T9" fmla="*/ 2147483647 h 626"/>
              <a:gd name="T10" fmla="*/ 2147483647 w 825"/>
              <a:gd name="T11" fmla="*/ 2147483647 h 626"/>
              <a:gd name="T12" fmla="*/ 2147483647 w 825"/>
              <a:gd name="T13" fmla="*/ 2147483647 h 626"/>
              <a:gd name="T14" fmla="*/ 2147483647 w 825"/>
              <a:gd name="T15" fmla="*/ 2147483647 h 626"/>
              <a:gd name="T16" fmla="*/ 2147483647 w 825"/>
              <a:gd name="T17" fmla="*/ 2147483647 h 626"/>
              <a:gd name="T18" fmla="*/ 2147483647 w 825"/>
              <a:gd name="T19" fmla="*/ 2147483647 h 626"/>
              <a:gd name="T20" fmla="*/ 2147483647 w 825"/>
              <a:gd name="T21" fmla="*/ 2147483647 h 626"/>
              <a:gd name="T22" fmla="*/ 2147483647 w 825"/>
              <a:gd name="T23" fmla="*/ 2147483647 h 626"/>
              <a:gd name="T24" fmla="*/ 2147483647 w 825"/>
              <a:gd name="T25" fmla="*/ 2147483647 h 626"/>
              <a:gd name="T26" fmla="*/ 2147483647 w 825"/>
              <a:gd name="T27" fmla="*/ 2147483647 h 626"/>
              <a:gd name="T28" fmla="*/ 2147483647 w 825"/>
              <a:gd name="T29" fmla="*/ 2147483647 h 626"/>
              <a:gd name="T30" fmla="*/ 2147483647 w 825"/>
              <a:gd name="T31" fmla="*/ 2147483647 h 626"/>
              <a:gd name="T32" fmla="*/ 2147483647 w 825"/>
              <a:gd name="T33" fmla="*/ 2147483647 h 626"/>
              <a:gd name="T34" fmla="*/ 2147483647 w 825"/>
              <a:gd name="T35" fmla="*/ 2147483647 h 626"/>
              <a:gd name="T36" fmla="*/ 2147483647 w 825"/>
              <a:gd name="T37" fmla="*/ 2147483647 h 626"/>
              <a:gd name="T38" fmla="*/ 2147483647 w 825"/>
              <a:gd name="T39" fmla="*/ 2147483647 h 626"/>
              <a:gd name="T40" fmla="*/ 2147483647 w 825"/>
              <a:gd name="T41" fmla="*/ 2147483647 h 626"/>
              <a:gd name="T42" fmla="*/ 2147483647 w 825"/>
              <a:gd name="T43" fmla="*/ 2147483647 h 626"/>
              <a:gd name="T44" fmla="*/ 2147483647 w 825"/>
              <a:gd name="T45" fmla="*/ 2147483647 h 626"/>
              <a:gd name="T46" fmla="*/ 2147483647 w 825"/>
              <a:gd name="T47" fmla="*/ 2147483647 h 626"/>
              <a:gd name="T48" fmla="*/ 2147483647 w 825"/>
              <a:gd name="T49" fmla="*/ 2147483647 h 626"/>
              <a:gd name="T50" fmla="*/ 2147483647 w 825"/>
              <a:gd name="T51" fmla="*/ 2147483647 h 626"/>
              <a:gd name="T52" fmla="*/ 2147483647 w 825"/>
              <a:gd name="T53" fmla="*/ 2147483647 h 626"/>
              <a:gd name="T54" fmla="*/ 2147483647 w 825"/>
              <a:gd name="T55" fmla="*/ 2147483647 h 626"/>
              <a:gd name="T56" fmla="*/ 2147483647 w 825"/>
              <a:gd name="T57" fmla="*/ 2147483647 h 626"/>
              <a:gd name="T58" fmla="*/ 2147483647 w 825"/>
              <a:gd name="T59" fmla="*/ 2147483647 h 626"/>
              <a:gd name="T60" fmla="*/ 2147483647 w 825"/>
              <a:gd name="T61" fmla="*/ 2147483647 h 626"/>
              <a:gd name="T62" fmla="*/ 2147483647 w 825"/>
              <a:gd name="T63" fmla="*/ 2147483647 h 626"/>
              <a:gd name="T64" fmla="*/ 2147483647 w 825"/>
              <a:gd name="T65" fmla="*/ 2147483647 h 626"/>
              <a:gd name="T66" fmla="*/ 2147483647 w 825"/>
              <a:gd name="T67" fmla="*/ 2147483647 h 626"/>
              <a:gd name="T68" fmla="*/ 2147483647 w 825"/>
              <a:gd name="T69" fmla="*/ 2147483647 h 626"/>
              <a:gd name="T70" fmla="*/ 2147483647 w 825"/>
              <a:gd name="T71" fmla="*/ 2147483647 h 626"/>
              <a:gd name="T72" fmla="*/ 2147483647 w 825"/>
              <a:gd name="T73" fmla="*/ 2147483647 h 626"/>
              <a:gd name="T74" fmla="*/ 2147483647 w 825"/>
              <a:gd name="T75" fmla="*/ 2147483647 h 626"/>
              <a:gd name="T76" fmla="*/ 2147483647 w 825"/>
              <a:gd name="T77" fmla="*/ 2147483647 h 626"/>
              <a:gd name="T78" fmla="*/ 2147483647 w 825"/>
              <a:gd name="T79" fmla="*/ 2147483647 h 626"/>
              <a:gd name="T80" fmla="*/ 2147483647 w 825"/>
              <a:gd name="T81" fmla="*/ 2147483647 h 626"/>
              <a:gd name="T82" fmla="*/ 2147483647 w 825"/>
              <a:gd name="T83" fmla="*/ 2147483647 h 626"/>
              <a:gd name="T84" fmla="*/ 2147483647 w 825"/>
              <a:gd name="T85" fmla="*/ 2147483647 h 626"/>
              <a:gd name="T86" fmla="*/ 2147483647 w 825"/>
              <a:gd name="T87" fmla="*/ 2147483647 h 626"/>
              <a:gd name="T88" fmla="*/ 2147483647 w 825"/>
              <a:gd name="T89" fmla="*/ 2147483647 h 626"/>
              <a:gd name="T90" fmla="*/ 2147483647 w 825"/>
              <a:gd name="T91" fmla="*/ 2147483647 h 626"/>
              <a:gd name="T92" fmla="*/ 2147483647 w 825"/>
              <a:gd name="T93" fmla="*/ 2147483647 h 626"/>
              <a:gd name="T94" fmla="*/ 2147483647 w 825"/>
              <a:gd name="T95" fmla="*/ 2147483647 h 626"/>
              <a:gd name="T96" fmla="*/ 2147483647 w 825"/>
              <a:gd name="T97" fmla="*/ 2147483647 h 626"/>
              <a:gd name="T98" fmla="*/ 2147483647 w 825"/>
              <a:gd name="T99" fmla="*/ 2147483647 h 626"/>
              <a:gd name="T100" fmla="*/ 2147483647 w 825"/>
              <a:gd name="T101" fmla="*/ 2147483647 h 626"/>
              <a:gd name="T102" fmla="*/ 2147483647 w 825"/>
              <a:gd name="T103" fmla="*/ 2147483647 h 626"/>
              <a:gd name="T104" fmla="*/ 2147483647 w 825"/>
              <a:gd name="T105" fmla="*/ 2147483647 h 626"/>
              <a:gd name="T106" fmla="*/ 2147483647 w 825"/>
              <a:gd name="T107" fmla="*/ 2147483647 h 626"/>
              <a:gd name="T108" fmla="*/ 0 w 825"/>
              <a:gd name="T109" fmla="*/ 2147483647 h 62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25"/>
              <a:gd name="T166" fmla="*/ 0 h 626"/>
              <a:gd name="T167" fmla="*/ 825 w 825"/>
              <a:gd name="T168" fmla="*/ 626 h 62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25" h="626">
                <a:moveTo>
                  <a:pt x="0" y="43"/>
                </a:moveTo>
                <a:lnTo>
                  <a:pt x="0" y="58"/>
                </a:lnTo>
                <a:lnTo>
                  <a:pt x="24" y="83"/>
                </a:lnTo>
                <a:lnTo>
                  <a:pt x="20" y="96"/>
                </a:lnTo>
                <a:lnTo>
                  <a:pt x="26" y="104"/>
                </a:lnTo>
                <a:lnTo>
                  <a:pt x="15" y="119"/>
                </a:lnTo>
                <a:lnTo>
                  <a:pt x="36" y="113"/>
                </a:lnTo>
                <a:lnTo>
                  <a:pt x="45" y="102"/>
                </a:lnTo>
                <a:lnTo>
                  <a:pt x="45" y="89"/>
                </a:lnTo>
                <a:lnTo>
                  <a:pt x="55" y="98"/>
                </a:lnTo>
                <a:lnTo>
                  <a:pt x="58" y="87"/>
                </a:lnTo>
                <a:lnTo>
                  <a:pt x="68" y="96"/>
                </a:lnTo>
                <a:lnTo>
                  <a:pt x="49" y="111"/>
                </a:lnTo>
                <a:lnTo>
                  <a:pt x="102" y="98"/>
                </a:lnTo>
                <a:lnTo>
                  <a:pt x="113" y="87"/>
                </a:lnTo>
                <a:lnTo>
                  <a:pt x="121" y="90"/>
                </a:lnTo>
                <a:lnTo>
                  <a:pt x="140" y="87"/>
                </a:lnTo>
                <a:lnTo>
                  <a:pt x="149" y="94"/>
                </a:lnTo>
                <a:lnTo>
                  <a:pt x="113" y="98"/>
                </a:lnTo>
                <a:lnTo>
                  <a:pt x="125" y="100"/>
                </a:lnTo>
                <a:lnTo>
                  <a:pt x="167" y="109"/>
                </a:lnTo>
                <a:lnTo>
                  <a:pt x="191" y="123"/>
                </a:lnTo>
                <a:lnTo>
                  <a:pt x="184" y="104"/>
                </a:lnTo>
                <a:lnTo>
                  <a:pt x="195" y="119"/>
                </a:lnTo>
                <a:lnTo>
                  <a:pt x="214" y="123"/>
                </a:lnTo>
                <a:lnTo>
                  <a:pt x="199" y="126"/>
                </a:lnTo>
                <a:lnTo>
                  <a:pt x="227" y="142"/>
                </a:lnTo>
                <a:lnTo>
                  <a:pt x="239" y="155"/>
                </a:lnTo>
                <a:lnTo>
                  <a:pt x="237" y="168"/>
                </a:lnTo>
                <a:lnTo>
                  <a:pt x="225" y="151"/>
                </a:lnTo>
                <a:lnTo>
                  <a:pt x="235" y="172"/>
                </a:lnTo>
                <a:lnTo>
                  <a:pt x="254" y="162"/>
                </a:lnTo>
                <a:lnTo>
                  <a:pt x="269" y="160"/>
                </a:lnTo>
                <a:lnTo>
                  <a:pt x="279" y="153"/>
                </a:lnTo>
                <a:lnTo>
                  <a:pt x="282" y="159"/>
                </a:lnTo>
                <a:lnTo>
                  <a:pt x="313" y="138"/>
                </a:lnTo>
                <a:lnTo>
                  <a:pt x="332" y="138"/>
                </a:lnTo>
                <a:lnTo>
                  <a:pt x="324" y="128"/>
                </a:lnTo>
                <a:lnTo>
                  <a:pt x="337" y="111"/>
                </a:lnTo>
                <a:lnTo>
                  <a:pt x="366" y="109"/>
                </a:lnTo>
                <a:lnTo>
                  <a:pt x="396" y="125"/>
                </a:lnTo>
                <a:lnTo>
                  <a:pt x="413" y="147"/>
                </a:lnTo>
                <a:lnTo>
                  <a:pt x="432" y="151"/>
                </a:lnTo>
                <a:lnTo>
                  <a:pt x="434" y="168"/>
                </a:lnTo>
                <a:lnTo>
                  <a:pt x="451" y="176"/>
                </a:lnTo>
                <a:lnTo>
                  <a:pt x="461" y="189"/>
                </a:lnTo>
                <a:lnTo>
                  <a:pt x="470" y="198"/>
                </a:lnTo>
                <a:lnTo>
                  <a:pt x="497" y="198"/>
                </a:lnTo>
                <a:lnTo>
                  <a:pt x="508" y="217"/>
                </a:lnTo>
                <a:lnTo>
                  <a:pt x="520" y="251"/>
                </a:lnTo>
                <a:lnTo>
                  <a:pt x="512" y="312"/>
                </a:lnTo>
                <a:lnTo>
                  <a:pt x="516" y="348"/>
                </a:lnTo>
                <a:lnTo>
                  <a:pt x="531" y="361"/>
                </a:lnTo>
                <a:lnTo>
                  <a:pt x="535" y="342"/>
                </a:lnTo>
                <a:lnTo>
                  <a:pt x="524" y="339"/>
                </a:lnTo>
                <a:lnTo>
                  <a:pt x="525" y="325"/>
                </a:lnTo>
                <a:lnTo>
                  <a:pt x="531" y="329"/>
                </a:lnTo>
                <a:lnTo>
                  <a:pt x="541" y="331"/>
                </a:lnTo>
                <a:lnTo>
                  <a:pt x="546" y="344"/>
                </a:lnTo>
                <a:lnTo>
                  <a:pt x="552" y="331"/>
                </a:lnTo>
                <a:lnTo>
                  <a:pt x="560" y="342"/>
                </a:lnTo>
                <a:lnTo>
                  <a:pt x="537" y="382"/>
                </a:lnTo>
                <a:lnTo>
                  <a:pt x="535" y="388"/>
                </a:lnTo>
                <a:lnTo>
                  <a:pt x="550" y="397"/>
                </a:lnTo>
                <a:lnTo>
                  <a:pt x="563" y="429"/>
                </a:lnTo>
                <a:lnTo>
                  <a:pt x="577" y="445"/>
                </a:lnTo>
                <a:lnTo>
                  <a:pt x="586" y="454"/>
                </a:lnTo>
                <a:lnTo>
                  <a:pt x="596" y="454"/>
                </a:lnTo>
                <a:lnTo>
                  <a:pt x="586" y="439"/>
                </a:lnTo>
                <a:lnTo>
                  <a:pt x="594" y="441"/>
                </a:lnTo>
                <a:lnTo>
                  <a:pt x="609" y="437"/>
                </a:lnTo>
                <a:lnTo>
                  <a:pt x="601" y="445"/>
                </a:lnTo>
                <a:lnTo>
                  <a:pt x="607" y="460"/>
                </a:lnTo>
                <a:lnTo>
                  <a:pt x="615" y="482"/>
                </a:lnTo>
                <a:lnTo>
                  <a:pt x="634" y="490"/>
                </a:lnTo>
                <a:lnTo>
                  <a:pt x="637" y="505"/>
                </a:lnTo>
                <a:lnTo>
                  <a:pt x="655" y="547"/>
                </a:lnTo>
                <a:lnTo>
                  <a:pt x="677" y="547"/>
                </a:lnTo>
                <a:lnTo>
                  <a:pt x="696" y="556"/>
                </a:lnTo>
                <a:lnTo>
                  <a:pt x="725" y="598"/>
                </a:lnTo>
                <a:lnTo>
                  <a:pt x="751" y="602"/>
                </a:lnTo>
                <a:lnTo>
                  <a:pt x="751" y="611"/>
                </a:lnTo>
                <a:lnTo>
                  <a:pt x="746" y="615"/>
                </a:lnTo>
                <a:lnTo>
                  <a:pt x="725" y="609"/>
                </a:lnTo>
                <a:lnTo>
                  <a:pt x="732" y="625"/>
                </a:lnTo>
                <a:lnTo>
                  <a:pt x="757" y="617"/>
                </a:lnTo>
                <a:lnTo>
                  <a:pt x="776" y="617"/>
                </a:lnTo>
                <a:lnTo>
                  <a:pt x="786" y="609"/>
                </a:lnTo>
                <a:lnTo>
                  <a:pt x="803" y="606"/>
                </a:lnTo>
                <a:lnTo>
                  <a:pt x="814" y="587"/>
                </a:lnTo>
                <a:lnTo>
                  <a:pt x="808" y="562"/>
                </a:lnTo>
                <a:lnTo>
                  <a:pt x="818" y="534"/>
                </a:lnTo>
                <a:lnTo>
                  <a:pt x="824" y="537"/>
                </a:lnTo>
                <a:lnTo>
                  <a:pt x="818" y="439"/>
                </a:lnTo>
                <a:lnTo>
                  <a:pt x="808" y="409"/>
                </a:lnTo>
                <a:lnTo>
                  <a:pt x="719" y="261"/>
                </a:lnTo>
                <a:lnTo>
                  <a:pt x="700" y="215"/>
                </a:lnTo>
                <a:lnTo>
                  <a:pt x="708" y="215"/>
                </a:lnTo>
                <a:lnTo>
                  <a:pt x="649" y="123"/>
                </a:lnTo>
                <a:lnTo>
                  <a:pt x="609" y="26"/>
                </a:lnTo>
                <a:lnTo>
                  <a:pt x="607" y="11"/>
                </a:lnTo>
                <a:lnTo>
                  <a:pt x="594" y="7"/>
                </a:lnTo>
                <a:lnTo>
                  <a:pt x="560" y="0"/>
                </a:lnTo>
                <a:lnTo>
                  <a:pt x="546" y="13"/>
                </a:lnTo>
                <a:lnTo>
                  <a:pt x="554" y="56"/>
                </a:lnTo>
                <a:lnTo>
                  <a:pt x="537" y="54"/>
                </a:lnTo>
                <a:lnTo>
                  <a:pt x="533" y="35"/>
                </a:lnTo>
                <a:lnTo>
                  <a:pt x="271" y="51"/>
                </a:lnTo>
                <a:lnTo>
                  <a:pt x="254" y="18"/>
                </a:lnTo>
                <a:lnTo>
                  <a:pt x="0" y="43"/>
                </a:lnTo>
              </a:path>
            </a:pathLst>
          </a:custGeom>
          <a:solidFill>
            <a:srgbClr val="C0C0C0"/>
          </a:solidFill>
          <a:ln w="12700" cap="rnd" cmpd="sng">
            <a:solidFill>
              <a:schemeClr val="bg1"/>
            </a:solidFill>
            <a:prstDash val="solid"/>
            <a:round/>
            <a:headEnd type="none" w="med" len="med"/>
            <a:tailEnd type="none" w="med" len="med"/>
          </a:ln>
        </p:spPr>
        <p:txBody>
          <a:bodyPr/>
          <a:lstStyle/>
          <a:p>
            <a:endParaRPr lang="en-US"/>
          </a:p>
        </p:txBody>
      </p:sp>
      <p:sp>
        <p:nvSpPr>
          <p:cNvPr id="49158" name="Freeform 12"/>
          <p:cNvSpPr>
            <a:spLocks/>
          </p:cNvSpPr>
          <p:nvPr/>
        </p:nvSpPr>
        <p:spPr bwMode="auto">
          <a:xfrm>
            <a:off x="7137400" y="5451475"/>
            <a:ext cx="66675" cy="49213"/>
          </a:xfrm>
          <a:custGeom>
            <a:avLst/>
            <a:gdLst>
              <a:gd name="T0" fmla="*/ 0 w 42"/>
              <a:gd name="T1" fmla="*/ 2147483647 h 31"/>
              <a:gd name="T2" fmla="*/ 2147483647 w 42"/>
              <a:gd name="T3" fmla="*/ 2147483647 h 31"/>
              <a:gd name="T4" fmla="*/ 2147483647 w 42"/>
              <a:gd name="T5" fmla="*/ 2147483647 h 31"/>
              <a:gd name="T6" fmla="*/ 2147483647 w 42"/>
              <a:gd name="T7" fmla="*/ 0 h 31"/>
              <a:gd name="T8" fmla="*/ 2147483647 w 42"/>
              <a:gd name="T9" fmla="*/ 2147483647 h 31"/>
              <a:gd name="T10" fmla="*/ 2147483647 w 42"/>
              <a:gd name="T11" fmla="*/ 2147483647 h 31"/>
              <a:gd name="T12" fmla="*/ 2147483647 w 42"/>
              <a:gd name="T13" fmla="*/ 2147483647 h 31"/>
              <a:gd name="T14" fmla="*/ 2147483647 w 42"/>
              <a:gd name="T15" fmla="*/ 2147483647 h 31"/>
              <a:gd name="T16" fmla="*/ 0 w 42"/>
              <a:gd name="T17" fmla="*/ 2147483647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
              <a:gd name="T28" fmla="*/ 0 h 31"/>
              <a:gd name="T29" fmla="*/ 42 w 42"/>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 h="31">
                <a:moveTo>
                  <a:pt x="0" y="30"/>
                </a:moveTo>
                <a:lnTo>
                  <a:pt x="1" y="14"/>
                </a:lnTo>
                <a:lnTo>
                  <a:pt x="19" y="10"/>
                </a:lnTo>
                <a:lnTo>
                  <a:pt x="21" y="0"/>
                </a:lnTo>
                <a:lnTo>
                  <a:pt x="41" y="12"/>
                </a:lnTo>
                <a:lnTo>
                  <a:pt x="21" y="18"/>
                </a:lnTo>
                <a:lnTo>
                  <a:pt x="9" y="16"/>
                </a:lnTo>
                <a:lnTo>
                  <a:pt x="11" y="24"/>
                </a:lnTo>
                <a:lnTo>
                  <a:pt x="0" y="30"/>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9159" name="Freeform 13"/>
          <p:cNvSpPr>
            <a:spLocks/>
          </p:cNvSpPr>
          <p:nvPr/>
        </p:nvSpPr>
        <p:spPr bwMode="auto">
          <a:xfrm>
            <a:off x="7227888" y="5418138"/>
            <a:ext cx="58737" cy="52387"/>
          </a:xfrm>
          <a:custGeom>
            <a:avLst/>
            <a:gdLst>
              <a:gd name="T0" fmla="*/ 0 w 37"/>
              <a:gd name="T1" fmla="*/ 2147483647 h 33"/>
              <a:gd name="T2" fmla="*/ 2147483647 w 37"/>
              <a:gd name="T3" fmla="*/ 2147483647 h 33"/>
              <a:gd name="T4" fmla="*/ 2147483647 w 37"/>
              <a:gd name="T5" fmla="*/ 0 h 33"/>
              <a:gd name="T6" fmla="*/ 2147483647 w 37"/>
              <a:gd name="T7" fmla="*/ 2147483647 h 33"/>
              <a:gd name="T8" fmla="*/ 0 w 37"/>
              <a:gd name="T9" fmla="*/ 2147483647 h 33"/>
              <a:gd name="T10" fmla="*/ 0 60000 65536"/>
              <a:gd name="T11" fmla="*/ 0 60000 65536"/>
              <a:gd name="T12" fmla="*/ 0 60000 65536"/>
              <a:gd name="T13" fmla="*/ 0 60000 65536"/>
              <a:gd name="T14" fmla="*/ 0 60000 65536"/>
              <a:gd name="T15" fmla="*/ 0 w 37"/>
              <a:gd name="T16" fmla="*/ 0 h 33"/>
              <a:gd name="T17" fmla="*/ 37 w 37"/>
              <a:gd name="T18" fmla="*/ 33 h 33"/>
            </a:gdLst>
            <a:ahLst/>
            <a:cxnLst>
              <a:cxn ang="T10">
                <a:pos x="T0" y="T1"/>
              </a:cxn>
              <a:cxn ang="T11">
                <a:pos x="T2" y="T3"/>
              </a:cxn>
              <a:cxn ang="T12">
                <a:pos x="T4" y="T5"/>
              </a:cxn>
              <a:cxn ang="T13">
                <a:pos x="T6" y="T7"/>
              </a:cxn>
              <a:cxn ang="T14">
                <a:pos x="T8" y="T9"/>
              </a:cxn>
            </a:cxnLst>
            <a:rect l="T15" t="T16" r="T17" b="T18"/>
            <a:pathLst>
              <a:path w="37" h="33">
                <a:moveTo>
                  <a:pt x="0" y="29"/>
                </a:moveTo>
                <a:lnTo>
                  <a:pt x="7" y="32"/>
                </a:lnTo>
                <a:lnTo>
                  <a:pt x="36" y="0"/>
                </a:lnTo>
                <a:lnTo>
                  <a:pt x="9" y="22"/>
                </a:lnTo>
                <a:lnTo>
                  <a:pt x="0" y="29"/>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9160" name="Freeform 14"/>
          <p:cNvSpPr>
            <a:spLocks/>
          </p:cNvSpPr>
          <p:nvPr/>
        </p:nvSpPr>
        <p:spPr bwMode="auto">
          <a:xfrm>
            <a:off x="7318375" y="5318125"/>
            <a:ext cx="50800" cy="73025"/>
          </a:xfrm>
          <a:custGeom>
            <a:avLst/>
            <a:gdLst>
              <a:gd name="T0" fmla="*/ 0 w 32"/>
              <a:gd name="T1" fmla="*/ 2147483647 h 46"/>
              <a:gd name="T2" fmla="*/ 2147483647 w 32"/>
              <a:gd name="T3" fmla="*/ 2147483647 h 46"/>
              <a:gd name="T4" fmla="*/ 2147483647 w 32"/>
              <a:gd name="T5" fmla="*/ 0 h 46"/>
              <a:gd name="T6" fmla="*/ 2147483647 w 32"/>
              <a:gd name="T7" fmla="*/ 2147483647 h 46"/>
              <a:gd name="T8" fmla="*/ 0 w 32"/>
              <a:gd name="T9" fmla="*/ 2147483647 h 46"/>
              <a:gd name="T10" fmla="*/ 0 60000 65536"/>
              <a:gd name="T11" fmla="*/ 0 60000 65536"/>
              <a:gd name="T12" fmla="*/ 0 60000 65536"/>
              <a:gd name="T13" fmla="*/ 0 60000 65536"/>
              <a:gd name="T14" fmla="*/ 0 60000 65536"/>
              <a:gd name="T15" fmla="*/ 0 w 32"/>
              <a:gd name="T16" fmla="*/ 0 h 46"/>
              <a:gd name="T17" fmla="*/ 32 w 32"/>
              <a:gd name="T18" fmla="*/ 46 h 46"/>
            </a:gdLst>
            <a:ahLst/>
            <a:cxnLst>
              <a:cxn ang="T10">
                <a:pos x="T0" y="T1"/>
              </a:cxn>
              <a:cxn ang="T11">
                <a:pos x="T2" y="T3"/>
              </a:cxn>
              <a:cxn ang="T12">
                <a:pos x="T4" y="T5"/>
              </a:cxn>
              <a:cxn ang="T13">
                <a:pos x="T6" y="T7"/>
              </a:cxn>
              <a:cxn ang="T14">
                <a:pos x="T8" y="T9"/>
              </a:cxn>
            </a:cxnLst>
            <a:rect l="T15" t="T16" r="T17" b="T18"/>
            <a:pathLst>
              <a:path w="32" h="46">
                <a:moveTo>
                  <a:pt x="0" y="45"/>
                </a:moveTo>
                <a:lnTo>
                  <a:pt x="15" y="29"/>
                </a:lnTo>
                <a:lnTo>
                  <a:pt x="31" y="0"/>
                </a:lnTo>
                <a:lnTo>
                  <a:pt x="24" y="13"/>
                </a:lnTo>
                <a:lnTo>
                  <a:pt x="0" y="45"/>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9161" name="Freeform 15"/>
          <p:cNvSpPr>
            <a:spLocks/>
          </p:cNvSpPr>
          <p:nvPr/>
        </p:nvSpPr>
        <p:spPr bwMode="auto">
          <a:xfrm>
            <a:off x="5470525" y="1476375"/>
            <a:ext cx="828675" cy="427038"/>
          </a:xfrm>
          <a:custGeom>
            <a:avLst/>
            <a:gdLst>
              <a:gd name="T0" fmla="*/ 2147483647 w 522"/>
              <a:gd name="T1" fmla="*/ 2147483647 h 269"/>
              <a:gd name="T2" fmla="*/ 2147483647 w 522"/>
              <a:gd name="T3" fmla="*/ 2147483647 h 269"/>
              <a:gd name="T4" fmla="*/ 2147483647 w 522"/>
              <a:gd name="T5" fmla="*/ 2147483647 h 269"/>
              <a:gd name="T6" fmla="*/ 2147483647 w 522"/>
              <a:gd name="T7" fmla="*/ 2147483647 h 269"/>
              <a:gd name="T8" fmla="*/ 2147483647 w 522"/>
              <a:gd name="T9" fmla="*/ 2147483647 h 269"/>
              <a:gd name="T10" fmla="*/ 2147483647 w 522"/>
              <a:gd name="T11" fmla="*/ 2147483647 h 269"/>
              <a:gd name="T12" fmla="*/ 2147483647 w 522"/>
              <a:gd name="T13" fmla="*/ 2147483647 h 269"/>
              <a:gd name="T14" fmla="*/ 2147483647 w 522"/>
              <a:gd name="T15" fmla="*/ 2147483647 h 269"/>
              <a:gd name="T16" fmla="*/ 2147483647 w 522"/>
              <a:gd name="T17" fmla="*/ 2147483647 h 269"/>
              <a:gd name="T18" fmla="*/ 2147483647 w 522"/>
              <a:gd name="T19" fmla="*/ 2147483647 h 269"/>
              <a:gd name="T20" fmla="*/ 2147483647 w 522"/>
              <a:gd name="T21" fmla="*/ 2147483647 h 269"/>
              <a:gd name="T22" fmla="*/ 2147483647 w 522"/>
              <a:gd name="T23" fmla="*/ 2147483647 h 269"/>
              <a:gd name="T24" fmla="*/ 2147483647 w 522"/>
              <a:gd name="T25" fmla="*/ 2147483647 h 269"/>
              <a:gd name="T26" fmla="*/ 2147483647 w 522"/>
              <a:gd name="T27" fmla="*/ 2147483647 h 269"/>
              <a:gd name="T28" fmla="*/ 2147483647 w 522"/>
              <a:gd name="T29" fmla="*/ 2147483647 h 269"/>
              <a:gd name="T30" fmla="*/ 2147483647 w 522"/>
              <a:gd name="T31" fmla="*/ 2147483647 h 269"/>
              <a:gd name="T32" fmla="*/ 2147483647 w 522"/>
              <a:gd name="T33" fmla="*/ 2147483647 h 269"/>
              <a:gd name="T34" fmla="*/ 2147483647 w 522"/>
              <a:gd name="T35" fmla="*/ 2147483647 h 269"/>
              <a:gd name="T36" fmla="*/ 2147483647 w 522"/>
              <a:gd name="T37" fmla="*/ 2147483647 h 269"/>
              <a:gd name="T38" fmla="*/ 2147483647 w 522"/>
              <a:gd name="T39" fmla="*/ 2147483647 h 269"/>
              <a:gd name="T40" fmla="*/ 2147483647 w 522"/>
              <a:gd name="T41" fmla="*/ 2147483647 h 269"/>
              <a:gd name="T42" fmla="*/ 2147483647 w 522"/>
              <a:gd name="T43" fmla="*/ 2147483647 h 269"/>
              <a:gd name="T44" fmla="*/ 2147483647 w 522"/>
              <a:gd name="T45" fmla="*/ 2147483647 h 269"/>
              <a:gd name="T46" fmla="*/ 2147483647 w 522"/>
              <a:gd name="T47" fmla="*/ 2147483647 h 269"/>
              <a:gd name="T48" fmla="*/ 2147483647 w 522"/>
              <a:gd name="T49" fmla="*/ 2147483647 h 269"/>
              <a:gd name="T50" fmla="*/ 2147483647 w 522"/>
              <a:gd name="T51" fmla="*/ 2147483647 h 269"/>
              <a:gd name="T52" fmla="*/ 2147483647 w 522"/>
              <a:gd name="T53" fmla="*/ 2147483647 h 269"/>
              <a:gd name="T54" fmla="*/ 2147483647 w 522"/>
              <a:gd name="T55" fmla="*/ 2147483647 h 269"/>
              <a:gd name="T56" fmla="*/ 2147483647 w 522"/>
              <a:gd name="T57" fmla="*/ 2147483647 h 269"/>
              <a:gd name="T58" fmla="*/ 2147483647 w 522"/>
              <a:gd name="T59" fmla="*/ 2147483647 h 269"/>
              <a:gd name="T60" fmla="*/ 2147483647 w 522"/>
              <a:gd name="T61" fmla="*/ 2147483647 h 269"/>
              <a:gd name="T62" fmla="*/ 2147483647 w 522"/>
              <a:gd name="T63" fmla="*/ 0 h 269"/>
              <a:gd name="T64" fmla="*/ 2147483647 w 522"/>
              <a:gd name="T65" fmla="*/ 2147483647 h 269"/>
              <a:gd name="T66" fmla="*/ 2147483647 w 522"/>
              <a:gd name="T67" fmla="*/ 2147483647 h 269"/>
              <a:gd name="T68" fmla="*/ 2147483647 w 522"/>
              <a:gd name="T69" fmla="*/ 2147483647 h 269"/>
              <a:gd name="T70" fmla="*/ 2147483647 w 522"/>
              <a:gd name="T71" fmla="*/ 2147483647 h 269"/>
              <a:gd name="T72" fmla="*/ 2147483647 w 522"/>
              <a:gd name="T73" fmla="*/ 2147483647 h 269"/>
              <a:gd name="T74" fmla="*/ 0 w 522"/>
              <a:gd name="T75" fmla="*/ 2147483647 h 2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22"/>
              <a:gd name="T115" fmla="*/ 0 h 269"/>
              <a:gd name="T116" fmla="*/ 522 w 522"/>
              <a:gd name="T117" fmla="*/ 269 h 2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22" h="269">
                <a:moveTo>
                  <a:pt x="0" y="115"/>
                </a:moveTo>
                <a:lnTo>
                  <a:pt x="39" y="144"/>
                </a:lnTo>
                <a:lnTo>
                  <a:pt x="142" y="169"/>
                </a:lnTo>
                <a:lnTo>
                  <a:pt x="183" y="174"/>
                </a:lnTo>
                <a:lnTo>
                  <a:pt x="193" y="190"/>
                </a:lnTo>
                <a:lnTo>
                  <a:pt x="212" y="197"/>
                </a:lnTo>
                <a:lnTo>
                  <a:pt x="236" y="268"/>
                </a:lnTo>
                <a:lnTo>
                  <a:pt x="259" y="212"/>
                </a:lnTo>
                <a:lnTo>
                  <a:pt x="265" y="199"/>
                </a:lnTo>
                <a:lnTo>
                  <a:pt x="270" y="193"/>
                </a:lnTo>
                <a:lnTo>
                  <a:pt x="270" y="184"/>
                </a:lnTo>
                <a:lnTo>
                  <a:pt x="280" y="169"/>
                </a:lnTo>
                <a:lnTo>
                  <a:pt x="282" y="171"/>
                </a:lnTo>
                <a:lnTo>
                  <a:pt x="280" y="176"/>
                </a:lnTo>
                <a:lnTo>
                  <a:pt x="280" y="193"/>
                </a:lnTo>
                <a:lnTo>
                  <a:pt x="287" y="188"/>
                </a:lnTo>
                <a:lnTo>
                  <a:pt x="295" y="172"/>
                </a:lnTo>
                <a:lnTo>
                  <a:pt x="306" y="174"/>
                </a:lnTo>
                <a:lnTo>
                  <a:pt x="310" y="167"/>
                </a:lnTo>
                <a:lnTo>
                  <a:pt x="312" y="171"/>
                </a:lnTo>
                <a:lnTo>
                  <a:pt x="301" y="197"/>
                </a:lnTo>
                <a:lnTo>
                  <a:pt x="308" y="199"/>
                </a:lnTo>
                <a:lnTo>
                  <a:pt x="316" y="184"/>
                </a:lnTo>
                <a:lnTo>
                  <a:pt x="329" y="176"/>
                </a:lnTo>
                <a:lnTo>
                  <a:pt x="337" y="159"/>
                </a:lnTo>
                <a:lnTo>
                  <a:pt x="365" y="155"/>
                </a:lnTo>
                <a:lnTo>
                  <a:pt x="378" y="153"/>
                </a:lnTo>
                <a:lnTo>
                  <a:pt x="403" y="136"/>
                </a:lnTo>
                <a:lnTo>
                  <a:pt x="435" y="142"/>
                </a:lnTo>
                <a:lnTo>
                  <a:pt x="456" y="157"/>
                </a:lnTo>
                <a:lnTo>
                  <a:pt x="460" y="138"/>
                </a:lnTo>
                <a:lnTo>
                  <a:pt x="469" y="138"/>
                </a:lnTo>
                <a:lnTo>
                  <a:pt x="498" y="138"/>
                </a:lnTo>
                <a:lnTo>
                  <a:pt x="521" y="133"/>
                </a:lnTo>
                <a:lnTo>
                  <a:pt x="492" y="115"/>
                </a:lnTo>
                <a:lnTo>
                  <a:pt x="485" y="87"/>
                </a:lnTo>
                <a:lnTo>
                  <a:pt x="462" y="93"/>
                </a:lnTo>
                <a:lnTo>
                  <a:pt x="454" y="87"/>
                </a:lnTo>
                <a:lnTo>
                  <a:pt x="447" y="93"/>
                </a:lnTo>
                <a:lnTo>
                  <a:pt x="431" y="89"/>
                </a:lnTo>
                <a:lnTo>
                  <a:pt x="426" y="87"/>
                </a:lnTo>
                <a:lnTo>
                  <a:pt x="424" y="72"/>
                </a:lnTo>
                <a:lnTo>
                  <a:pt x="426" y="55"/>
                </a:lnTo>
                <a:lnTo>
                  <a:pt x="407" y="60"/>
                </a:lnTo>
                <a:lnTo>
                  <a:pt x="384" y="72"/>
                </a:lnTo>
                <a:lnTo>
                  <a:pt x="333" y="79"/>
                </a:lnTo>
                <a:lnTo>
                  <a:pt x="299" y="110"/>
                </a:lnTo>
                <a:lnTo>
                  <a:pt x="293" y="102"/>
                </a:lnTo>
                <a:lnTo>
                  <a:pt x="282" y="110"/>
                </a:lnTo>
                <a:lnTo>
                  <a:pt x="269" y="98"/>
                </a:lnTo>
                <a:lnTo>
                  <a:pt x="259" y="102"/>
                </a:lnTo>
                <a:lnTo>
                  <a:pt x="240" y="104"/>
                </a:lnTo>
                <a:lnTo>
                  <a:pt x="215" y="70"/>
                </a:lnTo>
                <a:lnTo>
                  <a:pt x="183" y="64"/>
                </a:lnTo>
                <a:lnTo>
                  <a:pt x="174" y="66"/>
                </a:lnTo>
                <a:lnTo>
                  <a:pt x="168" y="74"/>
                </a:lnTo>
                <a:lnTo>
                  <a:pt x="172" y="57"/>
                </a:lnTo>
                <a:lnTo>
                  <a:pt x="162" y="70"/>
                </a:lnTo>
                <a:lnTo>
                  <a:pt x="153" y="83"/>
                </a:lnTo>
                <a:lnTo>
                  <a:pt x="155" y="60"/>
                </a:lnTo>
                <a:lnTo>
                  <a:pt x="168" y="30"/>
                </a:lnTo>
                <a:lnTo>
                  <a:pt x="185" y="9"/>
                </a:lnTo>
                <a:lnTo>
                  <a:pt x="206" y="1"/>
                </a:lnTo>
                <a:lnTo>
                  <a:pt x="202" y="0"/>
                </a:lnTo>
                <a:lnTo>
                  <a:pt x="170" y="1"/>
                </a:lnTo>
                <a:lnTo>
                  <a:pt x="153" y="11"/>
                </a:lnTo>
                <a:lnTo>
                  <a:pt x="149" y="22"/>
                </a:lnTo>
                <a:lnTo>
                  <a:pt x="123" y="39"/>
                </a:lnTo>
                <a:lnTo>
                  <a:pt x="111" y="57"/>
                </a:lnTo>
                <a:lnTo>
                  <a:pt x="98" y="60"/>
                </a:lnTo>
                <a:lnTo>
                  <a:pt x="92" y="72"/>
                </a:lnTo>
                <a:lnTo>
                  <a:pt x="79" y="76"/>
                </a:lnTo>
                <a:lnTo>
                  <a:pt x="47" y="83"/>
                </a:lnTo>
                <a:lnTo>
                  <a:pt x="39" y="89"/>
                </a:lnTo>
                <a:lnTo>
                  <a:pt x="26" y="102"/>
                </a:lnTo>
                <a:lnTo>
                  <a:pt x="0" y="115"/>
                </a:lnTo>
              </a:path>
            </a:pathLst>
          </a:custGeom>
          <a:solidFill>
            <a:srgbClr val="CCECFF"/>
          </a:solidFill>
          <a:ln w="12700" cap="rnd" cmpd="sng">
            <a:solidFill>
              <a:srgbClr val="000000"/>
            </a:solidFill>
            <a:prstDash val="solid"/>
            <a:round/>
            <a:headEnd type="none" w="med" len="med"/>
            <a:tailEnd type="none" w="med" len="med"/>
          </a:ln>
        </p:spPr>
        <p:txBody>
          <a:bodyPr/>
          <a:lstStyle/>
          <a:p>
            <a:endParaRPr lang="en-US"/>
          </a:p>
        </p:txBody>
      </p:sp>
      <p:sp>
        <p:nvSpPr>
          <p:cNvPr id="49162" name="Freeform 16"/>
          <p:cNvSpPr>
            <a:spLocks/>
          </p:cNvSpPr>
          <p:nvPr/>
        </p:nvSpPr>
        <p:spPr bwMode="auto">
          <a:xfrm>
            <a:off x="6003925" y="1738313"/>
            <a:ext cx="554038" cy="757237"/>
          </a:xfrm>
          <a:custGeom>
            <a:avLst/>
            <a:gdLst>
              <a:gd name="T0" fmla="*/ 0 w 349"/>
              <a:gd name="T1" fmla="*/ 2147483647 h 477"/>
              <a:gd name="T2" fmla="*/ 2147483647 w 349"/>
              <a:gd name="T3" fmla="*/ 2147483647 h 477"/>
              <a:gd name="T4" fmla="*/ 2147483647 w 349"/>
              <a:gd name="T5" fmla="*/ 2147483647 h 477"/>
              <a:gd name="T6" fmla="*/ 2147483647 w 349"/>
              <a:gd name="T7" fmla="*/ 2147483647 h 477"/>
              <a:gd name="T8" fmla="*/ 2147483647 w 349"/>
              <a:gd name="T9" fmla="*/ 2147483647 h 477"/>
              <a:gd name="T10" fmla="*/ 2147483647 w 349"/>
              <a:gd name="T11" fmla="*/ 2147483647 h 477"/>
              <a:gd name="T12" fmla="*/ 2147483647 w 349"/>
              <a:gd name="T13" fmla="*/ 2147483647 h 477"/>
              <a:gd name="T14" fmla="*/ 2147483647 w 349"/>
              <a:gd name="T15" fmla="*/ 2147483647 h 477"/>
              <a:gd name="T16" fmla="*/ 2147483647 w 349"/>
              <a:gd name="T17" fmla="*/ 2147483647 h 477"/>
              <a:gd name="T18" fmla="*/ 2147483647 w 349"/>
              <a:gd name="T19" fmla="*/ 2147483647 h 477"/>
              <a:gd name="T20" fmla="*/ 2147483647 w 349"/>
              <a:gd name="T21" fmla="*/ 2147483647 h 477"/>
              <a:gd name="T22" fmla="*/ 2147483647 w 349"/>
              <a:gd name="T23" fmla="*/ 2147483647 h 477"/>
              <a:gd name="T24" fmla="*/ 2147483647 w 349"/>
              <a:gd name="T25" fmla="*/ 2147483647 h 477"/>
              <a:gd name="T26" fmla="*/ 2147483647 w 349"/>
              <a:gd name="T27" fmla="*/ 2147483647 h 477"/>
              <a:gd name="T28" fmla="*/ 2147483647 w 349"/>
              <a:gd name="T29" fmla="*/ 2147483647 h 477"/>
              <a:gd name="T30" fmla="*/ 2147483647 w 349"/>
              <a:gd name="T31" fmla="*/ 2147483647 h 477"/>
              <a:gd name="T32" fmla="*/ 2147483647 w 349"/>
              <a:gd name="T33" fmla="*/ 2147483647 h 477"/>
              <a:gd name="T34" fmla="*/ 2147483647 w 349"/>
              <a:gd name="T35" fmla="*/ 2147483647 h 477"/>
              <a:gd name="T36" fmla="*/ 2147483647 w 349"/>
              <a:gd name="T37" fmla="*/ 2147483647 h 477"/>
              <a:gd name="T38" fmla="*/ 2147483647 w 349"/>
              <a:gd name="T39" fmla="*/ 2147483647 h 477"/>
              <a:gd name="T40" fmla="*/ 2147483647 w 349"/>
              <a:gd name="T41" fmla="*/ 2147483647 h 477"/>
              <a:gd name="T42" fmla="*/ 2147483647 w 349"/>
              <a:gd name="T43" fmla="*/ 2147483647 h 477"/>
              <a:gd name="T44" fmla="*/ 2147483647 w 349"/>
              <a:gd name="T45" fmla="*/ 2147483647 h 477"/>
              <a:gd name="T46" fmla="*/ 2147483647 w 349"/>
              <a:gd name="T47" fmla="*/ 2147483647 h 477"/>
              <a:gd name="T48" fmla="*/ 2147483647 w 349"/>
              <a:gd name="T49" fmla="*/ 0 h 477"/>
              <a:gd name="T50" fmla="*/ 2147483647 w 349"/>
              <a:gd name="T51" fmla="*/ 2147483647 h 477"/>
              <a:gd name="T52" fmla="*/ 2147483647 w 349"/>
              <a:gd name="T53" fmla="*/ 2147483647 h 477"/>
              <a:gd name="T54" fmla="*/ 2147483647 w 349"/>
              <a:gd name="T55" fmla="*/ 2147483647 h 477"/>
              <a:gd name="T56" fmla="*/ 2147483647 w 349"/>
              <a:gd name="T57" fmla="*/ 2147483647 h 477"/>
              <a:gd name="T58" fmla="*/ 2147483647 w 349"/>
              <a:gd name="T59" fmla="*/ 2147483647 h 477"/>
              <a:gd name="T60" fmla="*/ 2147483647 w 349"/>
              <a:gd name="T61" fmla="*/ 2147483647 h 477"/>
              <a:gd name="T62" fmla="*/ 2147483647 w 349"/>
              <a:gd name="T63" fmla="*/ 2147483647 h 477"/>
              <a:gd name="T64" fmla="*/ 2147483647 w 349"/>
              <a:gd name="T65" fmla="*/ 2147483647 h 477"/>
              <a:gd name="T66" fmla="*/ 2147483647 w 349"/>
              <a:gd name="T67" fmla="*/ 2147483647 h 477"/>
              <a:gd name="T68" fmla="*/ 2147483647 w 349"/>
              <a:gd name="T69" fmla="*/ 2147483647 h 477"/>
              <a:gd name="T70" fmla="*/ 2147483647 w 349"/>
              <a:gd name="T71" fmla="*/ 2147483647 h 477"/>
              <a:gd name="T72" fmla="*/ 2147483647 w 349"/>
              <a:gd name="T73" fmla="*/ 2147483647 h 477"/>
              <a:gd name="T74" fmla="*/ 2147483647 w 349"/>
              <a:gd name="T75" fmla="*/ 2147483647 h 477"/>
              <a:gd name="T76" fmla="*/ 2147483647 w 349"/>
              <a:gd name="T77" fmla="*/ 2147483647 h 477"/>
              <a:gd name="T78" fmla="*/ 2147483647 w 349"/>
              <a:gd name="T79" fmla="*/ 2147483647 h 477"/>
              <a:gd name="T80" fmla="*/ 2147483647 w 349"/>
              <a:gd name="T81" fmla="*/ 2147483647 h 477"/>
              <a:gd name="T82" fmla="*/ 2147483647 w 349"/>
              <a:gd name="T83" fmla="*/ 2147483647 h 477"/>
              <a:gd name="T84" fmla="*/ 2147483647 w 349"/>
              <a:gd name="T85" fmla="*/ 2147483647 h 477"/>
              <a:gd name="T86" fmla="*/ 2147483647 w 349"/>
              <a:gd name="T87" fmla="*/ 2147483647 h 477"/>
              <a:gd name="T88" fmla="*/ 2147483647 w 349"/>
              <a:gd name="T89" fmla="*/ 2147483647 h 477"/>
              <a:gd name="T90" fmla="*/ 2147483647 w 349"/>
              <a:gd name="T91" fmla="*/ 2147483647 h 477"/>
              <a:gd name="T92" fmla="*/ 2147483647 w 349"/>
              <a:gd name="T93" fmla="*/ 2147483647 h 477"/>
              <a:gd name="T94" fmla="*/ 2147483647 w 349"/>
              <a:gd name="T95" fmla="*/ 2147483647 h 477"/>
              <a:gd name="T96" fmla="*/ 2147483647 w 349"/>
              <a:gd name="T97" fmla="*/ 2147483647 h 477"/>
              <a:gd name="T98" fmla="*/ 2147483647 w 349"/>
              <a:gd name="T99" fmla="*/ 2147483647 h 477"/>
              <a:gd name="T100" fmla="*/ 2147483647 w 349"/>
              <a:gd name="T101" fmla="*/ 2147483647 h 477"/>
              <a:gd name="T102" fmla="*/ 2147483647 w 349"/>
              <a:gd name="T103" fmla="*/ 2147483647 h 477"/>
              <a:gd name="T104" fmla="*/ 2147483647 w 349"/>
              <a:gd name="T105" fmla="*/ 2147483647 h 477"/>
              <a:gd name="T106" fmla="*/ 2147483647 w 349"/>
              <a:gd name="T107" fmla="*/ 2147483647 h 477"/>
              <a:gd name="T108" fmla="*/ 2147483647 w 349"/>
              <a:gd name="T109" fmla="*/ 2147483647 h 477"/>
              <a:gd name="T110" fmla="*/ 2147483647 w 349"/>
              <a:gd name="T111" fmla="*/ 2147483647 h 477"/>
              <a:gd name="T112" fmla="*/ 2147483647 w 349"/>
              <a:gd name="T113" fmla="*/ 2147483647 h 477"/>
              <a:gd name="T114" fmla="*/ 2147483647 w 349"/>
              <a:gd name="T115" fmla="*/ 2147483647 h 477"/>
              <a:gd name="T116" fmla="*/ 2147483647 w 349"/>
              <a:gd name="T117" fmla="*/ 2147483647 h 477"/>
              <a:gd name="T118" fmla="*/ 2147483647 w 349"/>
              <a:gd name="T119" fmla="*/ 2147483647 h 477"/>
              <a:gd name="T120" fmla="*/ 2147483647 w 349"/>
              <a:gd name="T121" fmla="*/ 2147483647 h 477"/>
              <a:gd name="T122" fmla="*/ 0 w 349"/>
              <a:gd name="T123" fmla="*/ 2147483647 h 47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9"/>
              <a:gd name="T187" fmla="*/ 0 h 477"/>
              <a:gd name="T188" fmla="*/ 349 w 349"/>
              <a:gd name="T189" fmla="*/ 477 h 47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9" h="477">
                <a:moveTo>
                  <a:pt x="0" y="476"/>
                </a:moveTo>
                <a:lnTo>
                  <a:pt x="32" y="419"/>
                </a:lnTo>
                <a:lnTo>
                  <a:pt x="39" y="396"/>
                </a:lnTo>
                <a:lnTo>
                  <a:pt x="41" y="354"/>
                </a:lnTo>
                <a:lnTo>
                  <a:pt x="32" y="316"/>
                </a:lnTo>
                <a:lnTo>
                  <a:pt x="13" y="278"/>
                </a:lnTo>
                <a:lnTo>
                  <a:pt x="3" y="257"/>
                </a:lnTo>
                <a:lnTo>
                  <a:pt x="11" y="237"/>
                </a:lnTo>
                <a:lnTo>
                  <a:pt x="1" y="212"/>
                </a:lnTo>
                <a:lnTo>
                  <a:pt x="11" y="195"/>
                </a:lnTo>
                <a:lnTo>
                  <a:pt x="20" y="157"/>
                </a:lnTo>
                <a:lnTo>
                  <a:pt x="18" y="136"/>
                </a:lnTo>
                <a:lnTo>
                  <a:pt x="28" y="125"/>
                </a:lnTo>
                <a:lnTo>
                  <a:pt x="28" y="109"/>
                </a:lnTo>
                <a:lnTo>
                  <a:pt x="47" y="102"/>
                </a:lnTo>
                <a:lnTo>
                  <a:pt x="68" y="73"/>
                </a:lnTo>
                <a:lnTo>
                  <a:pt x="64" y="119"/>
                </a:lnTo>
                <a:lnTo>
                  <a:pt x="79" y="109"/>
                </a:lnTo>
                <a:lnTo>
                  <a:pt x="79" y="72"/>
                </a:lnTo>
                <a:lnTo>
                  <a:pt x="98" y="49"/>
                </a:lnTo>
                <a:lnTo>
                  <a:pt x="111" y="47"/>
                </a:lnTo>
                <a:lnTo>
                  <a:pt x="100" y="39"/>
                </a:lnTo>
                <a:lnTo>
                  <a:pt x="96" y="24"/>
                </a:lnTo>
                <a:lnTo>
                  <a:pt x="104" y="5"/>
                </a:lnTo>
                <a:lnTo>
                  <a:pt x="121" y="0"/>
                </a:lnTo>
                <a:lnTo>
                  <a:pt x="162" y="11"/>
                </a:lnTo>
                <a:lnTo>
                  <a:pt x="177" y="28"/>
                </a:lnTo>
                <a:lnTo>
                  <a:pt x="226" y="37"/>
                </a:lnTo>
                <a:lnTo>
                  <a:pt x="234" y="51"/>
                </a:lnTo>
                <a:lnTo>
                  <a:pt x="247" y="68"/>
                </a:lnTo>
                <a:lnTo>
                  <a:pt x="234" y="68"/>
                </a:lnTo>
                <a:lnTo>
                  <a:pt x="234" y="77"/>
                </a:lnTo>
                <a:lnTo>
                  <a:pt x="251" y="96"/>
                </a:lnTo>
                <a:lnTo>
                  <a:pt x="255" y="130"/>
                </a:lnTo>
                <a:lnTo>
                  <a:pt x="255" y="151"/>
                </a:lnTo>
                <a:lnTo>
                  <a:pt x="238" y="174"/>
                </a:lnTo>
                <a:lnTo>
                  <a:pt x="234" y="187"/>
                </a:lnTo>
                <a:lnTo>
                  <a:pt x="217" y="193"/>
                </a:lnTo>
                <a:lnTo>
                  <a:pt x="215" y="204"/>
                </a:lnTo>
                <a:lnTo>
                  <a:pt x="217" y="229"/>
                </a:lnTo>
                <a:lnTo>
                  <a:pt x="234" y="240"/>
                </a:lnTo>
                <a:lnTo>
                  <a:pt x="253" y="219"/>
                </a:lnTo>
                <a:lnTo>
                  <a:pt x="266" y="193"/>
                </a:lnTo>
                <a:lnTo>
                  <a:pt x="291" y="178"/>
                </a:lnTo>
                <a:lnTo>
                  <a:pt x="312" y="187"/>
                </a:lnTo>
                <a:lnTo>
                  <a:pt x="325" y="216"/>
                </a:lnTo>
                <a:lnTo>
                  <a:pt x="342" y="273"/>
                </a:lnTo>
                <a:lnTo>
                  <a:pt x="348" y="292"/>
                </a:lnTo>
                <a:lnTo>
                  <a:pt x="344" y="307"/>
                </a:lnTo>
                <a:lnTo>
                  <a:pt x="346" y="331"/>
                </a:lnTo>
                <a:lnTo>
                  <a:pt x="340" y="345"/>
                </a:lnTo>
                <a:lnTo>
                  <a:pt x="330" y="331"/>
                </a:lnTo>
                <a:lnTo>
                  <a:pt x="323" y="337"/>
                </a:lnTo>
                <a:lnTo>
                  <a:pt x="323" y="360"/>
                </a:lnTo>
                <a:lnTo>
                  <a:pt x="317" y="369"/>
                </a:lnTo>
                <a:lnTo>
                  <a:pt x="302" y="379"/>
                </a:lnTo>
                <a:lnTo>
                  <a:pt x="302" y="409"/>
                </a:lnTo>
                <a:lnTo>
                  <a:pt x="289" y="421"/>
                </a:lnTo>
                <a:lnTo>
                  <a:pt x="283" y="447"/>
                </a:lnTo>
                <a:lnTo>
                  <a:pt x="170" y="464"/>
                </a:lnTo>
                <a:lnTo>
                  <a:pt x="164" y="455"/>
                </a:lnTo>
                <a:lnTo>
                  <a:pt x="0" y="476"/>
                </a:lnTo>
              </a:path>
            </a:pathLst>
          </a:custGeom>
          <a:solidFill>
            <a:srgbClr val="CCECFF"/>
          </a:solidFill>
          <a:ln w="12700" cap="rnd" cmpd="sng">
            <a:solidFill>
              <a:srgbClr val="000000"/>
            </a:solidFill>
            <a:prstDash val="solid"/>
            <a:round/>
            <a:headEnd type="none" w="med" len="med"/>
            <a:tailEnd type="none" w="med" len="med"/>
          </a:ln>
        </p:spPr>
        <p:txBody>
          <a:bodyPr/>
          <a:lstStyle/>
          <a:p>
            <a:endParaRPr lang="en-US"/>
          </a:p>
        </p:txBody>
      </p:sp>
      <p:sp>
        <p:nvSpPr>
          <p:cNvPr id="49163" name="Freeform 17"/>
          <p:cNvSpPr>
            <a:spLocks/>
          </p:cNvSpPr>
          <p:nvPr/>
        </p:nvSpPr>
        <p:spPr bwMode="auto">
          <a:xfrm>
            <a:off x="6931025" y="1627188"/>
            <a:ext cx="854075" cy="760412"/>
          </a:xfrm>
          <a:custGeom>
            <a:avLst/>
            <a:gdLst>
              <a:gd name="T0" fmla="*/ 0 w 538"/>
              <a:gd name="T1" fmla="*/ 2147483647 h 479"/>
              <a:gd name="T2" fmla="*/ 2147483647 w 538"/>
              <a:gd name="T3" fmla="*/ 2147483647 h 479"/>
              <a:gd name="T4" fmla="*/ 2147483647 w 538"/>
              <a:gd name="T5" fmla="*/ 2147483647 h 479"/>
              <a:gd name="T6" fmla="*/ 2147483647 w 538"/>
              <a:gd name="T7" fmla="*/ 2147483647 h 479"/>
              <a:gd name="T8" fmla="*/ 2147483647 w 538"/>
              <a:gd name="T9" fmla="*/ 2147483647 h 479"/>
              <a:gd name="T10" fmla="*/ 2147483647 w 538"/>
              <a:gd name="T11" fmla="*/ 2147483647 h 479"/>
              <a:gd name="T12" fmla="*/ 2147483647 w 538"/>
              <a:gd name="T13" fmla="*/ 2147483647 h 479"/>
              <a:gd name="T14" fmla="*/ 2147483647 w 538"/>
              <a:gd name="T15" fmla="*/ 2147483647 h 479"/>
              <a:gd name="T16" fmla="*/ 2147483647 w 538"/>
              <a:gd name="T17" fmla="*/ 2147483647 h 479"/>
              <a:gd name="T18" fmla="*/ 2147483647 w 538"/>
              <a:gd name="T19" fmla="*/ 2147483647 h 479"/>
              <a:gd name="T20" fmla="*/ 2147483647 w 538"/>
              <a:gd name="T21" fmla="*/ 2147483647 h 479"/>
              <a:gd name="T22" fmla="*/ 2147483647 w 538"/>
              <a:gd name="T23" fmla="*/ 2147483647 h 479"/>
              <a:gd name="T24" fmla="*/ 2147483647 w 538"/>
              <a:gd name="T25" fmla="*/ 2147483647 h 479"/>
              <a:gd name="T26" fmla="*/ 2147483647 w 538"/>
              <a:gd name="T27" fmla="*/ 2147483647 h 479"/>
              <a:gd name="T28" fmla="*/ 2147483647 w 538"/>
              <a:gd name="T29" fmla="*/ 2147483647 h 479"/>
              <a:gd name="T30" fmla="*/ 2147483647 w 538"/>
              <a:gd name="T31" fmla="*/ 2147483647 h 479"/>
              <a:gd name="T32" fmla="*/ 2147483647 w 538"/>
              <a:gd name="T33" fmla="*/ 2147483647 h 479"/>
              <a:gd name="T34" fmla="*/ 2147483647 w 538"/>
              <a:gd name="T35" fmla="*/ 0 h 479"/>
              <a:gd name="T36" fmla="*/ 2147483647 w 538"/>
              <a:gd name="T37" fmla="*/ 2147483647 h 479"/>
              <a:gd name="T38" fmla="*/ 2147483647 w 538"/>
              <a:gd name="T39" fmla="*/ 2147483647 h 479"/>
              <a:gd name="T40" fmla="*/ 2147483647 w 538"/>
              <a:gd name="T41" fmla="*/ 2147483647 h 479"/>
              <a:gd name="T42" fmla="*/ 2147483647 w 538"/>
              <a:gd name="T43" fmla="*/ 2147483647 h 479"/>
              <a:gd name="T44" fmla="*/ 2147483647 w 538"/>
              <a:gd name="T45" fmla="*/ 2147483647 h 479"/>
              <a:gd name="T46" fmla="*/ 2147483647 w 538"/>
              <a:gd name="T47" fmla="*/ 2147483647 h 479"/>
              <a:gd name="T48" fmla="*/ 2147483647 w 538"/>
              <a:gd name="T49" fmla="*/ 2147483647 h 479"/>
              <a:gd name="T50" fmla="*/ 2147483647 w 538"/>
              <a:gd name="T51" fmla="*/ 2147483647 h 479"/>
              <a:gd name="T52" fmla="*/ 2147483647 w 538"/>
              <a:gd name="T53" fmla="*/ 2147483647 h 479"/>
              <a:gd name="T54" fmla="*/ 2147483647 w 538"/>
              <a:gd name="T55" fmla="*/ 2147483647 h 479"/>
              <a:gd name="T56" fmla="*/ 2147483647 w 538"/>
              <a:gd name="T57" fmla="*/ 2147483647 h 479"/>
              <a:gd name="T58" fmla="*/ 2147483647 w 538"/>
              <a:gd name="T59" fmla="*/ 2147483647 h 479"/>
              <a:gd name="T60" fmla="*/ 2147483647 w 538"/>
              <a:gd name="T61" fmla="*/ 2147483647 h 479"/>
              <a:gd name="T62" fmla="*/ 2147483647 w 538"/>
              <a:gd name="T63" fmla="*/ 2147483647 h 479"/>
              <a:gd name="T64" fmla="*/ 2147483647 w 538"/>
              <a:gd name="T65" fmla="*/ 2147483647 h 479"/>
              <a:gd name="T66" fmla="*/ 2147483647 w 538"/>
              <a:gd name="T67" fmla="*/ 2147483647 h 479"/>
              <a:gd name="T68" fmla="*/ 2147483647 w 538"/>
              <a:gd name="T69" fmla="*/ 2147483647 h 479"/>
              <a:gd name="T70" fmla="*/ 2147483647 w 538"/>
              <a:gd name="T71" fmla="*/ 2147483647 h 479"/>
              <a:gd name="T72" fmla="*/ 2147483647 w 538"/>
              <a:gd name="T73" fmla="*/ 2147483647 h 479"/>
              <a:gd name="T74" fmla="*/ 2147483647 w 538"/>
              <a:gd name="T75" fmla="*/ 2147483647 h 479"/>
              <a:gd name="T76" fmla="*/ 2147483647 w 538"/>
              <a:gd name="T77" fmla="*/ 2147483647 h 479"/>
              <a:gd name="T78" fmla="*/ 2147483647 w 538"/>
              <a:gd name="T79" fmla="*/ 2147483647 h 479"/>
              <a:gd name="T80" fmla="*/ 2147483647 w 538"/>
              <a:gd name="T81" fmla="*/ 2147483647 h 479"/>
              <a:gd name="T82" fmla="*/ 2147483647 w 538"/>
              <a:gd name="T83" fmla="*/ 2147483647 h 479"/>
              <a:gd name="T84" fmla="*/ 2147483647 w 538"/>
              <a:gd name="T85" fmla="*/ 2147483647 h 479"/>
              <a:gd name="T86" fmla="*/ 2147483647 w 538"/>
              <a:gd name="T87" fmla="*/ 2147483647 h 479"/>
              <a:gd name="T88" fmla="*/ 2147483647 w 538"/>
              <a:gd name="T89" fmla="*/ 2147483647 h 479"/>
              <a:gd name="T90" fmla="*/ 2147483647 w 538"/>
              <a:gd name="T91" fmla="*/ 2147483647 h 479"/>
              <a:gd name="T92" fmla="*/ 2147483647 w 538"/>
              <a:gd name="T93" fmla="*/ 2147483647 h 479"/>
              <a:gd name="T94" fmla="*/ 2147483647 w 538"/>
              <a:gd name="T95" fmla="*/ 2147483647 h 479"/>
              <a:gd name="T96" fmla="*/ 2147483647 w 538"/>
              <a:gd name="T97" fmla="*/ 2147483647 h 479"/>
              <a:gd name="T98" fmla="*/ 2147483647 w 538"/>
              <a:gd name="T99" fmla="*/ 2147483647 h 479"/>
              <a:gd name="T100" fmla="*/ 2147483647 w 538"/>
              <a:gd name="T101" fmla="*/ 2147483647 h 479"/>
              <a:gd name="T102" fmla="*/ 2147483647 w 538"/>
              <a:gd name="T103" fmla="*/ 2147483647 h 479"/>
              <a:gd name="T104" fmla="*/ 0 w 538"/>
              <a:gd name="T105" fmla="*/ 2147483647 h 47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38"/>
              <a:gd name="T160" fmla="*/ 0 h 479"/>
              <a:gd name="T161" fmla="*/ 538 w 538"/>
              <a:gd name="T162" fmla="*/ 479 h 47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38" h="479">
                <a:moveTo>
                  <a:pt x="0" y="413"/>
                </a:moveTo>
                <a:lnTo>
                  <a:pt x="17" y="438"/>
                </a:lnTo>
                <a:lnTo>
                  <a:pt x="368" y="372"/>
                </a:lnTo>
                <a:lnTo>
                  <a:pt x="392" y="385"/>
                </a:lnTo>
                <a:lnTo>
                  <a:pt x="407" y="413"/>
                </a:lnTo>
                <a:lnTo>
                  <a:pt x="440" y="430"/>
                </a:lnTo>
                <a:lnTo>
                  <a:pt x="518" y="457"/>
                </a:lnTo>
                <a:lnTo>
                  <a:pt x="519" y="466"/>
                </a:lnTo>
                <a:lnTo>
                  <a:pt x="523" y="478"/>
                </a:lnTo>
                <a:lnTo>
                  <a:pt x="529" y="472"/>
                </a:lnTo>
                <a:lnTo>
                  <a:pt x="537" y="449"/>
                </a:lnTo>
                <a:lnTo>
                  <a:pt x="537" y="408"/>
                </a:lnTo>
                <a:lnTo>
                  <a:pt x="523" y="332"/>
                </a:lnTo>
                <a:lnTo>
                  <a:pt x="523" y="249"/>
                </a:lnTo>
                <a:lnTo>
                  <a:pt x="508" y="187"/>
                </a:lnTo>
                <a:lnTo>
                  <a:pt x="485" y="132"/>
                </a:lnTo>
                <a:lnTo>
                  <a:pt x="480" y="79"/>
                </a:lnTo>
                <a:lnTo>
                  <a:pt x="457" y="0"/>
                </a:lnTo>
                <a:lnTo>
                  <a:pt x="351" y="28"/>
                </a:lnTo>
                <a:lnTo>
                  <a:pt x="341" y="24"/>
                </a:lnTo>
                <a:lnTo>
                  <a:pt x="309" y="51"/>
                </a:lnTo>
                <a:lnTo>
                  <a:pt x="280" y="92"/>
                </a:lnTo>
                <a:lnTo>
                  <a:pt x="277" y="113"/>
                </a:lnTo>
                <a:lnTo>
                  <a:pt x="265" y="132"/>
                </a:lnTo>
                <a:lnTo>
                  <a:pt x="239" y="153"/>
                </a:lnTo>
                <a:lnTo>
                  <a:pt x="250" y="166"/>
                </a:lnTo>
                <a:lnTo>
                  <a:pt x="252" y="156"/>
                </a:lnTo>
                <a:lnTo>
                  <a:pt x="258" y="160"/>
                </a:lnTo>
                <a:lnTo>
                  <a:pt x="254" y="166"/>
                </a:lnTo>
                <a:lnTo>
                  <a:pt x="259" y="166"/>
                </a:lnTo>
                <a:lnTo>
                  <a:pt x="256" y="177"/>
                </a:lnTo>
                <a:lnTo>
                  <a:pt x="252" y="177"/>
                </a:lnTo>
                <a:lnTo>
                  <a:pt x="252" y="181"/>
                </a:lnTo>
                <a:lnTo>
                  <a:pt x="265" y="198"/>
                </a:lnTo>
                <a:lnTo>
                  <a:pt x="265" y="213"/>
                </a:lnTo>
                <a:lnTo>
                  <a:pt x="244" y="221"/>
                </a:lnTo>
                <a:lnTo>
                  <a:pt x="229" y="245"/>
                </a:lnTo>
                <a:lnTo>
                  <a:pt x="210" y="260"/>
                </a:lnTo>
                <a:lnTo>
                  <a:pt x="174" y="260"/>
                </a:lnTo>
                <a:lnTo>
                  <a:pt x="165" y="270"/>
                </a:lnTo>
                <a:lnTo>
                  <a:pt x="144" y="260"/>
                </a:lnTo>
                <a:lnTo>
                  <a:pt x="87" y="266"/>
                </a:lnTo>
                <a:lnTo>
                  <a:pt x="41" y="287"/>
                </a:lnTo>
                <a:lnTo>
                  <a:pt x="43" y="302"/>
                </a:lnTo>
                <a:lnTo>
                  <a:pt x="41" y="307"/>
                </a:lnTo>
                <a:lnTo>
                  <a:pt x="43" y="309"/>
                </a:lnTo>
                <a:lnTo>
                  <a:pt x="51" y="323"/>
                </a:lnTo>
                <a:lnTo>
                  <a:pt x="58" y="323"/>
                </a:lnTo>
                <a:lnTo>
                  <a:pt x="66" y="336"/>
                </a:lnTo>
                <a:lnTo>
                  <a:pt x="64" y="341"/>
                </a:lnTo>
                <a:lnTo>
                  <a:pt x="53" y="349"/>
                </a:lnTo>
                <a:lnTo>
                  <a:pt x="45" y="366"/>
                </a:lnTo>
                <a:lnTo>
                  <a:pt x="0" y="413"/>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9164" name="Freeform 18"/>
          <p:cNvSpPr>
            <a:spLocks/>
          </p:cNvSpPr>
          <p:nvPr/>
        </p:nvSpPr>
        <p:spPr bwMode="auto">
          <a:xfrm>
            <a:off x="7723188" y="2420938"/>
            <a:ext cx="50800" cy="49212"/>
          </a:xfrm>
          <a:custGeom>
            <a:avLst/>
            <a:gdLst>
              <a:gd name="T0" fmla="*/ 0 w 32"/>
              <a:gd name="T1" fmla="*/ 2147483647 h 31"/>
              <a:gd name="T2" fmla="*/ 2147483647 w 32"/>
              <a:gd name="T3" fmla="*/ 2147483647 h 31"/>
              <a:gd name="T4" fmla="*/ 2147483647 w 32"/>
              <a:gd name="T5" fmla="*/ 0 h 31"/>
              <a:gd name="T6" fmla="*/ 2147483647 w 32"/>
              <a:gd name="T7" fmla="*/ 2147483647 h 31"/>
              <a:gd name="T8" fmla="*/ 2147483647 w 32"/>
              <a:gd name="T9" fmla="*/ 2147483647 h 31"/>
              <a:gd name="T10" fmla="*/ 0 w 32"/>
              <a:gd name="T11" fmla="*/ 2147483647 h 31"/>
              <a:gd name="T12" fmla="*/ 0 60000 65536"/>
              <a:gd name="T13" fmla="*/ 0 60000 65536"/>
              <a:gd name="T14" fmla="*/ 0 60000 65536"/>
              <a:gd name="T15" fmla="*/ 0 60000 65536"/>
              <a:gd name="T16" fmla="*/ 0 60000 65536"/>
              <a:gd name="T17" fmla="*/ 0 60000 65536"/>
              <a:gd name="T18" fmla="*/ 0 w 32"/>
              <a:gd name="T19" fmla="*/ 0 h 31"/>
              <a:gd name="T20" fmla="*/ 32 w 32"/>
              <a:gd name="T21" fmla="*/ 31 h 31"/>
            </a:gdLst>
            <a:ahLst/>
            <a:cxnLst>
              <a:cxn ang="T12">
                <a:pos x="T0" y="T1"/>
              </a:cxn>
              <a:cxn ang="T13">
                <a:pos x="T2" y="T3"/>
              </a:cxn>
              <a:cxn ang="T14">
                <a:pos x="T4" y="T5"/>
              </a:cxn>
              <a:cxn ang="T15">
                <a:pos x="T6" y="T7"/>
              </a:cxn>
              <a:cxn ang="T16">
                <a:pos x="T8" y="T9"/>
              </a:cxn>
              <a:cxn ang="T17">
                <a:pos x="T10" y="T11"/>
              </a:cxn>
            </a:cxnLst>
            <a:rect l="T18" t="T19" r="T20" b="T21"/>
            <a:pathLst>
              <a:path w="32" h="31">
                <a:moveTo>
                  <a:pt x="0" y="30"/>
                </a:moveTo>
                <a:lnTo>
                  <a:pt x="3" y="10"/>
                </a:lnTo>
                <a:lnTo>
                  <a:pt x="23" y="0"/>
                </a:lnTo>
                <a:lnTo>
                  <a:pt x="31" y="5"/>
                </a:lnTo>
                <a:lnTo>
                  <a:pt x="15" y="25"/>
                </a:lnTo>
                <a:lnTo>
                  <a:pt x="0" y="30"/>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9165" name="Freeform 19"/>
          <p:cNvSpPr>
            <a:spLocks/>
          </p:cNvSpPr>
          <p:nvPr/>
        </p:nvSpPr>
        <p:spPr bwMode="auto">
          <a:xfrm>
            <a:off x="7751763" y="2273300"/>
            <a:ext cx="268287" cy="161925"/>
          </a:xfrm>
          <a:custGeom>
            <a:avLst/>
            <a:gdLst>
              <a:gd name="T0" fmla="*/ 0 w 169"/>
              <a:gd name="T1" fmla="*/ 2147483647 h 102"/>
              <a:gd name="T2" fmla="*/ 2147483647 w 169"/>
              <a:gd name="T3" fmla="*/ 2147483647 h 102"/>
              <a:gd name="T4" fmla="*/ 2147483647 w 169"/>
              <a:gd name="T5" fmla="*/ 2147483647 h 102"/>
              <a:gd name="T6" fmla="*/ 2147483647 w 169"/>
              <a:gd name="T7" fmla="*/ 2147483647 h 102"/>
              <a:gd name="T8" fmla="*/ 2147483647 w 169"/>
              <a:gd name="T9" fmla="*/ 2147483647 h 102"/>
              <a:gd name="T10" fmla="*/ 2147483647 w 169"/>
              <a:gd name="T11" fmla="*/ 2147483647 h 102"/>
              <a:gd name="T12" fmla="*/ 2147483647 w 169"/>
              <a:gd name="T13" fmla="*/ 2147483647 h 102"/>
              <a:gd name="T14" fmla="*/ 2147483647 w 169"/>
              <a:gd name="T15" fmla="*/ 2147483647 h 102"/>
              <a:gd name="T16" fmla="*/ 2147483647 w 169"/>
              <a:gd name="T17" fmla="*/ 2147483647 h 102"/>
              <a:gd name="T18" fmla="*/ 2147483647 w 169"/>
              <a:gd name="T19" fmla="*/ 2147483647 h 102"/>
              <a:gd name="T20" fmla="*/ 2147483647 w 169"/>
              <a:gd name="T21" fmla="*/ 2147483647 h 102"/>
              <a:gd name="T22" fmla="*/ 2147483647 w 169"/>
              <a:gd name="T23" fmla="*/ 2147483647 h 102"/>
              <a:gd name="T24" fmla="*/ 2147483647 w 169"/>
              <a:gd name="T25" fmla="*/ 2147483647 h 102"/>
              <a:gd name="T26" fmla="*/ 2147483647 w 169"/>
              <a:gd name="T27" fmla="*/ 2147483647 h 102"/>
              <a:gd name="T28" fmla="*/ 2147483647 w 169"/>
              <a:gd name="T29" fmla="*/ 2147483647 h 102"/>
              <a:gd name="T30" fmla="*/ 2147483647 w 169"/>
              <a:gd name="T31" fmla="*/ 2147483647 h 102"/>
              <a:gd name="T32" fmla="*/ 2147483647 w 169"/>
              <a:gd name="T33" fmla="*/ 2147483647 h 102"/>
              <a:gd name="T34" fmla="*/ 2147483647 w 169"/>
              <a:gd name="T35" fmla="*/ 2147483647 h 102"/>
              <a:gd name="T36" fmla="*/ 2147483647 w 169"/>
              <a:gd name="T37" fmla="*/ 2147483647 h 102"/>
              <a:gd name="T38" fmla="*/ 2147483647 w 169"/>
              <a:gd name="T39" fmla="*/ 2147483647 h 102"/>
              <a:gd name="T40" fmla="*/ 2147483647 w 169"/>
              <a:gd name="T41" fmla="*/ 2147483647 h 102"/>
              <a:gd name="T42" fmla="*/ 2147483647 w 169"/>
              <a:gd name="T43" fmla="*/ 2147483647 h 102"/>
              <a:gd name="T44" fmla="*/ 2147483647 w 169"/>
              <a:gd name="T45" fmla="*/ 2147483647 h 102"/>
              <a:gd name="T46" fmla="*/ 2147483647 w 169"/>
              <a:gd name="T47" fmla="*/ 2147483647 h 102"/>
              <a:gd name="T48" fmla="*/ 2147483647 w 169"/>
              <a:gd name="T49" fmla="*/ 2147483647 h 102"/>
              <a:gd name="T50" fmla="*/ 2147483647 w 169"/>
              <a:gd name="T51" fmla="*/ 2147483647 h 102"/>
              <a:gd name="T52" fmla="*/ 2147483647 w 169"/>
              <a:gd name="T53" fmla="*/ 2147483647 h 102"/>
              <a:gd name="T54" fmla="*/ 2147483647 w 169"/>
              <a:gd name="T55" fmla="*/ 2147483647 h 102"/>
              <a:gd name="T56" fmla="*/ 2147483647 w 169"/>
              <a:gd name="T57" fmla="*/ 2147483647 h 102"/>
              <a:gd name="T58" fmla="*/ 2147483647 w 169"/>
              <a:gd name="T59" fmla="*/ 2147483647 h 102"/>
              <a:gd name="T60" fmla="*/ 2147483647 w 169"/>
              <a:gd name="T61" fmla="*/ 2147483647 h 102"/>
              <a:gd name="T62" fmla="*/ 2147483647 w 169"/>
              <a:gd name="T63" fmla="*/ 2147483647 h 102"/>
              <a:gd name="T64" fmla="*/ 2147483647 w 169"/>
              <a:gd name="T65" fmla="*/ 0 h 102"/>
              <a:gd name="T66" fmla="*/ 2147483647 w 169"/>
              <a:gd name="T67" fmla="*/ 0 h 102"/>
              <a:gd name="T68" fmla="*/ 2147483647 w 169"/>
              <a:gd name="T69" fmla="*/ 2147483647 h 102"/>
              <a:gd name="T70" fmla="*/ 2147483647 w 169"/>
              <a:gd name="T71" fmla="*/ 2147483647 h 102"/>
              <a:gd name="T72" fmla="*/ 2147483647 w 169"/>
              <a:gd name="T73" fmla="*/ 2147483647 h 102"/>
              <a:gd name="T74" fmla="*/ 2147483647 w 169"/>
              <a:gd name="T75" fmla="*/ 2147483647 h 102"/>
              <a:gd name="T76" fmla="*/ 2147483647 w 169"/>
              <a:gd name="T77" fmla="*/ 2147483647 h 102"/>
              <a:gd name="T78" fmla="*/ 2147483647 w 169"/>
              <a:gd name="T79" fmla="*/ 2147483647 h 102"/>
              <a:gd name="T80" fmla="*/ 2147483647 w 169"/>
              <a:gd name="T81" fmla="*/ 2147483647 h 102"/>
              <a:gd name="T82" fmla="*/ 2147483647 w 169"/>
              <a:gd name="T83" fmla="*/ 2147483647 h 102"/>
              <a:gd name="T84" fmla="*/ 2147483647 w 169"/>
              <a:gd name="T85" fmla="*/ 2147483647 h 102"/>
              <a:gd name="T86" fmla="*/ 2147483647 w 169"/>
              <a:gd name="T87" fmla="*/ 2147483647 h 102"/>
              <a:gd name="T88" fmla="*/ 2147483647 w 169"/>
              <a:gd name="T89" fmla="*/ 2147483647 h 102"/>
              <a:gd name="T90" fmla="*/ 2147483647 w 169"/>
              <a:gd name="T91" fmla="*/ 2147483647 h 102"/>
              <a:gd name="T92" fmla="*/ 2147483647 w 169"/>
              <a:gd name="T93" fmla="*/ 2147483647 h 102"/>
              <a:gd name="T94" fmla="*/ 2147483647 w 169"/>
              <a:gd name="T95" fmla="*/ 2147483647 h 102"/>
              <a:gd name="T96" fmla="*/ 0 w 169"/>
              <a:gd name="T97" fmla="*/ 2147483647 h 10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9"/>
              <a:gd name="T148" fmla="*/ 0 h 102"/>
              <a:gd name="T149" fmla="*/ 169 w 169"/>
              <a:gd name="T150" fmla="*/ 102 h 10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9" h="102">
                <a:moveTo>
                  <a:pt x="0" y="89"/>
                </a:moveTo>
                <a:lnTo>
                  <a:pt x="3" y="99"/>
                </a:lnTo>
                <a:lnTo>
                  <a:pt x="7" y="101"/>
                </a:lnTo>
                <a:lnTo>
                  <a:pt x="11" y="93"/>
                </a:lnTo>
                <a:lnTo>
                  <a:pt x="19" y="89"/>
                </a:lnTo>
                <a:lnTo>
                  <a:pt x="22" y="93"/>
                </a:lnTo>
                <a:lnTo>
                  <a:pt x="11" y="101"/>
                </a:lnTo>
                <a:lnTo>
                  <a:pt x="28" y="95"/>
                </a:lnTo>
                <a:lnTo>
                  <a:pt x="28" y="89"/>
                </a:lnTo>
                <a:lnTo>
                  <a:pt x="51" y="81"/>
                </a:lnTo>
                <a:lnTo>
                  <a:pt x="70" y="66"/>
                </a:lnTo>
                <a:lnTo>
                  <a:pt x="93" y="57"/>
                </a:lnTo>
                <a:lnTo>
                  <a:pt x="108" y="49"/>
                </a:lnTo>
                <a:lnTo>
                  <a:pt x="108" y="51"/>
                </a:lnTo>
                <a:lnTo>
                  <a:pt x="74" y="76"/>
                </a:lnTo>
                <a:lnTo>
                  <a:pt x="66" y="80"/>
                </a:lnTo>
                <a:lnTo>
                  <a:pt x="72" y="80"/>
                </a:lnTo>
                <a:lnTo>
                  <a:pt x="82" y="74"/>
                </a:lnTo>
                <a:lnTo>
                  <a:pt x="135" y="36"/>
                </a:lnTo>
                <a:lnTo>
                  <a:pt x="143" y="28"/>
                </a:lnTo>
                <a:lnTo>
                  <a:pt x="166" y="7"/>
                </a:lnTo>
                <a:lnTo>
                  <a:pt x="168" y="1"/>
                </a:lnTo>
                <a:lnTo>
                  <a:pt x="162" y="1"/>
                </a:lnTo>
                <a:lnTo>
                  <a:pt x="152" y="13"/>
                </a:lnTo>
                <a:lnTo>
                  <a:pt x="145" y="11"/>
                </a:lnTo>
                <a:lnTo>
                  <a:pt x="135" y="17"/>
                </a:lnTo>
                <a:lnTo>
                  <a:pt x="131" y="15"/>
                </a:lnTo>
                <a:lnTo>
                  <a:pt x="120" y="40"/>
                </a:lnTo>
                <a:lnTo>
                  <a:pt x="118" y="36"/>
                </a:lnTo>
                <a:lnTo>
                  <a:pt x="108" y="36"/>
                </a:lnTo>
                <a:lnTo>
                  <a:pt x="124" y="17"/>
                </a:lnTo>
                <a:lnTo>
                  <a:pt x="122" y="13"/>
                </a:lnTo>
                <a:lnTo>
                  <a:pt x="135" y="0"/>
                </a:lnTo>
                <a:lnTo>
                  <a:pt x="129" y="0"/>
                </a:lnTo>
                <a:lnTo>
                  <a:pt x="106" y="28"/>
                </a:lnTo>
                <a:lnTo>
                  <a:pt x="80" y="38"/>
                </a:lnTo>
                <a:lnTo>
                  <a:pt x="64" y="40"/>
                </a:lnTo>
                <a:lnTo>
                  <a:pt x="63" y="45"/>
                </a:lnTo>
                <a:lnTo>
                  <a:pt x="45" y="51"/>
                </a:lnTo>
                <a:lnTo>
                  <a:pt x="38" y="49"/>
                </a:lnTo>
                <a:lnTo>
                  <a:pt x="38" y="55"/>
                </a:lnTo>
                <a:lnTo>
                  <a:pt x="30" y="55"/>
                </a:lnTo>
                <a:lnTo>
                  <a:pt x="28" y="59"/>
                </a:lnTo>
                <a:lnTo>
                  <a:pt x="24" y="66"/>
                </a:lnTo>
                <a:lnTo>
                  <a:pt x="22" y="64"/>
                </a:lnTo>
                <a:lnTo>
                  <a:pt x="19" y="72"/>
                </a:lnTo>
                <a:lnTo>
                  <a:pt x="5" y="76"/>
                </a:lnTo>
                <a:lnTo>
                  <a:pt x="3" y="83"/>
                </a:lnTo>
                <a:lnTo>
                  <a:pt x="0" y="89"/>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9166" name="Freeform 20"/>
          <p:cNvSpPr>
            <a:spLocks/>
          </p:cNvSpPr>
          <p:nvPr/>
        </p:nvSpPr>
        <p:spPr bwMode="auto">
          <a:xfrm>
            <a:off x="1279525" y="774700"/>
            <a:ext cx="966788" cy="703263"/>
          </a:xfrm>
          <a:custGeom>
            <a:avLst/>
            <a:gdLst>
              <a:gd name="T0" fmla="*/ 2147483647 w 609"/>
              <a:gd name="T1" fmla="*/ 2147483647 h 443"/>
              <a:gd name="T2" fmla="*/ 2147483647 w 609"/>
              <a:gd name="T3" fmla="*/ 2147483647 h 443"/>
              <a:gd name="T4" fmla="*/ 2147483647 w 609"/>
              <a:gd name="T5" fmla="*/ 2147483647 h 443"/>
              <a:gd name="T6" fmla="*/ 2147483647 w 609"/>
              <a:gd name="T7" fmla="*/ 2147483647 h 443"/>
              <a:gd name="T8" fmla="*/ 2147483647 w 609"/>
              <a:gd name="T9" fmla="*/ 2147483647 h 443"/>
              <a:gd name="T10" fmla="*/ 2147483647 w 609"/>
              <a:gd name="T11" fmla="*/ 2147483647 h 443"/>
              <a:gd name="T12" fmla="*/ 0 w 609"/>
              <a:gd name="T13" fmla="*/ 2147483647 h 443"/>
              <a:gd name="T14" fmla="*/ 2147483647 w 609"/>
              <a:gd name="T15" fmla="*/ 2147483647 h 443"/>
              <a:gd name="T16" fmla="*/ 2147483647 w 609"/>
              <a:gd name="T17" fmla="*/ 2147483647 h 443"/>
              <a:gd name="T18" fmla="*/ 2147483647 w 609"/>
              <a:gd name="T19" fmla="*/ 2147483647 h 443"/>
              <a:gd name="T20" fmla="*/ 2147483647 w 609"/>
              <a:gd name="T21" fmla="*/ 2147483647 h 443"/>
              <a:gd name="T22" fmla="*/ 2147483647 w 609"/>
              <a:gd name="T23" fmla="*/ 0 h 443"/>
              <a:gd name="T24" fmla="*/ 2147483647 w 609"/>
              <a:gd name="T25" fmla="*/ 2147483647 h 443"/>
              <a:gd name="T26" fmla="*/ 2147483647 w 609"/>
              <a:gd name="T27" fmla="*/ 2147483647 h 443"/>
              <a:gd name="T28" fmla="*/ 2147483647 w 609"/>
              <a:gd name="T29" fmla="*/ 2147483647 h 443"/>
              <a:gd name="T30" fmla="*/ 2147483647 w 609"/>
              <a:gd name="T31" fmla="*/ 2147483647 h 443"/>
              <a:gd name="T32" fmla="*/ 2147483647 w 609"/>
              <a:gd name="T33" fmla="*/ 2147483647 h 443"/>
              <a:gd name="T34" fmla="*/ 2147483647 w 609"/>
              <a:gd name="T35" fmla="*/ 2147483647 h 443"/>
              <a:gd name="T36" fmla="*/ 2147483647 w 609"/>
              <a:gd name="T37" fmla="*/ 2147483647 h 443"/>
              <a:gd name="T38" fmla="*/ 2147483647 w 609"/>
              <a:gd name="T39" fmla="*/ 2147483647 h 443"/>
              <a:gd name="T40" fmla="*/ 2147483647 w 609"/>
              <a:gd name="T41" fmla="*/ 2147483647 h 443"/>
              <a:gd name="T42" fmla="*/ 2147483647 w 609"/>
              <a:gd name="T43" fmla="*/ 2147483647 h 443"/>
              <a:gd name="T44" fmla="*/ 2147483647 w 609"/>
              <a:gd name="T45" fmla="*/ 2147483647 h 443"/>
              <a:gd name="T46" fmla="*/ 2147483647 w 609"/>
              <a:gd name="T47" fmla="*/ 2147483647 h 443"/>
              <a:gd name="T48" fmla="*/ 2147483647 w 609"/>
              <a:gd name="T49" fmla="*/ 2147483647 h 443"/>
              <a:gd name="T50" fmla="*/ 2147483647 w 609"/>
              <a:gd name="T51" fmla="*/ 2147483647 h 443"/>
              <a:gd name="T52" fmla="*/ 2147483647 w 609"/>
              <a:gd name="T53" fmla="*/ 2147483647 h 443"/>
              <a:gd name="T54" fmla="*/ 2147483647 w 609"/>
              <a:gd name="T55" fmla="*/ 2147483647 h 443"/>
              <a:gd name="T56" fmla="*/ 2147483647 w 609"/>
              <a:gd name="T57" fmla="*/ 2147483647 h 443"/>
              <a:gd name="T58" fmla="*/ 2147483647 w 609"/>
              <a:gd name="T59" fmla="*/ 2147483647 h 443"/>
              <a:gd name="T60" fmla="*/ 2147483647 w 609"/>
              <a:gd name="T61" fmla="*/ 2147483647 h 443"/>
              <a:gd name="T62" fmla="*/ 2147483647 w 609"/>
              <a:gd name="T63" fmla="*/ 2147483647 h 443"/>
              <a:gd name="T64" fmla="*/ 2147483647 w 609"/>
              <a:gd name="T65" fmla="*/ 2147483647 h 443"/>
              <a:gd name="T66" fmla="*/ 2147483647 w 609"/>
              <a:gd name="T67" fmla="*/ 2147483647 h 443"/>
              <a:gd name="T68" fmla="*/ 2147483647 w 609"/>
              <a:gd name="T69" fmla="*/ 2147483647 h 443"/>
              <a:gd name="T70" fmla="*/ 2147483647 w 609"/>
              <a:gd name="T71" fmla="*/ 2147483647 h 443"/>
              <a:gd name="T72" fmla="*/ 2147483647 w 609"/>
              <a:gd name="T73" fmla="*/ 2147483647 h 443"/>
              <a:gd name="T74" fmla="*/ 2147483647 w 609"/>
              <a:gd name="T75" fmla="*/ 2147483647 h 443"/>
              <a:gd name="T76" fmla="*/ 2147483647 w 609"/>
              <a:gd name="T77" fmla="*/ 2147483647 h 443"/>
              <a:gd name="T78" fmla="*/ 2147483647 w 609"/>
              <a:gd name="T79" fmla="*/ 2147483647 h 443"/>
              <a:gd name="T80" fmla="*/ 2147483647 w 609"/>
              <a:gd name="T81" fmla="*/ 2147483647 h 443"/>
              <a:gd name="T82" fmla="*/ 2147483647 w 609"/>
              <a:gd name="T83" fmla="*/ 2147483647 h 443"/>
              <a:gd name="T84" fmla="*/ 2147483647 w 609"/>
              <a:gd name="T85" fmla="*/ 2147483647 h 443"/>
              <a:gd name="T86" fmla="*/ 2147483647 w 609"/>
              <a:gd name="T87" fmla="*/ 2147483647 h 4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09"/>
              <a:gd name="T133" fmla="*/ 0 h 443"/>
              <a:gd name="T134" fmla="*/ 609 w 609"/>
              <a:gd name="T135" fmla="*/ 443 h 44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09" h="443">
                <a:moveTo>
                  <a:pt x="13" y="73"/>
                </a:moveTo>
                <a:lnTo>
                  <a:pt x="20" y="94"/>
                </a:lnTo>
                <a:lnTo>
                  <a:pt x="19" y="121"/>
                </a:lnTo>
                <a:lnTo>
                  <a:pt x="19" y="144"/>
                </a:lnTo>
                <a:lnTo>
                  <a:pt x="20" y="153"/>
                </a:lnTo>
                <a:lnTo>
                  <a:pt x="15" y="187"/>
                </a:lnTo>
                <a:lnTo>
                  <a:pt x="26" y="180"/>
                </a:lnTo>
                <a:lnTo>
                  <a:pt x="41" y="195"/>
                </a:lnTo>
                <a:lnTo>
                  <a:pt x="26" y="197"/>
                </a:lnTo>
                <a:lnTo>
                  <a:pt x="15" y="195"/>
                </a:lnTo>
                <a:lnTo>
                  <a:pt x="13" y="208"/>
                </a:lnTo>
                <a:lnTo>
                  <a:pt x="13" y="216"/>
                </a:lnTo>
                <a:lnTo>
                  <a:pt x="26" y="216"/>
                </a:lnTo>
                <a:lnTo>
                  <a:pt x="28" y="223"/>
                </a:lnTo>
                <a:lnTo>
                  <a:pt x="19" y="227"/>
                </a:lnTo>
                <a:lnTo>
                  <a:pt x="19" y="242"/>
                </a:lnTo>
                <a:lnTo>
                  <a:pt x="11" y="256"/>
                </a:lnTo>
                <a:lnTo>
                  <a:pt x="7" y="256"/>
                </a:lnTo>
                <a:lnTo>
                  <a:pt x="13" y="231"/>
                </a:lnTo>
                <a:lnTo>
                  <a:pt x="11" y="225"/>
                </a:lnTo>
                <a:lnTo>
                  <a:pt x="0" y="259"/>
                </a:lnTo>
                <a:lnTo>
                  <a:pt x="15" y="271"/>
                </a:lnTo>
                <a:lnTo>
                  <a:pt x="41" y="284"/>
                </a:lnTo>
                <a:lnTo>
                  <a:pt x="43" y="295"/>
                </a:lnTo>
                <a:lnTo>
                  <a:pt x="57" y="295"/>
                </a:lnTo>
                <a:lnTo>
                  <a:pt x="77" y="341"/>
                </a:lnTo>
                <a:lnTo>
                  <a:pt x="74" y="356"/>
                </a:lnTo>
                <a:lnTo>
                  <a:pt x="110" y="385"/>
                </a:lnTo>
                <a:lnTo>
                  <a:pt x="172" y="383"/>
                </a:lnTo>
                <a:lnTo>
                  <a:pt x="218" y="404"/>
                </a:lnTo>
                <a:lnTo>
                  <a:pt x="241" y="400"/>
                </a:lnTo>
                <a:lnTo>
                  <a:pt x="380" y="404"/>
                </a:lnTo>
                <a:lnTo>
                  <a:pt x="537" y="442"/>
                </a:lnTo>
                <a:lnTo>
                  <a:pt x="539" y="390"/>
                </a:lnTo>
                <a:lnTo>
                  <a:pt x="608" y="110"/>
                </a:lnTo>
                <a:lnTo>
                  <a:pt x="186" y="0"/>
                </a:lnTo>
                <a:lnTo>
                  <a:pt x="182" y="1"/>
                </a:lnTo>
                <a:lnTo>
                  <a:pt x="184" y="9"/>
                </a:lnTo>
                <a:lnTo>
                  <a:pt x="178" y="11"/>
                </a:lnTo>
                <a:lnTo>
                  <a:pt x="184" y="17"/>
                </a:lnTo>
                <a:lnTo>
                  <a:pt x="184" y="22"/>
                </a:lnTo>
                <a:lnTo>
                  <a:pt x="184" y="28"/>
                </a:lnTo>
                <a:lnTo>
                  <a:pt x="190" y="26"/>
                </a:lnTo>
                <a:lnTo>
                  <a:pt x="199" y="30"/>
                </a:lnTo>
                <a:lnTo>
                  <a:pt x="195" y="43"/>
                </a:lnTo>
                <a:lnTo>
                  <a:pt x="197" y="49"/>
                </a:lnTo>
                <a:lnTo>
                  <a:pt x="188" y="66"/>
                </a:lnTo>
                <a:lnTo>
                  <a:pt x="178" y="55"/>
                </a:lnTo>
                <a:lnTo>
                  <a:pt x="174" y="56"/>
                </a:lnTo>
                <a:lnTo>
                  <a:pt x="174" y="64"/>
                </a:lnTo>
                <a:lnTo>
                  <a:pt x="182" y="66"/>
                </a:lnTo>
                <a:lnTo>
                  <a:pt x="190" y="83"/>
                </a:lnTo>
                <a:lnTo>
                  <a:pt x="186" y="106"/>
                </a:lnTo>
                <a:lnTo>
                  <a:pt x="190" y="113"/>
                </a:lnTo>
                <a:lnTo>
                  <a:pt x="195" y="113"/>
                </a:lnTo>
                <a:lnTo>
                  <a:pt x="191" y="121"/>
                </a:lnTo>
                <a:lnTo>
                  <a:pt x="186" y="121"/>
                </a:lnTo>
                <a:lnTo>
                  <a:pt x="174" y="136"/>
                </a:lnTo>
                <a:lnTo>
                  <a:pt x="174" y="140"/>
                </a:lnTo>
                <a:lnTo>
                  <a:pt x="172" y="149"/>
                </a:lnTo>
                <a:lnTo>
                  <a:pt x="169" y="151"/>
                </a:lnTo>
                <a:lnTo>
                  <a:pt x="172" y="157"/>
                </a:lnTo>
                <a:lnTo>
                  <a:pt x="167" y="159"/>
                </a:lnTo>
                <a:lnTo>
                  <a:pt x="167" y="184"/>
                </a:lnTo>
                <a:lnTo>
                  <a:pt x="157" y="187"/>
                </a:lnTo>
                <a:lnTo>
                  <a:pt x="157" y="197"/>
                </a:lnTo>
                <a:lnTo>
                  <a:pt x="148" y="187"/>
                </a:lnTo>
                <a:lnTo>
                  <a:pt x="148" y="189"/>
                </a:lnTo>
                <a:lnTo>
                  <a:pt x="131" y="208"/>
                </a:lnTo>
                <a:lnTo>
                  <a:pt x="125" y="206"/>
                </a:lnTo>
                <a:lnTo>
                  <a:pt x="121" y="197"/>
                </a:lnTo>
                <a:lnTo>
                  <a:pt x="119" y="202"/>
                </a:lnTo>
                <a:lnTo>
                  <a:pt x="115" y="199"/>
                </a:lnTo>
                <a:lnTo>
                  <a:pt x="112" y="210"/>
                </a:lnTo>
                <a:lnTo>
                  <a:pt x="112" y="201"/>
                </a:lnTo>
                <a:lnTo>
                  <a:pt x="106" y="202"/>
                </a:lnTo>
                <a:lnTo>
                  <a:pt x="112" y="195"/>
                </a:lnTo>
                <a:lnTo>
                  <a:pt x="102" y="195"/>
                </a:lnTo>
                <a:lnTo>
                  <a:pt x="112" y="189"/>
                </a:lnTo>
                <a:lnTo>
                  <a:pt x="102" y="187"/>
                </a:lnTo>
                <a:lnTo>
                  <a:pt x="106" y="182"/>
                </a:lnTo>
                <a:lnTo>
                  <a:pt x="115" y="187"/>
                </a:lnTo>
                <a:lnTo>
                  <a:pt x="117" y="180"/>
                </a:lnTo>
                <a:lnTo>
                  <a:pt x="131" y="174"/>
                </a:lnTo>
                <a:lnTo>
                  <a:pt x="125" y="187"/>
                </a:lnTo>
                <a:lnTo>
                  <a:pt x="127" y="197"/>
                </a:lnTo>
                <a:lnTo>
                  <a:pt x="131" y="182"/>
                </a:lnTo>
                <a:lnTo>
                  <a:pt x="142" y="178"/>
                </a:lnTo>
                <a:lnTo>
                  <a:pt x="138" y="185"/>
                </a:lnTo>
                <a:lnTo>
                  <a:pt x="142" y="189"/>
                </a:lnTo>
                <a:lnTo>
                  <a:pt x="142" y="184"/>
                </a:lnTo>
                <a:lnTo>
                  <a:pt x="148" y="178"/>
                </a:lnTo>
                <a:lnTo>
                  <a:pt x="157" y="166"/>
                </a:lnTo>
                <a:lnTo>
                  <a:pt x="155" y="159"/>
                </a:lnTo>
                <a:lnTo>
                  <a:pt x="142" y="159"/>
                </a:lnTo>
                <a:lnTo>
                  <a:pt x="144" y="149"/>
                </a:lnTo>
                <a:lnTo>
                  <a:pt x="150" y="155"/>
                </a:lnTo>
                <a:lnTo>
                  <a:pt x="153" y="140"/>
                </a:lnTo>
                <a:lnTo>
                  <a:pt x="167" y="140"/>
                </a:lnTo>
                <a:lnTo>
                  <a:pt x="169" y="125"/>
                </a:lnTo>
                <a:lnTo>
                  <a:pt x="161" y="113"/>
                </a:lnTo>
                <a:lnTo>
                  <a:pt x="161" y="128"/>
                </a:lnTo>
                <a:lnTo>
                  <a:pt x="157" y="127"/>
                </a:lnTo>
                <a:lnTo>
                  <a:pt x="148" y="132"/>
                </a:lnTo>
                <a:lnTo>
                  <a:pt x="142" y="142"/>
                </a:lnTo>
                <a:lnTo>
                  <a:pt x="134" y="144"/>
                </a:lnTo>
                <a:lnTo>
                  <a:pt x="119" y="153"/>
                </a:lnTo>
                <a:lnTo>
                  <a:pt x="110" y="166"/>
                </a:lnTo>
                <a:lnTo>
                  <a:pt x="129" y="166"/>
                </a:lnTo>
                <a:lnTo>
                  <a:pt x="112" y="170"/>
                </a:lnTo>
                <a:lnTo>
                  <a:pt x="102" y="168"/>
                </a:lnTo>
                <a:lnTo>
                  <a:pt x="119" y="144"/>
                </a:lnTo>
                <a:lnTo>
                  <a:pt x="131" y="140"/>
                </a:lnTo>
                <a:lnTo>
                  <a:pt x="142" y="123"/>
                </a:lnTo>
                <a:lnTo>
                  <a:pt x="146" y="130"/>
                </a:lnTo>
                <a:lnTo>
                  <a:pt x="153" y="125"/>
                </a:lnTo>
                <a:lnTo>
                  <a:pt x="161" y="108"/>
                </a:lnTo>
                <a:lnTo>
                  <a:pt x="159" y="96"/>
                </a:lnTo>
                <a:lnTo>
                  <a:pt x="157" y="106"/>
                </a:lnTo>
                <a:lnTo>
                  <a:pt x="153" y="102"/>
                </a:lnTo>
                <a:lnTo>
                  <a:pt x="157" y="92"/>
                </a:lnTo>
                <a:lnTo>
                  <a:pt x="150" y="92"/>
                </a:lnTo>
                <a:lnTo>
                  <a:pt x="148" y="102"/>
                </a:lnTo>
                <a:lnTo>
                  <a:pt x="144" y="106"/>
                </a:lnTo>
                <a:lnTo>
                  <a:pt x="142" y="94"/>
                </a:lnTo>
                <a:lnTo>
                  <a:pt x="140" y="92"/>
                </a:lnTo>
                <a:lnTo>
                  <a:pt x="138" y="96"/>
                </a:lnTo>
                <a:lnTo>
                  <a:pt x="131" y="83"/>
                </a:lnTo>
                <a:lnTo>
                  <a:pt x="115" y="81"/>
                </a:lnTo>
                <a:lnTo>
                  <a:pt x="62" y="55"/>
                </a:lnTo>
                <a:lnTo>
                  <a:pt x="22" y="20"/>
                </a:lnTo>
                <a:lnTo>
                  <a:pt x="13" y="45"/>
                </a:lnTo>
                <a:lnTo>
                  <a:pt x="13" y="73"/>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9167" name="Freeform 21"/>
          <p:cNvSpPr>
            <a:spLocks/>
          </p:cNvSpPr>
          <p:nvPr/>
        </p:nvSpPr>
        <p:spPr bwMode="auto">
          <a:xfrm>
            <a:off x="1506538" y="812800"/>
            <a:ext cx="49212" cy="52388"/>
          </a:xfrm>
          <a:custGeom>
            <a:avLst/>
            <a:gdLst>
              <a:gd name="T0" fmla="*/ 0 w 31"/>
              <a:gd name="T1" fmla="*/ 2147483647 h 33"/>
              <a:gd name="T2" fmla="*/ 2147483647 w 31"/>
              <a:gd name="T3" fmla="*/ 0 h 33"/>
              <a:gd name="T4" fmla="*/ 2147483647 w 31"/>
              <a:gd name="T5" fmla="*/ 2147483647 h 33"/>
              <a:gd name="T6" fmla="*/ 2147483647 w 31"/>
              <a:gd name="T7" fmla="*/ 2147483647 h 33"/>
              <a:gd name="T8" fmla="*/ 0 w 31"/>
              <a:gd name="T9" fmla="*/ 2147483647 h 33"/>
              <a:gd name="T10" fmla="*/ 0 60000 65536"/>
              <a:gd name="T11" fmla="*/ 0 60000 65536"/>
              <a:gd name="T12" fmla="*/ 0 60000 65536"/>
              <a:gd name="T13" fmla="*/ 0 60000 65536"/>
              <a:gd name="T14" fmla="*/ 0 60000 65536"/>
              <a:gd name="T15" fmla="*/ 0 w 31"/>
              <a:gd name="T16" fmla="*/ 0 h 33"/>
              <a:gd name="T17" fmla="*/ 31 w 31"/>
              <a:gd name="T18" fmla="*/ 33 h 33"/>
            </a:gdLst>
            <a:ahLst/>
            <a:cxnLst>
              <a:cxn ang="T10">
                <a:pos x="T0" y="T1"/>
              </a:cxn>
              <a:cxn ang="T11">
                <a:pos x="T2" y="T3"/>
              </a:cxn>
              <a:cxn ang="T12">
                <a:pos x="T4" y="T5"/>
              </a:cxn>
              <a:cxn ang="T13">
                <a:pos x="T6" y="T7"/>
              </a:cxn>
              <a:cxn ang="T14">
                <a:pos x="T8" y="T9"/>
              </a:cxn>
            </a:cxnLst>
            <a:rect l="T15" t="T16" r="T17" b="T18"/>
            <a:pathLst>
              <a:path w="31" h="33">
                <a:moveTo>
                  <a:pt x="0" y="15"/>
                </a:moveTo>
                <a:lnTo>
                  <a:pt x="26" y="0"/>
                </a:lnTo>
                <a:lnTo>
                  <a:pt x="30" y="13"/>
                </a:lnTo>
                <a:lnTo>
                  <a:pt x="26" y="32"/>
                </a:lnTo>
                <a:lnTo>
                  <a:pt x="0" y="15"/>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9168" name="Freeform 22"/>
          <p:cNvSpPr>
            <a:spLocks/>
          </p:cNvSpPr>
          <p:nvPr/>
        </p:nvSpPr>
        <p:spPr bwMode="auto">
          <a:xfrm>
            <a:off x="1535113" y="882650"/>
            <a:ext cx="49212" cy="74613"/>
          </a:xfrm>
          <a:custGeom>
            <a:avLst/>
            <a:gdLst>
              <a:gd name="T0" fmla="*/ 0 w 31"/>
              <a:gd name="T1" fmla="*/ 2147483647 h 47"/>
              <a:gd name="T2" fmla="*/ 2147483647 w 31"/>
              <a:gd name="T3" fmla="*/ 0 h 47"/>
              <a:gd name="T4" fmla="*/ 2147483647 w 31"/>
              <a:gd name="T5" fmla="*/ 2147483647 h 47"/>
              <a:gd name="T6" fmla="*/ 2147483647 w 31"/>
              <a:gd name="T7" fmla="*/ 2147483647 h 47"/>
              <a:gd name="T8" fmla="*/ 0 w 31"/>
              <a:gd name="T9" fmla="*/ 2147483647 h 47"/>
              <a:gd name="T10" fmla="*/ 0 60000 65536"/>
              <a:gd name="T11" fmla="*/ 0 60000 65536"/>
              <a:gd name="T12" fmla="*/ 0 60000 65536"/>
              <a:gd name="T13" fmla="*/ 0 60000 65536"/>
              <a:gd name="T14" fmla="*/ 0 60000 65536"/>
              <a:gd name="T15" fmla="*/ 0 w 31"/>
              <a:gd name="T16" fmla="*/ 0 h 47"/>
              <a:gd name="T17" fmla="*/ 31 w 31"/>
              <a:gd name="T18" fmla="*/ 47 h 47"/>
            </a:gdLst>
            <a:ahLst/>
            <a:cxnLst>
              <a:cxn ang="T10">
                <a:pos x="T0" y="T1"/>
              </a:cxn>
              <a:cxn ang="T11">
                <a:pos x="T2" y="T3"/>
              </a:cxn>
              <a:cxn ang="T12">
                <a:pos x="T4" y="T5"/>
              </a:cxn>
              <a:cxn ang="T13">
                <a:pos x="T6" y="T7"/>
              </a:cxn>
              <a:cxn ang="T14">
                <a:pos x="T8" y="T9"/>
              </a:cxn>
            </a:cxnLst>
            <a:rect l="T15" t="T16" r="T17" b="T18"/>
            <a:pathLst>
              <a:path w="31" h="47">
                <a:moveTo>
                  <a:pt x="0" y="13"/>
                </a:moveTo>
                <a:lnTo>
                  <a:pt x="21" y="0"/>
                </a:lnTo>
                <a:lnTo>
                  <a:pt x="30" y="5"/>
                </a:lnTo>
                <a:lnTo>
                  <a:pt x="27" y="46"/>
                </a:lnTo>
                <a:lnTo>
                  <a:pt x="0" y="13"/>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9169" name="Freeform 23"/>
          <p:cNvSpPr>
            <a:spLocks/>
          </p:cNvSpPr>
          <p:nvPr/>
        </p:nvSpPr>
        <p:spPr bwMode="auto">
          <a:xfrm>
            <a:off x="5911850" y="3706813"/>
            <a:ext cx="549275" cy="889000"/>
          </a:xfrm>
          <a:custGeom>
            <a:avLst/>
            <a:gdLst>
              <a:gd name="T0" fmla="*/ 0 w 346"/>
              <a:gd name="T1" fmla="*/ 2147483647 h 560"/>
              <a:gd name="T2" fmla="*/ 2147483647 w 346"/>
              <a:gd name="T3" fmla="*/ 2147483647 h 560"/>
              <a:gd name="T4" fmla="*/ 0 w 346"/>
              <a:gd name="T5" fmla="*/ 2147483647 h 560"/>
              <a:gd name="T6" fmla="*/ 2147483647 w 346"/>
              <a:gd name="T7" fmla="*/ 2147483647 h 560"/>
              <a:gd name="T8" fmla="*/ 2147483647 w 346"/>
              <a:gd name="T9" fmla="*/ 2147483647 h 560"/>
              <a:gd name="T10" fmla="*/ 2147483647 w 346"/>
              <a:gd name="T11" fmla="*/ 2147483647 h 560"/>
              <a:gd name="T12" fmla="*/ 2147483647 w 346"/>
              <a:gd name="T13" fmla="*/ 2147483647 h 560"/>
              <a:gd name="T14" fmla="*/ 2147483647 w 346"/>
              <a:gd name="T15" fmla="*/ 2147483647 h 560"/>
              <a:gd name="T16" fmla="*/ 2147483647 w 346"/>
              <a:gd name="T17" fmla="*/ 2147483647 h 560"/>
              <a:gd name="T18" fmla="*/ 2147483647 w 346"/>
              <a:gd name="T19" fmla="*/ 2147483647 h 560"/>
              <a:gd name="T20" fmla="*/ 2147483647 w 346"/>
              <a:gd name="T21" fmla="*/ 2147483647 h 560"/>
              <a:gd name="T22" fmla="*/ 2147483647 w 346"/>
              <a:gd name="T23" fmla="*/ 2147483647 h 560"/>
              <a:gd name="T24" fmla="*/ 2147483647 w 346"/>
              <a:gd name="T25" fmla="*/ 2147483647 h 560"/>
              <a:gd name="T26" fmla="*/ 2147483647 w 346"/>
              <a:gd name="T27" fmla="*/ 2147483647 h 560"/>
              <a:gd name="T28" fmla="*/ 2147483647 w 346"/>
              <a:gd name="T29" fmla="*/ 2147483647 h 560"/>
              <a:gd name="T30" fmla="*/ 2147483647 w 346"/>
              <a:gd name="T31" fmla="*/ 2147483647 h 560"/>
              <a:gd name="T32" fmla="*/ 2147483647 w 346"/>
              <a:gd name="T33" fmla="*/ 2147483647 h 560"/>
              <a:gd name="T34" fmla="*/ 2147483647 w 346"/>
              <a:gd name="T35" fmla="*/ 2147483647 h 560"/>
              <a:gd name="T36" fmla="*/ 2147483647 w 346"/>
              <a:gd name="T37" fmla="*/ 2147483647 h 560"/>
              <a:gd name="T38" fmla="*/ 2147483647 w 346"/>
              <a:gd name="T39" fmla="*/ 2147483647 h 560"/>
              <a:gd name="T40" fmla="*/ 2147483647 w 346"/>
              <a:gd name="T41" fmla="*/ 2147483647 h 560"/>
              <a:gd name="T42" fmla="*/ 2147483647 w 346"/>
              <a:gd name="T43" fmla="*/ 2147483647 h 560"/>
              <a:gd name="T44" fmla="*/ 2147483647 w 346"/>
              <a:gd name="T45" fmla="*/ 0 h 560"/>
              <a:gd name="T46" fmla="*/ 0 w 346"/>
              <a:gd name="T47" fmla="*/ 2147483647 h 56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46"/>
              <a:gd name="T73" fmla="*/ 0 h 560"/>
              <a:gd name="T74" fmla="*/ 346 w 346"/>
              <a:gd name="T75" fmla="*/ 560 h 56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46" h="560">
                <a:moveTo>
                  <a:pt x="0" y="22"/>
                </a:moveTo>
                <a:lnTo>
                  <a:pt x="7" y="30"/>
                </a:lnTo>
                <a:lnTo>
                  <a:pt x="0" y="377"/>
                </a:lnTo>
                <a:lnTo>
                  <a:pt x="20" y="543"/>
                </a:lnTo>
                <a:lnTo>
                  <a:pt x="45" y="549"/>
                </a:lnTo>
                <a:lnTo>
                  <a:pt x="56" y="496"/>
                </a:lnTo>
                <a:lnTo>
                  <a:pt x="64" y="511"/>
                </a:lnTo>
                <a:lnTo>
                  <a:pt x="64" y="536"/>
                </a:lnTo>
                <a:lnTo>
                  <a:pt x="79" y="549"/>
                </a:lnTo>
                <a:lnTo>
                  <a:pt x="60" y="559"/>
                </a:lnTo>
                <a:lnTo>
                  <a:pt x="106" y="545"/>
                </a:lnTo>
                <a:lnTo>
                  <a:pt x="117" y="530"/>
                </a:lnTo>
                <a:lnTo>
                  <a:pt x="111" y="523"/>
                </a:lnTo>
                <a:lnTo>
                  <a:pt x="115" y="509"/>
                </a:lnTo>
                <a:lnTo>
                  <a:pt x="90" y="485"/>
                </a:lnTo>
                <a:lnTo>
                  <a:pt x="90" y="470"/>
                </a:lnTo>
                <a:lnTo>
                  <a:pt x="345" y="445"/>
                </a:lnTo>
                <a:lnTo>
                  <a:pt x="326" y="356"/>
                </a:lnTo>
                <a:lnTo>
                  <a:pt x="327" y="326"/>
                </a:lnTo>
                <a:lnTo>
                  <a:pt x="339" y="307"/>
                </a:lnTo>
                <a:lnTo>
                  <a:pt x="329" y="277"/>
                </a:lnTo>
                <a:lnTo>
                  <a:pt x="303" y="237"/>
                </a:lnTo>
                <a:lnTo>
                  <a:pt x="238" y="0"/>
                </a:lnTo>
                <a:lnTo>
                  <a:pt x="0" y="22"/>
                </a:lnTo>
              </a:path>
            </a:pathLst>
          </a:custGeom>
          <a:solidFill>
            <a:srgbClr val="C0C0C0"/>
          </a:solidFill>
          <a:ln w="12700" cap="rnd" cmpd="sng">
            <a:solidFill>
              <a:schemeClr val="bg1"/>
            </a:solidFill>
            <a:prstDash val="solid"/>
            <a:round/>
            <a:headEnd type="none" w="med" len="med"/>
            <a:tailEnd type="none" w="med" len="med"/>
          </a:ln>
        </p:spPr>
        <p:txBody>
          <a:bodyPr/>
          <a:lstStyle/>
          <a:p>
            <a:endParaRPr lang="en-US"/>
          </a:p>
        </p:txBody>
      </p:sp>
      <p:sp>
        <p:nvSpPr>
          <p:cNvPr id="49170" name="Freeform 24"/>
          <p:cNvSpPr>
            <a:spLocks/>
          </p:cNvSpPr>
          <p:nvPr/>
        </p:nvSpPr>
        <p:spPr bwMode="auto">
          <a:xfrm>
            <a:off x="1898650" y="3155950"/>
            <a:ext cx="987425" cy="1141413"/>
          </a:xfrm>
          <a:custGeom>
            <a:avLst/>
            <a:gdLst>
              <a:gd name="T0" fmla="*/ 0 w 622"/>
              <a:gd name="T1" fmla="*/ 2147483647 h 719"/>
              <a:gd name="T2" fmla="*/ 2147483647 w 622"/>
              <a:gd name="T3" fmla="*/ 2147483647 h 719"/>
              <a:gd name="T4" fmla="*/ 2147483647 w 622"/>
              <a:gd name="T5" fmla="*/ 2147483647 h 719"/>
              <a:gd name="T6" fmla="*/ 2147483647 w 622"/>
              <a:gd name="T7" fmla="*/ 2147483647 h 719"/>
              <a:gd name="T8" fmla="*/ 2147483647 w 622"/>
              <a:gd name="T9" fmla="*/ 2147483647 h 719"/>
              <a:gd name="T10" fmla="*/ 2147483647 w 622"/>
              <a:gd name="T11" fmla="*/ 2147483647 h 719"/>
              <a:gd name="T12" fmla="*/ 2147483647 w 622"/>
              <a:gd name="T13" fmla="*/ 2147483647 h 719"/>
              <a:gd name="T14" fmla="*/ 2147483647 w 622"/>
              <a:gd name="T15" fmla="*/ 2147483647 h 719"/>
              <a:gd name="T16" fmla="*/ 2147483647 w 622"/>
              <a:gd name="T17" fmla="*/ 2147483647 h 719"/>
              <a:gd name="T18" fmla="*/ 2147483647 w 622"/>
              <a:gd name="T19" fmla="*/ 2147483647 h 719"/>
              <a:gd name="T20" fmla="*/ 2147483647 w 622"/>
              <a:gd name="T21" fmla="*/ 2147483647 h 719"/>
              <a:gd name="T22" fmla="*/ 2147483647 w 622"/>
              <a:gd name="T23" fmla="*/ 0 h 719"/>
              <a:gd name="T24" fmla="*/ 2147483647 w 622"/>
              <a:gd name="T25" fmla="*/ 2147483647 h 719"/>
              <a:gd name="T26" fmla="*/ 2147483647 w 622"/>
              <a:gd name="T27" fmla="*/ 2147483647 h 719"/>
              <a:gd name="T28" fmla="*/ 2147483647 w 622"/>
              <a:gd name="T29" fmla="*/ 2147483647 h 719"/>
              <a:gd name="T30" fmla="*/ 2147483647 w 622"/>
              <a:gd name="T31" fmla="*/ 2147483647 h 719"/>
              <a:gd name="T32" fmla="*/ 2147483647 w 622"/>
              <a:gd name="T33" fmla="*/ 2147483647 h 719"/>
              <a:gd name="T34" fmla="*/ 0 w 622"/>
              <a:gd name="T35" fmla="*/ 2147483647 h 7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22"/>
              <a:gd name="T55" fmla="*/ 0 h 719"/>
              <a:gd name="T56" fmla="*/ 622 w 622"/>
              <a:gd name="T57" fmla="*/ 719 h 71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22" h="719">
                <a:moveTo>
                  <a:pt x="0" y="490"/>
                </a:moveTo>
                <a:lnTo>
                  <a:pt x="39" y="456"/>
                </a:lnTo>
                <a:lnTo>
                  <a:pt x="24" y="428"/>
                </a:lnTo>
                <a:lnTo>
                  <a:pt x="30" y="390"/>
                </a:lnTo>
                <a:lnTo>
                  <a:pt x="72" y="323"/>
                </a:lnTo>
                <a:lnTo>
                  <a:pt x="100" y="303"/>
                </a:lnTo>
                <a:lnTo>
                  <a:pt x="83" y="278"/>
                </a:lnTo>
                <a:lnTo>
                  <a:pt x="75" y="214"/>
                </a:lnTo>
                <a:lnTo>
                  <a:pt x="85" y="94"/>
                </a:lnTo>
                <a:lnTo>
                  <a:pt x="108" y="85"/>
                </a:lnTo>
                <a:lnTo>
                  <a:pt x="140" y="106"/>
                </a:lnTo>
                <a:lnTo>
                  <a:pt x="170" y="0"/>
                </a:lnTo>
                <a:lnTo>
                  <a:pt x="621" y="75"/>
                </a:lnTo>
                <a:lnTo>
                  <a:pt x="526" y="718"/>
                </a:lnTo>
                <a:lnTo>
                  <a:pt x="389" y="697"/>
                </a:lnTo>
                <a:lnTo>
                  <a:pt x="303" y="672"/>
                </a:lnTo>
                <a:lnTo>
                  <a:pt x="127" y="570"/>
                </a:lnTo>
                <a:lnTo>
                  <a:pt x="0" y="490"/>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9171" name="Freeform 25"/>
          <p:cNvSpPr>
            <a:spLocks/>
          </p:cNvSpPr>
          <p:nvPr/>
        </p:nvSpPr>
        <p:spPr bwMode="auto">
          <a:xfrm>
            <a:off x="4956175" y="3482975"/>
            <a:ext cx="733425" cy="652463"/>
          </a:xfrm>
          <a:custGeom>
            <a:avLst/>
            <a:gdLst>
              <a:gd name="T0" fmla="*/ 0 w 462"/>
              <a:gd name="T1" fmla="*/ 2147483647 h 411"/>
              <a:gd name="T2" fmla="*/ 2147483647 w 462"/>
              <a:gd name="T3" fmla="*/ 2147483647 h 411"/>
              <a:gd name="T4" fmla="*/ 2147483647 w 462"/>
              <a:gd name="T5" fmla="*/ 2147483647 h 411"/>
              <a:gd name="T6" fmla="*/ 2147483647 w 462"/>
              <a:gd name="T7" fmla="*/ 2147483647 h 411"/>
              <a:gd name="T8" fmla="*/ 2147483647 w 462"/>
              <a:gd name="T9" fmla="*/ 2147483647 h 411"/>
              <a:gd name="T10" fmla="*/ 2147483647 w 462"/>
              <a:gd name="T11" fmla="*/ 2147483647 h 411"/>
              <a:gd name="T12" fmla="*/ 2147483647 w 462"/>
              <a:gd name="T13" fmla="*/ 2147483647 h 411"/>
              <a:gd name="T14" fmla="*/ 2147483647 w 462"/>
              <a:gd name="T15" fmla="*/ 2147483647 h 411"/>
              <a:gd name="T16" fmla="*/ 2147483647 w 462"/>
              <a:gd name="T17" fmla="*/ 2147483647 h 411"/>
              <a:gd name="T18" fmla="*/ 2147483647 w 462"/>
              <a:gd name="T19" fmla="*/ 2147483647 h 411"/>
              <a:gd name="T20" fmla="*/ 2147483647 w 462"/>
              <a:gd name="T21" fmla="*/ 2147483647 h 411"/>
              <a:gd name="T22" fmla="*/ 2147483647 w 462"/>
              <a:gd name="T23" fmla="*/ 2147483647 h 411"/>
              <a:gd name="T24" fmla="*/ 2147483647 w 462"/>
              <a:gd name="T25" fmla="*/ 2147483647 h 411"/>
              <a:gd name="T26" fmla="*/ 2147483647 w 462"/>
              <a:gd name="T27" fmla="*/ 2147483647 h 411"/>
              <a:gd name="T28" fmla="*/ 2147483647 w 462"/>
              <a:gd name="T29" fmla="*/ 2147483647 h 411"/>
              <a:gd name="T30" fmla="*/ 2147483647 w 462"/>
              <a:gd name="T31" fmla="*/ 2147483647 h 411"/>
              <a:gd name="T32" fmla="*/ 2147483647 w 462"/>
              <a:gd name="T33" fmla="*/ 2147483647 h 411"/>
              <a:gd name="T34" fmla="*/ 2147483647 w 462"/>
              <a:gd name="T35" fmla="*/ 2147483647 h 411"/>
              <a:gd name="T36" fmla="*/ 2147483647 w 462"/>
              <a:gd name="T37" fmla="*/ 2147483647 h 411"/>
              <a:gd name="T38" fmla="*/ 2147483647 w 462"/>
              <a:gd name="T39" fmla="*/ 0 h 411"/>
              <a:gd name="T40" fmla="*/ 0 w 462"/>
              <a:gd name="T41" fmla="*/ 2147483647 h 41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62"/>
              <a:gd name="T64" fmla="*/ 0 h 411"/>
              <a:gd name="T65" fmla="*/ 462 w 462"/>
              <a:gd name="T66" fmla="*/ 411 h 41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62" h="411">
                <a:moveTo>
                  <a:pt x="0" y="13"/>
                </a:moveTo>
                <a:lnTo>
                  <a:pt x="20" y="137"/>
                </a:lnTo>
                <a:lnTo>
                  <a:pt x="15" y="338"/>
                </a:lnTo>
                <a:lnTo>
                  <a:pt x="26" y="349"/>
                </a:lnTo>
                <a:lnTo>
                  <a:pt x="57" y="347"/>
                </a:lnTo>
                <a:lnTo>
                  <a:pt x="57" y="410"/>
                </a:lnTo>
                <a:lnTo>
                  <a:pt x="333" y="406"/>
                </a:lnTo>
                <a:lnTo>
                  <a:pt x="327" y="341"/>
                </a:lnTo>
                <a:lnTo>
                  <a:pt x="350" y="277"/>
                </a:lnTo>
                <a:lnTo>
                  <a:pt x="382" y="226"/>
                </a:lnTo>
                <a:lnTo>
                  <a:pt x="382" y="213"/>
                </a:lnTo>
                <a:lnTo>
                  <a:pt x="409" y="171"/>
                </a:lnTo>
                <a:lnTo>
                  <a:pt x="422" y="126"/>
                </a:lnTo>
                <a:lnTo>
                  <a:pt x="417" y="122"/>
                </a:lnTo>
                <a:lnTo>
                  <a:pt x="438" y="103"/>
                </a:lnTo>
                <a:lnTo>
                  <a:pt x="461" y="64"/>
                </a:lnTo>
                <a:lnTo>
                  <a:pt x="453" y="54"/>
                </a:lnTo>
                <a:lnTo>
                  <a:pt x="392" y="56"/>
                </a:lnTo>
                <a:lnTo>
                  <a:pt x="409" y="35"/>
                </a:lnTo>
                <a:lnTo>
                  <a:pt x="403" y="0"/>
                </a:lnTo>
                <a:lnTo>
                  <a:pt x="0" y="13"/>
                </a:lnTo>
              </a:path>
            </a:pathLst>
          </a:custGeom>
          <a:solidFill>
            <a:srgbClr val="C0C0C0"/>
          </a:solidFill>
          <a:ln w="12700" cap="rnd" cmpd="sng">
            <a:solidFill>
              <a:schemeClr val="bg1"/>
            </a:solidFill>
            <a:prstDash val="solid"/>
            <a:round/>
            <a:headEnd/>
            <a:tailEnd/>
          </a:ln>
        </p:spPr>
        <p:txBody>
          <a:bodyPr/>
          <a:lstStyle/>
          <a:p>
            <a:endParaRPr lang="en-US"/>
          </a:p>
        </p:txBody>
      </p:sp>
      <p:sp>
        <p:nvSpPr>
          <p:cNvPr id="49172" name="Freeform 26"/>
          <p:cNvSpPr>
            <a:spLocks/>
          </p:cNvSpPr>
          <p:nvPr/>
        </p:nvSpPr>
        <p:spPr bwMode="auto">
          <a:xfrm>
            <a:off x="920750" y="1928813"/>
            <a:ext cx="1138238" cy="1954212"/>
          </a:xfrm>
          <a:custGeom>
            <a:avLst/>
            <a:gdLst>
              <a:gd name="T0" fmla="*/ 2147483647 w 717"/>
              <a:gd name="T1" fmla="*/ 2147483647 h 1231"/>
              <a:gd name="T2" fmla="*/ 2147483647 w 717"/>
              <a:gd name="T3" fmla="*/ 2147483647 h 1231"/>
              <a:gd name="T4" fmla="*/ 2147483647 w 717"/>
              <a:gd name="T5" fmla="*/ 2147483647 h 1231"/>
              <a:gd name="T6" fmla="*/ 2147483647 w 717"/>
              <a:gd name="T7" fmla="*/ 2147483647 h 1231"/>
              <a:gd name="T8" fmla="*/ 2147483647 w 717"/>
              <a:gd name="T9" fmla="*/ 2147483647 h 1231"/>
              <a:gd name="T10" fmla="*/ 2147483647 w 717"/>
              <a:gd name="T11" fmla="*/ 2147483647 h 1231"/>
              <a:gd name="T12" fmla="*/ 2147483647 w 717"/>
              <a:gd name="T13" fmla="*/ 2147483647 h 1231"/>
              <a:gd name="T14" fmla="*/ 2147483647 w 717"/>
              <a:gd name="T15" fmla="*/ 2147483647 h 1231"/>
              <a:gd name="T16" fmla="*/ 2147483647 w 717"/>
              <a:gd name="T17" fmla="*/ 2147483647 h 1231"/>
              <a:gd name="T18" fmla="*/ 2147483647 w 717"/>
              <a:gd name="T19" fmla="*/ 2147483647 h 1231"/>
              <a:gd name="T20" fmla="*/ 2147483647 w 717"/>
              <a:gd name="T21" fmla="*/ 2147483647 h 1231"/>
              <a:gd name="T22" fmla="*/ 2147483647 w 717"/>
              <a:gd name="T23" fmla="*/ 2147483647 h 1231"/>
              <a:gd name="T24" fmla="*/ 2147483647 w 717"/>
              <a:gd name="T25" fmla="*/ 2147483647 h 1231"/>
              <a:gd name="T26" fmla="*/ 2147483647 w 717"/>
              <a:gd name="T27" fmla="*/ 2147483647 h 1231"/>
              <a:gd name="T28" fmla="*/ 2147483647 w 717"/>
              <a:gd name="T29" fmla="*/ 2147483647 h 1231"/>
              <a:gd name="T30" fmla="*/ 2147483647 w 717"/>
              <a:gd name="T31" fmla="*/ 2147483647 h 1231"/>
              <a:gd name="T32" fmla="*/ 2147483647 w 717"/>
              <a:gd name="T33" fmla="*/ 2147483647 h 1231"/>
              <a:gd name="T34" fmla="*/ 2147483647 w 717"/>
              <a:gd name="T35" fmla="*/ 2147483647 h 1231"/>
              <a:gd name="T36" fmla="*/ 2147483647 w 717"/>
              <a:gd name="T37" fmla="*/ 2147483647 h 1231"/>
              <a:gd name="T38" fmla="*/ 2147483647 w 717"/>
              <a:gd name="T39" fmla="*/ 2147483647 h 1231"/>
              <a:gd name="T40" fmla="*/ 2147483647 w 717"/>
              <a:gd name="T41" fmla="*/ 2147483647 h 1231"/>
              <a:gd name="T42" fmla="*/ 2147483647 w 717"/>
              <a:gd name="T43" fmla="*/ 2147483647 h 1231"/>
              <a:gd name="T44" fmla="*/ 2147483647 w 717"/>
              <a:gd name="T45" fmla="*/ 2147483647 h 1231"/>
              <a:gd name="T46" fmla="*/ 2147483647 w 717"/>
              <a:gd name="T47" fmla="*/ 2147483647 h 1231"/>
              <a:gd name="T48" fmla="*/ 2147483647 w 717"/>
              <a:gd name="T49" fmla="*/ 2147483647 h 1231"/>
              <a:gd name="T50" fmla="*/ 2147483647 w 717"/>
              <a:gd name="T51" fmla="*/ 2147483647 h 1231"/>
              <a:gd name="T52" fmla="*/ 2147483647 w 717"/>
              <a:gd name="T53" fmla="*/ 2147483647 h 1231"/>
              <a:gd name="T54" fmla="*/ 2147483647 w 717"/>
              <a:gd name="T55" fmla="*/ 2147483647 h 1231"/>
              <a:gd name="T56" fmla="*/ 2147483647 w 717"/>
              <a:gd name="T57" fmla="*/ 2147483647 h 1231"/>
              <a:gd name="T58" fmla="*/ 2147483647 w 717"/>
              <a:gd name="T59" fmla="*/ 2147483647 h 1231"/>
              <a:gd name="T60" fmla="*/ 2147483647 w 717"/>
              <a:gd name="T61" fmla="*/ 2147483647 h 1231"/>
              <a:gd name="T62" fmla="*/ 2147483647 w 717"/>
              <a:gd name="T63" fmla="*/ 2147483647 h 1231"/>
              <a:gd name="T64" fmla="*/ 2147483647 w 717"/>
              <a:gd name="T65" fmla="*/ 2147483647 h 1231"/>
              <a:gd name="T66" fmla="*/ 2147483647 w 717"/>
              <a:gd name="T67" fmla="*/ 2147483647 h 1231"/>
              <a:gd name="T68" fmla="*/ 2147483647 w 717"/>
              <a:gd name="T69" fmla="*/ 2147483647 h 1231"/>
              <a:gd name="T70" fmla="*/ 2147483647 w 717"/>
              <a:gd name="T71" fmla="*/ 2147483647 h 1231"/>
              <a:gd name="T72" fmla="*/ 2147483647 w 717"/>
              <a:gd name="T73" fmla="*/ 2147483647 h 1231"/>
              <a:gd name="T74" fmla="*/ 2147483647 w 717"/>
              <a:gd name="T75" fmla="*/ 2147483647 h 1231"/>
              <a:gd name="T76" fmla="*/ 2147483647 w 717"/>
              <a:gd name="T77" fmla="*/ 2147483647 h 1231"/>
              <a:gd name="T78" fmla="*/ 2147483647 w 717"/>
              <a:gd name="T79" fmla="*/ 2147483647 h 1231"/>
              <a:gd name="T80" fmla="*/ 2147483647 w 717"/>
              <a:gd name="T81" fmla="*/ 2147483647 h 1231"/>
              <a:gd name="T82" fmla="*/ 2147483647 w 717"/>
              <a:gd name="T83" fmla="*/ 2147483647 h 1231"/>
              <a:gd name="T84" fmla="*/ 2147483647 w 717"/>
              <a:gd name="T85" fmla="*/ 2147483647 h 1231"/>
              <a:gd name="T86" fmla="*/ 2147483647 w 717"/>
              <a:gd name="T87" fmla="*/ 2147483647 h 1231"/>
              <a:gd name="T88" fmla="*/ 2147483647 w 717"/>
              <a:gd name="T89" fmla="*/ 2147483647 h 1231"/>
              <a:gd name="T90" fmla="*/ 2147483647 w 717"/>
              <a:gd name="T91" fmla="*/ 2147483647 h 1231"/>
              <a:gd name="T92" fmla="*/ 2147483647 w 717"/>
              <a:gd name="T93" fmla="*/ 2147483647 h 1231"/>
              <a:gd name="T94" fmla="*/ 2147483647 w 717"/>
              <a:gd name="T95" fmla="*/ 2147483647 h 1231"/>
              <a:gd name="T96" fmla="*/ 2147483647 w 717"/>
              <a:gd name="T97" fmla="*/ 0 h 1231"/>
              <a:gd name="T98" fmla="*/ 2147483647 w 717"/>
              <a:gd name="T99" fmla="*/ 2147483647 h 1231"/>
              <a:gd name="T100" fmla="*/ 2147483647 w 717"/>
              <a:gd name="T101" fmla="*/ 2147483647 h 1231"/>
              <a:gd name="T102" fmla="*/ 0 w 717"/>
              <a:gd name="T103" fmla="*/ 2147483647 h 1231"/>
              <a:gd name="T104" fmla="*/ 2147483647 w 717"/>
              <a:gd name="T105" fmla="*/ 2147483647 h 123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17"/>
              <a:gd name="T160" fmla="*/ 0 h 1231"/>
              <a:gd name="T161" fmla="*/ 717 w 717"/>
              <a:gd name="T162" fmla="*/ 1231 h 123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17" h="1231">
                <a:moveTo>
                  <a:pt x="15" y="225"/>
                </a:moveTo>
                <a:lnTo>
                  <a:pt x="22" y="249"/>
                </a:lnTo>
                <a:lnTo>
                  <a:pt x="3" y="344"/>
                </a:lnTo>
                <a:lnTo>
                  <a:pt x="17" y="374"/>
                </a:lnTo>
                <a:lnTo>
                  <a:pt x="73" y="499"/>
                </a:lnTo>
                <a:lnTo>
                  <a:pt x="79" y="497"/>
                </a:lnTo>
                <a:lnTo>
                  <a:pt x="83" y="471"/>
                </a:lnTo>
                <a:lnTo>
                  <a:pt x="92" y="463"/>
                </a:lnTo>
                <a:lnTo>
                  <a:pt x="102" y="473"/>
                </a:lnTo>
                <a:lnTo>
                  <a:pt x="85" y="488"/>
                </a:lnTo>
                <a:lnTo>
                  <a:pt x="90" y="497"/>
                </a:lnTo>
                <a:lnTo>
                  <a:pt x="106" y="554"/>
                </a:lnTo>
                <a:lnTo>
                  <a:pt x="96" y="548"/>
                </a:lnTo>
                <a:lnTo>
                  <a:pt x="75" y="529"/>
                </a:lnTo>
                <a:lnTo>
                  <a:pt x="83" y="507"/>
                </a:lnTo>
                <a:lnTo>
                  <a:pt x="71" y="507"/>
                </a:lnTo>
                <a:lnTo>
                  <a:pt x="60" y="531"/>
                </a:lnTo>
                <a:lnTo>
                  <a:pt x="64" y="582"/>
                </a:lnTo>
                <a:lnTo>
                  <a:pt x="75" y="603"/>
                </a:lnTo>
                <a:lnTo>
                  <a:pt x="102" y="622"/>
                </a:lnTo>
                <a:lnTo>
                  <a:pt x="96" y="649"/>
                </a:lnTo>
                <a:lnTo>
                  <a:pt x="79" y="650"/>
                </a:lnTo>
                <a:lnTo>
                  <a:pt x="75" y="685"/>
                </a:lnTo>
                <a:lnTo>
                  <a:pt x="111" y="756"/>
                </a:lnTo>
                <a:lnTo>
                  <a:pt x="140" y="802"/>
                </a:lnTo>
                <a:lnTo>
                  <a:pt x="134" y="828"/>
                </a:lnTo>
                <a:lnTo>
                  <a:pt x="153" y="847"/>
                </a:lnTo>
                <a:lnTo>
                  <a:pt x="145" y="864"/>
                </a:lnTo>
                <a:lnTo>
                  <a:pt x="134" y="906"/>
                </a:lnTo>
                <a:lnTo>
                  <a:pt x="147" y="921"/>
                </a:lnTo>
                <a:lnTo>
                  <a:pt x="238" y="951"/>
                </a:lnTo>
                <a:lnTo>
                  <a:pt x="270" y="1002"/>
                </a:lnTo>
                <a:lnTo>
                  <a:pt x="312" y="1018"/>
                </a:lnTo>
                <a:lnTo>
                  <a:pt x="314" y="1048"/>
                </a:lnTo>
                <a:lnTo>
                  <a:pt x="342" y="1055"/>
                </a:lnTo>
                <a:lnTo>
                  <a:pt x="376" y="1105"/>
                </a:lnTo>
                <a:lnTo>
                  <a:pt x="399" y="1146"/>
                </a:lnTo>
                <a:lnTo>
                  <a:pt x="399" y="1214"/>
                </a:lnTo>
                <a:lnTo>
                  <a:pt x="655" y="1230"/>
                </a:lnTo>
                <a:lnTo>
                  <a:pt x="640" y="1201"/>
                </a:lnTo>
                <a:lnTo>
                  <a:pt x="645" y="1163"/>
                </a:lnTo>
                <a:lnTo>
                  <a:pt x="687" y="1097"/>
                </a:lnTo>
                <a:lnTo>
                  <a:pt x="716" y="1076"/>
                </a:lnTo>
                <a:lnTo>
                  <a:pt x="698" y="1052"/>
                </a:lnTo>
                <a:lnTo>
                  <a:pt x="691" y="987"/>
                </a:lnTo>
                <a:lnTo>
                  <a:pt x="348" y="474"/>
                </a:lnTo>
                <a:lnTo>
                  <a:pt x="323" y="421"/>
                </a:lnTo>
                <a:lnTo>
                  <a:pt x="405" y="96"/>
                </a:lnTo>
                <a:lnTo>
                  <a:pt x="68" y="0"/>
                </a:lnTo>
                <a:lnTo>
                  <a:pt x="58" y="18"/>
                </a:lnTo>
                <a:lnTo>
                  <a:pt x="60" y="62"/>
                </a:lnTo>
                <a:lnTo>
                  <a:pt x="0" y="162"/>
                </a:lnTo>
                <a:lnTo>
                  <a:pt x="15" y="225"/>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9173" name="Freeform 27"/>
          <p:cNvSpPr>
            <a:spLocks/>
          </p:cNvSpPr>
          <p:nvPr/>
        </p:nvSpPr>
        <p:spPr bwMode="auto">
          <a:xfrm>
            <a:off x="2895600" y="2514600"/>
            <a:ext cx="1052513" cy="914400"/>
          </a:xfrm>
          <a:custGeom>
            <a:avLst/>
            <a:gdLst>
              <a:gd name="T0" fmla="*/ 0 w 663"/>
              <a:gd name="T1" fmla="*/ 2147483647 h 526"/>
              <a:gd name="T2" fmla="*/ 2147483647 w 663"/>
              <a:gd name="T3" fmla="*/ 0 h 526"/>
              <a:gd name="T4" fmla="*/ 2147483647 w 663"/>
              <a:gd name="T5" fmla="*/ 2147483647 h 526"/>
              <a:gd name="T6" fmla="*/ 2147483647 w 663"/>
              <a:gd name="T7" fmla="*/ 2147483647 h 526"/>
              <a:gd name="T8" fmla="*/ 2147483647 w 663"/>
              <a:gd name="T9" fmla="*/ 2147483647 h 526"/>
              <a:gd name="T10" fmla="*/ 2147483647 w 663"/>
              <a:gd name="T11" fmla="*/ 2147483647 h 526"/>
              <a:gd name="T12" fmla="*/ 2147483647 w 663"/>
              <a:gd name="T13" fmla="*/ 2147483647 h 526"/>
              <a:gd name="T14" fmla="*/ 2147483647 w 663"/>
              <a:gd name="T15" fmla="*/ 2147483647 h 526"/>
              <a:gd name="T16" fmla="*/ 0 w 663"/>
              <a:gd name="T17" fmla="*/ 2147483647 h 5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3"/>
              <a:gd name="T28" fmla="*/ 0 h 526"/>
              <a:gd name="T29" fmla="*/ 663 w 663"/>
              <a:gd name="T30" fmla="*/ 526 h 5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3" h="526">
                <a:moveTo>
                  <a:pt x="0" y="456"/>
                </a:moveTo>
                <a:lnTo>
                  <a:pt x="64" y="0"/>
                </a:lnTo>
                <a:lnTo>
                  <a:pt x="491" y="51"/>
                </a:lnTo>
                <a:lnTo>
                  <a:pt x="662" y="64"/>
                </a:lnTo>
                <a:lnTo>
                  <a:pt x="654" y="178"/>
                </a:lnTo>
                <a:lnTo>
                  <a:pt x="631" y="525"/>
                </a:lnTo>
                <a:lnTo>
                  <a:pt x="546" y="519"/>
                </a:lnTo>
                <a:lnTo>
                  <a:pt x="273" y="492"/>
                </a:lnTo>
                <a:lnTo>
                  <a:pt x="0" y="456"/>
                </a:lnTo>
              </a:path>
            </a:pathLst>
          </a:custGeom>
          <a:solidFill>
            <a:srgbClr val="FFFFFF"/>
          </a:solidFill>
          <a:ln w="12700" cap="rnd" cmpd="sng">
            <a:solidFill>
              <a:srgbClr val="000000"/>
            </a:solidFill>
            <a:prstDash val="solid"/>
            <a:round/>
            <a:headEnd/>
            <a:tailEnd/>
          </a:ln>
        </p:spPr>
        <p:txBody>
          <a:bodyPr/>
          <a:lstStyle/>
          <a:p>
            <a:endParaRPr lang="en-US"/>
          </a:p>
        </p:txBody>
      </p:sp>
      <p:sp>
        <p:nvSpPr>
          <p:cNvPr id="49174" name="Freeform 28"/>
          <p:cNvSpPr>
            <a:spLocks/>
          </p:cNvSpPr>
          <p:nvPr/>
        </p:nvSpPr>
        <p:spPr bwMode="auto">
          <a:xfrm>
            <a:off x="7761288" y="2106613"/>
            <a:ext cx="249237" cy="236537"/>
          </a:xfrm>
          <a:custGeom>
            <a:avLst/>
            <a:gdLst>
              <a:gd name="T0" fmla="*/ 0 w 157"/>
              <a:gd name="T1" fmla="*/ 2147483647 h 149"/>
              <a:gd name="T2" fmla="*/ 2147483647 w 157"/>
              <a:gd name="T3" fmla="*/ 2147483647 h 149"/>
              <a:gd name="T4" fmla="*/ 2147483647 w 157"/>
              <a:gd name="T5" fmla="*/ 2147483647 h 149"/>
              <a:gd name="T6" fmla="*/ 2147483647 w 157"/>
              <a:gd name="T7" fmla="*/ 2147483647 h 149"/>
              <a:gd name="T8" fmla="*/ 2147483647 w 157"/>
              <a:gd name="T9" fmla="*/ 2147483647 h 149"/>
              <a:gd name="T10" fmla="*/ 2147483647 w 157"/>
              <a:gd name="T11" fmla="*/ 2147483647 h 149"/>
              <a:gd name="T12" fmla="*/ 2147483647 w 157"/>
              <a:gd name="T13" fmla="*/ 2147483647 h 149"/>
              <a:gd name="T14" fmla="*/ 2147483647 w 157"/>
              <a:gd name="T15" fmla="*/ 2147483647 h 149"/>
              <a:gd name="T16" fmla="*/ 2147483647 w 157"/>
              <a:gd name="T17" fmla="*/ 2147483647 h 149"/>
              <a:gd name="T18" fmla="*/ 2147483647 w 157"/>
              <a:gd name="T19" fmla="*/ 2147483647 h 149"/>
              <a:gd name="T20" fmla="*/ 2147483647 w 157"/>
              <a:gd name="T21" fmla="*/ 2147483647 h 149"/>
              <a:gd name="T22" fmla="*/ 2147483647 w 157"/>
              <a:gd name="T23" fmla="*/ 2147483647 h 149"/>
              <a:gd name="T24" fmla="*/ 2147483647 w 157"/>
              <a:gd name="T25" fmla="*/ 2147483647 h 149"/>
              <a:gd name="T26" fmla="*/ 2147483647 w 157"/>
              <a:gd name="T27" fmla="*/ 2147483647 h 149"/>
              <a:gd name="T28" fmla="*/ 2147483647 w 157"/>
              <a:gd name="T29" fmla="*/ 2147483647 h 149"/>
              <a:gd name="T30" fmla="*/ 2147483647 w 157"/>
              <a:gd name="T31" fmla="*/ 0 h 149"/>
              <a:gd name="T32" fmla="*/ 0 w 157"/>
              <a:gd name="T33" fmla="*/ 2147483647 h 1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7"/>
              <a:gd name="T52" fmla="*/ 0 h 149"/>
              <a:gd name="T53" fmla="*/ 157 w 157"/>
              <a:gd name="T54" fmla="*/ 149 h 14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7" h="149">
                <a:moveTo>
                  <a:pt x="0" y="30"/>
                </a:moveTo>
                <a:lnTo>
                  <a:pt x="13" y="106"/>
                </a:lnTo>
                <a:lnTo>
                  <a:pt x="13" y="148"/>
                </a:lnTo>
                <a:lnTo>
                  <a:pt x="24" y="146"/>
                </a:lnTo>
                <a:lnTo>
                  <a:pt x="32" y="132"/>
                </a:lnTo>
                <a:lnTo>
                  <a:pt x="55" y="121"/>
                </a:lnTo>
                <a:lnTo>
                  <a:pt x="66" y="104"/>
                </a:lnTo>
                <a:lnTo>
                  <a:pt x="72" y="106"/>
                </a:lnTo>
                <a:lnTo>
                  <a:pt x="87" y="100"/>
                </a:lnTo>
                <a:lnTo>
                  <a:pt x="112" y="96"/>
                </a:lnTo>
                <a:lnTo>
                  <a:pt x="114" y="87"/>
                </a:lnTo>
                <a:lnTo>
                  <a:pt x="121" y="91"/>
                </a:lnTo>
                <a:lnTo>
                  <a:pt x="129" y="85"/>
                </a:lnTo>
                <a:lnTo>
                  <a:pt x="142" y="83"/>
                </a:lnTo>
                <a:lnTo>
                  <a:pt x="156" y="75"/>
                </a:lnTo>
                <a:lnTo>
                  <a:pt x="142" y="0"/>
                </a:lnTo>
                <a:lnTo>
                  <a:pt x="0" y="30"/>
                </a:lnTo>
              </a:path>
            </a:pathLst>
          </a:custGeom>
          <a:solidFill>
            <a:srgbClr val="CCECFF"/>
          </a:solidFill>
          <a:ln w="12700" cap="sq" cmpd="sng">
            <a:solidFill>
              <a:schemeClr val="bg1"/>
            </a:solidFill>
            <a:prstDash val="solid"/>
            <a:round/>
            <a:headEnd/>
            <a:tailEnd/>
          </a:ln>
        </p:spPr>
        <p:txBody>
          <a:bodyPr wrap="none" anchor="ctr"/>
          <a:lstStyle/>
          <a:p>
            <a:endParaRPr lang="en-US"/>
          </a:p>
        </p:txBody>
      </p:sp>
      <p:sp>
        <p:nvSpPr>
          <p:cNvPr id="49175" name="Freeform 29"/>
          <p:cNvSpPr>
            <a:spLocks/>
          </p:cNvSpPr>
          <p:nvPr/>
        </p:nvSpPr>
        <p:spPr bwMode="auto">
          <a:xfrm>
            <a:off x="7550150" y="2611438"/>
            <a:ext cx="146050" cy="249237"/>
          </a:xfrm>
          <a:custGeom>
            <a:avLst/>
            <a:gdLst>
              <a:gd name="T0" fmla="*/ 0 w 92"/>
              <a:gd name="T1" fmla="*/ 2147483647 h 157"/>
              <a:gd name="T2" fmla="*/ 2147483647 w 92"/>
              <a:gd name="T3" fmla="*/ 0 h 157"/>
              <a:gd name="T4" fmla="*/ 2147483647 w 92"/>
              <a:gd name="T5" fmla="*/ 0 h 157"/>
              <a:gd name="T6" fmla="*/ 2147483647 w 92"/>
              <a:gd name="T7" fmla="*/ 2147483647 h 157"/>
              <a:gd name="T8" fmla="*/ 2147483647 w 92"/>
              <a:gd name="T9" fmla="*/ 2147483647 h 157"/>
              <a:gd name="T10" fmla="*/ 2147483647 w 92"/>
              <a:gd name="T11" fmla="*/ 2147483647 h 157"/>
              <a:gd name="T12" fmla="*/ 2147483647 w 92"/>
              <a:gd name="T13" fmla="*/ 2147483647 h 157"/>
              <a:gd name="T14" fmla="*/ 2147483647 w 92"/>
              <a:gd name="T15" fmla="*/ 2147483647 h 157"/>
              <a:gd name="T16" fmla="*/ 2147483647 w 92"/>
              <a:gd name="T17" fmla="*/ 2147483647 h 157"/>
              <a:gd name="T18" fmla="*/ 2147483647 w 92"/>
              <a:gd name="T19" fmla="*/ 2147483647 h 157"/>
              <a:gd name="T20" fmla="*/ 2147483647 w 92"/>
              <a:gd name="T21" fmla="*/ 2147483647 h 157"/>
              <a:gd name="T22" fmla="*/ 2147483647 w 92"/>
              <a:gd name="T23" fmla="*/ 2147483647 h 157"/>
              <a:gd name="T24" fmla="*/ 2147483647 w 92"/>
              <a:gd name="T25" fmla="*/ 2147483647 h 157"/>
              <a:gd name="T26" fmla="*/ 2147483647 w 92"/>
              <a:gd name="T27" fmla="*/ 2147483647 h 157"/>
              <a:gd name="T28" fmla="*/ 2147483647 w 92"/>
              <a:gd name="T29" fmla="*/ 2147483647 h 157"/>
              <a:gd name="T30" fmla="*/ 2147483647 w 92"/>
              <a:gd name="T31" fmla="*/ 2147483647 h 157"/>
              <a:gd name="T32" fmla="*/ 2147483647 w 92"/>
              <a:gd name="T33" fmla="*/ 2147483647 h 157"/>
              <a:gd name="T34" fmla="*/ 2147483647 w 92"/>
              <a:gd name="T35" fmla="*/ 2147483647 h 157"/>
              <a:gd name="T36" fmla="*/ 2147483647 w 92"/>
              <a:gd name="T37" fmla="*/ 2147483647 h 157"/>
              <a:gd name="T38" fmla="*/ 0 w 92"/>
              <a:gd name="T39" fmla="*/ 2147483647 h 15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2"/>
              <a:gd name="T61" fmla="*/ 0 h 157"/>
              <a:gd name="T62" fmla="*/ 92 w 92"/>
              <a:gd name="T63" fmla="*/ 157 h 15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2" h="157">
                <a:moveTo>
                  <a:pt x="0" y="16"/>
                </a:moveTo>
                <a:lnTo>
                  <a:pt x="13" y="0"/>
                </a:lnTo>
                <a:lnTo>
                  <a:pt x="28" y="0"/>
                </a:lnTo>
                <a:lnTo>
                  <a:pt x="22" y="16"/>
                </a:lnTo>
                <a:lnTo>
                  <a:pt x="18" y="24"/>
                </a:lnTo>
                <a:lnTo>
                  <a:pt x="20" y="41"/>
                </a:lnTo>
                <a:lnTo>
                  <a:pt x="32" y="52"/>
                </a:lnTo>
                <a:lnTo>
                  <a:pt x="43" y="63"/>
                </a:lnTo>
                <a:lnTo>
                  <a:pt x="47" y="82"/>
                </a:lnTo>
                <a:lnTo>
                  <a:pt x="58" y="97"/>
                </a:lnTo>
                <a:lnTo>
                  <a:pt x="70" y="103"/>
                </a:lnTo>
                <a:lnTo>
                  <a:pt x="81" y="109"/>
                </a:lnTo>
                <a:lnTo>
                  <a:pt x="89" y="124"/>
                </a:lnTo>
                <a:lnTo>
                  <a:pt x="75" y="133"/>
                </a:lnTo>
                <a:lnTo>
                  <a:pt x="89" y="131"/>
                </a:lnTo>
                <a:lnTo>
                  <a:pt x="91" y="144"/>
                </a:lnTo>
                <a:lnTo>
                  <a:pt x="70" y="152"/>
                </a:lnTo>
                <a:lnTo>
                  <a:pt x="36" y="156"/>
                </a:lnTo>
                <a:lnTo>
                  <a:pt x="34" y="144"/>
                </a:lnTo>
                <a:lnTo>
                  <a:pt x="0" y="16"/>
                </a:lnTo>
              </a:path>
            </a:pathLst>
          </a:custGeom>
          <a:solidFill>
            <a:srgbClr val="C0C0C0"/>
          </a:solidFill>
          <a:ln w="12700" cap="rnd" cmpd="sng">
            <a:solidFill>
              <a:srgbClr val="000000"/>
            </a:solidFill>
            <a:prstDash val="solid"/>
            <a:round/>
            <a:headEnd/>
            <a:tailEnd/>
          </a:ln>
        </p:spPr>
        <p:txBody>
          <a:bodyPr/>
          <a:lstStyle/>
          <a:p>
            <a:endParaRPr lang="en-US"/>
          </a:p>
        </p:txBody>
      </p:sp>
      <p:sp>
        <p:nvSpPr>
          <p:cNvPr id="49176" name="Freeform 30"/>
          <p:cNvSpPr>
            <a:spLocks/>
          </p:cNvSpPr>
          <p:nvPr/>
        </p:nvSpPr>
        <p:spPr bwMode="auto">
          <a:xfrm>
            <a:off x="7394575" y="2809875"/>
            <a:ext cx="47625" cy="47625"/>
          </a:xfrm>
          <a:custGeom>
            <a:avLst/>
            <a:gdLst>
              <a:gd name="T0" fmla="*/ 0 w 30"/>
              <a:gd name="T1" fmla="*/ 2147483647 h 30"/>
              <a:gd name="T2" fmla="*/ 2147483647 w 30"/>
              <a:gd name="T3" fmla="*/ 0 h 30"/>
              <a:gd name="T4" fmla="*/ 2147483647 w 30"/>
              <a:gd name="T5" fmla="*/ 2147483647 h 30"/>
              <a:gd name="T6" fmla="*/ 2147483647 w 30"/>
              <a:gd name="T7" fmla="*/ 2147483647 h 30"/>
              <a:gd name="T8" fmla="*/ 0 w 30"/>
              <a:gd name="T9" fmla="*/ 2147483647 h 30"/>
              <a:gd name="T10" fmla="*/ 0 60000 65536"/>
              <a:gd name="T11" fmla="*/ 0 60000 65536"/>
              <a:gd name="T12" fmla="*/ 0 60000 65536"/>
              <a:gd name="T13" fmla="*/ 0 60000 65536"/>
              <a:gd name="T14" fmla="*/ 0 60000 65536"/>
              <a:gd name="T15" fmla="*/ 0 w 30"/>
              <a:gd name="T16" fmla="*/ 0 h 30"/>
              <a:gd name="T17" fmla="*/ 30 w 30"/>
              <a:gd name="T18" fmla="*/ 30 h 30"/>
            </a:gdLst>
            <a:ahLst/>
            <a:cxnLst>
              <a:cxn ang="T10">
                <a:pos x="T0" y="T1"/>
              </a:cxn>
              <a:cxn ang="T11">
                <a:pos x="T2" y="T3"/>
              </a:cxn>
              <a:cxn ang="T12">
                <a:pos x="T4" y="T5"/>
              </a:cxn>
              <a:cxn ang="T13">
                <a:pos x="T6" y="T7"/>
              </a:cxn>
              <a:cxn ang="T14">
                <a:pos x="T8" y="T9"/>
              </a:cxn>
            </a:cxnLst>
            <a:rect l="T15" t="T16" r="T17" b="T18"/>
            <a:pathLst>
              <a:path w="30" h="30">
                <a:moveTo>
                  <a:pt x="0" y="6"/>
                </a:moveTo>
                <a:lnTo>
                  <a:pt x="18" y="0"/>
                </a:lnTo>
                <a:lnTo>
                  <a:pt x="29" y="12"/>
                </a:lnTo>
                <a:lnTo>
                  <a:pt x="18" y="29"/>
                </a:lnTo>
                <a:lnTo>
                  <a:pt x="0" y="6"/>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9177" name="Freeform 31"/>
          <p:cNvSpPr>
            <a:spLocks/>
          </p:cNvSpPr>
          <p:nvPr/>
        </p:nvSpPr>
        <p:spPr bwMode="auto">
          <a:xfrm>
            <a:off x="6248400" y="3597275"/>
            <a:ext cx="787400" cy="838200"/>
          </a:xfrm>
          <a:custGeom>
            <a:avLst/>
            <a:gdLst>
              <a:gd name="T0" fmla="*/ 0 w 496"/>
              <a:gd name="T1" fmla="*/ 2147483647 h 513"/>
              <a:gd name="T2" fmla="*/ 2147483647 w 496"/>
              <a:gd name="T3" fmla="*/ 2147483647 h 513"/>
              <a:gd name="T4" fmla="*/ 2147483647 w 496"/>
              <a:gd name="T5" fmla="*/ 2147483647 h 513"/>
              <a:gd name="T6" fmla="*/ 2147483647 w 496"/>
              <a:gd name="T7" fmla="*/ 2147483647 h 513"/>
              <a:gd name="T8" fmla="*/ 2147483647 w 496"/>
              <a:gd name="T9" fmla="*/ 2147483647 h 513"/>
              <a:gd name="T10" fmla="*/ 2147483647 w 496"/>
              <a:gd name="T11" fmla="*/ 2147483647 h 513"/>
              <a:gd name="T12" fmla="*/ 2147483647 w 496"/>
              <a:gd name="T13" fmla="*/ 2147483647 h 513"/>
              <a:gd name="T14" fmla="*/ 2147483647 w 496"/>
              <a:gd name="T15" fmla="*/ 2147483647 h 513"/>
              <a:gd name="T16" fmla="*/ 2147483647 w 496"/>
              <a:gd name="T17" fmla="*/ 2147483647 h 513"/>
              <a:gd name="T18" fmla="*/ 2147483647 w 496"/>
              <a:gd name="T19" fmla="*/ 2147483647 h 513"/>
              <a:gd name="T20" fmla="*/ 2147483647 w 496"/>
              <a:gd name="T21" fmla="*/ 2147483647 h 513"/>
              <a:gd name="T22" fmla="*/ 2147483647 w 496"/>
              <a:gd name="T23" fmla="*/ 2147483647 h 513"/>
              <a:gd name="T24" fmla="*/ 2147483647 w 496"/>
              <a:gd name="T25" fmla="*/ 2147483647 h 513"/>
              <a:gd name="T26" fmla="*/ 2147483647 w 496"/>
              <a:gd name="T27" fmla="*/ 2147483647 h 513"/>
              <a:gd name="T28" fmla="*/ 2147483647 w 496"/>
              <a:gd name="T29" fmla="*/ 2147483647 h 513"/>
              <a:gd name="T30" fmla="*/ 2147483647 w 496"/>
              <a:gd name="T31" fmla="*/ 2147483647 h 513"/>
              <a:gd name="T32" fmla="*/ 2147483647 w 496"/>
              <a:gd name="T33" fmla="*/ 2147483647 h 513"/>
              <a:gd name="T34" fmla="*/ 2147483647 w 496"/>
              <a:gd name="T35" fmla="*/ 2147483647 h 513"/>
              <a:gd name="T36" fmla="*/ 2147483647 w 496"/>
              <a:gd name="T37" fmla="*/ 2147483647 h 513"/>
              <a:gd name="T38" fmla="*/ 2147483647 w 496"/>
              <a:gd name="T39" fmla="*/ 2147483647 h 513"/>
              <a:gd name="T40" fmla="*/ 2147483647 w 496"/>
              <a:gd name="T41" fmla="*/ 2147483647 h 513"/>
              <a:gd name="T42" fmla="*/ 2147483647 w 496"/>
              <a:gd name="T43" fmla="*/ 2147483647 h 513"/>
              <a:gd name="T44" fmla="*/ 2147483647 w 496"/>
              <a:gd name="T45" fmla="*/ 2147483647 h 513"/>
              <a:gd name="T46" fmla="*/ 2147483647 w 496"/>
              <a:gd name="T47" fmla="*/ 2147483647 h 513"/>
              <a:gd name="T48" fmla="*/ 2147483647 w 496"/>
              <a:gd name="T49" fmla="*/ 2147483647 h 513"/>
              <a:gd name="T50" fmla="*/ 2147483647 w 496"/>
              <a:gd name="T51" fmla="*/ 2147483647 h 513"/>
              <a:gd name="T52" fmla="*/ 2147483647 w 496"/>
              <a:gd name="T53" fmla="*/ 2147483647 h 513"/>
              <a:gd name="T54" fmla="*/ 2147483647 w 496"/>
              <a:gd name="T55" fmla="*/ 2147483647 h 513"/>
              <a:gd name="T56" fmla="*/ 2147483647 w 496"/>
              <a:gd name="T57" fmla="*/ 2147483647 h 513"/>
              <a:gd name="T58" fmla="*/ 2147483647 w 496"/>
              <a:gd name="T59" fmla="*/ 2147483647 h 513"/>
              <a:gd name="T60" fmla="*/ 2147483647 w 496"/>
              <a:gd name="T61" fmla="*/ 2147483647 h 513"/>
              <a:gd name="T62" fmla="*/ 2147483647 w 496"/>
              <a:gd name="T63" fmla="*/ 2147483647 h 513"/>
              <a:gd name="T64" fmla="*/ 2147483647 w 496"/>
              <a:gd name="T65" fmla="*/ 2147483647 h 513"/>
              <a:gd name="T66" fmla="*/ 2147483647 w 496"/>
              <a:gd name="T67" fmla="*/ 2147483647 h 513"/>
              <a:gd name="T68" fmla="*/ 2147483647 w 496"/>
              <a:gd name="T69" fmla="*/ 2147483647 h 513"/>
              <a:gd name="T70" fmla="*/ 2147483647 w 496"/>
              <a:gd name="T71" fmla="*/ 2147483647 h 513"/>
              <a:gd name="T72" fmla="*/ 2147483647 w 496"/>
              <a:gd name="T73" fmla="*/ 2147483647 h 513"/>
              <a:gd name="T74" fmla="*/ 2147483647 w 496"/>
              <a:gd name="T75" fmla="*/ 2147483647 h 513"/>
              <a:gd name="T76" fmla="*/ 2147483647 w 496"/>
              <a:gd name="T77" fmla="*/ 2147483647 h 513"/>
              <a:gd name="T78" fmla="*/ 2147483647 w 496"/>
              <a:gd name="T79" fmla="*/ 2147483647 h 513"/>
              <a:gd name="T80" fmla="*/ 2147483647 w 496"/>
              <a:gd name="T81" fmla="*/ 0 h 513"/>
              <a:gd name="T82" fmla="*/ 2147483647 w 496"/>
              <a:gd name="T83" fmla="*/ 2147483647 h 513"/>
              <a:gd name="T84" fmla="*/ 0 w 496"/>
              <a:gd name="T85" fmla="*/ 2147483647 h 51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96"/>
              <a:gd name="T130" fmla="*/ 0 h 513"/>
              <a:gd name="T131" fmla="*/ 496 w 496"/>
              <a:gd name="T132" fmla="*/ 513 h 51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96" h="513">
                <a:moveTo>
                  <a:pt x="0" y="28"/>
                </a:moveTo>
                <a:lnTo>
                  <a:pt x="64" y="266"/>
                </a:lnTo>
                <a:lnTo>
                  <a:pt x="91" y="306"/>
                </a:lnTo>
                <a:lnTo>
                  <a:pt x="100" y="336"/>
                </a:lnTo>
                <a:lnTo>
                  <a:pt x="89" y="355"/>
                </a:lnTo>
                <a:lnTo>
                  <a:pt x="87" y="385"/>
                </a:lnTo>
                <a:lnTo>
                  <a:pt x="106" y="474"/>
                </a:lnTo>
                <a:lnTo>
                  <a:pt x="123" y="506"/>
                </a:lnTo>
                <a:lnTo>
                  <a:pt x="385" y="491"/>
                </a:lnTo>
                <a:lnTo>
                  <a:pt x="388" y="510"/>
                </a:lnTo>
                <a:lnTo>
                  <a:pt x="405" y="512"/>
                </a:lnTo>
                <a:lnTo>
                  <a:pt x="398" y="468"/>
                </a:lnTo>
                <a:lnTo>
                  <a:pt x="411" y="455"/>
                </a:lnTo>
                <a:lnTo>
                  <a:pt x="445" y="462"/>
                </a:lnTo>
                <a:lnTo>
                  <a:pt x="453" y="434"/>
                </a:lnTo>
                <a:lnTo>
                  <a:pt x="445" y="430"/>
                </a:lnTo>
                <a:lnTo>
                  <a:pt x="457" y="425"/>
                </a:lnTo>
                <a:lnTo>
                  <a:pt x="441" y="417"/>
                </a:lnTo>
                <a:lnTo>
                  <a:pt x="447" y="408"/>
                </a:lnTo>
                <a:lnTo>
                  <a:pt x="445" y="394"/>
                </a:lnTo>
                <a:lnTo>
                  <a:pt x="466" y="381"/>
                </a:lnTo>
                <a:lnTo>
                  <a:pt x="458" y="366"/>
                </a:lnTo>
                <a:lnTo>
                  <a:pt x="468" y="364"/>
                </a:lnTo>
                <a:lnTo>
                  <a:pt x="474" y="349"/>
                </a:lnTo>
                <a:lnTo>
                  <a:pt x="466" y="343"/>
                </a:lnTo>
                <a:lnTo>
                  <a:pt x="477" y="336"/>
                </a:lnTo>
                <a:lnTo>
                  <a:pt x="472" y="324"/>
                </a:lnTo>
                <a:lnTo>
                  <a:pt x="483" y="324"/>
                </a:lnTo>
                <a:lnTo>
                  <a:pt x="495" y="309"/>
                </a:lnTo>
                <a:lnTo>
                  <a:pt x="489" y="306"/>
                </a:lnTo>
                <a:lnTo>
                  <a:pt x="474" y="302"/>
                </a:lnTo>
                <a:lnTo>
                  <a:pt x="460" y="287"/>
                </a:lnTo>
                <a:lnTo>
                  <a:pt x="441" y="253"/>
                </a:lnTo>
                <a:lnTo>
                  <a:pt x="430" y="249"/>
                </a:lnTo>
                <a:lnTo>
                  <a:pt x="409" y="202"/>
                </a:lnTo>
                <a:lnTo>
                  <a:pt x="375" y="183"/>
                </a:lnTo>
                <a:lnTo>
                  <a:pt x="356" y="151"/>
                </a:lnTo>
                <a:lnTo>
                  <a:pt x="297" y="109"/>
                </a:lnTo>
                <a:lnTo>
                  <a:pt x="273" y="73"/>
                </a:lnTo>
                <a:lnTo>
                  <a:pt x="214" y="37"/>
                </a:lnTo>
                <a:lnTo>
                  <a:pt x="231" y="0"/>
                </a:lnTo>
                <a:lnTo>
                  <a:pt x="119" y="15"/>
                </a:lnTo>
                <a:lnTo>
                  <a:pt x="0" y="28"/>
                </a:lnTo>
              </a:path>
            </a:pathLst>
          </a:custGeom>
          <a:solidFill>
            <a:srgbClr val="CCECFF"/>
          </a:solidFill>
          <a:ln w="12700" cap="rnd" cmpd="sng">
            <a:solidFill>
              <a:srgbClr val="000000"/>
            </a:solidFill>
            <a:prstDash val="solid"/>
            <a:round/>
            <a:headEnd type="none" w="med" len="med"/>
            <a:tailEnd type="none" w="med" len="med"/>
          </a:ln>
        </p:spPr>
        <p:txBody>
          <a:bodyPr/>
          <a:lstStyle/>
          <a:p>
            <a:endParaRPr lang="en-US"/>
          </a:p>
        </p:txBody>
      </p:sp>
      <p:sp>
        <p:nvSpPr>
          <p:cNvPr id="49178" name="Freeform 32"/>
          <p:cNvSpPr>
            <a:spLocks/>
          </p:cNvSpPr>
          <p:nvPr/>
        </p:nvSpPr>
        <p:spPr bwMode="auto">
          <a:xfrm>
            <a:off x="1958975" y="949325"/>
            <a:ext cx="860425" cy="1384300"/>
          </a:xfrm>
          <a:custGeom>
            <a:avLst/>
            <a:gdLst>
              <a:gd name="T0" fmla="*/ 0 w 542"/>
              <a:gd name="T1" fmla="*/ 2147483647 h 872"/>
              <a:gd name="T2" fmla="*/ 2147483647 w 542"/>
              <a:gd name="T3" fmla="*/ 2147483647 h 872"/>
              <a:gd name="T4" fmla="*/ 2147483647 w 542"/>
              <a:gd name="T5" fmla="*/ 2147483647 h 872"/>
              <a:gd name="T6" fmla="*/ 2147483647 w 542"/>
              <a:gd name="T7" fmla="*/ 2147483647 h 872"/>
              <a:gd name="T8" fmla="*/ 2147483647 w 542"/>
              <a:gd name="T9" fmla="*/ 2147483647 h 872"/>
              <a:gd name="T10" fmla="*/ 2147483647 w 542"/>
              <a:gd name="T11" fmla="*/ 2147483647 h 872"/>
              <a:gd name="T12" fmla="*/ 2147483647 w 542"/>
              <a:gd name="T13" fmla="*/ 2147483647 h 872"/>
              <a:gd name="T14" fmla="*/ 2147483647 w 542"/>
              <a:gd name="T15" fmla="*/ 2147483647 h 872"/>
              <a:gd name="T16" fmla="*/ 2147483647 w 542"/>
              <a:gd name="T17" fmla="*/ 2147483647 h 872"/>
              <a:gd name="T18" fmla="*/ 2147483647 w 542"/>
              <a:gd name="T19" fmla="*/ 2147483647 h 872"/>
              <a:gd name="T20" fmla="*/ 2147483647 w 542"/>
              <a:gd name="T21" fmla="*/ 2147483647 h 872"/>
              <a:gd name="T22" fmla="*/ 2147483647 w 542"/>
              <a:gd name="T23" fmla="*/ 0 h 872"/>
              <a:gd name="T24" fmla="*/ 2147483647 w 542"/>
              <a:gd name="T25" fmla="*/ 2147483647 h 872"/>
              <a:gd name="T26" fmla="*/ 2147483647 w 542"/>
              <a:gd name="T27" fmla="*/ 2147483647 h 872"/>
              <a:gd name="T28" fmla="*/ 2147483647 w 542"/>
              <a:gd name="T29" fmla="*/ 2147483647 h 872"/>
              <a:gd name="T30" fmla="*/ 2147483647 w 542"/>
              <a:gd name="T31" fmla="*/ 2147483647 h 872"/>
              <a:gd name="T32" fmla="*/ 2147483647 w 542"/>
              <a:gd name="T33" fmla="*/ 2147483647 h 872"/>
              <a:gd name="T34" fmla="*/ 2147483647 w 542"/>
              <a:gd name="T35" fmla="*/ 2147483647 h 872"/>
              <a:gd name="T36" fmla="*/ 2147483647 w 542"/>
              <a:gd name="T37" fmla="*/ 2147483647 h 872"/>
              <a:gd name="T38" fmla="*/ 2147483647 w 542"/>
              <a:gd name="T39" fmla="*/ 2147483647 h 872"/>
              <a:gd name="T40" fmla="*/ 2147483647 w 542"/>
              <a:gd name="T41" fmla="*/ 2147483647 h 872"/>
              <a:gd name="T42" fmla="*/ 2147483647 w 542"/>
              <a:gd name="T43" fmla="*/ 2147483647 h 872"/>
              <a:gd name="T44" fmla="*/ 2147483647 w 542"/>
              <a:gd name="T45" fmla="*/ 2147483647 h 872"/>
              <a:gd name="T46" fmla="*/ 2147483647 w 542"/>
              <a:gd name="T47" fmla="*/ 2147483647 h 872"/>
              <a:gd name="T48" fmla="*/ 2147483647 w 542"/>
              <a:gd name="T49" fmla="*/ 2147483647 h 872"/>
              <a:gd name="T50" fmla="*/ 2147483647 w 542"/>
              <a:gd name="T51" fmla="*/ 2147483647 h 872"/>
              <a:gd name="T52" fmla="*/ 2147483647 w 542"/>
              <a:gd name="T53" fmla="*/ 2147483647 h 872"/>
              <a:gd name="T54" fmla="*/ 2147483647 w 542"/>
              <a:gd name="T55" fmla="*/ 2147483647 h 872"/>
              <a:gd name="T56" fmla="*/ 2147483647 w 542"/>
              <a:gd name="T57" fmla="*/ 2147483647 h 872"/>
              <a:gd name="T58" fmla="*/ 2147483647 w 542"/>
              <a:gd name="T59" fmla="*/ 2147483647 h 872"/>
              <a:gd name="T60" fmla="*/ 2147483647 w 542"/>
              <a:gd name="T61" fmla="*/ 2147483647 h 872"/>
              <a:gd name="T62" fmla="*/ 2147483647 w 542"/>
              <a:gd name="T63" fmla="*/ 2147483647 h 872"/>
              <a:gd name="T64" fmla="*/ 2147483647 w 542"/>
              <a:gd name="T65" fmla="*/ 2147483647 h 872"/>
              <a:gd name="T66" fmla="*/ 2147483647 w 542"/>
              <a:gd name="T67" fmla="*/ 2147483647 h 872"/>
              <a:gd name="T68" fmla="*/ 2147483647 w 542"/>
              <a:gd name="T69" fmla="*/ 2147483647 h 872"/>
              <a:gd name="T70" fmla="*/ 2147483647 w 542"/>
              <a:gd name="T71" fmla="*/ 2147483647 h 872"/>
              <a:gd name="T72" fmla="*/ 2147483647 w 542"/>
              <a:gd name="T73" fmla="*/ 2147483647 h 872"/>
              <a:gd name="T74" fmla="*/ 2147483647 w 542"/>
              <a:gd name="T75" fmla="*/ 2147483647 h 872"/>
              <a:gd name="T76" fmla="*/ 2147483647 w 542"/>
              <a:gd name="T77" fmla="*/ 2147483647 h 872"/>
              <a:gd name="T78" fmla="*/ 2147483647 w 542"/>
              <a:gd name="T79" fmla="*/ 2147483647 h 872"/>
              <a:gd name="T80" fmla="*/ 2147483647 w 542"/>
              <a:gd name="T81" fmla="*/ 2147483647 h 872"/>
              <a:gd name="T82" fmla="*/ 0 w 542"/>
              <a:gd name="T83" fmla="*/ 2147483647 h 87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42"/>
              <a:gd name="T127" fmla="*/ 0 h 872"/>
              <a:gd name="T128" fmla="*/ 542 w 542"/>
              <a:gd name="T129" fmla="*/ 872 h 87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42" h="872">
                <a:moveTo>
                  <a:pt x="0" y="772"/>
                </a:moveTo>
                <a:lnTo>
                  <a:pt x="41" y="585"/>
                </a:lnTo>
                <a:lnTo>
                  <a:pt x="62" y="536"/>
                </a:lnTo>
                <a:lnTo>
                  <a:pt x="43" y="513"/>
                </a:lnTo>
                <a:lnTo>
                  <a:pt x="51" y="491"/>
                </a:lnTo>
                <a:lnTo>
                  <a:pt x="83" y="459"/>
                </a:lnTo>
                <a:lnTo>
                  <a:pt x="111" y="415"/>
                </a:lnTo>
                <a:lnTo>
                  <a:pt x="138" y="375"/>
                </a:lnTo>
                <a:lnTo>
                  <a:pt x="117" y="347"/>
                </a:lnTo>
                <a:lnTo>
                  <a:pt x="110" y="330"/>
                </a:lnTo>
                <a:lnTo>
                  <a:pt x="111" y="279"/>
                </a:lnTo>
                <a:lnTo>
                  <a:pt x="180" y="0"/>
                </a:lnTo>
                <a:lnTo>
                  <a:pt x="252" y="15"/>
                </a:lnTo>
                <a:lnTo>
                  <a:pt x="227" y="126"/>
                </a:lnTo>
                <a:lnTo>
                  <a:pt x="242" y="162"/>
                </a:lnTo>
                <a:lnTo>
                  <a:pt x="242" y="188"/>
                </a:lnTo>
                <a:lnTo>
                  <a:pt x="235" y="192"/>
                </a:lnTo>
                <a:lnTo>
                  <a:pt x="265" y="219"/>
                </a:lnTo>
                <a:lnTo>
                  <a:pt x="294" y="289"/>
                </a:lnTo>
                <a:lnTo>
                  <a:pt x="301" y="287"/>
                </a:lnTo>
                <a:lnTo>
                  <a:pt x="301" y="298"/>
                </a:lnTo>
                <a:lnTo>
                  <a:pt x="317" y="300"/>
                </a:lnTo>
                <a:lnTo>
                  <a:pt x="328" y="302"/>
                </a:lnTo>
                <a:lnTo>
                  <a:pt x="299" y="351"/>
                </a:lnTo>
                <a:lnTo>
                  <a:pt x="303" y="387"/>
                </a:lnTo>
                <a:lnTo>
                  <a:pt x="286" y="419"/>
                </a:lnTo>
                <a:lnTo>
                  <a:pt x="298" y="434"/>
                </a:lnTo>
                <a:lnTo>
                  <a:pt x="337" y="413"/>
                </a:lnTo>
                <a:lnTo>
                  <a:pt x="364" y="525"/>
                </a:lnTo>
                <a:lnTo>
                  <a:pt x="381" y="530"/>
                </a:lnTo>
                <a:lnTo>
                  <a:pt x="383" y="563"/>
                </a:lnTo>
                <a:lnTo>
                  <a:pt x="396" y="578"/>
                </a:lnTo>
                <a:lnTo>
                  <a:pt x="410" y="564"/>
                </a:lnTo>
                <a:lnTo>
                  <a:pt x="430" y="574"/>
                </a:lnTo>
                <a:lnTo>
                  <a:pt x="449" y="563"/>
                </a:lnTo>
                <a:lnTo>
                  <a:pt x="497" y="574"/>
                </a:lnTo>
                <a:lnTo>
                  <a:pt x="510" y="576"/>
                </a:lnTo>
                <a:lnTo>
                  <a:pt x="522" y="555"/>
                </a:lnTo>
                <a:lnTo>
                  <a:pt x="541" y="589"/>
                </a:lnTo>
                <a:lnTo>
                  <a:pt x="493" y="871"/>
                </a:lnTo>
                <a:lnTo>
                  <a:pt x="244" y="827"/>
                </a:lnTo>
                <a:lnTo>
                  <a:pt x="0" y="772"/>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9179" name="Freeform 33"/>
          <p:cNvSpPr>
            <a:spLocks/>
          </p:cNvSpPr>
          <p:nvPr/>
        </p:nvSpPr>
        <p:spPr bwMode="auto">
          <a:xfrm>
            <a:off x="5334000" y="2362200"/>
            <a:ext cx="641350" cy="1019175"/>
          </a:xfrm>
          <a:custGeom>
            <a:avLst/>
            <a:gdLst>
              <a:gd name="T0" fmla="*/ 0 w 356"/>
              <a:gd name="T1" fmla="*/ 2147483647 h 642"/>
              <a:gd name="T2" fmla="*/ 2147483647 w 356"/>
              <a:gd name="T3" fmla="*/ 2147483647 h 642"/>
              <a:gd name="T4" fmla="*/ 2147483647 w 356"/>
              <a:gd name="T5" fmla="*/ 2147483647 h 642"/>
              <a:gd name="T6" fmla="*/ 2147483647 w 356"/>
              <a:gd name="T7" fmla="*/ 2147483647 h 642"/>
              <a:gd name="T8" fmla="*/ 2147483647 w 356"/>
              <a:gd name="T9" fmla="*/ 2147483647 h 642"/>
              <a:gd name="T10" fmla="*/ 2147483647 w 356"/>
              <a:gd name="T11" fmla="*/ 2147483647 h 642"/>
              <a:gd name="T12" fmla="*/ 2147483647 w 356"/>
              <a:gd name="T13" fmla="*/ 2147483647 h 642"/>
              <a:gd name="T14" fmla="*/ 2147483647 w 356"/>
              <a:gd name="T15" fmla="*/ 2147483647 h 642"/>
              <a:gd name="T16" fmla="*/ 2147483647 w 356"/>
              <a:gd name="T17" fmla="*/ 2147483647 h 642"/>
              <a:gd name="T18" fmla="*/ 2147483647 w 356"/>
              <a:gd name="T19" fmla="*/ 0 h 642"/>
              <a:gd name="T20" fmla="*/ 2147483647 w 356"/>
              <a:gd name="T21" fmla="*/ 2147483647 h 642"/>
              <a:gd name="T22" fmla="*/ 2147483647 w 356"/>
              <a:gd name="T23" fmla="*/ 2147483647 h 642"/>
              <a:gd name="T24" fmla="*/ 2147483647 w 356"/>
              <a:gd name="T25" fmla="*/ 2147483647 h 642"/>
              <a:gd name="T26" fmla="*/ 2147483647 w 356"/>
              <a:gd name="T27" fmla="*/ 2147483647 h 642"/>
              <a:gd name="T28" fmla="*/ 2147483647 w 356"/>
              <a:gd name="T29" fmla="*/ 2147483647 h 642"/>
              <a:gd name="T30" fmla="*/ 2147483647 w 356"/>
              <a:gd name="T31" fmla="*/ 2147483647 h 642"/>
              <a:gd name="T32" fmla="*/ 2147483647 w 356"/>
              <a:gd name="T33" fmla="*/ 2147483647 h 642"/>
              <a:gd name="T34" fmla="*/ 2147483647 w 356"/>
              <a:gd name="T35" fmla="*/ 2147483647 h 642"/>
              <a:gd name="T36" fmla="*/ 2147483647 w 356"/>
              <a:gd name="T37" fmla="*/ 2147483647 h 642"/>
              <a:gd name="T38" fmla="*/ 2147483647 w 356"/>
              <a:gd name="T39" fmla="*/ 2147483647 h 642"/>
              <a:gd name="T40" fmla="*/ 2147483647 w 356"/>
              <a:gd name="T41" fmla="*/ 2147483647 h 642"/>
              <a:gd name="T42" fmla="*/ 2147483647 w 356"/>
              <a:gd name="T43" fmla="*/ 2147483647 h 642"/>
              <a:gd name="T44" fmla="*/ 2147483647 w 356"/>
              <a:gd name="T45" fmla="*/ 2147483647 h 642"/>
              <a:gd name="T46" fmla="*/ 2147483647 w 356"/>
              <a:gd name="T47" fmla="*/ 2147483647 h 642"/>
              <a:gd name="T48" fmla="*/ 2147483647 w 356"/>
              <a:gd name="T49" fmla="*/ 2147483647 h 642"/>
              <a:gd name="T50" fmla="*/ 2147483647 w 356"/>
              <a:gd name="T51" fmla="*/ 2147483647 h 642"/>
              <a:gd name="T52" fmla="*/ 2147483647 w 356"/>
              <a:gd name="T53" fmla="*/ 2147483647 h 642"/>
              <a:gd name="T54" fmla="*/ 2147483647 w 356"/>
              <a:gd name="T55" fmla="*/ 2147483647 h 642"/>
              <a:gd name="T56" fmla="*/ 2147483647 w 356"/>
              <a:gd name="T57" fmla="*/ 2147483647 h 642"/>
              <a:gd name="T58" fmla="*/ 2147483647 w 356"/>
              <a:gd name="T59" fmla="*/ 2147483647 h 642"/>
              <a:gd name="T60" fmla="*/ 2147483647 w 356"/>
              <a:gd name="T61" fmla="*/ 2147483647 h 642"/>
              <a:gd name="T62" fmla="*/ 2147483647 w 356"/>
              <a:gd name="T63" fmla="*/ 2147483647 h 642"/>
              <a:gd name="T64" fmla="*/ 2147483647 w 356"/>
              <a:gd name="T65" fmla="*/ 2147483647 h 642"/>
              <a:gd name="T66" fmla="*/ 2147483647 w 356"/>
              <a:gd name="T67" fmla="*/ 2147483647 h 642"/>
              <a:gd name="T68" fmla="*/ 2147483647 w 356"/>
              <a:gd name="T69" fmla="*/ 2147483647 h 642"/>
              <a:gd name="T70" fmla="*/ 2147483647 w 356"/>
              <a:gd name="T71" fmla="*/ 2147483647 h 642"/>
              <a:gd name="T72" fmla="*/ 2147483647 w 356"/>
              <a:gd name="T73" fmla="*/ 2147483647 h 642"/>
              <a:gd name="T74" fmla="*/ 2147483647 w 356"/>
              <a:gd name="T75" fmla="*/ 2147483647 h 642"/>
              <a:gd name="T76" fmla="*/ 0 w 356"/>
              <a:gd name="T77" fmla="*/ 2147483647 h 64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56"/>
              <a:gd name="T118" fmla="*/ 0 h 642"/>
              <a:gd name="T119" fmla="*/ 356 w 356"/>
              <a:gd name="T120" fmla="*/ 642 h 64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56" h="642">
                <a:moveTo>
                  <a:pt x="0" y="282"/>
                </a:moveTo>
                <a:lnTo>
                  <a:pt x="9" y="263"/>
                </a:lnTo>
                <a:lnTo>
                  <a:pt x="30" y="223"/>
                </a:lnTo>
                <a:lnTo>
                  <a:pt x="43" y="182"/>
                </a:lnTo>
                <a:lnTo>
                  <a:pt x="30" y="151"/>
                </a:lnTo>
                <a:lnTo>
                  <a:pt x="93" y="104"/>
                </a:lnTo>
                <a:lnTo>
                  <a:pt x="106" y="79"/>
                </a:lnTo>
                <a:lnTo>
                  <a:pt x="106" y="66"/>
                </a:lnTo>
                <a:lnTo>
                  <a:pt x="62" y="15"/>
                </a:lnTo>
                <a:lnTo>
                  <a:pt x="299" y="0"/>
                </a:lnTo>
                <a:lnTo>
                  <a:pt x="305" y="39"/>
                </a:lnTo>
                <a:lnTo>
                  <a:pt x="328" y="85"/>
                </a:lnTo>
                <a:lnTo>
                  <a:pt x="351" y="329"/>
                </a:lnTo>
                <a:lnTo>
                  <a:pt x="343" y="381"/>
                </a:lnTo>
                <a:lnTo>
                  <a:pt x="355" y="411"/>
                </a:lnTo>
                <a:lnTo>
                  <a:pt x="343" y="466"/>
                </a:lnTo>
                <a:lnTo>
                  <a:pt x="326" y="491"/>
                </a:lnTo>
                <a:lnTo>
                  <a:pt x="315" y="529"/>
                </a:lnTo>
                <a:lnTo>
                  <a:pt x="324" y="542"/>
                </a:lnTo>
                <a:lnTo>
                  <a:pt x="315" y="567"/>
                </a:lnTo>
                <a:lnTo>
                  <a:pt x="322" y="574"/>
                </a:lnTo>
                <a:lnTo>
                  <a:pt x="292" y="586"/>
                </a:lnTo>
                <a:lnTo>
                  <a:pt x="286" y="627"/>
                </a:lnTo>
                <a:lnTo>
                  <a:pt x="246" y="610"/>
                </a:lnTo>
                <a:lnTo>
                  <a:pt x="224" y="635"/>
                </a:lnTo>
                <a:lnTo>
                  <a:pt x="225" y="641"/>
                </a:lnTo>
                <a:lnTo>
                  <a:pt x="212" y="641"/>
                </a:lnTo>
                <a:lnTo>
                  <a:pt x="199" y="612"/>
                </a:lnTo>
                <a:lnTo>
                  <a:pt x="191" y="574"/>
                </a:lnTo>
                <a:lnTo>
                  <a:pt x="176" y="551"/>
                </a:lnTo>
                <a:lnTo>
                  <a:pt x="153" y="542"/>
                </a:lnTo>
                <a:lnTo>
                  <a:pt x="123" y="519"/>
                </a:lnTo>
                <a:lnTo>
                  <a:pt x="112" y="485"/>
                </a:lnTo>
                <a:lnTo>
                  <a:pt x="129" y="436"/>
                </a:lnTo>
                <a:lnTo>
                  <a:pt x="113" y="426"/>
                </a:lnTo>
                <a:lnTo>
                  <a:pt x="79" y="426"/>
                </a:lnTo>
                <a:lnTo>
                  <a:pt x="72" y="394"/>
                </a:lnTo>
                <a:lnTo>
                  <a:pt x="15" y="335"/>
                </a:lnTo>
                <a:lnTo>
                  <a:pt x="0" y="282"/>
                </a:lnTo>
              </a:path>
            </a:pathLst>
          </a:custGeom>
          <a:solidFill>
            <a:srgbClr val="CCECFF"/>
          </a:solidFill>
          <a:ln w="12700" cap="sq" cmpd="sng">
            <a:solidFill>
              <a:schemeClr val="bg1"/>
            </a:solidFill>
            <a:prstDash val="solid"/>
            <a:round/>
            <a:headEnd/>
            <a:tailEnd/>
          </a:ln>
        </p:spPr>
        <p:txBody>
          <a:bodyPr wrap="none" anchor="ctr"/>
          <a:lstStyle/>
          <a:p>
            <a:endParaRPr lang="en-US"/>
          </a:p>
        </p:txBody>
      </p:sp>
      <p:sp>
        <p:nvSpPr>
          <p:cNvPr id="49180" name="Freeform 34"/>
          <p:cNvSpPr>
            <a:spLocks/>
          </p:cNvSpPr>
          <p:nvPr/>
        </p:nvSpPr>
        <p:spPr bwMode="auto">
          <a:xfrm>
            <a:off x="5881688" y="2457450"/>
            <a:ext cx="450850" cy="771525"/>
          </a:xfrm>
          <a:custGeom>
            <a:avLst/>
            <a:gdLst>
              <a:gd name="T0" fmla="*/ 0 w 284"/>
              <a:gd name="T1" fmla="*/ 2147483647 h 486"/>
              <a:gd name="T2" fmla="*/ 2147483647 w 284"/>
              <a:gd name="T3" fmla="*/ 2147483647 h 486"/>
              <a:gd name="T4" fmla="*/ 2147483647 w 284"/>
              <a:gd name="T5" fmla="*/ 2147483647 h 486"/>
              <a:gd name="T6" fmla="*/ 2147483647 w 284"/>
              <a:gd name="T7" fmla="*/ 2147483647 h 486"/>
              <a:gd name="T8" fmla="*/ 2147483647 w 284"/>
              <a:gd name="T9" fmla="*/ 2147483647 h 486"/>
              <a:gd name="T10" fmla="*/ 2147483647 w 284"/>
              <a:gd name="T11" fmla="*/ 2147483647 h 486"/>
              <a:gd name="T12" fmla="*/ 2147483647 w 284"/>
              <a:gd name="T13" fmla="*/ 2147483647 h 486"/>
              <a:gd name="T14" fmla="*/ 2147483647 w 284"/>
              <a:gd name="T15" fmla="*/ 2147483647 h 486"/>
              <a:gd name="T16" fmla="*/ 2147483647 w 284"/>
              <a:gd name="T17" fmla="*/ 2147483647 h 486"/>
              <a:gd name="T18" fmla="*/ 2147483647 w 284"/>
              <a:gd name="T19" fmla="*/ 2147483647 h 486"/>
              <a:gd name="T20" fmla="*/ 2147483647 w 284"/>
              <a:gd name="T21" fmla="*/ 2147483647 h 486"/>
              <a:gd name="T22" fmla="*/ 2147483647 w 284"/>
              <a:gd name="T23" fmla="*/ 2147483647 h 486"/>
              <a:gd name="T24" fmla="*/ 2147483647 w 284"/>
              <a:gd name="T25" fmla="*/ 2147483647 h 486"/>
              <a:gd name="T26" fmla="*/ 2147483647 w 284"/>
              <a:gd name="T27" fmla="*/ 2147483647 h 486"/>
              <a:gd name="T28" fmla="*/ 2147483647 w 284"/>
              <a:gd name="T29" fmla="*/ 2147483647 h 486"/>
              <a:gd name="T30" fmla="*/ 2147483647 w 284"/>
              <a:gd name="T31" fmla="*/ 2147483647 h 486"/>
              <a:gd name="T32" fmla="*/ 2147483647 w 284"/>
              <a:gd name="T33" fmla="*/ 2147483647 h 486"/>
              <a:gd name="T34" fmla="*/ 2147483647 w 284"/>
              <a:gd name="T35" fmla="*/ 2147483647 h 486"/>
              <a:gd name="T36" fmla="*/ 2147483647 w 284"/>
              <a:gd name="T37" fmla="*/ 0 h 486"/>
              <a:gd name="T38" fmla="*/ 2147483647 w 284"/>
              <a:gd name="T39" fmla="*/ 2147483647 h 486"/>
              <a:gd name="T40" fmla="*/ 2147483647 w 284"/>
              <a:gd name="T41" fmla="*/ 2147483647 h 486"/>
              <a:gd name="T42" fmla="*/ 2147483647 w 284"/>
              <a:gd name="T43" fmla="*/ 2147483647 h 486"/>
              <a:gd name="T44" fmla="*/ 2147483647 w 284"/>
              <a:gd name="T45" fmla="*/ 2147483647 h 486"/>
              <a:gd name="T46" fmla="*/ 2147483647 w 284"/>
              <a:gd name="T47" fmla="*/ 2147483647 h 486"/>
              <a:gd name="T48" fmla="*/ 2147483647 w 284"/>
              <a:gd name="T49" fmla="*/ 2147483647 h 486"/>
              <a:gd name="T50" fmla="*/ 2147483647 w 284"/>
              <a:gd name="T51" fmla="*/ 2147483647 h 486"/>
              <a:gd name="T52" fmla="*/ 2147483647 w 284"/>
              <a:gd name="T53" fmla="*/ 2147483647 h 486"/>
              <a:gd name="T54" fmla="*/ 0 w 284"/>
              <a:gd name="T55" fmla="*/ 2147483647 h 48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84"/>
              <a:gd name="T85" fmla="*/ 0 h 486"/>
              <a:gd name="T86" fmla="*/ 284 w 284"/>
              <a:gd name="T87" fmla="*/ 486 h 48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84" h="486">
                <a:moveTo>
                  <a:pt x="0" y="471"/>
                </a:moveTo>
                <a:lnTo>
                  <a:pt x="9" y="485"/>
                </a:lnTo>
                <a:lnTo>
                  <a:pt x="18" y="471"/>
                </a:lnTo>
                <a:lnTo>
                  <a:pt x="56" y="464"/>
                </a:lnTo>
                <a:lnTo>
                  <a:pt x="70" y="467"/>
                </a:lnTo>
                <a:lnTo>
                  <a:pt x="117" y="452"/>
                </a:lnTo>
                <a:lnTo>
                  <a:pt x="132" y="467"/>
                </a:lnTo>
                <a:lnTo>
                  <a:pt x="146" y="433"/>
                </a:lnTo>
                <a:lnTo>
                  <a:pt x="159" y="426"/>
                </a:lnTo>
                <a:lnTo>
                  <a:pt x="191" y="443"/>
                </a:lnTo>
                <a:lnTo>
                  <a:pt x="195" y="422"/>
                </a:lnTo>
                <a:lnTo>
                  <a:pt x="231" y="380"/>
                </a:lnTo>
                <a:lnTo>
                  <a:pt x="237" y="354"/>
                </a:lnTo>
                <a:lnTo>
                  <a:pt x="250" y="356"/>
                </a:lnTo>
                <a:lnTo>
                  <a:pt x="283" y="335"/>
                </a:lnTo>
                <a:lnTo>
                  <a:pt x="275" y="316"/>
                </a:lnTo>
                <a:lnTo>
                  <a:pt x="279" y="306"/>
                </a:lnTo>
                <a:lnTo>
                  <a:pt x="246" y="9"/>
                </a:lnTo>
                <a:lnTo>
                  <a:pt x="241" y="0"/>
                </a:lnTo>
                <a:lnTo>
                  <a:pt x="75" y="20"/>
                </a:lnTo>
                <a:lnTo>
                  <a:pt x="41" y="39"/>
                </a:lnTo>
                <a:lnTo>
                  <a:pt x="13" y="28"/>
                </a:lnTo>
                <a:lnTo>
                  <a:pt x="36" y="272"/>
                </a:lnTo>
                <a:lnTo>
                  <a:pt x="28" y="323"/>
                </a:lnTo>
                <a:lnTo>
                  <a:pt x="39" y="354"/>
                </a:lnTo>
                <a:lnTo>
                  <a:pt x="28" y="409"/>
                </a:lnTo>
                <a:lnTo>
                  <a:pt x="11" y="433"/>
                </a:lnTo>
                <a:lnTo>
                  <a:pt x="0" y="471"/>
                </a:lnTo>
              </a:path>
            </a:pathLst>
          </a:custGeom>
          <a:solidFill>
            <a:srgbClr val="CCECFF"/>
          </a:solidFill>
          <a:ln w="12700" cap="rnd" cmpd="sng">
            <a:solidFill>
              <a:srgbClr val="000000"/>
            </a:solidFill>
            <a:prstDash val="solid"/>
            <a:round/>
            <a:headEnd type="none" w="med" len="med"/>
            <a:tailEnd type="none" w="med" len="med"/>
          </a:ln>
        </p:spPr>
        <p:txBody>
          <a:bodyPr/>
          <a:lstStyle/>
          <a:p>
            <a:endParaRPr lang="en-US"/>
          </a:p>
        </p:txBody>
      </p:sp>
      <p:sp>
        <p:nvSpPr>
          <p:cNvPr id="49181" name="Freeform 35"/>
          <p:cNvSpPr>
            <a:spLocks/>
          </p:cNvSpPr>
          <p:nvPr/>
        </p:nvSpPr>
        <p:spPr bwMode="auto">
          <a:xfrm>
            <a:off x="4689475" y="2220913"/>
            <a:ext cx="863600" cy="566737"/>
          </a:xfrm>
          <a:custGeom>
            <a:avLst/>
            <a:gdLst>
              <a:gd name="T0" fmla="*/ 0 w 544"/>
              <a:gd name="T1" fmla="*/ 2147483647 h 357"/>
              <a:gd name="T2" fmla="*/ 0 w 544"/>
              <a:gd name="T3" fmla="*/ 2147483647 h 357"/>
              <a:gd name="T4" fmla="*/ 2147483647 w 544"/>
              <a:gd name="T5" fmla="*/ 2147483647 h 357"/>
              <a:gd name="T6" fmla="*/ 2147483647 w 544"/>
              <a:gd name="T7" fmla="*/ 2147483647 h 357"/>
              <a:gd name="T8" fmla="*/ 2147483647 w 544"/>
              <a:gd name="T9" fmla="*/ 2147483647 h 357"/>
              <a:gd name="T10" fmla="*/ 2147483647 w 544"/>
              <a:gd name="T11" fmla="*/ 2147483647 h 357"/>
              <a:gd name="T12" fmla="*/ 2147483647 w 544"/>
              <a:gd name="T13" fmla="*/ 2147483647 h 357"/>
              <a:gd name="T14" fmla="*/ 2147483647 w 544"/>
              <a:gd name="T15" fmla="*/ 2147483647 h 357"/>
              <a:gd name="T16" fmla="*/ 2147483647 w 544"/>
              <a:gd name="T17" fmla="*/ 2147483647 h 357"/>
              <a:gd name="T18" fmla="*/ 2147483647 w 544"/>
              <a:gd name="T19" fmla="*/ 2147483647 h 357"/>
              <a:gd name="T20" fmla="*/ 2147483647 w 544"/>
              <a:gd name="T21" fmla="*/ 2147483647 h 357"/>
              <a:gd name="T22" fmla="*/ 2147483647 w 544"/>
              <a:gd name="T23" fmla="*/ 2147483647 h 357"/>
              <a:gd name="T24" fmla="*/ 2147483647 w 544"/>
              <a:gd name="T25" fmla="*/ 2147483647 h 357"/>
              <a:gd name="T26" fmla="*/ 2147483647 w 544"/>
              <a:gd name="T27" fmla="*/ 2147483647 h 357"/>
              <a:gd name="T28" fmla="*/ 2147483647 w 544"/>
              <a:gd name="T29" fmla="*/ 2147483647 h 357"/>
              <a:gd name="T30" fmla="*/ 2147483647 w 544"/>
              <a:gd name="T31" fmla="*/ 2147483647 h 357"/>
              <a:gd name="T32" fmla="*/ 2147483647 w 544"/>
              <a:gd name="T33" fmla="*/ 2147483647 h 357"/>
              <a:gd name="T34" fmla="*/ 2147483647 w 544"/>
              <a:gd name="T35" fmla="*/ 2147483647 h 357"/>
              <a:gd name="T36" fmla="*/ 2147483647 w 544"/>
              <a:gd name="T37" fmla="*/ 2147483647 h 357"/>
              <a:gd name="T38" fmla="*/ 2147483647 w 544"/>
              <a:gd name="T39" fmla="*/ 2147483647 h 357"/>
              <a:gd name="T40" fmla="*/ 2147483647 w 544"/>
              <a:gd name="T41" fmla="*/ 2147483647 h 357"/>
              <a:gd name="T42" fmla="*/ 2147483647 w 544"/>
              <a:gd name="T43" fmla="*/ 0 h 357"/>
              <a:gd name="T44" fmla="*/ 2147483647 w 544"/>
              <a:gd name="T45" fmla="*/ 2147483647 h 357"/>
              <a:gd name="T46" fmla="*/ 0 w 544"/>
              <a:gd name="T47" fmla="*/ 2147483647 h 35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4"/>
              <a:gd name="T73" fmla="*/ 0 h 357"/>
              <a:gd name="T74" fmla="*/ 544 w 544"/>
              <a:gd name="T75" fmla="*/ 357 h 35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4" h="357">
                <a:moveTo>
                  <a:pt x="0" y="5"/>
                </a:moveTo>
                <a:lnTo>
                  <a:pt x="0" y="33"/>
                </a:lnTo>
                <a:lnTo>
                  <a:pt x="9" y="54"/>
                </a:lnTo>
                <a:lnTo>
                  <a:pt x="5" y="75"/>
                </a:lnTo>
                <a:lnTo>
                  <a:pt x="9" y="122"/>
                </a:lnTo>
                <a:lnTo>
                  <a:pt x="36" y="194"/>
                </a:lnTo>
                <a:lnTo>
                  <a:pt x="37" y="216"/>
                </a:lnTo>
                <a:lnTo>
                  <a:pt x="53" y="246"/>
                </a:lnTo>
                <a:lnTo>
                  <a:pt x="62" y="303"/>
                </a:lnTo>
                <a:lnTo>
                  <a:pt x="56" y="320"/>
                </a:lnTo>
                <a:lnTo>
                  <a:pt x="66" y="337"/>
                </a:lnTo>
                <a:lnTo>
                  <a:pt x="417" y="329"/>
                </a:lnTo>
                <a:lnTo>
                  <a:pt x="446" y="356"/>
                </a:lnTo>
                <a:lnTo>
                  <a:pt x="467" y="316"/>
                </a:lnTo>
                <a:lnTo>
                  <a:pt x="480" y="275"/>
                </a:lnTo>
                <a:lnTo>
                  <a:pt x="467" y="244"/>
                </a:lnTo>
                <a:lnTo>
                  <a:pt x="529" y="197"/>
                </a:lnTo>
                <a:lnTo>
                  <a:pt x="543" y="173"/>
                </a:lnTo>
                <a:lnTo>
                  <a:pt x="543" y="160"/>
                </a:lnTo>
                <a:lnTo>
                  <a:pt x="499" y="109"/>
                </a:lnTo>
                <a:lnTo>
                  <a:pt x="451" y="56"/>
                </a:lnTo>
                <a:lnTo>
                  <a:pt x="446" y="0"/>
                </a:lnTo>
                <a:lnTo>
                  <a:pt x="11" y="7"/>
                </a:lnTo>
                <a:lnTo>
                  <a:pt x="0" y="5"/>
                </a:lnTo>
              </a:path>
            </a:pathLst>
          </a:custGeom>
          <a:solidFill>
            <a:srgbClr val="CCECFF"/>
          </a:solidFill>
          <a:ln w="12700" cap="rnd" cmpd="sng">
            <a:solidFill>
              <a:srgbClr val="000000"/>
            </a:solidFill>
            <a:prstDash val="solid"/>
            <a:round/>
            <a:headEnd/>
            <a:tailEnd/>
          </a:ln>
        </p:spPr>
        <p:txBody>
          <a:bodyPr/>
          <a:lstStyle/>
          <a:p>
            <a:endParaRPr lang="en-US"/>
          </a:p>
        </p:txBody>
      </p:sp>
      <p:sp>
        <p:nvSpPr>
          <p:cNvPr id="49182" name="Freeform 36"/>
          <p:cNvSpPr>
            <a:spLocks/>
          </p:cNvSpPr>
          <p:nvPr/>
        </p:nvSpPr>
        <p:spPr bwMode="auto">
          <a:xfrm>
            <a:off x="3886200" y="2819400"/>
            <a:ext cx="1071563" cy="579438"/>
          </a:xfrm>
          <a:custGeom>
            <a:avLst/>
            <a:gdLst>
              <a:gd name="T0" fmla="*/ 0 w 675"/>
              <a:gd name="T1" fmla="*/ 2147483647 h 365"/>
              <a:gd name="T2" fmla="*/ 2147483647 w 675"/>
              <a:gd name="T3" fmla="*/ 0 h 365"/>
              <a:gd name="T4" fmla="*/ 2147483647 w 675"/>
              <a:gd name="T5" fmla="*/ 2147483647 h 365"/>
              <a:gd name="T6" fmla="*/ 2147483647 w 675"/>
              <a:gd name="T7" fmla="*/ 2147483647 h 365"/>
              <a:gd name="T8" fmla="*/ 2147483647 w 675"/>
              <a:gd name="T9" fmla="*/ 2147483647 h 365"/>
              <a:gd name="T10" fmla="*/ 2147483647 w 675"/>
              <a:gd name="T11" fmla="*/ 2147483647 h 365"/>
              <a:gd name="T12" fmla="*/ 2147483647 w 675"/>
              <a:gd name="T13" fmla="*/ 2147483647 h 365"/>
              <a:gd name="T14" fmla="*/ 2147483647 w 675"/>
              <a:gd name="T15" fmla="*/ 2147483647 h 365"/>
              <a:gd name="T16" fmla="*/ 2147483647 w 675"/>
              <a:gd name="T17" fmla="*/ 2147483647 h 365"/>
              <a:gd name="T18" fmla="*/ 2147483647 w 675"/>
              <a:gd name="T19" fmla="*/ 2147483647 h 365"/>
              <a:gd name="T20" fmla="*/ 2147483647 w 675"/>
              <a:gd name="T21" fmla="*/ 2147483647 h 365"/>
              <a:gd name="T22" fmla="*/ 2147483647 w 675"/>
              <a:gd name="T23" fmla="*/ 2147483647 h 365"/>
              <a:gd name="T24" fmla="*/ 2147483647 w 675"/>
              <a:gd name="T25" fmla="*/ 2147483647 h 365"/>
              <a:gd name="T26" fmla="*/ 2147483647 w 675"/>
              <a:gd name="T27" fmla="*/ 2147483647 h 365"/>
              <a:gd name="T28" fmla="*/ 0 w 675"/>
              <a:gd name="T29" fmla="*/ 2147483647 h 3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75"/>
              <a:gd name="T46" fmla="*/ 0 h 365"/>
              <a:gd name="T47" fmla="*/ 675 w 675"/>
              <a:gd name="T48" fmla="*/ 365 h 3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75" h="365">
                <a:moveTo>
                  <a:pt x="0" y="346"/>
                </a:moveTo>
                <a:lnTo>
                  <a:pt x="22" y="0"/>
                </a:lnTo>
                <a:lnTo>
                  <a:pt x="273" y="13"/>
                </a:lnTo>
                <a:lnTo>
                  <a:pt x="609" y="18"/>
                </a:lnTo>
                <a:lnTo>
                  <a:pt x="626" y="34"/>
                </a:lnTo>
                <a:lnTo>
                  <a:pt x="639" y="32"/>
                </a:lnTo>
                <a:lnTo>
                  <a:pt x="645" y="39"/>
                </a:lnTo>
                <a:lnTo>
                  <a:pt x="647" y="47"/>
                </a:lnTo>
                <a:lnTo>
                  <a:pt x="639" y="47"/>
                </a:lnTo>
                <a:lnTo>
                  <a:pt x="628" y="73"/>
                </a:lnTo>
                <a:lnTo>
                  <a:pt x="655" y="111"/>
                </a:lnTo>
                <a:lnTo>
                  <a:pt x="674" y="117"/>
                </a:lnTo>
                <a:lnTo>
                  <a:pt x="672" y="362"/>
                </a:lnTo>
                <a:lnTo>
                  <a:pt x="385" y="364"/>
                </a:lnTo>
                <a:lnTo>
                  <a:pt x="0" y="346"/>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9183" name="Freeform 37"/>
          <p:cNvSpPr>
            <a:spLocks/>
          </p:cNvSpPr>
          <p:nvPr/>
        </p:nvSpPr>
        <p:spPr bwMode="auto">
          <a:xfrm>
            <a:off x="5716588" y="2943225"/>
            <a:ext cx="1042987" cy="534988"/>
          </a:xfrm>
          <a:custGeom>
            <a:avLst/>
            <a:gdLst>
              <a:gd name="T0" fmla="*/ 0 w 657"/>
              <a:gd name="T1" fmla="*/ 2147483647 h 337"/>
              <a:gd name="T2" fmla="*/ 2147483647 w 657"/>
              <a:gd name="T3" fmla="*/ 2147483647 h 337"/>
              <a:gd name="T4" fmla="*/ 2147483647 w 657"/>
              <a:gd name="T5" fmla="*/ 2147483647 h 337"/>
              <a:gd name="T6" fmla="*/ 2147483647 w 657"/>
              <a:gd name="T7" fmla="*/ 2147483647 h 337"/>
              <a:gd name="T8" fmla="*/ 2147483647 w 657"/>
              <a:gd name="T9" fmla="*/ 2147483647 h 337"/>
              <a:gd name="T10" fmla="*/ 2147483647 w 657"/>
              <a:gd name="T11" fmla="*/ 2147483647 h 337"/>
              <a:gd name="T12" fmla="*/ 2147483647 w 657"/>
              <a:gd name="T13" fmla="*/ 2147483647 h 337"/>
              <a:gd name="T14" fmla="*/ 2147483647 w 657"/>
              <a:gd name="T15" fmla="*/ 2147483647 h 337"/>
              <a:gd name="T16" fmla="*/ 2147483647 w 657"/>
              <a:gd name="T17" fmla="*/ 2147483647 h 337"/>
              <a:gd name="T18" fmla="*/ 2147483647 w 657"/>
              <a:gd name="T19" fmla="*/ 2147483647 h 337"/>
              <a:gd name="T20" fmla="*/ 2147483647 w 657"/>
              <a:gd name="T21" fmla="*/ 2147483647 h 337"/>
              <a:gd name="T22" fmla="*/ 2147483647 w 657"/>
              <a:gd name="T23" fmla="*/ 2147483647 h 337"/>
              <a:gd name="T24" fmla="*/ 2147483647 w 657"/>
              <a:gd name="T25" fmla="*/ 2147483647 h 337"/>
              <a:gd name="T26" fmla="*/ 2147483647 w 657"/>
              <a:gd name="T27" fmla="*/ 2147483647 h 337"/>
              <a:gd name="T28" fmla="*/ 2147483647 w 657"/>
              <a:gd name="T29" fmla="*/ 2147483647 h 337"/>
              <a:gd name="T30" fmla="*/ 2147483647 w 657"/>
              <a:gd name="T31" fmla="*/ 2147483647 h 337"/>
              <a:gd name="T32" fmla="*/ 2147483647 w 657"/>
              <a:gd name="T33" fmla="*/ 2147483647 h 337"/>
              <a:gd name="T34" fmla="*/ 2147483647 w 657"/>
              <a:gd name="T35" fmla="*/ 2147483647 h 337"/>
              <a:gd name="T36" fmla="*/ 2147483647 w 657"/>
              <a:gd name="T37" fmla="*/ 2147483647 h 337"/>
              <a:gd name="T38" fmla="*/ 2147483647 w 657"/>
              <a:gd name="T39" fmla="*/ 2147483647 h 337"/>
              <a:gd name="T40" fmla="*/ 2147483647 w 657"/>
              <a:gd name="T41" fmla="*/ 2147483647 h 337"/>
              <a:gd name="T42" fmla="*/ 2147483647 w 657"/>
              <a:gd name="T43" fmla="*/ 2147483647 h 337"/>
              <a:gd name="T44" fmla="*/ 2147483647 w 657"/>
              <a:gd name="T45" fmla="*/ 2147483647 h 337"/>
              <a:gd name="T46" fmla="*/ 2147483647 w 657"/>
              <a:gd name="T47" fmla="*/ 2147483647 h 337"/>
              <a:gd name="T48" fmla="*/ 2147483647 w 657"/>
              <a:gd name="T49" fmla="*/ 2147483647 h 337"/>
              <a:gd name="T50" fmla="*/ 2147483647 w 657"/>
              <a:gd name="T51" fmla="*/ 2147483647 h 337"/>
              <a:gd name="T52" fmla="*/ 2147483647 w 657"/>
              <a:gd name="T53" fmla="*/ 2147483647 h 337"/>
              <a:gd name="T54" fmla="*/ 2147483647 w 657"/>
              <a:gd name="T55" fmla="*/ 0 h 337"/>
              <a:gd name="T56" fmla="*/ 2147483647 w 657"/>
              <a:gd name="T57" fmla="*/ 2147483647 h 337"/>
              <a:gd name="T58" fmla="*/ 2147483647 w 657"/>
              <a:gd name="T59" fmla="*/ 2147483647 h 337"/>
              <a:gd name="T60" fmla="*/ 2147483647 w 657"/>
              <a:gd name="T61" fmla="*/ 2147483647 h 337"/>
              <a:gd name="T62" fmla="*/ 2147483647 w 657"/>
              <a:gd name="T63" fmla="*/ 2147483647 h 337"/>
              <a:gd name="T64" fmla="*/ 2147483647 w 657"/>
              <a:gd name="T65" fmla="*/ 2147483647 h 337"/>
              <a:gd name="T66" fmla="*/ 2147483647 w 657"/>
              <a:gd name="T67" fmla="*/ 2147483647 h 337"/>
              <a:gd name="T68" fmla="*/ 2147483647 w 657"/>
              <a:gd name="T69" fmla="*/ 2147483647 h 337"/>
              <a:gd name="T70" fmla="*/ 2147483647 w 657"/>
              <a:gd name="T71" fmla="*/ 2147483647 h 337"/>
              <a:gd name="T72" fmla="*/ 2147483647 w 657"/>
              <a:gd name="T73" fmla="*/ 2147483647 h 337"/>
              <a:gd name="T74" fmla="*/ 2147483647 w 657"/>
              <a:gd name="T75" fmla="*/ 2147483647 h 337"/>
              <a:gd name="T76" fmla="*/ 2147483647 w 657"/>
              <a:gd name="T77" fmla="*/ 2147483647 h 337"/>
              <a:gd name="T78" fmla="*/ 2147483647 w 657"/>
              <a:gd name="T79" fmla="*/ 2147483647 h 337"/>
              <a:gd name="T80" fmla="*/ 2147483647 w 657"/>
              <a:gd name="T81" fmla="*/ 2147483647 h 337"/>
              <a:gd name="T82" fmla="*/ 2147483647 w 657"/>
              <a:gd name="T83" fmla="*/ 2147483647 h 337"/>
              <a:gd name="T84" fmla="*/ 2147483647 w 657"/>
              <a:gd name="T85" fmla="*/ 2147483647 h 337"/>
              <a:gd name="T86" fmla="*/ 2147483647 w 657"/>
              <a:gd name="T87" fmla="*/ 2147483647 h 337"/>
              <a:gd name="T88" fmla="*/ 2147483647 w 657"/>
              <a:gd name="T89" fmla="*/ 2147483647 h 337"/>
              <a:gd name="T90" fmla="*/ 2147483647 w 657"/>
              <a:gd name="T91" fmla="*/ 2147483647 h 337"/>
              <a:gd name="T92" fmla="*/ 0 w 657"/>
              <a:gd name="T93" fmla="*/ 2147483647 h 33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57"/>
              <a:gd name="T142" fmla="*/ 0 h 337"/>
              <a:gd name="T143" fmla="*/ 657 w 657"/>
              <a:gd name="T144" fmla="*/ 337 h 33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57" h="337">
                <a:moveTo>
                  <a:pt x="0" y="336"/>
                </a:moveTo>
                <a:lnTo>
                  <a:pt x="7" y="319"/>
                </a:lnTo>
                <a:lnTo>
                  <a:pt x="18" y="317"/>
                </a:lnTo>
                <a:lnTo>
                  <a:pt x="24" y="279"/>
                </a:lnTo>
                <a:lnTo>
                  <a:pt x="15" y="277"/>
                </a:lnTo>
                <a:lnTo>
                  <a:pt x="13" y="271"/>
                </a:lnTo>
                <a:lnTo>
                  <a:pt x="36" y="247"/>
                </a:lnTo>
                <a:lnTo>
                  <a:pt x="75" y="264"/>
                </a:lnTo>
                <a:lnTo>
                  <a:pt x="81" y="222"/>
                </a:lnTo>
                <a:lnTo>
                  <a:pt x="111" y="211"/>
                </a:lnTo>
                <a:lnTo>
                  <a:pt x="104" y="203"/>
                </a:lnTo>
                <a:lnTo>
                  <a:pt x="113" y="179"/>
                </a:lnTo>
                <a:lnTo>
                  <a:pt x="123" y="166"/>
                </a:lnTo>
                <a:lnTo>
                  <a:pt x="161" y="158"/>
                </a:lnTo>
                <a:lnTo>
                  <a:pt x="174" y="162"/>
                </a:lnTo>
                <a:lnTo>
                  <a:pt x="221" y="147"/>
                </a:lnTo>
                <a:lnTo>
                  <a:pt x="236" y="162"/>
                </a:lnTo>
                <a:lnTo>
                  <a:pt x="250" y="128"/>
                </a:lnTo>
                <a:lnTo>
                  <a:pt x="263" y="120"/>
                </a:lnTo>
                <a:lnTo>
                  <a:pt x="295" y="137"/>
                </a:lnTo>
                <a:lnTo>
                  <a:pt x="299" y="117"/>
                </a:lnTo>
                <a:lnTo>
                  <a:pt x="335" y="75"/>
                </a:lnTo>
                <a:lnTo>
                  <a:pt x="341" y="49"/>
                </a:lnTo>
                <a:lnTo>
                  <a:pt x="354" y="50"/>
                </a:lnTo>
                <a:lnTo>
                  <a:pt x="386" y="30"/>
                </a:lnTo>
                <a:lnTo>
                  <a:pt x="379" y="11"/>
                </a:lnTo>
                <a:lnTo>
                  <a:pt x="382" y="1"/>
                </a:lnTo>
                <a:lnTo>
                  <a:pt x="409" y="0"/>
                </a:lnTo>
                <a:lnTo>
                  <a:pt x="428" y="5"/>
                </a:lnTo>
                <a:lnTo>
                  <a:pt x="437" y="28"/>
                </a:lnTo>
                <a:lnTo>
                  <a:pt x="466" y="32"/>
                </a:lnTo>
                <a:lnTo>
                  <a:pt x="485" y="39"/>
                </a:lnTo>
                <a:lnTo>
                  <a:pt x="527" y="37"/>
                </a:lnTo>
                <a:lnTo>
                  <a:pt x="546" y="28"/>
                </a:lnTo>
                <a:lnTo>
                  <a:pt x="591" y="52"/>
                </a:lnTo>
                <a:lnTo>
                  <a:pt x="606" y="109"/>
                </a:lnTo>
                <a:lnTo>
                  <a:pt x="623" y="130"/>
                </a:lnTo>
                <a:lnTo>
                  <a:pt x="656" y="149"/>
                </a:lnTo>
                <a:lnTo>
                  <a:pt x="635" y="179"/>
                </a:lnTo>
                <a:lnTo>
                  <a:pt x="610" y="194"/>
                </a:lnTo>
                <a:lnTo>
                  <a:pt x="589" y="222"/>
                </a:lnTo>
                <a:lnTo>
                  <a:pt x="589" y="232"/>
                </a:lnTo>
                <a:lnTo>
                  <a:pt x="523" y="275"/>
                </a:lnTo>
                <a:lnTo>
                  <a:pt x="157" y="309"/>
                </a:lnTo>
                <a:lnTo>
                  <a:pt x="121" y="307"/>
                </a:lnTo>
                <a:lnTo>
                  <a:pt x="123" y="328"/>
                </a:lnTo>
                <a:lnTo>
                  <a:pt x="0" y="336"/>
                </a:lnTo>
              </a:path>
            </a:pathLst>
          </a:custGeom>
          <a:solidFill>
            <a:srgbClr val="CCECFF"/>
          </a:solidFill>
          <a:ln w="12700" cap="rnd" cmpd="sng">
            <a:solidFill>
              <a:srgbClr val="000000"/>
            </a:solidFill>
            <a:prstDash val="solid"/>
            <a:round/>
            <a:headEnd type="none" w="med" len="med"/>
            <a:tailEnd type="none" w="med" len="med"/>
          </a:ln>
        </p:spPr>
        <p:txBody>
          <a:bodyPr/>
          <a:lstStyle/>
          <a:p>
            <a:endParaRPr lang="en-US"/>
          </a:p>
        </p:txBody>
      </p:sp>
      <p:sp>
        <p:nvSpPr>
          <p:cNvPr id="49184" name="Freeform 38"/>
          <p:cNvSpPr>
            <a:spLocks/>
          </p:cNvSpPr>
          <p:nvPr/>
        </p:nvSpPr>
        <p:spPr bwMode="auto">
          <a:xfrm>
            <a:off x="5048250" y="4130675"/>
            <a:ext cx="811213" cy="711200"/>
          </a:xfrm>
          <a:custGeom>
            <a:avLst/>
            <a:gdLst>
              <a:gd name="T0" fmla="*/ 2147483647 w 511"/>
              <a:gd name="T1" fmla="*/ 2147483647 h 448"/>
              <a:gd name="T2" fmla="*/ 2147483647 w 511"/>
              <a:gd name="T3" fmla="*/ 2147483647 h 448"/>
              <a:gd name="T4" fmla="*/ 2147483647 w 511"/>
              <a:gd name="T5" fmla="*/ 2147483647 h 448"/>
              <a:gd name="T6" fmla="*/ 2147483647 w 511"/>
              <a:gd name="T7" fmla="*/ 2147483647 h 448"/>
              <a:gd name="T8" fmla="*/ 2147483647 w 511"/>
              <a:gd name="T9" fmla="*/ 2147483647 h 448"/>
              <a:gd name="T10" fmla="*/ 2147483647 w 511"/>
              <a:gd name="T11" fmla="*/ 2147483647 h 448"/>
              <a:gd name="T12" fmla="*/ 2147483647 w 511"/>
              <a:gd name="T13" fmla="*/ 2147483647 h 448"/>
              <a:gd name="T14" fmla="*/ 2147483647 w 511"/>
              <a:gd name="T15" fmla="*/ 2147483647 h 448"/>
              <a:gd name="T16" fmla="*/ 2147483647 w 511"/>
              <a:gd name="T17" fmla="*/ 2147483647 h 448"/>
              <a:gd name="T18" fmla="*/ 2147483647 w 511"/>
              <a:gd name="T19" fmla="*/ 2147483647 h 448"/>
              <a:gd name="T20" fmla="*/ 2147483647 w 511"/>
              <a:gd name="T21" fmla="*/ 2147483647 h 448"/>
              <a:gd name="T22" fmla="*/ 2147483647 w 511"/>
              <a:gd name="T23" fmla="*/ 2147483647 h 448"/>
              <a:gd name="T24" fmla="*/ 2147483647 w 511"/>
              <a:gd name="T25" fmla="*/ 2147483647 h 448"/>
              <a:gd name="T26" fmla="*/ 2147483647 w 511"/>
              <a:gd name="T27" fmla="*/ 2147483647 h 448"/>
              <a:gd name="T28" fmla="*/ 2147483647 w 511"/>
              <a:gd name="T29" fmla="*/ 2147483647 h 448"/>
              <a:gd name="T30" fmla="*/ 2147483647 w 511"/>
              <a:gd name="T31" fmla="*/ 2147483647 h 448"/>
              <a:gd name="T32" fmla="*/ 2147483647 w 511"/>
              <a:gd name="T33" fmla="*/ 2147483647 h 448"/>
              <a:gd name="T34" fmla="*/ 2147483647 w 511"/>
              <a:gd name="T35" fmla="*/ 2147483647 h 448"/>
              <a:gd name="T36" fmla="*/ 2147483647 w 511"/>
              <a:gd name="T37" fmla="*/ 2147483647 h 448"/>
              <a:gd name="T38" fmla="*/ 2147483647 w 511"/>
              <a:gd name="T39" fmla="*/ 2147483647 h 448"/>
              <a:gd name="T40" fmla="*/ 2147483647 w 511"/>
              <a:gd name="T41" fmla="*/ 2147483647 h 448"/>
              <a:gd name="T42" fmla="*/ 2147483647 w 511"/>
              <a:gd name="T43" fmla="*/ 2147483647 h 448"/>
              <a:gd name="T44" fmla="*/ 2147483647 w 511"/>
              <a:gd name="T45" fmla="*/ 2147483647 h 448"/>
              <a:gd name="T46" fmla="*/ 2147483647 w 511"/>
              <a:gd name="T47" fmla="*/ 2147483647 h 448"/>
              <a:gd name="T48" fmla="*/ 2147483647 w 511"/>
              <a:gd name="T49" fmla="*/ 2147483647 h 448"/>
              <a:gd name="T50" fmla="*/ 2147483647 w 511"/>
              <a:gd name="T51" fmla="*/ 2147483647 h 448"/>
              <a:gd name="T52" fmla="*/ 2147483647 w 511"/>
              <a:gd name="T53" fmla="*/ 2147483647 h 448"/>
              <a:gd name="T54" fmla="*/ 2147483647 w 511"/>
              <a:gd name="T55" fmla="*/ 2147483647 h 448"/>
              <a:gd name="T56" fmla="*/ 2147483647 w 511"/>
              <a:gd name="T57" fmla="*/ 2147483647 h 448"/>
              <a:gd name="T58" fmla="*/ 2147483647 w 511"/>
              <a:gd name="T59" fmla="*/ 2147483647 h 448"/>
              <a:gd name="T60" fmla="*/ 2147483647 w 511"/>
              <a:gd name="T61" fmla="*/ 2147483647 h 448"/>
              <a:gd name="T62" fmla="*/ 2147483647 w 511"/>
              <a:gd name="T63" fmla="*/ 2147483647 h 448"/>
              <a:gd name="T64" fmla="*/ 2147483647 w 511"/>
              <a:gd name="T65" fmla="*/ 2147483647 h 448"/>
              <a:gd name="T66" fmla="*/ 2147483647 w 511"/>
              <a:gd name="T67" fmla="*/ 2147483647 h 448"/>
              <a:gd name="T68" fmla="*/ 2147483647 w 511"/>
              <a:gd name="T69" fmla="*/ 2147483647 h 448"/>
              <a:gd name="T70" fmla="*/ 2147483647 w 511"/>
              <a:gd name="T71" fmla="*/ 2147483647 h 448"/>
              <a:gd name="T72" fmla="*/ 2147483647 w 511"/>
              <a:gd name="T73" fmla="*/ 2147483647 h 448"/>
              <a:gd name="T74" fmla="*/ 2147483647 w 511"/>
              <a:gd name="T75" fmla="*/ 2147483647 h 448"/>
              <a:gd name="T76" fmla="*/ 2147483647 w 511"/>
              <a:gd name="T77" fmla="*/ 2147483647 h 448"/>
              <a:gd name="T78" fmla="*/ 2147483647 w 511"/>
              <a:gd name="T79" fmla="*/ 2147483647 h 448"/>
              <a:gd name="T80" fmla="*/ 2147483647 w 511"/>
              <a:gd name="T81" fmla="*/ 2147483647 h 448"/>
              <a:gd name="T82" fmla="*/ 2147483647 w 511"/>
              <a:gd name="T83" fmla="*/ 2147483647 h 448"/>
              <a:gd name="T84" fmla="*/ 2147483647 w 511"/>
              <a:gd name="T85" fmla="*/ 2147483647 h 448"/>
              <a:gd name="T86" fmla="*/ 2147483647 w 511"/>
              <a:gd name="T87" fmla="*/ 2147483647 h 448"/>
              <a:gd name="T88" fmla="*/ 2147483647 w 511"/>
              <a:gd name="T89" fmla="*/ 2147483647 h 448"/>
              <a:gd name="T90" fmla="*/ 2147483647 w 511"/>
              <a:gd name="T91" fmla="*/ 0 h 44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11"/>
              <a:gd name="T139" fmla="*/ 0 h 448"/>
              <a:gd name="T140" fmla="*/ 511 w 511"/>
              <a:gd name="T141" fmla="*/ 448 h 44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11" h="448">
                <a:moveTo>
                  <a:pt x="0" y="3"/>
                </a:moveTo>
                <a:lnTo>
                  <a:pt x="7" y="122"/>
                </a:lnTo>
                <a:lnTo>
                  <a:pt x="22" y="139"/>
                </a:lnTo>
                <a:lnTo>
                  <a:pt x="26" y="167"/>
                </a:lnTo>
                <a:lnTo>
                  <a:pt x="53" y="213"/>
                </a:lnTo>
                <a:lnTo>
                  <a:pt x="53" y="247"/>
                </a:lnTo>
                <a:lnTo>
                  <a:pt x="37" y="282"/>
                </a:lnTo>
                <a:lnTo>
                  <a:pt x="37" y="301"/>
                </a:lnTo>
                <a:lnTo>
                  <a:pt x="41" y="320"/>
                </a:lnTo>
                <a:lnTo>
                  <a:pt x="41" y="341"/>
                </a:lnTo>
                <a:lnTo>
                  <a:pt x="34" y="350"/>
                </a:lnTo>
                <a:lnTo>
                  <a:pt x="20" y="369"/>
                </a:lnTo>
                <a:lnTo>
                  <a:pt x="28" y="377"/>
                </a:lnTo>
                <a:lnTo>
                  <a:pt x="96" y="369"/>
                </a:lnTo>
                <a:lnTo>
                  <a:pt x="151" y="392"/>
                </a:lnTo>
                <a:lnTo>
                  <a:pt x="204" y="388"/>
                </a:lnTo>
                <a:lnTo>
                  <a:pt x="197" y="375"/>
                </a:lnTo>
                <a:lnTo>
                  <a:pt x="216" y="360"/>
                </a:lnTo>
                <a:lnTo>
                  <a:pt x="250" y="369"/>
                </a:lnTo>
                <a:lnTo>
                  <a:pt x="255" y="396"/>
                </a:lnTo>
                <a:lnTo>
                  <a:pt x="267" y="390"/>
                </a:lnTo>
                <a:lnTo>
                  <a:pt x="284" y="397"/>
                </a:lnTo>
                <a:lnTo>
                  <a:pt x="297" y="413"/>
                </a:lnTo>
                <a:lnTo>
                  <a:pt x="303" y="426"/>
                </a:lnTo>
                <a:lnTo>
                  <a:pt x="318" y="428"/>
                </a:lnTo>
                <a:lnTo>
                  <a:pt x="333" y="441"/>
                </a:lnTo>
                <a:lnTo>
                  <a:pt x="346" y="433"/>
                </a:lnTo>
                <a:lnTo>
                  <a:pt x="358" y="420"/>
                </a:lnTo>
                <a:lnTo>
                  <a:pt x="358" y="413"/>
                </a:lnTo>
                <a:lnTo>
                  <a:pt x="369" y="426"/>
                </a:lnTo>
                <a:lnTo>
                  <a:pt x="377" y="414"/>
                </a:lnTo>
                <a:lnTo>
                  <a:pt x="390" y="435"/>
                </a:lnTo>
                <a:lnTo>
                  <a:pt x="407" y="426"/>
                </a:lnTo>
                <a:lnTo>
                  <a:pt x="415" y="418"/>
                </a:lnTo>
                <a:lnTo>
                  <a:pt x="407" y="413"/>
                </a:lnTo>
                <a:lnTo>
                  <a:pt x="407" y="392"/>
                </a:lnTo>
                <a:lnTo>
                  <a:pt x="415" y="392"/>
                </a:lnTo>
                <a:lnTo>
                  <a:pt x="428" y="396"/>
                </a:lnTo>
                <a:lnTo>
                  <a:pt x="432" y="407"/>
                </a:lnTo>
                <a:lnTo>
                  <a:pt x="447" y="407"/>
                </a:lnTo>
                <a:lnTo>
                  <a:pt x="460" y="416"/>
                </a:lnTo>
                <a:lnTo>
                  <a:pt x="464" y="413"/>
                </a:lnTo>
                <a:lnTo>
                  <a:pt x="468" y="422"/>
                </a:lnTo>
                <a:lnTo>
                  <a:pt x="481" y="430"/>
                </a:lnTo>
                <a:lnTo>
                  <a:pt x="475" y="447"/>
                </a:lnTo>
                <a:lnTo>
                  <a:pt x="489" y="430"/>
                </a:lnTo>
                <a:lnTo>
                  <a:pt x="496" y="441"/>
                </a:lnTo>
                <a:lnTo>
                  <a:pt x="496" y="428"/>
                </a:lnTo>
                <a:lnTo>
                  <a:pt x="510" y="426"/>
                </a:lnTo>
                <a:lnTo>
                  <a:pt x="510" y="416"/>
                </a:lnTo>
                <a:lnTo>
                  <a:pt x="496" y="416"/>
                </a:lnTo>
                <a:lnTo>
                  <a:pt x="491" y="407"/>
                </a:lnTo>
                <a:lnTo>
                  <a:pt x="479" y="411"/>
                </a:lnTo>
                <a:lnTo>
                  <a:pt x="475" y="397"/>
                </a:lnTo>
                <a:lnTo>
                  <a:pt x="460" y="397"/>
                </a:lnTo>
                <a:lnTo>
                  <a:pt x="449" y="375"/>
                </a:lnTo>
                <a:lnTo>
                  <a:pt x="456" y="371"/>
                </a:lnTo>
                <a:lnTo>
                  <a:pt x="466" y="364"/>
                </a:lnTo>
                <a:lnTo>
                  <a:pt x="468" y="350"/>
                </a:lnTo>
                <a:lnTo>
                  <a:pt x="477" y="350"/>
                </a:lnTo>
                <a:lnTo>
                  <a:pt x="491" y="339"/>
                </a:lnTo>
                <a:lnTo>
                  <a:pt x="489" y="333"/>
                </a:lnTo>
                <a:lnTo>
                  <a:pt x="489" y="311"/>
                </a:lnTo>
                <a:lnTo>
                  <a:pt x="473" y="320"/>
                </a:lnTo>
                <a:lnTo>
                  <a:pt x="456" y="326"/>
                </a:lnTo>
                <a:lnTo>
                  <a:pt x="445" y="345"/>
                </a:lnTo>
                <a:lnTo>
                  <a:pt x="422" y="333"/>
                </a:lnTo>
                <a:lnTo>
                  <a:pt x="428" y="328"/>
                </a:lnTo>
                <a:lnTo>
                  <a:pt x="436" y="322"/>
                </a:lnTo>
                <a:lnTo>
                  <a:pt x="436" y="328"/>
                </a:lnTo>
                <a:lnTo>
                  <a:pt x="443" y="314"/>
                </a:lnTo>
                <a:lnTo>
                  <a:pt x="434" y="318"/>
                </a:lnTo>
                <a:lnTo>
                  <a:pt x="432" y="314"/>
                </a:lnTo>
                <a:lnTo>
                  <a:pt x="430" y="318"/>
                </a:lnTo>
                <a:lnTo>
                  <a:pt x="418" y="314"/>
                </a:lnTo>
                <a:lnTo>
                  <a:pt x="409" y="328"/>
                </a:lnTo>
                <a:lnTo>
                  <a:pt x="394" y="330"/>
                </a:lnTo>
                <a:lnTo>
                  <a:pt x="365" y="322"/>
                </a:lnTo>
                <a:lnTo>
                  <a:pt x="365" y="314"/>
                </a:lnTo>
                <a:lnTo>
                  <a:pt x="381" y="290"/>
                </a:lnTo>
                <a:lnTo>
                  <a:pt x="400" y="290"/>
                </a:lnTo>
                <a:lnTo>
                  <a:pt x="409" y="303"/>
                </a:lnTo>
                <a:lnTo>
                  <a:pt x="451" y="311"/>
                </a:lnTo>
                <a:lnTo>
                  <a:pt x="420" y="256"/>
                </a:lnTo>
                <a:lnTo>
                  <a:pt x="428" y="218"/>
                </a:lnTo>
                <a:lnTo>
                  <a:pt x="240" y="226"/>
                </a:lnTo>
                <a:lnTo>
                  <a:pt x="244" y="205"/>
                </a:lnTo>
                <a:lnTo>
                  <a:pt x="263" y="143"/>
                </a:lnTo>
                <a:lnTo>
                  <a:pt x="295" y="99"/>
                </a:lnTo>
                <a:lnTo>
                  <a:pt x="288" y="86"/>
                </a:lnTo>
                <a:lnTo>
                  <a:pt x="291" y="47"/>
                </a:lnTo>
                <a:lnTo>
                  <a:pt x="274" y="0"/>
                </a:lnTo>
                <a:lnTo>
                  <a:pt x="0" y="3"/>
                </a:lnTo>
              </a:path>
            </a:pathLst>
          </a:custGeom>
          <a:solidFill>
            <a:srgbClr val="C0C0C0"/>
          </a:solidFill>
          <a:ln w="12700" cap="rnd" cmpd="sng">
            <a:solidFill>
              <a:schemeClr val="bg1"/>
            </a:solidFill>
            <a:prstDash val="solid"/>
            <a:round/>
            <a:headEnd/>
            <a:tailEnd/>
          </a:ln>
        </p:spPr>
        <p:txBody>
          <a:bodyPr/>
          <a:lstStyle/>
          <a:p>
            <a:endParaRPr lang="en-US"/>
          </a:p>
        </p:txBody>
      </p:sp>
      <p:sp>
        <p:nvSpPr>
          <p:cNvPr id="49185" name="Freeform 39"/>
          <p:cNvSpPr>
            <a:spLocks/>
          </p:cNvSpPr>
          <p:nvPr/>
        </p:nvSpPr>
        <p:spPr bwMode="auto">
          <a:xfrm>
            <a:off x="7924800" y="1050925"/>
            <a:ext cx="531813" cy="833438"/>
          </a:xfrm>
          <a:custGeom>
            <a:avLst/>
            <a:gdLst>
              <a:gd name="T0" fmla="*/ 0 w 335"/>
              <a:gd name="T1" fmla="*/ 2147483647 h 525"/>
              <a:gd name="T2" fmla="*/ 2147483647 w 335"/>
              <a:gd name="T3" fmla="*/ 2147483647 h 525"/>
              <a:gd name="T4" fmla="*/ 2147483647 w 335"/>
              <a:gd name="T5" fmla="*/ 2147483647 h 525"/>
              <a:gd name="T6" fmla="*/ 2147483647 w 335"/>
              <a:gd name="T7" fmla="*/ 2147483647 h 525"/>
              <a:gd name="T8" fmla="*/ 2147483647 w 335"/>
              <a:gd name="T9" fmla="*/ 2147483647 h 525"/>
              <a:gd name="T10" fmla="*/ 2147483647 w 335"/>
              <a:gd name="T11" fmla="*/ 2147483647 h 525"/>
              <a:gd name="T12" fmla="*/ 2147483647 w 335"/>
              <a:gd name="T13" fmla="*/ 2147483647 h 525"/>
              <a:gd name="T14" fmla="*/ 2147483647 w 335"/>
              <a:gd name="T15" fmla="*/ 2147483647 h 525"/>
              <a:gd name="T16" fmla="*/ 2147483647 w 335"/>
              <a:gd name="T17" fmla="*/ 2147483647 h 525"/>
              <a:gd name="T18" fmla="*/ 2147483647 w 335"/>
              <a:gd name="T19" fmla="*/ 2147483647 h 525"/>
              <a:gd name="T20" fmla="*/ 2147483647 w 335"/>
              <a:gd name="T21" fmla="*/ 2147483647 h 525"/>
              <a:gd name="T22" fmla="*/ 2147483647 w 335"/>
              <a:gd name="T23" fmla="*/ 2147483647 h 525"/>
              <a:gd name="T24" fmla="*/ 2147483647 w 335"/>
              <a:gd name="T25" fmla="*/ 0 h 525"/>
              <a:gd name="T26" fmla="*/ 2147483647 w 335"/>
              <a:gd name="T27" fmla="*/ 2147483647 h 525"/>
              <a:gd name="T28" fmla="*/ 2147483647 w 335"/>
              <a:gd name="T29" fmla="*/ 2147483647 h 525"/>
              <a:gd name="T30" fmla="*/ 2147483647 w 335"/>
              <a:gd name="T31" fmla="*/ 2147483647 h 525"/>
              <a:gd name="T32" fmla="*/ 2147483647 w 335"/>
              <a:gd name="T33" fmla="*/ 2147483647 h 525"/>
              <a:gd name="T34" fmla="*/ 2147483647 w 335"/>
              <a:gd name="T35" fmla="*/ 2147483647 h 525"/>
              <a:gd name="T36" fmla="*/ 2147483647 w 335"/>
              <a:gd name="T37" fmla="*/ 2147483647 h 525"/>
              <a:gd name="T38" fmla="*/ 2147483647 w 335"/>
              <a:gd name="T39" fmla="*/ 2147483647 h 525"/>
              <a:gd name="T40" fmla="*/ 2147483647 w 335"/>
              <a:gd name="T41" fmla="*/ 2147483647 h 525"/>
              <a:gd name="T42" fmla="*/ 2147483647 w 335"/>
              <a:gd name="T43" fmla="*/ 2147483647 h 525"/>
              <a:gd name="T44" fmla="*/ 2147483647 w 335"/>
              <a:gd name="T45" fmla="*/ 2147483647 h 525"/>
              <a:gd name="T46" fmla="*/ 2147483647 w 335"/>
              <a:gd name="T47" fmla="*/ 2147483647 h 525"/>
              <a:gd name="T48" fmla="*/ 2147483647 w 335"/>
              <a:gd name="T49" fmla="*/ 2147483647 h 525"/>
              <a:gd name="T50" fmla="*/ 2147483647 w 335"/>
              <a:gd name="T51" fmla="*/ 2147483647 h 525"/>
              <a:gd name="T52" fmla="*/ 2147483647 w 335"/>
              <a:gd name="T53" fmla="*/ 2147483647 h 525"/>
              <a:gd name="T54" fmla="*/ 2147483647 w 335"/>
              <a:gd name="T55" fmla="*/ 2147483647 h 525"/>
              <a:gd name="T56" fmla="*/ 2147483647 w 335"/>
              <a:gd name="T57" fmla="*/ 2147483647 h 525"/>
              <a:gd name="T58" fmla="*/ 2147483647 w 335"/>
              <a:gd name="T59" fmla="*/ 2147483647 h 525"/>
              <a:gd name="T60" fmla="*/ 2147483647 w 335"/>
              <a:gd name="T61" fmla="*/ 2147483647 h 525"/>
              <a:gd name="T62" fmla="*/ 2147483647 w 335"/>
              <a:gd name="T63" fmla="*/ 2147483647 h 525"/>
              <a:gd name="T64" fmla="*/ 2147483647 w 335"/>
              <a:gd name="T65" fmla="*/ 2147483647 h 525"/>
              <a:gd name="T66" fmla="*/ 2147483647 w 335"/>
              <a:gd name="T67" fmla="*/ 2147483647 h 525"/>
              <a:gd name="T68" fmla="*/ 2147483647 w 335"/>
              <a:gd name="T69" fmla="*/ 2147483647 h 525"/>
              <a:gd name="T70" fmla="*/ 2147483647 w 335"/>
              <a:gd name="T71" fmla="*/ 2147483647 h 525"/>
              <a:gd name="T72" fmla="*/ 2147483647 w 335"/>
              <a:gd name="T73" fmla="*/ 2147483647 h 525"/>
              <a:gd name="T74" fmla="*/ 2147483647 w 335"/>
              <a:gd name="T75" fmla="*/ 2147483647 h 525"/>
              <a:gd name="T76" fmla="*/ 2147483647 w 335"/>
              <a:gd name="T77" fmla="*/ 2147483647 h 525"/>
              <a:gd name="T78" fmla="*/ 2147483647 w 335"/>
              <a:gd name="T79" fmla="*/ 2147483647 h 525"/>
              <a:gd name="T80" fmla="*/ 2147483647 w 335"/>
              <a:gd name="T81" fmla="*/ 2147483647 h 525"/>
              <a:gd name="T82" fmla="*/ 2147483647 w 335"/>
              <a:gd name="T83" fmla="*/ 2147483647 h 525"/>
              <a:gd name="T84" fmla="*/ 2147483647 w 335"/>
              <a:gd name="T85" fmla="*/ 2147483647 h 525"/>
              <a:gd name="T86" fmla="*/ 2147483647 w 335"/>
              <a:gd name="T87" fmla="*/ 2147483647 h 525"/>
              <a:gd name="T88" fmla="*/ 2147483647 w 335"/>
              <a:gd name="T89" fmla="*/ 2147483647 h 525"/>
              <a:gd name="T90" fmla="*/ 2147483647 w 335"/>
              <a:gd name="T91" fmla="*/ 2147483647 h 525"/>
              <a:gd name="T92" fmla="*/ 2147483647 w 335"/>
              <a:gd name="T93" fmla="*/ 2147483647 h 525"/>
              <a:gd name="T94" fmla="*/ 2147483647 w 335"/>
              <a:gd name="T95" fmla="*/ 2147483647 h 525"/>
              <a:gd name="T96" fmla="*/ 2147483647 w 335"/>
              <a:gd name="T97" fmla="*/ 2147483647 h 525"/>
              <a:gd name="T98" fmla="*/ 2147483647 w 335"/>
              <a:gd name="T99" fmla="*/ 2147483647 h 525"/>
              <a:gd name="T100" fmla="*/ 2147483647 w 335"/>
              <a:gd name="T101" fmla="*/ 2147483647 h 525"/>
              <a:gd name="T102" fmla="*/ 2147483647 w 335"/>
              <a:gd name="T103" fmla="*/ 2147483647 h 525"/>
              <a:gd name="T104" fmla="*/ 2147483647 w 335"/>
              <a:gd name="T105" fmla="*/ 2147483647 h 525"/>
              <a:gd name="T106" fmla="*/ 2147483647 w 335"/>
              <a:gd name="T107" fmla="*/ 2147483647 h 525"/>
              <a:gd name="T108" fmla="*/ 2147483647 w 335"/>
              <a:gd name="T109" fmla="*/ 2147483647 h 525"/>
              <a:gd name="T110" fmla="*/ 2147483647 w 335"/>
              <a:gd name="T111" fmla="*/ 2147483647 h 525"/>
              <a:gd name="T112" fmla="*/ 2147483647 w 335"/>
              <a:gd name="T113" fmla="*/ 2147483647 h 525"/>
              <a:gd name="T114" fmla="*/ 2147483647 w 335"/>
              <a:gd name="T115" fmla="*/ 2147483647 h 525"/>
              <a:gd name="T116" fmla="*/ 2147483647 w 335"/>
              <a:gd name="T117" fmla="*/ 2147483647 h 525"/>
              <a:gd name="T118" fmla="*/ 0 w 335"/>
              <a:gd name="T119" fmla="*/ 2147483647 h 52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35"/>
              <a:gd name="T181" fmla="*/ 0 h 525"/>
              <a:gd name="T182" fmla="*/ 335 w 335"/>
              <a:gd name="T183" fmla="*/ 525 h 52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35" h="525">
                <a:moveTo>
                  <a:pt x="0" y="283"/>
                </a:moveTo>
                <a:lnTo>
                  <a:pt x="20" y="285"/>
                </a:lnTo>
                <a:lnTo>
                  <a:pt x="22" y="251"/>
                </a:lnTo>
                <a:lnTo>
                  <a:pt x="47" y="206"/>
                </a:lnTo>
                <a:lnTo>
                  <a:pt x="36" y="170"/>
                </a:lnTo>
                <a:lnTo>
                  <a:pt x="47" y="126"/>
                </a:lnTo>
                <a:lnTo>
                  <a:pt x="43" y="109"/>
                </a:lnTo>
                <a:lnTo>
                  <a:pt x="81" y="9"/>
                </a:lnTo>
                <a:lnTo>
                  <a:pt x="94" y="9"/>
                </a:lnTo>
                <a:lnTo>
                  <a:pt x="98" y="28"/>
                </a:lnTo>
                <a:lnTo>
                  <a:pt x="146" y="9"/>
                </a:lnTo>
                <a:lnTo>
                  <a:pt x="146" y="5"/>
                </a:lnTo>
                <a:lnTo>
                  <a:pt x="161" y="0"/>
                </a:lnTo>
                <a:lnTo>
                  <a:pt x="184" y="11"/>
                </a:lnTo>
                <a:lnTo>
                  <a:pt x="203" y="28"/>
                </a:lnTo>
                <a:lnTo>
                  <a:pt x="242" y="172"/>
                </a:lnTo>
                <a:lnTo>
                  <a:pt x="275" y="172"/>
                </a:lnTo>
                <a:lnTo>
                  <a:pt x="278" y="181"/>
                </a:lnTo>
                <a:lnTo>
                  <a:pt x="275" y="187"/>
                </a:lnTo>
                <a:lnTo>
                  <a:pt x="297" y="221"/>
                </a:lnTo>
                <a:lnTo>
                  <a:pt x="303" y="213"/>
                </a:lnTo>
                <a:lnTo>
                  <a:pt x="324" y="236"/>
                </a:lnTo>
                <a:lnTo>
                  <a:pt x="316" y="240"/>
                </a:lnTo>
                <a:lnTo>
                  <a:pt x="318" y="247"/>
                </a:lnTo>
                <a:lnTo>
                  <a:pt x="334" y="247"/>
                </a:lnTo>
                <a:lnTo>
                  <a:pt x="322" y="276"/>
                </a:lnTo>
                <a:lnTo>
                  <a:pt x="309" y="270"/>
                </a:lnTo>
                <a:lnTo>
                  <a:pt x="297" y="281"/>
                </a:lnTo>
                <a:lnTo>
                  <a:pt x="297" y="293"/>
                </a:lnTo>
                <a:lnTo>
                  <a:pt x="290" y="298"/>
                </a:lnTo>
                <a:lnTo>
                  <a:pt x="277" y="296"/>
                </a:lnTo>
                <a:lnTo>
                  <a:pt x="277" y="312"/>
                </a:lnTo>
                <a:lnTo>
                  <a:pt x="267" y="308"/>
                </a:lnTo>
                <a:lnTo>
                  <a:pt x="265" y="327"/>
                </a:lnTo>
                <a:lnTo>
                  <a:pt x="250" y="310"/>
                </a:lnTo>
                <a:lnTo>
                  <a:pt x="239" y="325"/>
                </a:lnTo>
                <a:lnTo>
                  <a:pt x="225" y="332"/>
                </a:lnTo>
                <a:lnTo>
                  <a:pt x="222" y="349"/>
                </a:lnTo>
                <a:lnTo>
                  <a:pt x="206" y="344"/>
                </a:lnTo>
                <a:lnTo>
                  <a:pt x="212" y="332"/>
                </a:lnTo>
                <a:lnTo>
                  <a:pt x="203" y="319"/>
                </a:lnTo>
                <a:lnTo>
                  <a:pt x="191" y="338"/>
                </a:lnTo>
                <a:lnTo>
                  <a:pt x="195" y="380"/>
                </a:lnTo>
                <a:lnTo>
                  <a:pt x="189" y="391"/>
                </a:lnTo>
                <a:lnTo>
                  <a:pt x="180" y="393"/>
                </a:lnTo>
                <a:lnTo>
                  <a:pt x="174" y="391"/>
                </a:lnTo>
                <a:lnTo>
                  <a:pt x="161" y="416"/>
                </a:lnTo>
                <a:lnTo>
                  <a:pt x="146" y="414"/>
                </a:lnTo>
                <a:lnTo>
                  <a:pt x="148" y="436"/>
                </a:lnTo>
                <a:lnTo>
                  <a:pt x="138" y="421"/>
                </a:lnTo>
                <a:lnTo>
                  <a:pt x="115" y="438"/>
                </a:lnTo>
                <a:lnTo>
                  <a:pt x="111" y="452"/>
                </a:lnTo>
                <a:lnTo>
                  <a:pt x="119" y="461"/>
                </a:lnTo>
                <a:lnTo>
                  <a:pt x="111" y="465"/>
                </a:lnTo>
                <a:lnTo>
                  <a:pt x="111" y="480"/>
                </a:lnTo>
                <a:lnTo>
                  <a:pt x="104" y="491"/>
                </a:lnTo>
                <a:lnTo>
                  <a:pt x="100" y="524"/>
                </a:lnTo>
                <a:lnTo>
                  <a:pt x="94" y="524"/>
                </a:lnTo>
                <a:lnTo>
                  <a:pt x="64" y="482"/>
                </a:lnTo>
                <a:lnTo>
                  <a:pt x="0" y="283"/>
                </a:lnTo>
              </a:path>
            </a:pathLst>
          </a:custGeom>
          <a:solidFill>
            <a:srgbClr val="C0C0C0"/>
          </a:solidFill>
          <a:ln w="12700" cap="rnd" cmpd="sng">
            <a:solidFill>
              <a:schemeClr val="bg1"/>
            </a:solidFill>
            <a:prstDash val="solid"/>
            <a:round/>
            <a:headEnd type="none" w="med" len="med"/>
            <a:tailEnd type="none" w="med" len="med"/>
          </a:ln>
        </p:spPr>
        <p:txBody>
          <a:bodyPr/>
          <a:lstStyle/>
          <a:p>
            <a:endParaRPr lang="en-US"/>
          </a:p>
        </p:txBody>
      </p:sp>
      <p:sp>
        <p:nvSpPr>
          <p:cNvPr id="49186" name="Freeform 40"/>
          <p:cNvSpPr>
            <a:spLocks/>
          </p:cNvSpPr>
          <p:nvPr/>
        </p:nvSpPr>
        <p:spPr bwMode="auto">
          <a:xfrm>
            <a:off x="7043738" y="2636838"/>
            <a:ext cx="652462" cy="325437"/>
          </a:xfrm>
          <a:custGeom>
            <a:avLst/>
            <a:gdLst>
              <a:gd name="T0" fmla="*/ 2147483647 w 411"/>
              <a:gd name="T1" fmla="*/ 2147483647 h 205"/>
              <a:gd name="T2" fmla="*/ 2147483647 w 411"/>
              <a:gd name="T3" fmla="*/ 2147483647 h 205"/>
              <a:gd name="T4" fmla="*/ 2147483647 w 411"/>
              <a:gd name="T5" fmla="*/ 2147483647 h 205"/>
              <a:gd name="T6" fmla="*/ 2147483647 w 411"/>
              <a:gd name="T7" fmla="*/ 2147483647 h 205"/>
              <a:gd name="T8" fmla="*/ 2147483647 w 411"/>
              <a:gd name="T9" fmla="*/ 2147483647 h 205"/>
              <a:gd name="T10" fmla="*/ 2147483647 w 411"/>
              <a:gd name="T11" fmla="*/ 2147483647 h 205"/>
              <a:gd name="T12" fmla="*/ 2147483647 w 411"/>
              <a:gd name="T13" fmla="*/ 2147483647 h 205"/>
              <a:gd name="T14" fmla="*/ 2147483647 w 411"/>
              <a:gd name="T15" fmla="*/ 2147483647 h 205"/>
              <a:gd name="T16" fmla="*/ 2147483647 w 411"/>
              <a:gd name="T17" fmla="*/ 2147483647 h 205"/>
              <a:gd name="T18" fmla="*/ 2147483647 w 411"/>
              <a:gd name="T19" fmla="*/ 2147483647 h 205"/>
              <a:gd name="T20" fmla="*/ 2147483647 w 411"/>
              <a:gd name="T21" fmla="*/ 2147483647 h 205"/>
              <a:gd name="T22" fmla="*/ 2147483647 w 411"/>
              <a:gd name="T23" fmla="*/ 2147483647 h 205"/>
              <a:gd name="T24" fmla="*/ 2147483647 w 411"/>
              <a:gd name="T25" fmla="*/ 2147483647 h 205"/>
              <a:gd name="T26" fmla="*/ 2147483647 w 411"/>
              <a:gd name="T27" fmla="*/ 2147483647 h 205"/>
              <a:gd name="T28" fmla="*/ 2147483647 w 411"/>
              <a:gd name="T29" fmla="*/ 2147483647 h 205"/>
              <a:gd name="T30" fmla="*/ 2147483647 w 411"/>
              <a:gd name="T31" fmla="*/ 2147483647 h 205"/>
              <a:gd name="T32" fmla="*/ 2147483647 w 411"/>
              <a:gd name="T33" fmla="*/ 2147483647 h 205"/>
              <a:gd name="T34" fmla="*/ 2147483647 w 411"/>
              <a:gd name="T35" fmla="*/ 2147483647 h 205"/>
              <a:gd name="T36" fmla="*/ 2147483647 w 411"/>
              <a:gd name="T37" fmla="*/ 2147483647 h 205"/>
              <a:gd name="T38" fmla="*/ 2147483647 w 411"/>
              <a:gd name="T39" fmla="*/ 2147483647 h 205"/>
              <a:gd name="T40" fmla="*/ 2147483647 w 411"/>
              <a:gd name="T41" fmla="*/ 2147483647 h 205"/>
              <a:gd name="T42" fmla="*/ 2147483647 w 411"/>
              <a:gd name="T43" fmla="*/ 2147483647 h 205"/>
              <a:gd name="T44" fmla="*/ 2147483647 w 411"/>
              <a:gd name="T45" fmla="*/ 2147483647 h 205"/>
              <a:gd name="T46" fmla="*/ 2147483647 w 411"/>
              <a:gd name="T47" fmla="*/ 2147483647 h 205"/>
              <a:gd name="T48" fmla="*/ 2147483647 w 411"/>
              <a:gd name="T49" fmla="*/ 2147483647 h 205"/>
              <a:gd name="T50" fmla="*/ 2147483647 w 411"/>
              <a:gd name="T51" fmla="*/ 2147483647 h 205"/>
              <a:gd name="T52" fmla="*/ 2147483647 w 411"/>
              <a:gd name="T53" fmla="*/ 2147483647 h 205"/>
              <a:gd name="T54" fmla="*/ 2147483647 w 411"/>
              <a:gd name="T55" fmla="*/ 2147483647 h 205"/>
              <a:gd name="T56" fmla="*/ 2147483647 w 411"/>
              <a:gd name="T57" fmla="*/ 2147483647 h 205"/>
              <a:gd name="T58" fmla="*/ 2147483647 w 411"/>
              <a:gd name="T59" fmla="*/ 2147483647 h 205"/>
              <a:gd name="T60" fmla="*/ 2147483647 w 411"/>
              <a:gd name="T61" fmla="*/ 2147483647 h 205"/>
              <a:gd name="T62" fmla="*/ 2147483647 w 411"/>
              <a:gd name="T63" fmla="*/ 2147483647 h 205"/>
              <a:gd name="T64" fmla="*/ 2147483647 w 411"/>
              <a:gd name="T65" fmla="*/ 2147483647 h 205"/>
              <a:gd name="T66" fmla="*/ 2147483647 w 411"/>
              <a:gd name="T67" fmla="*/ 2147483647 h 205"/>
              <a:gd name="T68" fmla="*/ 2147483647 w 411"/>
              <a:gd name="T69" fmla="*/ 2147483647 h 205"/>
              <a:gd name="T70" fmla="*/ 2147483647 w 411"/>
              <a:gd name="T71" fmla="*/ 0 h 20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11"/>
              <a:gd name="T109" fmla="*/ 0 h 205"/>
              <a:gd name="T110" fmla="*/ 411 w 411"/>
              <a:gd name="T111" fmla="*/ 205 h 20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11" h="205">
                <a:moveTo>
                  <a:pt x="0" y="58"/>
                </a:moveTo>
                <a:lnTo>
                  <a:pt x="9" y="117"/>
                </a:lnTo>
                <a:lnTo>
                  <a:pt x="41" y="83"/>
                </a:lnTo>
                <a:lnTo>
                  <a:pt x="89" y="68"/>
                </a:lnTo>
                <a:lnTo>
                  <a:pt x="98" y="52"/>
                </a:lnTo>
                <a:lnTo>
                  <a:pt x="127" y="47"/>
                </a:lnTo>
                <a:lnTo>
                  <a:pt x="149" y="58"/>
                </a:lnTo>
                <a:lnTo>
                  <a:pt x="163" y="79"/>
                </a:lnTo>
                <a:lnTo>
                  <a:pt x="184" y="83"/>
                </a:lnTo>
                <a:lnTo>
                  <a:pt x="199" y="100"/>
                </a:lnTo>
                <a:lnTo>
                  <a:pt x="220" y="111"/>
                </a:lnTo>
                <a:lnTo>
                  <a:pt x="229" y="107"/>
                </a:lnTo>
                <a:lnTo>
                  <a:pt x="235" y="115"/>
                </a:lnTo>
                <a:lnTo>
                  <a:pt x="229" y="124"/>
                </a:lnTo>
                <a:lnTo>
                  <a:pt x="227" y="137"/>
                </a:lnTo>
                <a:lnTo>
                  <a:pt x="214" y="164"/>
                </a:lnTo>
                <a:lnTo>
                  <a:pt x="220" y="179"/>
                </a:lnTo>
                <a:lnTo>
                  <a:pt x="237" y="171"/>
                </a:lnTo>
                <a:lnTo>
                  <a:pt x="239" y="166"/>
                </a:lnTo>
                <a:lnTo>
                  <a:pt x="252" y="181"/>
                </a:lnTo>
                <a:lnTo>
                  <a:pt x="256" y="171"/>
                </a:lnTo>
                <a:lnTo>
                  <a:pt x="267" y="185"/>
                </a:lnTo>
                <a:lnTo>
                  <a:pt x="271" y="179"/>
                </a:lnTo>
                <a:lnTo>
                  <a:pt x="284" y="185"/>
                </a:lnTo>
                <a:lnTo>
                  <a:pt x="296" y="183"/>
                </a:lnTo>
                <a:lnTo>
                  <a:pt x="309" y="198"/>
                </a:lnTo>
                <a:lnTo>
                  <a:pt x="298" y="173"/>
                </a:lnTo>
                <a:lnTo>
                  <a:pt x="269" y="154"/>
                </a:lnTo>
                <a:lnTo>
                  <a:pt x="296" y="168"/>
                </a:lnTo>
                <a:lnTo>
                  <a:pt x="279" y="145"/>
                </a:lnTo>
                <a:lnTo>
                  <a:pt x="277" y="126"/>
                </a:lnTo>
                <a:lnTo>
                  <a:pt x="279" y="83"/>
                </a:lnTo>
                <a:lnTo>
                  <a:pt x="263" y="71"/>
                </a:lnTo>
                <a:lnTo>
                  <a:pt x="296" y="41"/>
                </a:lnTo>
                <a:lnTo>
                  <a:pt x="296" y="24"/>
                </a:lnTo>
                <a:lnTo>
                  <a:pt x="315" y="24"/>
                </a:lnTo>
                <a:lnTo>
                  <a:pt x="311" y="41"/>
                </a:lnTo>
                <a:lnTo>
                  <a:pt x="298" y="47"/>
                </a:lnTo>
                <a:lnTo>
                  <a:pt x="292" y="66"/>
                </a:lnTo>
                <a:lnTo>
                  <a:pt x="296" y="81"/>
                </a:lnTo>
                <a:lnTo>
                  <a:pt x="305" y="73"/>
                </a:lnTo>
                <a:lnTo>
                  <a:pt x="298" y="94"/>
                </a:lnTo>
                <a:lnTo>
                  <a:pt x="303" y="102"/>
                </a:lnTo>
                <a:lnTo>
                  <a:pt x="305" y="113"/>
                </a:lnTo>
                <a:lnTo>
                  <a:pt x="296" y="107"/>
                </a:lnTo>
                <a:lnTo>
                  <a:pt x="294" y="120"/>
                </a:lnTo>
                <a:lnTo>
                  <a:pt x="313" y="115"/>
                </a:lnTo>
                <a:lnTo>
                  <a:pt x="311" y="126"/>
                </a:lnTo>
                <a:lnTo>
                  <a:pt x="322" y="132"/>
                </a:lnTo>
                <a:lnTo>
                  <a:pt x="303" y="132"/>
                </a:lnTo>
                <a:lnTo>
                  <a:pt x="309" y="160"/>
                </a:lnTo>
                <a:lnTo>
                  <a:pt x="332" y="171"/>
                </a:lnTo>
                <a:lnTo>
                  <a:pt x="341" y="158"/>
                </a:lnTo>
                <a:lnTo>
                  <a:pt x="343" y="181"/>
                </a:lnTo>
                <a:lnTo>
                  <a:pt x="354" y="175"/>
                </a:lnTo>
                <a:lnTo>
                  <a:pt x="349" y="185"/>
                </a:lnTo>
                <a:lnTo>
                  <a:pt x="356" y="185"/>
                </a:lnTo>
                <a:lnTo>
                  <a:pt x="351" y="198"/>
                </a:lnTo>
                <a:lnTo>
                  <a:pt x="354" y="204"/>
                </a:lnTo>
                <a:lnTo>
                  <a:pt x="372" y="194"/>
                </a:lnTo>
                <a:lnTo>
                  <a:pt x="394" y="181"/>
                </a:lnTo>
                <a:lnTo>
                  <a:pt x="404" y="156"/>
                </a:lnTo>
                <a:lnTo>
                  <a:pt x="408" y="171"/>
                </a:lnTo>
                <a:lnTo>
                  <a:pt x="404" y="179"/>
                </a:lnTo>
                <a:lnTo>
                  <a:pt x="396" y="194"/>
                </a:lnTo>
                <a:lnTo>
                  <a:pt x="400" y="202"/>
                </a:lnTo>
                <a:lnTo>
                  <a:pt x="408" y="179"/>
                </a:lnTo>
                <a:lnTo>
                  <a:pt x="410" y="128"/>
                </a:lnTo>
                <a:lnTo>
                  <a:pt x="389" y="136"/>
                </a:lnTo>
                <a:lnTo>
                  <a:pt x="354" y="139"/>
                </a:lnTo>
                <a:lnTo>
                  <a:pt x="353" y="128"/>
                </a:lnTo>
                <a:lnTo>
                  <a:pt x="318" y="0"/>
                </a:lnTo>
                <a:lnTo>
                  <a:pt x="0" y="58"/>
                </a:lnTo>
              </a:path>
            </a:pathLst>
          </a:custGeom>
          <a:solidFill>
            <a:srgbClr val="CCECFF"/>
          </a:solidFill>
          <a:ln w="12700" cap="rnd" cmpd="sng">
            <a:solidFill>
              <a:srgbClr val="000000"/>
            </a:solidFill>
            <a:prstDash val="solid"/>
            <a:round/>
            <a:headEnd type="none" w="med" len="med"/>
            <a:tailEnd type="none" w="med" len="med"/>
          </a:ln>
        </p:spPr>
        <p:txBody>
          <a:bodyPr/>
          <a:lstStyle/>
          <a:p>
            <a:endParaRPr lang="en-US"/>
          </a:p>
        </p:txBody>
      </p:sp>
      <p:sp>
        <p:nvSpPr>
          <p:cNvPr id="49187" name="Freeform 41"/>
          <p:cNvSpPr>
            <a:spLocks/>
          </p:cNvSpPr>
          <p:nvPr/>
        </p:nvSpPr>
        <p:spPr bwMode="auto">
          <a:xfrm>
            <a:off x="4618038" y="1171575"/>
            <a:ext cx="957262" cy="1062038"/>
          </a:xfrm>
          <a:custGeom>
            <a:avLst/>
            <a:gdLst>
              <a:gd name="T0" fmla="*/ 0 w 603"/>
              <a:gd name="T1" fmla="*/ 2147483647 h 669"/>
              <a:gd name="T2" fmla="*/ 2147483647 w 603"/>
              <a:gd name="T3" fmla="*/ 2147483647 h 669"/>
              <a:gd name="T4" fmla="*/ 2147483647 w 603"/>
              <a:gd name="T5" fmla="*/ 2147483647 h 669"/>
              <a:gd name="T6" fmla="*/ 2147483647 w 603"/>
              <a:gd name="T7" fmla="*/ 2147483647 h 669"/>
              <a:gd name="T8" fmla="*/ 2147483647 w 603"/>
              <a:gd name="T9" fmla="*/ 2147483647 h 669"/>
              <a:gd name="T10" fmla="*/ 2147483647 w 603"/>
              <a:gd name="T11" fmla="*/ 2147483647 h 669"/>
              <a:gd name="T12" fmla="*/ 2147483647 w 603"/>
              <a:gd name="T13" fmla="*/ 2147483647 h 669"/>
              <a:gd name="T14" fmla="*/ 2147483647 w 603"/>
              <a:gd name="T15" fmla="*/ 2147483647 h 669"/>
              <a:gd name="T16" fmla="*/ 2147483647 w 603"/>
              <a:gd name="T17" fmla="*/ 2147483647 h 669"/>
              <a:gd name="T18" fmla="*/ 2147483647 w 603"/>
              <a:gd name="T19" fmla="*/ 2147483647 h 669"/>
              <a:gd name="T20" fmla="*/ 2147483647 w 603"/>
              <a:gd name="T21" fmla="*/ 2147483647 h 669"/>
              <a:gd name="T22" fmla="*/ 2147483647 w 603"/>
              <a:gd name="T23" fmla="*/ 2147483647 h 669"/>
              <a:gd name="T24" fmla="*/ 2147483647 w 603"/>
              <a:gd name="T25" fmla="*/ 2147483647 h 669"/>
              <a:gd name="T26" fmla="*/ 2147483647 w 603"/>
              <a:gd name="T27" fmla="*/ 2147483647 h 669"/>
              <a:gd name="T28" fmla="*/ 2147483647 w 603"/>
              <a:gd name="T29" fmla="*/ 2147483647 h 669"/>
              <a:gd name="T30" fmla="*/ 2147483647 w 603"/>
              <a:gd name="T31" fmla="*/ 2147483647 h 669"/>
              <a:gd name="T32" fmla="*/ 2147483647 w 603"/>
              <a:gd name="T33" fmla="*/ 2147483647 h 669"/>
              <a:gd name="T34" fmla="*/ 2147483647 w 603"/>
              <a:gd name="T35" fmla="*/ 2147483647 h 669"/>
              <a:gd name="T36" fmla="*/ 2147483647 w 603"/>
              <a:gd name="T37" fmla="*/ 2147483647 h 669"/>
              <a:gd name="T38" fmla="*/ 2147483647 w 603"/>
              <a:gd name="T39" fmla="*/ 2147483647 h 669"/>
              <a:gd name="T40" fmla="*/ 2147483647 w 603"/>
              <a:gd name="T41" fmla="*/ 2147483647 h 669"/>
              <a:gd name="T42" fmla="*/ 2147483647 w 603"/>
              <a:gd name="T43" fmla="*/ 2147483647 h 669"/>
              <a:gd name="T44" fmla="*/ 2147483647 w 603"/>
              <a:gd name="T45" fmla="*/ 2147483647 h 669"/>
              <a:gd name="T46" fmla="*/ 2147483647 w 603"/>
              <a:gd name="T47" fmla="*/ 2147483647 h 669"/>
              <a:gd name="T48" fmla="*/ 2147483647 w 603"/>
              <a:gd name="T49" fmla="*/ 2147483647 h 669"/>
              <a:gd name="T50" fmla="*/ 2147483647 w 603"/>
              <a:gd name="T51" fmla="*/ 2147483647 h 669"/>
              <a:gd name="T52" fmla="*/ 2147483647 w 603"/>
              <a:gd name="T53" fmla="*/ 2147483647 h 669"/>
              <a:gd name="T54" fmla="*/ 2147483647 w 603"/>
              <a:gd name="T55" fmla="*/ 2147483647 h 669"/>
              <a:gd name="T56" fmla="*/ 2147483647 w 603"/>
              <a:gd name="T57" fmla="*/ 2147483647 h 669"/>
              <a:gd name="T58" fmla="*/ 2147483647 w 603"/>
              <a:gd name="T59" fmla="*/ 2147483647 h 669"/>
              <a:gd name="T60" fmla="*/ 2147483647 w 603"/>
              <a:gd name="T61" fmla="*/ 2147483647 h 669"/>
              <a:gd name="T62" fmla="*/ 2147483647 w 603"/>
              <a:gd name="T63" fmla="*/ 2147483647 h 669"/>
              <a:gd name="T64" fmla="*/ 2147483647 w 603"/>
              <a:gd name="T65" fmla="*/ 2147483647 h 669"/>
              <a:gd name="T66" fmla="*/ 2147483647 w 603"/>
              <a:gd name="T67" fmla="*/ 2147483647 h 669"/>
              <a:gd name="T68" fmla="*/ 2147483647 w 603"/>
              <a:gd name="T69" fmla="*/ 2147483647 h 669"/>
              <a:gd name="T70" fmla="*/ 2147483647 w 603"/>
              <a:gd name="T71" fmla="*/ 2147483647 h 669"/>
              <a:gd name="T72" fmla="*/ 2147483647 w 603"/>
              <a:gd name="T73" fmla="*/ 2147483647 h 669"/>
              <a:gd name="T74" fmla="*/ 2147483647 w 603"/>
              <a:gd name="T75" fmla="*/ 2147483647 h 669"/>
              <a:gd name="T76" fmla="*/ 2147483647 w 603"/>
              <a:gd name="T77" fmla="*/ 2147483647 h 669"/>
              <a:gd name="T78" fmla="*/ 2147483647 w 603"/>
              <a:gd name="T79" fmla="*/ 2147483647 h 669"/>
              <a:gd name="T80" fmla="*/ 2147483647 w 603"/>
              <a:gd name="T81" fmla="*/ 2147483647 h 669"/>
              <a:gd name="T82" fmla="*/ 2147483647 w 603"/>
              <a:gd name="T83" fmla="*/ 2147483647 h 669"/>
              <a:gd name="T84" fmla="*/ 2147483647 w 603"/>
              <a:gd name="T85" fmla="*/ 2147483647 h 669"/>
              <a:gd name="T86" fmla="*/ 2147483647 w 603"/>
              <a:gd name="T87" fmla="*/ 2147483647 h 669"/>
              <a:gd name="T88" fmla="*/ 2147483647 w 603"/>
              <a:gd name="T89" fmla="*/ 2147483647 h 669"/>
              <a:gd name="T90" fmla="*/ 2147483647 w 603"/>
              <a:gd name="T91" fmla="*/ 0 h 669"/>
              <a:gd name="T92" fmla="*/ 2147483647 w 603"/>
              <a:gd name="T93" fmla="*/ 2147483647 h 669"/>
              <a:gd name="T94" fmla="*/ 0 w 603"/>
              <a:gd name="T95" fmla="*/ 2147483647 h 66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03"/>
              <a:gd name="T145" fmla="*/ 0 h 669"/>
              <a:gd name="T146" fmla="*/ 603 w 603"/>
              <a:gd name="T147" fmla="*/ 669 h 66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03" h="669">
                <a:moveTo>
                  <a:pt x="0" y="39"/>
                </a:moveTo>
                <a:lnTo>
                  <a:pt x="5" y="134"/>
                </a:lnTo>
                <a:lnTo>
                  <a:pt x="28" y="210"/>
                </a:lnTo>
                <a:lnTo>
                  <a:pt x="30" y="308"/>
                </a:lnTo>
                <a:lnTo>
                  <a:pt x="49" y="389"/>
                </a:lnTo>
                <a:lnTo>
                  <a:pt x="26" y="429"/>
                </a:lnTo>
                <a:lnTo>
                  <a:pt x="55" y="459"/>
                </a:lnTo>
                <a:lnTo>
                  <a:pt x="55" y="668"/>
                </a:lnTo>
                <a:lnTo>
                  <a:pt x="489" y="660"/>
                </a:lnTo>
                <a:lnTo>
                  <a:pt x="480" y="618"/>
                </a:lnTo>
                <a:lnTo>
                  <a:pt x="467" y="605"/>
                </a:lnTo>
                <a:lnTo>
                  <a:pt x="434" y="580"/>
                </a:lnTo>
                <a:lnTo>
                  <a:pt x="410" y="554"/>
                </a:lnTo>
                <a:lnTo>
                  <a:pt x="353" y="520"/>
                </a:lnTo>
                <a:lnTo>
                  <a:pt x="353" y="459"/>
                </a:lnTo>
                <a:lnTo>
                  <a:pt x="341" y="420"/>
                </a:lnTo>
                <a:lnTo>
                  <a:pt x="389" y="361"/>
                </a:lnTo>
                <a:lnTo>
                  <a:pt x="383" y="302"/>
                </a:lnTo>
                <a:lnTo>
                  <a:pt x="396" y="291"/>
                </a:lnTo>
                <a:lnTo>
                  <a:pt x="453" y="244"/>
                </a:lnTo>
                <a:lnTo>
                  <a:pt x="486" y="208"/>
                </a:lnTo>
                <a:lnTo>
                  <a:pt x="522" y="177"/>
                </a:lnTo>
                <a:lnTo>
                  <a:pt x="602" y="138"/>
                </a:lnTo>
                <a:lnTo>
                  <a:pt x="571" y="140"/>
                </a:lnTo>
                <a:lnTo>
                  <a:pt x="546" y="130"/>
                </a:lnTo>
                <a:lnTo>
                  <a:pt x="503" y="134"/>
                </a:lnTo>
                <a:lnTo>
                  <a:pt x="491" y="117"/>
                </a:lnTo>
                <a:lnTo>
                  <a:pt x="478" y="123"/>
                </a:lnTo>
                <a:lnTo>
                  <a:pt x="450" y="140"/>
                </a:lnTo>
                <a:lnTo>
                  <a:pt x="431" y="136"/>
                </a:lnTo>
                <a:lnTo>
                  <a:pt x="421" y="124"/>
                </a:lnTo>
                <a:lnTo>
                  <a:pt x="404" y="123"/>
                </a:lnTo>
                <a:lnTo>
                  <a:pt x="396" y="109"/>
                </a:lnTo>
                <a:lnTo>
                  <a:pt x="379" y="109"/>
                </a:lnTo>
                <a:lnTo>
                  <a:pt x="379" y="123"/>
                </a:lnTo>
                <a:lnTo>
                  <a:pt x="376" y="123"/>
                </a:lnTo>
                <a:lnTo>
                  <a:pt x="364" y="100"/>
                </a:lnTo>
                <a:lnTo>
                  <a:pt x="349" y="100"/>
                </a:lnTo>
                <a:lnTo>
                  <a:pt x="353" y="88"/>
                </a:lnTo>
                <a:lnTo>
                  <a:pt x="319" y="81"/>
                </a:lnTo>
                <a:lnTo>
                  <a:pt x="307" y="81"/>
                </a:lnTo>
                <a:lnTo>
                  <a:pt x="263" y="96"/>
                </a:lnTo>
                <a:lnTo>
                  <a:pt x="260" y="81"/>
                </a:lnTo>
                <a:lnTo>
                  <a:pt x="195" y="68"/>
                </a:lnTo>
                <a:lnTo>
                  <a:pt x="184" y="3"/>
                </a:lnTo>
                <a:lnTo>
                  <a:pt x="161" y="0"/>
                </a:lnTo>
                <a:lnTo>
                  <a:pt x="161" y="39"/>
                </a:lnTo>
                <a:lnTo>
                  <a:pt x="0" y="39"/>
                </a:lnTo>
              </a:path>
            </a:pathLst>
          </a:custGeom>
          <a:solidFill>
            <a:srgbClr val="CCE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9188" name="Freeform 42"/>
          <p:cNvSpPr>
            <a:spLocks/>
          </p:cNvSpPr>
          <p:nvPr/>
        </p:nvSpPr>
        <p:spPr bwMode="auto">
          <a:xfrm>
            <a:off x="5410200" y="3733800"/>
            <a:ext cx="533400" cy="885825"/>
          </a:xfrm>
          <a:custGeom>
            <a:avLst/>
            <a:gdLst>
              <a:gd name="T0" fmla="*/ 0 w 326"/>
              <a:gd name="T1" fmla="*/ 2147483647 h 558"/>
              <a:gd name="T2" fmla="*/ 2147483647 w 326"/>
              <a:gd name="T3" fmla="*/ 2147483647 h 558"/>
              <a:gd name="T4" fmla="*/ 2147483647 w 326"/>
              <a:gd name="T5" fmla="*/ 2147483647 h 558"/>
              <a:gd name="T6" fmla="*/ 2147483647 w 326"/>
              <a:gd name="T7" fmla="*/ 2147483647 h 558"/>
              <a:gd name="T8" fmla="*/ 2147483647 w 326"/>
              <a:gd name="T9" fmla="*/ 2147483647 h 558"/>
              <a:gd name="T10" fmla="*/ 2147483647 w 326"/>
              <a:gd name="T11" fmla="*/ 2147483647 h 558"/>
              <a:gd name="T12" fmla="*/ 2147483647 w 326"/>
              <a:gd name="T13" fmla="*/ 2147483647 h 558"/>
              <a:gd name="T14" fmla="*/ 2147483647 w 326"/>
              <a:gd name="T15" fmla="*/ 2147483647 h 558"/>
              <a:gd name="T16" fmla="*/ 2147483647 w 326"/>
              <a:gd name="T17" fmla="*/ 2147483647 h 558"/>
              <a:gd name="T18" fmla="*/ 2147483647 w 326"/>
              <a:gd name="T19" fmla="*/ 2147483647 h 558"/>
              <a:gd name="T20" fmla="*/ 2147483647 w 326"/>
              <a:gd name="T21" fmla="*/ 2147483647 h 558"/>
              <a:gd name="T22" fmla="*/ 2147483647 w 326"/>
              <a:gd name="T23" fmla="*/ 2147483647 h 558"/>
              <a:gd name="T24" fmla="*/ 2147483647 w 326"/>
              <a:gd name="T25" fmla="*/ 0 h 558"/>
              <a:gd name="T26" fmla="*/ 2147483647 w 326"/>
              <a:gd name="T27" fmla="*/ 2147483647 h 558"/>
              <a:gd name="T28" fmla="*/ 2147483647 w 326"/>
              <a:gd name="T29" fmla="*/ 2147483647 h 558"/>
              <a:gd name="T30" fmla="*/ 2147483647 w 326"/>
              <a:gd name="T31" fmla="*/ 2147483647 h 558"/>
              <a:gd name="T32" fmla="*/ 2147483647 w 326"/>
              <a:gd name="T33" fmla="*/ 2147483647 h 558"/>
              <a:gd name="T34" fmla="*/ 2147483647 w 326"/>
              <a:gd name="T35" fmla="*/ 2147483647 h 558"/>
              <a:gd name="T36" fmla="*/ 2147483647 w 326"/>
              <a:gd name="T37" fmla="*/ 2147483647 h 558"/>
              <a:gd name="T38" fmla="*/ 2147483647 w 326"/>
              <a:gd name="T39" fmla="*/ 2147483647 h 558"/>
              <a:gd name="T40" fmla="*/ 2147483647 w 326"/>
              <a:gd name="T41" fmla="*/ 2147483647 h 558"/>
              <a:gd name="T42" fmla="*/ 2147483647 w 326"/>
              <a:gd name="T43" fmla="*/ 2147483647 h 558"/>
              <a:gd name="T44" fmla="*/ 2147483647 w 326"/>
              <a:gd name="T45" fmla="*/ 2147483647 h 558"/>
              <a:gd name="T46" fmla="*/ 2147483647 w 326"/>
              <a:gd name="T47" fmla="*/ 2147483647 h 558"/>
              <a:gd name="T48" fmla="*/ 2147483647 w 326"/>
              <a:gd name="T49" fmla="*/ 2147483647 h 558"/>
              <a:gd name="T50" fmla="*/ 2147483647 w 326"/>
              <a:gd name="T51" fmla="*/ 2147483647 h 558"/>
              <a:gd name="T52" fmla="*/ 2147483647 w 326"/>
              <a:gd name="T53" fmla="*/ 2147483647 h 558"/>
              <a:gd name="T54" fmla="*/ 2147483647 w 326"/>
              <a:gd name="T55" fmla="*/ 2147483647 h 558"/>
              <a:gd name="T56" fmla="*/ 0 w 326"/>
              <a:gd name="T57" fmla="*/ 2147483647 h 55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26"/>
              <a:gd name="T88" fmla="*/ 0 h 558"/>
              <a:gd name="T89" fmla="*/ 326 w 326"/>
              <a:gd name="T90" fmla="*/ 558 h 55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26" h="558">
                <a:moveTo>
                  <a:pt x="0" y="471"/>
                </a:moveTo>
                <a:lnTo>
                  <a:pt x="3" y="450"/>
                </a:lnTo>
                <a:lnTo>
                  <a:pt x="22" y="388"/>
                </a:lnTo>
                <a:lnTo>
                  <a:pt x="55" y="344"/>
                </a:lnTo>
                <a:lnTo>
                  <a:pt x="47" y="331"/>
                </a:lnTo>
                <a:lnTo>
                  <a:pt x="51" y="291"/>
                </a:lnTo>
                <a:lnTo>
                  <a:pt x="34" y="244"/>
                </a:lnTo>
                <a:lnTo>
                  <a:pt x="28" y="179"/>
                </a:lnTo>
                <a:lnTo>
                  <a:pt x="51" y="115"/>
                </a:lnTo>
                <a:lnTo>
                  <a:pt x="83" y="64"/>
                </a:lnTo>
                <a:lnTo>
                  <a:pt x="83" y="51"/>
                </a:lnTo>
                <a:lnTo>
                  <a:pt x="110" y="9"/>
                </a:lnTo>
                <a:lnTo>
                  <a:pt x="304" y="0"/>
                </a:lnTo>
                <a:lnTo>
                  <a:pt x="311" y="7"/>
                </a:lnTo>
                <a:lnTo>
                  <a:pt x="304" y="356"/>
                </a:lnTo>
                <a:lnTo>
                  <a:pt x="325" y="522"/>
                </a:lnTo>
                <a:lnTo>
                  <a:pt x="317" y="530"/>
                </a:lnTo>
                <a:lnTo>
                  <a:pt x="305" y="522"/>
                </a:lnTo>
                <a:lnTo>
                  <a:pt x="290" y="530"/>
                </a:lnTo>
                <a:lnTo>
                  <a:pt x="275" y="521"/>
                </a:lnTo>
                <a:lnTo>
                  <a:pt x="275" y="524"/>
                </a:lnTo>
                <a:lnTo>
                  <a:pt x="256" y="528"/>
                </a:lnTo>
                <a:lnTo>
                  <a:pt x="239" y="538"/>
                </a:lnTo>
                <a:lnTo>
                  <a:pt x="233" y="532"/>
                </a:lnTo>
                <a:lnTo>
                  <a:pt x="222" y="551"/>
                </a:lnTo>
                <a:lnTo>
                  <a:pt x="210" y="557"/>
                </a:lnTo>
                <a:lnTo>
                  <a:pt x="180" y="502"/>
                </a:lnTo>
                <a:lnTo>
                  <a:pt x="188" y="464"/>
                </a:lnTo>
                <a:lnTo>
                  <a:pt x="0" y="471"/>
                </a:lnTo>
              </a:path>
            </a:pathLst>
          </a:custGeom>
          <a:solidFill>
            <a:srgbClr val="C0C0C0"/>
          </a:solidFill>
          <a:ln w="12700" cap="rnd" cmpd="sng">
            <a:solidFill>
              <a:schemeClr val="bg1"/>
            </a:solidFill>
            <a:prstDash val="solid"/>
            <a:round/>
            <a:headEnd type="none" w="med" len="med"/>
            <a:tailEnd type="none" w="med" len="med"/>
          </a:ln>
        </p:spPr>
        <p:txBody>
          <a:bodyPr/>
          <a:lstStyle/>
          <a:p>
            <a:endParaRPr lang="en-US"/>
          </a:p>
        </p:txBody>
      </p:sp>
      <p:sp>
        <p:nvSpPr>
          <p:cNvPr id="49189" name="Freeform 43"/>
          <p:cNvSpPr>
            <a:spLocks/>
          </p:cNvSpPr>
          <p:nvPr/>
        </p:nvSpPr>
        <p:spPr bwMode="auto">
          <a:xfrm>
            <a:off x="4794250" y="2744788"/>
            <a:ext cx="962025" cy="831850"/>
          </a:xfrm>
          <a:custGeom>
            <a:avLst/>
            <a:gdLst>
              <a:gd name="T0" fmla="*/ 0 w 606"/>
              <a:gd name="T1" fmla="*/ 2147483647 h 524"/>
              <a:gd name="T2" fmla="*/ 2147483647 w 606"/>
              <a:gd name="T3" fmla="*/ 2147483647 h 524"/>
              <a:gd name="T4" fmla="*/ 2147483647 w 606"/>
              <a:gd name="T5" fmla="*/ 2147483647 h 524"/>
              <a:gd name="T6" fmla="*/ 2147483647 w 606"/>
              <a:gd name="T7" fmla="*/ 2147483647 h 524"/>
              <a:gd name="T8" fmla="*/ 2147483647 w 606"/>
              <a:gd name="T9" fmla="*/ 2147483647 h 524"/>
              <a:gd name="T10" fmla="*/ 2147483647 w 606"/>
              <a:gd name="T11" fmla="*/ 2147483647 h 524"/>
              <a:gd name="T12" fmla="*/ 2147483647 w 606"/>
              <a:gd name="T13" fmla="*/ 2147483647 h 524"/>
              <a:gd name="T14" fmla="*/ 2147483647 w 606"/>
              <a:gd name="T15" fmla="*/ 2147483647 h 524"/>
              <a:gd name="T16" fmla="*/ 2147483647 w 606"/>
              <a:gd name="T17" fmla="*/ 2147483647 h 524"/>
              <a:gd name="T18" fmla="*/ 2147483647 w 606"/>
              <a:gd name="T19" fmla="*/ 2147483647 h 524"/>
              <a:gd name="T20" fmla="*/ 2147483647 w 606"/>
              <a:gd name="T21" fmla="*/ 2147483647 h 524"/>
              <a:gd name="T22" fmla="*/ 2147483647 w 606"/>
              <a:gd name="T23" fmla="*/ 2147483647 h 524"/>
              <a:gd name="T24" fmla="*/ 2147483647 w 606"/>
              <a:gd name="T25" fmla="*/ 2147483647 h 524"/>
              <a:gd name="T26" fmla="*/ 2147483647 w 606"/>
              <a:gd name="T27" fmla="*/ 2147483647 h 524"/>
              <a:gd name="T28" fmla="*/ 2147483647 w 606"/>
              <a:gd name="T29" fmla="*/ 2147483647 h 524"/>
              <a:gd name="T30" fmla="*/ 2147483647 w 606"/>
              <a:gd name="T31" fmla="*/ 2147483647 h 524"/>
              <a:gd name="T32" fmla="*/ 2147483647 w 606"/>
              <a:gd name="T33" fmla="*/ 2147483647 h 524"/>
              <a:gd name="T34" fmla="*/ 2147483647 w 606"/>
              <a:gd name="T35" fmla="*/ 2147483647 h 524"/>
              <a:gd name="T36" fmla="*/ 2147483647 w 606"/>
              <a:gd name="T37" fmla="*/ 2147483647 h 524"/>
              <a:gd name="T38" fmla="*/ 2147483647 w 606"/>
              <a:gd name="T39" fmla="*/ 2147483647 h 524"/>
              <a:gd name="T40" fmla="*/ 2147483647 w 606"/>
              <a:gd name="T41" fmla="*/ 2147483647 h 524"/>
              <a:gd name="T42" fmla="*/ 2147483647 w 606"/>
              <a:gd name="T43" fmla="*/ 2147483647 h 524"/>
              <a:gd name="T44" fmla="*/ 2147483647 w 606"/>
              <a:gd name="T45" fmla="*/ 2147483647 h 524"/>
              <a:gd name="T46" fmla="*/ 2147483647 w 606"/>
              <a:gd name="T47" fmla="*/ 2147483647 h 524"/>
              <a:gd name="T48" fmla="*/ 2147483647 w 606"/>
              <a:gd name="T49" fmla="*/ 2147483647 h 524"/>
              <a:gd name="T50" fmla="*/ 2147483647 w 606"/>
              <a:gd name="T51" fmla="*/ 2147483647 h 524"/>
              <a:gd name="T52" fmla="*/ 2147483647 w 606"/>
              <a:gd name="T53" fmla="*/ 2147483647 h 524"/>
              <a:gd name="T54" fmla="*/ 2147483647 w 606"/>
              <a:gd name="T55" fmla="*/ 2147483647 h 524"/>
              <a:gd name="T56" fmla="*/ 2147483647 w 606"/>
              <a:gd name="T57" fmla="*/ 2147483647 h 524"/>
              <a:gd name="T58" fmla="*/ 2147483647 w 606"/>
              <a:gd name="T59" fmla="*/ 2147483647 h 524"/>
              <a:gd name="T60" fmla="*/ 2147483647 w 606"/>
              <a:gd name="T61" fmla="*/ 2147483647 h 524"/>
              <a:gd name="T62" fmla="*/ 2147483647 w 606"/>
              <a:gd name="T63" fmla="*/ 2147483647 h 524"/>
              <a:gd name="T64" fmla="*/ 2147483647 w 606"/>
              <a:gd name="T65" fmla="*/ 2147483647 h 524"/>
              <a:gd name="T66" fmla="*/ 2147483647 w 606"/>
              <a:gd name="T67" fmla="*/ 2147483647 h 524"/>
              <a:gd name="T68" fmla="*/ 2147483647 w 606"/>
              <a:gd name="T69" fmla="*/ 2147483647 h 524"/>
              <a:gd name="T70" fmla="*/ 2147483647 w 606"/>
              <a:gd name="T71" fmla="*/ 2147483647 h 524"/>
              <a:gd name="T72" fmla="*/ 2147483647 w 606"/>
              <a:gd name="T73" fmla="*/ 2147483647 h 524"/>
              <a:gd name="T74" fmla="*/ 2147483647 w 606"/>
              <a:gd name="T75" fmla="*/ 0 h 524"/>
              <a:gd name="T76" fmla="*/ 0 w 606"/>
              <a:gd name="T77" fmla="*/ 2147483647 h 52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06"/>
              <a:gd name="T118" fmla="*/ 0 h 524"/>
              <a:gd name="T119" fmla="*/ 606 w 606"/>
              <a:gd name="T120" fmla="*/ 524 h 52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06" h="524">
                <a:moveTo>
                  <a:pt x="0" y="7"/>
                </a:moveTo>
                <a:lnTo>
                  <a:pt x="37" y="75"/>
                </a:lnTo>
                <a:lnTo>
                  <a:pt x="55" y="90"/>
                </a:lnTo>
                <a:lnTo>
                  <a:pt x="68" y="89"/>
                </a:lnTo>
                <a:lnTo>
                  <a:pt x="73" y="96"/>
                </a:lnTo>
                <a:lnTo>
                  <a:pt x="75" y="104"/>
                </a:lnTo>
                <a:lnTo>
                  <a:pt x="68" y="104"/>
                </a:lnTo>
                <a:lnTo>
                  <a:pt x="56" y="130"/>
                </a:lnTo>
                <a:lnTo>
                  <a:pt x="83" y="168"/>
                </a:lnTo>
                <a:lnTo>
                  <a:pt x="102" y="174"/>
                </a:lnTo>
                <a:lnTo>
                  <a:pt x="100" y="418"/>
                </a:lnTo>
                <a:lnTo>
                  <a:pt x="102" y="479"/>
                </a:lnTo>
                <a:lnTo>
                  <a:pt x="504" y="466"/>
                </a:lnTo>
                <a:lnTo>
                  <a:pt x="510" y="502"/>
                </a:lnTo>
                <a:lnTo>
                  <a:pt x="493" y="523"/>
                </a:lnTo>
                <a:lnTo>
                  <a:pt x="553" y="521"/>
                </a:lnTo>
                <a:lnTo>
                  <a:pt x="565" y="502"/>
                </a:lnTo>
                <a:lnTo>
                  <a:pt x="567" y="479"/>
                </a:lnTo>
                <a:lnTo>
                  <a:pt x="580" y="462"/>
                </a:lnTo>
                <a:lnTo>
                  <a:pt x="587" y="445"/>
                </a:lnTo>
                <a:lnTo>
                  <a:pt x="599" y="443"/>
                </a:lnTo>
                <a:lnTo>
                  <a:pt x="605" y="405"/>
                </a:lnTo>
                <a:lnTo>
                  <a:pt x="595" y="403"/>
                </a:lnTo>
                <a:lnTo>
                  <a:pt x="582" y="403"/>
                </a:lnTo>
                <a:lnTo>
                  <a:pt x="568" y="375"/>
                </a:lnTo>
                <a:lnTo>
                  <a:pt x="561" y="337"/>
                </a:lnTo>
                <a:lnTo>
                  <a:pt x="546" y="314"/>
                </a:lnTo>
                <a:lnTo>
                  <a:pt x="523" y="305"/>
                </a:lnTo>
                <a:lnTo>
                  <a:pt x="493" y="282"/>
                </a:lnTo>
                <a:lnTo>
                  <a:pt x="481" y="248"/>
                </a:lnTo>
                <a:lnTo>
                  <a:pt x="498" y="198"/>
                </a:lnTo>
                <a:lnTo>
                  <a:pt x="483" y="189"/>
                </a:lnTo>
                <a:lnTo>
                  <a:pt x="449" y="189"/>
                </a:lnTo>
                <a:lnTo>
                  <a:pt x="441" y="157"/>
                </a:lnTo>
                <a:lnTo>
                  <a:pt x="385" y="98"/>
                </a:lnTo>
                <a:lnTo>
                  <a:pt x="369" y="45"/>
                </a:lnTo>
                <a:lnTo>
                  <a:pt x="379" y="26"/>
                </a:lnTo>
                <a:lnTo>
                  <a:pt x="350" y="0"/>
                </a:lnTo>
                <a:lnTo>
                  <a:pt x="0" y="7"/>
                </a:lnTo>
              </a:path>
            </a:pathLst>
          </a:custGeom>
          <a:solidFill>
            <a:schemeClr val="tx1"/>
          </a:solidFill>
          <a:ln w="12700" cap="rnd" cmpd="sng">
            <a:solidFill>
              <a:srgbClr val="000000"/>
            </a:solidFill>
            <a:prstDash val="solid"/>
            <a:round/>
            <a:headEnd type="none" w="med" len="med"/>
            <a:tailEnd type="none" w="med" len="med"/>
          </a:ln>
        </p:spPr>
        <p:txBody>
          <a:bodyPr/>
          <a:lstStyle/>
          <a:p>
            <a:endParaRPr lang="en-US"/>
          </a:p>
        </p:txBody>
      </p:sp>
      <p:sp>
        <p:nvSpPr>
          <p:cNvPr id="49190" name="Freeform 44"/>
          <p:cNvSpPr>
            <a:spLocks/>
          </p:cNvSpPr>
          <p:nvPr/>
        </p:nvSpPr>
        <p:spPr bwMode="auto">
          <a:xfrm>
            <a:off x="2319338" y="973138"/>
            <a:ext cx="1471612" cy="935037"/>
          </a:xfrm>
          <a:custGeom>
            <a:avLst/>
            <a:gdLst>
              <a:gd name="T0" fmla="*/ 0 w 927"/>
              <a:gd name="T1" fmla="*/ 2147483647 h 589"/>
              <a:gd name="T2" fmla="*/ 2147483647 w 927"/>
              <a:gd name="T3" fmla="*/ 2147483647 h 589"/>
              <a:gd name="T4" fmla="*/ 2147483647 w 927"/>
              <a:gd name="T5" fmla="*/ 2147483647 h 589"/>
              <a:gd name="T6" fmla="*/ 2147483647 w 927"/>
              <a:gd name="T7" fmla="*/ 2147483647 h 589"/>
              <a:gd name="T8" fmla="*/ 2147483647 w 927"/>
              <a:gd name="T9" fmla="*/ 2147483647 h 589"/>
              <a:gd name="T10" fmla="*/ 2147483647 w 927"/>
              <a:gd name="T11" fmla="*/ 2147483647 h 589"/>
              <a:gd name="T12" fmla="*/ 2147483647 w 927"/>
              <a:gd name="T13" fmla="*/ 2147483647 h 589"/>
              <a:gd name="T14" fmla="*/ 2147483647 w 927"/>
              <a:gd name="T15" fmla="*/ 2147483647 h 589"/>
              <a:gd name="T16" fmla="*/ 2147483647 w 927"/>
              <a:gd name="T17" fmla="*/ 2147483647 h 589"/>
              <a:gd name="T18" fmla="*/ 2147483647 w 927"/>
              <a:gd name="T19" fmla="*/ 2147483647 h 589"/>
              <a:gd name="T20" fmla="*/ 2147483647 w 927"/>
              <a:gd name="T21" fmla="*/ 2147483647 h 589"/>
              <a:gd name="T22" fmla="*/ 2147483647 w 927"/>
              <a:gd name="T23" fmla="*/ 2147483647 h 589"/>
              <a:gd name="T24" fmla="*/ 2147483647 w 927"/>
              <a:gd name="T25" fmla="*/ 2147483647 h 589"/>
              <a:gd name="T26" fmla="*/ 2147483647 w 927"/>
              <a:gd name="T27" fmla="*/ 2147483647 h 589"/>
              <a:gd name="T28" fmla="*/ 2147483647 w 927"/>
              <a:gd name="T29" fmla="*/ 2147483647 h 589"/>
              <a:gd name="T30" fmla="*/ 2147483647 w 927"/>
              <a:gd name="T31" fmla="*/ 2147483647 h 589"/>
              <a:gd name="T32" fmla="*/ 2147483647 w 927"/>
              <a:gd name="T33" fmla="*/ 2147483647 h 589"/>
              <a:gd name="T34" fmla="*/ 2147483647 w 927"/>
              <a:gd name="T35" fmla="*/ 2147483647 h 589"/>
              <a:gd name="T36" fmla="*/ 2147483647 w 927"/>
              <a:gd name="T37" fmla="*/ 2147483647 h 589"/>
              <a:gd name="T38" fmla="*/ 2147483647 w 927"/>
              <a:gd name="T39" fmla="*/ 2147483647 h 589"/>
              <a:gd name="T40" fmla="*/ 2147483647 w 927"/>
              <a:gd name="T41" fmla="*/ 2147483647 h 589"/>
              <a:gd name="T42" fmla="*/ 2147483647 w 927"/>
              <a:gd name="T43" fmla="*/ 2147483647 h 589"/>
              <a:gd name="T44" fmla="*/ 2147483647 w 927"/>
              <a:gd name="T45" fmla="*/ 2147483647 h 589"/>
              <a:gd name="T46" fmla="*/ 2147483647 w 927"/>
              <a:gd name="T47" fmla="*/ 2147483647 h 589"/>
              <a:gd name="T48" fmla="*/ 2147483647 w 927"/>
              <a:gd name="T49" fmla="*/ 2147483647 h 589"/>
              <a:gd name="T50" fmla="*/ 2147483647 w 927"/>
              <a:gd name="T51" fmla="*/ 2147483647 h 589"/>
              <a:gd name="T52" fmla="*/ 2147483647 w 927"/>
              <a:gd name="T53" fmla="*/ 2147483647 h 589"/>
              <a:gd name="T54" fmla="*/ 2147483647 w 927"/>
              <a:gd name="T55" fmla="*/ 2147483647 h 589"/>
              <a:gd name="T56" fmla="*/ 2147483647 w 927"/>
              <a:gd name="T57" fmla="*/ 2147483647 h 589"/>
              <a:gd name="T58" fmla="*/ 2147483647 w 927"/>
              <a:gd name="T59" fmla="*/ 2147483647 h 589"/>
              <a:gd name="T60" fmla="*/ 2147483647 w 927"/>
              <a:gd name="T61" fmla="*/ 2147483647 h 589"/>
              <a:gd name="T62" fmla="*/ 2147483647 w 927"/>
              <a:gd name="T63" fmla="*/ 2147483647 h 589"/>
              <a:gd name="T64" fmla="*/ 2147483647 w 927"/>
              <a:gd name="T65" fmla="*/ 2147483647 h 589"/>
              <a:gd name="T66" fmla="*/ 2147483647 w 927"/>
              <a:gd name="T67" fmla="*/ 0 h 589"/>
              <a:gd name="T68" fmla="*/ 0 w 927"/>
              <a:gd name="T69" fmla="*/ 2147483647 h 5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27"/>
              <a:gd name="T106" fmla="*/ 0 h 589"/>
              <a:gd name="T107" fmla="*/ 927 w 927"/>
              <a:gd name="T108" fmla="*/ 589 h 58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27" h="589">
                <a:moveTo>
                  <a:pt x="0" y="111"/>
                </a:moveTo>
                <a:lnTo>
                  <a:pt x="15" y="147"/>
                </a:lnTo>
                <a:lnTo>
                  <a:pt x="15" y="173"/>
                </a:lnTo>
                <a:lnTo>
                  <a:pt x="7" y="177"/>
                </a:lnTo>
                <a:lnTo>
                  <a:pt x="37" y="204"/>
                </a:lnTo>
                <a:lnTo>
                  <a:pt x="66" y="274"/>
                </a:lnTo>
                <a:lnTo>
                  <a:pt x="74" y="272"/>
                </a:lnTo>
                <a:lnTo>
                  <a:pt x="74" y="283"/>
                </a:lnTo>
                <a:lnTo>
                  <a:pt x="89" y="285"/>
                </a:lnTo>
                <a:lnTo>
                  <a:pt x="100" y="287"/>
                </a:lnTo>
                <a:lnTo>
                  <a:pt x="72" y="336"/>
                </a:lnTo>
                <a:lnTo>
                  <a:pt x="75" y="372"/>
                </a:lnTo>
                <a:lnTo>
                  <a:pt x="58" y="404"/>
                </a:lnTo>
                <a:lnTo>
                  <a:pt x="70" y="419"/>
                </a:lnTo>
                <a:lnTo>
                  <a:pt x="110" y="398"/>
                </a:lnTo>
                <a:lnTo>
                  <a:pt x="136" y="510"/>
                </a:lnTo>
                <a:lnTo>
                  <a:pt x="153" y="516"/>
                </a:lnTo>
                <a:lnTo>
                  <a:pt x="155" y="548"/>
                </a:lnTo>
                <a:lnTo>
                  <a:pt x="168" y="563"/>
                </a:lnTo>
                <a:lnTo>
                  <a:pt x="182" y="550"/>
                </a:lnTo>
                <a:lnTo>
                  <a:pt x="203" y="559"/>
                </a:lnTo>
                <a:lnTo>
                  <a:pt x="222" y="548"/>
                </a:lnTo>
                <a:lnTo>
                  <a:pt x="269" y="559"/>
                </a:lnTo>
                <a:lnTo>
                  <a:pt x="282" y="561"/>
                </a:lnTo>
                <a:lnTo>
                  <a:pt x="294" y="540"/>
                </a:lnTo>
                <a:lnTo>
                  <a:pt x="313" y="574"/>
                </a:lnTo>
                <a:lnTo>
                  <a:pt x="326" y="518"/>
                </a:lnTo>
                <a:lnTo>
                  <a:pt x="576" y="555"/>
                </a:lnTo>
                <a:lnTo>
                  <a:pt x="888" y="588"/>
                </a:lnTo>
                <a:lnTo>
                  <a:pt x="897" y="482"/>
                </a:lnTo>
                <a:lnTo>
                  <a:pt x="926" y="136"/>
                </a:lnTo>
                <a:lnTo>
                  <a:pt x="519" y="88"/>
                </a:lnTo>
                <a:lnTo>
                  <a:pt x="311" y="56"/>
                </a:lnTo>
                <a:lnTo>
                  <a:pt x="24" y="0"/>
                </a:lnTo>
                <a:lnTo>
                  <a:pt x="0" y="111"/>
                </a:lnTo>
              </a:path>
            </a:pathLst>
          </a:custGeom>
          <a:solidFill>
            <a:srgbClr val="33C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9191" name="Freeform 45"/>
          <p:cNvSpPr>
            <a:spLocks/>
          </p:cNvSpPr>
          <p:nvPr/>
        </p:nvSpPr>
        <p:spPr bwMode="auto">
          <a:xfrm>
            <a:off x="3665538" y="2270125"/>
            <a:ext cx="1192212" cy="595313"/>
          </a:xfrm>
          <a:custGeom>
            <a:avLst/>
            <a:gdLst>
              <a:gd name="T0" fmla="*/ 0 w 751"/>
              <a:gd name="T1" fmla="*/ 2147483647 h 375"/>
              <a:gd name="T2" fmla="*/ 2147483647 w 751"/>
              <a:gd name="T3" fmla="*/ 0 h 375"/>
              <a:gd name="T4" fmla="*/ 2147483647 w 751"/>
              <a:gd name="T5" fmla="*/ 2147483647 h 375"/>
              <a:gd name="T6" fmla="*/ 2147483647 w 751"/>
              <a:gd name="T7" fmla="*/ 2147483647 h 375"/>
              <a:gd name="T8" fmla="*/ 2147483647 w 751"/>
              <a:gd name="T9" fmla="*/ 2147483647 h 375"/>
              <a:gd name="T10" fmla="*/ 2147483647 w 751"/>
              <a:gd name="T11" fmla="*/ 2147483647 h 375"/>
              <a:gd name="T12" fmla="*/ 2147483647 w 751"/>
              <a:gd name="T13" fmla="*/ 2147483647 h 375"/>
              <a:gd name="T14" fmla="*/ 2147483647 w 751"/>
              <a:gd name="T15" fmla="*/ 2147483647 h 375"/>
              <a:gd name="T16" fmla="*/ 2147483647 w 751"/>
              <a:gd name="T17" fmla="*/ 2147483647 h 375"/>
              <a:gd name="T18" fmla="*/ 2147483647 w 751"/>
              <a:gd name="T19" fmla="*/ 2147483647 h 375"/>
              <a:gd name="T20" fmla="*/ 2147483647 w 751"/>
              <a:gd name="T21" fmla="*/ 2147483647 h 375"/>
              <a:gd name="T22" fmla="*/ 2147483647 w 751"/>
              <a:gd name="T23" fmla="*/ 2147483647 h 375"/>
              <a:gd name="T24" fmla="*/ 2147483647 w 751"/>
              <a:gd name="T25" fmla="*/ 2147483647 h 375"/>
              <a:gd name="T26" fmla="*/ 2147483647 w 751"/>
              <a:gd name="T27" fmla="*/ 2147483647 h 375"/>
              <a:gd name="T28" fmla="*/ 2147483647 w 751"/>
              <a:gd name="T29" fmla="*/ 2147483647 h 375"/>
              <a:gd name="T30" fmla="*/ 2147483647 w 751"/>
              <a:gd name="T31" fmla="*/ 2147483647 h 375"/>
              <a:gd name="T32" fmla="*/ 2147483647 w 751"/>
              <a:gd name="T33" fmla="*/ 2147483647 h 375"/>
              <a:gd name="T34" fmla="*/ 2147483647 w 751"/>
              <a:gd name="T35" fmla="*/ 2147483647 h 375"/>
              <a:gd name="T36" fmla="*/ 2147483647 w 751"/>
              <a:gd name="T37" fmla="*/ 2147483647 h 375"/>
              <a:gd name="T38" fmla="*/ 0 w 751"/>
              <a:gd name="T39" fmla="*/ 2147483647 h 37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51"/>
              <a:gd name="T61" fmla="*/ 0 h 375"/>
              <a:gd name="T62" fmla="*/ 751 w 751"/>
              <a:gd name="T63" fmla="*/ 375 h 37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51" h="375">
                <a:moveTo>
                  <a:pt x="0" y="228"/>
                </a:moveTo>
                <a:lnTo>
                  <a:pt x="18" y="0"/>
                </a:lnTo>
                <a:lnTo>
                  <a:pt x="484" y="28"/>
                </a:lnTo>
                <a:lnTo>
                  <a:pt x="514" y="52"/>
                </a:lnTo>
                <a:lnTo>
                  <a:pt x="569" y="51"/>
                </a:lnTo>
                <a:lnTo>
                  <a:pt x="594" y="54"/>
                </a:lnTo>
                <a:lnTo>
                  <a:pt x="626" y="68"/>
                </a:lnTo>
                <a:lnTo>
                  <a:pt x="641" y="86"/>
                </a:lnTo>
                <a:lnTo>
                  <a:pt x="655" y="90"/>
                </a:lnTo>
                <a:lnTo>
                  <a:pt x="681" y="162"/>
                </a:lnTo>
                <a:lnTo>
                  <a:pt x="683" y="185"/>
                </a:lnTo>
                <a:lnTo>
                  <a:pt x="698" y="215"/>
                </a:lnTo>
                <a:lnTo>
                  <a:pt x="708" y="272"/>
                </a:lnTo>
                <a:lnTo>
                  <a:pt x="702" y="289"/>
                </a:lnTo>
                <a:lnTo>
                  <a:pt x="712" y="306"/>
                </a:lnTo>
                <a:lnTo>
                  <a:pt x="750" y="374"/>
                </a:lnTo>
                <a:lnTo>
                  <a:pt x="413" y="368"/>
                </a:lnTo>
                <a:lnTo>
                  <a:pt x="163" y="355"/>
                </a:lnTo>
                <a:lnTo>
                  <a:pt x="170" y="241"/>
                </a:lnTo>
                <a:lnTo>
                  <a:pt x="0" y="228"/>
                </a:lnTo>
              </a:path>
            </a:pathLst>
          </a:custGeom>
          <a:solidFill>
            <a:srgbClr val="003399"/>
          </a:solidFill>
          <a:ln w="9525" cap="flat" cmpd="sng">
            <a:solidFill>
              <a:schemeClr val="bg1"/>
            </a:solidFill>
            <a:prstDash val="solid"/>
            <a:round/>
            <a:headEnd type="none" w="med" len="med"/>
            <a:tailEnd type="none" w="med" len="med"/>
          </a:ln>
        </p:spPr>
        <p:txBody>
          <a:bodyPr lIns="92075" tIns="46038" rIns="92075" bIns="46038"/>
          <a:lstStyle/>
          <a:p>
            <a:endParaRPr lang="en-US"/>
          </a:p>
        </p:txBody>
      </p:sp>
      <p:sp>
        <p:nvSpPr>
          <p:cNvPr id="49192" name="Freeform 46"/>
          <p:cNvSpPr>
            <a:spLocks/>
          </p:cNvSpPr>
          <p:nvPr/>
        </p:nvSpPr>
        <p:spPr bwMode="auto">
          <a:xfrm>
            <a:off x="1433513" y="2081213"/>
            <a:ext cx="914400" cy="1416050"/>
          </a:xfrm>
          <a:custGeom>
            <a:avLst/>
            <a:gdLst>
              <a:gd name="T0" fmla="*/ 0 w 576"/>
              <a:gd name="T1" fmla="*/ 2147483647 h 892"/>
              <a:gd name="T2" fmla="*/ 2147483647 w 576"/>
              <a:gd name="T3" fmla="*/ 2147483647 h 892"/>
              <a:gd name="T4" fmla="*/ 2147483647 w 576"/>
              <a:gd name="T5" fmla="*/ 2147483647 h 892"/>
              <a:gd name="T6" fmla="*/ 2147483647 w 576"/>
              <a:gd name="T7" fmla="*/ 2147483647 h 892"/>
              <a:gd name="T8" fmla="*/ 2147483647 w 576"/>
              <a:gd name="T9" fmla="*/ 2147483647 h 892"/>
              <a:gd name="T10" fmla="*/ 2147483647 w 576"/>
              <a:gd name="T11" fmla="*/ 2147483647 h 892"/>
              <a:gd name="T12" fmla="*/ 2147483647 w 576"/>
              <a:gd name="T13" fmla="*/ 2147483647 h 892"/>
              <a:gd name="T14" fmla="*/ 2147483647 w 576"/>
              <a:gd name="T15" fmla="*/ 2147483647 h 892"/>
              <a:gd name="T16" fmla="*/ 2147483647 w 576"/>
              <a:gd name="T17" fmla="*/ 2147483647 h 892"/>
              <a:gd name="T18" fmla="*/ 2147483647 w 576"/>
              <a:gd name="T19" fmla="*/ 0 h 892"/>
              <a:gd name="T20" fmla="*/ 0 w 576"/>
              <a:gd name="T21" fmla="*/ 2147483647 h 8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6"/>
              <a:gd name="T34" fmla="*/ 0 h 892"/>
              <a:gd name="T35" fmla="*/ 576 w 576"/>
              <a:gd name="T36" fmla="*/ 892 h 89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6" h="892">
                <a:moveTo>
                  <a:pt x="0" y="325"/>
                </a:moveTo>
                <a:lnTo>
                  <a:pt x="24" y="378"/>
                </a:lnTo>
                <a:lnTo>
                  <a:pt x="368" y="891"/>
                </a:lnTo>
                <a:lnTo>
                  <a:pt x="377" y="771"/>
                </a:lnTo>
                <a:lnTo>
                  <a:pt x="400" y="762"/>
                </a:lnTo>
                <a:lnTo>
                  <a:pt x="432" y="783"/>
                </a:lnTo>
                <a:lnTo>
                  <a:pt x="463" y="677"/>
                </a:lnTo>
                <a:lnTo>
                  <a:pt x="575" y="115"/>
                </a:lnTo>
                <a:lnTo>
                  <a:pt x="330" y="60"/>
                </a:lnTo>
                <a:lnTo>
                  <a:pt x="81" y="0"/>
                </a:lnTo>
                <a:lnTo>
                  <a:pt x="0" y="325"/>
                </a:lnTo>
              </a:path>
            </a:pathLst>
          </a:custGeom>
          <a:solidFill>
            <a:srgbClr val="33CCFF"/>
          </a:solidFill>
          <a:ln w="12700" cap="sq" algn="ctr">
            <a:solidFill>
              <a:schemeClr val="bg1"/>
            </a:solidFill>
            <a:miter lim="800000"/>
            <a:headEnd/>
            <a:tailEnd/>
          </a:ln>
        </p:spPr>
        <p:txBody>
          <a:bodyPr wrap="none" anchor="ctr"/>
          <a:lstStyle/>
          <a:p>
            <a:endParaRPr lang="en-US"/>
          </a:p>
        </p:txBody>
      </p:sp>
      <p:sp>
        <p:nvSpPr>
          <p:cNvPr id="49193" name="Freeform 47"/>
          <p:cNvSpPr>
            <a:spLocks/>
          </p:cNvSpPr>
          <p:nvPr/>
        </p:nvSpPr>
        <p:spPr bwMode="auto">
          <a:xfrm>
            <a:off x="7847013" y="1501775"/>
            <a:ext cx="231775" cy="501650"/>
          </a:xfrm>
          <a:custGeom>
            <a:avLst/>
            <a:gdLst>
              <a:gd name="T0" fmla="*/ 0 w 146"/>
              <a:gd name="T1" fmla="*/ 2147483647 h 316"/>
              <a:gd name="T2" fmla="*/ 2147483647 w 146"/>
              <a:gd name="T3" fmla="*/ 2147483647 h 316"/>
              <a:gd name="T4" fmla="*/ 2147483647 w 146"/>
              <a:gd name="T5" fmla="*/ 2147483647 h 316"/>
              <a:gd name="T6" fmla="*/ 2147483647 w 146"/>
              <a:gd name="T7" fmla="*/ 2147483647 h 316"/>
              <a:gd name="T8" fmla="*/ 2147483647 w 146"/>
              <a:gd name="T9" fmla="*/ 2147483647 h 316"/>
              <a:gd name="T10" fmla="*/ 2147483647 w 146"/>
              <a:gd name="T11" fmla="*/ 0 h 316"/>
              <a:gd name="T12" fmla="*/ 2147483647 w 146"/>
              <a:gd name="T13" fmla="*/ 2147483647 h 316"/>
              <a:gd name="T14" fmla="*/ 2147483647 w 146"/>
              <a:gd name="T15" fmla="*/ 2147483647 h 316"/>
              <a:gd name="T16" fmla="*/ 2147483647 w 146"/>
              <a:gd name="T17" fmla="*/ 2147483647 h 316"/>
              <a:gd name="T18" fmla="*/ 2147483647 w 146"/>
              <a:gd name="T19" fmla="*/ 2147483647 h 316"/>
              <a:gd name="T20" fmla="*/ 2147483647 w 146"/>
              <a:gd name="T21" fmla="*/ 2147483647 h 316"/>
              <a:gd name="T22" fmla="*/ 2147483647 w 146"/>
              <a:gd name="T23" fmla="*/ 2147483647 h 316"/>
              <a:gd name="T24" fmla="*/ 0 w 146"/>
              <a:gd name="T25" fmla="*/ 2147483647 h 3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6"/>
              <a:gd name="T40" fmla="*/ 0 h 316"/>
              <a:gd name="T41" fmla="*/ 146 w 146"/>
              <a:gd name="T42" fmla="*/ 316 h 3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6" h="316">
                <a:moveTo>
                  <a:pt x="0" y="215"/>
                </a:moveTo>
                <a:lnTo>
                  <a:pt x="7" y="149"/>
                </a:lnTo>
                <a:lnTo>
                  <a:pt x="26" y="115"/>
                </a:lnTo>
                <a:lnTo>
                  <a:pt x="28" y="41"/>
                </a:lnTo>
                <a:lnTo>
                  <a:pt x="26" y="15"/>
                </a:lnTo>
                <a:lnTo>
                  <a:pt x="48" y="0"/>
                </a:lnTo>
                <a:lnTo>
                  <a:pt x="112" y="198"/>
                </a:lnTo>
                <a:lnTo>
                  <a:pt x="143" y="239"/>
                </a:lnTo>
                <a:lnTo>
                  <a:pt x="145" y="250"/>
                </a:lnTo>
                <a:lnTo>
                  <a:pt x="143" y="267"/>
                </a:lnTo>
                <a:lnTo>
                  <a:pt x="112" y="288"/>
                </a:lnTo>
                <a:lnTo>
                  <a:pt x="13" y="315"/>
                </a:lnTo>
                <a:lnTo>
                  <a:pt x="0" y="215"/>
                </a:lnTo>
              </a:path>
            </a:pathLst>
          </a:custGeom>
          <a:solidFill>
            <a:schemeClr val="tx1"/>
          </a:solidFill>
          <a:ln w="12700" cap="sq" cmpd="sng">
            <a:solidFill>
              <a:schemeClr val="bg1"/>
            </a:solidFill>
            <a:prstDash val="solid"/>
            <a:round/>
            <a:headEnd/>
            <a:tailEnd/>
          </a:ln>
        </p:spPr>
        <p:txBody>
          <a:bodyPr wrap="none" anchor="ctr"/>
          <a:lstStyle/>
          <a:p>
            <a:endParaRPr lang="en-US"/>
          </a:p>
        </p:txBody>
      </p:sp>
      <p:sp>
        <p:nvSpPr>
          <p:cNvPr id="49194" name="Freeform 48"/>
          <p:cNvSpPr>
            <a:spLocks/>
          </p:cNvSpPr>
          <p:nvPr/>
        </p:nvSpPr>
        <p:spPr bwMode="auto">
          <a:xfrm>
            <a:off x="7588250" y="2286000"/>
            <a:ext cx="192088" cy="438150"/>
          </a:xfrm>
          <a:custGeom>
            <a:avLst/>
            <a:gdLst>
              <a:gd name="T0" fmla="*/ 0 w 121"/>
              <a:gd name="T1" fmla="*/ 2147483647 h 276"/>
              <a:gd name="T2" fmla="*/ 2147483647 w 121"/>
              <a:gd name="T3" fmla="*/ 2147483647 h 276"/>
              <a:gd name="T4" fmla="*/ 2147483647 w 121"/>
              <a:gd name="T5" fmla="*/ 2147483647 h 276"/>
              <a:gd name="T6" fmla="*/ 2147483647 w 121"/>
              <a:gd name="T7" fmla="*/ 2147483647 h 276"/>
              <a:gd name="T8" fmla="*/ 2147483647 w 121"/>
              <a:gd name="T9" fmla="*/ 2147483647 h 276"/>
              <a:gd name="T10" fmla="*/ 2147483647 w 121"/>
              <a:gd name="T11" fmla="*/ 2147483647 h 276"/>
              <a:gd name="T12" fmla="*/ 2147483647 w 121"/>
              <a:gd name="T13" fmla="*/ 2147483647 h 276"/>
              <a:gd name="T14" fmla="*/ 2147483647 w 121"/>
              <a:gd name="T15" fmla="*/ 0 h 276"/>
              <a:gd name="T16" fmla="*/ 2147483647 w 121"/>
              <a:gd name="T17" fmla="*/ 2147483647 h 276"/>
              <a:gd name="T18" fmla="*/ 2147483647 w 121"/>
              <a:gd name="T19" fmla="*/ 2147483647 h 276"/>
              <a:gd name="T20" fmla="*/ 2147483647 w 121"/>
              <a:gd name="T21" fmla="*/ 2147483647 h 276"/>
              <a:gd name="T22" fmla="*/ 2147483647 w 121"/>
              <a:gd name="T23" fmla="*/ 2147483647 h 276"/>
              <a:gd name="T24" fmla="*/ 2147483647 w 121"/>
              <a:gd name="T25" fmla="*/ 2147483647 h 276"/>
              <a:gd name="T26" fmla="*/ 2147483647 w 121"/>
              <a:gd name="T27" fmla="*/ 2147483647 h 276"/>
              <a:gd name="T28" fmla="*/ 2147483647 w 121"/>
              <a:gd name="T29" fmla="*/ 2147483647 h 276"/>
              <a:gd name="T30" fmla="*/ 2147483647 w 121"/>
              <a:gd name="T31" fmla="*/ 2147483647 h 276"/>
              <a:gd name="T32" fmla="*/ 2147483647 w 121"/>
              <a:gd name="T33" fmla="*/ 2147483647 h 276"/>
              <a:gd name="T34" fmla="*/ 2147483647 w 121"/>
              <a:gd name="T35" fmla="*/ 2147483647 h 276"/>
              <a:gd name="T36" fmla="*/ 2147483647 w 121"/>
              <a:gd name="T37" fmla="*/ 2147483647 h 276"/>
              <a:gd name="T38" fmla="*/ 2147483647 w 121"/>
              <a:gd name="T39" fmla="*/ 2147483647 h 276"/>
              <a:gd name="T40" fmla="*/ 2147483647 w 121"/>
              <a:gd name="T41" fmla="*/ 2147483647 h 276"/>
              <a:gd name="T42" fmla="*/ 2147483647 w 121"/>
              <a:gd name="T43" fmla="*/ 2147483647 h 276"/>
              <a:gd name="T44" fmla="*/ 2147483647 w 121"/>
              <a:gd name="T45" fmla="*/ 2147483647 h 276"/>
              <a:gd name="T46" fmla="*/ 2147483647 w 121"/>
              <a:gd name="T47" fmla="*/ 2147483647 h 276"/>
              <a:gd name="T48" fmla="*/ 2147483647 w 121"/>
              <a:gd name="T49" fmla="*/ 2147483647 h 276"/>
              <a:gd name="T50" fmla="*/ 2147483647 w 121"/>
              <a:gd name="T51" fmla="*/ 2147483647 h 276"/>
              <a:gd name="T52" fmla="*/ 2147483647 w 121"/>
              <a:gd name="T53" fmla="*/ 2147483647 h 276"/>
              <a:gd name="T54" fmla="*/ 2147483647 w 121"/>
              <a:gd name="T55" fmla="*/ 2147483647 h 276"/>
              <a:gd name="T56" fmla="*/ 2147483647 w 121"/>
              <a:gd name="T57" fmla="*/ 2147483647 h 276"/>
              <a:gd name="T58" fmla="*/ 2147483647 w 121"/>
              <a:gd name="T59" fmla="*/ 2147483647 h 276"/>
              <a:gd name="T60" fmla="*/ 2147483647 w 121"/>
              <a:gd name="T61" fmla="*/ 2147483647 h 276"/>
              <a:gd name="T62" fmla="*/ 2147483647 w 121"/>
              <a:gd name="T63" fmla="*/ 2147483647 h 276"/>
              <a:gd name="T64" fmla="*/ 2147483647 w 121"/>
              <a:gd name="T65" fmla="*/ 2147483647 h 276"/>
              <a:gd name="T66" fmla="*/ 2147483647 w 121"/>
              <a:gd name="T67" fmla="*/ 2147483647 h 276"/>
              <a:gd name="T68" fmla="*/ 2147483647 w 121"/>
              <a:gd name="T69" fmla="*/ 2147483647 h 276"/>
              <a:gd name="T70" fmla="*/ 2147483647 w 121"/>
              <a:gd name="T71" fmla="*/ 2147483647 h 276"/>
              <a:gd name="T72" fmla="*/ 2147483647 w 121"/>
              <a:gd name="T73" fmla="*/ 2147483647 h 276"/>
              <a:gd name="T74" fmla="*/ 0 w 121"/>
              <a:gd name="T75" fmla="*/ 2147483647 h 27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21"/>
              <a:gd name="T115" fmla="*/ 0 h 276"/>
              <a:gd name="T116" fmla="*/ 121 w 121"/>
              <a:gd name="T117" fmla="*/ 276 h 27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21" h="276">
                <a:moveTo>
                  <a:pt x="0" y="203"/>
                </a:moveTo>
                <a:lnTo>
                  <a:pt x="5" y="186"/>
                </a:lnTo>
                <a:lnTo>
                  <a:pt x="26" y="173"/>
                </a:lnTo>
                <a:lnTo>
                  <a:pt x="37" y="150"/>
                </a:lnTo>
                <a:lnTo>
                  <a:pt x="54" y="133"/>
                </a:lnTo>
                <a:lnTo>
                  <a:pt x="5" y="92"/>
                </a:lnTo>
                <a:lnTo>
                  <a:pt x="1" y="54"/>
                </a:lnTo>
                <a:lnTo>
                  <a:pt x="26" y="0"/>
                </a:lnTo>
                <a:lnTo>
                  <a:pt x="103" y="26"/>
                </a:lnTo>
                <a:lnTo>
                  <a:pt x="105" y="35"/>
                </a:lnTo>
                <a:lnTo>
                  <a:pt x="95" y="67"/>
                </a:lnTo>
                <a:lnTo>
                  <a:pt x="86" y="75"/>
                </a:lnTo>
                <a:lnTo>
                  <a:pt x="84" y="90"/>
                </a:lnTo>
                <a:lnTo>
                  <a:pt x="93" y="92"/>
                </a:lnTo>
                <a:lnTo>
                  <a:pt x="103" y="92"/>
                </a:lnTo>
                <a:lnTo>
                  <a:pt x="110" y="92"/>
                </a:lnTo>
                <a:lnTo>
                  <a:pt x="106" y="88"/>
                </a:lnTo>
                <a:lnTo>
                  <a:pt x="112" y="90"/>
                </a:lnTo>
                <a:lnTo>
                  <a:pt x="120" y="107"/>
                </a:lnTo>
                <a:lnTo>
                  <a:pt x="120" y="167"/>
                </a:lnTo>
                <a:lnTo>
                  <a:pt x="118" y="148"/>
                </a:lnTo>
                <a:lnTo>
                  <a:pt x="112" y="139"/>
                </a:lnTo>
                <a:lnTo>
                  <a:pt x="112" y="145"/>
                </a:lnTo>
                <a:lnTo>
                  <a:pt x="114" y="158"/>
                </a:lnTo>
                <a:lnTo>
                  <a:pt x="112" y="167"/>
                </a:lnTo>
                <a:lnTo>
                  <a:pt x="112" y="178"/>
                </a:lnTo>
                <a:lnTo>
                  <a:pt x="106" y="197"/>
                </a:lnTo>
                <a:lnTo>
                  <a:pt x="99" y="197"/>
                </a:lnTo>
                <a:lnTo>
                  <a:pt x="103" y="210"/>
                </a:lnTo>
                <a:lnTo>
                  <a:pt x="90" y="229"/>
                </a:lnTo>
                <a:lnTo>
                  <a:pt x="71" y="275"/>
                </a:lnTo>
                <a:lnTo>
                  <a:pt x="65" y="275"/>
                </a:lnTo>
                <a:lnTo>
                  <a:pt x="67" y="258"/>
                </a:lnTo>
                <a:lnTo>
                  <a:pt x="65" y="248"/>
                </a:lnTo>
                <a:lnTo>
                  <a:pt x="46" y="250"/>
                </a:lnTo>
                <a:lnTo>
                  <a:pt x="15" y="231"/>
                </a:lnTo>
                <a:lnTo>
                  <a:pt x="5" y="226"/>
                </a:lnTo>
                <a:lnTo>
                  <a:pt x="0" y="203"/>
                </a:lnTo>
              </a:path>
            </a:pathLst>
          </a:custGeom>
          <a:solidFill>
            <a:srgbClr val="33C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9195" name="Freeform 49"/>
          <p:cNvSpPr>
            <a:spLocks/>
          </p:cNvSpPr>
          <p:nvPr/>
        </p:nvSpPr>
        <p:spPr bwMode="auto">
          <a:xfrm>
            <a:off x="2743200" y="3276600"/>
            <a:ext cx="1022350" cy="1038225"/>
          </a:xfrm>
          <a:custGeom>
            <a:avLst/>
            <a:gdLst>
              <a:gd name="T0" fmla="*/ 0 w 644"/>
              <a:gd name="T1" fmla="*/ 2147483647 h 654"/>
              <a:gd name="T2" fmla="*/ 2147483647 w 644"/>
              <a:gd name="T3" fmla="*/ 2147483647 h 654"/>
              <a:gd name="T4" fmla="*/ 2147483647 w 644"/>
              <a:gd name="T5" fmla="*/ 2147483647 h 654"/>
              <a:gd name="T6" fmla="*/ 2147483647 w 644"/>
              <a:gd name="T7" fmla="*/ 2147483647 h 654"/>
              <a:gd name="T8" fmla="*/ 2147483647 w 644"/>
              <a:gd name="T9" fmla="*/ 2147483647 h 654"/>
              <a:gd name="T10" fmla="*/ 2147483647 w 644"/>
              <a:gd name="T11" fmla="*/ 2147483647 h 654"/>
              <a:gd name="T12" fmla="*/ 2147483647 w 644"/>
              <a:gd name="T13" fmla="*/ 2147483647 h 654"/>
              <a:gd name="T14" fmla="*/ 2147483647 w 644"/>
              <a:gd name="T15" fmla="*/ 2147483647 h 654"/>
              <a:gd name="T16" fmla="*/ 2147483647 w 644"/>
              <a:gd name="T17" fmla="*/ 2147483647 h 654"/>
              <a:gd name="T18" fmla="*/ 2147483647 w 644"/>
              <a:gd name="T19" fmla="*/ 2147483647 h 654"/>
              <a:gd name="T20" fmla="*/ 2147483647 w 644"/>
              <a:gd name="T21" fmla="*/ 0 h 654"/>
              <a:gd name="T22" fmla="*/ 0 w 644"/>
              <a:gd name="T23" fmla="*/ 2147483647 h 6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44"/>
              <a:gd name="T37" fmla="*/ 0 h 654"/>
              <a:gd name="T38" fmla="*/ 644 w 644"/>
              <a:gd name="T39" fmla="*/ 654 h 6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44" h="654">
                <a:moveTo>
                  <a:pt x="0" y="641"/>
                </a:moveTo>
                <a:lnTo>
                  <a:pt x="79" y="653"/>
                </a:lnTo>
                <a:lnTo>
                  <a:pt x="89" y="601"/>
                </a:lnTo>
                <a:lnTo>
                  <a:pt x="249" y="624"/>
                </a:lnTo>
                <a:lnTo>
                  <a:pt x="241" y="600"/>
                </a:lnTo>
                <a:lnTo>
                  <a:pt x="266" y="600"/>
                </a:lnTo>
                <a:lnTo>
                  <a:pt x="589" y="632"/>
                </a:lnTo>
                <a:lnTo>
                  <a:pt x="635" y="121"/>
                </a:lnTo>
                <a:lnTo>
                  <a:pt x="643" y="62"/>
                </a:lnTo>
                <a:lnTo>
                  <a:pt x="369" y="35"/>
                </a:lnTo>
                <a:lnTo>
                  <a:pt x="95" y="0"/>
                </a:lnTo>
                <a:lnTo>
                  <a:pt x="0" y="641"/>
                </a:lnTo>
              </a:path>
            </a:pathLst>
          </a:custGeom>
          <a:solidFill>
            <a:srgbClr val="C0C0C0"/>
          </a:solidFill>
          <a:ln w="12700" cap="rnd" cmpd="sng">
            <a:solidFill>
              <a:schemeClr val="bg1"/>
            </a:solidFill>
            <a:prstDash val="solid"/>
            <a:round/>
            <a:headEnd type="none" w="med" len="med"/>
            <a:tailEnd type="none" w="med" len="med"/>
          </a:ln>
        </p:spPr>
        <p:txBody>
          <a:bodyPr/>
          <a:lstStyle/>
          <a:p>
            <a:endParaRPr lang="en-US"/>
          </a:p>
        </p:txBody>
      </p:sp>
      <p:sp>
        <p:nvSpPr>
          <p:cNvPr id="49196" name="Freeform 50"/>
          <p:cNvSpPr>
            <a:spLocks/>
          </p:cNvSpPr>
          <p:nvPr/>
        </p:nvSpPr>
        <p:spPr bwMode="auto">
          <a:xfrm>
            <a:off x="6483350" y="3211513"/>
            <a:ext cx="1230313" cy="546100"/>
          </a:xfrm>
          <a:custGeom>
            <a:avLst/>
            <a:gdLst>
              <a:gd name="T0" fmla="*/ 0 w 775"/>
              <a:gd name="T1" fmla="*/ 2147483647 h 344"/>
              <a:gd name="T2" fmla="*/ 2147483647 w 775"/>
              <a:gd name="T3" fmla="*/ 2147483647 h 344"/>
              <a:gd name="T4" fmla="*/ 2147483647 w 775"/>
              <a:gd name="T5" fmla="*/ 2147483647 h 344"/>
              <a:gd name="T6" fmla="*/ 2147483647 w 775"/>
              <a:gd name="T7" fmla="*/ 2147483647 h 344"/>
              <a:gd name="T8" fmla="*/ 2147483647 w 775"/>
              <a:gd name="T9" fmla="*/ 2147483647 h 344"/>
              <a:gd name="T10" fmla="*/ 2147483647 w 775"/>
              <a:gd name="T11" fmla="*/ 2147483647 h 344"/>
              <a:gd name="T12" fmla="*/ 2147483647 w 775"/>
              <a:gd name="T13" fmla="*/ 2147483647 h 344"/>
              <a:gd name="T14" fmla="*/ 2147483647 w 775"/>
              <a:gd name="T15" fmla="*/ 2147483647 h 344"/>
              <a:gd name="T16" fmla="*/ 2147483647 w 775"/>
              <a:gd name="T17" fmla="*/ 2147483647 h 344"/>
              <a:gd name="T18" fmla="*/ 2147483647 w 775"/>
              <a:gd name="T19" fmla="*/ 2147483647 h 344"/>
              <a:gd name="T20" fmla="*/ 2147483647 w 775"/>
              <a:gd name="T21" fmla="*/ 2147483647 h 344"/>
              <a:gd name="T22" fmla="*/ 2147483647 w 775"/>
              <a:gd name="T23" fmla="*/ 2147483647 h 344"/>
              <a:gd name="T24" fmla="*/ 2147483647 w 775"/>
              <a:gd name="T25" fmla="*/ 2147483647 h 344"/>
              <a:gd name="T26" fmla="*/ 2147483647 w 775"/>
              <a:gd name="T27" fmla="*/ 2147483647 h 344"/>
              <a:gd name="T28" fmla="*/ 2147483647 w 775"/>
              <a:gd name="T29" fmla="*/ 2147483647 h 344"/>
              <a:gd name="T30" fmla="*/ 2147483647 w 775"/>
              <a:gd name="T31" fmla="*/ 2147483647 h 344"/>
              <a:gd name="T32" fmla="*/ 2147483647 w 775"/>
              <a:gd name="T33" fmla="*/ 2147483647 h 344"/>
              <a:gd name="T34" fmla="*/ 2147483647 w 775"/>
              <a:gd name="T35" fmla="*/ 2147483647 h 344"/>
              <a:gd name="T36" fmla="*/ 2147483647 w 775"/>
              <a:gd name="T37" fmla="*/ 2147483647 h 344"/>
              <a:gd name="T38" fmla="*/ 2147483647 w 775"/>
              <a:gd name="T39" fmla="*/ 2147483647 h 344"/>
              <a:gd name="T40" fmla="*/ 2147483647 w 775"/>
              <a:gd name="T41" fmla="*/ 2147483647 h 344"/>
              <a:gd name="T42" fmla="*/ 2147483647 w 775"/>
              <a:gd name="T43" fmla="*/ 2147483647 h 344"/>
              <a:gd name="T44" fmla="*/ 2147483647 w 775"/>
              <a:gd name="T45" fmla="*/ 2147483647 h 344"/>
              <a:gd name="T46" fmla="*/ 2147483647 w 775"/>
              <a:gd name="T47" fmla="*/ 2147483647 h 344"/>
              <a:gd name="T48" fmla="*/ 2147483647 w 775"/>
              <a:gd name="T49" fmla="*/ 2147483647 h 344"/>
              <a:gd name="T50" fmla="*/ 2147483647 w 775"/>
              <a:gd name="T51" fmla="*/ 2147483647 h 344"/>
              <a:gd name="T52" fmla="*/ 2147483647 w 775"/>
              <a:gd name="T53" fmla="*/ 2147483647 h 344"/>
              <a:gd name="T54" fmla="*/ 2147483647 w 775"/>
              <a:gd name="T55" fmla="*/ 2147483647 h 344"/>
              <a:gd name="T56" fmla="*/ 2147483647 w 775"/>
              <a:gd name="T57" fmla="*/ 2147483647 h 344"/>
              <a:gd name="T58" fmla="*/ 2147483647 w 775"/>
              <a:gd name="T59" fmla="*/ 2147483647 h 344"/>
              <a:gd name="T60" fmla="*/ 2147483647 w 775"/>
              <a:gd name="T61" fmla="*/ 2147483647 h 344"/>
              <a:gd name="T62" fmla="*/ 2147483647 w 775"/>
              <a:gd name="T63" fmla="*/ 2147483647 h 344"/>
              <a:gd name="T64" fmla="*/ 2147483647 w 775"/>
              <a:gd name="T65" fmla="*/ 2147483647 h 344"/>
              <a:gd name="T66" fmla="*/ 2147483647 w 775"/>
              <a:gd name="T67" fmla="*/ 2147483647 h 344"/>
              <a:gd name="T68" fmla="*/ 2147483647 w 775"/>
              <a:gd name="T69" fmla="*/ 2147483647 h 344"/>
              <a:gd name="T70" fmla="*/ 2147483647 w 775"/>
              <a:gd name="T71" fmla="*/ 2147483647 h 344"/>
              <a:gd name="T72" fmla="*/ 2147483647 w 775"/>
              <a:gd name="T73" fmla="*/ 2147483647 h 344"/>
              <a:gd name="T74" fmla="*/ 2147483647 w 775"/>
              <a:gd name="T75" fmla="*/ 2147483647 h 344"/>
              <a:gd name="T76" fmla="*/ 2147483647 w 775"/>
              <a:gd name="T77" fmla="*/ 2147483647 h 344"/>
              <a:gd name="T78" fmla="*/ 2147483647 w 775"/>
              <a:gd name="T79" fmla="*/ 2147483647 h 344"/>
              <a:gd name="T80" fmla="*/ 2147483647 w 775"/>
              <a:gd name="T81" fmla="*/ 2147483647 h 344"/>
              <a:gd name="T82" fmla="*/ 2147483647 w 775"/>
              <a:gd name="T83" fmla="*/ 2147483647 h 344"/>
              <a:gd name="T84" fmla="*/ 2147483647 w 775"/>
              <a:gd name="T85" fmla="*/ 2147483647 h 344"/>
              <a:gd name="T86" fmla="*/ 2147483647 w 775"/>
              <a:gd name="T87" fmla="*/ 2147483647 h 344"/>
              <a:gd name="T88" fmla="*/ 2147483647 w 775"/>
              <a:gd name="T89" fmla="*/ 2147483647 h 3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75"/>
              <a:gd name="T136" fmla="*/ 0 h 344"/>
              <a:gd name="T137" fmla="*/ 775 w 775"/>
              <a:gd name="T138" fmla="*/ 344 h 34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75" h="344">
                <a:moveTo>
                  <a:pt x="0" y="269"/>
                </a:moveTo>
                <a:lnTo>
                  <a:pt x="0" y="297"/>
                </a:lnTo>
                <a:lnTo>
                  <a:pt x="111" y="282"/>
                </a:lnTo>
                <a:lnTo>
                  <a:pt x="177" y="250"/>
                </a:lnTo>
                <a:lnTo>
                  <a:pt x="300" y="237"/>
                </a:lnTo>
                <a:lnTo>
                  <a:pt x="353" y="267"/>
                </a:lnTo>
                <a:lnTo>
                  <a:pt x="433" y="256"/>
                </a:lnTo>
                <a:lnTo>
                  <a:pt x="552" y="343"/>
                </a:lnTo>
                <a:lnTo>
                  <a:pt x="567" y="335"/>
                </a:lnTo>
                <a:lnTo>
                  <a:pt x="598" y="333"/>
                </a:lnTo>
                <a:lnTo>
                  <a:pt x="605" y="309"/>
                </a:lnTo>
                <a:lnTo>
                  <a:pt x="615" y="322"/>
                </a:lnTo>
                <a:lnTo>
                  <a:pt x="620" y="282"/>
                </a:lnTo>
                <a:lnTo>
                  <a:pt x="635" y="261"/>
                </a:lnTo>
                <a:lnTo>
                  <a:pt x="650" y="250"/>
                </a:lnTo>
                <a:lnTo>
                  <a:pt x="643" y="246"/>
                </a:lnTo>
                <a:lnTo>
                  <a:pt x="645" y="237"/>
                </a:lnTo>
                <a:lnTo>
                  <a:pt x="637" y="226"/>
                </a:lnTo>
                <a:lnTo>
                  <a:pt x="649" y="237"/>
                </a:lnTo>
                <a:lnTo>
                  <a:pt x="647" y="241"/>
                </a:lnTo>
                <a:lnTo>
                  <a:pt x="656" y="246"/>
                </a:lnTo>
                <a:lnTo>
                  <a:pt x="664" y="235"/>
                </a:lnTo>
                <a:lnTo>
                  <a:pt x="668" y="235"/>
                </a:lnTo>
                <a:lnTo>
                  <a:pt x="664" y="218"/>
                </a:lnTo>
                <a:lnTo>
                  <a:pt x="668" y="218"/>
                </a:lnTo>
                <a:lnTo>
                  <a:pt x="673" y="228"/>
                </a:lnTo>
                <a:lnTo>
                  <a:pt x="700" y="212"/>
                </a:lnTo>
                <a:lnTo>
                  <a:pt x="722" y="212"/>
                </a:lnTo>
                <a:lnTo>
                  <a:pt x="741" y="184"/>
                </a:lnTo>
                <a:lnTo>
                  <a:pt x="734" y="179"/>
                </a:lnTo>
                <a:lnTo>
                  <a:pt x="722" y="188"/>
                </a:lnTo>
                <a:lnTo>
                  <a:pt x="721" y="175"/>
                </a:lnTo>
                <a:lnTo>
                  <a:pt x="709" y="182"/>
                </a:lnTo>
                <a:lnTo>
                  <a:pt x="715" y="192"/>
                </a:lnTo>
                <a:lnTo>
                  <a:pt x="705" y="188"/>
                </a:lnTo>
                <a:lnTo>
                  <a:pt x="705" y="196"/>
                </a:lnTo>
                <a:lnTo>
                  <a:pt x="681" y="194"/>
                </a:lnTo>
                <a:lnTo>
                  <a:pt x="662" y="180"/>
                </a:lnTo>
                <a:lnTo>
                  <a:pt x="664" y="175"/>
                </a:lnTo>
                <a:lnTo>
                  <a:pt x="692" y="192"/>
                </a:lnTo>
                <a:lnTo>
                  <a:pt x="709" y="165"/>
                </a:lnTo>
                <a:lnTo>
                  <a:pt x="700" y="165"/>
                </a:lnTo>
                <a:lnTo>
                  <a:pt x="713" y="148"/>
                </a:lnTo>
                <a:lnTo>
                  <a:pt x="700" y="150"/>
                </a:lnTo>
                <a:lnTo>
                  <a:pt x="658" y="137"/>
                </a:lnTo>
                <a:lnTo>
                  <a:pt x="679" y="133"/>
                </a:lnTo>
                <a:lnTo>
                  <a:pt x="700" y="141"/>
                </a:lnTo>
                <a:lnTo>
                  <a:pt x="700" y="137"/>
                </a:lnTo>
                <a:lnTo>
                  <a:pt x="692" y="124"/>
                </a:lnTo>
                <a:lnTo>
                  <a:pt x="700" y="124"/>
                </a:lnTo>
                <a:lnTo>
                  <a:pt x="709" y="118"/>
                </a:lnTo>
                <a:lnTo>
                  <a:pt x="703" y="126"/>
                </a:lnTo>
                <a:lnTo>
                  <a:pt x="707" y="139"/>
                </a:lnTo>
                <a:lnTo>
                  <a:pt x="717" y="128"/>
                </a:lnTo>
                <a:lnTo>
                  <a:pt x="721" y="141"/>
                </a:lnTo>
                <a:lnTo>
                  <a:pt x="732" y="139"/>
                </a:lnTo>
                <a:lnTo>
                  <a:pt x="745" y="139"/>
                </a:lnTo>
                <a:lnTo>
                  <a:pt x="753" y="124"/>
                </a:lnTo>
                <a:lnTo>
                  <a:pt x="760" y="105"/>
                </a:lnTo>
                <a:lnTo>
                  <a:pt x="774" y="99"/>
                </a:lnTo>
                <a:lnTo>
                  <a:pt x="774" y="90"/>
                </a:lnTo>
                <a:lnTo>
                  <a:pt x="762" y="69"/>
                </a:lnTo>
                <a:lnTo>
                  <a:pt x="753" y="69"/>
                </a:lnTo>
                <a:lnTo>
                  <a:pt x="743" y="99"/>
                </a:lnTo>
                <a:lnTo>
                  <a:pt x="736" y="82"/>
                </a:lnTo>
                <a:lnTo>
                  <a:pt x="734" y="64"/>
                </a:lnTo>
                <a:lnTo>
                  <a:pt x="707" y="77"/>
                </a:lnTo>
                <a:lnTo>
                  <a:pt x="677" y="81"/>
                </a:lnTo>
                <a:lnTo>
                  <a:pt x="681" y="67"/>
                </a:lnTo>
                <a:lnTo>
                  <a:pt x="696" y="60"/>
                </a:lnTo>
                <a:lnTo>
                  <a:pt x="732" y="47"/>
                </a:lnTo>
                <a:lnTo>
                  <a:pt x="719" y="32"/>
                </a:lnTo>
                <a:lnTo>
                  <a:pt x="745" y="41"/>
                </a:lnTo>
                <a:lnTo>
                  <a:pt x="734" y="26"/>
                </a:lnTo>
                <a:lnTo>
                  <a:pt x="756" y="47"/>
                </a:lnTo>
                <a:lnTo>
                  <a:pt x="741" y="13"/>
                </a:lnTo>
                <a:lnTo>
                  <a:pt x="722" y="0"/>
                </a:lnTo>
                <a:lnTo>
                  <a:pt x="446" y="52"/>
                </a:lnTo>
                <a:lnTo>
                  <a:pt x="221" y="81"/>
                </a:lnTo>
                <a:lnTo>
                  <a:pt x="215" y="109"/>
                </a:lnTo>
                <a:lnTo>
                  <a:pt x="206" y="116"/>
                </a:lnTo>
                <a:lnTo>
                  <a:pt x="187" y="143"/>
                </a:lnTo>
                <a:lnTo>
                  <a:pt x="174" y="143"/>
                </a:lnTo>
                <a:lnTo>
                  <a:pt x="164" y="150"/>
                </a:lnTo>
                <a:lnTo>
                  <a:pt x="153" y="163"/>
                </a:lnTo>
                <a:lnTo>
                  <a:pt x="138" y="156"/>
                </a:lnTo>
                <a:lnTo>
                  <a:pt x="117" y="175"/>
                </a:lnTo>
                <a:lnTo>
                  <a:pt x="113" y="188"/>
                </a:lnTo>
                <a:lnTo>
                  <a:pt x="28" y="239"/>
                </a:lnTo>
                <a:lnTo>
                  <a:pt x="24" y="261"/>
                </a:lnTo>
                <a:lnTo>
                  <a:pt x="0" y="269"/>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9197" name="Freeform 51"/>
          <p:cNvSpPr>
            <a:spLocks/>
          </p:cNvSpPr>
          <p:nvPr/>
        </p:nvSpPr>
        <p:spPr bwMode="auto">
          <a:xfrm>
            <a:off x="3744913" y="1187450"/>
            <a:ext cx="954087" cy="603250"/>
          </a:xfrm>
          <a:custGeom>
            <a:avLst/>
            <a:gdLst>
              <a:gd name="T0" fmla="*/ 0 w 601"/>
              <a:gd name="T1" fmla="*/ 2147483647 h 380"/>
              <a:gd name="T2" fmla="*/ 2147483647 w 601"/>
              <a:gd name="T3" fmla="*/ 0 h 380"/>
              <a:gd name="T4" fmla="*/ 2147483647 w 601"/>
              <a:gd name="T5" fmla="*/ 2147483647 h 380"/>
              <a:gd name="T6" fmla="*/ 2147483647 w 601"/>
              <a:gd name="T7" fmla="*/ 2147483647 h 380"/>
              <a:gd name="T8" fmla="*/ 2147483647 w 601"/>
              <a:gd name="T9" fmla="*/ 2147483647 h 380"/>
              <a:gd name="T10" fmla="*/ 2147483647 w 601"/>
              <a:gd name="T11" fmla="*/ 2147483647 h 380"/>
              <a:gd name="T12" fmla="*/ 2147483647 w 601"/>
              <a:gd name="T13" fmla="*/ 2147483647 h 380"/>
              <a:gd name="T14" fmla="*/ 2147483647 w 601"/>
              <a:gd name="T15" fmla="*/ 2147483647 h 380"/>
              <a:gd name="T16" fmla="*/ 2147483647 w 601"/>
              <a:gd name="T17" fmla="*/ 2147483647 h 380"/>
              <a:gd name="T18" fmla="*/ 0 w 601"/>
              <a:gd name="T19" fmla="*/ 2147483647 h 3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01"/>
              <a:gd name="T31" fmla="*/ 0 h 380"/>
              <a:gd name="T32" fmla="*/ 601 w 601"/>
              <a:gd name="T33" fmla="*/ 380 h 3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01" h="380">
                <a:moveTo>
                  <a:pt x="0" y="346"/>
                </a:moveTo>
                <a:lnTo>
                  <a:pt x="28" y="0"/>
                </a:lnTo>
                <a:lnTo>
                  <a:pt x="328" y="22"/>
                </a:lnTo>
                <a:lnTo>
                  <a:pt x="550" y="28"/>
                </a:lnTo>
                <a:lnTo>
                  <a:pt x="556" y="123"/>
                </a:lnTo>
                <a:lnTo>
                  <a:pt x="579" y="198"/>
                </a:lnTo>
                <a:lnTo>
                  <a:pt x="581" y="297"/>
                </a:lnTo>
                <a:lnTo>
                  <a:pt x="600" y="379"/>
                </a:lnTo>
                <a:lnTo>
                  <a:pt x="281" y="367"/>
                </a:lnTo>
                <a:lnTo>
                  <a:pt x="0" y="346"/>
                </a:lnTo>
              </a:path>
            </a:pathLst>
          </a:custGeom>
          <a:solidFill>
            <a:srgbClr val="33C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9198" name="Freeform 52"/>
          <p:cNvSpPr>
            <a:spLocks/>
          </p:cNvSpPr>
          <p:nvPr/>
        </p:nvSpPr>
        <p:spPr bwMode="auto">
          <a:xfrm>
            <a:off x="6275388" y="2352675"/>
            <a:ext cx="603250" cy="677863"/>
          </a:xfrm>
          <a:custGeom>
            <a:avLst/>
            <a:gdLst>
              <a:gd name="T0" fmla="*/ 0 w 380"/>
              <a:gd name="T1" fmla="*/ 2147483647 h 427"/>
              <a:gd name="T2" fmla="*/ 2147483647 w 380"/>
              <a:gd name="T3" fmla="*/ 2147483647 h 427"/>
              <a:gd name="T4" fmla="*/ 2147483647 w 380"/>
              <a:gd name="T5" fmla="*/ 2147483647 h 427"/>
              <a:gd name="T6" fmla="*/ 2147483647 w 380"/>
              <a:gd name="T7" fmla="*/ 2147483647 h 427"/>
              <a:gd name="T8" fmla="*/ 2147483647 w 380"/>
              <a:gd name="T9" fmla="*/ 2147483647 h 427"/>
              <a:gd name="T10" fmla="*/ 2147483647 w 380"/>
              <a:gd name="T11" fmla="*/ 2147483647 h 427"/>
              <a:gd name="T12" fmla="*/ 2147483647 w 380"/>
              <a:gd name="T13" fmla="*/ 2147483647 h 427"/>
              <a:gd name="T14" fmla="*/ 2147483647 w 380"/>
              <a:gd name="T15" fmla="*/ 2147483647 h 427"/>
              <a:gd name="T16" fmla="*/ 2147483647 w 380"/>
              <a:gd name="T17" fmla="*/ 2147483647 h 427"/>
              <a:gd name="T18" fmla="*/ 2147483647 w 380"/>
              <a:gd name="T19" fmla="*/ 2147483647 h 427"/>
              <a:gd name="T20" fmla="*/ 2147483647 w 380"/>
              <a:gd name="T21" fmla="*/ 2147483647 h 427"/>
              <a:gd name="T22" fmla="*/ 2147483647 w 380"/>
              <a:gd name="T23" fmla="*/ 2147483647 h 427"/>
              <a:gd name="T24" fmla="*/ 2147483647 w 380"/>
              <a:gd name="T25" fmla="*/ 2147483647 h 427"/>
              <a:gd name="T26" fmla="*/ 2147483647 w 380"/>
              <a:gd name="T27" fmla="*/ 2147483647 h 427"/>
              <a:gd name="T28" fmla="*/ 2147483647 w 380"/>
              <a:gd name="T29" fmla="*/ 2147483647 h 427"/>
              <a:gd name="T30" fmla="*/ 2147483647 w 380"/>
              <a:gd name="T31" fmla="*/ 2147483647 h 427"/>
              <a:gd name="T32" fmla="*/ 2147483647 w 380"/>
              <a:gd name="T33" fmla="*/ 2147483647 h 427"/>
              <a:gd name="T34" fmla="*/ 2147483647 w 380"/>
              <a:gd name="T35" fmla="*/ 2147483647 h 427"/>
              <a:gd name="T36" fmla="*/ 2147483647 w 380"/>
              <a:gd name="T37" fmla="*/ 2147483647 h 427"/>
              <a:gd name="T38" fmla="*/ 2147483647 w 380"/>
              <a:gd name="T39" fmla="*/ 0 h 427"/>
              <a:gd name="T40" fmla="*/ 2147483647 w 380"/>
              <a:gd name="T41" fmla="*/ 2147483647 h 427"/>
              <a:gd name="T42" fmla="*/ 2147483647 w 380"/>
              <a:gd name="T43" fmla="*/ 2147483647 h 427"/>
              <a:gd name="T44" fmla="*/ 2147483647 w 380"/>
              <a:gd name="T45" fmla="*/ 2147483647 h 427"/>
              <a:gd name="T46" fmla="*/ 2147483647 w 380"/>
              <a:gd name="T47" fmla="*/ 2147483647 h 427"/>
              <a:gd name="T48" fmla="*/ 2147483647 w 380"/>
              <a:gd name="T49" fmla="*/ 2147483647 h 427"/>
              <a:gd name="T50" fmla="*/ 2147483647 w 380"/>
              <a:gd name="T51" fmla="*/ 2147483647 h 427"/>
              <a:gd name="T52" fmla="*/ 2147483647 w 380"/>
              <a:gd name="T53" fmla="*/ 2147483647 h 427"/>
              <a:gd name="T54" fmla="*/ 2147483647 w 380"/>
              <a:gd name="T55" fmla="*/ 2147483647 h 427"/>
              <a:gd name="T56" fmla="*/ 2147483647 w 380"/>
              <a:gd name="T57" fmla="*/ 2147483647 h 427"/>
              <a:gd name="T58" fmla="*/ 2147483647 w 380"/>
              <a:gd name="T59" fmla="*/ 2147483647 h 427"/>
              <a:gd name="T60" fmla="*/ 2147483647 w 380"/>
              <a:gd name="T61" fmla="*/ 2147483647 h 427"/>
              <a:gd name="T62" fmla="*/ 2147483647 w 380"/>
              <a:gd name="T63" fmla="*/ 2147483647 h 427"/>
              <a:gd name="T64" fmla="*/ 2147483647 w 380"/>
              <a:gd name="T65" fmla="*/ 2147483647 h 427"/>
              <a:gd name="T66" fmla="*/ 2147483647 w 380"/>
              <a:gd name="T67" fmla="*/ 2147483647 h 427"/>
              <a:gd name="T68" fmla="*/ 2147483647 w 380"/>
              <a:gd name="T69" fmla="*/ 2147483647 h 427"/>
              <a:gd name="T70" fmla="*/ 2147483647 w 380"/>
              <a:gd name="T71" fmla="*/ 2147483647 h 427"/>
              <a:gd name="T72" fmla="*/ 2147483647 w 380"/>
              <a:gd name="T73" fmla="*/ 2147483647 h 427"/>
              <a:gd name="T74" fmla="*/ 0 w 380"/>
              <a:gd name="T75" fmla="*/ 2147483647 h 42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80"/>
              <a:gd name="T115" fmla="*/ 0 h 427"/>
              <a:gd name="T116" fmla="*/ 380 w 380"/>
              <a:gd name="T117" fmla="*/ 427 h 42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80" h="427">
                <a:moveTo>
                  <a:pt x="0" y="77"/>
                </a:moveTo>
                <a:lnTo>
                  <a:pt x="32" y="374"/>
                </a:lnTo>
                <a:lnTo>
                  <a:pt x="58" y="372"/>
                </a:lnTo>
                <a:lnTo>
                  <a:pt x="77" y="378"/>
                </a:lnTo>
                <a:lnTo>
                  <a:pt x="87" y="401"/>
                </a:lnTo>
                <a:lnTo>
                  <a:pt x="115" y="405"/>
                </a:lnTo>
                <a:lnTo>
                  <a:pt x="134" y="412"/>
                </a:lnTo>
                <a:lnTo>
                  <a:pt x="176" y="410"/>
                </a:lnTo>
                <a:lnTo>
                  <a:pt x="195" y="401"/>
                </a:lnTo>
                <a:lnTo>
                  <a:pt x="240" y="426"/>
                </a:lnTo>
                <a:lnTo>
                  <a:pt x="267" y="405"/>
                </a:lnTo>
                <a:lnTo>
                  <a:pt x="272" y="355"/>
                </a:lnTo>
                <a:lnTo>
                  <a:pt x="293" y="365"/>
                </a:lnTo>
                <a:lnTo>
                  <a:pt x="299" y="329"/>
                </a:lnTo>
                <a:lnTo>
                  <a:pt x="346" y="293"/>
                </a:lnTo>
                <a:lnTo>
                  <a:pt x="365" y="272"/>
                </a:lnTo>
                <a:lnTo>
                  <a:pt x="373" y="177"/>
                </a:lnTo>
                <a:lnTo>
                  <a:pt x="367" y="159"/>
                </a:lnTo>
                <a:lnTo>
                  <a:pt x="379" y="149"/>
                </a:lnTo>
                <a:lnTo>
                  <a:pt x="354" y="0"/>
                </a:lnTo>
                <a:lnTo>
                  <a:pt x="316" y="18"/>
                </a:lnTo>
                <a:lnTo>
                  <a:pt x="293" y="34"/>
                </a:lnTo>
                <a:lnTo>
                  <a:pt x="280" y="49"/>
                </a:lnTo>
                <a:lnTo>
                  <a:pt x="257" y="68"/>
                </a:lnTo>
                <a:lnTo>
                  <a:pt x="236" y="71"/>
                </a:lnTo>
                <a:lnTo>
                  <a:pt x="210" y="83"/>
                </a:lnTo>
                <a:lnTo>
                  <a:pt x="198" y="88"/>
                </a:lnTo>
                <a:lnTo>
                  <a:pt x="181" y="79"/>
                </a:lnTo>
                <a:lnTo>
                  <a:pt x="161" y="90"/>
                </a:lnTo>
                <a:lnTo>
                  <a:pt x="159" y="87"/>
                </a:lnTo>
                <a:lnTo>
                  <a:pt x="178" y="73"/>
                </a:lnTo>
                <a:lnTo>
                  <a:pt x="176" y="73"/>
                </a:lnTo>
                <a:lnTo>
                  <a:pt x="168" y="71"/>
                </a:lnTo>
                <a:lnTo>
                  <a:pt x="159" y="77"/>
                </a:lnTo>
                <a:lnTo>
                  <a:pt x="125" y="62"/>
                </a:lnTo>
                <a:lnTo>
                  <a:pt x="111" y="68"/>
                </a:lnTo>
                <a:lnTo>
                  <a:pt x="113" y="60"/>
                </a:lnTo>
                <a:lnTo>
                  <a:pt x="0" y="77"/>
                </a:lnTo>
              </a:path>
            </a:pathLst>
          </a:custGeom>
          <a:solidFill>
            <a:srgbClr val="CCECFF"/>
          </a:solidFill>
          <a:ln w="12700" cap="rnd" cmpd="sng">
            <a:solidFill>
              <a:srgbClr val="000000"/>
            </a:solidFill>
            <a:prstDash val="solid"/>
            <a:round/>
            <a:headEnd/>
            <a:tailEnd/>
          </a:ln>
        </p:spPr>
        <p:txBody>
          <a:bodyPr/>
          <a:lstStyle/>
          <a:p>
            <a:endParaRPr lang="en-US"/>
          </a:p>
        </p:txBody>
      </p:sp>
      <p:sp>
        <p:nvSpPr>
          <p:cNvPr id="49199" name="Freeform 53"/>
          <p:cNvSpPr>
            <a:spLocks/>
          </p:cNvSpPr>
          <p:nvPr/>
        </p:nvSpPr>
        <p:spPr bwMode="auto">
          <a:xfrm>
            <a:off x="3740150" y="3352800"/>
            <a:ext cx="1250950" cy="762000"/>
          </a:xfrm>
          <a:custGeom>
            <a:avLst/>
            <a:gdLst>
              <a:gd name="T0" fmla="*/ 0 w 788"/>
              <a:gd name="T1" fmla="*/ 2147483647 h 409"/>
              <a:gd name="T2" fmla="*/ 2147483647 w 788"/>
              <a:gd name="T3" fmla="*/ 0 h 409"/>
              <a:gd name="T4" fmla="*/ 2147483647 w 788"/>
              <a:gd name="T5" fmla="*/ 2147483647 h 409"/>
              <a:gd name="T6" fmla="*/ 2147483647 w 788"/>
              <a:gd name="T7" fmla="*/ 2147483647 h 409"/>
              <a:gd name="T8" fmla="*/ 2147483647 w 788"/>
              <a:gd name="T9" fmla="*/ 2147483647 h 409"/>
              <a:gd name="T10" fmla="*/ 2147483647 w 788"/>
              <a:gd name="T11" fmla="*/ 2147483647 h 409"/>
              <a:gd name="T12" fmla="*/ 2147483647 w 788"/>
              <a:gd name="T13" fmla="*/ 2147483647 h 409"/>
              <a:gd name="T14" fmla="*/ 2147483647 w 788"/>
              <a:gd name="T15" fmla="*/ 2147483647 h 409"/>
              <a:gd name="T16" fmla="*/ 2147483647 w 788"/>
              <a:gd name="T17" fmla="*/ 2147483647 h 409"/>
              <a:gd name="T18" fmla="*/ 2147483647 w 788"/>
              <a:gd name="T19" fmla="*/ 2147483647 h 409"/>
              <a:gd name="T20" fmla="*/ 2147483647 w 788"/>
              <a:gd name="T21" fmla="*/ 2147483647 h 409"/>
              <a:gd name="T22" fmla="*/ 2147483647 w 788"/>
              <a:gd name="T23" fmla="*/ 2147483647 h 409"/>
              <a:gd name="T24" fmla="*/ 2147483647 w 788"/>
              <a:gd name="T25" fmla="*/ 2147483647 h 409"/>
              <a:gd name="T26" fmla="*/ 2147483647 w 788"/>
              <a:gd name="T27" fmla="*/ 2147483647 h 409"/>
              <a:gd name="T28" fmla="*/ 2147483647 w 788"/>
              <a:gd name="T29" fmla="*/ 2147483647 h 409"/>
              <a:gd name="T30" fmla="*/ 2147483647 w 788"/>
              <a:gd name="T31" fmla="*/ 2147483647 h 409"/>
              <a:gd name="T32" fmla="*/ 2147483647 w 788"/>
              <a:gd name="T33" fmla="*/ 2147483647 h 409"/>
              <a:gd name="T34" fmla="*/ 2147483647 w 788"/>
              <a:gd name="T35" fmla="*/ 2147483647 h 409"/>
              <a:gd name="T36" fmla="*/ 2147483647 w 788"/>
              <a:gd name="T37" fmla="*/ 2147483647 h 409"/>
              <a:gd name="T38" fmla="*/ 2147483647 w 788"/>
              <a:gd name="T39" fmla="*/ 2147483647 h 409"/>
              <a:gd name="T40" fmla="*/ 2147483647 w 788"/>
              <a:gd name="T41" fmla="*/ 2147483647 h 409"/>
              <a:gd name="T42" fmla="*/ 2147483647 w 788"/>
              <a:gd name="T43" fmla="*/ 2147483647 h 409"/>
              <a:gd name="T44" fmla="*/ 2147483647 w 788"/>
              <a:gd name="T45" fmla="*/ 2147483647 h 409"/>
              <a:gd name="T46" fmla="*/ 2147483647 w 788"/>
              <a:gd name="T47" fmla="*/ 2147483647 h 409"/>
              <a:gd name="T48" fmla="*/ 2147483647 w 788"/>
              <a:gd name="T49" fmla="*/ 2147483647 h 409"/>
              <a:gd name="T50" fmla="*/ 2147483647 w 788"/>
              <a:gd name="T51" fmla="*/ 2147483647 h 409"/>
              <a:gd name="T52" fmla="*/ 2147483647 w 788"/>
              <a:gd name="T53" fmla="*/ 2147483647 h 409"/>
              <a:gd name="T54" fmla="*/ 2147483647 w 788"/>
              <a:gd name="T55" fmla="*/ 2147483647 h 409"/>
              <a:gd name="T56" fmla="*/ 2147483647 w 788"/>
              <a:gd name="T57" fmla="*/ 2147483647 h 409"/>
              <a:gd name="T58" fmla="*/ 2147483647 w 788"/>
              <a:gd name="T59" fmla="*/ 2147483647 h 409"/>
              <a:gd name="T60" fmla="*/ 2147483647 w 788"/>
              <a:gd name="T61" fmla="*/ 2147483647 h 409"/>
              <a:gd name="T62" fmla="*/ 2147483647 w 788"/>
              <a:gd name="T63" fmla="*/ 2147483647 h 409"/>
              <a:gd name="T64" fmla="*/ 2147483647 w 788"/>
              <a:gd name="T65" fmla="*/ 2147483647 h 409"/>
              <a:gd name="T66" fmla="*/ 2147483647 w 788"/>
              <a:gd name="T67" fmla="*/ 2147483647 h 409"/>
              <a:gd name="T68" fmla="*/ 2147483647 w 788"/>
              <a:gd name="T69" fmla="*/ 2147483647 h 409"/>
              <a:gd name="T70" fmla="*/ 2147483647 w 788"/>
              <a:gd name="T71" fmla="*/ 2147483647 h 409"/>
              <a:gd name="T72" fmla="*/ 0 w 788"/>
              <a:gd name="T73" fmla="*/ 2147483647 h 40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88"/>
              <a:gd name="T112" fmla="*/ 0 h 409"/>
              <a:gd name="T113" fmla="*/ 788 w 788"/>
              <a:gd name="T114" fmla="*/ 409 h 40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88" h="409">
                <a:moveTo>
                  <a:pt x="0" y="58"/>
                </a:moveTo>
                <a:lnTo>
                  <a:pt x="7" y="0"/>
                </a:lnTo>
                <a:lnTo>
                  <a:pt x="92" y="5"/>
                </a:lnTo>
                <a:lnTo>
                  <a:pt x="477" y="22"/>
                </a:lnTo>
                <a:lnTo>
                  <a:pt x="764" y="20"/>
                </a:lnTo>
                <a:lnTo>
                  <a:pt x="766" y="81"/>
                </a:lnTo>
                <a:lnTo>
                  <a:pt x="787" y="206"/>
                </a:lnTo>
                <a:lnTo>
                  <a:pt x="781" y="408"/>
                </a:lnTo>
                <a:lnTo>
                  <a:pt x="758" y="398"/>
                </a:lnTo>
                <a:lnTo>
                  <a:pt x="718" y="370"/>
                </a:lnTo>
                <a:lnTo>
                  <a:pt x="703" y="379"/>
                </a:lnTo>
                <a:lnTo>
                  <a:pt x="652" y="387"/>
                </a:lnTo>
                <a:lnTo>
                  <a:pt x="603" y="402"/>
                </a:lnTo>
                <a:lnTo>
                  <a:pt x="582" y="383"/>
                </a:lnTo>
                <a:lnTo>
                  <a:pt x="555" y="389"/>
                </a:lnTo>
                <a:lnTo>
                  <a:pt x="551" y="373"/>
                </a:lnTo>
                <a:lnTo>
                  <a:pt x="534" y="387"/>
                </a:lnTo>
                <a:lnTo>
                  <a:pt x="532" y="402"/>
                </a:lnTo>
                <a:lnTo>
                  <a:pt x="525" y="379"/>
                </a:lnTo>
                <a:lnTo>
                  <a:pt x="508" y="392"/>
                </a:lnTo>
                <a:lnTo>
                  <a:pt x="477" y="368"/>
                </a:lnTo>
                <a:lnTo>
                  <a:pt x="464" y="387"/>
                </a:lnTo>
                <a:lnTo>
                  <a:pt x="453" y="377"/>
                </a:lnTo>
                <a:lnTo>
                  <a:pt x="439" y="349"/>
                </a:lnTo>
                <a:lnTo>
                  <a:pt x="413" y="347"/>
                </a:lnTo>
                <a:lnTo>
                  <a:pt x="409" y="354"/>
                </a:lnTo>
                <a:lnTo>
                  <a:pt x="394" y="345"/>
                </a:lnTo>
                <a:lnTo>
                  <a:pt x="381" y="349"/>
                </a:lnTo>
                <a:lnTo>
                  <a:pt x="362" y="339"/>
                </a:lnTo>
                <a:lnTo>
                  <a:pt x="339" y="337"/>
                </a:lnTo>
                <a:lnTo>
                  <a:pt x="339" y="322"/>
                </a:lnTo>
                <a:lnTo>
                  <a:pt x="326" y="309"/>
                </a:lnTo>
                <a:lnTo>
                  <a:pt x="320" y="318"/>
                </a:lnTo>
                <a:lnTo>
                  <a:pt x="292" y="318"/>
                </a:lnTo>
                <a:lnTo>
                  <a:pt x="267" y="296"/>
                </a:lnTo>
                <a:lnTo>
                  <a:pt x="274" y="75"/>
                </a:lnTo>
                <a:lnTo>
                  <a:pt x="0" y="58"/>
                </a:lnTo>
              </a:path>
            </a:pathLst>
          </a:custGeom>
          <a:solidFill>
            <a:schemeClr val="tx1"/>
          </a:solidFill>
          <a:ln w="12700" cap="rnd" cmpd="sng">
            <a:solidFill>
              <a:srgbClr val="000000"/>
            </a:solidFill>
            <a:prstDash val="solid"/>
            <a:round/>
            <a:headEnd type="none" w="med" len="med"/>
            <a:tailEnd type="none" w="med" len="med"/>
          </a:ln>
        </p:spPr>
        <p:txBody>
          <a:bodyPr/>
          <a:lstStyle/>
          <a:p>
            <a:endParaRPr lang="en-US"/>
          </a:p>
        </p:txBody>
      </p:sp>
      <p:sp>
        <p:nvSpPr>
          <p:cNvPr id="49200" name="Freeform 54"/>
          <p:cNvSpPr>
            <a:spLocks/>
          </p:cNvSpPr>
          <p:nvPr/>
        </p:nvSpPr>
        <p:spPr bwMode="auto">
          <a:xfrm>
            <a:off x="1025525" y="1198563"/>
            <a:ext cx="1155700" cy="979487"/>
          </a:xfrm>
          <a:custGeom>
            <a:avLst/>
            <a:gdLst>
              <a:gd name="T0" fmla="*/ 0 w 728"/>
              <a:gd name="T1" fmla="*/ 2147483647 h 617"/>
              <a:gd name="T2" fmla="*/ 2147483647 w 728"/>
              <a:gd name="T3" fmla="*/ 2147483647 h 617"/>
              <a:gd name="T4" fmla="*/ 2147483647 w 728"/>
              <a:gd name="T5" fmla="*/ 2147483647 h 617"/>
              <a:gd name="T6" fmla="*/ 2147483647 w 728"/>
              <a:gd name="T7" fmla="*/ 0 h 617"/>
              <a:gd name="T8" fmla="*/ 2147483647 w 728"/>
              <a:gd name="T9" fmla="*/ 2147483647 h 617"/>
              <a:gd name="T10" fmla="*/ 2147483647 w 728"/>
              <a:gd name="T11" fmla="*/ 2147483647 h 617"/>
              <a:gd name="T12" fmla="*/ 2147483647 w 728"/>
              <a:gd name="T13" fmla="*/ 2147483647 h 617"/>
              <a:gd name="T14" fmla="*/ 2147483647 w 728"/>
              <a:gd name="T15" fmla="*/ 2147483647 h 617"/>
              <a:gd name="T16" fmla="*/ 2147483647 w 728"/>
              <a:gd name="T17" fmla="*/ 2147483647 h 617"/>
              <a:gd name="T18" fmla="*/ 2147483647 w 728"/>
              <a:gd name="T19" fmla="*/ 2147483647 h 617"/>
              <a:gd name="T20" fmla="*/ 2147483647 w 728"/>
              <a:gd name="T21" fmla="*/ 2147483647 h 617"/>
              <a:gd name="T22" fmla="*/ 2147483647 w 728"/>
              <a:gd name="T23" fmla="*/ 2147483647 h 617"/>
              <a:gd name="T24" fmla="*/ 2147483647 w 728"/>
              <a:gd name="T25" fmla="*/ 2147483647 h 617"/>
              <a:gd name="T26" fmla="*/ 2147483647 w 728"/>
              <a:gd name="T27" fmla="*/ 2147483647 h 617"/>
              <a:gd name="T28" fmla="*/ 2147483647 w 728"/>
              <a:gd name="T29" fmla="*/ 2147483647 h 617"/>
              <a:gd name="T30" fmla="*/ 2147483647 w 728"/>
              <a:gd name="T31" fmla="*/ 2147483647 h 617"/>
              <a:gd name="T32" fmla="*/ 2147483647 w 728"/>
              <a:gd name="T33" fmla="*/ 2147483647 h 617"/>
              <a:gd name="T34" fmla="*/ 2147483647 w 728"/>
              <a:gd name="T35" fmla="*/ 2147483647 h 617"/>
              <a:gd name="T36" fmla="*/ 2147483647 w 728"/>
              <a:gd name="T37" fmla="*/ 2147483647 h 617"/>
              <a:gd name="T38" fmla="*/ 2147483647 w 728"/>
              <a:gd name="T39" fmla="*/ 2147483647 h 617"/>
              <a:gd name="T40" fmla="*/ 2147483647 w 728"/>
              <a:gd name="T41" fmla="*/ 2147483647 h 617"/>
              <a:gd name="T42" fmla="*/ 2147483647 w 728"/>
              <a:gd name="T43" fmla="*/ 2147483647 h 617"/>
              <a:gd name="T44" fmla="*/ 2147483647 w 728"/>
              <a:gd name="T45" fmla="*/ 2147483647 h 617"/>
              <a:gd name="T46" fmla="*/ 2147483647 w 728"/>
              <a:gd name="T47" fmla="*/ 2147483647 h 617"/>
              <a:gd name="T48" fmla="*/ 2147483647 w 728"/>
              <a:gd name="T49" fmla="*/ 2147483647 h 617"/>
              <a:gd name="T50" fmla="*/ 0 w 728"/>
              <a:gd name="T51" fmla="*/ 2147483647 h 6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728"/>
              <a:gd name="T79" fmla="*/ 0 h 617"/>
              <a:gd name="T80" fmla="*/ 728 w 728"/>
              <a:gd name="T81" fmla="*/ 617 h 6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728" h="617">
                <a:moveTo>
                  <a:pt x="0" y="458"/>
                </a:moveTo>
                <a:lnTo>
                  <a:pt x="11" y="346"/>
                </a:lnTo>
                <a:lnTo>
                  <a:pt x="66" y="257"/>
                </a:lnTo>
                <a:lnTo>
                  <a:pt x="157" y="0"/>
                </a:lnTo>
                <a:lnTo>
                  <a:pt x="201" y="15"/>
                </a:lnTo>
                <a:lnTo>
                  <a:pt x="203" y="26"/>
                </a:lnTo>
                <a:lnTo>
                  <a:pt x="216" y="26"/>
                </a:lnTo>
                <a:lnTo>
                  <a:pt x="237" y="72"/>
                </a:lnTo>
                <a:lnTo>
                  <a:pt x="234" y="87"/>
                </a:lnTo>
                <a:lnTo>
                  <a:pt x="270" y="115"/>
                </a:lnTo>
                <a:lnTo>
                  <a:pt x="333" y="113"/>
                </a:lnTo>
                <a:lnTo>
                  <a:pt x="378" y="134"/>
                </a:lnTo>
                <a:lnTo>
                  <a:pt x="401" y="130"/>
                </a:lnTo>
                <a:lnTo>
                  <a:pt x="540" y="134"/>
                </a:lnTo>
                <a:lnTo>
                  <a:pt x="698" y="172"/>
                </a:lnTo>
                <a:lnTo>
                  <a:pt x="706" y="189"/>
                </a:lnTo>
                <a:lnTo>
                  <a:pt x="727" y="217"/>
                </a:lnTo>
                <a:lnTo>
                  <a:pt x="700" y="257"/>
                </a:lnTo>
                <a:lnTo>
                  <a:pt x="671" y="301"/>
                </a:lnTo>
                <a:lnTo>
                  <a:pt x="639" y="333"/>
                </a:lnTo>
                <a:lnTo>
                  <a:pt x="631" y="356"/>
                </a:lnTo>
                <a:lnTo>
                  <a:pt x="650" y="379"/>
                </a:lnTo>
                <a:lnTo>
                  <a:pt x="629" y="428"/>
                </a:lnTo>
                <a:lnTo>
                  <a:pt x="588" y="616"/>
                </a:lnTo>
                <a:lnTo>
                  <a:pt x="338" y="555"/>
                </a:lnTo>
                <a:lnTo>
                  <a:pt x="0" y="458"/>
                </a:lnTo>
              </a:path>
            </a:pathLst>
          </a:custGeom>
          <a:solidFill>
            <a:srgbClr val="CCECFF"/>
          </a:solidFill>
          <a:ln w="12700" cap="sq" cmpd="sng">
            <a:solidFill>
              <a:schemeClr val="bg1"/>
            </a:solidFill>
            <a:prstDash val="solid"/>
            <a:round/>
            <a:headEnd/>
            <a:tailEnd/>
          </a:ln>
        </p:spPr>
        <p:txBody>
          <a:bodyPr wrap="none" anchor="ctr"/>
          <a:lstStyle/>
          <a:p>
            <a:endParaRPr lang="en-US"/>
          </a:p>
        </p:txBody>
      </p:sp>
      <p:sp>
        <p:nvSpPr>
          <p:cNvPr id="49201" name="Freeform 55"/>
          <p:cNvSpPr>
            <a:spLocks/>
          </p:cNvSpPr>
          <p:nvPr/>
        </p:nvSpPr>
        <p:spPr bwMode="auto">
          <a:xfrm>
            <a:off x="6835775" y="2220913"/>
            <a:ext cx="860425" cy="533400"/>
          </a:xfrm>
          <a:custGeom>
            <a:avLst/>
            <a:gdLst>
              <a:gd name="T0" fmla="*/ 0 w 530"/>
              <a:gd name="T1" fmla="*/ 2147483647 h 336"/>
              <a:gd name="T2" fmla="*/ 2147483647 w 530"/>
              <a:gd name="T3" fmla="*/ 2147483647 h 336"/>
              <a:gd name="T4" fmla="*/ 2147483647 w 530"/>
              <a:gd name="T5" fmla="*/ 2147483647 h 336"/>
              <a:gd name="T6" fmla="*/ 2147483647 w 530"/>
              <a:gd name="T7" fmla="*/ 2147483647 h 336"/>
              <a:gd name="T8" fmla="*/ 2147483647 w 530"/>
              <a:gd name="T9" fmla="*/ 2147483647 h 336"/>
              <a:gd name="T10" fmla="*/ 2147483647 w 530"/>
              <a:gd name="T11" fmla="*/ 2147483647 h 336"/>
              <a:gd name="T12" fmla="*/ 2147483647 w 530"/>
              <a:gd name="T13" fmla="*/ 2147483647 h 336"/>
              <a:gd name="T14" fmla="*/ 2147483647 w 530"/>
              <a:gd name="T15" fmla="*/ 2147483647 h 336"/>
              <a:gd name="T16" fmla="*/ 2147483647 w 530"/>
              <a:gd name="T17" fmla="*/ 2147483647 h 336"/>
              <a:gd name="T18" fmla="*/ 2147483647 w 530"/>
              <a:gd name="T19" fmla="*/ 2147483647 h 336"/>
              <a:gd name="T20" fmla="*/ 2147483647 w 530"/>
              <a:gd name="T21" fmla="*/ 2147483647 h 336"/>
              <a:gd name="T22" fmla="*/ 2147483647 w 530"/>
              <a:gd name="T23" fmla="*/ 2147483647 h 336"/>
              <a:gd name="T24" fmla="*/ 2147483647 w 530"/>
              <a:gd name="T25" fmla="*/ 2147483647 h 336"/>
              <a:gd name="T26" fmla="*/ 2147483647 w 530"/>
              <a:gd name="T27" fmla="*/ 2147483647 h 336"/>
              <a:gd name="T28" fmla="*/ 2147483647 w 530"/>
              <a:gd name="T29" fmla="*/ 2147483647 h 336"/>
              <a:gd name="T30" fmla="*/ 2147483647 w 530"/>
              <a:gd name="T31" fmla="*/ 0 h 336"/>
              <a:gd name="T32" fmla="*/ 2147483647 w 530"/>
              <a:gd name="T33" fmla="*/ 2147483647 h 336"/>
              <a:gd name="T34" fmla="*/ 2147483647 w 530"/>
              <a:gd name="T35" fmla="*/ 2147483647 h 336"/>
              <a:gd name="T36" fmla="*/ 0 w 530"/>
              <a:gd name="T37" fmla="*/ 2147483647 h 3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336"/>
              <a:gd name="T59" fmla="*/ 530 w 530"/>
              <a:gd name="T60" fmla="*/ 336 h 3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336">
                <a:moveTo>
                  <a:pt x="0" y="82"/>
                </a:moveTo>
                <a:lnTo>
                  <a:pt x="24" y="231"/>
                </a:lnTo>
                <a:lnTo>
                  <a:pt x="41" y="335"/>
                </a:lnTo>
                <a:lnTo>
                  <a:pt x="131" y="319"/>
                </a:lnTo>
                <a:lnTo>
                  <a:pt x="450" y="261"/>
                </a:lnTo>
                <a:lnTo>
                  <a:pt x="464" y="244"/>
                </a:lnTo>
                <a:lnTo>
                  <a:pt x="479" y="244"/>
                </a:lnTo>
                <a:lnTo>
                  <a:pt x="500" y="231"/>
                </a:lnTo>
                <a:lnTo>
                  <a:pt x="511" y="208"/>
                </a:lnTo>
                <a:lnTo>
                  <a:pt x="529" y="191"/>
                </a:lnTo>
                <a:lnTo>
                  <a:pt x="479" y="150"/>
                </a:lnTo>
                <a:lnTo>
                  <a:pt x="475" y="112"/>
                </a:lnTo>
                <a:lnTo>
                  <a:pt x="500" y="58"/>
                </a:lnTo>
                <a:lnTo>
                  <a:pt x="468" y="41"/>
                </a:lnTo>
                <a:lnTo>
                  <a:pt x="452" y="13"/>
                </a:lnTo>
                <a:lnTo>
                  <a:pt x="428" y="0"/>
                </a:lnTo>
                <a:lnTo>
                  <a:pt x="76" y="65"/>
                </a:lnTo>
                <a:lnTo>
                  <a:pt x="58" y="41"/>
                </a:lnTo>
                <a:lnTo>
                  <a:pt x="0" y="82"/>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9202" name="Freeform 56"/>
          <p:cNvSpPr>
            <a:spLocks/>
          </p:cNvSpPr>
          <p:nvPr/>
        </p:nvSpPr>
        <p:spPr bwMode="auto">
          <a:xfrm>
            <a:off x="7988300" y="2090738"/>
            <a:ext cx="112713" cy="142875"/>
          </a:xfrm>
          <a:custGeom>
            <a:avLst/>
            <a:gdLst>
              <a:gd name="T0" fmla="*/ 0 w 71"/>
              <a:gd name="T1" fmla="*/ 2147483647 h 90"/>
              <a:gd name="T2" fmla="*/ 2147483647 w 71"/>
              <a:gd name="T3" fmla="*/ 2147483647 h 90"/>
              <a:gd name="T4" fmla="*/ 2147483647 w 71"/>
              <a:gd name="T5" fmla="*/ 2147483647 h 90"/>
              <a:gd name="T6" fmla="*/ 2147483647 w 71"/>
              <a:gd name="T7" fmla="*/ 2147483647 h 90"/>
              <a:gd name="T8" fmla="*/ 2147483647 w 71"/>
              <a:gd name="T9" fmla="*/ 2147483647 h 90"/>
              <a:gd name="T10" fmla="*/ 2147483647 w 71"/>
              <a:gd name="T11" fmla="*/ 2147483647 h 90"/>
              <a:gd name="T12" fmla="*/ 2147483647 w 71"/>
              <a:gd name="T13" fmla="*/ 2147483647 h 90"/>
              <a:gd name="T14" fmla="*/ 2147483647 w 71"/>
              <a:gd name="T15" fmla="*/ 2147483647 h 90"/>
              <a:gd name="T16" fmla="*/ 2147483647 w 71"/>
              <a:gd name="T17" fmla="*/ 2147483647 h 90"/>
              <a:gd name="T18" fmla="*/ 2147483647 w 71"/>
              <a:gd name="T19" fmla="*/ 2147483647 h 90"/>
              <a:gd name="T20" fmla="*/ 2147483647 w 71"/>
              <a:gd name="T21" fmla="*/ 2147483647 h 90"/>
              <a:gd name="T22" fmla="*/ 2147483647 w 71"/>
              <a:gd name="T23" fmla="*/ 2147483647 h 90"/>
              <a:gd name="T24" fmla="*/ 2147483647 w 71"/>
              <a:gd name="T25" fmla="*/ 2147483647 h 90"/>
              <a:gd name="T26" fmla="*/ 2147483647 w 71"/>
              <a:gd name="T27" fmla="*/ 0 h 90"/>
              <a:gd name="T28" fmla="*/ 0 w 71"/>
              <a:gd name="T29" fmla="*/ 2147483647 h 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1"/>
              <a:gd name="T46" fmla="*/ 0 h 90"/>
              <a:gd name="T47" fmla="*/ 71 w 71"/>
              <a:gd name="T48" fmla="*/ 90 h 9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1" h="90">
                <a:moveTo>
                  <a:pt x="0" y="9"/>
                </a:moveTo>
                <a:lnTo>
                  <a:pt x="13" y="87"/>
                </a:lnTo>
                <a:lnTo>
                  <a:pt x="15" y="89"/>
                </a:lnTo>
                <a:lnTo>
                  <a:pt x="43" y="73"/>
                </a:lnTo>
                <a:lnTo>
                  <a:pt x="41" y="52"/>
                </a:lnTo>
                <a:lnTo>
                  <a:pt x="45" y="40"/>
                </a:lnTo>
                <a:lnTo>
                  <a:pt x="51" y="46"/>
                </a:lnTo>
                <a:lnTo>
                  <a:pt x="54" y="65"/>
                </a:lnTo>
                <a:lnTo>
                  <a:pt x="60" y="61"/>
                </a:lnTo>
                <a:lnTo>
                  <a:pt x="70" y="46"/>
                </a:lnTo>
                <a:lnTo>
                  <a:pt x="60" y="29"/>
                </a:lnTo>
                <a:lnTo>
                  <a:pt x="43" y="27"/>
                </a:lnTo>
                <a:lnTo>
                  <a:pt x="35" y="1"/>
                </a:lnTo>
                <a:lnTo>
                  <a:pt x="24" y="0"/>
                </a:lnTo>
                <a:lnTo>
                  <a:pt x="0" y="9"/>
                </a:lnTo>
              </a:path>
            </a:pathLst>
          </a:custGeom>
          <a:solidFill>
            <a:srgbClr val="C0C0C0"/>
          </a:solidFill>
          <a:ln w="12700" cap="rnd" cmpd="sng">
            <a:solidFill>
              <a:srgbClr val="000000"/>
            </a:solidFill>
            <a:prstDash val="solid"/>
            <a:round/>
            <a:headEnd/>
            <a:tailEnd/>
          </a:ln>
        </p:spPr>
        <p:txBody>
          <a:bodyPr/>
          <a:lstStyle/>
          <a:p>
            <a:endParaRPr lang="en-US"/>
          </a:p>
        </p:txBody>
      </p:sp>
      <p:sp>
        <p:nvSpPr>
          <p:cNvPr id="49203" name="Freeform 57"/>
          <p:cNvSpPr>
            <a:spLocks/>
          </p:cNvSpPr>
          <p:nvPr/>
        </p:nvSpPr>
        <p:spPr bwMode="auto">
          <a:xfrm>
            <a:off x="6632575" y="3590925"/>
            <a:ext cx="731838" cy="557213"/>
          </a:xfrm>
          <a:custGeom>
            <a:avLst/>
            <a:gdLst>
              <a:gd name="T0" fmla="*/ 0 w 461"/>
              <a:gd name="T1" fmla="*/ 2147483647 h 351"/>
              <a:gd name="T2" fmla="*/ 2147483647 w 461"/>
              <a:gd name="T3" fmla="*/ 2147483647 h 351"/>
              <a:gd name="T4" fmla="*/ 2147483647 w 461"/>
              <a:gd name="T5" fmla="*/ 2147483647 h 351"/>
              <a:gd name="T6" fmla="*/ 2147483647 w 461"/>
              <a:gd name="T7" fmla="*/ 0 h 351"/>
              <a:gd name="T8" fmla="*/ 2147483647 w 461"/>
              <a:gd name="T9" fmla="*/ 2147483647 h 351"/>
              <a:gd name="T10" fmla="*/ 2147483647 w 461"/>
              <a:gd name="T11" fmla="*/ 2147483647 h 351"/>
              <a:gd name="T12" fmla="*/ 2147483647 w 461"/>
              <a:gd name="T13" fmla="*/ 2147483647 h 351"/>
              <a:gd name="T14" fmla="*/ 2147483647 w 461"/>
              <a:gd name="T15" fmla="*/ 2147483647 h 351"/>
              <a:gd name="T16" fmla="*/ 2147483647 w 461"/>
              <a:gd name="T17" fmla="*/ 2147483647 h 351"/>
              <a:gd name="T18" fmla="*/ 2147483647 w 461"/>
              <a:gd name="T19" fmla="*/ 2147483647 h 351"/>
              <a:gd name="T20" fmla="*/ 2147483647 w 461"/>
              <a:gd name="T21" fmla="*/ 2147483647 h 351"/>
              <a:gd name="T22" fmla="*/ 2147483647 w 461"/>
              <a:gd name="T23" fmla="*/ 2147483647 h 351"/>
              <a:gd name="T24" fmla="*/ 2147483647 w 461"/>
              <a:gd name="T25" fmla="*/ 2147483647 h 351"/>
              <a:gd name="T26" fmla="*/ 2147483647 w 461"/>
              <a:gd name="T27" fmla="*/ 2147483647 h 351"/>
              <a:gd name="T28" fmla="*/ 2147483647 w 461"/>
              <a:gd name="T29" fmla="*/ 2147483647 h 351"/>
              <a:gd name="T30" fmla="*/ 2147483647 w 461"/>
              <a:gd name="T31" fmla="*/ 2147483647 h 351"/>
              <a:gd name="T32" fmla="*/ 2147483647 w 461"/>
              <a:gd name="T33" fmla="*/ 2147483647 h 351"/>
              <a:gd name="T34" fmla="*/ 2147483647 w 461"/>
              <a:gd name="T35" fmla="*/ 2147483647 h 351"/>
              <a:gd name="T36" fmla="*/ 2147483647 w 461"/>
              <a:gd name="T37" fmla="*/ 2147483647 h 351"/>
              <a:gd name="T38" fmla="*/ 2147483647 w 461"/>
              <a:gd name="T39" fmla="*/ 2147483647 h 351"/>
              <a:gd name="T40" fmla="*/ 2147483647 w 461"/>
              <a:gd name="T41" fmla="*/ 2147483647 h 351"/>
              <a:gd name="T42" fmla="*/ 2147483647 w 461"/>
              <a:gd name="T43" fmla="*/ 2147483647 h 351"/>
              <a:gd name="T44" fmla="*/ 2147483647 w 461"/>
              <a:gd name="T45" fmla="*/ 2147483647 h 351"/>
              <a:gd name="T46" fmla="*/ 2147483647 w 461"/>
              <a:gd name="T47" fmla="*/ 2147483647 h 351"/>
              <a:gd name="T48" fmla="*/ 2147483647 w 461"/>
              <a:gd name="T49" fmla="*/ 2147483647 h 351"/>
              <a:gd name="T50" fmla="*/ 2147483647 w 461"/>
              <a:gd name="T51" fmla="*/ 2147483647 h 351"/>
              <a:gd name="T52" fmla="*/ 2147483647 w 461"/>
              <a:gd name="T53" fmla="*/ 2147483647 h 351"/>
              <a:gd name="T54" fmla="*/ 0 w 461"/>
              <a:gd name="T55" fmla="*/ 2147483647 h 35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61"/>
              <a:gd name="T85" fmla="*/ 0 h 351"/>
              <a:gd name="T86" fmla="*/ 461 w 461"/>
              <a:gd name="T87" fmla="*/ 351 h 35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61" h="351">
                <a:moveTo>
                  <a:pt x="0" y="82"/>
                </a:moveTo>
                <a:lnTo>
                  <a:pt x="17" y="45"/>
                </a:lnTo>
                <a:lnTo>
                  <a:pt x="83" y="13"/>
                </a:lnTo>
                <a:lnTo>
                  <a:pt x="207" y="0"/>
                </a:lnTo>
                <a:lnTo>
                  <a:pt x="260" y="30"/>
                </a:lnTo>
                <a:lnTo>
                  <a:pt x="340" y="18"/>
                </a:lnTo>
                <a:lnTo>
                  <a:pt x="460" y="105"/>
                </a:lnTo>
                <a:lnTo>
                  <a:pt x="425" y="146"/>
                </a:lnTo>
                <a:lnTo>
                  <a:pt x="408" y="173"/>
                </a:lnTo>
                <a:lnTo>
                  <a:pt x="410" y="201"/>
                </a:lnTo>
                <a:lnTo>
                  <a:pt x="376" y="227"/>
                </a:lnTo>
                <a:lnTo>
                  <a:pt x="349" y="267"/>
                </a:lnTo>
                <a:lnTo>
                  <a:pt x="317" y="287"/>
                </a:lnTo>
                <a:lnTo>
                  <a:pt x="302" y="293"/>
                </a:lnTo>
                <a:lnTo>
                  <a:pt x="292" y="316"/>
                </a:lnTo>
                <a:lnTo>
                  <a:pt x="275" y="301"/>
                </a:lnTo>
                <a:lnTo>
                  <a:pt x="292" y="325"/>
                </a:lnTo>
                <a:lnTo>
                  <a:pt x="275" y="350"/>
                </a:lnTo>
                <a:lnTo>
                  <a:pt x="260" y="346"/>
                </a:lnTo>
                <a:lnTo>
                  <a:pt x="247" y="331"/>
                </a:lnTo>
                <a:lnTo>
                  <a:pt x="228" y="297"/>
                </a:lnTo>
                <a:lnTo>
                  <a:pt x="216" y="293"/>
                </a:lnTo>
                <a:lnTo>
                  <a:pt x="195" y="246"/>
                </a:lnTo>
                <a:lnTo>
                  <a:pt x="161" y="227"/>
                </a:lnTo>
                <a:lnTo>
                  <a:pt x="142" y="195"/>
                </a:lnTo>
                <a:lnTo>
                  <a:pt x="83" y="154"/>
                </a:lnTo>
                <a:lnTo>
                  <a:pt x="58" y="118"/>
                </a:lnTo>
                <a:lnTo>
                  <a:pt x="0" y="82"/>
                </a:lnTo>
              </a:path>
            </a:pathLst>
          </a:custGeom>
          <a:solidFill>
            <a:srgbClr val="C0C0C0"/>
          </a:solidFill>
          <a:ln w="12700" cap="rnd" cmpd="sng">
            <a:solidFill>
              <a:schemeClr val="bg1"/>
            </a:solidFill>
            <a:prstDash val="solid"/>
            <a:round/>
            <a:headEnd type="none" w="med" len="med"/>
            <a:tailEnd type="none" w="med" len="med"/>
          </a:ln>
        </p:spPr>
        <p:txBody>
          <a:bodyPr/>
          <a:lstStyle/>
          <a:p>
            <a:endParaRPr lang="en-US"/>
          </a:p>
        </p:txBody>
      </p:sp>
      <p:sp>
        <p:nvSpPr>
          <p:cNvPr id="49204" name="Freeform 58"/>
          <p:cNvSpPr>
            <a:spLocks/>
          </p:cNvSpPr>
          <p:nvPr/>
        </p:nvSpPr>
        <p:spPr bwMode="auto">
          <a:xfrm>
            <a:off x="3694113" y="1738313"/>
            <a:ext cx="1014412" cy="677862"/>
          </a:xfrm>
          <a:custGeom>
            <a:avLst/>
            <a:gdLst>
              <a:gd name="T0" fmla="*/ 0 w 639"/>
              <a:gd name="T1" fmla="*/ 2147483647 h 427"/>
              <a:gd name="T2" fmla="*/ 2147483647 w 639"/>
              <a:gd name="T3" fmla="*/ 2147483647 h 427"/>
              <a:gd name="T4" fmla="*/ 2147483647 w 639"/>
              <a:gd name="T5" fmla="*/ 0 h 427"/>
              <a:gd name="T6" fmla="*/ 2147483647 w 639"/>
              <a:gd name="T7" fmla="*/ 2147483647 h 427"/>
              <a:gd name="T8" fmla="*/ 2147483647 w 639"/>
              <a:gd name="T9" fmla="*/ 2147483647 h 427"/>
              <a:gd name="T10" fmla="*/ 2147483647 w 639"/>
              <a:gd name="T11" fmla="*/ 2147483647 h 427"/>
              <a:gd name="T12" fmla="*/ 2147483647 w 639"/>
              <a:gd name="T13" fmla="*/ 2147483647 h 427"/>
              <a:gd name="T14" fmla="*/ 2147483647 w 639"/>
              <a:gd name="T15" fmla="*/ 2147483647 h 427"/>
              <a:gd name="T16" fmla="*/ 2147483647 w 639"/>
              <a:gd name="T17" fmla="*/ 2147483647 h 427"/>
              <a:gd name="T18" fmla="*/ 2147483647 w 639"/>
              <a:gd name="T19" fmla="*/ 2147483647 h 427"/>
              <a:gd name="T20" fmla="*/ 2147483647 w 639"/>
              <a:gd name="T21" fmla="*/ 2147483647 h 427"/>
              <a:gd name="T22" fmla="*/ 2147483647 w 639"/>
              <a:gd name="T23" fmla="*/ 2147483647 h 427"/>
              <a:gd name="T24" fmla="*/ 2147483647 w 639"/>
              <a:gd name="T25" fmla="*/ 2147483647 h 427"/>
              <a:gd name="T26" fmla="*/ 2147483647 w 639"/>
              <a:gd name="T27" fmla="*/ 2147483647 h 427"/>
              <a:gd name="T28" fmla="*/ 2147483647 w 639"/>
              <a:gd name="T29" fmla="*/ 2147483647 h 427"/>
              <a:gd name="T30" fmla="*/ 2147483647 w 639"/>
              <a:gd name="T31" fmla="*/ 2147483647 h 427"/>
              <a:gd name="T32" fmla="*/ 2147483647 w 639"/>
              <a:gd name="T33" fmla="*/ 2147483647 h 427"/>
              <a:gd name="T34" fmla="*/ 2147483647 w 639"/>
              <a:gd name="T35" fmla="*/ 2147483647 h 427"/>
              <a:gd name="T36" fmla="*/ 2147483647 w 639"/>
              <a:gd name="T37" fmla="*/ 2147483647 h 427"/>
              <a:gd name="T38" fmla="*/ 0 w 639"/>
              <a:gd name="T39" fmla="*/ 2147483647 h 42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39"/>
              <a:gd name="T61" fmla="*/ 0 h 427"/>
              <a:gd name="T62" fmla="*/ 639 w 639"/>
              <a:gd name="T63" fmla="*/ 427 h 42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39" h="427">
                <a:moveTo>
                  <a:pt x="0" y="335"/>
                </a:moveTo>
                <a:lnTo>
                  <a:pt x="22" y="106"/>
                </a:lnTo>
                <a:lnTo>
                  <a:pt x="32" y="0"/>
                </a:lnTo>
                <a:lnTo>
                  <a:pt x="313" y="20"/>
                </a:lnTo>
                <a:lnTo>
                  <a:pt x="632" y="32"/>
                </a:lnTo>
                <a:lnTo>
                  <a:pt x="609" y="71"/>
                </a:lnTo>
                <a:lnTo>
                  <a:pt x="638" y="102"/>
                </a:lnTo>
                <a:lnTo>
                  <a:pt x="638" y="310"/>
                </a:lnTo>
                <a:lnTo>
                  <a:pt x="626" y="308"/>
                </a:lnTo>
                <a:lnTo>
                  <a:pt x="626" y="337"/>
                </a:lnTo>
                <a:lnTo>
                  <a:pt x="636" y="357"/>
                </a:lnTo>
                <a:lnTo>
                  <a:pt x="632" y="378"/>
                </a:lnTo>
                <a:lnTo>
                  <a:pt x="636" y="426"/>
                </a:lnTo>
                <a:lnTo>
                  <a:pt x="622" y="422"/>
                </a:lnTo>
                <a:lnTo>
                  <a:pt x="607" y="403"/>
                </a:lnTo>
                <a:lnTo>
                  <a:pt x="575" y="390"/>
                </a:lnTo>
                <a:lnTo>
                  <a:pt x="550" y="386"/>
                </a:lnTo>
                <a:lnTo>
                  <a:pt x="495" y="388"/>
                </a:lnTo>
                <a:lnTo>
                  <a:pt x="465" y="363"/>
                </a:lnTo>
                <a:lnTo>
                  <a:pt x="0" y="335"/>
                </a:lnTo>
              </a:path>
            </a:pathLst>
          </a:custGeom>
          <a:solidFill>
            <a:srgbClr val="C0C0C0"/>
          </a:solidFill>
          <a:ln w="12700" cap="rnd" cmpd="sng">
            <a:solidFill>
              <a:schemeClr val="bg1"/>
            </a:solidFill>
            <a:prstDash val="solid"/>
            <a:round/>
            <a:headEnd type="none" w="med" len="med"/>
            <a:tailEnd type="none" w="med" len="med"/>
          </a:ln>
        </p:spPr>
        <p:txBody>
          <a:bodyPr/>
          <a:lstStyle/>
          <a:p>
            <a:endParaRPr lang="en-US"/>
          </a:p>
        </p:txBody>
      </p:sp>
      <p:sp>
        <p:nvSpPr>
          <p:cNvPr id="49205" name="Freeform 59"/>
          <p:cNvSpPr>
            <a:spLocks/>
          </p:cNvSpPr>
          <p:nvPr/>
        </p:nvSpPr>
        <p:spPr bwMode="auto">
          <a:xfrm>
            <a:off x="5605463" y="3340100"/>
            <a:ext cx="1230312" cy="417513"/>
          </a:xfrm>
          <a:custGeom>
            <a:avLst/>
            <a:gdLst>
              <a:gd name="T0" fmla="*/ 0 w 775"/>
              <a:gd name="T1" fmla="*/ 2147483647 h 263"/>
              <a:gd name="T2" fmla="*/ 2147483647 w 775"/>
              <a:gd name="T3" fmla="*/ 2147483647 h 263"/>
              <a:gd name="T4" fmla="*/ 2147483647 w 775"/>
              <a:gd name="T5" fmla="*/ 2147483647 h 263"/>
              <a:gd name="T6" fmla="*/ 2147483647 w 775"/>
              <a:gd name="T7" fmla="*/ 2147483647 h 263"/>
              <a:gd name="T8" fmla="*/ 2147483647 w 775"/>
              <a:gd name="T9" fmla="*/ 2147483647 h 263"/>
              <a:gd name="T10" fmla="*/ 2147483647 w 775"/>
              <a:gd name="T11" fmla="*/ 2147483647 h 263"/>
              <a:gd name="T12" fmla="*/ 2147483647 w 775"/>
              <a:gd name="T13" fmla="*/ 2147483647 h 263"/>
              <a:gd name="T14" fmla="*/ 2147483647 w 775"/>
              <a:gd name="T15" fmla="*/ 2147483647 h 263"/>
              <a:gd name="T16" fmla="*/ 2147483647 w 775"/>
              <a:gd name="T17" fmla="*/ 2147483647 h 263"/>
              <a:gd name="T18" fmla="*/ 2147483647 w 775"/>
              <a:gd name="T19" fmla="*/ 2147483647 h 263"/>
              <a:gd name="T20" fmla="*/ 2147483647 w 775"/>
              <a:gd name="T21" fmla="*/ 2147483647 h 263"/>
              <a:gd name="T22" fmla="*/ 2147483647 w 775"/>
              <a:gd name="T23" fmla="*/ 2147483647 h 263"/>
              <a:gd name="T24" fmla="*/ 2147483647 w 775"/>
              <a:gd name="T25" fmla="*/ 2147483647 h 263"/>
              <a:gd name="T26" fmla="*/ 2147483647 w 775"/>
              <a:gd name="T27" fmla="*/ 0 h 263"/>
              <a:gd name="T28" fmla="*/ 2147483647 w 775"/>
              <a:gd name="T29" fmla="*/ 2147483647 h 263"/>
              <a:gd name="T30" fmla="*/ 2147483647 w 775"/>
              <a:gd name="T31" fmla="*/ 2147483647 h 263"/>
              <a:gd name="T32" fmla="*/ 2147483647 w 775"/>
              <a:gd name="T33" fmla="*/ 2147483647 h 263"/>
              <a:gd name="T34" fmla="*/ 2147483647 w 775"/>
              <a:gd name="T35" fmla="*/ 2147483647 h 263"/>
              <a:gd name="T36" fmla="*/ 2147483647 w 775"/>
              <a:gd name="T37" fmla="*/ 2147483647 h 263"/>
              <a:gd name="T38" fmla="*/ 2147483647 w 775"/>
              <a:gd name="T39" fmla="*/ 2147483647 h 263"/>
              <a:gd name="T40" fmla="*/ 2147483647 w 775"/>
              <a:gd name="T41" fmla="*/ 2147483647 h 263"/>
              <a:gd name="T42" fmla="*/ 2147483647 w 775"/>
              <a:gd name="T43" fmla="*/ 2147483647 h 263"/>
              <a:gd name="T44" fmla="*/ 2147483647 w 775"/>
              <a:gd name="T45" fmla="*/ 2147483647 h 263"/>
              <a:gd name="T46" fmla="*/ 2147483647 w 775"/>
              <a:gd name="T47" fmla="*/ 2147483647 h 263"/>
              <a:gd name="T48" fmla="*/ 2147483647 w 775"/>
              <a:gd name="T49" fmla="*/ 2147483647 h 263"/>
              <a:gd name="T50" fmla="*/ 2147483647 w 775"/>
              <a:gd name="T51" fmla="*/ 2147483647 h 263"/>
              <a:gd name="T52" fmla="*/ 2147483647 w 775"/>
              <a:gd name="T53" fmla="*/ 2147483647 h 263"/>
              <a:gd name="T54" fmla="*/ 2147483647 w 775"/>
              <a:gd name="T55" fmla="*/ 2147483647 h 263"/>
              <a:gd name="T56" fmla="*/ 2147483647 w 775"/>
              <a:gd name="T57" fmla="*/ 2147483647 h 263"/>
              <a:gd name="T58" fmla="*/ 0 w 775"/>
              <a:gd name="T59" fmla="*/ 2147483647 h 26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75"/>
              <a:gd name="T91" fmla="*/ 0 h 263"/>
              <a:gd name="T92" fmla="*/ 775 w 775"/>
              <a:gd name="T93" fmla="*/ 263 h 26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75" h="263">
                <a:moveTo>
                  <a:pt x="0" y="262"/>
                </a:moveTo>
                <a:lnTo>
                  <a:pt x="13" y="216"/>
                </a:lnTo>
                <a:lnTo>
                  <a:pt x="7" y="212"/>
                </a:lnTo>
                <a:lnTo>
                  <a:pt x="28" y="194"/>
                </a:lnTo>
                <a:lnTo>
                  <a:pt x="51" y="154"/>
                </a:lnTo>
                <a:lnTo>
                  <a:pt x="43" y="145"/>
                </a:lnTo>
                <a:lnTo>
                  <a:pt x="55" y="126"/>
                </a:lnTo>
                <a:lnTo>
                  <a:pt x="56" y="103"/>
                </a:lnTo>
                <a:lnTo>
                  <a:pt x="70" y="86"/>
                </a:lnTo>
                <a:lnTo>
                  <a:pt x="193" y="79"/>
                </a:lnTo>
                <a:lnTo>
                  <a:pt x="191" y="58"/>
                </a:lnTo>
                <a:lnTo>
                  <a:pt x="227" y="60"/>
                </a:lnTo>
                <a:lnTo>
                  <a:pt x="593" y="26"/>
                </a:lnTo>
                <a:lnTo>
                  <a:pt x="774" y="0"/>
                </a:lnTo>
                <a:lnTo>
                  <a:pt x="768" y="28"/>
                </a:lnTo>
                <a:lnTo>
                  <a:pt x="758" y="35"/>
                </a:lnTo>
                <a:lnTo>
                  <a:pt x="739" y="62"/>
                </a:lnTo>
                <a:lnTo>
                  <a:pt x="726" y="62"/>
                </a:lnTo>
                <a:lnTo>
                  <a:pt x="717" y="69"/>
                </a:lnTo>
                <a:lnTo>
                  <a:pt x="705" y="82"/>
                </a:lnTo>
                <a:lnTo>
                  <a:pt x="690" y="75"/>
                </a:lnTo>
                <a:lnTo>
                  <a:pt x="669" y="94"/>
                </a:lnTo>
                <a:lnTo>
                  <a:pt x="665" y="107"/>
                </a:lnTo>
                <a:lnTo>
                  <a:pt x="580" y="158"/>
                </a:lnTo>
                <a:lnTo>
                  <a:pt x="576" y="180"/>
                </a:lnTo>
                <a:lnTo>
                  <a:pt x="552" y="188"/>
                </a:lnTo>
                <a:lnTo>
                  <a:pt x="552" y="216"/>
                </a:lnTo>
                <a:lnTo>
                  <a:pt x="432" y="229"/>
                </a:lnTo>
                <a:lnTo>
                  <a:pt x="193" y="252"/>
                </a:lnTo>
                <a:lnTo>
                  <a:pt x="0" y="262"/>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9206" name="Freeform 60"/>
          <p:cNvSpPr>
            <a:spLocks/>
          </p:cNvSpPr>
          <p:nvPr/>
        </p:nvSpPr>
        <p:spPr bwMode="auto">
          <a:xfrm>
            <a:off x="3114675" y="3467100"/>
            <a:ext cx="2019300" cy="1946275"/>
          </a:xfrm>
          <a:custGeom>
            <a:avLst/>
            <a:gdLst>
              <a:gd name="T0" fmla="*/ 2147483647 w 1272"/>
              <a:gd name="T1" fmla="*/ 2147483647 h 1226"/>
              <a:gd name="T2" fmla="*/ 2147483647 w 1272"/>
              <a:gd name="T3" fmla="*/ 2147483647 h 1226"/>
              <a:gd name="T4" fmla="*/ 2147483647 w 1272"/>
              <a:gd name="T5" fmla="*/ 2147483647 h 1226"/>
              <a:gd name="T6" fmla="*/ 2147483647 w 1272"/>
              <a:gd name="T7" fmla="*/ 2147483647 h 1226"/>
              <a:gd name="T8" fmla="*/ 2147483647 w 1272"/>
              <a:gd name="T9" fmla="*/ 2147483647 h 1226"/>
              <a:gd name="T10" fmla="*/ 2147483647 w 1272"/>
              <a:gd name="T11" fmla="*/ 2147483647 h 1226"/>
              <a:gd name="T12" fmla="*/ 2147483647 w 1272"/>
              <a:gd name="T13" fmla="*/ 2147483647 h 1226"/>
              <a:gd name="T14" fmla="*/ 2147483647 w 1272"/>
              <a:gd name="T15" fmla="*/ 2147483647 h 1226"/>
              <a:gd name="T16" fmla="*/ 2147483647 w 1272"/>
              <a:gd name="T17" fmla="*/ 2147483647 h 1226"/>
              <a:gd name="T18" fmla="*/ 2147483647 w 1272"/>
              <a:gd name="T19" fmla="*/ 2147483647 h 1226"/>
              <a:gd name="T20" fmla="*/ 2147483647 w 1272"/>
              <a:gd name="T21" fmla="*/ 2147483647 h 1226"/>
              <a:gd name="T22" fmla="*/ 2147483647 w 1272"/>
              <a:gd name="T23" fmla="*/ 2147483647 h 1226"/>
              <a:gd name="T24" fmla="*/ 2147483647 w 1272"/>
              <a:gd name="T25" fmla="*/ 2147483647 h 1226"/>
              <a:gd name="T26" fmla="*/ 2147483647 w 1272"/>
              <a:gd name="T27" fmla="*/ 2147483647 h 1226"/>
              <a:gd name="T28" fmla="*/ 2147483647 w 1272"/>
              <a:gd name="T29" fmla="*/ 2147483647 h 1226"/>
              <a:gd name="T30" fmla="*/ 2147483647 w 1272"/>
              <a:gd name="T31" fmla="*/ 2147483647 h 1226"/>
              <a:gd name="T32" fmla="*/ 2147483647 w 1272"/>
              <a:gd name="T33" fmla="*/ 2147483647 h 1226"/>
              <a:gd name="T34" fmla="*/ 2147483647 w 1272"/>
              <a:gd name="T35" fmla="*/ 2147483647 h 1226"/>
              <a:gd name="T36" fmla="*/ 2147483647 w 1272"/>
              <a:gd name="T37" fmla="*/ 2147483647 h 1226"/>
              <a:gd name="T38" fmla="*/ 2147483647 w 1272"/>
              <a:gd name="T39" fmla="*/ 2147483647 h 1226"/>
              <a:gd name="T40" fmla="*/ 2147483647 w 1272"/>
              <a:gd name="T41" fmla="*/ 2147483647 h 1226"/>
              <a:gd name="T42" fmla="*/ 2147483647 w 1272"/>
              <a:gd name="T43" fmla="*/ 2147483647 h 1226"/>
              <a:gd name="T44" fmla="*/ 2147483647 w 1272"/>
              <a:gd name="T45" fmla="*/ 2147483647 h 1226"/>
              <a:gd name="T46" fmla="*/ 2147483647 w 1272"/>
              <a:gd name="T47" fmla="*/ 2147483647 h 1226"/>
              <a:gd name="T48" fmla="*/ 2147483647 w 1272"/>
              <a:gd name="T49" fmla="*/ 2147483647 h 1226"/>
              <a:gd name="T50" fmla="*/ 2147483647 w 1272"/>
              <a:gd name="T51" fmla="*/ 2147483647 h 1226"/>
              <a:gd name="T52" fmla="*/ 2147483647 w 1272"/>
              <a:gd name="T53" fmla="*/ 2147483647 h 1226"/>
              <a:gd name="T54" fmla="*/ 2147483647 w 1272"/>
              <a:gd name="T55" fmla="*/ 2147483647 h 1226"/>
              <a:gd name="T56" fmla="*/ 2147483647 w 1272"/>
              <a:gd name="T57" fmla="*/ 2147483647 h 1226"/>
              <a:gd name="T58" fmla="*/ 2147483647 w 1272"/>
              <a:gd name="T59" fmla="*/ 2147483647 h 1226"/>
              <a:gd name="T60" fmla="*/ 2147483647 w 1272"/>
              <a:gd name="T61" fmla="*/ 2147483647 h 1226"/>
              <a:gd name="T62" fmla="*/ 2147483647 w 1272"/>
              <a:gd name="T63" fmla="*/ 2147483647 h 1226"/>
              <a:gd name="T64" fmla="*/ 2147483647 w 1272"/>
              <a:gd name="T65" fmla="*/ 2147483647 h 1226"/>
              <a:gd name="T66" fmla="*/ 2147483647 w 1272"/>
              <a:gd name="T67" fmla="*/ 2147483647 h 1226"/>
              <a:gd name="T68" fmla="*/ 2147483647 w 1272"/>
              <a:gd name="T69" fmla="*/ 2147483647 h 1226"/>
              <a:gd name="T70" fmla="*/ 2147483647 w 1272"/>
              <a:gd name="T71" fmla="*/ 2147483647 h 1226"/>
              <a:gd name="T72" fmla="*/ 2147483647 w 1272"/>
              <a:gd name="T73" fmla="*/ 2147483647 h 1226"/>
              <a:gd name="T74" fmla="*/ 2147483647 w 1272"/>
              <a:gd name="T75" fmla="*/ 2147483647 h 1226"/>
              <a:gd name="T76" fmla="*/ 2147483647 w 1272"/>
              <a:gd name="T77" fmla="*/ 2147483647 h 1226"/>
              <a:gd name="T78" fmla="*/ 2147483647 w 1272"/>
              <a:gd name="T79" fmla="*/ 2147483647 h 1226"/>
              <a:gd name="T80" fmla="*/ 2147483647 w 1272"/>
              <a:gd name="T81" fmla="*/ 2147483647 h 1226"/>
              <a:gd name="T82" fmla="*/ 2147483647 w 1272"/>
              <a:gd name="T83" fmla="*/ 2147483647 h 1226"/>
              <a:gd name="T84" fmla="*/ 2147483647 w 1272"/>
              <a:gd name="T85" fmla="*/ 2147483647 h 122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72"/>
              <a:gd name="T130" fmla="*/ 0 h 1226"/>
              <a:gd name="T131" fmla="*/ 1272 w 1272"/>
              <a:gd name="T132" fmla="*/ 1226 h 122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72" h="1226">
                <a:moveTo>
                  <a:pt x="7" y="503"/>
                </a:moveTo>
                <a:lnTo>
                  <a:pt x="0" y="479"/>
                </a:lnTo>
                <a:lnTo>
                  <a:pt x="24" y="479"/>
                </a:lnTo>
                <a:lnTo>
                  <a:pt x="347" y="511"/>
                </a:lnTo>
                <a:lnTo>
                  <a:pt x="393" y="0"/>
                </a:lnTo>
                <a:lnTo>
                  <a:pt x="668" y="17"/>
                </a:lnTo>
                <a:lnTo>
                  <a:pt x="661" y="236"/>
                </a:lnTo>
                <a:lnTo>
                  <a:pt x="685" y="259"/>
                </a:lnTo>
                <a:lnTo>
                  <a:pt x="714" y="259"/>
                </a:lnTo>
                <a:lnTo>
                  <a:pt x="720" y="249"/>
                </a:lnTo>
                <a:lnTo>
                  <a:pt x="733" y="263"/>
                </a:lnTo>
                <a:lnTo>
                  <a:pt x="733" y="278"/>
                </a:lnTo>
                <a:lnTo>
                  <a:pt x="756" y="280"/>
                </a:lnTo>
                <a:lnTo>
                  <a:pt x="775" y="289"/>
                </a:lnTo>
                <a:lnTo>
                  <a:pt x="788" y="285"/>
                </a:lnTo>
                <a:lnTo>
                  <a:pt x="803" y="295"/>
                </a:lnTo>
                <a:lnTo>
                  <a:pt x="807" y="287"/>
                </a:lnTo>
                <a:lnTo>
                  <a:pt x="834" y="289"/>
                </a:lnTo>
                <a:lnTo>
                  <a:pt x="847" y="318"/>
                </a:lnTo>
                <a:lnTo>
                  <a:pt x="858" y="327"/>
                </a:lnTo>
                <a:lnTo>
                  <a:pt x="872" y="308"/>
                </a:lnTo>
                <a:lnTo>
                  <a:pt x="902" y="333"/>
                </a:lnTo>
                <a:lnTo>
                  <a:pt x="919" y="319"/>
                </a:lnTo>
                <a:lnTo>
                  <a:pt x="927" y="342"/>
                </a:lnTo>
                <a:lnTo>
                  <a:pt x="929" y="327"/>
                </a:lnTo>
                <a:lnTo>
                  <a:pt x="946" y="314"/>
                </a:lnTo>
                <a:lnTo>
                  <a:pt x="949" y="329"/>
                </a:lnTo>
                <a:lnTo>
                  <a:pt x="976" y="323"/>
                </a:lnTo>
                <a:lnTo>
                  <a:pt x="997" y="342"/>
                </a:lnTo>
                <a:lnTo>
                  <a:pt x="1046" y="327"/>
                </a:lnTo>
                <a:lnTo>
                  <a:pt x="1098" y="319"/>
                </a:lnTo>
                <a:lnTo>
                  <a:pt x="1113" y="310"/>
                </a:lnTo>
                <a:lnTo>
                  <a:pt x="1153" y="338"/>
                </a:lnTo>
                <a:lnTo>
                  <a:pt x="1176" y="348"/>
                </a:lnTo>
                <a:lnTo>
                  <a:pt x="1187" y="359"/>
                </a:lnTo>
                <a:lnTo>
                  <a:pt x="1217" y="357"/>
                </a:lnTo>
                <a:lnTo>
                  <a:pt x="1217" y="420"/>
                </a:lnTo>
                <a:lnTo>
                  <a:pt x="1225" y="539"/>
                </a:lnTo>
                <a:lnTo>
                  <a:pt x="1240" y="556"/>
                </a:lnTo>
                <a:lnTo>
                  <a:pt x="1244" y="585"/>
                </a:lnTo>
                <a:lnTo>
                  <a:pt x="1271" y="630"/>
                </a:lnTo>
                <a:lnTo>
                  <a:pt x="1271" y="664"/>
                </a:lnTo>
                <a:lnTo>
                  <a:pt x="1255" y="700"/>
                </a:lnTo>
                <a:lnTo>
                  <a:pt x="1255" y="719"/>
                </a:lnTo>
                <a:lnTo>
                  <a:pt x="1259" y="738"/>
                </a:lnTo>
                <a:lnTo>
                  <a:pt x="1259" y="759"/>
                </a:lnTo>
                <a:lnTo>
                  <a:pt x="1252" y="768"/>
                </a:lnTo>
                <a:lnTo>
                  <a:pt x="1238" y="787"/>
                </a:lnTo>
                <a:lnTo>
                  <a:pt x="1246" y="795"/>
                </a:lnTo>
                <a:lnTo>
                  <a:pt x="1196" y="814"/>
                </a:lnTo>
                <a:lnTo>
                  <a:pt x="1153" y="834"/>
                </a:lnTo>
                <a:lnTo>
                  <a:pt x="1179" y="816"/>
                </a:lnTo>
                <a:lnTo>
                  <a:pt x="1153" y="816"/>
                </a:lnTo>
                <a:lnTo>
                  <a:pt x="1160" y="787"/>
                </a:lnTo>
                <a:lnTo>
                  <a:pt x="1138" y="802"/>
                </a:lnTo>
                <a:lnTo>
                  <a:pt x="1128" y="797"/>
                </a:lnTo>
                <a:lnTo>
                  <a:pt x="1128" y="817"/>
                </a:lnTo>
                <a:lnTo>
                  <a:pt x="1134" y="821"/>
                </a:lnTo>
                <a:lnTo>
                  <a:pt x="1138" y="838"/>
                </a:lnTo>
                <a:lnTo>
                  <a:pt x="1124" y="857"/>
                </a:lnTo>
                <a:lnTo>
                  <a:pt x="1113" y="853"/>
                </a:lnTo>
                <a:lnTo>
                  <a:pt x="1111" y="876"/>
                </a:lnTo>
                <a:lnTo>
                  <a:pt x="995" y="948"/>
                </a:lnTo>
                <a:lnTo>
                  <a:pt x="995" y="942"/>
                </a:lnTo>
                <a:lnTo>
                  <a:pt x="1048" y="906"/>
                </a:lnTo>
                <a:lnTo>
                  <a:pt x="1006" y="929"/>
                </a:lnTo>
                <a:lnTo>
                  <a:pt x="1010" y="906"/>
                </a:lnTo>
                <a:lnTo>
                  <a:pt x="999" y="920"/>
                </a:lnTo>
                <a:lnTo>
                  <a:pt x="987" y="910"/>
                </a:lnTo>
                <a:lnTo>
                  <a:pt x="982" y="929"/>
                </a:lnTo>
                <a:lnTo>
                  <a:pt x="961" y="910"/>
                </a:lnTo>
                <a:lnTo>
                  <a:pt x="963" y="925"/>
                </a:lnTo>
                <a:lnTo>
                  <a:pt x="987" y="942"/>
                </a:lnTo>
                <a:lnTo>
                  <a:pt x="961" y="954"/>
                </a:lnTo>
                <a:lnTo>
                  <a:pt x="948" y="937"/>
                </a:lnTo>
                <a:lnTo>
                  <a:pt x="940" y="986"/>
                </a:lnTo>
                <a:lnTo>
                  <a:pt x="930" y="965"/>
                </a:lnTo>
                <a:lnTo>
                  <a:pt x="906" y="973"/>
                </a:lnTo>
                <a:lnTo>
                  <a:pt x="902" y="986"/>
                </a:lnTo>
                <a:lnTo>
                  <a:pt x="913" y="1007"/>
                </a:lnTo>
                <a:lnTo>
                  <a:pt x="872" y="1007"/>
                </a:lnTo>
                <a:lnTo>
                  <a:pt x="885" y="1014"/>
                </a:lnTo>
                <a:lnTo>
                  <a:pt x="887" y="1031"/>
                </a:lnTo>
                <a:lnTo>
                  <a:pt x="898" y="1029"/>
                </a:lnTo>
                <a:lnTo>
                  <a:pt x="891" y="1043"/>
                </a:lnTo>
                <a:lnTo>
                  <a:pt x="872" y="1073"/>
                </a:lnTo>
                <a:lnTo>
                  <a:pt x="873" y="1060"/>
                </a:lnTo>
                <a:lnTo>
                  <a:pt x="862" y="1069"/>
                </a:lnTo>
                <a:lnTo>
                  <a:pt x="845" y="1052"/>
                </a:lnTo>
                <a:lnTo>
                  <a:pt x="849" y="1075"/>
                </a:lnTo>
                <a:lnTo>
                  <a:pt x="881" y="1077"/>
                </a:lnTo>
                <a:lnTo>
                  <a:pt x="868" y="1109"/>
                </a:lnTo>
                <a:lnTo>
                  <a:pt x="877" y="1170"/>
                </a:lnTo>
                <a:lnTo>
                  <a:pt x="906" y="1223"/>
                </a:lnTo>
                <a:lnTo>
                  <a:pt x="870" y="1225"/>
                </a:lnTo>
                <a:lnTo>
                  <a:pt x="834" y="1209"/>
                </a:lnTo>
                <a:lnTo>
                  <a:pt x="803" y="1209"/>
                </a:lnTo>
                <a:lnTo>
                  <a:pt x="759" y="1187"/>
                </a:lnTo>
                <a:lnTo>
                  <a:pt x="708" y="1166"/>
                </a:lnTo>
                <a:lnTo>
                  <a:pt x="702" y="1147"/>
                </a:lnTo>
                <a:lnTo>
                  <a:pt x="689" y="1118"/>
                </a:lnTo>
                <a:lnTo>
                  <a:pt x="674" y="1094"/>
                </a:lnTo>
                <a:lnTo>
                  <a:pt x="674" y="1073"/>
                </a:lnTo>
                <a:lnTo>
                  <a:pt x="668" y="1064"/>
                </a:lnTo>
                <a:lnTo>
                  <a:pt x="668" y="1031"/>
                </a:lnTo>
                <a:lnTo>
                  <a:pt x="636" y="1009"/>
                </a:lnTo>
                <a:lnTo>
                  <a:pt x="604" y="959"/>
                </a:lnTo>
                <a:lnTo>
                  <a:pt x="547" y="836"/>
                </a:lnTo>
                <a:lnTo>
                  <a:pt x="507" y="806"/>
                </a:lnTo>
                <a:lnTo>
                  <a:pt x="492" y="778"/>
                </a:lnTo>
                <a:lnTo>
                  <a:pt x="459" y="774"/>
                </a:lnTo>
                <a:lnTo>
                  <a:pt x="425" y="768"/>
                </a:lnTo>
                <a:lnTo>
                  <a:pt x="402" y="759"/>
                </a:lnTo>
                <a:lnTo>
                  <a:pt x="393" y="768"/>
                </a:lnTo>
                <a:lnTo>
                  <a:pt x="364" y="768"/>
                </a:lnTo>
                <a:lnTo>
                  <a:pt x="340" y="831"/>
                </a:lnTo>
                <a:lnTo>
                  <a:pt x="315" y="852"/>
                </a:lnTo>
                <a:lnTo>
                  <a:pt x="296" y="852"/>
                </a:lnTo>
                <a:lnTo>
                  <a:pt x="248" y="816"/>
                </a:lnTo>
                <a:lnTo>
                  <a:pt x="229" y="810"/>
                </a:lnTo>
                <a:lnTo>
                  <a:pt x="182" y="766"/>
                </a:lnTo>
                <a:lnTo>
                  <a:pt x="169" y="734"/>
                </a:lnTo>
                <a:lnTo>
                  <a:pt x="169" y="700"/>
                </a:lnTo>
                <a:lnTo>
                  <a:pt x="148" y="651"/>
                </a:lnTo>
                <a:lnTo>
                  <a:pt x="108" y="621"/>
                </a:lnTo>
                <a:lnTo>
                  <a:pt x="55" y="552"/>
                </a:lnTo>
                <a:lnTo>
                  <a:pt x="36" y="543"/>
                </a:lnTo>
                <a:lnTo>
                  <a:pt x="24" y="507"/>
                </a:lnTo>
                <a:lnTo>
                  <a:pt x="7" y="503"/>
                </a:lnTo>
              </a:path>
            </a:pathLst>
          </a:custGeom>
          <a:solidFill>
            <a:srgbClr val="CCECFF"/>
          </a:solidFill>
          <a:ln w="12700" cap="rnd" cmpd="sng">
            <a:solidFill>
              <a:srgbClr val="000000"/>
            </a:solidFill>
            <a:prstDash val="solid"/>
            <a:round/>
            <a:headEnd/>
            <a:tailEnd/>
          </a:ln>
        </p:spPr>
        <p:txBody>
          <a:bodyPr/>
          <a:lstStyle/>
          <a:p>
            <a:endParaRPr lang="en-US"/>
          </a:p>
        </p:txBody>
      </p:sp>
      <p:sp>
        <p:nvSpPr>
          <p:cNvPr id="49207" name="Freeform 61"/>
          <p:cNvSpPr>
            <a:spLocks/>
          </p:cNvSpPr>
          <p:nvPr/>
        </p:nvSpPr>
        <p:spPr bwMode="auto">
          <a:xfrm>
            <a:off x="2168525" y="2265363"/>
            <a:ext cx="819150" cy="1011237"/>
          </a:xfrm>
          <a:custGeom>
            <a:avLst/>
            <a:gdLst>
              <a:gd name="T0" fmla="*/ 0 w 516"/>
              <a:gd name="T1" fmla="*/ 2147483647 h 637"/>
              <a:gd name="T2" fmla="*/ 2147483647 w 516"/>
              <a:gd name="T3" fmla="*/ 0 h 637"/>
              <a:gd name="T4" fmla="*/ 2147483647 w 516"/>
              <a:gd name="T5" fmla="*/ 2147483647 h 637"/>
              <a:gd name="T6" fmla="*/ 2147483647 w 516"/>
              <a:gd name="T7" fmla="*/ 2147483647 h 637"/>
              <a:gd name="T8" fmla="*/ 2147483647 w 516"/>
              <a:gd name="T9" fmla="*/ 2147483647 h 637"/>
              <a:gd name="T10" fmla="*/ 2147483647 w 516"/>
              <a:gd name="T11" fmla="*/ 2147483647 h 637"/>
              <a:gd name="T12" fmla="*/ 0 w 516"/>
              <a:gd name="T13" fmla="*/ 2147483647 h 637"/>
              <a:gd name="T14" fmla="*/ 0 60000 65536"/>
              <a:gd name="T15" fmla="*/ 0 60000 65536"/>
              <a:gd name="T16" fmla="*/ 0 60000 65536"/>
              <a:gd name="T17" fmla="*/ 0 60000 65536"/>
              <a:gd name="T18" fmla="*/ 0 60000 65536"/>
              <a:gd name="T19" fmla="*/ 0 60000 65536"/>
              <a:gd name="T20" fmla="*/ 0 60000 65536"/>
              <a:gd name="T21" fmla="*/ 0 w 516"/>
              <a:gd name="T22" fmla="*/ 0 h 637"/>
              <a:gd name="T23" fmla="*/ 516 w 516"/>
              <a:gd name="T24" fmla="*/ 637 h 6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6" h="637">
                <a:moveTo>
                  <a:pt x="0" y="560"/>
                </a:moveTo>
                <a:lnTo>
                  <a:pt x="112" y="0"/>
                </a:lnTo>
                <a:lnTo>
                  <a:pt x="361" y="43"/>
                </a:lnTo>
                <a:lnTo>
                  <a:pt x="345" y="156"/>
                </a:lnTo>
                <a:lnTo>
                  <a:pt x="515" y="181"/>
                </a:lnTo>
                <a:lnTo>
                  <a:pt x="450" y="636"/>
                </a:lnTo>
                <a:lnTo>
                  <a:pt x="0" y="560"/>
                </a:lnTo>
              </a:path>
            </a:pathLst>
          </a:custGeom>
          <a:solidFill>
            <a:srgbClr val="CCECFF"/>
          </a:solidFill>
          <a:ln w="12700" cap="sq" cmpd="sng">
            <a:solidFill>
              <a:schemeClr val="bg1"/>
            </a:solidFill>
            <a:prstDash val="solid"/>
            <a:round/>
            <a:headEnd/>
            <a:tailEnd/>
          </a:ln>
        </p:spPr>
        <p:txBody>
          <a:bodyPr wrap="none" anchor="ctr"/>
          <a:lstStyle/>
          <a:p>
            <a:endParaRPr lang="en-US"/>
          </a:p>
        </p:txBody>
      </p:sp>
      <p:sp>
        <p:nvSpPr>
          <p:cNvPr id="49208" name="Freeform 62"/>
          <p:cNvSpPr>
            <a:spLocks/>
          </p:cNvSpPr>
          <p:nvPr/>
        </p:nvSpPr>
        <p:spPr bwMode="auto">
          <a:xfrm>
            <a:off x="7656513" y="1566863"/>
            <a:ext cx="236537" cy="460375"/>
          </a:xfrm>
          <a:custGeom>
            <a:avLst/>
            <a:gdLst>
              <a:gd name="T0" fmla="*/ 0 w 149"/>
              <a:gd name="T1" fmla="*/ 2147483647 h 290"/>
              <a:gd name="T2" fmla="*/ 2147483647 w 149"/>
              <a:gd name="T3" fmla="*/ 2147483647 h 290"/>
              <a:gd name="T4" fmla="*/ 2147483647 w 149"/>
              <a:gd name="T5" fmla="*/ 2147483647 h 290"/>
              <a:gd name="T6" fmla="*/ 2147483647 w 149"/>
              <a:gd name="T7" fmla="*/ 2147483647 h 290"/>
              <a:gd name="T8" fmla="*/ 2147483647 w 149"/>
              <a:gd name="T9" fmla="*/ 2147483647 h 290"/>
              <a:gd name="T10" fmla="*/ 2147483647 w 149"/>
              <a:gd name="T11" fmla="*/ 2147483647 h 290"/>
              <a:gd name="T12" fmla="*/ 2147483647 w 149"/>
              <a:gd name="T13" fmla="*/ 2147483647 h 290"/>
              <a:gd name="T14" fmla="*/ 2147483647 w 149"/>
              <a:gd name="T15" fmla="*/ 2147483647 h 290"/>
              <a:gd name="T16" fmla="*/ 2147483647 w 149"/>
              <a:gd name="T17" fmla="*/ 2147483647 h 290"/>
              <a:gd name="T18" fmla="*/ 2147483647 w 149"/>
              <a:gd name="T19" fmla="*/ 0 h 290"/>
              <a:gd name="T20" fmla="*/ 0 w 149"/>
              <a:gd name="T21" fmla="*/ 2147483647 h 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9"/>
              <a:gd name="T34" fmla="*/ 0 h 290"/>
              <a:gd name="T35" fmla="*/ 149 w 149"/>
              <a:gd name="T36" fmla="*/ 290 h 2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9" h="290">
                <a:moveTo>
                  <a:pt x="0" y="38"/>
                </a:moveTo>
                <a:lnTo>
                  <a:pt x="22" y="117"/>
                </a:lnTo>
                <a:lnTo>
                  <a:pt x="28" y="171"/>
                </a:lnTo>
                <a:lnTo>
                  <a:pt x="51" y="226"/>
                </a:lnTo>
                <a:lnTo>
                  <a:pt x="66" y="289"/>
                </a:lnTo>
                <a:lnTo>
                  <a:pt x="132" y="275"/>
                </a:lnTo>
                <a:lnTo>
                  <a:pt x="119" y="174"/>
                </a:lnTo>
                <a:lnTo>
                  <a:pt x="127" y="108"/>
                </a:lnTo>
                <a:lnTo>
                  <a:pt x="146" y="74"/>
                </a:lnTo>
                <a:lnTo>
                  <a:pt x="148" y="0"/>
                </a:lnTo>
                <a:lnTo>
                  <a:pt x="0" y="38"/>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9209" name="Freeform 63"/>
          <p:cNvSpPr>
            <a:spLocks/>
          </p:cNvSpPr>
          <p:nvPr/>
        </p:nvSpPr>
        <p:spPr bwMode="auto">
          <a:xfrm>
            <a:off x="6656388" y="2587625"/>
            <a:ext cx="649287" cy="641350"/>
          </a:xfrm>
          <a:custGeom>
            <a:avLst/>
            <a:gdLst>
              <a:gd name="T0" fmla="*/ 0 w 409"/>
              <a:gd name="T1" fmla="*/ 2147483647 h 404"/>
              <a:gd name="T2" fmla="*/ 2147483647 w 409"/>
              <a:gd name="T3" fmla="*/ 2147483647 h 404"/>
              <a:gd name="T4" fmla="*/ 2147483647 w 409"/>
              <a:gd name="T5" fmla="*/ 2147483647 h 404"/>
              <a:gd name="T6" fmla="*/ 2147483647 w 409"/>
              <a:gd name="T7" fmla="*/ 2147483647 h 404"/>
              <a:gd name="T8" fmla="*/ 2147483647 w 409"/>
              <a:gd name="T9" fmla="*/ 2147483647 h 404"/>
              <a:gd name="T10" fmla="*/ 2147483647 w 409"/>
              <a:gd name="T11" fmla="*/ 2147483647 h 404"/>
              <a:gd name="T12" fmla="*/ 2147483647 w 409"/>
              <a:gd name="T13" fmla="*/ 2147483647 h 404"/>
              <a:gd name="T14" fmla="*/ 2147483647 w 409"/>
              <a:gd name="T15" fmla="*/ 2147483647 h 404"/>
              <a:gd name="T16" fmla="*/ 2147483647 w 409"/>
              <a:gd name="T17" fmla="*/ 2147483647 h 404"/>
              <a:gd name="T18" fmla="*/ 2147483647 w 409"/>
              <a:gd name="T19" fmla="*/ 2147483647 h 404"/>
              <a:gd name="T20" fmla="*/ 2147483647 w 409"/>
              <a:gd name="T21" fmla="*/ 2147483647 h 404"/>
              <a:gd name="T22" fmla="*/ 2147483647 w 409"/>
              <a:gd name="T23" fmla="*/ 2147483647 h 404"/>
              <a:gd name="T24" fmla="*/ 2147483647 w 409"/>
              <a:gd name="T25" fmla="*/ 2147483647 h 404"/>
              <a:gd name="T26" fmla="*/ 2147483647 w 409"/>
              <a:gd name="T27" fmla="*/ 2147483647 h 404"/>
              <a:gd name="T28" fmla="*/ 2147483647 w 409"/>
              <a:gd name="T29" fmla="*/ 2147483647 h 404"/>
              <a:gd name="T30" fmla="*/ 2147483647 w 409"/>
              <a:gd name="T31" fmla="*/ 2147483647 h 404"/>
              <a:gd name="T32" fmla="*/ 2147483647 w 409"/>
              <a:gd name="T33" fmla="*/ 2147483647 h 404"/>
              <a:gd name="T34" fmla="*/ 2147483647 w 409"/>
              <a:gd name="T35" fmla="*/ 2147483647 h 404"/>
              <a:gd name="T36" fmla="*/ 2147483647 w 409"/>
              <a:gd name="T37" fmla="*/ 2147483647 h 404"/>
              <a:gd name="T38" fmla="*/ 2147483647 w 409"/>
              <a:gd name="T39" fmla="*/ 2147483647 h 404"/>
              <a:gd name="T40" fmla="*/ 2147483647 w 409"/>
              <a:gd name="T41" fmla="*/ 2147483647 h 404"/>
              <a:gd name="T42" fmla="*/ 2147483647 w 409"/>
              <a:gd name="T43" fmla="*/ 2147483647 h 404"/>
              <a:gd name="T44" fmla="*/ 2147483647 w 409"/>
              <a:gd name="T45" fmla="*/ 2147483647 h 404"/>
              <a:gd name="T46" fmla="*/ 2147483647 w 409"/>
              <a:gd name="T47" fmla="*/ 2147483647 h 404"/>
              <a:gd name="T48" fmla="*/ 2147483647 w 409"/>
              <a:gd name="T49" fmla="*/ 2147483647 h 404"/>
              <a:gd name="T50" fmla="*/ 2147483647 w 409"/>
              <a:gd name="T51" fmla="*/ 2147483647 h 404"/>
              <a:gd name="T52" fmla="*/ 2147483647 w 409"/>
              <a:gd name="T53" fmla="*/ 2147483647 h 404"/>
              <a:gd name="T54" fmla="*/ 2147483647 w 409"/>
              <a:gd name="T55" fmla="*/ 2147483647 h 404"/>
              <a:gd name="T56" fmla="*/ 2147483647 w 409"/>
              <a:gd name="T57" fmla="*/ 2147483647 h 404"/>
              <a:gd name="T58" fmla="*/ 2147483647 w 409"/>
              <a:gd name="T59" fmla="*/ 0 h 404"/>
              <a:gd name="T60" fmla="*/ 2147483647 w 409"/>
              <a:gd name="T61" fmla="*/ 2147483647 h 404"/>
              <a:gd name="T62" fmla="*/ 2147483647 w 409"/>
              <a:gd name="T63" fmla="*/ 2147483647 h 404"/>
              <a:gd name="T64" fmla="*/ 2147483647 w 409"/>
              <a:gd name="T65" fmla="*/ 2147483647 h 404"/>
              <a:gd name="T66" fmla="*/ 2147483647 w 409"/>
              <a:gd name="T67" fmla="*/ 2147483647 h 404"/>
              <a:gd name="T68" fmla="*/ 2147483647 w 409"/>
              <a:gd name="T69" fmla="*/ 2147483647 h 404"/>
              <a:gd name="T70" fmla="*/ 2147483647 w 409"/>
              <a:gd name="T71" fmla="*/ 2147483647 h 404"/>
              <a:gd name="T72" fmla="*/ 2147483647 w 409"/>
              <a:gd name="T73" fmla="*/ 2147483647 h 404"/>
              <a:gd name="T74" fmla="*/ 2147483647 w 409"/>
              <a:gd name="T75" fmla="*/ 2147483647 h 404"/>
              <a:gd name="T76" fmla="*/ 0 w 409"/>
              <a:gd name="T77" fmla="*/ 2147483647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09"/>
              <a:gd name="T118" fmla="*/ 0 h 404"/>
              <a:gd name="T119" fmla="*/ 409 w 409"/>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09" h="404">
                <a:moveTo>
                  <a:pt x="0" y="276"/>
                </a:moveTo>
                <a:lnTo>
                  <a:pt x="15" y="332"/>
                </a:lnTo>
                <a:lnTo>
                  <a:pt x="32" y="353"/>
                </a:lnTo>
                <a:lnTo>
                  <a:pt x="64" y="372"/>
                </a:lnTo>
                <a:lnTo>
                  <a:pt x="91" y="403"/>
                </a:lnTo>
                <a:lnTo>
                  <a:pt x="125" y="387"/>
                </a:lnTo>
                <a:lnTo>
                  <a:pt x="134" y="397"/>
                </a:lnTo>
                <a:lnTo>
                  <a:pt x="157" y="387"/>
                </a:lnTo>
                <a:lnTo>
                  <a:pt x="168" y="370"/>
                </a:lnTo>
                <a:lnTo>
                  <a:pt x="203" y="363"/>
                </a:lnTo>
                <a:lnTo>
                  <a:pt x="223" y="340"/>
                </a:lnTo>
                <a:lnTo>
                  <a:pt x="212" y="332"/>
                </a:lnTo>
                <a:lnTo>
                  <a:pt x="246" y="257"/>
                </a:lnTo>
                <a:lnTo>
                  <a:pt x="254" y="219"/>
                </a:lnTo>
                <a:lnTo>
                  <a:pt x="284" y="234"/>
                </a:lnTo>
                <a:lnTo>
                  <a:pt x="301" y="191"/>
                </a:lnTo>
                <a:lnTo>
                  <a:pt x="318" y="189"/>
                </a:lnTo>
                <a:lnTo>
                  <a:pt x="341" y="145"/>
                </a:lnTo>
                <a:lnTo>
                  <a:pt x="347" y="104"/>
                </a:lnTo>
                <a:lnTo>
                  <a:pt x="398" y="130"/>
                </a:lnTo>
                <a:lnTo>
                  <a:pt x="408" y="109"/>
                </a:lnTo>
                <a:lnTo>
                  <a:pt x="394" y="88"/>
                </a:lnTo>
                <a:lnTo>
                  <a:pt x="371" y="77"/>
                </a:lnTo>
                <a:lnTo>
                  <a:pt x="343" y="83"/>
                </a:lnTo>
                <a:lnTo>
                  <a:pt x="333" y="98"/>
                </a:lnTo>
                <a:lnTo>
                  <a:pt x="286" y="113"/>
                </a:lnTo>
                <a:lnTo>
                  <a:pt x="254" y="147"/>
                </a:lnTo>
                <a:lnTo>
                  <a:pt x="244" y="88"/>
                </a:lnTo>
                <a:lnTo>
                  <a:pt x="155" y="104"/>
                </a:lnTo>
                <a:lnTo>
                  <a:pt x="138" y="0"/>
                </a:lnTo>
                <a:lnTo>
                  <a:pt x="127" y="9"/>
                </a:lnTo>
                <a:lnTo>
                  <a:pt x="132" y="28"/>
                </a:lnTo>
                <a:lnTo>
                  <a:pt x="125" y="122"/>
                </a:lnTo>
                <a:lnTo>
                  <a:pt x="106" y="143"/>
                </a:lnTo>
                <a:lnTo>
                  <a:pt x="58" y="179"/>
                </a:lnTo>
                <a:lnTo>
                  <a:pt x="53" y="215"/>
                </a:lnTo>
                <a:lnTo>
                  <a:pt x="32" y="206"/>
                </a:lnTo>
                <a:lnTo>
                  <a:pt x="26" y="255"/>
                </a:lnTo>
                <a:lnTo>
                  <a:pt x="0" y="276"/>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9210" name="Freeform 64"/>
          <p:cNvSpPr>
            <a:spLocks/>
          </p:cNvSpPr>
          <p:nvPr/>
        </p:nvSpPr>
        <p:spPr bwMode="auto">
          <a:xfrm>
            <a:off x="5162550" y="1593850"/>
            <a:ext cx="763588" cy="800100"/>
          </a:xfrm>
          <a:custGeom>
            <a:avLst/>
            <a:gdLst>
              <a:gd name="T0" fmla="*/ 0 w 481"/>
              <a:gd name="T1" fmla="*/ 2147483647 h 504"/>
              <a:gd name="T2" fmla="*/ 2147483647 w 481"/>
              <a:gd name="T3" fmla="*/ 2147483647 h 504"/>
              <a:gd name="T4" fmla="*/ 2147483647 w 481"/>
              <a:gd name="T5" fmla="*/ 2147483647 h 504"/>
              <a:gd name="T6" fmla="*/ 2147483647 w 481"/>
              <a:gd name="T7" fmla="*/ 2147483647 h 504"/>
              <a:gd name="T8" fmla="*/ 2147483647 w 481"/>
              <a:gd name="T9" fmla="*/ 2147483647 h 504"/>
              <a:gd name="T10" fmla="*/ 2147483647 w 481"/>
              <a:gd name="T11" fmla="*/ 2147483647 h 504"/>
              <a:gd name="T12" fmla="*/ 2147483647 w 481"/>
              <a:gd name="T13" fmla="*/ 2147483647 h 504"/>
              <a:gd name="T14" fmla="*/ 2147483647 w 481"/>
              <a:gd name="T15" fmla="*/ 2147483647 h 504"/>
              <a:gd name="T16" fmla="*/ 2147483647 w 481"/>
              <a:gd name="T17" fmla="*/ 2147483647 h 504"/>
              <a:gd name="T18" fmla="*/ 2147483647 w 481"/>
              <a:gd name="T19" fmla="*/ 2147483647 h 504"/>
              <a:gd name="T20" fmla="*/ 2147483647 w 481"/>
              <a:gd name="T21" fmla="*/ 2147483647 h 504"/>
              <a:gd name="T22" fmla="*/ 2147483647 w 481"/>
              <a:gd name="T23" fmla="*/ 2147483647 h 504"/>
              <a:gd name="T24" fmla="*/ 2147483647 w 481"/>
              <a:gd name="T25" fmla="*/ 2147483647 h 504"/>
              <a:gd name="T26" fmla="*/ 2147483647 w 481"/>
              <a:gd name="T27" fmla="*/ 2147483647 h 504"/>
              <a:gd name="T28" fmla="*/ 2147483647 w 481"/>
              <a:gd name="T29" fmla="*/ 2147483647 h 504"/>
              <a:gd name="T30" fmla="*/ 2147483647 w 481"/>
              <a:gd name="T31" fmla="*/ 2147483647 h 504"/>
              <a:gd name="T32" fmla="*/ 2147483647 w 481"/>
              <a:gd name="T33" fmla="*/ 2147483647 h 504"/>
              <a:gd name="T34" fmla="*/ 2147483647 w 481"/>
              <a:gd name="T35" fmla="*/ 2147483647 h 504"/>
              <a:gd name="T36" fmla="*/ 2147483647 w 481"/>
              <a:gd name="T37" fmla="*/ 2147483647 h 504"/>
              <a:gd name="T38" fmla="*/ 2147483647 w 481"/>
              <a:gd name="T39" fmla="*/ 2147483647 h 504"/>
              <a:gd name="T40" fmla="*/ 2147483647 w 481"/>
              <a:gd name="T41" fmla="*/ 2147483647 h 504"/>
              <a:gd name="T42" fmla="*/ 2147483647 w 481"/>
              <a:gd name="T43" fmla="*/ 2147483647 h 504"/>
              <a:gd name="T44" fmla="*/ 2147483647 w 481"/>
              <a:gd name="T45" fmla="*/ 2147483647 h 504"/>
              <a:gd name="T46" fmla="*/ 2147483647 w 481"/>
              <a:gd name="T47" fmla="*/ 2147483647 h 504"/>
              <a:gd name="T48" fmla="*/ 2147483647 w 481"/>
              <a:gd name="T49" fmla="*/ 2147483647 h 504"/>
              <a:gd name="T50" fmla="*/ 2147483647 w 481"/>
              <a:gd name="T51" fmla="*/ 2147483647 h 504"/>
              <a:gd name="T52" fmla="*/ 2147483647 w 481"/>
              <a:gd name="T53" fmla="*/ 2147483647 h 504"/>
              <a:gd name="T54" fmla="*/ 2147483647 w 481"/>
              <a:gd name="T55" fmla="*/ 2147483647 h 504"/>
              <a:gd name="T56" fmla="*/ 2147483647 w 481"/>
              <a:gd name="T57" fmla="*/ 2147483647 h 504"/>
              <a:gd name="T58" fmla="*/ 2147483647 w 481"/>
              <a:gd name="T59" fmla="*/ 2147483647 h 504"/>
              <a:gd name="T60" fmla="*/ 2147483647 w 481"/>
              <a:gd name="T61" fmla="*/ 2147483647 h 504"/>
              <a:gd name="T62" fmla="*/ 2147483647 w 481"/>
              <a:gd name="T63" fmla="*/ 2147483647 h 504"/>
              <a:gd name="T64" fmla="*/ 2147483647 w 481"/>
              <a:gd name="T65" fmla="*/ 2147483647 h 504"/>
              <a:gd name="T66" fmla="*/ 2147483647 w 481"/>
              <a:gd name="T67" fmla="*/ 2147483647 h 504"/>
              <a:gd name="T68" fmla="*/ 2147483647 w 481"/>
              <a:gd name="T69" fmla="*/ 2147483647 h 504"/>
              <a:gd name="T70" fmla="*/ 2147483647 w 481"/>
              <a:gd name="T71" fmla="*/ 2147483647 h 504"/>
              <a:gd name="T72" fmla="*/ 2147483647 w 481"/>
              <a:gd name="T73" fmla="*/ 2147483647 h 504"/>
              <a:gd name="T74" fmla="*/ 2147483647 w 481"/>
              <a:gd name="T75" fmla="*/ 2147483647 h 504"/>
              <a:gd name="T76" fmla="*/ 2147483647 w 481"/>
              <a:gd name="T77" fmla="*/ 2147483647 h 504"/>
              <a:gd name="T78" fmla="*/ 2147483647 w 481"/>
              <a:gd name="T79" fmla="*/ 2147483647 h 504"/>
              <a:gd name="T80" fmla="*/ 2147483647 w 481"/>
              <a:gd name="T81" fmla="*/ 0 h 504"/>
              <a:gd name="T82" fmla="*/ 2147483647 w 481"/>
              <a:gd name="T83" fmla="*/ 2147483647 h 504"/>
              <a:gd name="T84" fmla="*/ 2147483647 w 481"/>
              <a:gd name="T85" fmla="*/ 2147483647 h 504"/>
              <a:gd name="T86" fmla="*/ 2147483647 w 481"/>
              <a:gd name="T87" fmla="*/ 2147483647 h 504"/>
              <a:gd name="T88" fmla="*/ 2147483647 w 481"/>
              <a:gd name="T89" fmla="*/ 2147483647 h 504"/>
              <a:gd name="T90" fmla="*/ 2147483647 w 481"/>
              <a:gd name="T91" fmla="*/ 2147483647 h 504"/>
              <a:gd name="T92" fmla="*/ 2147483647 w 481"/>
              <a:gd name="T93" fmla="*/ 2147483647 h 504"/>
              <a:gd name="T94" fmla="*/ 2147483647 w 481"/>
              <a:gd name="T95" fmla="*/ 2147483647 h 504"/>
              <a:gd name="T96" fmla="*/ 2147483647 w 481"/>
              <a:gd name="T97" fmla="*/ 2147483647 h 504"/>
              <a:gd name="T98" fmla="*/ 0 w 481"/>
              <a:gd name="T99" fmla="*/ 2147483647 h 50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81"/>
              <a:gd name="T151" fmla="*/ 0 h 504"/>
              <a:gd name="T152" fmla="*/ 481 w 481"/>
              <a:gd name="T153" fmla="*/ 504 h 50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81" h="504">
                <a:moveTo>
                  <a:pt x="0" y="153"/>
                </a:moveTo>
                <a:lnTo>
                  <a:pt x="11" y="192"/>
                </a:lnTo>
                <a:lnTo>
                  <a:pt x="11" y="253"/>
                </a:lnTo>
                <a:lnTo>
                  <a:pt x="68" y="287"/>
                </a:lnTo>
                <a:lnTo>
                  <a:pt x="92" y="313"/>
                </a:lnTo>
                <a:lnTo>
                  <a:pt x="125" y="338"/>
                </a:lnTo>
                <a:lnTo>
                  <a:pt x="138" y="351"/>
                </a:lnTo>
                <a:lnTo>
                  <a:pt x="147" y="393"/>
                </a:lnTo>
                <a:lnTo>
                  <a:pt x="153" y="450"/>
                </a:lnTo>
                <a:lnTo>
                  <a:pt x="201" y="503"/>
                </a:lnTo>
                <a:lnTo>
                  <a:pt x="438" y="487"/>
                </a:lnTo>
                <a:lnTo>
                  <a:pt x="423" y="410"/>
                </a:lnTo>
                <a:lnTo>
                  <a:pt x="432" y="329"/>
                </a:lnTo>
                <a:lnTo>
                  <a:pt x="447" y="293"/>
                </a:lnTo>
                <a:lnTo>
                  <a:pt x="445" y="262"/>
                </a:lnTo>
                <a:lnTo>
                  <a:pt x="476" y="187"/>
                </a:lnTo>
                <a:lnTo>
                  <a:pt x="480" y="168"/>
                </a:lnTo>
                <a:lnTo>
                  <a:pt x="472" y="166"/>
                </a:lnTo>
                <a:lnTo>
                  <a:pt x="459" y="181"/>
                </a:lnTo>
                <a:lnTo>
                  <a:pt x="449" y="219"/>
                </a:lnTo>
                <a:lnTo>
                  <a:pt x="430" y="223"/>
                </a:lnTo>
                <a:lnTo>
                  <a:pt x="421" y="243"/>
                </a:lnTo>
                <a:lnTo>
                  <a:pt x="402" y="259"/>
                </a:lnTo>
                <a:lnTo>
                  <a:pt x="404" y="236"/>
                </a:lnTo>
                <a:lnTo>
                  <a:pt x="417" y="209"/>
                </a:lnTo>
                <a:lnTo>
                  <a:pt x="428" y="200"/>
                </a:lnTo>
                <a:lnTo>
                  <a:pt x="430" y="192"/>
                </a:lnTo>
                <a:lnTo>
                  <a:pt x="406" y="122"/>
                </a:lnTo>
                <a:lnTo>
                  <a:pt x="387" y="115"/>
                </a:lnTo>
                <a:lnTo>
                  <a:pt x="377" y="100"/>
                </a:lnTo>
                <a:lnTo>
                  <a:pt x="335" y="94"/>
                </a:lnTo>
                <a:lnTo>
                  <a:pt x="233" y="69"/>
                </a:lnTo>
                <a:lnTo>
                  <a:pt x="193" y="41"/>
                </a:lnTo>
                <a:lnTo>
                  <a:pt x="168" y="30"/>
                </a:lnTo>
                <a:lnTo>
                  <a:pt x="159" y="41"/>
                </a:lnTo>
                <a:lnTo>
                  <a:pt x="153" y="37"/>
                </a:lnTo>
                <a:lnTo>
                  <a:pt x="161" y="30"/>
                </a:lnTo>
                <a:lnTo>
                  <a:pt x="161" y="18"/>
                </a:lnTo>
                <a:lnTo>
                  <a:pt x="165" y="13"/>
                </a:lnTo>
                <a:lnTo>
                  <a:pt x="165" y="5"/>
                </a:lnTo>
                <a:lnTo>
                  <a:pt x="161" y="0"/>
                </a:lnTo>
                <a:lnTo>
                  <a:pt x="102" y="24"/>
                </a:lnTo>
                <a:lnTo>
                  <a:pt x="81" y="34"/>
                </a:lnTo>
                <a:lnTo>
                  <a:pt x="73" y="35"/>
                </a:lnTo>
                <a:lnTo>
                  <a:pt x="56" y="26"/>
                </a:lnTo>
                <a:lnTo>
                  <a:pt x="56" y="34"/>
                </a:lnTo>
                <a:lnTo>
                  <a:pt x="55" y="24"/>
                </a:lnTo>
                <a:lnTo>
                  <a:pt x="41" y="35"/>
                </a:lnTo>
                <a:lnTo>
                  <a:pt x="47" y="94"/>
                </a:lnTo>
                <a:lnTo>
                  <a:pt x="0" y="153"/>
                </a:lnTo>
              </a:path>
            </a:pathLst>
          </a:custGeom>
          <a:solidFill>
            <a:srgbClr val="CCECFF"/>
          </a:solidFill>
          <a:ln w="12700" cap="rnd" cmpd="sng">
            <a:solidFill>
              <a:srgbClr val="000000"/>
            </a:solidFill>
            <a:prstDash val="solid"/>
            <a:round/>
            <a:headEnd type="none" w="med" len="med"/>
            <a:tailEnd type="none" w="med" len="med"/>
          </a:ln>
        </p:spPr>
        <p:txBody>
          <a:bodyPr/>
          <a:lstStyle/>
          <a:p>
            <a:endParaRPr lang="en-US"/>
          </a:p>
        </p:txBody>
      </p:sp>
      <p:sp>
        <p:nvSpPr>
          <p:cNvPr id="49211" name="Freeform 65"/>
          <p:cNvSpPr>
            <a:spLocks/>
          </p:cNvSpPr>
          <p:nvPr/>
        </p:nvSpPr>
        <p:spPr bwMode="auto">
          <a:xfrm>
            <a:off x="2719388" y="1795463"/>
            <a:ext cx="1011237" cy="841375"/>
          </a:xfrm>
          <a:custGeom>
            <a:avLst/>
            <a:gdLst>
              <a:gd name="T0" fmla="*/ 0 w 637"/>
              <a:gd name="T1" fmla="*/ 2147483647 h 530"/>
              <a:gd name="T2" fmla="*/ 2147483647 w 637"/>
              <a:gd name="T3" fmla="*/ 2147483647 h 530"/>
              <a:gd name="T4" fmla="*/ 2147483647 w 637"/>
              <a:gd name="T5" fmla="*/ 2147483647 h 530"/>
              <a:gd name="T6" fmla="*/ 2147483647 w 637"/>
              <a:gd name="T7" fmla="*/ 0 h 530"/>
              <a:gd name="T8" fmla="*/ 2147483647 w 637"/>
              <a:gd name="T9" fmla="*/ 2147483647 h 530"/>
              <a:gd name="T10" fmla="*/ 2147483647 w 637"/>
              <a:gd name="T11" fmla="*/ 2147483647 h 530"/>
              <a:gd name="T12" fmla="*/ 2147483647 w 637"/>
              <a:gd name="T13" fmla="*/ 2147483647 h 530"/>
              <a:gd name="T14" fmla="*/ 2147483647 w 637"/>
              <a:gd name="T15" fmla="*/ 2147483647 h 530"/>
              <a:gd name="T16" fmla="*/ 2147483647 w 637"/>
              <a:gd name="T17" fmla="*/ 2147483647 h 530"/>
              <a:gd name="T18" fmla="*/ 0 w 637"/>
              <a:gd name="T19" fmla="*/ 2147483647 h 5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7"/>
              <a:gd name="T31" fmla="*/ 0 h 530"/>
              <a:gd name="T32" fmla="*/ 637 w 637"/>
              <a:gd name="T33" fmla="*/ 530 h 5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7" h="530">
                <a:moveTo>
                  <a:pt x="0" y="453"/>
                </a:moveTo>
                <a:lnTo>
                  <a:pt x="15" y="339"/>
                </a:lnTo>
                <a:lnTo>
                  <a:pt x="62" y="56"/>
                </a:lnTo>
                <a:lnTo>
                  <a:pt x="75" y="0"/>
                </a:lnTo>
                <a:lnTo>
                  <a:pt x="325" y="37"/>
                </a:lnTo>
                <a:lnTo>
                  <a:pt x="636" y="70"/>
                </a:lnTo>
                <a:lnTo>
                  <a:pt x="613" y="299"/>
                </a:lnTo>
                <a:lnTo>
                  <a:pt x="594" y="529"/>
                </a:lnTo>
                <a:lnTo>
                  <a:pt x="168" y="477"/>
                </a:lnTo>
                <a:lnTo>
                  <a:pt x="0" y="453"/>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9212" name="Freeform 66"/>
          <p:cNvSpPr>
            <a:spLocks/>
          </p:cNvSpPr>
          <p:nvPr/>
        </p:nvSpPr>
        <p:spPr bwMode="auto">
          <a:xfrm>
            <a:off x="7761288" y="1928813"/>
            <a:ext cx="479425" cy="244475"/>
          </a:xfrm>
          <a:custGeom>
            <a:avLst/>
            <a:gdLst>
              <a:gd name="T0" fmla="*/ 0 w 302"/>
              <a:gd name="T1" fmla="*/ 2147483647 h 154"/>
              <a:gd name="T2" fmla="*/ 0 w 302"/>
              <a:gd name="T3" fmla="*/ 2147483647 h 154"/>
              <a:gd name="T4" fmla="*/ 2147483647 w 302"/>
              <a:gd name="T5" fmla="*/ 2147483647 h 154"/>
              <a:gd name="T6" fmla="*/ 2147483647 w 302"/>
              <a:gd name="T7" fmla="*/ 2147483647 h 154"/>
              <a:gd name="T8" fmla="*/ 2147483647 w 302"/>
              <a:gd name="T9" fmla="*/ 2147483647 h 154"/>
              <a:gd name="T10" fmla="*/ 2147483647 w 302"/>
              <a:gd name="T11" fmla="*/ 2147483647 h 154"/>
              <a:gd name="T12" fmla="*/ 2147483647 w 302"/>
              <a:gd name="T13" fmla="*/ 2147483647 h 154"/>
              <a:gd name="T14" fmla="*/ 2147483647 w 302"/>
              <a:gd name="T15" fmla="*/ 2147483647 h 154"/>
              <a:gd name="T16" fmla="*/ 2147483647 w 302"/>
              <a:gd name="T17" fmla="*/ 2147483647 h 154"/>
              <a:gd name="T18" fmla="*/ 2147483647 w 302"/>
              <a:gd name="T19" fmla="*/ 2147483647 h 154"/>
              <a:gd name="T20" fmla="*/ 2147483647 w 302"/>
              <a:gd name="T21" fmla="*/ 2147483647 h 154"/>
              <a:gd name="T22" fmla="*/ 2147483647 w 302"/>
              <a:gd name="T23" fmla="*/ 2147483647 h 154"/>
              <a:gd name="T24" fmla="*/ 2147483647 w 302"/>
              <a:gd name="T25" fmla="*/ 2147483647 h 154"/>
              <a:gd name="T26" fmla="*/ 2147483647 w 302"/>
              <a:gd name="T27" fmla="*/ 2147483647 h 154"/>
              <a:gd name="T28" fmla="*/ 2147483647 w 302"/>
              <a:gd name="T29" fmla="*/ 2147483647 h 154"/>
              <a:gd name="T30" fmla="*/ 2147483647 w 302"/>
              <a:gd name="T31" fmla="*/ 2147483647 h 154"/>
              <a:gd name="T32" fmla="*/ 2147483647 w 302"/>
              <a:gd name="T33" fmla="*/ 2147483647 h 154"/>
              <a:gd name="T34" fmla="*/ 2147483647 w 302"/>
              <a:gd name="T35" fmla="*/ 2147483647 h 154"/>
              <a:gd name="T36" fmla="*/ 2147483647 w 302"/>
              <a:gd name="T37" fmla="*/ 2147483647 h 154"/>
              <a:gd name="T38" fmla="*/ 2147483647 w 302"/>
              <a:gd name="T39" fmla="*/ 2147483647 h 154"/>
              <a:gd name="T40" fmla="*/ 2147483647 w 302"/>
              <a:gd name="T41" fmla="*/ 2147483647 h 154"/>
              <a:gd name="T42" fmla="*/ 2147483647 w 302"/>
              <a:gd name="T43" fmla="*/ 2147483647 h 154"/>
              <a:gd name="T44" fmla="*/ 2147483647 w 302"/>
              <a:gd name="T45" fmla="*/ 2147483647 h 154"/>
              <a:gd name="T46" fmla="*/ 2147483647 w 302"/>
              <a:gd name="T47" fmla="*/ 2147483647 h 154"/>
              <a:gd name="T48" fmla="*/ 2147483647 w 302"/>
              <a:gd name="T49" fmla="*/ 2147483647 h 154"/>
              <a:gd name="T50" fmla="*/ 2147483647 w 302"/>
              <a:gd name="T51" fmla="*/ 2147483647 h 154"/>
              <a:gd name="T52" fmla="*/ 2147483647 w 302"/>
              <a:gd name="T53" fmla="*/ 2147483647 h 154"/>
              <a:gd name="T54" fmla="*/ 2147483647 w 302"/>
              <a:gd name="T55" fmla="*/ 2147483647 h 154"/>
              <a:gd name="T56" fmla="*/ 2147483647 w 302"/>
              <a:gd name="T57" fmla="*/ 2147483647 h 154"/>
              <a:gd name="T58" fmla="*/ 2147483647 w 302"/>
              <a:gd name="T59" fmla="*/ 2147483647 h 154"/>
              <a:gd name="T60" fmla="*/ 2147483647 w 302"/>
              <a:gd name="T61" fmla="*/ 2147483647 h 154"/>
              <a:gd name="T62" fmla="*/ 2147483647 w 302"/>
              <a:gd name="T63" fmla="*/ 2147483647 h 154"/>
              <a:gd name="T64" fmla="*/ 2147483647 w 302"/>
              <a:gd name="T65" fmla="*/ 2147483647 h 154"/>
              <a:gd name="T66" fmla="*/ 2147483647 w 302"/>
              <a:gd name="T67" fmla="*/ 2147483647 h 154"/>
              <a:gd name="T68" fmla="*/ 2147483647 w 302"/>
              <a:gd name="T69" fmla="*/ 2147483647 h 154"/>
              <a:gd name="T70" fmla="*/ 2147483647 w 302"/>
              <a:gd name="T71" fmla="*/ 2147483647 h 154"/>
              <a:gd name="T72" fmla="*/ 2147483647 w 302"/>
              <a:gd name="T73" fmla="*/ 2147483647 h 154"/>
              <a:gd name="T74" fmla="*/ 2147483647 w 302"/>
              <a:gd name="T75" fmla="*/ 2147483647 h 154"/>
              <a:gd name="T76" fmla="*/ 2147483647 w 302"/>
              <a:gd name="T77" fmla="*/ 2147483647 h 154"/>
              <a:gd name="T78" fmla="*/ 2147483647 w 302"/>
              <a:gd name="T79" fmla="*/ 2147483647 h 154"/>
              <a:gd name="T80" fmla="*/ 2147483647 w 302"/>
              <a:gd name="T81" fmla="*/ 2147483647 h 154"/>
              <a:gd name="T82" fmla="*/ 2147483647 w 302"/>
              <a:gd name="T83" fmla="*/ 2147483647 h 154"/>
              <a:gd name="T84" fmla="*/ 2147483647 w 302"/>
              <a:gd name="T85" fmla="*/ 2147483647 h 154"/>
              <a:gd name="T86" fmla="*/ 2147483647 w 302"/>
              <a:gd name="T87" fmla="*/ 2147483647 h 154"/>
              <a:gd name="T88" fmla="*/ 2147483647 w 302"/>
              <a:gd name="T89" fmla="*/ 0 h 154"/>
              <a:gd name="T90" fmla="*/ 2147483647 w 302"/>
              <a:gd name="T91" fmla="*/ 2147483647 h 154"/>
              <a:gd name="T92" fmla="*/ 2147483647 w 302"/>
              <a:gd name="T93" fmla="*/ 2147483647 h 154"/>
              <a:gd name="T94" fmla="*/ 0 w 302"/>
              <a:gd name="T95" fmla="*/ 2147483647 h 15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02"/>
              <a:gd name="T145" fmla="*/ 0 h 154"/>
              <a:gd name="T146" fmla="*/ 302 w 302"/>
              <a:gd name="T147" fmla="*/ 154 h 15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02" h="154">
                <a:moveTo>
                  <a:pt x="0" y="60"/>
                </a:moveTo>
                <a:lnTo>
                  <a:pt x="0" y="143"/>
                </a:lnTo>
                <a:lnTo>
                  <a:pt x="141" y="113"/>
                </a:lnTo>
                <a:lnTo>
                  <a:pt x="166" y="103"/>
                </a:lnTo>
                <a:lnTo>
                  <a:pt x="177" y="105"/>
                </a:lnTo>
                <a:lnTo>
                  <a:pt x="185" y="130"/>
                </a:lnTo>
                <a:lnTo>
                  <a:pt x="202" y="132"/>
                </a:lnTo>
                <a:lnTo>
                  <a:pt x="212" y="149"/>
                </a:lnTo>
                <a:lnTo>
                  <a:pt x="221" y="153"/>
                </a:lnTo>
                <a:lnTo>
                  <a:pt x="225" y="139"/>
                </a:lnTo>
                <a:lnTo>
                  <a:pt x="234" y="134"/>
                </a:lnTo>
                <a:lnTo>
                  <a:pt x="236" y="120"/>
                </a:lnTo>
                <a:lnTo>
                  <a:pt x="240" y="119"/>
                </a:lnTo>
                <a:lnTo>
                  <a:pt x="247" y="141"/>
                </a:lnTo>
                <a:lnTo>
                  <a:pt x="263" y="134"/>
                </a:lnTo>
                <a:lnTo>
                  <a:pt x="266" y="126"/>
                </a:lnTo>
                <a:lnTo>
                  <a:pt x="282" y="117"/>
                </a:lnTo>
                <a:lnTo>
                  <a:pt x="293" y="113"/>
                </a:lnTo>
                <a:lnTo>
                  <a:pt x="301" y="120"/>
                </a:lnTo>
                <a:lnTo>
                  <a:pt x="299" y="100"/>
                </a:lnTo>
                <a:lnTo>
                  <a:pt x="285" y="73"/>
                </a:lnTo>
                <a:lnTo>
                  <a:pt x="278" y="71"/>
                </a:lnTo>
                <a:lnTo>
                  <a:pt x="268" y="71"/>
                </a:lnTo>
                <a:lnTo>
                  <a:pt x="268" y="75"/>
                </a:lnTo>
                <a:lnTo>
                  <a:pt x="276" y="75"/>
                </a:lnTo>
                <a:lnTo>
                  <a:pt x="282" y="75"/>
                </a:lnTo>
                <a:lnTo>
                  <a:pt x="287" y="85"/>
                </a:lnTo>
                <a:lnTo>
                  <a:pt x="293" y="96"/>
                </a:lnTo>
                <a:lnTo>
                  <a:pt x="285" y="103"/>
                </a:lnTo>
                <a:lnTo>
                  <a:pt x="265" y="115"/>
                </a:lnTo>
                <a:lnTo>
                  <a:pt x="251" y="109"/>
                </a:lnTo>
                <a:lnTo>
                  <a:pt x="244" y="96"/>
                </a:lnTo>
                <a:lnTo>
                  <a:pt x="234" y="92"/>
                </a:lnTo>
                <a:lnTo>
                  <a:pt x="234" y="85"/>
                </a:lnTo>
                <a:lnTo>
                  <a:pt x="223" y="71"/>
                </a:lnTo>
                <a:lnTo>
                  <a:pt x="208" y="64"/>
                </a:lnTo>
                <a:lnTo>
                  <a:pt x="208" y="71"/>
                </a:lnTo>
                <a:lnTo>
                  <a:pt x="196" y="68"/>
                </a:lnTo>
                <a:lnTo>
                  <a:pt x="193" y="58"/>
                </a:lnTo>
                <a:lnTo>
                  <a:pt x="196" y="49"/>
                </a:lnTo>
                <a:lnTo>
                  <a:pt x="206" y="41"/>
                </a:lnTo>
                <a:lnTo>
                  <a:pt x="200" y="34"/>
                </a:lnTo>
                <a:lnTo>
                  <a:pt x="213" y="26"/>
                </a:lnTo>
                <a:lnTo>
                  <a:pt x="200" y="15"/>
                </a:lnTo>
                <a:lnTo>
                  <a:pt x="196" y="0"/>
                </a:lnTo>
                <a:lnTo>
                  <a:pt x="166" y="20"/>
                </a:lnTo>
                <a:lnTo>
                  <a:pt x="66" y="47"/>
                </a:lnTo>
                <a:lnTo>
                  <a:pt x="0" y="60"/>
                </a:lnTo>
              </a:path>
            </a:pathLst>
          </a:custGeom>
          <a:solidFill>
            <a:srgbClr val="CCECFF"/>
          </a:solidFill>
          <a:ln w="12700" cap="sq" cmpd="sng">
            <a:solidFill>
              <a:schemeClr val="bg1"/>
            </a:solidFill>
            <a:prstDash val="solid"/>
            <a:round/>
            <a:headEnd type="none" w="med" len="med"/>
            <a:tailEnd type="none" w="med" len="med"/>
          </a:ln>
        </p:spPr>
        <p:txBody>
          <a:bodyPr wrap="none" anchor="ctr"/>
          <a:lstStyle/>
          <a:p>
            <a:endParaRPr lang="en-US"/>
          </a:p>
        </p:txBody>
      </p:sp>
      <p:sp>
        <p:nvSpPr>
          <p:cNvPr id="49213" name="Freeform 67"/>
          <p:cNvSpPr>
            <a:spLocks/>
          </p:cNvSpPr>
          <p:nvPr/>
        </p:nvSpPr>
        <p:spPr bwMode="auto">
          <a:xfrm>
            <a:off x="8147050" y="2162175"/>
            <a:ext cx="50800" cy="50800"/>
          </a:xfrm>
          <a:custGeom>
            <a:avLst/>
            <a:gdLst>
              <a:gd name="T0" fmla="*/ 0 w 32"/>
              <a:gd name="T1" fmla="*/ 2147483647 h 32"/>
              <a:gd name="T2" fmla="*/ 2147483647 w 32"/>
              <a:gd name="T3" fmla="*/ 0 h 32"/>
              <a:gd name="T4" fmla="*/ 2147483647 w 32"/>
              <a:gd name="T5" fmla="*/ 2147483647 h 32"/>
              <a:gd name="T6" fmla="*/ 0 w 32"/>
              <a:gd name="T7" fmla="*/ 2147483647 h 32"/>
              <a:gd name="T8" fmla="*/ 0 60000 65536"/>
              <a:gd name="T9" fmla="*/ 0 60000 65536"/>
              <a:gd name="T10" fmla="*/ 0 60000 65536"/>
              <a:gd name="T11" fmla="*/ 0 60000 65536"/>
              <a:gd name="T12" fmla="*/ 0 w 32"/>
              <a:gd name="T13" fmla="*/ 0 h 32"/>
              <a:gd name="T14" fmla="*/ 32 w 32"/>
              <a:gd name="T15" fmla="*/ 32 h 32"/>
            </a:gdLst>
            <a:ahLst/>
            <a:cxnLst>
              <a:cxn ang="T8">
                <a:pos x="T0" y="T1"/>
              </a:cxn>
              <a:cxn ang="T9">
                <a:pos x="T2" y="T3"/>
              </a:cxn>
              <a:cxn ang="T10">
                <a:pos x="T4" y="T5"/>
              </a:cxn>
              <a:cxn ang="T11">
                <a:pos x="T6" y="T7"/>
              </a:cxn>
            </a:cxnLst>
            <a:rect l="T12" t="T13" r="T14" b="T15"/>
            <a:pathLst>
              <a:path w="32" h="32">
                <a:moveTo>
                  <a:pt x="0" y="31"/>
                </a:moveTo>
                <a:lnTo>
                  <a:pt x="12" y="0"/>
                </a:lnTo>
                <a:lnTo>
                  <a:pt x="31" y="12"/>
                </a:lnTo>
                <a:lnTo>
                  <a:pt x="0" y="31"/>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9214" name="Freeform 68"/>
          <p:cNvSpPr>
            <a:spLocks/>
          </p:cNvSpPr>
          <p:nvPr/>
        </p:nvSpPr>
        <p:spPr bwMode="auto">
          <a:xfrm>
            <a:off x="8228013" y="2155825"/>
            <a:ext cx="50800" cy="49213"/>
          </a:xfrm>
          <a:custGeom>
            <a:avLst/>
            <a:gdLst>
              <a:gd name="T0" fmla="*/ 0 w 32"/>
              <a:gd name="T1" fmla="*/ 2147483647 h 31"/>
              <a:gd name="T2" fmla="*/ 2147483647 w 32"/>
              <a:gd name="T3" fmla="*/ 0 h 31"/>
              <a:gd name="T4" fmla="*/ 2147483647 w 32"/>
              <a:gd name="T5" fmla="*/ 2147483647 h 31"/>
              <a:gd name="T6" fmla="*/ 0 w 32"/>
              <a:gd name="T7" fmla="*/ 2147483647 h 31"/>
              <a:gd name="T8" fmla="*/ 0 60000 65536"/>
              <a:gd name="T9" fmla="*/ 0 60000 65536"/>
              <a:gd name="T10" fmla="*/ 0 60000 65536"/>
              <a:gd name="T11" fmla="*/ 0 60000 65536"/>
              <a:gd name="T12" fmla="*/ 0 w 32"/>
              <a:gd name="T13" fmla="*/ 0 h 31"/>
              <a:gd name="T14" fmla="*/ 32 w 32"/>
              <a:gd name="T15" fmla="*/ 31 h 31"/>
            </a:gdLst>
            <a:ahLst/>
            <a:cxnLst>
              <a:cxn ang="T8">
                <a:pos x="T0" y="T1"/>
              </a:cxn>
              <a:cxn ang="T9">
                <a:pos x="T2" y="T3"/>
              </a:cxn>
              <a:cxn ang="T10">
                <a:pos x="T4" y="T5"/>
              </a:cxn>
              <a:cxn ang="T11">
                <a:pos x="T6" y="T7"/>
              </a:cxn>
            </a:cxnLst>
            <a:rect l="T12" t="T13" r="T14" b="T15"/>
            <a:pathLst>
              <a:path w="32" h="31">
                <a:moveTo>
                  <a:pt x="0" y="30"/>
                </a:moveTo>
                <a:lnTo>
                  <a:pt x="16" y="0"/>
                </a:lnTo>
                <a:lnTo>
                  <a:pt x="31" y="23"/>
                </a:lnTo>
                <a:lnTo>
                  <a:pt x="0" y="30"/>
                </a:lnTo>
              </a:path>
            </a:pathLst>
          </a:custGeom>
          <a:solidFill>
            <a:schemeClr val="tx1"/>
          </a:solidFill>
          <a:ln w="12700" cap="rnd" cmpd="sng">
            <a:solidFill>
              <a:srgbClr val="000000"/>
            </a:solidFill>
            <a:prstDash val="solid"/>
            <a:round/>
            <a:headEnd/>
            <a:tailEnd/>
          </a:ln>
        </p:spPr>
        <p:txBody>
          <a:bodyPr/>
          <a:lstStyle/>
          <a:p>
            <a:endParaRPr lang="en-US"/>
          </a:p>
        </p:txBody>
      </p:sp>
      <p:sp>
        <p:nvSpPr>
          <p:cNvPr id="49215" name="Freeform 69"/>
          <p:cNvSpPr>
            <a:spLocks/>
          </p:cNvSpPr>
          <p:nvPr/>
        </p:nvSpPr>
        <p:spPr bwMode="auto">
          <a:xfrm>
            <a:off x="6553200" y="2743200"/>
            <a:ext cx="1117600" cy="630238"/>
          </a:xfrm>
          <a:custGeom>
            <a:avLst/>
            <a:gdLst>
              <a:gd name="T0" fmla="*/ 2147483647 w 704"/>
              <a:gd name="T1" fmla="*/ 2147483647 h 397"/>
              <a:gd name="T2" fmla="*/ 2147483647 w 704"/>
              <a:gd name="T3" fmla="*/ 2147483647 h 397"/>
              <a:gd name="T4" fmla="*/ 2147483647 w 704"/>
              <a:gd name="T5" fmla="*/ 2147483647 h 397"/>
              <a:gd name="T6" fmla="*/ 2147483647 w 704"/>
              <a:gd name="T7" fmla="*/ 2147483647 h 397"/>
              <a:gd name="T8" fmla="*/ 2147483647 w 704"/>
              <a:gd name="T9" fmla="*/ 2147483647 h 397"/>
              <a:gd name="T10" fmla="*/ 2147483647 w 704"/>
              <a:gd name="T11" fmla="*/ 2147483647 h 397"/>
              <a:gd name="T12" fmla="*/ 2147483647 w 704"/>
              <a:gd name="T13" fmla="*/ 2147483647 h 397"/>
              <a:gd name="T14" fmla="*/ 2147483647 w 704"/>
              <a:gd name="T15" fmla="*/ 2147483647 h 397"/>
              <a:gd name="T16" fmla="*/ 2147483647 w 704"/>
              <a:gd name="T17" fmla="*/ 2147483647 h 397"/>
              <a:gd name="T18" fmla="*/ 2147483647 w 704"/>
              <a:gd name="T19" fmla="*/ 2147483647 h 397"/>
              <a:gd name="T20" fmla="*/ 2147483647 w 704"/>
              <a:gd name="T21" fmla="*/ 2147483647 h 397"/>
              <a:gd name="T22" fmla="*/ 2147483647 w 704"/>
              <a:gd name="T23" fmla="*/ 2147483647 h 397"/>
              <a:gd name="T24" fmla="*/ 2147483647 w 704"/>
              <a:gd name="T25" fmla="*/ 2147483647 h 397"/>
              <a:gd name="T26" fmla="*/ 2147483647 w 704"/>
              <a:gd name="T27" fmla="*/ 2147483647 h 397"/>
              <a:gd name="T28" fmla="*/ 2147483647 w 704"/>
              <a:gd name="T29" fmla="*/ 2147483647 h 397"/>
              <a:gd name="T30" fmla="*/ 2147483647 w 704"/>
              <a:gd name="T31" fmla="*/ 2147483647 h 397"/>
              <a:gd name="T32" fmla="*/ 2147483647 w 704"/>
              <a:gd name="T33" fmla="*/ 2147483647 h 397"/>
              <a:gd name="T34" fmla="*/ 2147483647 w 704"/>
              <a:gd name="T35" fmla="*/ 2147483647 h 397"/>
              <a:gd name="T36" fmla="*/ 2147483647 w 704"/>
              <a:gd name="T37" fmla="*/ 2147483647 h 397"/>
              <a:gd name="T38" fmla="*/ 2147483647 w 704"/>
              <a:gd name="T39" fmla="*/ 2147483647 h 397"/>
              <a:gd name="T40" fmla="*/ 2147483647 w 704"/>
              <a:gd name="T41" fmla="*/ 2147483647 h 397"/>
              <a:gd name="T42" fmla="*/ 2147483647 w 704"/>
              <a:gd name="T43" fmla="*/ 2147483647 h 397"/>
              <a:gd name="T44" fmla="*/ 2147483647 w 704"/>
              <a:gd name="T45" fmla="*/ 2147483647 h 397"/>
              <a:gd name="T46" fmla="*/ 2147483647 w 704"/>
              <a:gd name="T47" fmla="*/ 2147483647 h 397"/>
              <a:gd name="T48" fmla="*/ 2147483647 w 704"/>
              <a:gd name="T49" fmla="*/ 2147483647 h 397"/>
              <a:gd name="T50" fmla="*/ 2147483647 w 704"/>
              <a:gd name="T51" fmla="*/ 2147483647 h 397"/>
              <a:gd name="T52" fmla="*/ 2147483647 w 704"/>
              <a:gd name="T53" fmla="*/ 2147483647 h 397"/>
              <a:gd name="T54" fmla="*/ 2147483647 w 704"/>
              <a:gd name="T55" fmla="*/ 2147483647 h 397"/>
              <a:gd name="T56" fmla="*/ 2147483647 w 704"/>
              <a:gd name="T57" fmla="*/ 2147483647 h 397"/>
              <a:gd name="T58" fmla="*/ 2147483647 w 704"/>
              <a:gd name="T59" fmla="*/ 2147483647 h 397"/>
              <a:gd name="T60" fmla="*/ 2147483647 w 704"/>
              <a:gd name="T61" fmla="*/ 2147483647 h 397"/>
              <a:gd name="T62" fmla="*/ 2147483647 w 704"/>
              <a:gd name="T63" fmla="*/ 2147483647 h 397"/>
              <a:gd name="T64" fmla="*/ 2147483647 w 704"/>
              <a:gd name="T65" fmla="*/ 2147483647 h 397"/>
              <a:gd name="T66" fmla="*/ 2147483647 w 704"/>
              <a:gd name="T67" fmla="*/ 2147483647 h 397"/>
              <a:gd name="T68" fmla="*/ 2147483647 w 704"/>
              <a:gd name="T69" fmla="*/ 2147483647 h 397"/>
              <a:gd name="T70" fmla="*/ 2147483647 w 704"/>
              <a:gd name="T71" fmla="*/ 2147483647 h 397"/>
              <a:gd name="T72" fmla="*/ 2147483647 w 704"/>
              <a:gd name="T73" fmla="*/ 2147483647 h 397"/>
              <a:gd name="T74" fmla="*/ 2147483647 w 704"/>
              <a:gd name="T75" fmla="*/ 2147483647 h 397"/>
              <a:gd name="T76" fmla="*/ 2147483647 w 704"/>
              <a:gd name="T77" fmla="*/ 2147483647 h 397"/>
              <a:gd name="T78" fmla="*/ 0 w 704"/>
              <a:gd name="T79" fmla="*/ 2147483647 h 39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04"/>
              <a:gd name="T121" fmla="*/ 0 h 397"/>
              <a:gd name="T122" fmla="*/ 704 w 704"/>
              <a:gd name="T123" fmla="*/ 397 h 39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04" h="397">
                <a:moveTo>
                  <a:pt x="0" y="396"/>
                </a:moveTo>
                <a:lnTo>
                  <a:pt x="66" y="352"/>
                </a:lnTo>
                <a:lnTo>
                  <a:pt x="66" y="342"/>
                </a:lnTo>
                <a:lnTo>
                  <a:pt x="87" y="314"/>
                </a:lnTo>
                <a:lnTo>
                  <a:pt x="112" y="299"/>
                </a:lnTo>
                <a:lnTo>
                  <a:pt x="133" y="269"/>
                </a:lnTo>
                <a:lnTo>
                  <a:pt x="159" y="299"/>
                </a:lnTo>
                <a:lnTo>
                  <a:pt x="193" y="284"/>
                </a:lnTo>
                <a:lnTo>
                  <a:pt x="203" y="293"/>
                </a:lnTo>
                <a:lnTo>
                  <a:pt x="226" y="284"/>
                </a:lnTo>
                <a:lnTo>
                  <a:pt x="237" y="267"/>
                </a:lnTo>
                <a:lnTo>
                  <a:pt x="271" y="259"/>
                </a:lnTo>
                <a:lnTo>
                  <a:pt x="292" y="236"/>
                </a:lnTo>
                <a:lnTo>
                  <a:pt x="281" y="229"/>
                </a:lnTo>
                <a:lnTo>
                  <a:pt x="315" y="153"/>
                </a:lnTo>
                <a:lnTo>
                  <a:pt x="323" y="115"/>
                </a:lnTo>
                <a:lnTo>
                  <a:pt x="353" y="130"/>
                </a:lnTo>
                <a:lnTo>
                  <a:pt x="370" y="87"/>
                </a:lnTo>
                <a:lnTo>
                  <a:pt x="387" y="85"/>
                </a:lnTo>
                <a:lnTo>
                  <a:pt x="410" y="41"/>
                </a:lnTo>
                <a:lnTo>
                  <a:pt x="416" y="0"/>
                </a:lnTo>
                <a:lnTo>
                  <a:pt x="467" y="26"/>
                </a:lnTo>
                <a:lnTo>
                  <a:pt x="476" y="5"/>
                </a:lnTo>
                <a:lnTo>
                  <a:pt x="497" y="9"/>
                </a:lnTo>
                <a:lnTo>
                  <a:pt x="513" y="26"/>
                </a:lnTo>
                <a:lnTo>
                  <a:pt x="533" y="37"/>
                </a:lnTo>
                <a:lnTo>
                  <a:pt x="543" y="51"/>
                </a:lnTo>
                <a:lnTo>
                  <a:pt x="541" y="64"/>
                </a:lnTo>
                <a:lnTo>
                  <a:pt x="528" y="90"/>
                </a:lnTo>
                <a:lnTo>
                  <a:pt x="533" y="106"/>
                </a:lnTo>
                <a:lnTo>
                  <a:pt x="551" y="98"/>
                </a:lnTo>
                <a:lnTo>
                  <a:pt x="556" y="111"/>
                </a:lnTo>
                <a:lnTo>
                  <a:pt x="566" y="119"/>
                </a:lnTo>
                <a:lnTo>
                  <a:pt x="596" y="121"/>
                </a:lnTo>
                <a:lnTo>
                  <a:pt x="606" y="130"/>
                </a:lnTo>
                <a:lnTo>
                  <a:pt x="636" y="138"/>
                </a:lnTo>
                <a:lnTo>
                  <a:pt x="627" y="147"/>
                </a:lnTo>
                <a:lnTo>
                  <a:pt x="632" y="164"/>
                </a:lnTo>
                <a:lnTo>
                  <a:pt x="632" y="170"/>
                </a:lnTo>
                <a:lnTo>
                  <a:pt x="621" y="168"/>
                </a:lnTo>
                <a:lnTo>
                  <a:pt x="600" y="157"/>
                </a:lnTo>
                <a:lnTo>
                  <a:pt x="570" y="138"/>
                </a:lnTo>
                <a:lnTo>
                  <a:pt x="613" y="178"/>
                </a:lnTo>
                <a:lnTo>
                  <a:pt x="638" y="180"/>
                </a:lnTo>
                <a:lnTo>
                  <a:pt x="625" y="185"/>
                </a:lnTo>
                <a:lnTo>
                  <a:pt x="647" y="197"/>
                </a:lnTo>
                <a:lnTo>
                  <a:pt x="647" y="206"/>
                </a:lnTo>
                <a:lnTo>
                  <a:pt x="638" y="198"/>
                </a:lnTo>
                <a:lnTo>
                  <a:pt x="628" y="198"/>
                </a:lnTo>
                <a:lnTo>
                  <a:pt x="632" y="206"/>
                </a:lnTo>
                <a:lnTo>
                  <a:pt x="638" y="212"/>
                </a:lnTo>
                <a:lnTo>
                  <a:pt x="628" y="216"/>
                </a:lnTo>
                <a:lnTo>
                  <a:pt x="606" y="200"/>
                </a:lnTo>
                <a:lnTo>
                  <a:pt x="594" y="193"/>
                </a:lnTo>
                <a:lnTo>
                  <a:pt x="600" y="202"/>
                </a:lnTo>
                <a:lnTo>
                  <a:pt x="625" y="221"/>
                </a:lnTo>
                <a:lnTo>
                  <a:pt x="636" y="221"/>
                </a:lnTo>
                <a:lnTo>
                  <a:pt x="647" y="225"/>
                </a:lnTo>
                <a:lnTo>
                  <a:pt x="646" y="231"/>
                </a:lnTo>
                <a:lnTo>
                  <a:pt x="651" y="231"/>
                </a:lnTo>
                <a:lnTo>
                  <a:pt x="653" y="236"/>
                </a:lnTo>
                <a:lnTo>
                  <a:pt x="646" y="244"/>
                </a:lnTo>
                <a:lnTo>
                  <a:pt x="625" y="236"/>
                </a:lnTo>
                <a:lnTo>
                  <a:pt x="619" y="227"/>
                </a:lnTo>
                <a:lnTo>
                  <a:pt x="596" y="225"/>
                </a:lnTo>
                <a:lnTo>
                  <a:pt x="592" y="219"/>
                </a:lnTo>
                <a:lnTo>
                  <a:pt x="585" y="227"/>
                </a:lnTo>
                <a:lnTo>
                  <a:pt x="617" y="236"/>
                </a:lnTo>
                <a:lnTo>
                  <a:pt x="617" y="242"/>
                </a:lnTo>
                <a:lnTo>
                  <a:pt x="646" y="255"/>
                </a:lnTo>
                <a:lnTo>
                  <a:pt x="653" y="255"/>
                </a:lnTo>
                <a:lnTo>
                  <a:pt x="653" y="244"/>
                </a:lnTo>
                <a:lnTo>
                  <a:pt x="665" y="250"/>
                </a:lnTo>
                <a:lnTo>
                  <a:pt x="680" y="248"/>
                </a:lnTo>
                <a:lnTo>
                  <a:pt x="703" y="284"/>
                </a:lnTo>
                <a:lnTo>
                  <a:pt x="689" y="278"/>
                </a:lnTo>
                <a:lnTo>
                  <a:pt x="684" y="288"/>
                </a:lnTo>
                <a:lnTo>
                  <a:pt x="406" y="341"/>
                </a:lnTo>
                <a:lnTo>
                  <a:pt x="180" y="369"/>
                </a:lnTo>
                <a:lnTo>
                  <a:pt x="0" y="396"/>
                </a:lnTo>
              </a:path>
            </a:pathLst>
          </a:custGeom>
          <a:solidFill>
            <a:srgbClr val="C0C0C0"/>
          </a:solidFill>
          <a:ln w="12700" cap="rnd" cmpd="sng">
            <a:solidFill>
              <a:schemeClr val="bg1"/>
            </a:solidFill>
            <a:prstDash val="solid"/>
            <a:round/>
            <a:headEnd type="none" w="med" len="med"/>
            <a:tailEnd type="none" w="med" len="med"/>
          </a:ln>
        </p:spPr>
        <p:txBody>
          <a:bodyPr/>
          <a:lstStyle/>
          <a:p>
            <a:endParaRPr lang="en-US"/>
          </a:p>
        </p:txBody>
      </p:sp>
      <p:sp>
        <p:nvSpPr>
          <p:cNvPr id="49216" name="Freeform 70"/>
          <p:cNvSpPr>
            <a:spLocks/>
          </p:cNvSpPr>
          <p:nvPr/>
        </p:nvSpPr>
        <p:spPr bwMode="auto">
          <a:xfrm>
            <a:off x="7612063" y="2924175"/>
            <a:ext cx="60325" cy="184150"/>
          </a:xfrm>
          <a:custGeom>
            <a:avLst/>
            <a:gdLst>
              <a:gd name="T0" fmla="*/ 0 w 38"/>
              <a:gd name="T1" fmla="*/ 2147483647 h 116"/>
              <a:gd name="T2" fmla="*/ 0 w 38"/>
              <a:gd name="T3" fmla="*/ 2147483647 h 116"/>
              <a:gd name="T4" fmla="*/ 2147483647 w 38"/>
              <a:gd name="T5" fmla="*/ 2147483647 h 116"/>
              <a:gd name="T6" fmla="*/ 2147483647 w 38"/>
              <a:gd name="T7" fmla="*/ 2147483647 h 116"/>
              <a:gd name="T8" fmla="*/ 2147483647 w 38"/>
              <a:gd name="T9" fmla="*/ 2147483647 h 116"/>
              <a:gd name="T10" fmla="*/ 2147483647 w 38"/>
              <a:gd name="T11" fmla="*/ 0 h 116"/>
              <a:gd name="T12" fmla="*/ 2147483647 w 38"/>
              <a:gd name="T13" fmla="*/ 2147483647 h 116"/>
              <a:gd name="T14" fmla="*/ 0 w 38"/>
              <a:gd name="T15" fmla="*/ 2147483647 h 116"/>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116"/>
              <a:gd name="T26" fmla="*/ 38 w 38"/>
              <a:gd name="T27" fmla="*/ 116 h 1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116">
                <a:moveTo>
                  <a:pt x="0" y="63"/>
                </a:moveTo>
                <a:lnTo>
                  <a:pt x="0" y="101"/>
                </a:lnTo>
                <a:lnTo>
                  <a:pt x="7" y="115"/>
                </a:lnTo>
                <a:lnTo>
                  <a:pt x="12" y="74"/>
                </a:lnTo>
                <a:lnTo>
                  <a:pt x="27" y="57"/>
                </a:lnTo>
                <a:lnTo>
                  <a:pt x="37" y="0"/>
                </a:lnTo>
                <a:lnTo>
                  <a:pt x="14" y="13"/>
                </a:lnTo>
                <a:lnTo>
                  <a:pt x="0" y="63"/>
                </a:lnTo>
              </a:path>
            </a:pathLst>
          </a:custGeom>
          <a:solidFill>
            <a:schemeClr val="bg1"/>
          </a:solidFill>
          <a:ln w="12700" cap="rnd" cmpd="sng">
            <a:solidFill>
              <a:srgbClr val="000000"/>
            </a:solidFill>
            <a:prstDash val="solid"/>
            <a:round/>
            <a:headEnd/>
            <a:tailEnd/>
          </a:ln>
        </p:spPr>
        <p:txBody>
          <a:bodyPr/>
          <a:lstStyle/>
          <a:p>
            <a:endParaRPr lang="en-US"/>
          </a:p>
        </p:txBody>
      </p:sp>
      <p:sp>
        <p:nvSpPr>
          <p:cNvPr id="49217" name="Rectangle 71"/>
          <p:cNvSpPr>
            <a:spLocks noChangeArrowheads="1"/>
          </p:cNvSpPr>
          <p:nvPr/>
        </p:nvSpPr>
        <p:spPr bwMode="auto">
          <a:xfrm>
            <a:off x="6858000" y="5715000"/>
            <a:ext cx="381000" cy="381000"/>
          </a:xfrm>
          <a:prstGeom prst="rect">
            <a:avLst/>
          </a:prstGeom>
          <a:solidFill>
            <a:srgbClr val="C0C0C0"/>
          </a:solidFill>
          <a:ln w="12700" cap="rnd" algn="ctr">
            <a:solidFill>
              <a:schemeClr val="bg1"/>
            </a:solidFill>
            <a:miter lim="800000"/>
            <a:headEnd/>
            <a:tailEnd/>
          </a:ln>
        </p:spPr>
        <p:txBody>
          <a:bodyPr/>
          <a:lstStyle/>
          <a:p>
            <a:endParaRPr lang="en-US">
              <a:solidFill>
                <a:srgbClr val="FFFFFF"/>
              </a:solidFill>
            </a:endParaRPr>
          </a:p>
        </p:txBody>
      </p:sp>
      <p:sp>
        <p:nvSpPr>
          <p:cNvPr id="49218" name="Text Box 72"/>
          <p:cNvSpPr txBox="1">
            <a:spLocks noChangeArrowheads="1"/>
          </p:cNvSpPr>
          <p:nvPr/>
        </p:nvSpPr>
        <p:spPr bwMode="auto">
          <a:xfrm>
            <a:off x="7315200" y="5638800"/>
            <a:ext cx="1828800" cy="701675"/>
          </a:xfrm>
          <a:prstGeom prst="rect">
            <a:avLst/>
          </a:prstGeom>
          <a:noFill/>
          <a:ln w="12700" cap="sq">
            <a:noFill/>
            <a:miter lim="800000"/>
            <a:headEnd type="none" w="sm" len="sm"/>
            <a:tailEnd type="none" w="sm" len="sm"/>
          </a:ln>
        </p:spPr>
        <p:txBody>
          <a:bodyPr>
            <a:spAutoFit/>
          </a:bodyPr>
          <a:lstStyle/>
          <a:p>
            <a:r>
              <a:rPr kumimoji="1" lang="en-US" sz="2000" b="1">
                <a:solidFill>
                  <a:srgbClr val="003399"/>
                </a:solidFill>
                <a:latin typeface="Times New Roman" pitchFamily="18" charset="0"/>
              </a:rPr>
              <a:t>No Boards of Health</a:t>
            </a:r>
            <a:endParaRPr kumimoji="1" lang="en-US" sz="2000" b="1">
              <a:solidFill>
                <a:srgbClr val="FFFFFF"/>
              </a:solidFill>
            </a:endParaRPr>
          </a:p>
        </p:txBody>
      </p:sp>
      <p:sp>
        <p:nvSpPr>
          <p:cNvPr id="19529" name="AutoShape 73"/>
          <p:cNvSpPr>
            <a:spLocks noChangeArrowheads="1"/>
          </p:cNvSpPr>
          <p:nvPr/>
        </p:nvSpPr>
        <p:spPr bwMode="auto">
          <a:xfrm>
            <a:off x="7315200" y="2743200"/>
            <a:ext cx="276225" cy="228600"/>
          </a:xfrm>
          <a:prstGeom prst="star5">
            <a:avLst/>
          </a:prstGeom>
          <a:solidFill>
            <a:srgbClr val="C0C0C0"/>
          </a:solidFill>
          <a:ln w="12700" cap="rnd" algn="ctr">
            <a:solidFill>
              <a:schemeClr val="bg1"/>
            </a:solidFill>
            <a:miter lim="800000"/>
            <a:headEnd/>
            <a:tailEnd/>
          </a:ln>
          <a:effectLst/>
        </p:spPr>
        <p:txBody>
          <a:bodyPr/>
          <a:lstStyle/>
          <a:p>
            <a:pPr>
              <a:defRPr/>
            </a:pPr>
            <a:endParaRPr lang="en-US">
              <a:solidFill>
                <a:srgbClr val="FFFFFF"/>
              </a:solidFill>
              <a:latin typeface="Arial" charset="0"/>
            </a:endParaRPr>
          </a:p>
        </p:txBody>
      </p:sp>
      <p:sp>
        <p:nvSpPr>
          <p:cNvPr id="49220" name="Text Box 74"/>
          <p:cNvSpPr txBox="1">
            <a:spLocks noChangeArrowheads="1"/>
          </p:cNvSpPr>
          <p:nvPr/>
        </p:nvSpPr>
        <p:spPr bwMode="auto">
          <a:xfrm>
            <a:off x="381000" y="6400800"/>
            <a:ext cx="8305800" cy="274638"/>
          </a:xfrm>
          <a:prstGeom prst="rect">
            <a:avLst/>
          </a:prstGeom>
          <a:noFill/>
          <a:ln w="9525">
            <a:noFill/>
            <a:miter lim="800000"/>
            <a:headEnd/>
            <a:tailEnd/>
          </a:ln>
        </p:spPr>
        <p:txBody>
          <a:bodyPr>
            <a:spAutoFit/>
          </a:bodyPr>
          <a:lstStyle/>
          <a:p>
            <a:pPr>
              <a:spcBef>
                <a:spcPct val="50000"/>
              </a:spcBef>
            </a:pPr>
            <a:r>
              <a:rPr kumimoji="1" lang="en-US" sz="1200">
                <a:solidFill>
                  <a:srgbClr val="000000"/>
                </a:solidFill>
              </a:rPr>
              <a:t>*Also includes sites using field test versions of the NPHPSP Local Public Health Governance Performance Assessment.</a:t>
            </a:r>
            <a:endParaRPr kumimoji="1" lang="en-US" sz="1200" i="1">
              <a:solidFill>
                <a:srgbClr val="000000"/>
              </a:solidFill>
            </a:endParaRPr>
          </a:p>
        </p:txBody>
      </p:sp>
      <p:grpSp>
        <p:nvGrpSpPr>
          <p:cNvPr id="49221" name="Group 75"/>
          <p:cNvGrpSpPr>
            <a:grpSpLocks/>
          </p:cNvGrpSpPr>
          <p:nvPr/>
        </p:nvGrpSpPr>
        <p:grpSpPr bwMode="auto">
          <a:xfrm>
            <a:off x="914400" y="1066800"/>
            <a:ext cx="7467600" cy="3825875"/>
            <a:chOff x="576" y="672"/>
            <a:chExt cx="4704" cy="2410"/>
          </a:xfrm>
        </p:grpSpPr>
        <p:sp>
          <p:nvSpPr>
            <p:cNvPr id="49243" name="Text Box 76"/>
            <p:cNvSpPr txBox="1">
              <a:spLocks noChangeArrowheads="1"/>
            </p:cNvSpPr>
            <p:nvPr/>
          </p:nvSpPr>
          <p:spPr bwMode="auto">
            <a:xfrm>
              <a:off x="960" y="67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WA</a:t>
              </a:r>
            </a:p>
          </p:txBody>
        </p:sp>
        <p:sp>
          <p:nvSpPr>
            <p:cNvPr id="49244" name="Text Box 77"/>
            <p:cNvSpPr txBox="1">
              <a:spLocks noChangeArrowheads="1"/>
            </p:cNvSpPr>
            <p:nvPr/>
          </p:nvSpPr>
          <p:spPr bwMode="auto">
            <a:xfrm>
              <a:off x="816" y="100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OR</a:t>
              </a:r>
            </a:p>
          </p:txBody>
        </p:sp>
        <p:sp>
          <p:nvSpPr>
            <p:cNvPr id="49245" name="Text Box 78"/>
            <p:cNvSpPr txBox="1">
              <a:spLocks noChangeArrowheads="1"/>
            </p:cNvSpPr>
            <p:nvPr/>
          </p:nvSpPr>
          <p:spPr bwMode="auto">
            <a:xfrm>
              <a:off x="1008" y="158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NV</a:t>
              </a:r>
            </a:p>
          </p:txBody>
        </p:sp>
        <p:sp>
          <p:nvSpPr>
            <p:cNvPr id="49246" name="Text Box 79"/>
            <p:cNvSpPr txBox="1">
              <a:spLocks noChangeArrowheads="1"/>
            </p:cNvSpPr>
            <p:nvPr/>
          </p:nvSpPr>
          <p:spPr bwMode="auto">
            <a:xfrm>
              <a:off x="720" y="187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CA</a:t>
              </a:r>
            </a:p>
          </p:txBody>
        </p:sp>
        <p:sp>
          <p:nvSpPr>
            <p:cNvPr id="49247" name="Text Box 80"/>
            <p:cNvSpPr txBox="1">
              <a:spLocks noChangeArrowheads="1"/>
            </p:cNvSpPr>
            <p:nvPr/>
          </p:nvSpPr>
          <p:spPr bwMode="auto">
            <a:xfrm>
              <a:off x="1296" y="115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ID</a:t>
              </a:r>
            </a:p>
          </p:txBody>
        </p:sp>
        <p:sp>
          <p:nvSpPr>
            <p:cNvPr id="49248" name="Text Box 81"/>
            <p:cNvSpPr txBox="1">
              <a:spLocks noChangeArrowheads="1"/>
            </p:cNvSpPr>
            <p:nvPr/>
          </p:nvSpPr>
          <p:spPr bwMode="auto">
            <a:xfrm>
              <a:off x="1824" y="81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MT</a:t>
              </a:r>
            </a:p>
          </p:txBody>
        </p:sp>
        <p:sp>
          <p:nvSpPr>
            <p:cNvPr id="49249" name="Text Box 82"/>
            <p:cNvSpPr txBox="1">
              <a:spLocks noChangeArrowheads="1"/>
            </p:cNvSpPr>
            <p:nvPr/>
          </p:nvSpPr>
          <p:spPr bwMode="auto">
            <a:xfrm>
              <a:off x="576" y="278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AK</a:t>
              </a:r>
            </a:p>
          </p:txBody>
        </p:sp>
        <p:sp>
          <p:nvSpPr>
            <p:cNvPr id="49250" name="Text Box 83"/>
            <p:cNvSpPr txBox="1">
              <a:spLocks noChangeArrowheads="1"/>
            </p:cNvSpPr>
            <p:nvPr/>
          </p:nvSpPr>
          <p:spPr bwMode="auto">
            <a:xfrm>
              <a:off x="1440" y="168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UT</a:t>
              </a:r>
            </a:p>
          </p:txBody>
        </p:sp>
        <p:sp>
          <p:nvSpPr>
            <p:cNvPr id="49251" name="Text Box 84"/>
            <p:cNvSpPr txBox="1">
              <a:spLocks noChangeArrowheads="1"/>
            </p:cNvSpPr>
            <p:nvPr/>
          </p:nvSpPr>
          <p:spPr bwMode="auto">
            <a:xfrm>
              <a:off x="1344" y="225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AZ</a:t>
              </a:r>
            </a:p>
          </p:txBody>
        </p:sp>
        <p:sp>
          <p:nvSpPr>
            <p:cNvPr id="49252" name="Text Box 85"/>
            <p:cNvSpPr txBox="1">
              <a:spLocks noChangeArrowheads="1"/>
            </p:cNvSpPr>
            <p:nvPr/>
          </p:nvSpPr>
          <p:spPr bwMode="auto">
            <a:xfrm>
              <a:off x="1824" y="129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WY</a:t>
              </a:r>
            </a:p>
          </p:txBody>
        </p:sp>
        <p:sp>
          <p:nvSpPr>
            <p:cNvPr id="49253" name="Text Box 86"/>
            <p:cNvSpPr txBox="1">
              <a:spLocks noChangeArrowheads="1"/>
            </p:cNvSpPr>
            <p:nvPr/>
          </p:nvSpPr>
          <p:spPr bwMode="auto">
            <a:xfrm>
              <a:off x="1968" y="177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CO</a:t>
              </a:r>
            </a:p>
          </p:txBody>
        </p:sp>
        <p:sp>
          <p:nvSpPr>
            <p:cNvPr id="49254" name="Text Box 87"/>
            <p:cNvSpPr txBox="1">
              <a:spLocks noChangeArrowheads="1"/>
            </p:cNvSpPr>
            <p:nvPr/>
          </p:nvSpPr>
          <p:spPr bwMode="auto">
            <a:xfrm>
              <a:off x="1872" y="225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NM</a:t>
              </a:r>
            </a:p>
          </p:txBody>
        </p:sp>
        <p:sp>
          <p:nvSpPr>
            <p:cNvPr id="49255" name="Text Box 88"/>
            <p:cNvSpPr txBox="1">
              <a:spLocks noChangeArrowheads="1"/>
            </p:cNvSpPr>
            <p:nvPr/>
          </p:nvSpPr>
          <p:spPr bwMode="auto">
            <a:xfrm>
              <a:off x="2496" y="86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ND</a:t>
              </a:r>
            </a:p>
          </p:txBody>
        </p:sp>
        <p:sp>
          <p:nvSpPr>
            <p:cNvPr id="49256" name="Text Box 89"/>
            <p:cNvSpPr txBox="1">
              <a:spLocks noChangeArrowheads="1"/>
            </p:cNvSpPr>
            <p:nvPr/>
          </p:nvSpPr>
          <p:spPr bwMode="auto">
            <a:xfrm>
              <a:off x="2448" y="120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SD</a:t>
              </a:r>
            </a:p>
          </p:txBody>
        </p:sp>
        <p:sp>
          <p:nvSpPr>
            <p:cNvPr id="49257" name="Text Box 90"/>
            <p:cNvSpPr txBox="1">
              <a:spLocks noChangeArrowheads="1"/>
            </p:cNvSpPr>
            <p:nvPr/>
          </p:nvSpPr>
          <p:spPr bwMode="auto">
            <a:xfrm>
              <a:off x="2496" y="1536"/>
              <a:ext cx="336" cy="154"/>
            </a:xfrm>
            <a:prstGeom prst="rect">
              <a:avLst/>
            </a:prstGeom>
            <a:noFill/>
            <a:ln w="9525">
              <a:noFill/>
              <a:miter lim="800000"/>
              <a:headEnd/>
              <a:tailEnd/>
            </a:ln>
          </p:spPr>
          <p:txBody>
            <a:bodyPr>
              <a:spAutoFit/>
            </a:bodyPr>
            <a:lstStyle/>
            <a:p>
              <a:pPr algn="ctr"/>
              <a:r>
                <a:rPr kumimoji="1" lang="en-US" sz="1000" b="1" i="1">
                  <a:solidFill>
                    <a:srgbClr val="FFFFFF"/>
                  </a:solidFill>
                </a:rPr>
                <a:t>NE</a:t>
              </a:r>
            </a:p>
          </p:txBody>
        </p:sp>
        <p:sp>
          <p:nvSpPr>
            <p:cNvPr id="49258" name="Text Box 91"/>
            <p:cNvSpPr txBox="1">
              <a:spLocks noChangeArrowheads="1"/>
            </p:cNvSpPr>
            <p:nvPr/>
          </p:nvSpPr>
          <p:spPr bwMode="auto">
            <a:xfrm>
              <a:off x="2592" y="187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KS</a:t>
              </a:r>
            </a:p>
          </p:txBody>
        </p:sp>
        <p:sp>
          <p:nvSpPr>
            <p:cNvPr id="49259" name="Text Box 92"/>
            <p:cNvSpPr txBox="1">
              <a:spLocks noChangeArrowheads="1"/>
            </p:cNvSpPr>
            <p:nvPr/>
          </p:nvSpPr>
          <p:spPr bwMode="auto">
            <a:xfrm>
              <a:off x="2496" y="268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TX</a:t>
              </a:r>
            </a:p>
          </p:txBody>
        </p:sp>
        <p:sp>
          <p:nvSpPr>
            <p:cNvPr id="49260" name="Text Box 93"/>
            <p:cNvSpPr txBox="1">
              <a:spLocks noChangeArrowheads="1"/>
            </p:cNvSpPr>
            <p:nvPr/>
          </p:nvSpPr>
          <p:spPr bwMode="auto">
            <a:xfrm>
              <a:off x="2688" y="220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OK</a:t>
              </a:r>
            </a:p>
          </p:txBody>
        </p:sp>
        <p:sp>
          <p:nvSpPr>
            <p:cNvPr id="49261" name="Text Box 94"/>
            <p:cNvSpPr txBox="1">
              <a:spLocks noChangeArrowheads="1"/>
            </p:cNvSpPr>
            <p:nvPr/>
          </p:nvSpPr>
          <p:spPr bwMode="auto">
            <a:xfrm>
              <a:off x="3168" y="273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LA</a:t>
              </a:r>
            </a:p>
          </p:txBody>
        </p:sp>
        <p:sp>
          <p:nvSpPr>
            <p:cNvPr id="49262" name="Text Box 95"/>
            <p:cNvSpPr txBox="1">
              <a:spLocks noChangeArrowheads="1"/>
            </p:cNvSpPr>
            <p:nvPr/>
          </p:nvSpPr>
          <p:spPr bwMode="auto">
            <a:xfrm>
              <a:off x="3120" y="230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AR</a:t>
              </a:r>
            </a:p>
          </p:txBody>
        </p:sp>
        <p:sp>
          <p:nvSpPr>
            <p:cNvPr id="49263" name="Text Box 96"/>
            <p:cNvSpPr txBox="1">
              <a:spLocks noChangeArrowheads="1"/>
            </p:cNvSpPr>
            <p:nvPr/>
          </p:nvSpPr>
          <p:spPr bwMode="auto">
            <a:xfrm>
              <a:off x="3120" y="192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MO</a:t>
              </a:r>
            </a:p>
          </p:txBody>
        </p:sp>
        <p:sp>
          <p:nvSpPr>
            <p:cNvPr id="49264" name="Text Box 97"/>
            <p:cNvSpPr txBox="1">
              <a:spLocks noChangeArrowheads="1"/>
            </p:cNvSpPr>
            <p:nvPr/>
          </p:nvSpPr>
          <p:spPr bwMode="auto">
            <a:xfrm>
              <a:off x="3024" y="148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IA</a:t>
              </a:r>
            </a:p>
          </p:txBody>
        </p:sp>
        <p:sp>
          <p:nvSpPr>
            <p:cNvPr id="49265" name="Text Box 98"/>
            <p:cNvSpPr txBox="1">
              <a:spLocks noChangeArrowheads="1"/>
            </p:cNvSpPr>
            <p:nvPr/>
          </p:nvSpPr>
          <p:spPr bwMode="auto">
            <a:xfrm>
              <a:off x="2976" y="100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MN</a:t>
              </a:r>
            </a:p>
          </p:txBody>
        </p:sp>
        <p:sp>
          <p:nvSpPr>
            <p:cNvPr id="49266" name="Text Box 99"/>
            <p:cNvSpPr txBox="1">
              <a:spLocks noChangeArrowheads="1"/>
            </p:cNvSpPr>
            <p:nvPr/>
          </p:nvSpPr>
          <p:spPr bwMode="auto">
            <a:xfrm>
              <a:off x="3408" y="249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MS</a:t>
              </a:r>
            </a:p>
          </p:txBody>
        </p:sp>
        <p:sp>
          <p:nvSpPr>
            <p:cNvPr id="49267" name="Text Box 100"/>
            <p:cNvSpPr txBox="1">
              <a:spLocks noChangeArrowheads="1"/>
            </p:cNvSpPr>
            <p:nvPr/>
          </p:nvSpPr>
          <p:spPr bwMode="auto">
            <a:xfrm>
              <a:off x="3984" y="163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OH</a:t>
              </a:r>
            </a:p>
          </p:txBody>
        </p:sp>
        <p:sp>
          <p:nvSpPr>
            <p:cNvPr id="49268" name="Text Box 101"/>
            <p:cNvSpPr txBox="1">
              <a:spLocks noChangeArrowheads="1"/>
            </p:cNvSpPr>
            <p:nvPr/>
          </p:nvSpPr>
          <p:spPr bwMode="auto">
            <a:xfrm>
              <a:off x="3312" y="120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WI</a:t>
              </a:r>
            </a:p>
          </p:txBody>
        </p:sp>
        <p:sp>
          <p:nvSpPr>
            <p:cNvPr id="49269" name="Text Box 102"/>
            <p:cNvSpPr txBox="1">
              <a:spLocks noChangeArrowheads="1"/>
            </p:cNvSpPr>
            <p:nvPr/>
          </p:nvSpPr>
          <p:spPr bwMode="auto">
            <a:xfrm>
              <a:off x="3696" y="168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IN</a:t>
              </a:r>
            </a:p>
          </p:txBody>
        </p:sp>
        <p:sp>
          <p:nvSpPr>
            <p:cNvPr id="49270" name="Text Box 103"/>
            <p:cNvSpPr txBox="1">
              <a:spLocks noChangeArrowheads="1"/>
            </p:cNvSpPr>
            <p:nvPr/>
          </p:nvSpPr>
          <p:spPr bwMode="auto">
            <a:xfrm>
              <a:off x="3408" y="168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IL</a:t>
              </a:r>
            </a:p>
          </p:txBody>
        </p:sp>
        <p:sp>
          <p:nvSpPr>
            <p:cNvPr id="49271" name="Text Box 104"/>
            <p:cNvSpPr txBox="1">
              <a:spLocks noChangeArrowheads="1"/>
            </p:cNvSpPr>
            <p:nvPr/>
          </p:nvSpPr>
          <p:spPr bwMode="auto">
            <a:xfrm>
              <a:off x="3792" y="134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MI</a:t>
              </a:r>
            </a:p>
          </p:txBody>
        </p:sp>
        <p:sp>
          <p:nvSpPr>
            <p:cNvPr id="49272" name="Text Box 105"/>
            <p:cNvSpPr txBox="1">
              <a:spLocks noChangeArrowheads="1"/>
            </p:cNvSpPr>
            <p:nvPr/>
          </p:nvSpPr>
          <p:spPr bwMode="auto">
            <a:xfrm>
              <a:off x="4944" y="86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ME</a:t>
              </a:r>
            </a:p>
          </p:txBody>
        </p:sp>
        <p:sp>
          <p:nvSpPr>
            <p:cNvPr id="49273" name="Text Box 106"/>
            <p:cNvSpPr txBox="1">
              <a:spLocks noChangeArrowheads="1"/>
            </p:cNvSpPr>
            <p:nvPr/>
          </p:nvSpPr>
          <p:spPr bwMode="auto">
            <a:xfrm>
              <a:off x="3792" y="196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KY</a:t>
              </a:r>
            </a:p>
          </p:txBody>
        </p:sp>
        <p:sp>
          <p:nvSpPr>
            <p:cNvPr id="49274" name="Text Box 107"/>
            <p:cNvSpPr txBox="1">
              <a:spLocks noChangeArrowheads="1"/>
            </p:cNvSpPr>
            <p:nvPr/>
          </p:nvSpPr>
          <p:spPr bwMode="auto">
            <a:xfrm>
              <a:off x="4560" y="120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NY</a:t>
              </a:r>
            </a:p>
          </p:txBody>
        </p:sp>
        <p:sp>
          <p:nvSpPr>
            <p:cNvPr id="49275" name="Text Box 108"/>
            <p:cNvSpPr txBox="1">
              <a:spLocks noChangeArrowheads="1"/>
            </p:cNvSpPr>
            <p:nvPr/>
          </p:nvSpPr>
          <p:spPr bwMode="auto">
            <a:xfrm>
              <a:off x="4368" y="148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PA</a:t>
              </a:r>
            </a:p>
          </p:txBody>
        </p:sp>
        <p:sp>
          <p:nvSpPr>
            <p:cNvPr id="49276" name="Text Box 109"/>
            <p:cNvSpPr txBox="1">
              <a:spLocks noChangeArrowheads="1"/>
            </p:cNvSpPr>
            <p:nvPr/>
          </p:nvSpPr>
          <p:spPr bwMode="auto">
            <a:xfrm>
              <a:off x="4176" y="177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WV</a:t>
              </a:r>
            </a:p>
          </p:txBody>
        </p:sp>
        <p:sp>
          <p:nvSpPr>
            <p:cNvPr id="49277" name="Text Box 110"/>
            <p:cNvSpPr txBox="1">
              <a:spLocks noChangeArrowheads="1"/>
            </p:cNvSpPr>
            <p:nvPr/>
          </p:nvSpPr>
          <p:spPr bwMode="auto">
            <a:xfrm>
              <a:off x="4416" y="187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VA</a:t>
              </a:r>
            </a:p>
          </p:txBody>
        </p:sp>
        <p:sp>
          <p:nvSpPr>
            <p:cNvPr id="49278" name="Text Box 111"/>
            <p:cNvSpPr txBox="1">
              <a:spLocks noChangeArrowheads="1"/>
            </p:cNvSpPr>
            <p:nvPr/>
          </p:nvSpPr>
          <p:spPr bwMode="auto">
            <a:xfrm>
              <a:off x="4368" y="2112"/>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NC</a:t>
              </a:r>
            </a:p>
          </p:txBody>
        </p:sp>
        <p:sp>
          <p:nvSpPr>
            <p:cNvPr id="49279" name="Text Box 112"/>
            <p:cNvSpPr txBox="1">
              <a:spLocks noChangeArrowheads="1"/>
            </p:cNvSpPr>
            <p:nvPr/>
          </p:nvSpPr>
          <p:spPr bwMode="auto">
            <a:xfrm>
              <a:off x="4032" y="244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GA</a:t>
              </a:r>
            </a:p>
          </p:txBody>
        </p:sp>
        <p:sp>
          <p:nvSpPr>
            <p:cNvPr id="49280" name="Text Box 113"/>
            <p:cNvSpPr txBox="1">
              <a:spLocks noChangeArrowheads="1"/>
            </p:cNvSpPr>
            <p:nvPr/>
          </p:nvSpPr>
          <p:spPr bwMode="auto">
            <a:xfrm>
              <a:off x="3696" y="2160"/>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TN</a:t>
              </a:r>
            </a:p>
          </p:txBody>
        </p:sp>
        <p:sp>
          <p:nvSpPr>
            <p:cNvPr id="49281" name="Text Box 114"/>
            <p:cNvSpPr txBox="1">
              <a:spLocks noChangeArrowheads="1"/>
            </p:cNvSpPr>
            <p:nvPr/>
          </p:nvSpPr>
          <p:spPr bwMode="auto">
            <a:xfrm>
              <a:off x="3696" y="2496"/>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AL</a:t>
              </a:r>
            </a:p>
          </p:txBody>
        </p:sp>
        <p:sp>
          <p:nvSpPr>
            <p:cNvPr id="49282" name="Text Box 115"/>
            <p:cNvSpPr txBox="1">
              <a:spLocks noChangeArrowheads="1"/>
            </p:cNvSpPr>
            <p:nvPr/>
          </p:nvSpPr>
          <p:spPr bwMode="auto">
            <a:xfrm>
              <a:off x="4224" y="2928"/>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FL</a:t>
              </a:r>
            </a:p>
          </p:txBody>
        </p:sp>
        <p:sp>
          <p:nvSpPr>
            <p:cNvPr id="49283" name="Text Box 116"/>
            <p:cNvSpPr txBox="1">
              <a:spLocks noChangeArrowheads="1"/>
            </p:cNvSpPr>
            <p:nvPr/>
          </p:nvSpPr>
          <p:spPr bwMode="auto">
            <a:xfrm>
              <a:off x="4272" y="2304"/>
              <a:ext cx="336" cy="154"/>
            </a:xfrm>
            <a:prstGeom prst="rect">
              <a:avLst/>
            </a:prstGeom>
            <a:noFill/>
            <a:ln w="9525">
              <a:noFill/>
              <a:miter lim="800000"/>
              <a:headEnd/>
              <a:tailEnd/>
            </a:ln>
          </p:spPr>
          <p:txBody>
            <a:bodyPr>
              <a:spAutoFit/>
            </a:bodyPr>
            <a:lstStyle/>
            <a:p>
              <a:pPr algn="ctr"/>
              <a:r>
                <a:rPr kumimoji="1" lang="en-US" sz="1000" b="1" i="1">
                  <a:solidFill>
                    <a:srgbClr val="000000"/>
                  </a:solidFill>
                </a:rPr>
                <a:t>SC</a:t>
              </a:r>
            </a:p>
          </p:txBody>
        </p:sp>
        <p:sp>
          <p:nvSpPr>
            <p:cNvPr id="49284" name="Text Box 117"/>
            <p:cNvSpPr txBox="1">
              <a:spLocks noChangeArrowheads="1"/>
            </p:cNvSpPr>
            <p:nvPr/>
          </p:nvSpPr>
          <p:spPr bwMode="auto">
            <a:xfrm rot="-208201">
              <a:off x="4800" y="1008"/>
              <a:ext cx="237" cy="144"/>
            </a:xfrm>
            <a:prstGeom prst="rect">
              <a:avLst/>
            </a:prstGeom>
            <a:noFill/>
            <a:ln w="9525">
              <a:noFill/>
              <a:miter lim="800000"/>
              <a:headEnd/>
              <a:tailEnd/>
            </a:ln>
          </p:spPr>
          <p:txBody>
            <a:bodyPr>
              <a:spAutoFit/>
            </a:bodyPr>
            <a:lstStyle/>
            <a:p>
              <a:pPr algn="ctr"/>
              <a:r>
                <a:rPr kumimoji="1" lang="en-US" sz="900" b="1" i="1">
                  <a:solidFill>
                    <a:srgbClr val="000000"/>
                  </a:solidFill>
                </a:rPr>
                <a:t>VT</a:t>
              </a:r>
            </a:p>
          </p:txBody>
        </p:sp>
      </p:grpSp>
      <p:sp>
        <p:nvSpPr>
          <p:cNvPr id="49222" name="Text Box 118"/>
          <p:cNvSpPr txBox="1">
            <a:spLocks noChangeArrowheads="1"/>
          </p:cNvSpPr>
          <p:nvPr/>
        </p:nvSpPr>
        <p:spPr bwMode="auto">
          <a:xfrm rot="-895885">
            <a:off x="8001000" y="2743200"/>
            <a:ext cx="366713" cy="228600"/>
          </a:xfrm>
          <a:prstGeom prst="rect">
            <a:avLst/>
          </a:prstGeom>
          <a:noFill/>
          <a:ln w="9525">
            <a:noFill/>
            <a:miter lim="800000"/>
            <a:headEnd/>
            <a:tailEnd/>
          </a:ln>
        </p:spPr>
        <p:txBody>
          <a:bodyPr>
            <a:spAutoFit/>
          </a:bodyPr>
          <a:lstStyle/>
          <a:p>
            <a:pPr algn="ctr"/>
            <a:r>
              <a:rPr kumimoji="1" lang="en-US" sz="900" b="1" i="1">
                <a:solidFill>
                  <a:srgbClr val="000000"/>
                </a:solidFill>
              </a:rPr>
              <a:t>NJ</a:t>
            </a:r>
          </a:p>
        </p:txBody>
      </p:sp>
      <p:sp>
        <p:nvSpPr>
          <p:cNvPr id="49223" name="Text Box 119"/>
          <p:cNvSpPr txBox="1">
            <a:spLocks noChangeArrowheads="1"/>
          </p:cNvSpPr>
          <p:nvPr/>
        </p:nvSpPr>
        <p:spPr bwMode="auto">
          <a:xfrm rot="-895885">
            <a:off x="7924800" y="2971800"/>
            <a:ext cx="366713" cy="228600"/>
          </a:xfrm>
          <a:prstGeom prst="rect">
            <a:avLst/>
          </a:prstGeom>
          <a:noFill/>
          <a:ln w="9525">
            <a:noFill/>
            <a:miter lim="800000"/>
            <a:headEnd/>
            <a:tailEnd/>
          </a:ln>
        </p:spPr>
        <p:txBody>
          <a:bodyPr>
            <a:spAutoFit/>
          </a:bodyPr>
          <a:lstStyle/>
          <a:p>
            <a:pPr algn="ctr"/>
            <a:r>
              <a:rPr kumimoji="1" lang="en-US" sz="900" b="1" i="1">
                <a:solidFill>
                  <a:srgbClr val="000000"/>
                </a:solidFill>
              </a:rPr>
              <a:t>DE</a:t>
            </a:r>
          </a:p>
        </p:txBody>
      </p:sp>
      <p:sp>
        <p:nvSpPr>
          <p:cNvPr id="49224" name="Text Box 120"/>
          <p:cNvSpPr txBox="1">
            <a:spLocks noChangeArrowheads="1"/>
          </p:cNvSpPr>
          <p:nvPr/>
        </p:nvSpPr>
        <p:spPr bwMode="auto">
          <a:xfrm rot="-895885">
            <a:off x="7924800" y="3276600"/>
            <a:ext cx="366713" cy="228600"/>
          </a:xfrm>
          <a:prstGeom prst="rect">
            <a:avLst/>
          </a:prstGeom>
          <a:noFill/>
          <a:ln w="9525">
            <a:noFill/>
            <a:miter lim="800000"/>
            <a:headEnd/>
            <a:tailEnd/>
          </a:ln>
        </p:spPr>
        <p:txBody>
          <a:bodyPr>
            <a:spAutoFit/>
          </a:bodyPr>
          <a:lstStyle/>
          <a:p>
            <a:pPr algn="ctr"/>
            <a:r>
              <a:rPr kumimoji="1" lang="en-US" sz="900" b="1" i="1">
                <a:solidFill>
                  <a:srgbClr val="000000"/>
                </a:solidFill>
              </a:rPr>
              <a:t>MD</a:t>
            </a:r>
          </a:p>
        </p:txBody>
      </p:sp>
      <p:sp>
        <p:nvSpPr>
          <p:cNvPr id="49225" name="Line 121"/>
          <p:cNvSpPr>
            <a:spLocks noChangeShapeType="1"/>
          </p:cNvSpPr>
          <p:nvPr/>
        </p:nvSpPr>
        <p:spPr bwMode="auto">
          <a:xfrm>
            <a:off x="7391400" y="2743200"/>
            <a:ext cx="685800" cy="609600"/>
          </a:xfrm>
          <a:prstGeom prst="line">
            <a:avLst/>
          </a:prstGeom>
          <a:noFill/>
          <a:ln w="12700" cap="rnd">
            <a:solidFill>
              <a:schemeClr val="bg1"/>
            </a:solidFill>
            <a:round/>
            <a:headEnd/>
            <a:tailEnd/>
          </a:ln>
        </p:spPr>
        <p:txBody>
          <a:bodyPr/>
          <a:lstStyle/>
          <a:p>
            <a:endParaRPr lang="en-US"/>
          </a:p>
        </p:txBody>
      </p:sp>
      <p:sp>
        <p:nvSpPr>
          <p:cNvPr id="49226" name="Line 122"/>
          <p:cNvSpPr>
            <a:spLocks noChangeShapeType="1"/>
          </p:cNvSpPr>
          <p:nvPr/>
        </p:nvSpPr>
        <p:spPr bwMode="auto">
          <a:xfrm>
            <a:off x="7620000" y="2819400"/>
            <a:ext cx="457200" cy="228600"/>
          </a:xfrm>
          <a:prstGeom prst="line">
            <a:avLst/>
          </a:prstGeom>
          <a:noFill/>
          <a:ln w="9525">
            <a:solidFill>
              <a:schemeClr val="bg1"/>
            </a:solidFill>
            <a:round/>
            <a:headEnd/>
            <a:tailEnd/>
          </a:ln>
        </p:spPr>
        <p:txBody>
          <a:bodyPr/>
          <a:lstStyle/>
          <a:p>
            <a:endParaRPr lang="en-US"/>
          </a:p>
        </p:txBody>
      </p:sp>
      <p:sp>
        <p:nvSpPr>
          <p:cNvPr id="49227" name="Text Box 123"/>
          <p:cNvSpPr txBox="1">
            <a:spLocks noChangeArrowheads="1"/>
          </p:cNvSpPr>
          <p:nvPr/>
        </p:nvSpPr>
        <p:spPr bwMode="auto">
          <a:xfrm>
            <a:off x="7696200" y="1752600"/>
            <a:ext cx="533400" cy="244475"/>
          </a:xfrm>
          <a:prstGeom prst="rect">
            <a:avLst/>
          </a:prstGeom>
          <a:noFill/>
          <a:ln w="9525">
            <a:noFill/>
            <a:miter lim="800000"/>
            <a:headEnd/>
            <a:tailEnd/>
          </a:ln>
        </p:spPr>
        <p:txBody>
          <a:bodyPr>
            <a:spAutoFit/>
          </a:bodyPr>
          <a:lstStyle/>
          <a:p>
            <a:pPr algn="ctr"/>
            <a:r>
              <a:rPr kumimoji="1" lang="en-US" sz="1000" b="1" i="1">
                <a:solidFill>
                  <a:srgbClr val="000000"/>
                </a:solidFill>
              </a:rPr>
              <a:t>NH</a:t>
            </a:r>
          </a:p>
        </p:txBody>
      </p:sp>
      <p:sp>
        <p:nvSpPr>
          <p:cNvPr id="49228" name="Text Box 124"/>
          <p:cNvSpPr txBox="1">
            <a:spLocks noChangeArrowheads="1"/>
          </p:cNvSpPr>
          <p:nvPr/>
        </p:nvSpPr>
        <p:spPr bwMode="auto">
          <a:xfrm rot="-1613774">
            <a:off x="7696200" y="1905000"/>
            <a:ext cx="533400" cy="244475"/>
          </a:xfrm>
          <a:prstGeom prst="rect">
            <a:avLst/>
          </a:prstGeom>
          <a:noFill/>
          <a:ln w="9525">
            <a:noFill/>
            <a:miter lim="800000"/>
            <a:headEnd/>
            <a:tailEnd/>
          </a:ln>
        </p:spPr>
        <p:txBody>
          <a:bodyPr>
            <a:spAutoFit/>
          </a:bodyPr>
          <a:lstStyle/>
          <a:p>
            <a:pPr algn="ctr"/>
            <a:r>
              <a:rPr kumimoji="1" lang="en-US" sz="1000" b="1" i="1">
                <a:solidFill>
                  <a:srgbClr val="000000"/>
                </a:solidFill>
              </a:rPr>
              <a:t>MA</a:t>
            </a:r>
          </a:p>
        </p:txBody>
      </p:sp>
      <p:sp>
        <p:nvSpPr>
          <p:cNvPr id="49229" name="Text Box 125"/>
          <p:cNvSpPr txBox="1">
            <a:spLocks noChangeArrowheads="1"/>
          </p:cNvSpPr>
          <p:nvPr/>
        </p:nvSpPr>
        <p:spPr bwMode="auto">
          <a:xfrm rot="-895885">
            <a:off x="8153400" y="2286000"/>
            <a:ext cx="366713" cy="228600"/>
          </a:xfrm>
          <a:prstGeom prst="rect">
            <a:avLst/>
          </a:prstGeom>
          <a:noFill/>
          <a:ln w="9525">
            <a:noFill/>
            <a:miter lim="800000"/>
            <a:headEnd/>
            <a:tailEnd/>
          </a:ln>
        </p:spPr>
        <p:txBody>
          <a:bodyPr>
            <a:spAutoFit/>
          </a:bodyPr>
          <a:lstStyle/>
          <a:p>
            <a:pPr algn="ctr"/>
            <a:r>
              <a:rPr kumimoji="1" lang="en-US" sz="900" b="1" i="1">
                <a:solidFill>
                  <a:srgbClr val="000000"/>
                </a:solidFill>
              </a:rPr>
              <a:t>RI</a:t>
            </a:r>
          </a:p>
        </p:txBody>
      </p:sp>
      <p:sp>
        <p:nvSpPr>
          <p:cNvPr id="49230" name="Text Box 126"/>
          <p:cNvSpPr txBox="1">
            <a:spLocks noChangeArrowheads="1"/>
          </p:cNvSpPr>
          <p:nvPr/>
        </p:nvSpPr>
        <p:spPr bwMode="auto">
          <a:xfrm rot="-895885">
            <a:off x="8077200" y="2514600"/>
            <a:ext cx="366713" cy="228600"/>
          </a:xfrm>
          <a:prstGeom prst="rect">
            <a:avLst/>
          </a:prstGeom>
          <a:noFill/>
          <a:ln w="9525">
            <a:noFill/>
            <a:miter lim="800000"/>
            <a:headEnd/>
            <a:tailEnd/>
          </a:ln>
        </p:spPr>
        <p:txBody>
          <a:bodyPr>
            <a:spAutoFit/>
          </a:bodyPr>
          <a:lstStyle/>
          <a:p>
            <a:pPr algn="ctr"/>
            <a:r>
              <a:rPr kumimoji="1" lang="en-US" sz="900" b="1" i="1">
                <a:solidFill>
                  <a:srgbClr val="000000"/>
                </a:solidFill>
              </a:rPr>
              <a:t>CT</a:t>
            </a:r>
          </a:p>
        </p:txBody>
      </p:sp>
      <p:sp>
        <p:nvSpPr>
          <p:cNvPr id="49231" name="Line 127"/>
          <p:cNvSpPr>
            <a:spLocks noChangeShapeType="1"/>
          </p:cNvSpPr>
          <p:nvPr/>
        </p:nvSpPr>
        <p:spPr bwMode="auto">
          <a:xfrm>
            <a:off x="8077200" y="2209800"/>
            <a:ext cx="228600" cy="152400"/>
          </a:xfrm>
          <a:prstGeom prst="line">
            <a:avLst/>
          </a:prstGeom>
          <a:noFill/>
          <a:ln w="9525">
            <a:solidFill>
              <a:schemeClr val="bg1"/>
            </a:solidFill>
            <a:round/>
            <a:headEnd/>
            <a:tailEnd/>
          </a:ln>
        </p:spPr>
        <p:txBody>
          <a:bodyPr/>
          <a:lstStyle/>
          <a:p>
            <a:endParaRPr lang="en-US"/>
          </a:p>
        </p:txBody>
      </p:sp>
      <p:sp>
        <p:nvSpPr>
          <p:cNvPr id="49232" name="Line 128"/>
          <p:cNvSpPr>
            <a:spLocks noChangeShapeType="1"/>
          </p:cNvSpPr>
          <p:nvPr/>
        </p:nvSpPr>
        <p:spPr bwMode="auto">
          <a:xfrm>
            <a:off x="7924800" y="2209800"/>
            <a:ext cx="304800" cy="381000"/>
          </a:xfrm>
          <a:prstGeom prst="line">
            <a:avLst/>
          </a:prstGeom>
          <a:noFill/>
          <a:ln w="9525">
            <a:solidFill>
              <a:schemeClr val="bg1"/>
            </a:solidFill>
            <a:round/>
            <a:headEnd/>
            <a:tailEnd/>
          </a:ln>
        </p:spPr>
        <p:txBody>
          <a:bodyPr/>
          <a:lstStyle/>
          <a:p>
            <a:endParaRPr lang="en-US"/>
          </a:p>
        </p:txBody>
      </p:sp>
      <p:sp>
        <p:nvSpPr>
          <p:cNvPr id="49233" name="Line 129"/>
          <p:cNvSpPr>
            <a:spLocks noChangeShapeType="1"/>
          </p:cNvSpPr>
          <p:nvPr/>
        </p:nvSpPr>
        <p:spPr bwMode="auto">
          <a:xfrm>
            <a:off x="7696200" y="2590800"/>
            <a:ext cx="457200" cy="228600"/>
          </a:xfrm>
          <a:prstGeom prst="line">
            <a:avLst/>
          </a:prstGeom>
          <a:noFill/>
          <a:ln w="9525">
            <a:solidFill>
              <a:schemeClr val="bg1"/>
            </a:solidFill>
            <a:round/>
            <a:headEnd/>
            <a:tailEnd/>
          </a:ln>
        </p:spPr>
        <p:txBody>
          <a:bodyPr/>
          <a:lstStyle/>
          <a:p>
            <a:endParaRPr lang="en-US"/>
          </a:p>
        </p:txBody>
      </p:sp>
      <p:sp>
        <p:nvSpPr>
          <p:cNvPr id="49234" name="Text Box 130"/>
          <p:cNvSpPr txBox="1">
            <a:spLocks noChangeArrowheads="1"/>
          </p:cNvSpPr>
          <p:nvPr/>
        </p:nvSpPr>
        <p:spPr bwMode="auto">
          <a:xfrm>
            <a:off x="2286000" y="5486400"/>
            <a:ext cx="533400" cy="244475"/>
          </a:xfrm>
          <a:prstGeom prst="rect">
            <a:avLst/>
          </a:prstGeom>
          <a:noFill/>
          <a:ln w="9525">
            <a:noFill/>
            <a:miter lim="800000"/>
            <a:headEnd/>
            <a:tailEnd/>
          </a:ln>
        </p:spPr>
        <p:txBody>
          <a:bodyPr>
            <a:spAutoFit/>
          </a:bodyPr>
          <a:lstStyle/>
          <a:p>
            <a:pPr algn="ctr"/>
            <a:r>
              <a:rPr kumimoji="1" lang="en-US" sz="1000" b="1" i="1">
                <a:solidFill>
                  <a:srgbClr val="000000"/>
                </a:solidFill>
              </a:rPr>
              <a:t>HI</a:t>
            </a:r>
          </a:p>
        </p:txBody>
      </p:sp>
      <p:sp>
        <p:nvSpPr>
          <p:cNvPr id="49235" name="Line 131"/>
          <p:cNvSpPr>
            <a:spLocks noChangeShapeType="1"/>
          </p:cNvSpPr>
          <p:nvPr/>
        </p:nvSpPr>
        <p:spPr bwMode="auto">
          <a:xfrm flipH="1">
            <a:off x="2667000" y="5334000"/>
            <a:ext cx="381000" cy="228600"/>
          </a:xfrm>
          <a:prstGeom prst="line">
            <a:avLst/>
          </a:prstGeom>
          <a:noFill/>
          <a:ln w="9525">
            <a:solidFill>
              <a:schemeClr val="bg1"/>
            </a:solidFill>
            <a:round/>
            <a:headEnd/>
            <a:tailEnd/>
          </a:ln>
        </p:spPr>
        <p:txBody>
          <a:bodyPr/>
          <a:lstStyle/>
          <a:p>
            <a:endParaRPr lang="en-US"/>
          </a:p>
        </p:txBody>
      </p:sp>
      <p:grpSp>
        <p:nvGrpSpPr>
          <p:cNvPr id="49236" name="Group 132"/>
          <p:cNvGrpSpPr>
            <a:grpSpLocks/>
          </p:cNvGrpSpPr>
          <p:nvPr/>
        </p:nvGrpSpPr>
        <p:grpSpPr bwMode="auto">
          <a:xfrm>
            <a:off x="304800" y="5715000"/>
            <a:ext cx="6781800" cy="609600"/>
            <a:chOff x="336" y="3600"/>
            <a:chExt cx="4272" cy="384"/>
          </a:xfrm>
        </p:grpSpPr>
        <p:sp>
          <p:nvSpPr>
            <p:cNvPr id="49237" name="Text Box 133"/>
            <p:cNvSpPr txBox="1">
              <a:spLocks noChangeArrowheads="1"/>
            </p:cNvSpPr>
            <p:nvPr/>
          </p:nvSpPr>
          <p:spPr bwMode="auto">
            <a:xfrm>
              <a:off x="2064" y="3600"/>
              <a:ext cx="1200" cy="384"/>
            </a:xfrm>
            <a:prstGeom prst="rect">
              <a:avLst/>
            </a:prstGeom>
            <a:noFill/>
            <a:ln w="12700" cap="sq">
              <a:noFill/>
              <a:miter lim="800000"/>
              <a:headEnd type="none" w="sm" len="sm"/>
              <a:tailEnd type="none" w="sm" len="sm"/>
            </a:ln>
          </p:spPr>
          <p:txBody>
            <a:bodyPr>
              <a:spAutoFit/>
            </a:bodyPr>
            <a:lstStyle/>
            <a:p>
              <a:r>
                <a:rPr lang="en-US" sz="2000" b="1">
                  <a:solidFill>
                    <a:srgbClr val="003399"/>
                  </a:solidFill>
                  <a:latin typeface="Times New Roman" pitchFamily="18" charset="0"/>
                </a:rPr>
                <a:t>Moderate Use</a:t>
              </a:r>
            </a:p>
            <a:p>
              <a:r>
                <a:rPr lang="en-US" sz="1400" b="1">
                  <a:solidFill>
                    <a:srgbClr val="003399"/>
                  </a:solidFill>
                  <a:latin typeface="Times New Roman" pitchFamily="18" charset="0"/>
                </a:rPr>
                <a:t>(33% - 66%)</a:t>
              </a:r>
            </a:p>
          </p:txBody>
        </p:sp>
        <p:sp>
          <p:nvSpPr>
            <p:cNvPr id="49238" name="Rectangle 134"/>
            <p:cNvSpPr>
              <a:spLocks noChangeArrowheads="1"/>
            </p:cNvSpPr>
            <p:nvPr/>
          </p:nvSpPr>
          <p:spPr bwMode="auto">
            <a:xfrm>
              <a:off x="336" y="3600"/>
              <a:ext cx="240" cy="240"/>
            </a:xfrm>
            <a:prstGeom prst="rect">
              <a:avLst/>
            </a:prstGeom>
            <a:solidFill>
              <a:srgbClr val="003399"/>
            </a:solidFill>
            <a:ln w="12700" cap="sq">
              <a:solidFill>
                <a:schemeClr val="bg1"/>
              </a:solidFill>
              <a:miter lim="800000"/>
              <a:headEnd type="none" w="sm" len="sm"/>
              <a:tailEnd type="none" w="sm" len="sm"/>
            </a:ln>
          </p:spPr>
          <p:txBody>
            <a:bodyPr wrap="none" anchor="ctr"/>
            <a:lstStyle/>
            <a:p>
              <a:endParaRPr lang="en-US">
                <a:solidFill>
                  <a:srgbClr val="FFFFFF"/>
                </a:solidFill>
              </a:endParaRPr>
            </a:p>
          </p:txBody>
        </p:sp>
        <p:sp>
          <p:nvSpPr>
            <p:cNvPr id="49239" name="Text Box 135"/>
            <p:cNvSpPr txBox="1">
              <a:spLocks noChangeArrowheads="1"/>
            </p:cNvSpPr>
            <p:nvPr/>
          </p:nvSpPr>
          <p:spPr bwMode="auto">
            <a:xfrm>
              <a:off x="576" y="3600"/>
              <a:ext cx="1152" cy="384"/>
            </a:xfrm>
            <a:prstGeom prst="rect">
              <a:avLst/>
            </a:prstGeom>
            <a:noFill/>
            <a:ln w="12700" cap="sq">
              <a:noFill/>
              <a:miter lim="800000"/>
              <a:headEnd type="none" w="sm" len="sm"/>
              <a:tailEnd type="none" w="sm" len="sm"/>
            </a:ln>
          </p:spPr>
          <p:txBody>
            <a:bodyPr>
              <a:spAutoFit/>
            </a:bodyPr>
            <a:lstStyle/>
            <a:p>
              <a:r>
                <a:rPr lang="en-US" sz="2000" b="1">
                  <a:solidFill>
                    <a:srgbClr val="003399"/>
                  </a:solidFill>
                  <a:latin typeface="Times New Roman" pitchFamily="18" charset="0"/>
                </a:rPr>
                <a:t>Significant Use  </a:t>
              </a:r>
              <a:r>
                <a:rPr lang="en-US" sz="1400" b="1">
                  <a:solidFill>
                    <a:srgbClr val="003399"/>
                  </a:solidFill>
                  <a:latin typeface="Times New Roman" pitchFamily="18" charset="0"/>
                </a:rPr>
                <a:t>(67% or greater)</a:t>
              </a:r>
            </a:p>
          </p:txBody>
        </p:sp>
        <p:sp>
          <p:nvSpPr>
            <p:cNvPr id="49240" name="Rectangle 136"/>
            <p:cNvSpPr>
              <a:spLocks noChangeArrowheads="1"/>
            </p:cNvSpPr>
            <p:nvPr/>
          </p:nvSpPr>
          <p:spPr bwMode="auto">
            <a:xfrm>
              <a:off x="1824" y="3600"/>
              <a:ext cx="240" cy="240"/>
            </a:xfrm>
            <a:prstGeom prst="rect">
              <a:avLst/>
            </a:prstGeom>
            <a:solidFill>
              <a:srgbClr val="33CCFF"/>
            </a:solidFill>
            <a:ln w="12700" cap="sq" algn="ctr">
              <a:solidFill>
                <a:schemeClr val="bg1"/>
              </a:solidFill>
              <a:miter lim="800000"/>
              <a:headEnd/>
              <a:tailEnd/>
            </a:ln>
          </p:spPr>
          <p:txBody>
            <a:bodyPr wrap="none" anchor="ctr"/>
            <a:lstStyle/>
            <a:p>
              <a:pPr algn="ctr"/>
              <a:endParaRPr kumimoji="1" lang="en-US" sz="2400" b="1">
                <a:solidFill>
                  <a:srgbClr val="FFFFFF"/>
                </a:solidFill>
              </a:endParaRPr>
            </a:p>
          </p:txBody>
        </p:sp>
        <p:sp>
          <p:nvSpPr>
            <p:cNvPr id="49241" name="Text Box 137"/>
            <p:cNvSpPr txBox="1">
              <a:spLocks noChangeArrowheads="1"/>
            </p:cNvSpPr>
            <p:nvPr/>
          </p:nvSpPr>
          <p:spPr bwMode="auto">
            <a:xfrm>
              <a:off x="3408" y="3600"/>
              <a:ext cx="1200" cy="384"/>
            </a:xfrm>
            <a:prstGeom prst="rect">
              <a:avLst/>
            </a:prstGeom>
            <a:noFill/>
            <a:ln w="12700" cap="sq">
              <a:noFill/>
              <a:miter lim="800000"/>
              <a:headEnd type="none" w="sm" len="sm"/>
              <a:tailEnd type="none" w="sm" len="sm"/>
            </a:ln>
          </p:spPr>
          <p:txBody>
            <a:bodyPr>
              <a:spAutoFit/>
            </a:bodyPr>
            <a:lstStyle/>
            <a:p>
              <a:r>
                <a:rPr lang="en-US" sz="2000" b="1">
                  <a:solidFill>
                    <a:srgbClr val="003399"/>
                  </a:solidFill>
                  <a:latin typeface="Times New Roman" pitchFamily="18" charset="0"/>
                </a:rPr>
                <a:t>Limited Use</a:t>
              </a:r>
            </a:p>
            <a:p>
              <a:r>
                <a:rPr lang="en-US" sz="1400" b="1">
                  <a:solidFill>
                    <a:srgbClr val="003399"/>
                  </a:solidFill>
                  <a:latin typeface="Times New Roman" pitchFamily="18" charset="0"/>
                </a:rPr>
                <a:t>(1% - 32%)</a:t>
              </a:r>
            </a:p>
          </p:txBody>
        </p:sp>
        <p:sp>
          <p:nvSpPr>
            <p:cNvPr id="49242" name="Rectangle 138"/>
            <p:cNvSpPr>
              <a:spLocks noChangeArrowheads="1"/>
            </p:cNvSpPr>
            <p:nvPr/>
          </p:nvSpPr>
          <p:spPr bwMode="auto">
            <a:xfrm>
              <a:off x="3168" y="3600"/>
              <a:ext cx="240" cy="240"/>
            </a:xfrm>
            <a:prstGeom prst="rect">
              <a:avLst/>
            </a:prstGeom>
            <a:solidFill>
              <a:srgbClr val="CCECFF"/>
            </a:solidFill>
            <a:ln w="12700" cap="sq">
              <a:solidFill>
                <a:schemeClr val="bg1"/>
              </a:solidFill>
              <a:miter lim="800000"/>
              <a:headEnd type="none" w="sm" len="sm"/>
              <a:tailEnd type="none" w="sm" len="sm"/>
            </a:ln>
          </p:spPr>
          <p:txBody>
            <a:bodyPr wrap="none" anchor="ctr"/>
            <a:lstStyle/>
            <a:p>
              <a:pPr algn="ctr"/>
              <a:endParaRPr kumimoji="1" lang="en-US" sz="2400" b="1">
                <a:solidFill>
                  <a:srgbClr val="FFFFFF"/>
                </a:solidFill>
              </a:endParaRPr>
            </a:p>
          </p:txBody>
        </p:sp>
      </p:gr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p:txBody>
          <a:bodyPr/>
          <a:lstStyle/>
          <a:p>
            <a:pPr eaLnBrk="1" hangingPunct="1">
              <a:defRPr/>
            </a:pPr>
            <a:r>
              <a:rPr lang="en-US" smtClean="0"/>
              <a:t>Instrument Format</a:t>
            </a:r>
          </a:p>
        </p:txBody>
      </p:sp>
      <p:sp>
        <p:nvSpPr>
          <p:cNvPr id="310275" name="Text Box 3"/>
          <p:cNvSpPr txBox="1">
            <a:spLocks noChangeArrowheads="1"/>
          </p:cNvSpPr>
          <p:nvPr/>
        </p:nvSpPr>
        <p:spPr bwMode="auto">
          <a:xfrm>
            <a:off x="6858000" y="3733800"/>
            <a:ext cx="1422400" cy="822325"/>
          </a:xfrm>
          <a:prstGeom prst="rect">
            <a:avLst/>
          </a:prstGeom>
          <a:noFill/>
          <a:ln w="12700" cap="sq">
            <a:noFill/>
            <a:miter lim="800000"/>
            <a:headEnd type="none" w="sm" len="sm"/>
            <a:tailEnd type="none" w="sm" len="sm"/>
          </a:ln>
        </p:spPr>
        <p:txBody>
          <a:bodyPr wrap="none">
            <a:spAutoFit/>
          </a:bodyPr>
          <a:lstStyle/>
          <a:p>
            <a:r>
              <a:rPr lang="en-US" sz="2400">
                <a:solidFill>
                  <a:schemeClr val="tx2"/>
                </a:solidFill>
              </a:rPr>
              <a:t>Model</a:t>
            </a:r>
          </a:p>
          <a:p>
            <a:r>
              <a:rPr lang="en-US" sz="2400">
                <a:solidFill>
                  <a:schemeClr val="tx2"/>
                </a:solidFill>
              </a:rPr>
              <a:t>Standard</a:t>
            </a:r>
          </a:p>
        </p:txBody>
      </p:sp>
      <p:sp>
        <p:nvSpPr>
          <p:cNvPr id="310276" name="Text Box 4"/>
          <p:cNvSpPr txBox="1">
            <a:spLocks noChangeArrowheads="1"/>
          </p:cNvSpPr>
          <p:nvPr/>
        </p:nvSpPr>
        <p:spPr bwMode="auto">
          <a:xfrm>
            <a:off x="6858000" y="1447800"/>
            <a:ext cx="1905000" cy="822325"/>
          </a:xfrm>
          <a:prstGeom prst="rect">
            <a:avLst/>
          </a:prstGeom>
          <a:noFill/>
          <a:ln w="12700" cap="sq">
            <a:noFill/>
            <a:miter lim="800000"/>
            <a:headEnd type="none" w="sm" len="sm"/>
            <a:tailEnd type="none" w="sm" len="sm"/>
          </a:ln>
        </p:spPr>
        <p:txBody>
          <a:bodyPr>
            <a:spAutoFit/>
          </a:bodyPr>
          <a:lstStyle/>
          <a:p>
            <a:r>
              <a:rPr lang="en-US" sz="2400">
                <a:solidFill>
                  <a:schemeClr val="tx2"/>
                </a:solidFill>
              </a:rPr>
              <a:t>Essential </a:t>
            </a:r>
          </a:p>
          <a:p>
            <a:r>
              <a:rPr lang="en-US" sz="2400">
                <a:solidFill>
                  <a:schemeClr val="tx2"/>
                </a:solidFill>
              </a:rPr>
              <a:t>Service</a:t>
            </a:r>
          </a:p>
        </p:txBody>
      </p:sp>
      <p:pic>
        <p:nvPicPr>
          <p:cNvPr id="50181" name="Picture 5"/>
          <p:cNvPicPr>
            <a:picLocks noChangeAspect="1" noChangeArrowheads="1"/>
          </p:cNvPicPr>
          <p:nvPr/>
        </p:nvPicPr>
        <p:blipFill>
          <a:blip r:embed="rId3" cstate="print"/>
          <a:srcRect/>
          <a:stretch>
            <a:fillRect/>
          </a:stretch>
        </p:blipFill>
        <p:spPr bwMode="auto">
          <a:xfrm>
            <a:off x="514350" y="1066800"/>
            <a:ext cx="3829050" cy="4953000"/>
          </a:xfrm>
          <a:prstGeom prst="rect">
            <a:avLst/>
          </a:prstGeom>
          <a:noFill/>
          <a:ln w="9525">
            <a:noFill/>
            <a:miter lim="800000"/>
            <a:headEnd/>
            <a:tailEnd/>
          </a:ln>
        </p:spPr>
      </p:pic>
      <p:sp>
        <p:nvSpPr>
          <p:cNvPr id="50182" name="Text Box 6"/>
          <p:cNvSpPr txBox="1">
            <a:spLocks noChangeArrowheads="1"/>
          </p:cNvSpPr>
          <p:nvPr/>
        </p:nvSpPr>
        <p:spPr bwMode="auto">
          <a:xfrm>
            <a:off x="4572000" y="1600200"/>
            <a:ext cx="2133600" cy="366713"/>
          </a:xfrm>
          <a:prstGeom prst="rect">
            <a:avLst/>
          </a:prstGeom>
          <a:noFill/>
          <a:ln w="9525">
            <a:noFill/>
            <a:miter lim="800000"/>
            <a:headEnd/>
            <a:tailEnd/>
          </a:ln>
        </p:spPr>
        <p:txBody>
          <a:bodyPr>
            <a:spAutoFit/>
          </a:bodyPr>
          <a:lstStyle/>
          <a:p>
            <a:pPr>
              <a:spcBef>
                <a:spcPct val="50000"/>
              </a:spcBef>
            </a:pPr>
            <a:endParaRPr lang="en-US"/>
          </a:p>
        </p:txBody>
      </p:sp>
      <p:sp>
        <p:nvSpPr>
          <p:cNvPr id="310279" name="Line 7"/>
          <p:cNvSpPr>
            <a:spLocks noChangeShapeType="1"/>
          </p:cNvSpPr>
          <p:nvPr/>
        </p:nvSpPr>
        <p:spPr bwMode="auto">
          <a:xfrm flipH="1" flipV="1">
            <a:off x="4038600" y="1752600"/>
            <a:ext cx="2590800" cy="0"/>
          </a:xfrm>
          <a:prstGeom prst="line">
            <a:avLst/>
          </a:prstGeom>
          <a:noFill/>
          <a:ln w="127000" cap="sq">
            <a:solidFill>
              <a:schemeClr val="accent2"/>
            </a:solidFill>
            <a:round/>
            <a:headEnd type="none" w="sm" len="sm"/>
            <a:tailEnd type="triangle" w="sm" len="sm"/>
          </a:ln>
        </p:spPr>
        <p:txBody>
          <a:bodyPr wrap="none"/>
          <a:lstStyle/>
          <a:p>
            <a:endParaRPr lang="en-US"/>
          </a:p>
        </p:txBody>
      </p:sp>
      <p:sp>
        <p:nvSpPr>
          <p:cNvPr id="310280" name="Line 8"/>
          <p:cNvSpPr>
            <a:spLocks noChangeShapeType="1"/>
          </p:cNvSpPr>
          <p:nvPr/>
        </p:nvSpPr>
        <p:spPr bwMode="auto">
          <a:xfrm flipH="1" flipV="1">
            <a:off x="4038600" y="4191000"/>
            <a:ext cx="2590800" cy="0"/>
          </a:xfrm>
          <a:prstGeom prst="line">
            <a:avLst/>
          </a:prstGeom>
          <a:noFill/>
          <a:ln w="127000" cap="sq">
            <a:solidFill>
              <a:schemeClr val="accent2"/>
            </a:solidFill>
            <a:round/>
            <a:headEnd type="none" w="sm" len="sm"/>
            <a:tailEnd type="triangle" w="sm" len="sm"/>
          </a:ln>
        </p:spPr>
        <p:txBody>
          <a:bodyPr wrap="none"/>
          <a:lstStyle/>
          <a:p>
            <a:endParaRPr lang="en-US"/>
          </a:p>
        </p:txBody>
      </p:sp>
      <p:pic>
        <p:nvPicPr>
          <p:cNvPr id="310281" name="Picture 9" descr="CIRCLEX"/>
          <p:cNvPicPr>
            <a:picLocks noChangeAspect="1" noChangeArrowheads="1"/>
          </p:cNvPicPr>
          <p:nvPr/>
        </p:nvPicPr>
        <p:blipFill>
          <a:blip r:embed="rId4" cstate="print"/>
          <a:srcRect/>
          <a:stretch>
            <a:fillRect/>
          </a:stretch>
        </p:blipFill>
        <p:spPr bwMode="auto">
          <a:xfrm>
            <a:off x="381000" y="1511300"/>
            <a:ext cx="3733800" cy="546100"/>
          </a:xfrm>
          <a:prstGeom prst="rect">
            <a:avLst/>
          </a:prstGeom>
          <a:noFill/>
          <a:ln w="9525">
            <a:noFill/>
            <a:miter lim="800000"/>
            <a:headEnd/>
            <a:tailEnd/>
          </a:ln>
        </p:spPr>
      </p:pic>
      <p:pic>
        <p:nvPicPr>
          <p:cNvPr id="310282" name="Picture 10" descr="CX"/>
          <p:cNvPicPr>
            <a:picLocks noChangeAspect="1" noChangeArrowheads="1"/>
          </p:cNvPicPr>
          <p:nvPr/>
        </p:nvPicPr>
        <p:blipFill>
          <a:blip r:embed="rId5" cstate="print"/>
          <a:srcRect/>
          <a:stretch>
            <a:fillRect/>
          </a:stretch>
        </p:blipFill>
        <p:spPr bwMode="auto">
          <a:xfrm>
            <a:off x="609600" y="3124200"/>
            <a:ext cx="3429000" cy="2057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0276"/>
                                        </p:tgtEl>
                                        <p:attrNameLst>
                                          <p:attrName>style.visibility</p:attrName>
                                        </p:attrNameLst>
                                      </p:cBhvr>
                                      <p:to>
                                        <p:strVal val="visible"/>
                                      </p:to>
                                    </p:set>
                                    <p:animEffect transition="in" filter="fade">
                                      <p:cBhvr>
                                        <p:cTn id="7" dur="1000"/>
                                        <p:tgtEl>
                                          <p:spTgt spid="310276"/>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310279"/>
                                        </p:tgtEl>
                                        <p:attrNameLst>
                                          <p:attrName>style.visibility</p:attrName>
                                        </p:attrNameLst>
                                      </p:cBhvr>
                                      <p:to>
                                        <p:strVal val="visible"/>
                                      </p:to>
                                    </p:set>
                                    <p:animEffect transition="in" filter="wipe(right)">
                                      <p:cBhvr>
                                        <p:cTn id="10" dur="500"/>
                                        <p:tgtEl>
                                          <p:spTgt spid="310279"/>
                                        </p:tgtEl>
                                      </p:cBhvr>
                                    </p:animEffect>
                                  </p:childTnLst>
                                </p:cTn>
                              </p:par>
                              <p:par>
                                <p:cTn id="11" presetID="23" presetClass="entr" presetSubtype="16" fill="hold" nodeType="withEffect">
                                  <p:stCondLst>
                                    <p:cond delay="300"/>
                                  </p:stCondLst>
                                  <p:childTnLst>
                                    <p:set>
                                      <p:cBhvr>
                                        <p:cTn id="12" dur="1" fill="hold">
                                          <p:stCondLst>
                                            <p:cond delay="0"/>
                                          </p:stCondLst>
                                        </p:cTn>
                                        <p:tgtEl>
                                          <p:spTgt spid="310281"/>
                                        </p:tgtEl>
                                        <p:attrNameLst>
                                          <p:attrName>style.visibility</p:attrName>
                                        </p:attrNameLst>
                                      </p:cBhvr>
                                      <p:to>
                                        <p:strVal val="visible"/>
                                      </p:to>
                                    </p:set>
                                    <p:anim calcmode="lin" valueType="num">
                                      <p:cBhvr>
                                        <p:cTn id="13" dur="500" fill="hold"/>
                                        <p:tgtEl>
                                          <p:spTgt spid="310281"/>
                                        </p:tgtEl>
                                        <p:attrNameLst>
                                          <p:attrName>ppt_w</p:attrName>
                                        </p:attrNameLst>
                                      </p:cBhvr>
                                      <p:tavLst>
                                        <p:tav tm="0">
                                          <p:val>
                                            <p:fltVal val="0"/>
                                          </p:val>
                                        </p:tav>
                                        <p:tav tm="100000">
                                          <p:val>
                                            <p:strVal val="#ppt_w"/>
                                          </p:val>
                                        </p:tav>
                                      </p:tavLst>
                                    </p:anim>
                                    <p:anim calcmode="lin" valueType="num">
                                      <p:cBhvr>
                                        <p:cTn id="14" dur="500" fill="hold"/>
                                        <p:tgtEl>
                                          <p:spTgt spid="310281"/>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10275"/>
                                        </p:tgtEl>
                                        <p:attrNameLst>
                                          <p:attrName>style.visibility</p:attrName>
                                        </p:attrNameLst>
                                      </p:cBhvr>
                                      <p:to>
                                        <p:strVal val="visible"/>
                                      </p:to>
                                    </p:set>
                                    <p:animEffect transition="in" filter="fade">
                                      <p:cBhvr>
                                        <p:cTn id="19" dur="1000"/>
                                        <p:tgtEl>
                                          <p:spTgt spid="310275"/>
                                        </p:tgtEl>
                                      </p:cBhvr>
                                    </p:animEffect>
                                  </p:childTnLst>
                                </p:cTn>
                              </p:par>
                              <p:par>
                                <p:cTn id="20" presetID="22" presetClass="entr" presetSubtype="2" fill="hold" grpId="0" nodeType="withEffect">
                                  <p:stCondLst>
                                    <p:cond delay="0"/>
                                  </p:stCondLst>
                                  <p:childTnLst>
                                    <p:set>
                                      <p:cBhvr>
                                        <p:cTn id="21" dur="1" fill="hold">
                                          <p:stCondLst>
                                            <p:cond delay="0"/>
                                          </p:stCondLst>
                                        </p:cTn>
                                        <p:tgtEl>
                                          <p:spTgt spid="310280"/>
                                        </p:tgtEl>
                                        <p:attrNameLst>
                                          <p:attrName>style.visibility</p:attrName>
                                        </p:attrNameLst>
                                      </p:cBhvr>
                                      <p:to>
                                        <p:strVal val="visible"/>
                                      </p:to>
                                    </p:set>
                                    <p:animEffect transition="in" filter="wipe(right)">
                                      <p:cBhvr>
                                        <p:cTn id="22" dur="500"/>
                                        <p:tgtEl>
                                          <p:spTgt spid="310280"/>
                                        </p:tgtEl>
                                      </p:cBhvr>
                                    </p:animEffect>
                                  </p:childTnLst>
                                </p:cTn>
                              </p:par>
                              <p:par>
                                <p:cTn id="23" presetID="23" presetClass="entr" presetSubtype="16" fill="hold" nodeType="withEffect">
                                  <p:stCondLst>
                                    <p:cond delay="300"/>
                                  </p:stCondLst>
                                  <p:childTnLst>
                                    <p:set>
                                      <p:cBhvr>
                                        <p:cTn id="24" dur="1" fill="hold">
                                          <p:stCondLst>
                                            <p:cond delay="0"/>
                                          </p:stCondLst>
                                        </p:cTn>
                                        <p:tgtEl>
                                          <p:spTgt spid="310282"/>
                                        </p:tgtEl>
                                        <p:attrNameLst>
                                          <p:attrName>style.visibility</p:attrName>
                                        </p:attrNameLst>
                                      </p:cBhvr>
                                      <p:to>
                                        <p:strVal val="visible"/>
                                      </p:to>
                                    </p:set>
                                    <p:anim calcmode="lin" valueType="num">
                                      <p:cBhvr>
                                        <p:cTn id="25" dur="500" fill="hold"/>
                                        <p:tgtEl>
                                          <p:spTgt spid="310282"/>
                                        </p:tgtEl>
                                        <p:attrNameLst>
                                          <p:attrName>ppt_w</p:attrName>
                                        </p:attrNameLst>
                                      </p:cBhvr>
                                      <p:tavLst>
                                        <p:tav tm="0">
                                          <p:val>
                                            <p:fltVal val="0"/>
                                          </p:val>
                                        </p:tav>
                                        <p:tav tm="100000">
                                          <p:val>
                                            <p:strVal val="#ppt_w"/>
                                          </p:val>
                                        </p:tav>
                                      </p:tavLst>
                                    </p:anim>
                                    <p:anim calcmode="lin" valueType="num">
                                      <p:cBhvr>
                                        <p:cTn id="26" dur="500" fill="hold"/>
                                        <p:tgtEl>
                                          <p:spTgt spid="31028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275" grpId="0"/>
      <p:bldP spid="310276" grpId="0"/>
      <p:bldP spid="310279" grpId="0" animBg="1"/>
      <p:bldP spid="31028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2"/>
          <p:cNvSpPr>
            <a:spLocks noGrp="1" noChangeArrowheads="1"/>
          </p:cNvSpPr>
          <p:nvPr>
            <p:ph type="title"/>
          </p:nvPr>
        </p:nvSpPr>
        <p:spPr/>
        <p:txBody>
          <a:bodyPr/>
          <a:lstStyle/>
          <a:p>
            <a:pPr eaLnBrk="1" hangingPunct="1">
              <a:defRPr/>
            </a:pPr>
            <a:r>
              <a:rPr lang="en-US" smtClean="0"/>
              <a:t>Instrument Format</a:t>
            </a:r>
          </a:p>
        </p:txBody>
      </p:sp>
      <p:pic>
        <p:nvPicPr>
          <p:cNvPr id="51203" name="Picture 3"/>
          <p:cNvPicPr>
            <a:picLocks noChangeAspect="1" noChangeArrowheads="1"/>
          </p:cNvPicPr>
          <p:nvPr/>
        </p:nvPicPr>
        <p:blipFill>
          <a:blip r:embed="rId3" cstate="print"/>
          <a:srcRect/>
          <a:stretch>
            <a:fillRect/>
          </a:stretch>
        </p:blipFill>
        <p:spPr bwMode="auto">
          <a:xfrm>
            <a:off x="514350" y="1066800"/>
            <a:ext cx="3829050" cy="4953000"/>
          </a:xfrm>
          <a:prstGeom prst="rect">
            <a:avLst/>
          </a:prstGeom>
          <a:noFill/>
          <a:ln w="9525">
            <a:noFill/>
            <a:miter lim="800000"/>
            <a:headEnd/>
            <a:tailEnd/>
          </a:ln>
        </p:spPr>
      </p:pic>
      <p:sp>
        <p:nvSpPr>
          <p:cNvPr id="312324" name="Text Box 4"/>
          <p:cNvSpPr txBox="1">
            <a:spLocks noChangeArrowheads="1"/>
          </p:cNvSpPr>
          <p:nvPr/>
        </p:nvSpPr>
        <p:spPr bwMode="auto">
          <a:xfrm>
            <a:off x="6858000" y="3581400"/>
            <a:ext cx="1660525" cy="822325"/>
          </a:xfrm>
          <a:prstGeom prst="rect">
            <a:avLst/>
          </a:prstGeom>
          <a:noFill/>
          <a:ln w="12700" cap="sq">
            <a:noFill/>
            <a:miter lim="800000"/>
            <a:headEnd type="none" w="sm" len="sm"/>
            <a:tailEnd type="none" w="sm" len="sm"/>
          </a:ln>
        </p:spPr>
        <p:txBody>
          <a:bodyPr wrap="none">
            <a:spAutoFit/>
          </a:bodyPr>
          <a:lstStyle/>
          <a:p>
            <a:r>
              <a:rPr lang="en-US" sz="2400">
                <a:solidFill>
                  <a:schemeClr val="tx2"/>
                </a:solidFill>
              </a:rPr>
              <a:t>Discussion</a:t>
            </a:r>
          </a:p>
          <a:p>
            <a:r>
              <a:rPr lang="en-US" sz="2400">
                <a:solidFill>
                  <a:schemeClr val="tx2"/>
                </a:solidFill>
              </a:rPr>
              <a:t>Toolbox</a:t>
            </a:r>
          </a:p>
        </p:txBody>
      </p:sp>
      <p:sp>
        <p:nvSpPr>
          <p:cNvPr id="312325" name="Text Box 5"/>
          <p:cNvSpPr txBox="1">
            <a:spLocks noChangeArrowheads="1"/>
          </p:cNvSpPr>
          <p:nvPr/>
        </p:nvSpPr>
        <p:spPr bwMode="auto">
          <a:xfrm>
            <a:off x="6858000" y="1447800"/>
            <a:ext cx="1905000" cy="1187450"/>
          </a:xfrm>
          <a:prstGeom prst="rect">
            <a:avLst/>
          </a:prstGeom>
          <a:noFill/>
          <a:ln w="12700" cap="sq">
            <a:noFill/>
            <a:miter lim="800000"/>
            <a:headEnd type="none" w="sm" len="sm"/>
            <a:tailEnd type="none" w="sm" len="sm"/>
          </a:ln>
        </p:spPr>
        <p:txBody>
          <a:bodyPr>
            <a:spAutoFit/>
          </a:bodyPr>
          <a:lstStyle/>
          <a:p>
            <a:r>
              <a:rPr lang="en-US" sz="2400">
                <a:solidFill>
                  <a:schemeClr val="tx2"/>
                </a:solidFill>
              </a:rPr>
              <a:t>Measures</a:t>
            </a:r>
          </a:p>
          <a:p>
            <a:r>
              <a:rPr lang="en-US" sz="2400">
                <a:solidFill>
                  <a:schemeClr val="tx2"/>
                </a:solidFill>
              </a:rPr>
              <a:t>or </a:t>
            </a:r>
          </a:p>
          <a:p>
            <a:r>
              <a:rPr lang="en-US" sz="2400">
                <a:solidFill>
                  <a:schemeClr val="tx2"/>
                </a:solidFill>
              </a:rPr>
              <a:t>Questions</a:t>
            </a:r>
          </a:p>
        </p:txBody>
      </p:sp>
      <p:sp>
        <p:nvSpPr>
          <p:cNvPr id="312326" name="Line 6"/>
          <p:cNvSpPr>
            <a:spLocks noChangeShapeType="1"/>
          </p:cNvSpPr>
          <p:nvPr/>
        </p:nvSpPr>
        <p:spPr bwMode="auto">
          <a:xfrm flipH="1" flipV="1">
            <a:off x="4419600" y="2057400"/>
            <a:ext cx="2209800" cy="0"/>
          </a:xfrm>
          <a:prstGeom prst="line">
            <a:avLst/>
          </a:prstGeom>
          <a:noFill/>
          <a:ln w="127000" cap="sq">
            <a:solidFill>
              <a:schemeClr val="accent2"/>
            </a:solidFill>
            <a:round/>
            <a:headEnd type="none" w="sm" len="sm"/>
            <a:tailEnd type="triangle" w="sm" len="sm"/>
          </a:ln>
        </p:spPr>
        <p:txBody>
          <a:bodyPr wrap="none"/>
          <a:lstStyle/>
          <a:p>
            <a:endParaRPr lang="en-US"/>
          </a:p>
        </p:txBody>
      </p:sp>
      <p:sp>
        <p:nvSpPr>
          <p:cNvPr id="312327" name="Line 7"/>
          <p:cNvSpPr>
            <a:spLocks noChangeShapeType="1"/>
          </p:cNvSpPr>
          <p:nvPr/>
        </p:nvSpPr>
        <p:spPr bwMode="auto">
          <a:xfrm flipH="1" flipV="1">
            <a:off x="2895600" y="3911600"/>
            <a:ext cx="3733800" cy="0"/>
          </a:xfrm>
          <a:prstGeom prst="line">
            <a:avLst/>
          </a:prstGeom>
          <a:noFill/>
          <a:ln w="127000" cap="sq">
            <a:solidFill>
              <a:schemeClr val="accent2"/>
            </a:solidFill>
            <a:round/>
            <a:headEnd type="none" w="sm" len="sm"/>
            <a:tailEnd type="triangle" w="sm" len="sm"/>
          </a:ln>
        </p:spPr>
        <p:txBody>
          <a:bodyPr wrap="none"/>
          <a:lstStyle/>
          <a:p>
            <a:endParaRPr lang="en-US"/>
          </a:p>
        </p:txBody>
      </p:sp>
      <p:pic>
        <p:nvPicPr>
          <p:cNvPr id="312328" name="Picture 8" descr="CIRCLEX"/>
          <p:cNvPicPr>
            <a:picLocks noChangeAspect="1" noChangeArrowheads="1"/>
          </p:cNvPicPr>
          <p:nvPr/>
        </p:nvPicPr>
        <p:blipFill>
          <a:blip r:embed="rId4" cstate="print"/>
          <a:srcRect/>
          <a:stretch>
            <a:fillRect/>
          </a:stretch>
        </p:blipFill>
        <p:spPr bwMode="auto">
          <a:xfrm>
            <a:off x="304800" y="1676400"/>
            <a:ext cx="4343400" cy="762000"/>
          </a:xfrm>
          <a:prstGeom prst="rect">
            <a:avLst/>
          </a:prstGeom>
          <a:noFill/>
          <a:ln w="9525">
            <a:noFill/>
            <a:miter lim="800000"/>
            <a:headEnd/>
            <a:tailEnd/>
          </a:ln>
        </p:spPr>
      </p:pic>
      <p:pic>
        <p:nvPicPr>
          <p:cNvPr id="312329" name="Picture 9" descr="CX"/>
          <p:cNvPicPr>
            <a:picLocks noChangeAspect="1" noChangeArrowheads="1"/>
          </p:cNvPicPr>
          <p:nvPr/>
        </p:nvPicPr>
        <p:blipFill>
          <a:blip r:embed="rId5" cstate="print"/>
          <a:srcRect/>
          <a:stretch>
            <a:fillRect/>
          </a:stretch>
        </p:blipFill>
        <p:spPr bwMode="auto">
          <a:xfrm>
            <a:off x="838200" y="3702050"/>
            <a:ext cx="2286000" cy="1371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2325"/>
                                        </p:tgtEl>
                                        <p:attrNameLst>
                                          <p:attrName>style.visibility</p:attrName>
                                        </p:attrNameLst>
                                      </p:cBhvr>
                                      <p:to>
                                        <p:strVal val="visible"/>
                                      </p:to>
                                    </p:set>
                                    <p:animEffect transition="in" filter="fade">
                                      <p:cBhvr>
                                        <p:cTn id="7" dur="1000"/>
                                        <p:tgtEl>
                                          <p:spTgt spid="312325"/>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312326"/>
                                        </p:tgtEl>
                                        <p:attrNameLst>
                                          <p:attrName>style.visibility</p:attrName>
                                        </p:attrNameLst>
                                      </p:cBhvr>
                                      <p:to>
                                        <p:strVal val="visible"/>
                                      </p:to>
                                    </p:set>
                                    <p:animEffect transition="in" filter="wipe(right)">
                                      <p:cBhvr>
                                        <p:cTn id="10" dur="500"/>
                                        <p:tgtEl>
                                          <p:spTgt spid="312326"/>
                                        </p:tgtEl>
                                      </p:cBhvr>
                                    </p:animEffect>
                                  </p:childTnLst>
                                </p:cTn>
                              </p:par>
                              <p:par>
                                <p:cTn id="11" presetID="23" presetClass="entr" presetSubtype="16" fill="hold" nodeType="withEffect">
                                  <p:stCondLst>
                                    <p:cond delay="300"/>
                                  </p:stCondLst>
                                  <p:childTnLst>
                                    <p:set>
                                      <p:cBhvr>
                                        <p:cTn id="12" dur="1" fill="hold">
                                          <p:stCondLst>
                                            <p:cond delay="0"/>
                                          </p:stCondLst>
                                        </p:cTn>
                                        <p:tgtEl>
                                          <p:spTgt spid="312328"/>
                                        </p:tgtEl>
                                        <p:attrNameLst>
                                          <p:attrName>style.visibility</p:attrName>
                                        </p:attrNameLst>
                                      </p:cBhvr>
                                      <p:to>
                                        <p:strVal val="visible"/>
                                      </p:to>
                                    </p:set>
                                    <p:anim calcmode="lin" valueType="num">
                                      <p:cBhvr>
                                        <p:cTn id="13" dur="500" fill="hold"/>
                                        <p:tgtEl>
                                          <p:spTgt spid="312328"/>
                                        </p:tgtEl>
                                        <p:attrNameLst>
                                          <p:attrName>ppt_w</p:attrName>
                                        </p:attrNameLst>
                                      </p:cBhvr>
                                      <p:tavLst>
                                        <p:tav tm="0">
                                          <p:val>
                                            <p:fltVal val="0"/>
                                          </p:val>
                                        </p:tav>
                                        <p:tav tm="100000">
                                          <p:val>
                                            <p:strVal val="#ppt_w"/>
                                          </p:val>
                                        </p:tav>
                                      </p:tavLst>
                                    </p:anim>
                                    <p:anim calcmode="lin" valueType="num">
                                      <p:cBhvr>
                                        <p:cTn id="14" dur="500" fill="hold"/>
                                        <p:tgtEl>
                                          <p:spTgt spid="312328"/>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12324"/>
                                        </p:tgtEl>
                                        <p:attrNameLst>
                                          <p:attrName>style.visibility</p:attrName>
                                        </p:attrNameLst>
                                      </p:cBhvr>
                                      <p:to>
                                        <p:strVal val="visible"/>
                                      </p:to>
                                    </p:set>
                                    <p:animEffect transition="in" filter="fade">
                                      <p:cBhvr>
                                        <p:cTn id="19" dur="1000"/>
                                        <p:tgtEl>
                                          <p:spTgt spid="312324"/>
                                        </p:tgtEl>
                                      </p:cBhvr>
                                    </p:animEffect>
                                  </p:childTnLst>
                                </p:cTn>
                              </p:par>
                              <p:par>
                                <p:cTn id="20" presetID="22" presetClass="entr" presetSubtype="2" fill="hold" grpId="0" nodeType="withEffect">
                                  <p:stCondLst>
                                    <p:cond delay="0"/>
                                  </p:stCondLst>
                                  <p:childTnLst>
                                    <p:set>
                                      <p:cBhvr>
                                        <p:cTn id="21" dur="1" fill="hold">
                                          <p:stCondLst>
                                            <p:cond delay="0"/>
                                          </p:stCondLst>
                                        </p:cTn>
                                        <p:tgtEl>
                                          <p:spTgt spid="312327"/>
                                        </p:tgtEl>
                                        <p:attrNameLst>
                                          <p:attrName>style.visibility</p:attrName>
                                        </p:attrNameLst>
                                      </p:cBhvr>
                                      <p:to>
                                        <p:strVal val="visible"/>
                                      </p:to>
                                    </p:set>
                                    <p:animEffect transition="in" filter="wipe(right)">
                                      <p:cBhvr>
                                        <p:cTn id="22" dur="500"/>
                                        <p:tgtEl>
                                          <p:spTgt spid="312327"/>
                                        </p:tgtEl>
                                      </p:cBhvr>
                                    </p:animEffect>
                                  </p:childTnLst>
                                </p:cTn>
                              </p:par>
                              <p:par>
                                <p:cTn id="23" presetID="23" presetClass="entr" presetSubtype="16" fill="hold" nodeType="withEffect">
                                  <p:stCondLst>
                                    <p:cond delay="300"/>
                                  </p:stCondLst>
                                  <p:childTnLst>
                                    <p:set>
                                      <p:cBhvr>
                                        <p:cTn id="24" dur="1" fill="hold">
                                          <p:stCondLst>
                                            <p:cond delay="0"/>
                                          </p:stCondLst>
                                        </p:cTn>
                                        <p:tgtEl>
                                          <p:spTgt spid="312329"/>
                                        </p:tgtEl>
                                        <p:attrNameLst>
                                          <p:attrName>style.visibility</p:attrName>
                                        </p:attrNameLst>
                                      </p:cBhvr>
                                      <p:to>
                                        <p:strVal val="visible"/>
                                      </p:to>
                                    </p:set>
                                    <p:anim calcmode="lin" valueType="num">
                                      <p:cBhvr>
                                        <p:cTn id="25" dur="500" fill="hold"/>
                                        <p:tgtEl>
                                          <p:spTgt spid="312329"/>
                                        </p:tgtEl>
                                        <p:attrNameLst>
                                          <p:attrName>ppt_w</p:attrName>
                                        </p:attrNameLst>
                                      </p:cBhvr>
                                      <p:tavLst>
                                        <p:tav tm="0">
                                          <p:val>
                                            <p:fltVal val="0"/>
                                          </p:val>
                                        </p:tav>
                                        <p:tav tm="100000">
                                          <p:val>
                                            <p:strVal val="#ppt_w"/>
                                          </p:val>
                                        </p:tav>
                                      </p:tavLst>
                                    </p:anim>
                                    <p:anim calcmode="lin" valueType="num">
                                      <p:cBhvr>
                                        <p:cTn id="26" dur="500" fill="hold"/>
                                        <p:tgtEl>
                                          <p:spTgt spid="31232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324" grpId="0"/>
      <p:bldP spid="312325" grpId="0"/>
      <p:bldP spid="312326" grpId="0" animBg="1"/>
      <p:bldP spid="31232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ChangeArrowheads="1"/>
          </p:cNvSpPr>
          <p:nvPr>
            <p:ph type="title"/>
          </p:nvPr>
        </p:nvSpPr>
        <p:spPr>
          <a:xfrm>
            <a:off x="0" y="60325"/>
            <a:ext cx="9144000" cy="815975"/>
          </a:xfrm>
        </p:spPr>
        <p:txBody>
          <a:bodyPr/>
          <a:lstStyle/>
          <a:p>
            <a:pPr eaLnBrk="1" hangingPunct="1">
              <a:defRPr/>
            </a:pPr>
            <a:r>
              <a:rPr lang="en-US" smtClean="0"/>
              <a:t>ES 1 – Monitor Health Status</a:t>
            </a:r>
            <a:br>
              <a:rPr lang="en-US" smtClean="0"/>
            </a:br>
            <a:r>
              <a:rPr lang="en-US" smtClean="0"/>
              <a:t>State Model Standard 1.1</a:t>
            </a:r>
          </a:p>
        </p:txBody>
      </p:sp>
      <p:sp>
        <p:nvSpPr>
          <p:cNvPr id="52227" name="Rectangle 3"/>
          <p:cNvSpPr>
            <a:spLocks noGrp="1" noChangeArrowheads="1"/>
          </p:cNvSpPr>
          <p:nvPr>
            <p:ph type="body" idx="1"/>
          </p:nvPr>
        </p:nvSpPr>
        <p:spPr/>
        <p:txBody>
          <a:bodyPr/>
          <a:lstStyle/>
          <a:p>
            <a:pPr eaLnBrk="1" hangingPunct="1"/>
            <a:endParaRPr lang="en-US" smtClean="0"/>
          </a:p>
        </p:txBody>
      </p:sp>
      <p:pic>
        <p:nvPicPr>
          <p:cNvPr id="52228" name="Picture 4"/>
          <p:cNvPicPr>
            <a:picLocks noChangeAspect="1" noChangeArrowheads="1"/>
          </p:cNvPicPr>
          <p:nvPr/>
        </p:nvPicPr>
        <p:blipFill>
          <a:blip r:embed="rId2" cstate="print"/>
          <a:srcRect/>
          <a:stretch>
            <a:fillRect/>
          </a:stretch>
        </p:blipFill>
        <p:spPr bwMode="auto">
          <a:xfrm>
            <a:off x="0" y="944563"/>
            <a:ext cx="9144000" cy="5913437"/>
          </a:xfrm>
          <a:prstGeom prst="rect">
            <a:avLst/>
          </a:prstGeom>
          <a:noFill/>
          <a:ln w="9525" algn="ctr">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p:txBody>
          <a:bodyPr/>
          <a:lstStyle/>
          <a:p>
            <a:pPr eaLnBrk="1" hangingPunct="1">
              <a:defRPr/>
            </a:pPr>
            <a:r>
              <a:rPr lang="en-US" smtClean="0"/>
              <a:t>Recent Public Health History</a:t>
            </a:r>
          </a:p>
        </p:txBody>
      </p:sp>
      <p:sp>
        <p:nvSpPr>
          <p:cNvPr id="21507" name="Rectangle 3"/>
          <p:cNvSpPr>
            <a:spLocks noGrp="1" noChangeArrowheads="1"/>
          </p:cNvSpPr>
          <p:nvPr>
            <p:ph type="body" idx="1"/>
          </p:nvPr>
        </p:nvSpPr>
        <p:spPr>
          <a:xfrm>
            <a:off x="457200" y="1303338"/>
            <a:ext cx="8229600" cy="4640262"/>
          </a:xfrm>
        </p:spPr>
        <p:txBody>
          <a:bodyPr/>
          <a:lstStyle/>
          <a:p>
            <a:pPr eaLnBrk="1" hangingPunct="1">
              <a:spcBef>
                <a:spcPct val="70000"/>
              </a:spcBef>
            </a:pPr>
            <a:r>
              <a:rPr lang="en-US" smtClean="0"/>
              <a:t>1988 – Three core public health functions</a:t>
            </a:r>
          </a:p>
          <a:p>
            <a:pPr eaLnBrk="1" hangingPunct="1">
              <a:spcBef>
                <a:spcPct val="70000"/>
              </a:spcBef>
            </a:pPr>
            <a:r>
              <a:rPr lang="en-US" smtClean="0"/>
              <a:t>1994 – 10 Essential Public Health Services</a:t>
            </a:r>
          </a:p>
          <a:p>
            <a:pPr eaLnBrk="1" hangingPunct="1">
              <a:spcBef>
                <a:spcPct val="70000"/>
              </a:spcBef>
            </a:pPr>
            <a:r>
              <a:rPr lang="en-US" smtClean="0"/>
              <a:t>2002 – National Public Health Performance Standards Program (NPHPSP) Version 1</a:t>
            </a:r>
          </a:p>
          <a:p>
            <a:pPr eaLnBrk="1" hangingPunct="1">
              <a:spcBef>
                <a:spcPct val="70000"/>
              </a:spcBef>
            </a:pPr>
            <a:r>
              <a:rPr lang="en-US" smtClean="0"/>
              <a:t>2007 – NPHPSP Version 2</a:t>
            </a:r>
          </a:p>
          <a:p>
            <a:pPr eaLnBrk="1" hangingPunct="1">
              <a:spcBef>
                <a:spcPct val="70000"/>
              </a:spcBef>
            </a:pPr>
            <a:r>
              <a:rPr lang="en-US" smtClean="0"/>
              <a:t>2011 – Voluntary Accreditation for Public Health Agencies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3250" name="Picture 5" descr="header"/>
          <p:cNvPicPr>
            <a:picLocks noChangeAspect="1" noChangeArrowheads="1"/>
          </p:cNvPicPr>
          <p:nvPr/>
        </p:nvPicPr>
        <p:blipFill>
          <a:blip r:embed="rId2" cstate="print"/>
          <a:srcRect/>
          <a:stretch>
            <a:fillRect/>
          </a:stretch>
        </p:blipFill>
        <p:spPr bwMode="auto">
          <a:xfrm>
            <a:off x="0" y="0"/>
            <a:ext cx="9142413" cy="1152525"/>
          </a:xfrm>
          <a:prstGeom prst="rect">
            <a:avLst/>
          </a:prstGeom>
          <a:noFill/>
          <a:ln w="9525">
            <a:noFill/>
            <a:miter lim="800000"/>
            <a:headEnd/>
            <a:tailEnd/>
          </a:ln>
        </p:spPr>
      </p:pic>
      <p:sp>
        <p:nvSpPr>
          <p:cNvPr id="315394" name="Rectangle 2"/>
          <p:cNvSpPr>
            <a:spLocks noGrp="1" noChangeArrowheads="1"/>
          </p:cNvSpPr>
          <p:nvPr>
            <p:ph type="title"/>
          </p:nvPr>
        </p:nvSpPr>
        <p:spPr/>
        <p:txBody>
          <a:bodyPr/>
          <a:lstStyle/>
          <a:p>
            <a:pPr eaLnBrk="1" hangingPunct="1">
              <a:defRPr/>
            </a:pPr>
            <a:r>
              <a:rPr lang="en-US" smtClean="0"/>
              <a:t>NPHPSP – State Instrument MS 1.1</a:t>
            </a:r>
          </a:p>
        </p:txBody>
      </p:sp>
      <p:pic>
        <p:nvPicPr>
          <p:cNvPr id="53252" name="Picture 3"/>
          <p:cNvPicPr>
            <a:picLocks noChangeAspect="1" noChangeArrowheads="1"/>
          </p:cNvPicPr>
          <p:nvPr>
            <p:ph type="body" idx="1"/>
          </p:nvPr>
        </p:nvPicPr>
        <p:blipFill>
          <a:blip r:embed="rId3" cstate="print"/>
          <a:srcRect/>
          <a:stretch>
            <a:fillRect/>
          </a:stretch>
        </p:blipFill>
        <p:spPr>
          <a:xfrm>
            <a:off x="271463" y="1128713"/>
            <a:ext cx="5970587" cy="5364162"/>
          </a:xfrm>
          <a:noFill/>
        </p:spPr>
      </p:pic>
      <p:sp>
        <p:nvSpPr>
          <p:cNvPr id="53253" name="Text Box 4"/>
          <p:cNvSpPr txBox="1">
            <a:spLocks noChangeArrowheads="1"/>
          </p:cNvSpPr>
          <p:nvPr/>
        </p:nvSpPr>
        <p:spPr bwMode="auto">
          <a:xfrm>
            <a:off x="6543675" y="1373188"/>
            <a:ext cx="2343150" cy="3378200"/>
          </a:xfrm>
          <a:prstGeom prst="rect">
            <a:avLst/>
          </a:prstGeom>
          <a:noFill/>
          <a:ln w="12700" cap="sq">
            <a:noFill/>
            <a:miter lim="800000"/>
            <a:headEnd type="none" w="sm" len="sm"/>
            <a:tailEnd type="none" w="sm" len="sm"/>
          </a:ln>
        </p:spPr>
        <p:txBody>
          <a:bodyPr>
            <a:spAutoFit/>
          </a:bodyPr>
          <a:lstStyle/>
          <a:p>
            <a:r>
              <a:rPr lang="en-US" sz="2400" b="1">
                <a:solidFill>
                  <a:schemeClr val="accent2"/>
                </a:solidFill>
              </a:rPr>
              <a:t>Stem question excerpted from instrument with subquestions and discussion toolbox</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4274" name="Picture 5" descr="header"/>
          <p:cNvPicPr>
            <a:picLocks noChangeAspect="1" noChangeArrowheads="1"/>
          </p:cNvPicPr>
          <p:nvPr/>
        </p:nvPicPr>
        <p:blipFill>
          <a:blip r:embed="rId2" cstate="print"/>
          <a:srcRect/>
          <a:stretch>
            <a:fillRect/>
          </a:stretch>
        </p:blipFill>
        <p:spPr bwMode="auto">
          <a:xfrm>
            <a:off x="0" y="0"/>
            <a:ext cx="9142413" cy="1152525"/>
          </a:xfrm>
          <a:prstGeom prst="rect">
            <a:avLst/>
          </a:prstGeom>
          <a:noFill/>
          <a:ln w="9525">
            <a:noFill/>
            <a:miter lim="800000"/>
            <a:headEnd/>
            <a:tailEnd/>
          </a:ln>
        </p:spPr>
      </p:pic>
      <p:sp>
        <p:nvSpPr>
          <p:cNvPr id="316418" name="Rectangle 2"/>
          <p:cNvSpPr>
            <a:spLocks noGrp="1" noChangeArrowheads="1"/>
          </p:cNvSpPr>
          <p:nvPr>
            <p:ph type="title"/>
          </p:nvPr>
        </p:nvSpPr>
        <p:spPr/>
        <p:txBody>
          <a:bodyPr/>
          <a:lstStyle/>
          <a:p>
            <a:pPr eaLnBrk="1" hangingPunct="1">
              <a:defRPr/>
            </a:pPr>
            <a:r>
              <a:rPr lang="en-US" smtClean="0"/>
              <a:t>NPHPSP – State Instrument MS 1.1</a:t>
            </a:r>
          </a:p>
        </p:txBody>
      </p:sp>
      <p:pic>
        <p:nvPicPr>
          <p:cNvPr id="54276" name="Picture 3"/>
          <p:cNvPicPr>
            <a:picLocks noChangeAspect="1" noChangeArrowheads="1"/>
          </p:cNvPicPr>
          <p:nvPr/>
        </p:nvPicPr>
        <p:blipFill>
          <a:blip r:embed="rId3" cstate="print"/>
          <a:srcRect/>
          <a:stretch>
            <a:fillRect/>
          </a:stretch>
        </p:blipFill>
        <p:spPr bwMode="auto">
          <a:xfrm>
            <a:off x="274638" y="1098550"/>
            <a:ext cx="5794375" cy="5489575"/>
          </a:xfrm>
          <a:prstGeom prst="rect">
            <a:avLst/>
          </a:prstGeom>
          <a:noFill/>
          <a:ln w="9525" algn="ctr">
            <a:noFill/>
            <a:miter lim="800000"/>
            <a:headEnd/>
            <a:tailEnd/>
          </a:ln>
        </p:spPr>
      </p:pic>
      <p:sp>
        <p:nvSpPr>
          <p:cNvPr id="54277" name="Text Box 4"/>
          <p:cNvSpPr txBox="1">
            <a:spLocks noChangeArrowheads="1"/>
          </p:cNvSpPr>
          <p:nvPr/>
        </p:nvSpPr>
        <p:spPr bwMode="auto">
          <a:xfrm>
            <a:off x="6357938" y="1416050"/>
            <a:ext cx="2343150" cy="3378200"/>
          </a:xfrm>
          <a:prstGeom prst="rect">
            <a:avLst/>
          </a:prstGeom>
          <a:noFill/>
          <a:ln w="12700" cap="sq">
            <a:noFill/>
            <a:miter lim="800000"/>
            <a:headEnd type="none" w="sm" len="sm"/>
            <a:tailEnd type="none" w="sm" len="sm"/>
          </a:ln>
        </p:spPr>
        <p:txBody>
          <a:bodyPr>
            <a:spAutoFit/>
          </a:bodyPr>
          <a:lstStyle/>
          <a:p>
            <a:r>
              <a:rPr lang="en-US" sz="2400" b="1">
                <a:solidFill>
                  <a:schemeClr val="accent2"/>
                </a:solidFill>
              </a:rPr>
              <a:t>Stem question excerpted from instrument with subquestions and discussion toolbox</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57" descr="header"/>
          <p:cNvPicPr>
            <a:picLocks noChangeAspect="1" noChangeArrowheads="1"/>
          </p:cNvPicPr>
          <p:nvPr/>
        </p:nvPicPr>
        <p:blipFill>
          <a:blip r:embed="rId3" cstate="print"/>
          <a:srcRect/>
          <a:stretch>
            <a:fillRect/>
          </a:stretch>
        </p:blipFill>
        <p:spPr bwMode="auto">
          <a:xfrm>
            <a:off x="0" y="0"/>
            <a:ext cx="9142413" cy="1152525"/>
          </a:xfrm>
          <a:prstGeom prst="rect">
            <a:avLst/>
          </a:prstGeom>
          <a:noFill/>
          <a:ln w="9525">
            <a:noFill/>
            <a:miter lim="800000"/>
            <a:headEnd/>
            <a:tailEnd/>
          </a:ln>
        </p:spPr>
      </p:pic>
      <p:sp>
        <p:nvSpPr>
          <p:cNvPr id="317442" name="Rectangle 2"/>
          <p:cNvSpPr>
            <a:spLocks noGrp="1" noChangeArrowheads="1"/>
          </p:cNvSpPr>
          <p:nvPr>
            <p:ph type="title"/>
          </p:nvPr>
        </p:nvSpPr>
        <p:spPr/>
        <p:txBody>
          <a:bodyPr/>
          <a:lstStyle/>
          <a:p>
            <a:pPr eaLnBrk="1" hangingPunct="1">
              <a:defRPr/>
            </a:pPr>
            <a:r>
              <a:rPr lang="en-US" smtClean="0"/>
              <a:t>NPHPSP Reports</a:t>
            </a:r>
          </a:p>
        </p:txBody>
      </p:sp>
      <p:sp>
        <p:nvSpPr>
          <p:cNvPr id="55300" name="Text Box 3"/>
          <p:cNvSpPr>
            <a:spLocks noChangeArrowheads="1"/>
          </p:cNvSpPr>
          <p:nvPr>
            <p:ph type="body" sz="half" idx="1"/>
          </p:nvPr>
        </p:nvSpPr>
        <p:spPr>
          <a:xfrm>
            <a:off x="2017713" y="1046163"/>
            <a:ext cx="5264150" cy="768350"/>
          </a:xfrm>
          <a:noFill/>
        </p:spPr>
        <p:txBody>
          <a:bodyPr/>
          <a:lstStyle/>
          <a:p>
            <a:pPr algn="ctr" eaLnBrk="1" hangingPunct="1">
              <a:spcBef>
                <a:spcPct val="50000"/>
              </a:spcBef>
              <a:buFontTx/>
              <a:buNone/>
            </a:pPr>
            <a:r>
              <a:rPr lang="en-US" sz="1600" b="1" smtClean="0">
                <a:solidFill>
                  <a:schemeClr val="accent2"/>
                </a:solidFill>
              </a:rPr>
              <a:t>How Did We Perform in the Ten Areas of Essential Public Health Services (EPHS)?</a:t>
            </a:r>
            <a:r>
              <a:rPr lang="en-US" sz="1800" smtClean="0">
                <a:solidFill>
                  <a:schemeClr val="accent2"/>
                </a:solidFill>
              </a:rPr>
              <a:t> </a:t>
            </a:r>
          </a:p>
        </p:txBody>
      </p:sp>
      <p:graphicFrame>
        <p:nvGraphicFramePr>
          <p:cNvPr id="317499" name="Group 59"/>
          <p:cNvGraphicFramePr>
            <a:graphicFrameLocks noGrp="1"/>
          </p:cNvGraphicFramePr>
          <p:nvPr>
            <p:ph sz="half" idx="2"/>
          </p:nvPr>
        </p:nvGraphicFramePr>
        <p:xfrm>
          <a:off x="685800" y="1849438"/>
          <a:ext cx="7583488" cy="4232275"/>
        </p:xfrm>
        <a:graphic>
          <a:graphicData uri="http://schemas.openxmlformats.org/drawingml/2006/table">
            <a:tbl>
              <a:tblPr/>
              <a:tblGrid>
                <a:gridCol w="458788"/>
                <a:gridCol w="6477000"/>
                <a:gridCol w="647700"/>
              </a:tblGrid>
              <a:tr h="490538">
                <a:tc gridSpan="2">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100" b="0" i="0" u="none" strike="noStrike" cap="none" normalizeH="0" baseline="0" smtClean="0">
                          <a:ln>
                            <a:noFill/>
                          </a:ln>
                          <a:solidFill>
                            <a:srgbClr val="FFFFFF"/>
                          </a:solidFill>
                          <a:effectLst/>
                          <a:latin typeface="Arial" pitchFamily="34" charset="0"/>
                          <a:ea typeface="Times New Roman" pitchFamily="18" charset="0"/>
                          <a:cs typeface="Arial" pitchFamily="34" charset="0"/>
                        </a:rPr>
                        <a:t>EPHS</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787CC"/>
                    </a:solidFill>
                  </a:tcPr>
                </a:tc>
                <a:tc hMerge="1">
                  <a:txBody>
                    <a:bodyPr/>
                    <a:lstStyle/>
                    <a:p>
                      <a:endParaRPr 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sz="1100" b="0" i="0" u="none" strike="noStrike" cap="none" normalizeH="0" baseline="0" smtClean="0">
                          <a:ln>
                            <a:noFill/>
                          </a:ln>
                          <a:solidFill>
                            <a:srgbClr val="FFFFFF"/>
                          </a:solidFill>
                          <a:effectLst/>
                          <a:latin typeface="Arial" pitchFamily="34" charset="0"/>
                          <a:ea typeface="Times New Roman" pitchFamily="18" charset="0"/>
                          <a:cs typeface="Arial" pitchFamily="34" charset="0"/>
                        </a:rPr>
                        <a:t>Score</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787CC"/>
                    </a:solidFill>
                  </a:tcPr>
                </a:tc>
              </a:tr>
              <a:tr h="29686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1</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Monitor Health Status to Identify Community Health Problems</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65</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84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2</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Diagnose and Investigate Health Problems and Health Hazards</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96</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86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3</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Inform, Educate, and Empower People about Health Issues</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73</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84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4</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Mobilize Community Partnerships to Identify and Solve Health Problems</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41</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40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5</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Develop Policies and Plans that Support Individual and Community Health Efforts</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69</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84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6</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Enforce Laws and Regulations that Protect Health and Ensure Safety</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85</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24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7</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Link People to Needed Personal Health Services and Assure the Provision of Health Care when Otherwise Unavailable</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65</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84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8</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Assure a Competent Public and Personal Health Care Workforce</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72</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24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9</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Evaluate Effectiveness, Accessibility, and Quality of Personal and Population-Based Health Services</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55</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84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10</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Research for New Insights and Innovative Solutions to Health Problems</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79</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96863">
                <a:tc gridSpan="2">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Overall Performance Score</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sz="1000" b="1" i="0" u="none" strike="noStrike" cap="none" normalizeH="0" baseline="0" smtClean="0">
                          <a:ln>
                            <a:noFill/>
                          </a:ln>
                          <a:solidFill>
                            <a:srgbClr val="000000"/>
                          </a:solidFill>
                          <a:effectLst/>
                          <a:latin typeface="Arial" pitchFamily="34" charset="0"/>
                          <a:ea typeface="Times New Roman" pitchFamily="18" charset="0"/>
                          <a:cs typeface="Arial" pitchFamily="34" charset="0"/>
                        </a:rPr>
                        <a:t>70</a:t>
                      </a:r>
                      <a:endParaRPr kumimoji="1" lang="en-US" sz="2400" b="1" i="0" u="none" strike="noStrike" cap="none" normalizeH="0" baseline="0" smtClean="0">
                        <a:ln>
                          <a:noFill/>
                        </a:ln>
                        <a:solidFill>
                          <a:schemeClr val="tx1"/>
                        </a:solidFill>
                        <a:effectLst/>
                        <a:latin typeface="Times New Roman" pitchFamily="18" charset="0"/>
                        <a:ea typeface="Times New Roman" pitchFamily="18"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55353" name="Picture 56" descr="CX"/>
          <p:cNvPicPr>
            <a:picLocks noChangeAspect="1" noChangeArrowheads="1"/>
          </p:cNvPicPr>
          <p:nvPr/>
        </p:nvPicPr>
        <p:blipFill>
          <a:blip r:embed="rId4" cstate="print"/>
          <a:srcRect/>
          <a:stretch>
            <a:fillRect/>
          </a:stretch>
        </p:blipFill>
        <p:spPr bwMode="auto">
          <a:xfrm>
            <a:off x="223838" y="2219325"/>
            <a:ext cx="8691562" cy="485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p:cNvSpPr>
            <a:spLocks noGrp="1" noChangeArrowheads="1"/>
          </p:cNvSpPr>
          <p:nvPr>
            <p:ph type="title"/>
          </p:nvPr>
        </p:nvSpPr>
        <p:spPr>
          <a:xfrm>
            <a:off x="0" y="0"/>
            <a:ext cx="9043988" cy="879475"/>
          </a:xfrm>
        </p:spPr>
        <p:txBody>
          <a:bodyPr/>
          <a:lstStyle/>
          <a:p>
            <a:pPr eaLnBrk="1" hangingPunct="1">
              <a:defRPr/>
            </a:pPr>
            <a:r>
              <a:rPr lang="en-US" sz="3200" smtClean="0"/>
              <a:t>NPHPSP Reports </a:t>
            </a:r>
            <a:r>
              <a:rPr lang="en-US" sz="2400" b="0" smtClean="0"/>
              <a:t>(Example)</a:t>
            </a:r>
            <a:br>
              <a:rPr lang="en-US" sz="2400" b="0" smtClean="0"/>
            </a:br>
            <a:r>
              <a:rPr lang="en-US" sz="1800" b="0" smtClean="0"/>
              <a:t>Where Do We Excel?  Where Do We Need To Take A Closer Look?</a:t>
            </a:r>
          </a:p>
        </p:txBody>
      </p:sp>
      <p:sp>
        <p:nvSpPr>
          <p:cNvPr id="56323" name="Rectangle 3"/>
          <p:cNvSpPr>
            <a:spLocks noGrp="1" noChangeArrowheads="1"/>
          </p:cNvSpPr>
          <p:nvPr>
            <p:ph type="body" sz="half" idx="1"/>
          </p:nvPr>
        </p:nvSpPr>
        <p:spPr>
          <a:xfrm>
            <a:off x="457200" y="1295400"/>
            <a:ext cx="2362200" cy="4421188"/>
          </a:xfrm>
        </p:spPr>
        <p:txBody>
          <a:bodyPr/>
          <a:lstStyle/>
          <a:p>
            <a:pPr eaLnBrk="1" hangingPunct="1"/>
            <a:r>
              <a:rPr lang="en-US" sz="1800" smtClean="0"/>
              <a:t>Rank ordered performance scores for each Essential Service, by level of activity </a:t>
            </a:r>
          </a:p>
        </p:txBody>
      </p:sp>
      <p:pic>
        <p:nvPicPr>
          <p:cNvPr id="56324" name="Picture 4"/>
          <p:cNvPicPr>
            <a:picLocks noChangeAspect="1" noChangeArrowheads="1"/>
          </p:cNvPicPr>
          <p:nvPr/>
        </p:nvPicPr>
        <p:blipFill>
          <a:blip r:embed="rId3" cstate="print"/>
          <a:srcRect/>
          <a:stretch>
            <a:fillRect/>
          </a:stretch>
        </p:blipFill>
        <p:spPr bwMode="auto">
          <a:xfrm>
            <a:off x="3019425" y="1597025"/>
            <a:ext cx="5345113" cy="4013200"/>
          </a:xfrm>
          <a:prstGeom prst="rect">
            <a:avLst/>
          </a:prstGeom>
          <a:noFill/>
          <a:ln w="9525">
            <a:noFill/>
            <a:miter lim="800000"/>
            <a:headEnd/>
            <a:tailEnd/>
          </a:ln>
        </p:spPr>
      </p:pic>
      <p:pic>
        <p:nvPicPr>
          <p:cNvPr id="319493" name="Picture 5" descr="CX"/>
          <p:cNvPicPr>
            <a:picLocks noChangeAspect="1" noChangeArrowheads="1"/>
          </p:cNvPicPr>
          <p:nvPr/>
        </p:nvPicPr>
        <p:blipFill>
          <a:blip r:embed="rId4" cstate="print"/>
          <a:srcRect/>
          <a:stretch>
            <a:fillRect/>
          </a:stretch>
        </p:blipFill>
        <p:spPr bwMode="auto">
          <a:xfrm>
            <a:off x="2995613" y="2730500"/>
            <a:ext cx="5229225" cy="4000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300"/>
                                  </p:stCondLst>
                                  <p:childTnLst>
                                    <p:set>
                                      <p:cBhvr>
                                        <p:cTn id="6" dur="1" fill="hold">
                                          <p:stCondLst>
                                            <p:cond delay="0"/>
                                          </p:stCondLst>
                                        </p:cTn>
                                        <p:tgtEl>
                                          <p:spTgt spid="319493"/>
                                        </p:tgtEl>
                                        <p:attrNameLst>
                                          <p:attrName>style.visibility</p:attrName>
                                        </p:attrNameLst>
                                      </p:cBhvr>
                                      <p:to>
                                        <p:strVal val="visible"/>
                                      </p:to>
                                    </p:set>
                                    <p:anim calcmode="lin" valueType="num">
                                      <p:cBhvr>
                                        <p:cTn id="7" dur="500" fill="hold"/>
                                        <p:tgtEl>
                                          <p:spTgt spid="319493"/>
                                        </p:tgtEl>
                                        <p:attrNameLst>
                                          <p:attrName>ppt_w</p:attrName>
                                        </p:attrNameLst>
                                      </p:cBhvr>
                                      <p:tavLst>
                                        <p:tav tm="0">
                                          <p:val>
                                            <p:fltVal val="0"/>
                                          </p:val>
                                        </p:tav>
                                        <p:tav tm="100000">
                                          <p:val>
                                            <p:strVal val="#ppt_w"/>
                                          </p:val>
                                        </p:tav>
                                      </p:tavLst>
                                    </p:anim>
                                    <p:anim calcmode="lin" valueType="num">
                                      <p:cBhvr>
                                        <p:cTn id="8" dur="500" fill="hold"/>
                                        <p:tgtEl>
                                          <p:spTgt spid="31949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noChangeArrowheads="1"/>
          </p:cNvSpPr>
          <p:nvPr>
            <p:ph type="title"/>
          </p:nvPr>
        </p:nvSpPr>
        <p:spPr>
          <a:xfrm>
            <a:off x="457200" y="0"/>
            <a:ext cx="8458200" cy="960438"/>
          </a:xfrm>
        </p:spPr>
        <p:txBody>
          <a:bodyPr/>
          <a:lstStyle/>
          <a:p>
            <a:pPr eaLnBrk="1" hangingPunct="1">
              <a:defRPr/>
            </a:pPr>
            <a:r>
              <a:rPr lang="en-US" sz="3200" smtClean="0"/>
              <a:t>Drill Deeper to Focus Improvement</a:t>
            </a:r>
          </a:p>
        </p:txBody>
      </p:sp>
      <p:sp>
        <p:nvSpPr>
          <p:cNvPr id="57347" name="Rectangle 3"/>
          <p:cNvSpPr>
            <a:spLocks noGrp="1" noChangeArrowheads="1"/>
          </p:cNvSpPr>
          <p:nvPr>
            <p:ph type="body" sz="half" idx="1"/>
          </p:nvPr>
        </p:nvSpPr>
        <p:spPr>
          <a:xfrm>
            <a:off x="685800" y="4038600"/>
            <a:ext cx="7848600" cy="2057400"/>
          </a:xfrm>
        </p:spPr>
        <p:txBody>
          <a:bodyPr/>
          <a:lstStyle/>
          <a:p>
            <a:pPr eaLnBrk="1" hangingPunct="1">
              <a:lnSpc>
                <a:spcPct val="90000"/>
              </a:lnSpc>
            </a:pPr>
            <a:r>
              <a:rPr lang="en-US" sz="2400" smtClean="0"/>
              <a:t>Use data file to pinpoint specific weaknesses</a:t>
            </a:r>
          </a:p>
          <a:p>
            <a:pPr eaLnBrk="1" hangingPunct="1">
              <a:lnSpc>
                <a:spcPct val="90000"/>
              </a:lnSpc>
            </a:pPr>
            <a:r>
              <a:rPr lang="en-US" sz="2400" smtClean="0"/>
              <a:t>Model Standard Scores may mask variation:</a:t>
            </a:r>
          </a:p>
          <a:p>
            <a:pPr lvl="1" eaLnBrk="1" hangingPunct="1">
              <a:lnSpc>
                <a:spcPct val="90000"/>
              </a:lnSpc>
            </a:pPr>
            <a:r>
              <a:rPr lang="en-US" sz="2500" smtClean="0"/>
              <a:t>Community Profile</a:t>
            </a:r>
          </a:p>
          <a:p>
            <a:pPr lvl="1" eaLnBrk="1" hangingPunct="1">
              <a:lnSpc>
                <a:spcPct val="90000"/>
              </a:lnSpc>
            </a:pPr>
            <a:r>
              <a:rPr lang="en-US" sz="2500" smtClean="0"/>
              <a:t>Current Technology</a:t>
            </a:r>
          </a:p>
          <a:p>
            <a:pPr lvl="1" eaLnBrk="1" hangingPunct="1">
              <a:lnSpc>
                <a:spcPct val="90000"/>
              </a:lnSpc>
            </a:pPr>
            <a:r>
              <a:rPr lang="en-US" sz="2500" smtClean="0"/>
              <a:t>Population Health Registries </a:t>
            </a:r>
          </a:p>
        </p:txBody>
      </p:sp>
      <p:sp>
        <p:nvSpPr>
          <p:cNvPr id="57348" name="Rectangle 4"/>
          <p:cNvSpPr>
            <a:spLocks noChangeArrowheads="1"/>
          </p:cNvSpPr>
          <p:nvPr/>
        </p:nvSpPr>
        <p:spPr bwMode="auto">
          <a:xfrm>
            <a:off x="0" y="1219200"/>
            <a:ext cx="8686800" cy="609600"/>
          </a:xfrm>
          <a:prstGeom prst="rect">
            <a:avLst/>
          </a:prstGeom>
          <a:noFill/>
          <a:ln w="9525">
            <a:noFill/>
            <a:miter lim="800000"/>
            <a:headEnd/>
            <a:tailEnd/>
          </a:ln>
        </p:spPr>
        <p:txBody>
          <a:bodyPr/>
          <a:lstStyle/>
          <a:p>
            <a:pPr marL="342900" indent="-342900">
              <a:lnSpc>
                <a:spcPct val="80000"/>
              </a:lnSpc>
              <a:spcBef>
                <a:spcPct val="20000"/>
              </a:spcBef>
            </a:pPr>
            <a:r>
              <a:rPr lang="en-US" b="1"/>
              <a:t>	Figure 4:  </a:t>
            </a:r>
            <a:r>
              <a:rPr lang="en-US"/>
              <a:t>Performance scores for questions within each model standard/Essential Service </a:t>
            </a:r>
          </a:p>
          <a:p>
            <a:pPr marL="342900" indent="-342900">
              <a:lnSpc>
                <a:spcPct val="80000"/>
              </a:lnSpc>
              <a:spcBef>
                <a:spcPct val="20000"/>
              </a:spcBef>
              <a:buFontTx/>
              <a:buBlip>
                <a:blip r:embed="rId3"/>
              </a:buBlip>
            </a:pPr>
            <a:endParaRPr lang="en-US"/>
          </a:p>
          <a:p>
            <a:pPr marL="342900" indent="-342900">
              <a:lnSpc>
                <a:spcPct val="80000"/>
              </a:lnSpc>
              <a:spcBef>
                <a:spcPct val="20000"/>
              </a:spcBef>
            </a:pPr>
            <a:endParaRPr lang="en-US"/>
          </a:p>
        </p:txBody>
      </p:sp>
      <p:pic>
        <p:nvPicPr>
          <p:cNvPr id="57349" name="Picture 5"/>
          <p:cNvPicPr>
            <a:picLocks noChangeAspect="1" noChangeArrowheads="1"/>
          </p:cNvPicPr>
          <p:nvPr/>
        </p:nvPicPr>
        <p:blipFill>
          <a:blip r:embed="rId4" cstate="print"/>
          <a:srcRect/>
          <a:stretch>
            <a:fillRect/>
          </a:stretch>
        </p:blipFill>
        <p:spPr bwMode="auto">
          <a:xfrm>
            <a:off x="1857375" y="1752600"/>
            <a:ext cx="4776788" cy="2281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ChangeArrowheads="1"/>
          </p:cNvSpPr>
          <p:nvPr>
            <p:ph type="title"/>
          </p:nvPr>
        </p:nvSpPr>
        <p:spPr>
          <a:xfrm>
            <a:off x="0" y="0"/>
            <a:ext cx="9144000" cy="946150"/>
          </a:xfrm>
        </p:spPr>
        <p:txBody>
          <a:bodyPr/>
          <a:lstStyle/>
          <a:p>
            <a:pPr eaLnBrk="1" hangingPunct="1">
              <a:defRPr/>
            </a:pPr>
            <a:r>
              <a:rPr lang="en-US" sz="3000" smtClean="0"/>
              <a:t>Public Health Accreditation Board</a:t>
            </a:r>
          </a:p>
        </p:txBody>
      </p:sp>
      <p:sp>
        <p:nvSpPr>
          <p:cNvPr id="58371" name="Rectangle 3"/>
          <p:cNvSpPr>
            <a:spLocks noGrp="1" noChangeArrowheads="1"/>
          </p:cNvSpPr>
          <p:nvPr>
            <p:ph type="body" idx="1"/>
          </p:nvPr>
        </p:nvSpPr>
        <p:spPr>
          <a:xfrm>
            <a:off x="349250" y="3144838"/>
            <a:ext cx="6670675" cy="2811462"/>
          </a:xfrm>
        </p:spPr>
        <p:txBody>
          <a:bodyPr/>
          <a:lstStyle/>
          <a:p>
            <a:pPr eaLnBrk="1" hangingPunct="1">
              <a:buClr>
                <a:schemeClr val="accent2"/>
              </a:buClr>
              <a:buFont typeface="Wingdings" pitchFamily="2" charset="2"/>
              <a:buChar char="ü"/>
            </a:pPr>
            <a:r>
              <a:rPr lang="en-US" sz="2400" smtClean="0"/>
              <a:t>Established May 2007 in Alexandria, VA</a:t>
            </a:r>
          </a:p>
          <a:p>
            <a:pPr eaLnBrk="1" hangingPunct="1">
              <a:buClr>
                <a:schemeClr val="accent2"/>
              </a:buClr>
              <a:buFont typeface="Wingdings" pitchFamily="2" charset="2"/>
              <a:buChar char="ü"/>
            </a:pPr>
            <a:r>
              <a:rPr lang="en-US" sz="2400" smtClean="0"/>
              <a:t>Governed by state, tribal and local public health officials and board of health members</a:t>
            </a:r>
          </a:p>
          <a:p>
            <a:pPr eaLnBrk="1" hangingPunct="1">
              <a:buClr>
                <a:schemeClr val="accent2"/>
              </a:buClr>
              <a:buFont typeface="Wingdings" pitchFamily="2" charset="2"/>
              <a:buChar char="ü"/>
            </a:pPr>
            <a:r>
              <a:rPr lang="en-US" sz="2400" smtClean="0"/>
              <a:t>Dr. Kaye Bender, President &amp; CEO</a:t>
            </a:r>
          </a:p>
          <a:p>
            <a:pPr eaLnBrk="1" hangingPunct="1">
              <a:buClr>
                <a:schemeClr val="accent2"/>
              </a:buClr>
              <a:buFont typeface="Wingdings" pitchFamily="2" charset="2"/>
              <a:buChar char="ü"/>
            </a:pPr>
            <a:r>
              <a:rPr lang="en-US" sz="2400" smtClean="0"/>
              <a:t>Co-funded by CDC and RWJF</a:t>
            </a:r>
          </a:p>
          <a:p>
            <a:pPr eaLnBrk="1" hangingPunct="1">
              <a:buFontTx/>
              <a:buNone/>
            </a:pPr>
            <a:endParaRPr lang="en-US" sz="2400" smtClean="0"/>
          </a:p>
        </p:txBody>
      </p:sp>
      <p:pic>
        <p:nvPicPr>
          <p:cNvPr id="58372" name="Picture 4" descr="logo"/>
          <p:cNvPicPr>
            <a:picLocks noChangeAspect="1" noChangeArrowheads="1"/>
          </p:cNvPicPr>
          <p:nvPr/>
        </p:nvPicPr>
        <p:blipFill>
          <a:blip r:embed="rId3" cstate="print"/>
          <a:srcRect/>
          <a:stretch>
            <a:fillRect/>
          </a:stretch>
        </p:blipFill>
        <p:spPr bwMode="auto">
          <a:xfrm>
            <a:off x="7065963" y="3886200"/>
            <a:ext cx="1768475" cy="1981200"/>
          </a:xfrm>
          <a:prstGeom prst="rect">
            <a:avLst/>
          </a:prstGeom>
          <a:noFill/>
          <a:ln w="9525">
            <a:noFill/>
            <a:miter lim="800000"/>
            <a:headEnd/>
            <a:tailEnd/>
          </a:ln>
        </p:spPr>
      </p:pic>
      <p:sp>
        <p:nvSpPr>
          <p:cNvPr id="58373" name="Rectangle 5"/>
          <p:cNvSpPr>
            <a:spLocks noChangeArrowheads="1"/>
          </p:cNvSpPr>
          <p:nvPr/>
        </p:nvSpPr>
        <p:spPr bwMode="auto">
          <a:xfrm>
            <a:off x="411163" y="1255713"/>
            <a:ext cx="8032750" cy="1628775"/>
          </a:xfrm>
          <a:prstGeom prst="rect">
            <a:avLst/>
          </a:prstGeom>
          <a:noFill/>
          <a:ln w="9525">
            <a:noFill/>
            <a:miter lim="800000"/>
            <a:headEnd/>
            <a:tailEnd/>
          </a:ln>
        </p:spPr>
        <p:txBody>
          <a:bodyPr>
            <a:spAutoFit/>
          </a:bodyPr>
          <a:lstStyle/>
          <a:p>
            <a:pPr>
              <a:lnSpc>
                <a:spcPct val="90000"/>
              </a:lnSpc>
              <a:spcBef>
                <a:spcPct val="20000"/>
              </a:spcBef>
            </a:pPr>
            <a:r>
              <a:rPr lang="en-US" sz="2800"/>
              <a:t>A non-profit organization dedicated to the development and implementation of a national voluntary accreditation program for state, local, and tribal public health departments</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Content Placeholder 1"/>
          <p:cNvSpPr>
            <a:spLocks noGrp="1"/>
          </p:cNvSpPr>
          <p:nvPr>
            <p:ph type="body" idx="1"/>
          </p:nvPr>
        </p:nvSpPr>
        <p:spPr/>
        <p:txBody>
          <a:bodyPr/>
          <a:lstStyle/>
          <a:p>
            <a:pPr marL="620713" lvl="1" indent="-228600" eaLnBrk="1" hangingPunct="1"/>
            <a:endParaRPr lang="en-US" smtClean="0"/>
          </a:p>
          <a:p>
            <a:pPr marL="620713" lvl="1" indent="-228600" eaLnBrk="1" hangingPunct="1"/>
            <a:endParaRPr lang="en-US" smtClean="0"/>
          </a:p>
        </p:txBody>
      </p:sp>
      <p:sp>
        <p:nvSpPr>
          <p:cNvPr id="59395" name="Rectangle 1027"/>
          <p:cNvSpPr txBox="1">
            <a:spLocks noChangeArrowheads="1"/>
          </p:cNvSpPr>
          <p:nvPr/>
        </p:nvSpPr>
        <p:spPr bwMode="auto">
          <a:xfrm>
            <a:off x="457200" y="1600200"/>
            <a:ext cx="7675563" cy="4114800"/>
          </a:xfrm>
          <a:prstGeom prst="rect">
            <a:avLst/>
          </a:prstGeom>
          <a:noFill/>
          <a:ln w="9525">
            <a:noFill/>
            <a:miter lim="800000"/>
            <a:headEnd/>
            <a:tailEnd/>
          </a:ln>
        </p:spPr>
        <p:txBody>
          <a:bodyPr/>
          <a:lstStyle/>
          <a:p>
            <a:pPr marL="365125" indent="-255588">
              <a:spcBef>
                <a:spcPts val="400"/>
              </a:spcBef>
              <a:buClr>
                <a:schemeClr val="accent1"/>
              </a:buClr>
              <a:buSzPct val="68000"/>
              <a:buFont typeface="Wingdings 3" pitchFamily="18" charset="2"/>
              <a:buChar char=""/>
            </a:pPr>
            <a:endParaRPr lang="en-US" sz="2700" i="1">
              <a:latin typeface="Lucida Sans Unicode" pitchFamily="34" charset="0"/>
              <a:ea typeface="ヒラギノ角ゴ Pro W3"/>
              <a:cs typeface="ヒラギノ角ゴ Pro W3"/>
            </a:endParaRPr>
          </a:p>
          <a:p>
            <a:pPr marL="365125" indent="-255588">
              <a:spcBef>
                <a:spcPts val="400"/>
              </a:spcBef>
              <a:buClr>
                <a:schemeClr val="accent1"/>
              </a:buClr>
              <a:buSzPct val="68000"/>
            </a:pPr>
            <a:r>
              <a:rPr lang="en-US" sz="2700" b="1" i="1">
                <a:latin typeface="Lucida Sans Unicode" pitchFamily="34" charset="0"/>
                <a:ea typeface="ヒラギノ角ゴ Pro W3"/>
                <a:cs typeface="ヒラギノ角ゴ Pro W3"/>
              </a:rPr>
              <a:t>	</a:t>
            </a:r>
            <a:r>
              <a:rPr lang="en-US" sz="2700" b="1">
                <a:latin typeface="Lucida Sans Unicode" pitchFamily="34" charset="0"/>
                <a:ea typeface="ヒラギノ角ゴ Pro W3"/>
                <a:cs typeface="ヒラギノ角ゴ Pro W3"/>
              </a:rPr>
              <a:t>The goal of a voluntary national accreditation program is to improve and protect the health of the public by </a:t>
            </a:r>
            <a:r>
              <a:rPr lang="en-US" sz="2700" b="1" u="sng">
                <a:latin typeface="Lucida Sans Unicode" pitchFamily="34" charset="0"/>
                <a:ea typeface="ヒラギノ角ゴ Pro W3"/>
                <a:cs typeface="ヒラギノ角ゴ Pro W3"/>
              </a:rPr>
              <a:t>advancing the quality and performance</a:t>
            </a:r>
            <a:r>
              <a:rPr lang="en-US" sz="2700" b="1">
                <a:latin typeface="Lucida Sans Unicode" pitchFamily="34" charset="0"/>
                <a:ea typeface="ヒラギノ角ゴ Pro W3"/>
                <a:cs typeface="ヒラギノ角ゴ Pro W3"/>
              </a:rPr>
              <a:t> of state, local, territorial and tribal public health departments.</a:t>
            </a:r>
          </a:p>
          <a:p>
            <a:pPr marL="365125" indent="-255588">
              <a:spcBef>
                <a:spcPts val="400"/>
              </a:spcBef>
              <a:buClr>
                <a:schemeClr val="accent1"/>
              </a:buClr>
              <a:buSzPct val="68000"/>
            </a:pPr>
            <a:endParaRPr lang="en-US" sz="2700" b="1">
              <a:latin typeface="Lucida Sans Unicode" pitchFamily="34" charset="0"/>
              <a:ea typeface="ヒラギノ角ゴ Pro W3"/>
              <a:cs typeface="ヒラギノ角ゴ Pro W3"/>
            </a:endParaRPr>
          </a:p>
          <a:p>
            <a:pPr marL="365125" indent="-255588">
              <a:spcBef>
                <a:spcPts val="400"/>
              </a:spcBef>
              <a:buClr>
                <a:schemeClr val="accent1"/>
              </a:buClr>
              <a:buSzPct val="68000"/>
              <a:buFont typeface="Wingdings 3" pitchFamily="18" charset="2"/>
              <a:buNone/>
            </a:pPr>
            <a:endParaRPr lang="en-US" sz="2700">
              <a:latin typeface="Lucida Sans Unicode" pitchFamily="34" charset="0"/>
              <a:ea typeface="ヒラギノ角ゴ Pro W3"/>
              <a:cs typeface="ヒラギノ角ゴ Pro W3"/>
            </a:endParaRPr>
          </a:p>
        </p:txBody>
      </p:sp>
      <p:sp>
        <p:nvSpPr>
          <p:cNvPr id="325636" name="Rectangle 4"/>
          <p:cNvSpPr>
            <a:spLocks noGrp="1" noChangeArrowheads="1"/>
          </p:cNvSpPr>
          <p:nvPr>
            <p:ph type="title"/>
          </p:nvPr>
        </p:nvSpPr>
        <p:spPr>
          <a:xfrm>
            <a:off x="0" y="0"/>
            <a:ext cx="9144000" cy="936625"/>
          </a:xfrm>
        </p:spPr>
        <p:txBody>
          <a:bodyPr/>
          <a:lstStyle/>
          <a:p>
            <a:pPr eaLnBrk="1" hangingPunct="1">
              <a:defRPr/>
            </a:pPr>
            <a:r>
              <a:rPr lang="en-US" sz="3200" smtClean="0"/>
              <a:t>     Voluntary Accreditation Goal</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idx="4294967295"/>
          </p:nvPr>
        </p:nvSpPr>
        <p:spPr>
          <a:xfrm>
            <a:off x="0" y="0"/>
            <a:ext cx="9144000" cy="912813"/>
          </a:xfrm>
        </p:spPr>
        <p:txBody>
          <a:bodyPr lIns="82296" tIns="41148" rIns="82296" bIns="41148"/>
          <a:lstStyle/>
          <a:p>
            <a:pPr eaLnBrk="1" hangingPunct="1">
              <a:defRPr/>
            </a:pPr>
            <a:r>
              <a:rPr lang="en-US" sz="3000" smtClean="0"/>
              <a:t>Eleven Domains</a:t>
            </a:r>
          </a:p>
        </p:txBody>
      </p:sp>
      <p:sp>
        <p:nvSpPr>
          <p:cNvPr id="60419" name="Rectangle 3"/>
          <p:cNvSpPr>
            <a:spLocks noGrp="1" noChangeArrowheads="1"/>
          </p:cNvSpPr>
          <p:nvPr>
            <p:ph type="body" idx="4294967295"/>
          </p:nvPr>
        </p:nvSpPr>
        <p:spPr>
          <a:xfrm>
            <a:off x="320675" y="1303338"/>
            <a:ext cx="8366125" cy="4116387"/>
          </a:xfrm>
        </p:spPr>
        <p:txBody>
          <a:bodyPr lIns="82296" tIns="41148" rIns="82296" bIns="41148"/>
          <a:lstStyle/>
          <a:p>
            <a:pPr marL="719138" indent="-609600" eaLnBrk="1" hangingPunct="1">
              <a:buFont typeface="Wingdings 3" pitchFamily="18" charset="2"/>
              <a:buNone/>
            </a:pPr>
            <a:r>
              <a:rPr lang="en-US" sz="2400" b="1" smtClean="0"/>
              <a:t>Part A</a:t>
            </a:r>
          </a:p>
          <a:p>
            <a:pPr marL="719138" indent="-609600" eaLnBrk="1" hangingPunct="1">
              <a:buFont typeface="Wingdings 3" pitchFamily="18" charset="2"/>
              <a:buNone/>
            </a:pPr>
            <a:r>
              <a:rPr lang="en-US" sz="2000" smtClean="0"/>
              <a:t>Administrative Capacity and Governance</a:t>
            </a:r>
          </a:p>
          <a:p>
            <a:pPr marL="719138" indent="-609600" eaLnBrk="1" hangingPunct="1">
              <a:buFont typeface="Wingdings 3" pitchFamily="18" charset="2"/>
              <a:buNone/>
            </a:pPr>
            <a:r>
              <a:rPr lang="en-US" sz="2400" b="1" smtClean="0"/>
              <a:t>Part B</a:t>
            </a:r>
          </a:p>
          <a:p>
            <a:pPr marL="719138" indent="-609600" eaLnBrk="1" hangingPunct="1">
              <a:buFontTx/>
              <a:buAutoNum type="arabicPeriod"/>
            </a:pPr>
            <a:r>
              <a:rPr lang="en-US" sz="2000" smtClean="0"/>
              <a:t>Conduct assessment activities focused on population health status and health issues facing the community </a:t>
            </a:r>
          </a:p>
          <a:p>
            <a:pPr marL="719138" indent="-609600" eaLnBrk="1" hangingPunct="1">
              <a:buFontTx/>
              <a:buAutoNum type="arabicPeriod"/>
            </a:pPr>
            <a:r>
              <a:rPr lang="en-US" sz="2000" smtClean="0"/>
              <a:t>Investigate health problems and environmental public health hazards to protect the community </a:t>
            </a:r>
          </a:p>
          <a:p>
            <a:pPr marL="719138" indent="-609600" eaLnBrk="1" hangingPunct="1">
              <a:buFontTx/>
              <a:buAutoNum type="arabicPeriod"/>
            </a:pPr>
            <a:r>
              <a:rPr lang="en-US" sz="2000" smtClean="0"/>
              <a:t>Inform and educate about public health issues and functions </a:t>
            </a:r>
          </a:p>
          <a:p>
            <a:pPr marL="719138" indent="-609600" eaLnBrk="1" hangingPunct="1">
              <a:buFontTx/>
              <a:buAutoNum type="arabicPeriod"/>
            </a:pPr>
            <a:r>
              <a:rPr lang="en-US" sz="2000" smtClean="0"/>
              <a:t>Engage with the community to identify and solve health problems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Grp="1" noChangeArrowheads="1"/>
          </p:cNvSpPr>
          <p:nvPr>
            <p:ph type="body" idx="4294967295"/>
          </p:nvPr>
        </p:nvSpPr>
        <p:spPr>
          <a:xfrm>
            <a:off x="457200" y="1447800"/>
            <a:ext cx="7772400" cy="4116388"/>
          </a:xfrm>
        </p:spPr>
        <p:txBody>
          <a:bodyPr lIns="82296" tIns="41148" rIns="82296" bIns="41148"/>
          <a:lstStyle/>
          <a:p>
            <a:pPr marL="719138" indent="-609600" eaLnBrk="1" hangingPunct="1">
              <a:buFont typeface="Wingdings 3" pitchFamily="18" charset="2"/>
              <a:buAutoNum type="arabicPeriod" startAt="5"/>
            </a:pPr>
            <a:r>
              <a:rPr lang="en-US" sz="2400" smtClean="0"/>
              <a:t>Develop public health policies and plans</a:t>
            </a:r>
          </a:p>
          <a:p>
            <a:pPr marL="719138" indent="-609600" eaLnBrk="1" hangingPunct="1">
              <a:buFont typeface="Wingdings 3" pitchFamily="18" charset="2"/>
              <a:buAutoNum type="arabicPeriod" startAt="5"/>
            </a:pPr>
            <a:r>
              <a:rPr lang="en-US" sz="2400" smtClean="0"/>
              <a:t>Enforce public health laws and regulations</a:t>
            </a:r>
          </a:p>
          <a:p>
            <a:pPr marL="719138" indent="-609600" eaLnBrk="1" hangingPunct="1">
              <a:buFont typeface="Wingdings 3" pitchFamily="18" charset="2"/>
              <a:buAutoNum type="arabicPeriod" startAt="5"/>
            </a:pPr>
            <a:r>
              <a:rPr lang="en-US" sz="2400" smtClean="0"/>
              <a:t>Promote strategies to improve access to healthcare services</a:t>
            </a:r>
          </a:p>
          <a:p>
            <a:pPr marL="719138" indent="-609600" eaLnBrk="1" hangingPunct="1">
              <a:buFont typeface="Wingdings 3" pitchFamily="18" charset="2"/>
              <a:buAutoNum type="arabicPeriod" startAt="5"/>
            </a:pPr>
            <a:r>
              <a:rPr lang="en-US" sz="2400" smtClean="0"/>
              <a:t>Maintain a competent public health workforce</a:t>
            </a:r>
          </a:p>
          <a:p>
            <a:pPr marL="719138" indent="-609600" eaLnBrk="1" hangingPunct="1">
              <a:buFont typeface="Wingdings 3" pitchFamily="18" charset="2"/>
              <a:buAutoNum type="arabicPeriod" startAt="5"/>
            </a:pPr>
            <a:r>
              <a:rPr lang="en-US" sz="2400" smtClean="0"/>
              <a:t>Evaluate and continuously improve processes, programs, and interventions</a:t>
            </a:r>
          </a:p>
          <a:p>
            <a:pPr marL="719138" indent="-609600" eaLnBrk="1" hangingPunct="1">
              <a:buFont typeface="Wingdings 3" pitchFamily="18" charset="2"/>
              <a:buAutoNum type="arabicPeriod" startAt="5"/>
            </a:pPr>
            <a:r>
              <a:rPr lang="en-US" sz="2400" smtClean="0"/>
              <a:t>Contribute to and apply the evidence base of public health</a:t>
            </a:r>
          </a:p>
        </p:txBody>
      </p:sp>
      <p:sp>
        <p:nvSpPr>
          <p:cNvPr id="329731" name="Rectangle 6"/>
          <p:cNvSpPr>
            <a:spLocks noGrp="1" noChangeArrowheads="1"/>
          </p:cNvSpPr>
          <p:nvPr>
            <p:ph type="title" idx="4294967295"/>
          </p:nvPr>
        </p:nvSpPr>
        <p:spPr>
          <a:xfrm>
            <a:off x="0" y="0"/>
            <a:ext cx="9144000" cy="966788"/>
          </a:xfrm>
        </p:spPr>
        <p:txBody>
          <a:bodyPr lIns="82296" tIns="41148" rIns="82296" bIns="41148"/>
          <a:lstStyle/>
          <a:p>
            <a:pPr eaLnBrk="1" hangingPunct="1">
              <a:defRPr/>
            </a:pPr>
            <a:r>
              <a:rPr lang="en-US" sz="3000" smtClean="0"/>
              <a:t>Eleven Domains (cont.)</a:t>
            </a:r>
          </a:p>
        </p:txBody>
      </p:sp>
      <p:sp>
        <p:nvSpPr>
          <p:cNvPr id="61444" name="Text Box 5"/>
          <p:cNvSpPr txBox="1">
            <a:spLocks noChangeArrowheads="1"/>
          </p:cNvSpPr>
          <p:nvPr/>
        </p:nvSpPr>
        <p:spPr bwMode="auto">
          <a:xfrm>
            <a:off x="8740775" y="6308725"/>
            <a:ext cx="403225" cy="327025"/>
          </a:xfrm>
          <a:prstGeom prst="rect">
            <a:avLst/>
          </a:prstGeom>
          <a:noFill/>
          <a:ln w="9525">
            <a:noFill/>
            <a:miter lim="800000"/>
            <a:headEnd/>
            <a:tailEnd/>
          </a:ln>
        </p:spPr>
        <p:txBody>
          <a:bodyPr lIns="82296" tIns="41148" rIns="82296" bIns="41148">
            <a:spAutoFit/>
          </a:bodyPr>
          <a:lstStyle/>
          <a:p>
            <a:pPr defTabSz="822325">
              <a:spcBef>
                <a:spcPct val="50000"/>
              </a:spcBef>
            </a:pPr>
            <a:endParaRPr lang="en-US" sz="1600">
              <a:ea typeface="ヒラギノ角ゴ Pro W3"/>
              <a:cs typeface="ヒラギノ角ゴ Pro W3"/>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Title 1"/>
          <p:cNvSpPr>
            <a:spLocks noGrp="1"/>
          </p:cNvSpPr>
          <p:nvPr>
            <p:ph type="title" idx="4294967295"/>
          </p:nvPr>
        </p:nvSpPr>
        <p:spPr>
          <a:xfrm>
            <a:off x="0" y="0"/>
            <a:ext cx="9144000" cy="882650"/>
          </a:xfrm>
        </p:spPr>
        <p:txBody>
          <a:bodyPr/>
          <a:lstStyle/>
          <a:p>
            <a:pPr eaLnBrk="1" hangingPunct="1">
              <a:defRPr/>
            </a:pPr>
            <a:r>
              <a:rPr lang="en-US" sz="3200" b="0" smtClean="0"/>
              <a:t>PHAB Timeline</a:t>
            </a:r>
          </a:p>
        </p:txBody>
      </p:sp>
      <p:sp>
        <p:nvSpPr>
          <p:cNvPr id="62467" name="Text Placeholder 2"/>
          <p:cNvSpPr>
            <a:spLocks noGrp="1"/>
          </p:cNvSpPr>
          <p:nvPr>
            <p:ph type="body" idx="4294967295"/>
          </p:nvPr>
        </p:nvSpPr>
        <p:spPr>
          <a:xfrm>
            <a:off x="685800" y="1066800"/>
            <a:ext cx="7772400" cy="4843463"/>
          </a:xfrm>
        </p:spPr>
        <p:txBody>
          <a:bodyPr/>
          <a:lstStyle/>
          <a:p>
            <a:pPr eaLnBrk="1" hangingPunct="1"/>
            <a:endParaRPr lang="en-US" smtClean="0">
              <a:solidFill>
                <a:srgbClr val="1C1E1E"/>
              </a:solidFill>
            </a:endParaRPr>
          </a:p>
        </p:txBody>
      </p:sp>
      <p:graphicFrame>
        <p:nvGraphicFramePr>
          <p:cNvPr id="331780" name="Group 4"/>
          <p:cNvGraphicFramePr>
            <a:graphicFrameLocks noGrp="1"/>
          </p:cNvGraphicFramePr>
          <p:nvPr/>
        </p:nvGraphicFramePr>
        <p:xfrm>
          <a:off x="0" y="990600"/>
          <a:ext cx="9144000" cy="5867400"/>
        </p:xfrm>
        <a:graphic>
          <a:graphicData uri="http://schemas.openxmlformats.org/drawingml/2006/table">
            <a:tbl>
              <a:tblPr/>
              <a:tblGrid>
                <a:gridCol w="458788"/>
                <a:gridCol w="455612"/>
                <a:gridCol w="457200"/>
                <a:gridCol w="455613"/>
                <a:gridCol w="458787"/>
                <a:gridCol w="439738"/>
                <a:gridCol w="474662"/>
                <a:gridCol w="457200"/>
                <a:gridCol w="455613"/>
                <a:gridCol w="371475"/>
                <a:gridCol w="546100"/>
                <a:gridCol w="455612"/>
                <a:gridCol w="457200"/>
                <a:gridCol w="530225"/>
                <a:gridCol w="384175"/>
                <a:gridCol w="458788"/>
                <a:gridCol w="455612"/>
                <a:gridCol w="457200"/>
                <a:gridCol w="455613"/>
                <a:gridCol w="458787"/>
              </a:tblGrid>
              <a:tr h="771525">
                <a:tc gridSpan="4">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500" b="1" i="0" u="none" strike="noStrike" cap="none" normalizeH="0" baseline="0" smtClean="0">
                          <a:ln>
                            <a:noFill/>
                          </a:ln>
                          <a:solidFill>
                            <a:srgbClr val="1C1E1E"/>
                          </a:solidFill>
                          <a:effectLst/>
                          <a:latin typeface="Arial" pitchFamily="34" charset="0"/>
                        </a:rPr>
                        <a:t>2007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C5DA"/>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500" b="1" i="0" u="none" strike="noStrike" cap="none" normalizeH="0" baseline="0" smtClean="0">
                          <a:ln>
                            <a:noFill/>
                          </a:ln>
                          <a:solidFill>
                            <a:srgbClr val="1C1E1E"/>
                          </a:solidFill>
                          <a:effectLst/>
                          <a:latin typeface="Arial" pitchFamily="34" charset="0"/>
                        </a:rPr>
                        <a:t>2008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C5DA"/>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500" b="1" i="0" u="none" strike="noStrike" cap="none" normalizeH="0" baseline="0" smtClean="0">
                          <a:ln>
                            <a:noFill/>
                          </a:ln>
                          <a:solidFill>
                            <a:srgbClr val="1C1E1E"/>
                          </a:solidFill>
                          <a:effectLst/>
                          <a:latin typeface="Arial" pitchFamily="34" charset="0"/>
                        </a:rPr>
                        <a:t>2009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C5DA"/>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500" b="1" i="0" u="none" strike="noStrike" cap="none" normalizeH="0" baseline="0" smtClean="0">
                          <a:ln>
                            <a:noFill/>
                          </a:ln>
                          <a:solidFill>
                            <a:srgbClr val="1C1E1E"/>
                          </a:solidFill>
                          <a:effectLst/>
                          <a:latin typeface="Arial" pitchFamily="34" charset="0"/>
                        </a:rPr>
                        <a:t>2010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C5DA"/>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3500" b="1" i="0" u="none" strike="noStrike" cap="none" normalizeH="0" baseline="0" smtClean="0">
                          <a:ln>
                            <a:noFill/>
                          </a:ln>
                          <a:solidFill>
                            <a:srgbClr val="1C1E1E"/>
                          </a:solidFill>
                          <a:effectLst/>
                          <a:latin typeface="Arial" pitchFamily="34" charset="0"/>
                        </a:rPr>
                        <a:t>2011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C5DA"/>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937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1C1E1E"/>
                          </a:solidFill>
                          <a:effectLst/>
                          <a:latin typeface="Arial"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6021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rgbClr val="1C1E1E"/>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6" name="TextBox 5"/>
          <p:cNvSpPr txBox="1"/>
          <p:nvPr/>
        </p:nvSpPr>
        <p:spPr>
          <a:xfrm>
            <a:off x="1143000" y="2438400"/>
            <a:ext cx="1905000" cy="660400"/>
          </a:xfrm>
          <a:prstGeom prst="rect">
            <a:avLst/>
          </a:prstGeom>
          <a:solidFill>
            <a:schemeClr val="accent4">
              <a:lumMod val="60000"/>
              <a:lumOff val="40000"/>
            </a:schemeClr>
          </a:solidFill>
          <a:ln w="19050">
            <a:solidFill>
              <a:schemeClr val="tx2">
                <a:lumMod val="60000"/>
                <a:lumOff val="40000"/>
              </a:schemeClr>
            </a:solidFill>
          </a:ln>
        </p:spPr>
        <p:txBody>
          <a:bodyPr>
            <a:spAutoFit/>
          </a:bodyPr>
          <a:lstStyle/>
          <a:p>
            <a:pPr>
              <a:defRPr/>
            </a:pPr>
            <a:r>
              <a:rPr lang="en-US" b="1">
                <a:solidFill>
                  <a:srgbClr val="1C1E1E"/>
                </a:solidFill>
                <a:ea typeface="ヒラギノ角ゴ Pro W3"/>
                <a:cs typeface="ヒラギノ角ゴ Pro W3"/>
              </a:rPr>
              <a:t>Internal Operations</a:t>
            </a:r>
            <a:endParaRPr lang="en-US">
              <a:solidFill>
                <a:srgbClr val="1C1E1E"/>
              </a:solidFill>
              <a:ea typeface="ヒラギノ角ゴ Pro W3"/>
              <a:cs typeface="ヒラギノ角ゴ Pro W3"/>
            </a:endParaRPr>
          </a:p>
        </p:txBody>
      </p:sp>
      <p:sp>
        <p:nvSpPr>
          <p:cNvPr id="7" name="TextBox 6"/>
          <p:cNvSpPr txBox="1"/>
          <p:nvPr/>
        </p:nvSpPr>
        <p:spPr>
          <a:xfrm>
            <a:off x="2286000" y="3124200"/>
            <a:ext cx="2133600" cy="660400"/>
          </a:xfrm>
          <a:prstGeom prst="rect">
            <a:avLst/>
          </a:prstGeom>
          <a:solidFill>
            <a:schemeClr val="accent6">
              <a:lumMod val="60000"/>
              <a:lumOff val="40000"/>
            </a:schemeClr>
          </a:solidFill>
          <a:ln w="19050">
            <a:solidFill>
              <a:schemeClr val="accent5">
                <a:lumMod val="60000"/>
                <a:lumOff val="40000"/>
              </a:schemeClr>
            </a:solidFill>
          </a:ln>
        </p:spPr>
        <p:txBody>
          <a:bodyPr>
            <a:spAutoFit/>
          </a:bodyPr>
          <a:lstStyle/>
          <a:p>
            <a:pPr>
              <a:defRPr/>
            </a:pPr>
            <a:r>
              <a:rPr lang="en-US" b="1">
                <a:solidFill>
                  <a:srgbClr val="1C1E1E"/>
                </a:solidFill>
                <a:ea typeface="ヒラギノ角ゴ Pro W3"/>
                <a:cs typeface="ヒラギノ角ゴ Pro W3"/>
              </a:rPr>
              <a:t>Standards and Measures</a:t>
            </a:r>
          </a:p>
        </p:txBody>
      </p:sp>
      <p:sp>
        <p:nvSpPr>
          <p:cNvPr id="62541" name="TextBox 7"/>
          <p:cNvSpPr txBox="1">
            <a:spLocks noChangeArrowheads="1"/>
          </p:cNvSpPr>
          <p:nvPr/>
        </p:nvSpPr>
        <p:spPr bwMode="auto">
          <a:xfrm>
            <a:off x="2819400" y="3810000"/>
            <a:ext cx="1600200" cy="660400"/>
          </a:xfrm>
          <a:prstGeom prst="rect">
            <a:avLst/>
          </a:prstGeom>
          <a:solidFill>
            <a:srgbClr val="DEE2A8"/>
          </a:solidFill>
          <a:ln w="19050">
            <a:solidFill>
              <a:srgbClr val="93CDDD"/>
            </a:solidFill>
            <a:miter lim="800000"/>
            <a:headEnd/>
            <a:tailEnd/>
          </a:ln>
        </p:spPr>
        <p:txBody>
          <a:bodyPr>
            <a:spAutoFit/>
          </a:bodyPr>
          <a:lstStyle/>
          <a:p>
            <a:r>
              <a:rPr lang="en-US" b="1">
                <a:solidFill>
                  <a:srgbClr val="1C1E1E"/>
                </a:solidFill>
                <a:ea typeface="ヒラギノ角ゴ Pro W3"/>
                <a:cs typeface="ヒラギノ角ゴ Pro W3"/>
              </a:rPr>
              <a:t>Assessment Process</a:t>
            </a:r>
          </a:p>
        </p:txBody>
      </p:sp>
      <p:sp>
        <p:nvSpPr>
          <p:cNvPr id="9" name="TextBox 8"/>
          <p:cNvSpPr txBox="1"/>
          <p:nvPr/>
        </p:nvSpPr>
        <p:spPr>
          <a:xfrm>
            <a:off x="4419600" y="4343400"/>
            <a:ext cx="2971800" cy="660400"/>
          </a:xfrm>
          <a:prstGeom prst="rect">
            <a:avLst/>
          </a:prstGeom>
          <a:solidFill>
            <a:schemeClr val="accent1">
              <a:lumMod val="60000"/>
              <a:lumOff val="40000"/>
            </a:schemeClr>
          </a:solidFill>
          <a:ln w="19050">
            <a:solidFill>
              <a:schemeClr val="accent6">
                <a:lumMod val="60000"/>
                <a:lumOff val="40000"/>
              </a:schemeClr>
            </a:solidFill>
          </a:ln>
        </p:spPr>
        <p:txBody>
          <a:bodyPr>
            <a:spAutoFit/>
          </a:bodyPr>
          <a:lstStyle/>
          <a:p>
            <a:pPr>
              <a:defRPr/>
            </a:pPr>
            <a:r>
              <a:rPr lang="en-US" b="1">
                <a:solidFill>
                  <a:srgbClr val="1C1E1E"/>
                </a:solidFill>
                <a:ea typeface="ヒラギノ角ゴ Pro W3"/>
                <a:cs typeface="ヒラギノ角ゴ Pro W3"/>
              </a:rPr>
              <a:t>18 Month Beta Test</a:t>
            </a:r>
          </a:p>
          <a:p>
            <a:pPr>
              <a:defRPr/>
            </a:pPr>
            <a:endParaRPr lang="en-US">
              <a:solidFill>
                <a:srgbClr val="1C1E1E"/>
              </a:solidFill>
              <a:ea typeface="ヒラギノ角ゴ Pro W3"/>
              <a:cs typeface="ヒラギノ角ゴ Pro W3"/>
            </a:endParaRPr>
          </a:p>
        </p:txBody>
      </p:sp>
      <p:sp>
        <p:nvSpPr>
          <p:cNvPr id="62543" name="TextBox 10"/>
          <p:cNvSpPr txBox="1">
            <a:spLocks noChangeArrowheads="1"/>
          </p:cNvSpPr>
          <p:nvPr/>
        </p:nvSpPr>
        <p:spPr bwMode="auto">
          <a:xfrm>
            <a:off x="7924800" y="5105400"/>
            <a:ext cx="1219200" cy="874713"/>
          </a:xfrm>
          <a:prstGeom prst="rect">
            <a:avLst/>
          </a:prstGeom>
          <a:solidFill>
            <a:schemeClr val="accent1"/>
          </a:solidFill>
          <a:ln w="19050">
            <a:solidFill>
              <a:schemeClr val="tx2"/>
            </a:solidFill>
            <a:miter lim="800000"/>
            <a:headEnd/>
            <a:tailEnd/>
          </a:ln>
        </p:spPr>
        <p:txBody>
          <a:bodyPr>
            <a:spAutoFit/>
          </a:bodyPr>
          <a:lstStyle/>
          <a:p>
            <a:r>
              <a:rPr lang="en-US" sz="1600" b="1">
                <a:solidFill>
                  <a:srgbClr val="1C1E1E"/>
                </a:solidFill>
                <a:latin typeface="Arial Narrow" pitchFamily="34" charset="0"/>
                <a:ea typeface="ヒラギノ角ゴ Pro W3"/>
                <a:cs typeface="ヒラギノ角ゴ Pro W3"/>
              </a:rPr>
              <a:t>Applications</a:t>
            </a:r>
          </a:p>
          <a:p>
            <a:endParaRPr lang="en-US" sz="1600" b="1">
              <a:solidFill>
                <a:srgbClr val="1C1E1E"/>
              </a:solidFill>
              <a:latin typeface="Arial Narrow" pitchFamily="34" charset="0"/>
              <a:ea typeface="ヒラギノ角ゴ Pro W3"/>
              <a:cs typeface="ヒラギノ角ゴ Pro W3"/>
            </a:endParaRPr>
          </a:p>
          <a:p>
            <a:r>
              <a:rPr lang="en-US">
                <a:solidFill>
                  <a:srgbClr val="1C1E1E"/>
                </a:solidFill>
                <a:ea typeface="ヒラギノ角ゴ Pro W3"/>
                <a:cs typeface="ヒラギノ角ゴ Pro W3"/>
              </a:rPr>
              <a:t> </a:t>
            </a:r>
          </a:p>
        </p:txBody>
      </p:sp>
      <p:sp>
        <p:nvSpPr>
          <p:cNvPr id="62544" name="Right Arrow 11"/>
          <p:cNvSpPr>
            <a:spLocks noChangeArrowheads="1"/>
          </p:cNvSpPr>
          <p:nvPr/>
        </p:nvSpPr>
        <p:spPr bwMode="auto">
          <a:xfrm>
            <a:off x="8153400" y="5410200"/>
            <a:ext cx="685800" cy="381000"/>
          </a:xfrm>
          <a:prstGeom prst="rightArrow">
            <a:avLst>
              <a:gd name="adj1" fmla="val 50000"/>
              <a:gd name="adj2" fmla="val 44583"/>
            </a:avLst>
          </a:prstGeom>
          <a:solidFill>
            <a:srgbClr val="1C1E1E"/>
          </a:solidFill>
          <a:ln w="9525" algn="ctr">
            <a:solidFill>
              <a:schemeClr val="tx1"/>
            </a:solidFill>
            <a:round/>
            <a:headEnd/>
            <a:tailEnd/>
          </a:ln>
        </p:spPr>
        <p:txBody>
          <a:bodyPr/>
          <a:lstStyle/>
          <a:p>
            <a:pPr eaLnBrk="0" hangingPunct="0"/>
            <a:endParaRPr lang="en-US" sz="2400">
              <a:solidFill>
                <a:schemeClr val="bg1"/>
              </a:solidFill>
              <a:ea typeface="ヒラギノ角ゴ Pro W3"/>
              <a:cs typeface="ヒラギノ角ゴ Pro W3"/>
            </a:endParaRPr>
          </a:p>
        </p:txBody>
      </p:sp>
      <p:sp>
        <p:nvSpPr>
          <p:cNvPr id="62545" name="AutoShape 81"/>
          <p:cNvSpPr>
            <a:spLocks noChangeArrowheads="1"/>
          </p:cNvSpPr>
          <p:nvPr/>
        </p:nvSpPr>
        <p:spPr bwMode="auto">
          <a:xfrm>
            <a:off x="3581400" y="3429000"/>
            <a:ext cx="838200" cy="381000"/>
          </a:xfrm>
          <a:prstGeom prst="rightArrow">
            <a:avLst>
              <a:gd name="adj1" fmla="val 50000"/>
              <a:gd name="adj2" fmla="val 55000"/>
            </a:avLst>
          </a:prstGeom>
          <a:solidFill>
            <a:schemeClr val="accent1"/>
          </a:solidFill>
          <a:ln w="9525">
            <a:solidFill>
              <a:schemeClr val="tx1"/>
            </a:solidFill>
            <a:miter lim="800000"/>
            <a:headEnd/>
            <a:tailEnd/>
          </a:ln>
        </p:spPr>
        <p:txBody>
          <a:bodyPr wrap="none" anchor="ctr"/>
          <a:lstStyle/>
          <a:p>
            <a:pPr algn="ctr"/>
            <a:r>
              <a:rPr lang="en-US" sz="1400">
                <a:ea typeface="ヒラギノ角ゴ Pro W3"/>
                <a:cs typeface="ヒラギノ角ゴ Pro W3"/>
              </a:rPr>
              <a:t>Vetting</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0" y="277813"/>
            <a:ext cx="9144000" cy="388937"/>
          </a:xfrm>
        </p:spPr>
        <p:txBody>
          <a:bodyPr/>
          <a:lstStyle/>
          <a:p>
            <a:pPr eaLnBrk="1" hangingPunct="1">
              <a:defRPr/>
            </a:pPr>
            <a:r>
              <a:rPr lang="en-US" smtClean="0"/>
              <a:t>Three Core Functions of Public Health</a:t>
            </a:r>
          </a:p>
        </p:txBody>
      </p:sp>
      <p:sp>
        <p:nvSpPr>
          <p:cNvPr id="182275" name="Rectangle 3"/>
          <p:cNvSpPr>
            <a:spLocks noGrp="1" noChangeArrowheads="1"/>
          </p:cNvSpPr>
          <p:nvPr>
            <p:ph type="body" sz="half" idx="1"/>
          </p:nvPr>
        </p:nvSpPr>
        <p:spPr>
          <a:xfrm>
            <a:off x="430213" y="1604963"/>
            <a:ext cx="5875337" cy="4095750"/>
          </a:xfrm>
        </p:spPr>
        <p:txBody>
          <a:bodyPr/>
          <a:lstStyle/>
          <a:p>
            <a:pPr eaLnBrk="1" hangingPunct="1">
              <a:buFontTx/>
              <a:buNone/>
            </a:pPr>
            <a:r>
              <a:rPr lang="en-US" sz="2400" smtClean="0"/>
              <a:t>The Future of Public Health (1988, Institute of Medicine Report):</a:t>
            </a:r>
          </a:p>
          <a:p>
            <a:pPr eaLnBrk="1" hangingPunct="1"/>
            <a:r>
              <a:rPr lang="en-US" sz="2400" smtClean="0"/>
              <a:t>Conclusion: Public health was in “disarray”</a:t>
            </a:r>
          </a:p>
          <a:p>
            <a:pPr eaLnBrk="1" hangingPunct="1"/>
            <a:r>
              <a:rPr lang="en-US" sz="2400" smtClean="0"/>
              <a:t>Developed 3 core functions:  </a:t>
            </a:r>
          </a:p>
          <a:p>
            <a:pPr lvl="1" eaLnBrk="1" hangingPunct="1"/>
            <a:r>
              <a:rPr lang="en-US" sz="2400" smtClean="0"/>
              <a:t>Assessment</a:t>
            </a:r>
          </a:p>
          <a:p>
            <a:pPr lvl="1" eaLnBrk="1" hangingPunct="1"/>
            <a:r>
              <a:rPr lang="en-US" sz="2400" smtClean="0"/>
              <a:t>Policy Development</a:t>
            </a:r>
          </a:p>
          <a:p>
            <a:pPr lvl="1" eaLnBrk="1" hangingPunct="1"/>
            <a:r>
              <a:rPr lang="en-US" sz="2400" smtClean="0"/>
              <a:t>Assurance</a:t>
            </a:r>
          </a:p>
        </p:txBody>
      </p:sp>
      <p:pic>
        <p:nvPicPr>
          <p:cNvPr id="22532" name="Picture 9" descr="The Future of Public Health">
            <a:hlinkClick r:id="rId3"/>
          </p:cNvPr>
          <p:cNvPicPr>
            <a:picLocks noChangeAspect="1" noChangeArrowheads="1"/>
          </p:cNvPicPr>
          <p:nvPr/>
        </p:nvPicPr>
        <p:blipFill>
          <a:blip r:embed="rId4" cstate="print"/>
          <a:srcRect/>
          <a:stretch>
            <a:fillRect/>
          </a:stretch>
        </p:blipFill>
        <p:spPr bwMode="auto">
          <a:xfrm>
            <a:off x="6016625" y="2149475"/>
            <a:ext cx="2095500" cy="3186113"/>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2275">
                                            <p:txEl>
                                              <p:pRg st="0" end="0"/>
                                            </p:txEl>
                                          </p:spTgt>
                                        </p:tgtEl>
                                        <p:attrNameLst>
                                          <p:attrName>style.visibility</p:attrName>
                                        </p:attrNameLst>
                                      </p:cBhvr>
                                      <p:to>
                                        <p:strVal val="visible"/>
                                      </p:to>
                                    </p:set>
                                    <p:anim calcmode="lin" valueType="num">
                                      <p:cBhvr additive="base">
                                        <p:cTn id="7" dur="500" fill="hold"/>
                                        <p:tgtEl>
                                          <p:spTgt spid="1822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22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2275">
                                            <p:txEl>
                                              <p:pRg st="1" end="1"/>
                                            </p:txEl>
                                          </p:spTgt>
                                        </p:tgtEl>
                                        <p:attrNameLst>
                                          <p:attrName>style.visibility</p:attrName>
                                        </p:attrNameLst>
                                      </p:cBhvr>
                                      <p:to>
                                        <p:strVal val="visible"/>
                                      </p:to>
                                    </p:set>
                                    <p:anim calcmode="lin" valueType="num">
                                      <p:cBhvr additive="base">
                                        <p:cTn id="13" dur="500" fill="hold"/>
                                        <p:tgtEl>
                                          <p:spTgt spid="1822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22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2275">
                                            <p:txEl>
                                              <p:pRg st="2" end="2"/>
                                            </p:txEl>
                                          </p:spTgt>
                                        </p:tgtEl>
                                        <p:attrNameLst>
                                          <p:attrName>style.visibility</p:attrName>
                                        </p:attrNameLst>
                                      </p:cBhvr>
                                      <p:to>
                                        <p:strVal val="visible"/>
                                      </p:to>
                                    </p:set>
                                    <p:anim calcmode="lin" valueType="num">
                                      <p:cBhvr additive="base">
                                        <p:cTn id="19" dur="500" fill="hold"/>
                                        <p:tgtEl>
                                          <p:spTgt spid="1822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2275">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82275">
                                            <p:txEl>
                                              <p:pRg st="3" end="3"/>
                                            </p:txEl>
                                          </p:spTgt>
                                        </p:tgtEl>
                                        <p:attrNameLst>
                                          <p:attrName>style.visibility</p:attrName>
                                        </p:attrNameLst>
                                      </p:cBhvr>
                                      <p:to>
                                        <p:strVal val="visible"/>
                                      </p:to>
                                    </p:set>
                                    <p:anim calcmode="lin" valueType="num">
                                      <p:cBhvr additive="base">
                                        <p:cTn id="23" dur="500" fill="hold"/>
                                        <p:tgtEl>
                                          <p:spTgt spid="182275">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82275">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82275">
                                            <p:txEl>
                                              <p:pRg st="4" end="4"/>
                                            </p:txEl>
                                          </p:spTgt>
                                        </p:tgtEl>
                                        <p:attrNameLst>
                                          <p:attrName>style.visibility</p:attrName>
                                        </p:attrNameLst>
                                      </p:cBhvr>
                                      <p:to>
                                        <p:strVal val="visible"/>
                                      </p:to>
                                    </p:set>
                                    <p:anim calcmode="lin" valueType="num">
                                      <p:cBhvr additive="base">
                                        <p:cTn id="27" dur="500" fill="hold"/>
                                        <p:tgtEl>
                                          <p:spTgt spid="182275">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82275">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82275">
                                            <p:txEl>
                                              <p:pRg st="5" end="5"/>
                                            </p:txEl>
                                          </p:spTgt>
                                        </p:tgtEl>
                                        <p:attrNameLst>
                                          <p:attrName>style.visibility</p:attrName>
                                        </p:attrNameLst>
                                      </p:cBhvr>
                                      <p:to>
                                        <p:strVal val="visible"/>
                                      </p:to>
                                    </p:set>
                                    <p:anim calcmode="lin" valueType="num">
                                      <p:cBhvr additive="base">
                                        <p:cTn id="31" dur="500" fill="hold"/>
                                        <p:tgtEl>
                                          <p:spTgt spid="18227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227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endParaRPr lang="en-US" smtClean="0"/>
          </a:p>
        </p:txBody>
      </p:sp>
      <p:sp>
        <p:nvSpPr>
          <p:cNvPr id="63491" name="Content Placeholder 2"/>
          <p:cNvSpPr>
            <a:spLocks noGrp="1"/>
          </p:cNvSpPr>
          <p:nvPr>
            <p:ph idx="1"/>
          </p:nvPr>
        </p:nvSpPr>
        <p:spPr/>
        <p:txBody>
          <a:bodyPr/>
          <a:lstStyle/>
          <a:p>
            <a:pPr eaLnBrk="1" hangingPunct="1"/>
            <a:endParaRPr lang="en-US" smtClean="0"/>
          </a:p>
        </p:txBody>
      </p:sp>
      <p:pic>
        <p:nvPicPr>
          <p:cNvPr id="63492" name="Picture 2" descr="RWJF-healthDeptMap-nologo-altered"/>
          <p:cNvPicPr>
            <a:picLocks noChangeAspect="1" noChangeArrowheads="1"/>
          </p:cNvPicPr>
          <p:nvPr/>
        </p:nvPicPr>
        <p:blipFill>
          <a:blip r:embed="rId2" cstate="print"/>
          <a:srcRect/>
          <a:stretch>
            <a:fillRect/>
          </a:stretch>
        </p:blipFill>
        <p:spPr bwMode="auto">
          <a:xfrm>
            <a:off x="0" y="0"/>
            <a:ext cx="9144000" cy="68468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6363"/>
            <a:ext cx="9144000" cy="731837"/>
          </a:xfrm>
        </p:spPr>
        <p:txBody>
          <a:bodyPr/>
          <a:lstStyle/>
          <a:p>
            <a:pPr eaLnBrk="1" hangingPunct="1">
              <a:defRPr/>
            </a:pPr>
            <a:r>
              <a:rPr lang="en-US" dirty="0" smtClean="0"/>
              <a:t>Local Health Department Beta Test Sites </a:t>
            </a:r>
          </a:p>
        </p:txBody>
      </p:sp>
      <p:sp>
        <p:nvSpPr>
          <p:cNvPr id="64515" name="Content Placeholder 2"/>
          <p:cNvSpPr>
            <a:spLocks noGrp="1"/>
          </p:cNvSpPr>
          <p:nvPr>
            <p:ph idx="1"/>
          </p:nvPr>
        </p:nvSpPr>
        <p:spPr/>
        <p:txBody>
          <a:bodyPr/>
          <a:lstStyle/>
          <a:p>
            <a:pPr eaLnBrk="1" hangingPunct="1"/>
            <a:r>
              <a:rPr lang="en-US" sz="2400" smtClean="0"/>
              <a:t>Coconino County Health Department (AZ)</a:t>
            </a:r>
          </a:p>
          <a:p>
            <a:pPr eaLnBrk="1" hangingPunct="1"/>
            <a:r>
              <a:rPr lang="en-US" sz="2400" smtClean="0"/>
              <a:t>County of San Diego Health and Human Services Agency (CA)</a:t>
            </a:r>
          </a:p>
          <a:p>
            <a:pPr eaLnBrk="1" hangingPunct="1"/>
            <a:r>
              <a:rPr lang="en-US" sz="2400" smtClean="0"/>
              <a:t>Miami-Dade County Health Department (FL)</a:t>
            </a:r>
          </a:p>
          <a:p>
            <a:pPr eaLnBrk="1" hangingPunct="1"/>
            <a:r>
              <a:rPr lang="en-US" sz="2400" smtClean="0"/>
              <a:t>Norton County Health Department (KS)</a:t>
            </a:r>
          </a:p>
          <a:p>
            <a:pPr eaLnBrk="1" hangingPunct="1"/>
            <a:r>
              <a:rPr lang="en-US" sz="2400" smtClean="0"/>
              <a:t>Franklin County Health Department (KY)</a:t>
            </a:r>
          </a:p>
          <a:p>
            <a:pPr eaLnBrk="1" hangingPunct="1"/>
            <a:r>
              <a:rPr lang="en-US" sz="2400" smtClean="0"/>
              <a:t>City of Portland Public Health Division (ME)</a:t>
            </a:r>
          </a:p>
          <a:p>
            <a:pPr eaLnBrk="1" hangingPunct="1"/>
            <a:r>
              <a:rPr lang="en-US" sz="2400" smtClean="0"/>
              <a:t>Amherst Public Health Department, Northampton Health Department, and the Quabbin Health District (MA)</a:t>
            </a:r>
          </a:p>
          <a:p>
            <a:pPr eaLnBrk="1" hangingPunct="1"/>
            <a:r>
              <a:rPr lang="en-US" sz="2400" smtClean="0"/>
              <a:t>Hennepin County Human Services and Public Health Department (MN)</a:t>
            </a:r>
          </a:p>
          <a:p>
            <a:pPr eaLnBrk="1" hangingPunct="1"/>
            <a:r>
              <a:rPr lang="en-US" sz="2400" smtClean="0"/>
              <a:t>Public Health Solutions District Health Department (NE)</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6363"/>
            <a:ext cx="9144000" cy="731837"/>
          </a:xfrm>
        </p:spPr>
        <p:txBody>
          <a:bodyPr/>
          <a:lstStyle/>
          <a:p>
            <a:pPr eaLnBrk="1" hangingPunct="1">
              <a:defRPr/>
            </a:pPr>
            <a:r>
              <a:rPr lang="en-US" dirty="0" smtClean="0"/>
              <a:t>Local Health Department Beta Test Sites </a:t>
            </a:r>
          </a:p>
        </p:txBody>
      </p:sp>
      <p:sp>
        <p:nvSpPr>
          <p:cNvPr id="65539" name="Content Placeholder 2"/>
          <p:cNvSpPr>
            <a:spLocks noGrp="1"/>
          </p:cNvSpPr>
          <p:nvPr>
            <p:ph idx="1"/>
          </p:nvPr>
        </p:nvSpPr>
        <p:spPr>
          <a:xfrm>
            <a:off x="457200" y="996950"/>
            <a:ext cx="8229600" cy="4946650"/>
          </a:xfrm>
        </p:spPr>
        <p:txBody>
          <a:bodyPr/>
          <a:lstStyle/>
          <a:p>
            <a:pPr eaLnBrk="1" hangingPunct="1"/>
            <a:r>
              <a:rPr lang="en-US" sz="2400" smtClean="0"/>
              <a:t>Carson City Health &amp; Human Services (NV)</a:t>
            </a:r>
          </a:p>
          <a:p>
            <a:pPr eaLnBrk="1" hangingPunct="1"/>
            <a:r>
              <a:rPr lang="en-US" sz="2400" smtClean="0"/>
              <a:t>Township of Bloomfield Department of Health &amp; Human Services (NJ)</a:t>
            </a:r>
          </a:p>
          <a:p>
            <a:pPr eaLnBrk="1" hangingPunct="1"/>
            <a:r>
              <a:rPr lang="en-US" sz="2400" smtClean="0"/>
              <a:t>Tioga County Health Department (NY)</a:t>
            </a:r>
          </a:p>
          <a:p>
            <a:pPr eaLnBrk="1" hangingPunct="1"/>
            <a:r>
              <a:rPr lang="en-US" sz="2400" smtClean="0"/>
              <a:t>The Public Health Authority of Cabarrus County, Inc (NC)</a:t>
            </a:r>
          </a:p>
          <a:p>
            <a:pPr eaLnBrk="1" hangingPunct="1"/>
            <a:r>
              <a:rPr lang="en-US" sz="2400" smtClean="0"/>
              <a:t>Central Valley Health District (ND)</a:t>
            </a:r>
          </a:p>
          <a:p>
            <a:pPr eaLnBrk="1" hangingPunct="1"/>
            <a:r>
              <a:rPr lang="en-US" sz="2400" smtClean="0"/>
              <a:t>Mahoning County District Board of Health (OH)</a:t>
            </a:r>
          </a:p>
          <a:p>
            <a:pPr eaLnBrk="1" hangingPunct="1"/>
            <a:r>
              <a:rPr lang="en-US" sz="2400" smtClean="0"/>
              <a:t>Comanche County Health Department (OK)</a:t>
            </a:r>
          </a:p>
          <a:p>
            <a:pPr eaLnBrk="1" hangingPunct="1"/>
            <a:r>
              <a:rPr lang="en-US" sz="2400" smtClean="0"/>
              <a:t>Deschutes County Health Services (OR)</a:t>
            </a:r>
          </a:p>
          <a:p>
            <a:pPr eaLnBrk="1" hangingPunct="1"/>
            <a:r>
              <a:rPr lang="en-US" sz="2400" smtClean="0"/>
              <a:t>Austin/Travis County Health and Human Services (TX)</a:t>
            </a:r>
          </a:p>
          <a:p>
            <a:pPr eaLnBrk="1" hangingPunct="1"/>
            <a:r>
              <a:rPr lang="en-US" sz="2400" smtClean="0"/>
              <a:t>Tooele County Health Department (UT) </a:t>
            </a:r>
          </a:p>
          <a:p>
            <a:pPr eaLnBrk="1" hangingPunct="1"/>
            <a:endParaRPr lang="en-US" sz="240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6363"/>
            <a:ext cx="9144000" cy="731837"/>
          </a:xfrm>
        </p:spPr>
        <p:txBody>
          <a:bodyPr/>
          <a:lstStyle/>
          <a:p>
            <a:pPr eaLnBrk="1" hangingPunct="1">
              <a:defRPr/>
            </a:pPr>
            <a:r>
              <a:rPr lang="en-US" dirty="0" smtClean="0"/>
              <a:t>State Health Department Beta Test Sites </a:t>
            </a:r>
          </a:p>
        </p:txBody>
      </p:sp>
      <p:sp>
        <p:nvSpPr>
          <p:cNvPr id="66563" name="Content Placeholder 2"/>
          <p:cNvSpPr>
            <a:spLocks noGrp="1"/>
          </p:cNvSpPr>
          <p:nvPr>
            <p:ph idx="1"/>
          </p:nvPr>
        </p:nvSpPr>
        <p:spPr/>
        <p:txBody>
          <a:bodyPr/>
          <a:lstStyle/>
          <a:p>
            <a:pPr eaLnBrk="1" hangingPunct="1"/>
            <a:r>
              <a:rPr lang="en-US" smtClean="0"/>
              <a:t>Florida Department of Health</a:t>
            </a:r>
          </a:p>
          <a:p>
            <a:pPr eaLnBrk="1" hangingPunct="1"/>
            <a:r>
              <a:rPr lang="en-US" smtClean="0"/>
              <a:t>Iowa Department of Public Health</a:t>
            </a:r>
          </a:p>
          <a:p>
            <a:pPr eaLnBrk="1" hangingPunct="1"/>
            <a:r>
              <a:rPr lang="en-US" smtClean="0"/>
              <a:t>Michigan Department of Community Health</a:t>
            </a:r>
          </a:p>
          <a:p>
            <a:pPr eaLnBrk="1" hangingPunct="1"/>
            <a:r>
              <a:rPr lang="en-US" smtClean="0"/>
              <a:t>Mississippi State Department of Health</a:t>
            </a:r>
          </a:p>
          <a:p>
            <a:pPr eaLnBrk="1" hangingPunct="1"/>
            <a:r>
              <a:rPr lang="en-US" smtClean="0"/>
              <a:t>Ohio Department of Health</a:t>
            </a:r>
          </a:p>
          <a:p>
            <a:pPr eaLnBrk="1" hangingPunct="1"/>
            <a:r>
              <a:rPr lang="en-US" smtClean="0"/>
              <a:t>Oklahoma State Department of Health</a:t>
            </a:r>
          </a:p>
          <a:p>
            <a:pPr eaLnBrk="1" hangingPunct="1"/>
            <a:r>
              <a:rPr lang="en-US" smtClean="0"/>
              <a:t>Washington State Department of Health</a:t>
            </a:r>
          </a:p>
          <a:p>
            <a:pPr eaLnBrk="1" hangingPunct="1"/>
            <a:r>
              <a:rPr lang="en-US" smtClean="0"/>
              <a:t>Wyoming Department of Health</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6363"/>
            <a:ext cx="9144000" cy="731837"/>
          </a:xfrm>
        </p:spPr>
        <p:txBody>
          <a:bodyPr/>
          <a:lstStyle/>
          <a:p>
            <a:pPr eaLnBrk="1" hangingPunct="1">
              <a:defRPr/>
            </a:pPr>
            <a:r>
              <a:rPr lang="en-US" dirty="0" smtClean="0"/>
              <a:t>Tribal Health Department Beta Test Sites </a:t>
            </a:r>
          </a:p>
        </p:txBody>
      </p:sp>
      <p:sp>
        <p:nvSpPr>
          <p:cNvPr id="67587" name="Content Placeholder 2"/>
          <p:cNvSpPr>
            <a:spLocks noGrp="1"/>
          </p:cNvSpPr>
          <p:nvPr>
            <p:ph idx="1"/>
          </p:nvPr>
        </p:nvSpPr>
        <p:spPr>
          <a:xfrm>
            <a:off x="457200" y="1357313"/>
            <a:ext cx="8229600" cy="4586287"/>
          </a:xfrm>
        </p:spPr>
        <p:txBody>
          <a:bodyPr/>
          <a:lstStyle/>
          <a:p>
            <a:pPr eaLnBrk="1" hangingPunct="1"/>
            <a:r>
              <a:rPr lang="en-US" smtClean="0"/>
              <a:t>The Navajo Nation Division of Health (AZ)</a:t>
            </a:r>
          </a:p>
          <a:p>
            <a:pPr eaLnBrk="1" hangingPunct="1"/>
            <a:r>
              <a:rPr lang="en-US" smtClean="0"/>
              <a:t>Keweenaw Bay Indian Community – Department of Health &amp; Human Services (MI)</a:t>
            </a:r>
          </a:p>
          <a:p>
            <a:pPr eaLnBrk="1" hangingPunct="1"/>
            <a:r>
              <a:rPr lang="en-US" smtClean="0"/>
              <a:t>Cherokee Nation Health Service (OK)</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The Essential Public Health Services </a:t>
            </a:r>
            <a:br>
              <a:rPr lang="en-US" dirty="0" smtClean="0"/>
            </a:br>
            <a:r>
              <a:rPr lang="en-US" dirty="0" smtClean="0"/>
              <a:t>NPHPSP and PHAB</a:t>
            </a:r>
          </a:p>
        </p:txBody>
      </p:sp>
      <p:sp>
        <p:nvSpPr>
          <p:cNvPr id="68611" name="Content Placeholder 2"/>
          <p:cNvSpPr>
            <a:spLocks noGrp="1"/>
          </p:cNvSpPr>
          <p:nvPr>
            <p:ph idx="1"/>
          </p:nvPr>
        </p:nvSpPr>
        <p:spPr/>
        <p:txBody>
          <a:bodyPr/>
          <a:lstStyle/>
          <a:p>
            <a:pPr eaLnBrk="1" hangingPunct="1"/>
            <a:endParaRPr lang="en-US" smtClean="0"/>
          </a:p>
        </p:txBody>
      </p:sp>
      <p:pic>
        <p:nvPicPr>
          <p:cNvPr id="68612" name="Picture 5" descr="CoreFunctions"/>
          <p:cNvPicPr>
            <a:picLocks noChangeAspect="1" noChangeArrowheads="1"/>
          </p:cNvPicPr>
          <p:nvPr/>
        </p:nvPicPr>
        <p:blipFill>
          <a:blip r:embed="rId2" cstate="print"/>
          <a:srcRect/>
          <a:stretch>
            <a:fillRect/>
          </a:stretch>
        </p:blipFill>
        <p:spPr bwMode="auto">
          <a:xfrm>
            <a:off x="0" y="1538288"/>
            <a:ext cx="4460875" cy="3979862"/>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4576763" y="1619250"/>
            <a:ext cx="4567237" cy="4070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6363"/>
            <a:ext cx="9144000" cy="731837"/>
          </a:xfrm>
        </p:spPr>
        <p:txBody>
          <a:bodyPr/>
          <a:lstStyle/>
          <a:p>
            <a:pPr eaLnBrk="1" hangingPunct="1">
              <a:defRPr/>
            </a:pPr>
            <a:r>
              <a:rPr lang="en-US" dirty="0" smtClean="0"/>
              <a:t>Four Concepts Applied in NPHPSP</a:t>
            </a:r>
            <a:br>
              <a:rPr lang="en-US" dirty="0" smtClean="0"/>
            </a:br>
            <a:r>
              <a:rPr lang="en-US" dirty="0" smtClean="0"/>
              <a:t>…and how they relate to accreditation</a:t>
            </a:r>
          </a:p>
        </p:txBody>
      </p:sp>
      <p:sp>
        <p:nvSpPr>
          <p:cNvPr id="5" name="Rectangle 3"/>
          <p:cNvSpPr txBox="1">
            <a:spLocks noChangeArrowheads="1"/>
          </p:cNvSpPr>
          <p:nvPr/>
        </p:nvSpPr>
        <p:spPr bwMode="auto">
          <a:xfrm>
            <a:off x="263525" y="1212850"/>
            <a:ext cx="4308475" cy="4525963"/>
          </a:xfrm>
          <a:prstGeom prst="rect">
            <a:avLst/>
          </a:prstGeom>
          <a:noFill/>
          <a:ln w="9525">
            <a:noFill/>
            <a:miter lim="800000"/>
            <a:headEnd/>
            <a:tailEnd/>
          </a:ln>
          <a:effectLst/>
        </p:spPr>
        <p:txBody>
          <a:bodyPr/>
          <a:lstStyle/>
          <a:p>
            <a:pPr marL="647700" indent="-647700" algn="ctr">
              <a:spcBef>
                <a:spcPct val="20000"/>
              </a:spcBef>
              <a:defRPr/>
            </a:pPr>
            <a:r>
              <a:rPr lang="en-US" sz="2000" u="sng" kern="0" dirty="0">
                <a:latin typeface="+mn-lt"/>
              </a:rPr>
              <a:t>NPHPSP</a:t>
            </a:r>
          </a:p>
          <a:p>
            <a:pPr marL="647700" indent="-647700">
              <a:spcBef>
                <a:spcPct val="20000"/>
              </a:spcBef>
              <a:buFontTx/>
              <a:buAutoNum type="arabicPeriod"/>
              <a:defRPr/>
            </a:pPr>
            <a:r>
              <a:rPr lang="en-US" sz="2000" kern="0" dirty="0"/>
              <a:t>Based on the ten Essential Public Health Services</a:t>
            </a:r>
          </a:p>
          <a:p>
            <a:pPr marL="647700" indent="-647700">
              <a:spcBef>
                <a:spcPct val="20000"/>
              </a:spcBef>
              <a:defRPr/>
            </a:pPr>
            <a:endParaRPr lang="en-US" sz="2000" kern="0" dirty="0"/>
          </a:p>
          <a:p>
            <a:pPr marL="647700" indent="-647700">
              <a:spcBef>
                <a:spcPct val="20000"/>
              </a:spcBef>
              <a:buFontTx/>
              <a:buAutoNum type="arabicPeriod" startAt="2"/>
              <a:defRPr/>
            </a:pPr>
            <a:r>
              <a:rPr lang="en-US" sz="2000" kern="0" dirty="0"/>
              <a:t>Focus on the overall public health system </a:t>
            </a:r>
            <a:r>
              <a:rPr lang="en-US" sz="2000" i="1" kern="0" dirty="0"/>
              <a:t>(but acknowledges agency as hub / convener)</a:t>
            </a:r>
          </a:p>
          <a:p>
            <a:pPr marL="647700" indent="-647700">
              <a:spcBef>
                <a:spcPct val="20000"/>
              </a:spcBef>
              <a:defRPr/>
            </a:pPr>
            <a:endParaRPr lang="en-US" sz="2000" i="1" kern="0" dirty="0"/>
          </a:p>
          <a:p>
            <a:pPr marL="647700" indent="-647700">
              <a:spcBef>
                <a:spcPct val="20000"/>
              </a:spcBef>
              <a:buFontTx/>
              <a:buAutoNum type="arabicPeriod" startAt="3"/>
              <a:defRPr/>
            </a:pPr>
            <a:r>
              <a:rPr lang="en-US" sz="2000" kern="0" dirty="0"/>
              <a:t>Describe an optimal level of performance</a:t>
            </a:r>
          </a:p>
          <a:p>
            <a:pPr marL="647700" indent="-647700">
              <a:spcBef>
                <a:spcPct val="20000"/>
              </a:spcBef>
              <a:defRPr/>
            </a:pPr>
            <a:endParaRPr lang="en-US" sz="2000" kern="0" dirty="0"/>
          </a:p>
          <a:p>
            <a:pPr marL="647700" indent="-647700">
              <a:spcBef>
                <a:spcPct val="20000"/>
              </a:spcBef>
              <a:defRPr/>
            </a:pPr>
            <a:r>
              <a:rPr lang="en-US" sz="2000" kern="0" dirty="0"/>
              <a:t>4.   Support a process of quality improvement</a:t>
            </a:r>
          </a:p>
          <a:p>
            <a:pPr marL="1104900" lvl="1" indent="-647700">
              <a:spcBef>
                <a:spcPct val="20000"/>
              </a:spcBef>
              <a:buClr>
                <a:schemeClr val="accent2"/>
              </a:buClr>
              <a:buSzPct val="75000"/>
              <a:buFont typeface="Arial" pitchFamily="34" charset="0"/>
              <a:buChar char="▲"/>
              <a:defRPr/>
            </a:pPr>
            <a:endParaRPr lang="en-US" kern="0" dirty="0"/>
          </a:p>
        </p:txBody>
      </p:sp>
      <p:sp>
        <p:nvSpPr>
          <p:cNvPr id="6" name="Rectangle 3"/>
          <p:cNvSpPr txBox="1">
            <a:spLocks noChangeArrowheads="1"/>
          </p:cNvSpPr>
          <p:nvPr/>
        </p:nvSpPr>
        <p:spPr>
          <a:xfrm>
            <a:off x="4654550" y="1268413"/>
            <a:ext cx="4310063" cy="4525962"/>
          </a:xfrm>
          <a:prstGeom prst="rect">
            <a:avLst/>
          </a:prstGeom>
        </p:spPr>
        <p:txBody>
          <a:bodyPr/>
          <a:lstStyle/>
          <a:p>
            <a:pPr marL="647700" indent="-647700" algn="ctr" eaLnBrk="0" hangingPunct="0">
              <a:spcBef>
                <a:spcPct val="20000"/>
              </a:spcBef>
              <a:defRPr/>
            </a:pPr>
            <a:r>
              <a:rPr lang="en-US" sz="2000" u="sng" kern="0" dirty="0">
                <a:solidFill>
                  <a:srgbClr val="000000"/>
                </a:solidFill>
                <a:latin typeface="Arial"/>
              </a:rPr>
              <a:t>Accreditation</a:t>
            </a:r>
          </a:p>
          <a:p>
            <a:pPr marL="647700" indent="-647700" eaLnBrk="0" hangingPunct="0">
              <a:spcBef>
                <a:spcPct val="20000"/>
              </a:spcBef>
              <a:buFontTx/>
              <a:buAutoNum type="arabicPeriod"/>
              <a:defRPr/>
            </a:pPr>
            <a:r>
              <a:rPr lang="en-US" sz="2000" kern="0" dirty="0">
                <a:solidFill>
                  <a:srgbClr val="000000"/>
                </a:solidFill>
                <a:latin typeface="Arial"/>
              </a:rPr>
              <a:t>Same – also includes 11</a:t>
            </a:r>
            <a:r>
              <a:rPr lang="en-US" sz="2000" kern="0" baseline="30000" dirty="0">
                <a:solidFill>
                  <a:srgbClr val="000000"/>
                </a:solidFill>
                <a:latin typeface="Arial"/>
              </a:rPr>
              <a:t>th</a:t>
            </a:r>
            <a:r>
              <a:rPr lang="en-US" sz="2000" kern="0" dirty="0">
                <a:solidFill>
                  <a:srgbClr val="000000"/>
                </a:solidFill>
                <a:latin typeface="Arial"/>
              </a:rPr>
              <a:t> domain about admin / governance</a:t>
            </a:r>
          </a:p>
          <a:p>
            <a:pPr marL="647700" indent="-647700" eaLnBrk="0" hangingPunct="0">
              <a:spcBef>
                <a:spcPct val="20000"/>
              </a:spcBef>
              <a:buFontTx/>
              <a:buAutoNum type="arabicPeriod" startAt="2"/>
              <a:defRPr/>
            </a:pPr>
            <a:r>
              <a:rPr lang="en-US" sz="2000" kern="0" dirty="0">
                <a:solidFill>
                  <a:srgbClr val="000000"/>
                </a:solidFill>
              </a:rPr>
              <a:t>Focus on agency </a:t>
            </a:r>
            <a:r>
              <a:rPr lang="en-US" sz="2000" i="1" kern="0" dirty="0">
                <a:solidFill>
                  <a:srgbClr val="000000"/>
                </a:solidFill>
              </a:rPr>
              <a:t>(but acknowledges importance of the system and agency in building the system)</a:t>
            </a:r>
          </a:p>
          <a:p>
            <a:pPr marL="647700" indent="-647700" eaLnBrk="0" hangingPunct="0">
              <a:spcBef>
                <a:spcPct val="20000"/>
              </a:spcBef>
              <a:defRPr/>
            </a:pPr>
            <a:endParaRPr lang="en-US" sz="2000" i="1" kern="0" dirty="0">
              <a:solidFill>
                <a:srgbClr val="000000"/>
              </a:solidFill>
            </a:endParaRPr>
          </a:p>
          <a:p>
            <a:pPr marL="647700" indent="-647700" eaLnBrk="0" hangingPunct="0">
              <a:spcBef>
                <a:spcPct val="20000"/>
              </a:spcBef>
              <a:buFontTx/>
              <a:buAutoNum type="arabicPeriod" startAt="3"/>
              <a:defRPr/>
            </a:pPr>
            <a:r>
              <a:rPr lang="en-US" sz="2000" kern="0" dirty="0">
                <a:solidFill>
                  <a:srgbClr val="000000"/>
                </a:solidFill>
              </a:rPr>
              <a:t>Standards / measures that can be met, but also have “stretch” opportunities.</a:t>
            </a:r>
          </a:p>
          <a:p>
            <a:pPr marL="647700" indent="-647700" eaLnBrk="0" hangingPunct="0">
              <a:spcBef>
                <a:spcPct val="20000"/>
              </a:spcBef>
              <a:defRPr/>
            </a:pPr>
            <a:r>
              <a:rPr lang="en-US" sz="2000" kern="0" dirty="0">
                <a:solidFill>
                  <a:srgbClr val="000000"/>
                </a:solidFill>
              </a:rPr>
              <a:t>4.       Support a process of quality improvement</a:t>
            </a:r>
          </a:p>
          <a:p>
            <a:pPr marL="1104900" lvl="1" indent="-647700" eaLnBrk="0" hangingPunct="0">
              <a:spcBef>
                <a:spcPct val="20000"/>
              </a:spcBef>
              <a:buClr>
                <a:srgbClr val="333399"/>
              </a:buClr>
              <a:buSzPct val="75000"/>
              <a:buFont typeface="Arial" charset="0"/>
              <a:buChar char="▲"/>
              <a:defRPr/>
            </a:pPr>
            <a:endParaRPr lang="en-US" sz="2000" kern="0"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500"/>
                                        <p:tgtEl>
                                          <p:spTgt spid="5">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wipe(left)">
                                      <p:cBhvr>
                                        <p:cTn id="11" dur="500"/>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wipe(up)">
                                      <p:cBhvr>
                                        <p:cTn id="16" dur="500"/>
                                        <p:tgtEl>
                                          <p:spTgt spid="6">
                                            <p:txEl>
                                              <p:pRg st="0" end="0"/>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Effect transition="in" filter="wipe(left)">
                                      <p:cBhvr>
                                        <p:cTn id="20" dur="500"/>
                                        <p:tgtEl>
                                          <p:spTgt spid="6">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wipe(left)">
                                      <p:cBhvr>
                                        <p:cTn id="25" dur="500"/>
                                        <p:tgtEl>
                                          <p:spTgt spid="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wipe(left)">
                                      <p:cBhvr>
                                        <p:cTn id="30" dur="500"/>
                                        <p:tgtEl>
                                          <p:spTgt spid="6">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wipe(left)">
                                      <p:cBhvr>
                                        <p:cTn id="35" dur="500"/>
                                        <p:tgtEl>
                                          <p:spTgt spid="5">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6">
                                            <p:txEl>
                                              <p:pRg st="4" end="4"/>
                                            </p:txEl>
                                          </p:spTgt>
                                        </p:tgtEl>
                                        <p:attrNameLst>
                                          <p:attrName>style.visibility</p:attrName>
                                        </p:attrNameLst>
                                      </p:cBhvr>
                                      <p:to>
                                        <p:strVal val="visible"/>
                                      </p:to>
                                    </p:set>
                                    <p:animEffect transition="in" filter="wipe(left)">
                                      <p:cBhvr>
                                        <p:cTn id="40" dur="500"/>
                                        <p:tgtEl>
                                          <p:spTgt spid="6">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5">
                                            <p:txEl>
                                              <p:pRg st="7" end="7"/>
                                            </p:txEl>
                                          </p:spTgt>
                                        </p:tgtEl>
                                        <p:attrNameLst>
                                          <p:attrName>style.visibility</p:attrName>
                                        </p:attrNameLst>
                                      </p:cBhvr>
                                      <p:to>
                                        <p:strVal val="visible"/>
                                      </p:to>
                                    </p:set>
                                    <p:animEffect transition="in" filter="wipe(left)">
                                      <p:cBhvr>
                                        <p:cTn id="45" dur="500"/>
                                        <p:tgtEl>
                                          <p:spTgt spid="5">
                                            <p:txEl>
                                              <p:pRg st="7" end="7"/>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6">
                                            <p:txEl>
                                              <p:pRg st="5" end="5"/>
                                            </p:txEl>
                                          </p:spTgt>
                                        </p:tgtEl>
                                        <p:attrNameLst>
                                          <p:attrName>style.visibility</p:attrName>
                                        </p:attrNameLst>
                                      </p:cBhvr>
                                      <p:to>
                                        <p:strVal val="visible"/>
                                      </p:to>
                                    </p:set>
                                    <p:animEffect transition="in" filter="wipe(left)">
                                      <p:cBhvr>
                                        <p:cTn id="50"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Strengthening the public health system…</a:t>
            </a:r>
          </a:p>
        </p:txBody>
      </p:sp>
      <p:sp>
        <p:nvSpPr>
          <p:cNvPr id="70659" name="Content Placeholder 2"/>
          <p:cNvSpPr>
            <a:spLocks noGrp="1"/>
          </p:cNvSpPr>
          <p:nvPr>
            <p:ph idx="1"/>
          </p:nvPr>
        </p:nvSpPr>
        <p:spPr/>
        <p:txBody>
          <a:bodyPr/>
          <a:lstStyle/>
          <a:p>
            <a:pPr eaLnBrk="1" hangingPunct="1"/>
            <a:endParaRPr lang="en-US" smtClean="0"/>
          </a:p>
        </p:txBody>
      </p:sp>
      <p:sp>
        <p:nvSpPr>
          <p:cNvPr id="5" name="Oval 3"/>
          <p:cNvSpPr>
            <a:spLocks noChangeArrowheads="1"/>
          </p:cNvSpPr>
          <p:nvPr/>
        </p:nvSpPr>
        <p:spPr bwMode="auto">
          <a:xfrm>
            <a:off x="2963863" y="2727325"/>
            <a:ext cx="3082925" cy="2378075"/>
          </a:xfrm>
          <a:prstGeom prst="ellipse">
            <a:avLst/>
          </a:prstGeom>
          <a:solidFill>
            <a:srgbClr val="037373"/>
          </a:solidFill>
          <a:ln w="3175">
            <a:solidFill>
              <a:srgbClr val="000000"/>
            </a:solidFill>
            <a:round/>
            <a:headEnd/>
            <a:tailEnd/>
          </a:ln>
        </p:spPr>
        <p:txBody>
          <a:bodyPr lIns="0" tIns="0" rIns="0" bIns="0"/>
          <a:lstStyle/>
          <a:p>
            <a:pPr algn="ctr">
              <a:defRPr/>
            </a:pPr>
            <a:endParaRPr lang="en-US" sz="1000" b="1" dirty="0">
              <a:solidFill>
                <a:srgbClr val="000000"/>
              </a:solidFill>
              <a:latin typeface="Lucida Sans" pitchFamily="34" charset="0"/>
            </a:endParaRPr>
          </a:p>
          <a:p>
            <a:pPr algn="ctr">
              <a:defRPr/>
            </a:pPr>
            <a:endParaRPr lang="en-US" sz="400" b="1" dirty="0">
              <a:solidFill>
                <a:srgbClr val="000000"/>
              </a:solidFill>
              <a:latin typeface="Times New Roman" pitchFamily="18" charset="0"/>
            </a:endParaRPr>
          </a:p>
          <a:p>
            <a:pPr algn="ctr">
              <a:defRPr/>
            </a:pPr>
            <a:r>
              <a:rPr lang="en-US" sz="2000" b="1" dirty="0">
                <a:solidFill>
                  <a:srgbClr val="FFFFFF"/>
                </a:solidFill>
                <a:effectLst>
                  <a:outerShdw blurRad="38100" dist="38100" dir="2700000" algn="tl">
                    <a:srgbClr val="000000"/>
                  </a:outerShdw>
                </a:effectLst>
                <a:latin typeface="Times New Roman" pitchFamily="18" charset="0"/>
              </a:rPr>
              <a:t>Assuring the Conditions for  Population</a:t>
            </a:r>
          </a:p>
          <a:p>
            <a:pPr algn="ctr">
              <a:defRPr/>
            </a:pPr>
            <a:r>
              <a:rPr lang="en-US" sz="2000" b="1" dirty="0">
                <a:solidFill>
                  <a:srgbClr val="FFFFFF"/>
                </a:solidFill>
                <a:effectLst>
                  <a:outerShdw blurRad="38100" dist="38100" dir="2700000" algn="tl">
                    <a:srgbClr val="000000"/>
                  </a:outerShdw>
                </a:effectLst>
                <a:latin typeface="Times New Roman" pitchFamily="18" charset="0"/>
              </a:rPr>
              <a:t>Health</a:t>
            </a:r>
            <a:endParaRPr lang="en-US" b="1" dirty="0">
              <a:solidFill>
                <a:srgbClr val="FFFFFF"/>
              </a:solidFill>
              <a:effectLst>
                <a:outerShdw blurRad="38100" dist="38100" dir="2700000" algn="tl">
                  <a:srgbClr val="000000"/>
                </a:outerShdw>
              </a:effectLst>
              <a:latin typeface="Lucida Sans" pitchFamily="34" charset="0"/>
            </a:endParaRPr>
          </a:p>
        </p:txBody>
      </p:sp>
      <p:sp>
        <p:nvSpPr>
          <p:cNvPr id="70661" name="Oval 4"/>
          <p:cNvSpPr>
            <a:spLocks noChangeArrowheads="1"/>
          </p:cNvSpPr>
          <p:nvPr/>
        </p:nvSpPr>
        <p:spPr bwMode="auto">
          <a:xfrm>
            <a:off x="3733800" y="1981200"/>
            <a:ext cx="1524000" cy="1143000"/>
          </a:xfrm>
          <a:prstGeom prst="ellipse">
            <a:avLst/>
          </a:prstGeom>
          <a:solidFill>
            <a:srgbClr val="FFFFFF"/>
          </a:solidFill>
          <a:ln w="9525">
            <a:solidFill>
              <a:srgbClr val="037373"/>
            </a:solidFill>
            <a:round/>
            <a:headEnd/>
            <a:tailEnd/>
          </a:ln>
        </p:spPr>
        <p:txBody>
          <a:bodyPr wrap="none" anchor="ctr"/>
          <a:lstStyle/>
          <a:p>
            <a:endParaRPr lang="en-US">
              <a:solidFill>
                <a:srgbClr val="000000"/>
              </a:solidFill>
            </a:endParaRPr>
          </a:p>
        </p:txBody>
      </p:sp>
      <p:sp>
        <p:nvSpPr>
          <p:cNvPr id="70662" name="Oval 5"/>
          <p:cNvSpPr>
            <a:spLocks noChangeArrowheads="1"/>
          </p:cNvSpPr>
          <p:nvPr/>
        </p:nvSpPr>
        <p:spPr bwMode="auto">
          <a:xfrm>
            <a:off x="2286000" y="2590800"/>
            <a:ext cx="1524000" cy="1143000"/>
          </a:xfrm>
          <a:prstGeom prst="ellipse">
            <a:avLst/>
          </a:prstGeom>
          <a:solidFill>
            <a:srgbClr val="FFFFFF"/>
          </a:solidFill>
          <a:ln w="9525">
            <a:solidFill>
              <a:srgbClr val="037373"/>
            </a:solidFill>
            <a:round/>
            <a:headEnd/>
            <a:tailEnd/>
          </a:ln>
        </p:spPr>
        <p:txBody>
          <a:bodyPr wrap="none" anchor="ctr"/>
          <a:lstStyle/>
          <a:p>
            <a:endParaRPr lang="en-US">
              <a:solidFill>
                <a:srgbClr val="000000"/>
              </a:solidFill>
            </a:endParaRPr>
          </a:p>
        </p:txBody>
      </p:sp>
      <p:sp>
        <p:nvSpPr>
          <p:cNvPr id="70663" name="Oval 6"/>
          <p:cNvSpPr>
            <a:spLocks noChangeArrowheads="1"/>
          </p:cNvSpPr>
          <p:nvPr/>
        </p:nvSpPr>
        <p:spPr bwMode="auto">
          <a:xfrm>
            <a:off x="2209800" y="3962400"/>
            <a:ext cx="1524000" cy="1143000"/>
          </a:xfrm>
          <a:prstGeom prst="ellipse">
            <a:avLst/>
          </a:prstGeom>
          <a:solidFill>
            <a:srgbClr val="FFFFFF"/>
          </a:solidFill>
          <a:ln w="9525">
            <a:solidFill>
              <a:srgbClr val="037373"/>
            </a:solidFill>
            <a:round/>
            <a:headEnd/>
            <a:tailEnd/>
          </a:ln>
        </p:spPr>
        <p:txBody>
          <a:bodyPr wrap="none" anchor="ctr"/>
          <a:lstStyle/>
          <a:p>
            <a:endParaRPr lang="en-US">
              <a:solidFill>
                <a:srgbClr val="000000"/>
              </a:solidFill>
            </a:endParaRPr>
          </a:p>
        </p:txBody>
      </p:sp>
      <p:sp>
        <p:nvSpPr>
          <p:cNvPr id="70664" name="Oval 7"/>
          <p:cNvSpPr>
            <a:spLocks noChangeArrowheads="1"/>
          </p:cNvSpPr>
          <p:nvPr/>
        </p:nvSpPr>
        <p:spPr bwMode="auto">
          <a:xfrm>
            <a:off x="5105400" y="2514600"/>
            <a:ext cx="1524000" cy="1143000"/>
          </a:xfrm>
          <a:prstGeom prst="ellipse">
            <a:avLst/>
          </a:prstGeom>
          <a:solidFill>
            <a:srgbClr val="FFFFFF"/>
          </a:solidFill>
          <a:ln w="9525">
            <a:solidFill>
              <a:srgbClr val="037373"/>
            </a:solidFill>
            <a:round/>
            <a:headEnd/>
            <a:tailEnd/>
          </a:ln>
        </p:spPr>
        <p:txBody>
          <a:bodyPr wrap="none" anchor="ctr"/>
          <a:lstStyle/>
          <a:p>
            <a:endParaRPr lang="en-US">
              <a:solidFill>
                <a:srgbClr val="000000"/>
              </a:solidFill>
            </a:endParaRPr>
          </a:p>
        </p:txBody>
      </p:sp>
      <p:sp>
        <p:nvSpPr>
          <p:cNvPr id="70665" name="Oval 8"/>
          <p:cNvSpPr>
            <a:spLocks noChangeArrowheads="1"/>
          </p:cNvSpPr>
          <p:nvPr/>
        </p:nvSpPr>
        <p:spPr bwMode="auto">
          <a:xfrm>
            <a:off x="5105400" y="3962400"/>
            <a:ext cx="1524000" cy="1143000"/>
          </a:xfrm>
          <a:prstGeom prst="ellipse">
            <a:avLst/>
          </a:prstGeom>
          <a:solidFill>
            <a:srgbClr val="FFFFFF"/>
          </a:solidFill>
          <a:ln w="9525">
            <a:solidFill>
              <a:srgbClr val="037373"/>
            </a:solidFill>
            <a:round/>
            <a:headEnd/>
            <a:tailEnd/>
          </a:ln>
        </p:spPr>
        <p:txBody>
          <a:bodyPr wrap="none" anchor="ctr"/>
          <a:lstStyle/>
          <a:p>
            <a:endParaRPr lang="en-US">
              <a:solidFill>
                <a:srgbClr val="000000"/>
              </a:solidFill>
            </a:endParaRPr>
          </a:p>
        </p:txBody>
      </p:sp>
      <p:sp>
        <p:nvSpPr>
          <p:cNvPr id="70666" name="Oval 9"/>
          <p:cNvSpPr>
            <a:spLocks noChangeArrowheads="1"/>
          </p:cNvSpPr>
          <p:nvPr/>
        </p:nvSpPr>
        <p:spPr bwMode="auto">
          <a:xfrm>
            <a:off x="3810000" y="4572000"/>
            <a:ext cx="1524000" cy="1143000"/>
          </a:xfrm>
          <a:prstGeom prst="ellipse">
            <a:avLst/>
          </a:prstGeom>
          <a:solidFill>
            <a:srgbClr val="FFFFFF"/>
          </a:solidFill>
          <a:ln w="9525">
            <a:solidFill>
              <a:srgbClr val="037373"/>
            </a:solidFill>
            <a:round/>
            <a:headEnd/>
            <a:tailEnd/>
          </a:ln>
        </p:spPr>
        <p:txBody>
          <a:bodyPr wrap="none" anchor="ctr"/>
          <a:lstStyle/>
          <a:p>
            <a:endParaRPr lang="en-US">
              <a:solidFill>
                <a:srgbClr val="000000"/>
              </a:solidFill>
            </a:endParaRPr>
          </a:p>
        </p:txBody>
      </p:sp>
      <p:sp>
        <p:nvSpPr>
          <p:cNvPr id="70667" name="Oval 10"/>
          <p:cNvSpPr>
            <a:spLocks noChangeArrowheads="1"/>
          </p:cNvSpPr>
          <p:nvPr/>
        </p:nvSpPr>
        <p:spPr bwMode="auto">
          <a:xfrm>
            <a:off x="5624513" y="3370263"/>
            <a:ext cx="1454150" cy="1111250"/>
          </a:xfrm>
          <a:prstGeom prst="ellipse">
            <a:avLst/>
          </a:prstGeom>
          <a:gradFill rotWithShape="1">
            <a:gsLst>
              <a:gs pos="0">
                <a:srgbClr val="FFFF99"/>
              </a:gs>
              <a:gs pos="100000">
                <a:srgbClr val="767647"/>
              </a:gs>
            </a:gsLst>
            <a:path path="shape">
              <a:fillToRect l="50000" t="50000" r="50000" b="50000"/>
            </a:path>
          </a:gradFill>
          <a:ln w="3175">
            <a:solidFill>
              <a:srgbClr val="037373"/>
            </a:solidFill>
            <a:round/>
            <a:headEnd/>
            <a:tailEnd/>
          </a:ln>
        </p:spPr>
        <p:txBody>
          <a:bodyPr lIns="0" tIns="0" rIns="0" bIns="0"/>
          <a:lstStyle/>
          <a:p>
            <a:pPr algn="ctr"/>
            <a:endParaRPr lang="en-US" sz="1000" b="1">
              <a:solidFill>
                <a:srgbClr val="000000"/>
              </a:solidFill>
              <a:latin typeface="Lucida Sans" pitchFamily="34" charset="0"/>
            </a:endParaRPr>
          </a:p>
          <a:p>
            <a:pPr algn="ctr"/>
            <a:r>
              <a:rPr lang="en-US" sz="1400" b="1">
                <a:solidFill>
                  <a:srgbClr val="000000"/>
                </a:solidFill>
                <a:latin typeface="Times New Roman" pitchFamily="18" charset="0"/>
              </a:rPr>
              <a:t>Employers</a:t>
            </a:r>
          </a:p>
          <a:p>
            <a:pPr algn="ctr"/>
            <a:r>
              <a:rPr lang="en-US" sz="1400" b="1">
                <a:solidFill>
                  <a:srgbClr val="000000"/>
                </a:solidFill>
                <a:latin typeface="Times New Roman" pitchFamily="18" charset="0"/>
              </a:rPr>
              <a:t>and Business</a:t>
            </a:r>
          </a:p>
        </p:txBody>
      </p:sp>
      <p:sp>
        <p:nvSpPr>
          <p:cNvPr id="70668" name="Oval 11"/>
          <p:cNvSpPr>
            <a:spLocks noChangeArrowheads="1"/>
          </p:cNvSpPr>
          <p:nvPr/>
        </p:nvSpPr>
        <p:spPr bwMode="auto">
          <a:xfrm>
            <a:off x="2974975" y="4424363"/>
            <a:ext cx="1485900" cy="1135062"/>
          </a:xfrm>
          <a:prstGeom prst="ellipse">
            <a:avLst/>
          </a:prstGeom>
          <a:gradFill rotWithShape="1">
            <a:gsLst>
              <a:gs pos="0">
                <a:srgbClr val="FFFF99"/>
              </a:gs>
              <a:gs pos="100000">
                <a:srgbClr val="767647"/>
              </a:gs>
            </a:gsLst>
            <a:path path="shape">
              <a:fillToRect l="50000" t="50000" r="50000" b="50000"/>
            </a:path>
          </a:gradFill>
          <a:ln w="3175">
            <a:solidFill>
              <a:srgbClr val="037373"/>
            </a:solidFill>
            <a:round/>
            <a:headEnd/>
            <a:tailEnd/>
          </a:ln>
        </p:spPr>
        <p:txBody>
          <a:bodyPr lIns="0" tIns="0" rIns="0" bIns="0"/>
          <a:lstStyle/>
          <a:p>
            <a:pPr algn="ctr"/>
            <a:endParaRPr lang="en-US" sz="400">
              <a:solidFill>
                <a:srgbClr val="000000"/>
              </a:solidFill>
              <a:latin typeface="Times New Roman" pitchFamily="18" charset="0"/>
            </a:endParaRPr>
          </a:p>
          <a:p>
            <a:pPr algn="ctr"/>
            <a:endParaRPr lang="en-US" sz="400">
              <a:solidFill>
                <a:srgbClr val="000000"/>
              </a:solidFill>
              <a:latin typeface="Times New Roman" pitchFamily="18" charset="0"/>
            </a:endParaRPr>
          </a:p>
          <a:p>
            <a:pPr algn="ctr"/>
            <a:endParaRPr lang="en-US" sz="400" b="1">
              <a:solidFill>
                <a:srgbClr val="000000"/>
              </a:solidFill>
              <a:latin typeface="Lucida Sans" pitchFamily="34" charset="0"/>
            </a:endParaRPr>
          </a:p>
          <a:p>
            <a:pPr algn="ctr"/>
            <a:endParaRPr lang="en-US" sz="800" b="1">
              <a:solidFill>
                <a:srgbClr val="000000"/>
              </a:solidFill>
              <a:latin typeface="Times New Roman" pitchFamily="18" charset="0"/>
            </a:endParaRPr>
          </a:p>
          <a:p>
            <a:pPr algn="ctr"/>
            <a:r>
              <a:rPr lang="en-US" sz="1400" b="1">
                <a:solidFill>
                  <a:srgbClr val="000000"/>
                </a:solidFill>
                <a:latin typeface="Times New Roman" pitchFamily="18" charset="0"/>
              </a:rPr>
              <a:t>Academia</a:t>
            </a:r>
            <a:endParaRPr lang="en-US" sz="1400">
              <a:solidFill>
                <a:srgbClr val="000000"/>
              </a:solidFill>
              <a:latin typeface="Times New Roman" pitchFamily="18" charset="0"/>
            </a:endParaRPr>
          </a:p>
          <a:p>
            <a:pPr algn="ctr"/>
            <a:endParaRPr lang="en-US" sz="1400">
              <a:solidFill>
                <a:srgbClr val="000000"/>
              </a:solidFill>
              <a:latin typeface="Times New Roman" pitchFamily="18" charset="0"/>
            </a:endParaRPr>
          </a:p>
        </p:txBody>
      </p:sp>
      <p:sp>
        <p:nvSpPr>
          <p:cNvPr id="70669" name="Oval 12"/>
          <p:cNvSpPr>
            <a:spLocks noChangeArrowheads="1"/>
          </p:cNvSpPr>
          <p:nvPr/>
        </p:nvSpPr>
        <p:spPr bwMode="auto">
          <a:xfrm>
            <a:off x="1905000" y="3302000"/>
            <a:ext cx="1508125" cy="1189038"/>
          </a:xfrm>
          <a:prstGeom prst="ellipse">
            <a:avLst/>
          </a:prstGeom>
          <a:gradFill rotWithShape="1">
            <a:gsLst>
              <a:gs pos="0">
                <a:srgbClr val="FFFF99"/>
              </a:gs>
              <a:gs pos="100000">
                <a:srgbClr val="767647"/>
              </a:gs>
            </a:gsLst>
            <a:path path="shape">
              <a:fillToRect l="50000" t="50000" r="50000" b="50000"/>
            </a:path>
          </a:gradFill>
          <a:ln w="3175">
            <a:solidFill>
              <a:srgbClr val="037373"/>
            </a:solidFill>
            <a:round/>
            <a:headEnd/>
            <a:tailEnd/>
          </a:ln>
        </p:spPr>
        <p:txBody>
          <a:bodyPr lIns="0" tIns="0" rIns="0" bIns="0"/>
          <a:lstStyle/>
          <a:p>
            <a:pPr algn="ctr"/>
            <a:endParaRPr lang="en-US" sz="400" b="1">
              <a:solidFill>
                <a:srgbClr val="000000"/>
              </a:solidFill>
              <a:latin typeface="Lucida Sans" pitchFamily="34" charset="0"/>
            </a:endParaRPr>
          </a:p>
          <a:p>
            <a:pPr algn="ctr"/>
            <a:r>
              <a:rPr lang="en-US" sz="1300" b="1">
                <a:solidFill>
                  <a:srgbClr val="000000"/>
                </a:solidFill>
                <a:latin typeface="Times New Roman" pitchFamily="18" charset="0"/>
              </a:rPr>
              <a:t>Governmental</a:t>
            </a:r>
          </a:p>
          <a:p>
            <a:pPr algn="ctr"/>
            <a:r>
              <a:rPr lang="en-US" sz="1300" b="1">
                <a:solidFill>
                  <a:srgbClr val="000000"/>
                </a:solidFill>
                <a:latin typeface="Times New Roman" pitchFamily="18" charset="0"/>
              </a:rPr>
              <a:t>Public Health Infrastructure</a:t>
            </a:r>
            <a:endParaRPr lang="en-US" sz="1300">
              <a:solidFill>
                <a:srgbClr val="000000"/>
              </a:solidFill>
              <a:latin typeface="Times New Roman" pitchFamily="18" charset="0"/>
            </a:endParaRPr>
          </a:p>
        </p:txBody>
      </p:sp>
      <p:sp>
        <p:nvSpPr>
          <p:cNvPr id="70670" name="Oval 13"/>
          <p:cNvSpPr>
            <a:spLocks noChangeArrowheads="1"/>
          </p:cNvSpPr>
          <p:nvPr/>
        </p:nvSpPr>
        <p:spPr bwMode="auto">
          <a:xfrm>
            <a:off x="4738688" y="4491038"/>
            <a:ext cx="1485900" cy="1071562"/>
          </a:xfrm>
          <a:prstGeom prst="ellipse">
            <a:avLst/>
          </a:prstGeom>
          <a:gradFill rotWithShape="1">
            <a:gsLst>
              <a:gs pos="0">
                <a:srgbClr val="FFFF99"/>
              </a:gs>
              <a:gs pos="100000">
                <a:srgbClr val="767647"/>
              </a:gs>
            </a:gsLst>
            <a:path path="shape">
              <a:fillToRect l="50000" t="50000" r="50000" b="50000"/>
            </a:path>
          </a:gradFill>
          <a:ln w="3175">
            <a:solidFill>
              <a:srgbClr val="037373"/>
            </a:solidFill>
            <a:round/>
            <a:headEnd/>
            <a:tailEnd/>
          </a:ln>
        </p:spPr>
        <p:txBody>
          <a:bodyPr lIns="0" tIns="0" rIns="0" bIns="0"/>
          <a:lstStyle/>
          <a:p>
            <a:pPr algn="ctr"/>
            <a:endParaRPr lang="en-US" b="1">
              <a:solidFill>
                <a:srgbClr val="000000"/>
              </a:solidFill>
              <a:latin typeface="Times New Roman" pitchFamily="18" charset="0"/>
            </a:endParaRPr>
          </a:p>
          <a:p>
            <a:pPr algn="ctr"/>
            <a:r>
              <a:rPr lang="en-US" sz="1400" b="1">
                <a:solidFill>
                  <a:srgbClr val="000000"/>
                </a:solidFill>
                <a:latin typeface="Times New Roman" pitchFamily="18" charset="0"/>
              </a:rPr>
              <a:t>The Media</a:t>
            </a:r>
            <a:endParaRPr lang="en-US" sz="1000" b="1">
              <a:solidFill>
                <a:srgbClr val="000000"/>
              </a:solidFill>
              <a:latin typeface="Lucida Sans" pitchFamily="34" charset="0"/>
            </a:endParaRPr>
          </a:p>
        </p:txBody>
      </p:sp>
      <p:sp>
        <p:nvSpPr>
          <p:cNvPr id="70671" name="Oval 14"/>
          <p:cNvSpPr>
            <a:spLocks noChangeArrowheads="1"/>
          </p:cNvSpPr>
          <p:nvPr/>
        </p:nvSpPr>
        <p:spPr bwMode="auto">
          <a:xfrm>
            <a:off x="4573588" y="2098675"/>
            <a:ext cx="1419225" cy="1101725"/>
          </a:xfrm>
          <a:prstGeom prst="ellipse">
            <a:avLst/>
          </a:prstGeom>
          <a:gradFill rotWithShape="1">
            <a:gsLst>
              <a:gs pos="0">
                <a:srgbClr val="FFFF99"/>
              </a:gs>
              <a:gs pos="100000">
                <a:srgbClr val="767647"/>
              </a:gs>
            </a:gsLst>
            <a:path path="shape">
              <a:fillToRect l="50000" t="50000" r="50000" b="50000"/>
            </a:path>
          </a:gradFill>
          <a:ln w="3175">
            <a:solidFill>
              <a:srgbClr val="037373"/>
            </a:solidFill>
            <a:round/>
            <a:headEnd/>
            <a:tailEnd/>
          </a:ln>
        </p:spPr>
        <p:txBody>
          <a:bodyPr lIns="0" tIns="0" rIns="0" bIns="0"/>
          <a:lstStyle/>
          <a:p>
            <a:pPr algn="ctr"/>
            <a:endParaRPr lang="en-US" sz="400" b="1">
              <a:solidFill>
                <a:srgbClr val="000000"/>
              </a:solidFill>
              <a:latin typeface="Lucida Sans" pitchFamily="34" charset="0"/>
            </a:endParaRPr>
          </a:p>
          <a:p>
            <a:pPr algn="ctr"/>
            <a:r>
              <a:rPr lang="en-US" sz="1400" b="1">
                <a:solidFill>
                  <a:srgbClr val="000000"/>
                </a:solidFill>
                <a:latin typeface="Times New Roman" pitchFamily="18" charset="0"/>
              </a:rPr>
              <a:t>Health</a:t>
            </a:r>
          </a:p>
          <a:p>
            <a:pPr algn="ctr"/>
            <a:r>
              <a:rPr lang="en-US" sz="1400" b="1">
                <a:solidFill>
                  <a:srgbClr val="000000"/>
                </a:solidFill>
                <a:latin typeface="Times New Roman" pitchFamily="18" charset="0"/>
              </a:rPr>
              <a:t>care delivery system</a:t>
            </a:r>
          </a:p>
        </p:txBody>
      </p:sp>
      <p:sp>
        <p:nvSpPr>
          <p:cNvPr id="70672" name="Oval 15"/>
          <p:cNvSpPr>
            <a:spLocks noChangeArrowheads="1"/>
          </p:cNvSpPr>
          <p:nvPr/>
        </p:nvSpPr>
        <p:spPr bwMode="auto">
          <a:xfrm>
            <a:off x="2819400" y="2057400"/>
            <a:ext cx="1516063" cy="1123950"/>
          </a:xfrm>
          <a:prstGeom prst="ellipse">
            <a:avLst/>
          </a:prstGeom>
          <a:gradFill rotWithShape="1">
            <a:gsLst>
              <a:gs pos="0">
                <a:srgbClr val="FFFF99"/>
              </a:gs>
              <a:gs pos="100000">
                <a:srgbClr val="767647"/>
              </a:gs>
            </a:gsLst>
            <a:path path="shape">
              <a:fillToRect l="50000" t="50000" r="50000" b="50000"/>
            </a:path>
          </a:gradFill>
          <a:ln w="3175">
            <a:solidFill>
              <a:srgbClr val="037373"/>
            </a:solidFill>
            <a:round/>
            <a:headEnd/>
            <a:tailEnd/>
          </a:ln>
        </p:spPr>
        <p:txBody>
          <a:bodyPr lIns="0" tIns="0" rIns="0" bIns="0"/>
          <a:lstStyle/>
          <a:p>
            <a:pPr algn="ctr"/>
            <a:endParaRPr lang="en-US" sz="1200" b="1">
              <a:solidFill>
                <a:srgbClr val="000000"/>
              </a:solidFill>
              <a:latin typeface="Times New Roman" pitchFamily="18" charset="0"/>
            </a:endParaRPr>
          </a:p>
        </p:txBody>
      </p:sp>
      <p:sp>
        <p:nvSpPr>
          <p:cNvPr id="70673" name="Oval 16"/>
          <p:cNvSpPr>
            <a:spLocks noChangeArrowheads="1"/>
          </p:cNvSpPr>
          <p:nvPr/>
        </p:nvSpPr>
        <p:spPr bwMode="auto">
          <a:xfrm>
            <a:off x="2825750" y="2057400"/>
            <a:ext cx="1622425" cy="1223963"/>
          </a:xfrm>
          <a:prstGeom prst="ellipse">
            <a:avLst/>
          </a:prstGeom>
          <a:noFill/>
          <a:ln w="3175">
            <a:noFill/>
            <a:round/>
            <a:headEnd/>
            <a:tailEnd/>
          </a:ln>
        </p:spPr>
        <p:txBody>
          <a:bodyPr lIns="0" tIns="0" rIns="0" bIns="0"/>
          <a:lstStyle/>
          <a:p>
            <a:pPr algn="ctr"/>
            <a:endParaRPr lang="en-US" sz="800" b="1">
              <a:solidFill>
                <a:srgbClr val="000000"/>
              </a:solidFill>
              <a:latin typeface="Lucida Sans" pitchFamily="34" charset="0"/>
            </a:endParaRPr>
          </a:p>
          <a:p>
            <a:pPr algn="ctr"/>
            <a:endParaRPr lang="en-US" sz="600" b="1">
              <a:solidFill>
                <a:srgbClr val="000000"/>
              </a:solidFill>
              <a:latin typeface="Lucida Sans" pitchFamily="34" charset="0"/>
            </a:endParaRPr>
          </a:p>
        </p:txBody>
      </p:sp>
      <p:sp>
        <p:nvSpPr>
          <p:cNvPr id="70674" name="Text Box 17"/>
          <p:cNvSpPr txBox="1">
            <a:spLocks noChangeArrowheads="1"/>
          </p:cNvSpPr>
          <p:nvPr/>
        </p:nvSpPr>
        <p:spPr bwMode="auto">
          <a:xfrm>
            <a:off x="2659063" y="2362200"/>
            <a:ext cx="1295400" cy="457200"/>
          </a:xfrm>
          <a:prstGeom prst="rect">
            <a:avLst/>
          </a:prstGeom>
          <a:noFill/>
          <a:ln w="9525">
            <a:noFill/>
            <a:miter lim="800000"/>
            <a:headEnd/>
            <a:tailEnd/>
          </a:ln>
        </p:spPr>
        <p:txBody>
          <a:bodyPr>
            <a:spAutoFit/>
          </a:bodyPr>
          <a:lstStyle/>
          <a:p>
            <a:pPr>
              <a:spcBef>
                <a:spcPct val="50000"/>
              </a:spcBef>
            </a:pPr>
            <a:endParaRPr lang="en-US" sz="2400">
              <a:solidFill>
                <a:srgbClr val="000000"/>
              </a:solidFill>
              <a:latin typeface="Tw Cen MT" pitchFamily="34" charset="0"/>
            </a:endParaRPr>
          </a:p>
        </p:txBody>
      </p:sp>
      <p:sp>
        <p:nvSpPr>
          <p:cNvPr id="70675" name="Text Box 18"/>
          <p:cNvSpPr txBox="1">
            <a:spLocks noChangeArrowheads="1"/>
          </p:cNvSpPr>
          <p:nvPr/>
        </p:nvSpPr>
        <p:spPr bwMode="auto">
          <a:xfrm>
            <a:off x="3040063" y="2438400"/>
            <a:ext cx="1143000" cy="304800"/>
          </a:xfrm>
          <a:prstGeom prst="rect">
            <a:avLst/>
          </a:prstGeom>
          <a:noFill/>
          <a:ln w="9525">
            <a:noFill/>
            <a:miter lim="800000"/>
            <a:headEnd/>
            <a:tailEnd/>
          </a:ln>
        </p:spPr>
        <p:txBody>
          <a:bodyPr>
            <a:spAutoFit/>
          </a:bodyPr>
          <a:lstStyle/>
          <a:p>
            <a:pPr>
              <a:spcBef>
                <a:spcPct val="50000"/>
              </a:spcBef>
            </a:pPr>
            <a:r>
              <a:rPr lang="en-US" sz="1400" b="1">
                <a:solidFill>
                  <a:srgbClr val="000000"/>
                </a:solidFill>
                <a:latin typeface="Times New Roman" pitchFamily="18" charset="0"/>
              </a:rPr>
              <a:t>Community</a:t>
            </a:r>
            <a:endParaRPr lang="en-US" sz="1400">
              <a:solidFill>
                <a:srgbClr val="000000"/>
              </a:solidFill>
              <a:latin typeface="Times New Roman" pitchFamily="18"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…and its core – the governmental component</a:t>
            </a:r>
          </a:p>
        </p:txBody>
      </p:sp>
      <p:sp>
        <p:nvSpPr>
          <p:cNvPr id="4" name="Oval 3"/>
          <p:cNvSpPr>
            <a:spLocks noChangeArrowheads="1"/>
          </p:cNvSpPr>
          <p:nvPr/>
        </p:nvSpPr>
        <p:spPr bwMode="auto">
          <a:xfrm>
            <a:off x="2963863" y="2727325"/>
            <a:ext cx="3082925" cy="2378075"/>
          </a:xfrm>
          <a:prstGeom prst="ellipse">
            <a:avLst/>
          </a:prstGeom>
          <a:solidFill>
            <a:srgbClr val="037373"/>
          </a:solidFill>
          <a:ln w="3175">
            <a:solidFill>
              <a:srgbClr val="000000"/>
            </a:solidFill>
            <a:round/>
            <a:headEnd/>
            <a:tailEnd/>
          </a:ln>
        </p:spPr>
        <p:txBody>
          <a:bodyPr lIns="0" tIns="0" rIns="0" bIns="0"/>
          <a:lstStyle/>
          <a:p>
            <a:pPr algn="ctr">
              <a:defRPr/>
            </a:pPr>
            <a:endParaRPr lang="en-US" sz="1000" b="1">
              <a:solidFill>
                <a:srgbClr val="000000"/>
              </a:solidFill>
              <a:latin typeface="Lucida Sans" pitchFamily="34" charset="0"/>
            </a:endParaRPr>
          </a:p>
          <a:p>
            <a:pPr algn="ctr">
              <a:defRPr/>
            </a:pPr>
            <a:endParaRPr lang="en-US" sz="400" b="1">
              <a:solidFill>
                <a:srgbClr val="000000"/>
              </a:solidFill>
              <a:latin typeface="Times New Roman" pitchFamily="18" charset="0"/>
            </a:endParaRPr>
          </a:p>
          <a:p>
            <a:pPr algn="ctr">
              <a:defRPr/>
            </a:pPr>
            <a:r>
              <a:rPr lang="en-US" sz="2000" b="1">
                <a:solidFill>
                  <a:srgbClr val="FFFFFF"/>
                </a:solidFill>
                <a:effectLst>
                  <a:outerShdw blurRad="38100" dist="38100" dir="2700000" algn="tl">
                    <a:srgbClr val="000000"/>
                  </a:outerShdw>
                </a:effectLst>
                <a:latin typeface="Times New Roman" pitchFamily="18" charset="0"/>
              </a:rPr>
              <a:t>Assuring the Conditions for  Population</a:t>
            </a:r>
          </a:p>
          <a:p>
            <a:pPr algn="ctr">
              <a:defRPr/>
            </a:pPr>
            <a:r>
              <a:rPr lang="en-US" sz="2000" b="1">
                <a:solidFill>
                  <a:srgbClr val="FFFFFF"/>
                </a:solidFill>
                <a:effectLst>
                  <a:outerShdw blurRad="38100" dist="38100" dir="2700000" algn="tl">
                    <a:srgbClr val="000000"/>
                  </a:outerShdw>
                </a:effectLst>
                <a:latin typeface="Times New Roman" pitchFamily="18" charset="0"/>
              </a:rPr>
              <a:t>Health</a:t>
            </a:r>
            <a:endParaRPr lang="en-US" b="1">
              <a:solidFill>
                <a:srgbClr val="FFFFFF"/>
              </a:solidFill>
              <a:effectLst>
                <a:outerShdw blurRad="38100" dist="38100" dir="2700000" algn="tl">
                  <a:srgbClr val="000000"/>
                </a:outerShdw>
              </a:effectLst>
              <a:latin typeface="Lucida Sans" pitchFamily="34" charset="0"/>
            </a:endParaRPr>
          </a:p>
        </p:txBody>
      </p:sp>
      <p:sp>
        <p:nvSpPr>
          <p:cNvPr id="71684" name="Oval 4"/>
          <p:cNvSpPr>
            <a:spLocks noChangeArrowheads="1"/>
          </p:cNvSpPr>
          <p:nvPr/>
        </p:nvSpPr>
        <p:spPr bwMode="auto">
          <a:xfrm>
            <a:off x="3733800" y="1981200"/>
            <a:ext cx="1524000" cy="1143000"/>
          </a:xfrm>
          <a:prstGeom prst="ellipse">
            <a:avLst/>
          </a:prstGeom>
          <a:solidFill>
            <a:srgbClr val="FFFFFF"/>
          </a:solidFill>
          <a:ln w="9525">
            <a:solidFill>
              <a:srgbClr val="037373"/>
            </a:solidFill>
            <a:round/>
            <a:headEnd/>
            <a:tailEnd/>
          </a:ln>
        </p:spPr>
        <p:txBody>
          <a:bodyPr wrap="none" anchor="ctr"/>
          <a:lstStyle/>
          <a:p>
            <a:endParaRPr lang="en-US">
              <a:solidFill>
                <a:srgbClr val="000000"/>
              </a:solidFill>
            </a:endParaRPr>
          </a:p>
        </p:txBody>
      </p:sp>
      <p:sp>
        <p:nvSpPr>
          <p:cNvPr id="71685" name="Oval 5"/>
          <p:cNvSpPr>
            <a:spLocks noChangeArrowheads="1"/>
          </p:cNvSpPr>
          <p:nvPr/>
        </p:nvSpPr>
        <p:spPr bwMode="auto">
          <a:xfrm>
            <a:off x="2286000" y="2590800"/>
            <a:ext cx="1524000" cy="1143000"/>
          </a:xfrm>
          <a:prstGeom prst="ellipse">
            <a:avLst/>
          </a:prstGeom>
          <a:solidFill>
            <a:srgbClr val="FFFFFF"/>
          </a:solidFill>
          <a:ln w="9525">
            <a:solidFill>
              <a:srgbClr val="037373"/>
            </a:solidFill>
            <a:round/>
            <a:headEnd/>
            <a:tailEnd/>
          </a:ln>
        </p:spPr>
        <p:txBody>
          <a:bodyPr wrap="none" anchor="ctr"/>
          <a:lstStyle/>
          <a:p>
            <a:endParaRPr lang="en-US">
              <a:solidFill>
                <a:srgbClr val="000000"/>
              </a:solidFill>
            </a:endParaRPr>
          </a:p>
        </p:txBody>
      </p:sp>
      <p:sp>
        <p:nvSpPr>
          <p:cNvPr id="71686" name="Oval 6"/>
          <p:cNvSpPr>
            <a:spLocks noChangeArrowheads="1"/>
          </p:cNvSpPr>
          <p:nvPr/>
        </p:nvSpPr>
        <p:spPr bwMode="auto">
          <a:xfrm>
            <a:off x="2209800" y="3962400"/>
            <a:ext cx="1524000" cy="1143000"/>
          </a:xfrm>
          <a:prstGeom prst="ellipse">
            <a:avLst/>
          </a:prstGeom>
          <a:solidFill>
            <a:srgbClr val="FFFFFF"/>
          </a:solidFill>
          <a:ln w="9525">
            <a:solidFill>
              <a:srgbClr val="037373"/>
            </a:solidFill>
            <a:round/>
            <a:headEnd/>
            <a:tailEnd/>
          </a:ln>
        </p:spPr>
        <p:txBody>
          <a:bodyPr wrap="none" anchor="ctr"/>
          <a:lstStyle/>
          <a:p>
            <a:endParaRPr lang="en-US">
              <a:solidFill>
                <a:srgbClr val="000000"/>
              </a:solidFill>
            </a:endParaRPr>
          </a:p>
        </p:txBody>
      </p:sp>
      <p:sp>
        <p:nvSpPr>
          <p:cNvPr id="71687" name="Oval 7"/>
          <p:cNvSpPr>
            <a:spLocks noChangeArrowheads="1"/>
          </p:cNvSpPr>
          <p:nvPr/>
        </p:nvSpPr>
        <p:spPr bwMode="auto">
          <a:xfrm>
            <a:off x="5105400" y="2514600"/>
            <a:ext cx="1524000" cy="1143000"/>
          </a:xfrm>
          <a:prstGeom prst="ellipse">
            <a:avLst/>
          </a:prstGeom>
          <a:solidFill>
            <a:srgbClr val="FFFFFF"/>
          </a:solidFill>
          <a:ln w="9525">
            <a:solidFill>
              <a:srgbClr val="037373"/>
            </a:solidFill>
            <a:round/>
            <a:headEnd/>
            <a:tailEnd/>
          </a:ln>
        </p:spPr>
        <p:txBody>
          <a:bodyPr wrap="none" anchor="ctr"/>
          <a:lstStyle/>
          <a:p>
            <a:endParaRPr lang="en-US">
              <a:solidFill>
                <a:srgbClr val="000000"/>
              </a:solidFill>
            </a:endParaRPr>
          </a:p>
        </p:txBody>
      </p:sp>
      <p:sp>
        <p:nvSpPr>
          <p:cNvPr id="71688" name="Oval 8"/>
          <p:cNvSpPr>
            <a:spLocks noChangeArrowheads="1"/>
          </p:cNvSpPr>
          <p:nvPr/>
        </p:nvSpPr>
        <p:spPr bwMode="auto">
          <a:xfrm>
            <a:off x="5105400" y="3962400"/>
            <a:ext cx="1524000" cy="1143000"/>
          </a:xfrm>
          <a:prstGeom prst="ellipse">
            <a:avLst/>
          </a:prstGeom>
          <a:solidFill>
            <a:srgbClr val="FFFFFF"/>
          </a:solidFill>
          <a:ln w="9525">
            <a:solidFill>
              <a:srgbClr val="037373"/>
            </a:solidFill>
            <a:round/>
            <a:headEnd/>
            <a:tailEnd/>
          </a:ln>
        </p:spPr>
        <p:txBody>
          <a:bodyPr wrap="none" anchor="ctr"/>
          <a:lstStyle/>
          <a:p>
            <a:endParaRPr lang="en-US">
              <a:solidFill>
                <a:srgbClr val="000000"/>
              </a:solidFill>
            </a:endParaRPr>
          </a:p>
        </p:txBody>
      </p:sp>
      <p:sp>
        <p:nvSpPr>
          <p:cNvPr id="71689" name="Oval 9"/>
          <p:cNvSpPr>
            <a:spLocks noChangeArrowheads="1"/>
          </p:cNvSpPr>
          <p:nvPr/>
        </p:nvSpPr>
        <p:spPr bwMode="auto">
          <a:xfrm>
            <a:off x="3810000" y="4572000"/>
            <a:ext cx="1524000" cy="1143000"/>
          </a:xfrm>
          <a:prstGeom prst="ellipse">
            <a:avLst/>
          </a:prstGeom>
          <a:solidFill>
            <a:srgbClr val="FFFFFF"/>
          </a:solidFill>
          <a:ln w="9525">
            <a:solidFill>
              <a:srgbClr val="037373"/>
            </a:solidFill>
            <a:round/>
            <a:headEnd/>
            <a:tailEnd/>
          </a:ln>
        </p:spPr>
        <p:txBody>
          <a:bodyPr wrap="none" anchor="ctr"/>
          <a:lstStyle/>
          <a:p>
            <a:endParaRPr lang="en-US">
              <a:solidFill>
                <a:srgbClr val="000000"/>
              </a:solidFill>
            </a:endParaRPr>
          </a:p>
        </p:txBody>
      </p:sp>
      <p:sp>
        <p:nvSpPr>
          <p:cNvPr id="71690" name="Oval 10"/>
          <p:cNvSpPr>
            <a:spLocks noChangeArrowheads="1"/>
          </p:cNvSpPr>
          <p:nvPr/>
        </p:nvSpPr>
        <p:spPr bwMode="auto">
          <a:xfrm>
            <a:off x="5624513" y="3370263"/>
            <a:ext cx="1454150" cy="1111250"/>
          </a:xfrm>
          <a:prstGeom prst="ellipse">
            <a:avLst/>
          </a:prstGeom>
          <a:solidFill>
            <a:srgbClr val="DDDDDD"/>
          </a:solidFill>
          <a:ln w="3175">
            <a:noFill/>
            <a:round/>
            <a:headEnd/>
            <a:tailEnd/>
          </a:ln>
        </p:spPr>
        <p:txBody>
          <a:bodyPr lIns="0" tIns="0" rIns="0" bIns="0"/>
          <a:lstStyle/>
          <a:p>
            <a:pPr algn="ctr"/>
            <a:endParaRPr lang="en-US" sz="1000" b="1">
              <a:solidFill>
                <a:srgbClr val="000000"/>
              </a:solidFill>
              <a:latin typeface="Lucida Sans" pitchFamily="34" charset="0"/>
            </a:endParaRPr>
          </a:p>
          <a:p>
            <a:pPr algn="ctr"/>
            <a:r>
              <a:rPr lang="en-US" sz="1400" b="1">
                <a:solidFill>
                  <a:srgbClr val="B2B2B2"/>
                </a:solidFill>
                <a:latin typeface="Times New Roman" pitchFamily="18" charset="0"/>
              </a:rPr>
              <a:t>Employers</a:t>
            </a:r>
          </a:p>
          <a:p>
            <a:pPr algn="ctr"/>
            <a:r>
              <a:rPr lang="en-US" sz="1400" b="1">
                <a:solidFill>
                  <a:srgbClr val="B2B2B2"/>
                </a:solidFill>
                <a:latin typeface="Times New Roman" pitchFamily="18" charset="0"/>
              </a:rPr>
              <a:t>and Business</a:t>
            </a:r>
          </a:p>
        </p:txBody>
      </p:sp>
      <p:sp>
        <p:nvSpPr>
          <p:cNvPr id="71691" name="Oval 11"/>
          <p:cNvSpPr>
            <a:spLocks noChangeArrowheads="1"/>
          </p:cNvSpPr>
          <p:nvPr/>
        </p:nvSpPr>
        <p:spPr bwMode="auto">
          <a:xfrm>
            <a:off x="2974975" y="4424363"/>
            <a:ext cx="1485900" cy="1135062"/>
          </a:xfrm>
          <a:prstGeom prst="ellipse">
            <a:avLst/>
          </a:prstGeom>
          <a:solidFill>
            <a:srgbClr val="DDDDDD"/>
          </a:solidFill>
          <a:ln w="3175">
            <a:noFill/>
            <a:round/>
            <a:headEnd/>
            <a:tailEnd/>
          </a:ln>
        </p:spPr>
        <p:txBody>
          <a:bodyPr lIns="0" tIns="0" rIns="0" bIns="0"/>
          <a:lstStyle/>
          <a:p>
            <a:pPr algn="ctr"/>
            <a:endParaRPr lang="en-US" sz="400">
              <a:solidFill>
                <a:srgbClr val="000000"/>
              </a:solidFill>
              <a:latin typeface="Times New Roman" pitchFamily="18" charset="0"/>
            </a:endParaRPr>
          </a:p>
          <a:p>
            <a:pPr algn="ctr"/>
            <a:endParaRPr lang="en-US" sz="400">
              <a:solidFill>
                <a:srgbClr val="000000"/>
              </a:solidFill>
              <a:latin typeface="Times New Roman" pitchFamily="18" charset="0"/>
            </a:endParaRPr>
          </a:p>
          <a:p>
            <a:pPr algn="ctr"/>
            <a:endParaRPr lang="en-US" sz="400" b="1">
              <a:solidFill>
                <a:srgbClr val="000000"/>
              </a:solidFill>
              <a:latin typeface="Lucida Sans" pitchFamily="34" charset="0"/>
            </a:endParaRPr>
          </a:p>
          <a:p>
            <a:pPr algn="ctr"/>
            <a:endParaRPr lang="en-US" sz="800" b="1">
              <a:solidFill>
                <a:srgbClr val="000000"/>
              </a:solidFill>
              <a:latin typeface="Times New Roman" pitchFamily="18" charset="0"/>
            </a:endParaRPr>
          </a:p>
          <a:p>
            <a:pPr algn="ctr"/>
            <a:r>
              <a:rPr lang="en-US" sz="1400" b="1">
                <a:solidFill>
                  <a:srgbClr val="B2B2B2"/>
                </a:solidFill>
                <a:latin typeface="Times New Roman" pitchFamily="18" charset="0"/>
              </a:rPr>
              <a:t>Academia</a:t>
            </a:r>
            <a:endParaRPr lang="en-US" sz="1400">
              <a:solidFill>
                <a:srgbClr val="B2B2B2"/>
              </a:solidFill>
              <a:latin typeface="Times New Roman" pitchFamily="18" charset="0"/>
            </a:endParaRPr>
          </a:p>
          <a:p>
            <a:pPr algn="ctr"/>
            <a:endParaRPr lang="en-US" sz="1400">
              <a:solidFill>
                <a:srgbClr val="B2B2B2"/>
              </a:solidFill>
              <a:latin typeface="Times New Roman" pitchFamily="18" charset="0"/>
            </a:endParaRPr>
          </a:p>
        </p:txBody>
      </p:sp>
      <p:sp>
        <p:nvSpPr>
          <p:cNvPr id="71692" name="Oval 12"/>
          <p:cNvSpPr>
            <a:spLocks noChangeArrowheads="1"/>
          </p:cNvSpPr>
          <p:nvPr/>
        </p:nvSpPr>
        <p:spPr bwMode="auto">
          <a:xfrm>
            <a:off x="1905000" y="3302000"/>
            <a:ext cx="1508125" cy="1189038"/>
          </a:xfrm>
          <a:prstGeom prst="ellipse">
            <a:avLst/>
          </a:prstGeom>
          <a:gradFill rotWithShape="1">
            <a:gsLst>
              <a:gs pos="0">
                <a:srgbClr val="FFFF99"/>
              </a:gs>
              <a:gs pos="100000">
                <a:srgbClr val="767647"/>
              </a:gs>
            </a:gsLst>
            <a:path path="shape">
              <a:fillToRect l="50000" t="50000" r="50000" b="50000"/>
            </a:path>
          </a:gradFill>
          <a:ln w="3175">
            <a:solidFill>
              <a:schemeClr val="tx1"/>
            </a:solidFill>
            <a:round/>
            <a:headEnd/>
            <a:tailEnd/>
          </a:ln>
        </p:spPr>
        <p:txBody>
          <a:bodyPr lIns="0" tIns="0" rIns="0" bIns="0"/>
          <a:lstStyle/>
          <a:p>
            <a:pPr algn="ctr"/>
            <a:endParaRPr lang="en-US" sz="400" b="1">
              <a:solidFill>
                <a:srgbClr val="000000"/>
              </a:solidFill>
              <a:latin typeface="Lucida Sans" pitchFamily="34" charset="0"/>
            </a:endParaRPr>
          </a:p>
          <a:p>
            <a:pPr algn="ctr"/>
            <a:r>
              <a:rPr lang="en-US" sz="1300" b="1">
                <a:solidFill>
                  <a:srgbClr val="000000"/>
                </a:solidFill>
                <a:latin typeface="Times New Roman" pitchFamily="18" charset="0"/>
              </a:rPr>
              <a:t>Governmental</a:t>
            </a:r>
          </a:p>
          <a:p>
            <a:pPr algn="ctr"/>
            <a:r>
              <a:rPr lang="en-US" sz="1300" b="1">
                <a:solidFill>
                  <a:srgbClr val="000000"/>
                </a:solidFill>
                <a:latin typeface="Times New Roman" pitchFamily="18" charset="0"/>
              </a:rPr>
              <a:t>Public Health Infrastructure</a:t>
            </a:r>
            <a:endParaRPr lang="en-US" sz="1300">
              <a:solidFill>
                <a:srgbClr val="000000"/>
              </a:solidFill>
              <a:latin typeface="Times New Roman" pitchFamily="18" charset="0"/>
            </a:endParaRPr>
          </a:p>
        </p:txBody>
      </p:sp>
      <p:sp>
        <p:nvSpPr>
          <p:cNvPr id="71693" name="Oval 13"/>
          <p:cNvSpPr>
            <a:spLocks noChangeArrowheads="1"/>
          </p:cNvSpPr>
          <p:nvPr/>
        </p:nvSpPr>
        <p:spPr bwMode="auto">
          <a:xfrm>
            <a:off x="4738688" y="4491038"/>
            <a:ext cx="1485900" cy="1071562"/>
          </a:xfrm>
          <a:prstGeom prst="ellipse">
            <a:avLst/>
          </a:prstGeom>
          <a:solidFill>
            <a:srgbClr val="DDDDDD"/>
          </a:solidFill>
          <a:ln w="3175">
            <a:noFill/>
            <a:round/>
            <a:headEnd/>
            <a:tailEnd/>
          </a:ln>
        </p:spPr>
        <p:txBody>
          <a:bodyPr lIns="0" tIns="0" rIns="0" bIns="0"/>
          <a:lstStyle/>
          <a:p>
            <a:pPr algn="ctr"/>
            <a:endParaRPr lang="en-US" b="1">
              <a:solidFill>
                <a:srgbClr val="000000"/>
              </a:solidFill>
              <a:latin typeface="Times New Roman" pitchFamily="18" charset="0"/>
            </a:endParaRPr>
          </a:p>
          <a:p>
            <a:pPr algn="ctr"/>
            <a:r>
              <a:rPr lang="en-US" sz="1400" b="1">
                <a:solidFill>
                  <a:srgbClr val="B2B2B2"/>
                </a:solidFill>
                <a:latin typeface="Times New Roman" pitchFamily="18" charset="0"/>
              </a:rPr>
              <a:t>The Media</a:t>
            </a:r>
            <a:endParaRPr lang="en-US" sz="1000" b="1">
              <a:solidFill>
                <a:srgbClr val="B2B2B2"/>
              </a:solidFill>
              <a:latin typeface="Lucida Sans" pitchFamily="34" charset="0"/>
            </a:endParaRPr>
          </a:p>
        </p:txBody>
      </p:sp>
      <p:sp>
        <p:nvSpPr>
          <p:cNvPr id="71694" name="Oval 14"/>
          <p:cNvSpPr>
            <a:spLocks noChangeArrowheads="1"/>
          </p:cNvSpPr>
          <p:nvPr/>
        </p:nvSpPr>
        <p:spPr bwMode="auto">
          <a:xfrm>
            <a:off x="4572000" y="2133600"/>
            <a:ext cx="1419225" cy="1101725"/>
          </a:xfrm>
          <a:prstGeom prst="ellipse">
            <a:avLst/>
          </a:prstGeom>
          <a:solidFill>
            <a:srgbClr val="DDDDDD"/>
          </a:solidFill>
          <a:ln w="3175">
            <a:noFill/>
            <a:round/>
            <a:headEnd/>
            <a:tailEnd/>
          </a:ln>
        </p:spPr>
        <p:txBody>
          <a:bodyPr lIns="0" tIns="0" rIns="0" bIns="0"/>
          <a:lstStyle/>
          <a:p>
            <a:pPr algn="ctr"/>
            <a:endParaRPr lang="en-US" sz="400" b="1">
              <a:solidFill>
                <a:srgbClr val="000000"/>
              </a:solidFill>
              <a:latin typeface="Lucida Sans" pitchFamily="34" charset="0"/>
            </a:endParaRPr>
          </a:p>
          <a:p>
            <a:pPr algn="ctr"/>
            <a:r>
              <a:rPr lang="en-US" sz="1400" b="1">
                <a:solidFill>
                  <a:srgbClr val="B2B2B2"/>
                </a:solidFill>
                <a:latin typeface="Times New Roman" pitchFamily="18" charset="0"/>
              </a:rPr>
              <a:t>Health</a:t>
            </a:r>
          </a:p>
          <a:p>
            <a:pPr algn="ctr"/>
            <a:r>
              <a:rPr lang="en-US" sz="1400" b="1">
                <a:solidFill>
                  <a:srgbClr val="B2B2B2"/>
                </a:solidFill>
                <a:latin typeface="Times New Roman" pitchFamily="18" charset="0"/>
              </a:rPr>
              <a:t>care delivery system</a:t>
            </a:r>
          </a:p>
        </p:txBody>
      </p:sp>
      <p:sp>
        <p:nvSpPr>
          <p:cNvPr id="71695" name="Oval 15"/>
          <p:cNvSpPr>
            <a:spLocks noChangeArrowheads="1"/>
          </p:cNvSpPr>
          <p:nvPr/>
        </p:nvSpPr>
        <p:spPr bwMode="auto">
          <a:xfrm>
            <a:off x="2819400" y="2057400"/>
            <a:ext cx="1516063" cy="1123950"/>
          </a:xfrm>
          <a:prstGeom prst="ellipse">
            <a:avLst/>
          </a:prstGeom>
          <a:solidFill>
            <a:srgbClr val="DDDDDD"/>
          </a:solidFill>
          <a:ln w="3175">
            <a:noFill/>
            <a:round/>
            <a:headEnd/>
            <a:tailEnd/>
          </a:ln>
        </p:spPr>
        <p:txBody>
          <a:bodyPr lIns="0" tIns="0" rIns="0" bIns="0"/>
          <a:lstStyle/>
          <a:p>
            <a:pPr algn="ctr"/>
            <a:endParaRPr lang="en-US" sz="1200" b="1">
              <a:solidFill>
                <a:srgbClr val="000000"/>
              </a:solidFill>
              <a:latin typeface="Times New Roman" pitchFamily="18" charset="0"/>
            </a:endParaRPr>
          </a:p>
        </p:txBody>
      </p:sp>
      <p:sp>
        <p:nvSpPr>
          <p:cNvPr id="71696" name="Oval 16"/>
          <p:cNvSpPr>
            <a:spLocks noChangeArrowheads="1"/>
          </p:cNvSpPr>
          <p:nvPr/>
        </p:nvSpPr>
        <p:spPr bwMode="auto">
          <a:xfrm>
            <a:off x="2825750" y="2057400"/>
            <a:ext cx="1622425" cy="1223963"/>
          </a:xfrm>
          <a:prstGeom prst="ellipse">
            <a:avLst/>
          </a:prstGeom>
          <a:noFill/>
          <a:ln w="3175">
            <a:noFill/>
            <a:round/>
            <a:headEnd/>
            <a:tailEnd/>
          </a:ln>
        </p:spPr>
        <p:txBody>
          <a:bodyPr lIns="0" tIns="0" rIns="0" bIns="0"/>
          <a:lstStyle/>
          <a:p>
            <a:pPr algn="ctr"/>
            <a:endParaRPr lang="en-US" sz="800" b="1">
              <a:solidFill>
                <a:srgbClr val="000000"/>
              </a:solidFill>
              <a:latin typeface="Lucida Sans" pitchFamily="34" charset="0"/>
            </a:endParaRPr>
          </a:p>
          <a:p>
            <a:pPr algn="ctr"/>
            <a:endParaRPr lang="en-US" sz="600" b="1">
              <a:solidFill>
                <a:srgbClr val="000000"/>
              </a:solidFill>
              <a:latin typeface="Lucida Sans" pitchFamily="34" charset="0"/>
            </a:endParaRPr>
          </a:p>
        </p:txBody>
      </p:sp>
      <p:sp>
        <p:nvSpPr>
          <p:cNvPr id="71697" name="Text Box 17"/>
          <p:cNvSpPr txBox="1">
            <a:spLocks noChangeArrowheads="1"/>
          </p:cNvSpPr>
          <p:nvPr/>
        </p:nvSpPr>
        <p:spPr bwMode="auto">
          <a:xfrm>
            <a:off x="2667000" y="2362200"/>
            <a:ext cx="1295400" cy="457200"/>
          </a:xfrm>
          <a:prstGeom prst="rect">
            <a:avLst/>
          </a:prstGeom>
          <a:noFill/>
          <a:ln w="9525">
            <a:noFill/>
            <a:miter lim="800000"/>
            <a:headEnd/>
            <a:tailEnd/>
          </a:ln>
        </p:spPr>
        <p:txBody>
          <a:bodyPr>
            <a:spAutoFit/>
          </a:bodyPr>
          <a:lstStyle/>
          <a:p>
            <a:pPr>
              <a:spcBef>
                <a:spcPct val="50000"/>
              </a:spcBef>
            </a:pPr>
            <a:endParaRPr lang="en-US" sz="2400">
              <a:solidFill>
                <a:srgbClr val="000000"/>
              </a:solidFill>
              <a:latin typeface="Tw Cen MT" pitchFamily="34" charset="0"/>
            </a:endParaRPr>
          </a:p>
        </p:txBody>
      </p:sp>
      <p:sp>
        <p:nvSpPr>
          <p:cNvPr id="71698" name="Text Box 18"/>
          <p:cNvSpPr txBox="1">
            <a:spLocks noChangeArrowheads="1"/>
          </p:cNvSpPr>
          <p:nvPr/>
        </p:nvSpPr>
        <p:spPr bwMode="auto">
          <a:xfrm>
            <a:off x="3048000" y="2438400"/>
            <a:ext cx="1143000" cy="304800"/>
          </a:xfrm>
          <a:prstGeom prst="rect">
            <a:avLst/>
          </a:prstGeom>
          <a:noFill/>
          <a:ln w="9525">
            <a:noFill/>
            <a:miter lim="800000"/>
            <a:headEnd/>
            <a:tailEnd/>
          </a:ln>
        </p:spPr>
        <p:txBody>
          <a:bodyPr>
            <a:spAutoFit/>
          </a:bodyPr>
          <a:lstStyle/>
          <a:p>
            <a:pPr>
              <a:spcBef>
                <a:spcPct val="50000"/>
              </a:spcBef>
            </a:pPr>
            <a:r>
              <a:rPr lang="en-US" sz="1400" b="1">
                <a:solidFill>
                  <a:srgbClr val="B2B2B2"/>
                </a:solidFill>
                <a:latin typeface="Times New Roman" pitchFamily="18" charset="0"/>
              </a:rPr>
              <a:t>Community</a:t>
            </a:r>
            <a:endParaRPr lang="en-US" sz="1400">
              <a:solidFill>
                <a:srgbClr val="B2B2B2"/>
              </a:solidFill>
              <a:latin typeface="Times New Roman" pitchFamily="18"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p:cNvSpPr>
            <a:spLocks noGrp="1" noChangeArrowheads="1"/>
          </p:cNvSpPr>
          <p:nvPr>
            <p:ph type="title"/>
          </p:nvPr>
        </p:nvSpPr>
        <p:spPr>
          <a:xfrm>
            <a:off x="457200" y="104775"/>
            <a:ext cx="8229600" cy="731838"/>
          </a:xfrm>
        </p:spPr>
        <p:txBody>
          <a:bodyPr/>
          <a:lstStyle/>
          <a:p>
            <a:pPr eaLnBrk="1" hangingPunct="1">
              <a:defRPr/>
            </a:pPr>
            <a:r>
              <a:rPr lang="en-US" smtClean="0"/>
              <a:t>Resources</a:t>
            </a:r>
            <a:endParaRPr lang="en-US" sz="1800" i="1" smtClean="0">
              <a:solidFill>
                <a:srgbClr val="CC0000"/>
              </a:solidFill>
            </a:endParaRPr>
          </a:p>
        </p:txBody>
      </p:sp>
      <p:sp>
        <p:nvSpPr>
          <p:cNvPr id="72707" name="Rectangle 3"/>
          <p:cNvSpPr>
            <a:spLocks noGrp="1" noChangeArrowheads="1"/>
          </p:cNvSpPr>
          <p:nvPr>
            <p:ph type="body" idx="1"/>
          </p:nvPr>
        </p:nvSpPr>
        <p:spPr>
          <a:xfrm>
            <a:off x="323850" y="1308100"/>
            <a:ext cx="8416925" cy="4954588"/>
          </a:xfrm>
        </p:spPr>
        <p:txBody>
          <a:bodyPr/>
          <a:lstStyle/>
          <a:p>
            <a:pPr eaLnBrk="1" hangingPunct="1"/>
            <a:r>
              <a:rPr lang="en-US" smtClean="0"/>
              <a:t>The Future of Public Health, 1988</a:t>
            </a:r>
          </a:p>
          <a:p>
            <a:pPr lvl="1" eaLnBrk="1" hangingPunct="1"/>
            <a:r>
              <a:rPr lang="en-US" smtClean="0"/>
              <a:t>Website: </a:t>
            </a:r>
            <a:r>
              <a:rPr lang="en-US" smtClean="0">
                <a:hlinkClick r:id="rId2"/>
              </a:rPr>
              <a:t>http://www.iom.edu/?id=15251</a:t>
            </a:r>
            <a:endParaRPr lang="en-US" smtClean="0"/>
          </a:p>
          <a:p>
            <a:pPr eaLnBrk="1" hangingPunct="1"/>
            <a:r>
              <a:rPr lang="en-US" smtClean="0"/>
              <a:t>The Future of the Public’s Health in the 21</a:t>
            </a:r>
            <a:r>
              <a:rPr lang="en-US" baseline="30000" smtClean="0"/>
              <a:t>st</a:t>
            </a:r>
            <a:r>
              <a:rPr lang="en-US" smtClean="0"/>
              <a:t> Century, 2002 (an update to the Future of Public Health)</a:t>
            </a:r>
          </a:p>
          <a:p>
            <a:pPr lvl="1" eaLnBrk="1" hangingPunct="1"/>
            <a:r>
              <a:rPr lang="en-US" smtClean="0"/>
              <a:t>Website: </a:t>
            </a:r>
            <a:r>
              <a:rPr lang="en-US" smtClean="0">
                <a:hlinkClick r:id="rId3"/>
              </a:rPr>
              <a:t>http://www.iom.edu/?id=15246</a:t>
            </a:r>
            <a:r>
              <a:rPr lang="en-US" smtClean="0"/>
              <a:t> </a:t>
            </a:r>
          </a:p>
          <a:p>
            <a:pPr eaLnBrk="1" hangingPunct="1"/>
            <a:r>
              <a:rPr lang="en-US" smtClean="0"/>
              <a:t>Public Health in America </a:t>
            </a:r>
          </a:p>
          <a:p>
            <a:pPr lvl="1" eaLnBrk="1" hangingPunct="1"/>
            <a:r>
              <a:rPr lang="en-US" smtClean="0"/>
              <a:t>Website: </a:t>
            </a:r>
            <a:r>
              <a:rPr lang="en-US" smtClean="0">
                <a:hlinkClick r:id="rId4"/>
              </a:rPr>
              <a:t>http://www.health.gov/phfunctions/public.htm</a:t>
            </a:r>
            <a:endParaRPr lang="en-US" smtClean="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pPr eaLnBrk="1" hangingPunct="1">
              <a:defRPr/>
            </a:pPr>
            <a:r>
              <a:rPr lang="en-US" smtClean="0"/>
              <a:t>Essential Public Health Services</a:t>
            </a:r>
          </a:p>
        </p:txBody>
      </p:sp>
      <p:sp>
        <p:nvSpPr>
          <p:cNvPr id="1028" name="Rectangle 3"/>
          <p:cNvSpPr>
            <a:spLocks noGrp="1" noChangeArrowheads="1"/>
          </p:cNvSpPr>
          <p:nvPr>
            <p:ph type="body" sz="half" idx="1"/>
          </p:nvPr>
        </p:nvSpPr>
        <p:spPr>
          <a:xfrm>
            <a:off x="587375" y="1689100"/>
            <a:ext cx="7875588" cy="4525963"/>
          </a:xfrm>
        </p:spPr>
        <p:txBody>
          <a:bodyPr/>
          <a:lstStyle/>
          <a:p>
            <a:pPr eaLnBrk="1" hangingPunct="1"/>
            <a:r>
              <a:rPr lang="en-US" sz="2400" smtClean="0"/>
              <a:t>Developed by the Core Public Health Functions Steering Committee (1994)</a:t>
            </a:r>
          </a:p>
          <a:p>
            <a:pPr lvl="1" eaLnBrk="1" hangingPunct="1"/>
            <a:r>
              <a:rPr lang="en-US" sz="2400" smtClean="0"/>
              <a:t>Included reps from national organizations and federal agencies</a:t>
            </a:r>
          </a:p>
          <a:p>
            <a:pPr lvl="1" eaLnBrk="1" hangingPunct="1"/>
            <a:r>
              <a:rPr lang="en-US" sz="2400" smtClean="0"/>
              <a:t>Charge: To provide a description and definition of public health</a:t>
            </a:r>
          </a:p>
          <a:p>
            <a:pPr lvl="1" eaLnBrk="1" hangingPunct="1"/>
            <a:r>
              <a:rPr lang="en-US" sz="2400" smtClean="0"/>
              <a:t>Developed the “Public Health in America” statement</a:t>
            </a:r>
          </a:p>
          <a:p>
            <a:pPr eaLnBrk="1" hangingPunct="1">
              <a:buFontTx/>
              <a:buNone/>
            </a:pPr>
            <a:endParaRPr lang="en-US" sz="2000" smtClean="0"/>
          </a:p>
        </p:txBody>
      </p:sp>
      <p:graphicFrame>
        <p:nvGraphicFramePr>
          <p:cNvPr id="1026" name="Object 6"/>
          <p:cNvGraphicFramePr>
            <a:graphicFrameLocks noChangeAspect="1"/>
          </p:cNvGraphicFramePr>
          <p:nvPr>
            <p:ph sz="half" idx="2"/>
          </p:nvPr>
        </p:nvGraphicFramePr>
        <p:xfrm>
          <a:off x="2389188" y="5072063"/>
          <a:ext cx="4038600" cy="792162"/>
        </p:xfrm>
        <a:graphic>
          <a:graphicData uri="http://schemas.openxmlformats.org/presentationml/2006/ole">
            <p:oleObj spid="_x0000_s1026" name="Document" r:id="rId4" imgW="6360840" imgH="1248480" progId="Word.Document.8">
              <p:embed/>
            </p:oleObj>
          </a:graphicData>
        </a:graphic>
      </p:graphicFrame>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p:cNvSpPr>
            <a:spLocks noGrp="1" noChangeArrowheads="1"/>
          </p:cNvSpPr>
          <p:nvPr>
            <p:ph type="title"/>
          </p:nvPr>
        </p:nvSpPr>
        <p:spPr>
          <a:xfrm>
            <a:off x="457200" y="104775"/>
            <a:ext cx="8229600" cy="731838"/>
          </a:xfrm>
        </p:spPr>
        <p:txBody>
          <a:bodyPr/>
          <a:lstStyle/>
          <a:p>
            <a:pPr eaLnBrk="1" hangingPunct="1">
              <a:defRPr/>
            </a:pPr>
            <a:r>
              <a:rPr lang="en-US" smtClean="0"/>
              <a:t>Resources</a:t>
            </a:r>
            <a:endParaRPr lang="en-US" sz="1800" i="1" smtClean="0">
              <a:solidFill>
                <a:srgbClr val="CC0000"/>
              </a:solidFill>
            </a:endParaRPr>
          </a:p>
        </p:txBody>
      </p:sp>
      <p:sp>
        <p:nvSpPr>
          <p:cNvPr id="73731" name="Rectangle 3"/>
          <p:cNvSpPr>
            <a:spLocks noGrp="1" noChangeArrowheads="1"/>
          </p:cNvSpPr>
          <p:nvPr>
            <p:ph type="body" idx="1"/>
          </p:nvPr>
        </p:nvSpPr>
        <p:spPr>
          <a:xfrm>
            <a:off x="323850" y="1066800"/>
            <a:ext cx="8820150" cy="4954588"/>
          </a:xfrm>
        </p:spPr>
        <p:txBody>
          <a:bodyPr/>
          <a:lstStyle/>
          <a:p>
            <a:pPr eaLnBrk="1" hangingPunct="1"/>
            <a:r>
              <a:rPr lang="en-US" sz="2400" smtClean="0"/>
              <a:t>NPHPSP</a:t>
            </a:r>
          </a:p>
          <a:p>
            <a:pPr lvl="1" eaLnBrk="1" hangingPunct="1"/>
            <a:r>
              <a:rPr lang="en-US" sz="2400" smtClean="0"/>
              <a:t>Online Toolkit at </a:t>
            </a:r>
            <a:r>
              <a:rPr lang="en-US" sz="2400" smtClean="0">
                <a:hlinkClick r:id="rId2"/>
              </a:rPr>
              <a:t>www.cdc.gov/od/ocphp/nphpsp</a:t>
            </a:r>
            <a:r>
              <a:rPr lang="en-US" sz="2400" smtClean="0"/>
              <a:t> includes: </a:t>
            </a:r>
          </a:p>
          <a:p>
            <a:pPr lvl="2" eaLnBrk="1" hangingPunct="1"/>
            <a:r>
              <a:rPr lang="en-US" sz="2000" smtClean="0"/>
              <a:t>Assessment Instruments, Model Standards, &amp; User Guide</a:t>
            </a:r>
          </a:p>
          <a:p>
            <a:pPr lvl="2" eaLnBrk="1" hangingPunct="1"/>
            <a:r>
              <a:rPr lang="en-US" sz="2000" smtClean="0"/>
              <a:t>Sample preparation, assessment,&amp; performance improvement materials from users </a:t>
            </a:r>
          </a:p>
          <a:p>
            <a:pPr lvl="1" eaLnBrk="1" hangingPunct="1"/>
            <a:r>
              <a:rPr lang="en-US" sz="2400" smtClean="0"/>
              <a:t>Monthly User Call Series: contact Jennifer McKeever at 202-842-2022 or </a:t>
            </a:r>
            <a:r>
              <a:rPr lang="en-US" sz="2400" smtClean="0">
                <a:hlinkClick r:id="rId3"/>
              </a:rPr>
              <a:t>jmckeever@nnphi.org</a:t>
            </a:r>
            <a:r>
              <a:rPr lang="en-US" sz="2400" smtClean="0"/>
              <a:t> for more info</a:t>
            </a:r>
          </a:p>
          <a:p>
            <a:pPr lvl="1" eaLnBrk="1" hangingPunct="1"/>
            <a:r>
              <a:rPr lang="en-US" sz="2400" smtClean="0"/>
              <a:t>Technical Assistance: 1-800-747-7649 or </a:t>
            </a:r>
            <a:r>
              <a:rPr lang="en-US" sz="2400" smtClean="0">
                <a:hlinkClick r:id="rId4"/>
              </a:rPr>
              <a:t>phpsp@cdc.gov</a:t>
            </a:r>
            <a:r>
              <a:rPr lang="en-US" sz="2400" smtClean="0"/>
              <a:t> </a:t>
            </a:r>
          </a:p>
          <a:p>
            <a:pPr eaLnBrk="1" hangingPunct="1"/>
            <a:r>
              <a:rPr lang="en-US" sz="2400" smtClean="0"/>
              <a:t>PHAB</a:t>
            </a:r>
          </a:p>
          <a:p>
            <a:pPr lvl="1" eaLnBrk="1" hangingPunct="1"/>
            <a:r>
              <a:rPr lang="en-US" sz="2400" smtClean="0"/>
              <a:t>Website: </a:t>
            </a:r>
            <a:r>
              <a:rPr lang="en-US" sz="2400" smtClean="0">
                <a:hlinkClick r:id="rId5"/>
              </a:rPr>
              <a:t>www.phaboard.org</a:t>
            </a:r>
            <a:endParaRPr lang="en-US" sz="2400" smtClean="0"/>
          </a:p>
          <a:p>
            <a:pPr lvl="1" eaLnBrk="1" hangingPunct="1"/>
            <a:r>
              <a:rPr lang="en-US" sz="2400" smtClean="0"/>
              <a:t>Phone: 703-778-4549</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2"/>
          <p:cNvSpPr>
            <a:spLocks noGrp="1" noChangeArrowheads="1"/>
          </p:cNvSpPr>
          <p:nvPr>
            <p:ph type="title"/>
          </p:nvPr>
        </p:nvSpPr>
        <p:spPr/>
        <p:txBody>
          <a:bodyPr/>
          <a:lstStyle/>
          <a:p>
            <a:pPr eaLnBrk="1" hangingPunct="1">
              <a:defRPr/>
            </a:pPr>
            <a:r>
              <a:rPr lang="en-US" smtClean="0"/>
              <a:t>Thank you!</a:t>
            </a:r>
            <a:endParaRPr lang="en-US" smtClean="0">
              <a:latin typeface="Bookman Old Style" pitchFamily="18" charset="0"/>
            </a:endParaRPr>
          </a:p>
        </p:txBody>
      </p:sp>
      <p:sp>
        <p:nvSpPr>
          <p:cNvPr id="74755" name="Rectangle 3"/>
          <p:cNvSpPr>
            <a:spLocks noGrp="1" noChangeArrowheads="1"/>
          </p:cNvSpPr>
          <p:nvPr>
            <p:ph type="body" sz="half" idx="1"/>
          </p:nvPr>
        </p:nvSpPr>
        <p:spPr>
          <a:xfrm>
            <a:off x="685800" y="1143000"/>
            <a:ext cx="7315200" cy="4953000"/>
          </a:xfrm>
        </p:spPr>
        <p:txBody>
          <a:bodyPr/>
          <a:lstStyle/>
          <a:p>
            <a:pPr eaLnBrk="1" hangingPunct="1">
              <a:buFontTx/>
              <a:buNone/>
            </a:pPr>
            <a:endParaRPr lang="en-US" sz="2700" smtClean="0">
              <a:solidFill>
                <a:schemeClr val="accent2"/>
              </a:solidFill>
              <a:latin typeface="Bookman Old Style" pitchFamily="18" charset="0"/>
            </a:endParaRPr>
          </a:p>
          <a:p>
            <a:pPr eaLnBrk="1" hangingPunct="1">
              <a:buFontTx/>
              <a:buNone/>
            </a:pPr>
            <a:endParaRPr lang="en-US" sz="2700" smtClean="0">
              <a:solidFill>
                <a:schemeClr val="accent2"/>
              </a:solidFill>
              <a:latin typeface="Bookman Old Style" pitchFamily="18" charset="0"/>
            </a:endParaRPr>
          </a:p>
          <a:p>
            <a:pPr algn="ctr" eaLnBrk="1" hangingPunct="1">
              <a:buFontTx/>
              <a:buNone/>
            </a:pPr>
            <a:r>
              <a:rPr lang="en-US" sz="2700" b="1" smtClean="0">
                <a:solidFill>
                  <a:schemeClr val="accent2"/>
                </a:solidFill>
              </a:rPr>
              <a:t>Teresa Daub</a:t>
            </a:r>
          </a:p>
          <a:p>
            <a:pPr algn="ctr" eaLnBrk="1" hangingPunct="1">
              <a:buFontTx/>
              <a:buNone/>
            </a:pPr>
            <a:r>
              <a:rPr lang="en-US" sz="2700" b="1" smtClean="0">
                <a:solidFill>
                  <a:schemeClr val="accent2"/>
                </a:solidFill>
              </a:rPr>
              <a:t>Office for State, Tribal, </a:t>
            </a:r>
          </a:p>
          <a:p>
            <a:pPr algn="ctr" eaLnBrk="1" hangingPunct="1">
              <a:buFontTx/>
              <a:buNone/>
            </a:pPr>
            <a:r>
              <a:rPr lang="en-US" sz="2700" b="1" smtClean="0">
                <a:solidFill>
                  <a:schemeClr val="accent2"/>
                </a:solidFill>
              </a:rPr>
              <a:t>Local and Territorial Support </a:t>
            </a:r>
          </a:p>
          <a:p>
            <a:pPr algn="ctr" eaLnBrk="1" hangingPunct="1">
              <a:buFontTx/>
              <a:buNone/>
            </a:pPr>
            <a:r>
              <a:rPr lang="en-US" sz="2700" b="1" smtClean="0">
                <a:solidFill>
                  <a:schemeClr val="accent2"/>
                </a:solidFill>
              </a:rPr>
              <a:t>404-498-0317</a:t>
            </a:r>
          </a:p>
          <a:p>
            <a:pPr algn="ctr" eaLnBrk="1" hangingPunct="1">
              <a:buFontTx/>
              <a:buNone/>
            </a:pPr>
            <a:r>
              <a:rPr lang="en-US" sz="2700" b="1" smtClean="0">
                <a:solidFill>
                  <a:schemeClr val="accent2"/>
                </a:solidFill>
                <a:hlinkClick r:id="rId2"/>
              </a:rPr>
              <a:t>tdaub@cdc.gov</a:t>
            </a:r>
            <a:r>
              <a:rPr lang="en-US" sz="2700" b="1" smtClean="0">
                <a:solidFill>
                  <a:schemeClr val="accent2"/>
                </a:solidFill>
              </a:rPr>
              <a:t>  </a:t>
            </a:r>
            <a:endParaRPr lang="en-US" sz="2700" b="1"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5778" name="Picture 4" descr="header"/>
          <p:cNvPicPr>
            <a:picLocks noChangeAspect="1" noChangeArrowheads="1"/>
          </p:cNvPicPr>
          <p:nvPr/>
        </p:nvPicPr>
        <p:blipFill>
          <a:blip r:embed="rId3" cstate="print"/>
          <a:srcRect/>
          <a:stretch>
            <a:fillRect/>
          </a:stretch>
        </p:blipFill>
        <p:spPr bwMode="auto">
          <a:xfrm>
            <a:off x="0" y="0"/>
            <a:ext cx="9142413" cy="1152525"/>
          </a:xfrm>
          <a:prstGeom prst="rect">
            <a:avLst/>
          </a:prstGeom>
          <a:noFill/>
          <a:ln w="9525">
            <a:noFill/>
            <a:miter lim="800000"/>
            <a:headEnd/>
            <a:tailEnd/>
          </a:ln>
        </p:spPr>
      </p:pic>
      <p:sp>
        <p:nvSpPr>
          <p:cNvPr id="484354" name="Rectangle 2"/>
          <p:cNvSpPr>
            <a:spLocks noGrp="1" noChangeArrowheads="1"/>
          </p:cNvSpPr>
          <p:nvPr>
            <p:ph type="title" idx="4294967295"/>
          </p:nvPr>
        </p:nvSpPr>
        <p:spPr/>
        <p:txBody>
          <a:bodyPr/>
          <a:lstStyle/>
          <a:p>
            <a:pPr eaLnBrk="1" hangingPunct="1">
              <a:defRPr/>
            </a:pPr>
            <a:r>
              <a:rPr lang="en-US"/>
              <a:t>Questions?</a:t>
            </a:r>
          </a:p>
        </p:txBody>
      </p:sp>
      <p:pic>
        <p:nvPicPr>
          <p:cNvPr id="75780" name="Picture 3" descr="MCj03472110000[1]"/>
          <p:cNvPicPr>
            <a:picLocks noChangeAspect="1" noChangeArrowheads="1"/>
          </p:cNvPicPr>
          <p:nvPr>
            <p:ph type="body" idx="4294967295"/>
          </p:nvPr>
        </p:nvPicPr>
        <p:blipFill>
          <a:blip r:embed="rId4" cstate="print"/>
          <a:srcRect/>
          <a:stretch>
            <a:fillRect/>
          </a:stretch>
        </p:blipFill>
        <p:spPr>
          <a:xfrm>
            <a:off x="2133600" y="1601788"/>
            <a:ext cx="5105400" cy="4114800"/>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
          <p:cNvSpPr txBox="1">
            <a:spLocks noChangeArrowheads="1"/>
          </p:cNvSpPr>
          <p:nvPr/>
        </p:nvSpPr>
        <p:spPr bwMode="auto">
          <a:xfrm>
            <a:off x="0" y="1447800"/>
            <a:ext cx="9144000" cy="2101850"/>
          </a:xfrm>
          <a:prstGeom prst="rect">
            <a:avLst/>
          </a:prstGeom>
          <a:noFill/>
          <a:ln w="9525">
            <a:noFill/>
            <a:miter lim="800000"/>
            <a:headEnd/>
            <a:tailEnd/>
          </a:ln>
        </p:spPr>
        <p:txBody>
          <a:bodyPr>
            <a:spAutoFit/>
          </a:bodyPr>
          <a:lstStyle/>
          <a:p>
            <a:pPr algn="ctr"/>
            <a:r>
              <a:rPr lang="en-US" sz="4400">
                <a:solidFill>
                  <a:schemeClr val="tx2"/>
                </a:solidFill>
              </a:rPr>
              <a:t>Vision:</a:t>
            </a:r>
          </a:p>
          <a:p>
            <a:pPr algn="ctr"/>
            <a:r>
              <a:rPr lang="en-US" sz="4400"/>
              <a:t>Healthy People in Healthy Communities</a:t>
            </a:r>
          </a:p>
        </p:txBody>
      </p:sp>
      <p:sp>
        <p:nvSpPr>
          <p:cNvPr id="2052" name="Text Box 3"/>
          <p:cNvSpPr txBox="1">
            <a:spLocks noChangeArrowheads="1"/>
          </p:cNvSpPr>
          <p:nvPr/>
        </p:nvSpPr>
        <p:spPr bwMode="auto">
          <a:xfrm>
            <a:off x="0" y="3657600"/>
            <a:ext cx="9144000" cy="2103438"/>
          </a:xfrm>
          <a:prstGeom prst="rect">
            <a:avLst/>
          </a:prstGeom>
          <a:noFill/>
          <a:ln w="9525">
            <a:noFill/>
            <a:miter lim="800000"/>
            <a:headEnd/>
            <a:tailEnd/>
          </a:ln>
        </p:spPr>
        <p:txBody>
          <a:bodyPr>
            <a:spAutoFit/>
          </a:bodyPr>
          <a:lstStyle/>
          <a:p>
            <a:pPr algn="ctr"/>
            <a:r>
              <a:rPr lang="en-US" sz="4000">
                <a:solidFill>
                  <a:schemeClr val="tx2"/>
                </a:solidFill>
              </a:rPr>
              <a:t>Mission:</a:t>
            </a:r>
          </a:p>
          <a:p>
            <a:pPr algn="ctr"/>
            <a:r>
              <a:rPr lang="en-US" sz="3200"/>
              <a:t>Promote Physical and Mental Health </a:t>
            </a:r>
          </a:p>
          <a:p>
            <a:pPr algn="ctr"/>
            <a:r>
              <a:rPr lang="en-US" sz="2800"/>
              <a:t>and</a:t>
            </a:r>
          </a:p>
          <a:p>
            <a:pPr algn="ctr"/>
            <a:r>
              <a:rPr lang="en-US" sz="3200"/>
              <a:t>Prevent Disease, Injury, and Disability</a:t>
            </a:r>
            <a:r>
              <a:rPr lang="en-US" sz="2400"/>
              <a:t> </a:t>
            </a:r>
          </a:p>
        </p:txBody>
      </p:sp>
      <p:graphicFrame>
        <p:nvGraphicFramePr>
          <p:cNvPr id="2050" name="Object 4"/>
          <p:cNvGraphicFramePr>
            <a:graphicFrameLocks noChangeAspect="1"/>
          </p:cNvGraphicFramePr>
          <p:nvPr/>
        </p:nvGraphicFramePr>
        <p:xfrm>
          <a:off x="1524000" y="0"/>
          <a:ext cx="6096000" cy="1154113"/>
        </p:xfrm>
        <a:graphic>
          <a:graphicData uri="http://schemas.openxmlformats.org/presentationml/2006/ole">
            <p:oleObj spid="_x0000_s2050" name="Document" r:id="rId4" imgW="6360840" imgH="1248480" progId="Word.Document.8">
              <p:embed/>
            </p:oleObj>
          </a:graphicData>
        </a:graphic>
      </p:graphicFrame>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074" name="Object 2"/>
          <p:cNvGraphicFramePr>
            <a:graphicFrameLocks noChangeAspect="1"/>
          </p:cNvGraphicFramePr>
          <p:nvPr/>
        </p:nvGraphicFramePr>
        <p:xfrm>
          <a:off x="1600200" y="0"/>
          <a:ext cx="6096000" cy="1154113"/>
        </p:xfrm>
        <a:graphic>
          <a:graphicData uri="http://schemas.openxmlformats.org/presentationml/2006/ole">
            <p:oleObj spid="_x0000_s3074" name="Document" r:id="rId4" imgW="6360840" imgH="1248480" progId="Word.Document.8">
              <p:embed/>
            </p:oleObj>
          </a:graphicData>
        </a:graphic>
      </p:graphicFrame>
      <p:sp>
        <p:nvSpPr>
          <p:cNvPr id="3075" name="Rectangle 3"/>
          <p:cNvSpPr>
            <a:spLocks noChangeArrowheads="1"/>
          </p:cNvSpPr>
          <p:nvPr/>
        </p:nvSpPr>
        <p:spPr bwMode="auto">
          <a:xfrm>
            <a:off x="381000" y="1600200"/>
            <a:ext cx="8763000" cy="4191000"/>
          </a:xfrm>
          <a:prstGeom prst="rect">
            <a:avLst/>
          </a:prstGeom>
          <a:noFill/>
          <a:ln w="9525">
            <a:noFill/>
            <a:miter lim="800000"/>
            <a:headEnd/>
            <a:tailEnd/>
          </a:ln>
        </p:spPr>
        <p:txBody>
          <a:bodyPr/>
          <a:lstStyle/>
          <a:p>
            <a:pPr marL="342900" indent="-342900" algn="ctr">
              <a:buClr>
                <a:schemeClr val="bg1"/>
              </a:buClr>
            </a:pPr>
            <a:r>
              <a:rPr lang="en-US" sz="3600">
                <a:solidFill>
                  <a:schemeClr val="tx2"/>
                </a:solidFill>
              </a:rPr>
              <a:t>Public Health</a:t>
            </a:r>
          </a:p>
          <a:p>
            <a:pPr marL="342900" indent="-342900">
              <a:buClr>
                <a:schemeClr val="bg1"/>
              </a:buClr>
            </a:pPr>
            <a:endParaRPr lang="en-US" sz="700" b="1"/>
          </a:p>
          <a:p>
            <a:pPr marL="342900" indent="-342900">
              <a:spcBef>
                <a:spcPct val="20000"/>
              </a:spcBef>
              <a:buFontTx/>
              <a:buBlip>
                <a:blip r:embed="rId5"/>
              </a:buBlip>
            </a:pPr>
            <a:r>
              <a:rPr lang="en-US" sz="2400">
                <a:latin typeface="Arial Narrow" pitchFamily="34" charset="0"/>
              </a:rPr>
              <a:t>Prevents epidemics and the spread of disease</a:t>
            </a:r>
          </a:p>
          <a:p>
            <a:pPr marL="342900" indent="-342900">
              <a:spcBef>
                <a:spcPct val="20000"/>
              </a:spcBef>
              <a:buFontTx/>
              <a:buBlip>
                <a:blip r:embed="rId5"/>
              </a:buBlip>
            </a:pPr>
            <a:r>
              <a:rPr lang="en-US" sz="2400">
                <a:latin typeface="Arial Narrow" pitchFamily="34" charset="0"/>
              </a:rPr>
              <a:t>Protects against environmental hazards</a:t>
            </a:r>
          </a:p>
          <a:p>
            <a:pPr marL="342900" indent="-342900">
              <a:spcBef>
                <a:spcPct val="20000"/>
              </a:spcBef>
              <a:buFontTx/>
              <a:buBlip>
                <a:blip r:embed="rId5"/>
              </a:buBlip>
            </a:pPr>
            <a:r>
              <a:rPr lang="en-US" sz="2400">
                <a:latin typeface="Arial Narrow" pitchFamily="34" charset="0"/>
              </a:rPr>
              <a:t>Prevents injuries</a:t>
            </a:r>
          </a:p>
          <a:p>
            <a:pPr marL="342900" indent="-342900">
              <a:spcBef>
                <a:spcPct val="20000"/>
              </a:spcBef>
              <a:buFontTx/>
              <a:buBlip>
                <a:blip r:embed="rId5"/>
              </a:buBlip>
            </a:pPr>
            <a:r>
              <a:rPr lang="en-US" sz="2400">
                <a:latin typeface="Arial Narrow" pitchFamily="34" charset="0"/>
              </a:rPr>
              <a:t>Promotes and encourages healthy behaviors</a:t>
            </a:r>
          </a:p>
          <a:p>
            <a:pPr marL="342900" indent="-342900">
              <a:spcBef>
                <a:spcPct val="20000"/>
              </a:spcBef>
              <a:buFontTx/>
              <a:buBlip>
                <a:blip r:embed="rId5"/>
              </a:buBlip>
            </a:pPr>
            <a:r>
              <a:rPr lang="en-US" sz="2400">
                <a:latin typeface="Arial Narrow" pitchFamily="34" charset="0"/>
              </a:rPr>
              <a:t>Responds to disasters and assists communities in recovery </a:t>
            </a:r>
          </a:p>
          <a:p>
            <a:pPr marL="342900" indent="-342900">
              <a:spcBef>
                <a:spcPct val="20000"/>
              </a:spcBef>
              <a:buFontTx/>
              <a:buBlip>
                <a:blip r:embed="rId5"/>
              </a:buBlip>
            </a:pPr>
            <a:r>
              <a:rPr lang="en-US" sz="2400">
                <a:latin typeface="Arial Narrow" pitchFamily="34" charset="0"/>
              </a:rPr>
              <a:t>Assures the quality and accessibility of health services</a:t>
            </a:r>
          </a:p>
          <a:p>
            <a:pPr marL="342900" indent="-342900">
              <a:spcBef>
                <a:spcPct val="20000"/>
              </a:spcBef>
            </a:pPr>
            <a:endParaRPr lang="en-US" sz="2400"/>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Rectangle 2"/>
          <p:cNvSpPr>
            <a:spLocks noChangeArrowheads="1"/>
          </p:cNvSpPr>
          <p:nvPr/>
        </p:nvSpPr>
        <p:spPr bwMode="auto">
          <a:xfrm>
            <a:off x="0" y="838200"/>
            <a:ext cx="9144000" cy="990600"/>
          </a:xfrm>
          <a:prstGeom prst="rect">
            <a:avLst/>
          </a:prstGeom>
          <a:noFill/>
          <a:ln w="9525">
            <a:noFill/>
            <a:miter lim="800000"/>
            <a:headEnd/>
            <a:tailEnd/>
          </a:ln>
        </p:spPr>
        <p:txBody>
          <a:bodyPr anchor="b"/>
          <a:lstStyle/>
          <a:p>
            <a:pPr algn="ctr"/>
            <a:r>
              <a:rPr lang="en-US" sz="4000" b="1">
                <a:solidFill>
                  <a:schemeClr val="accent2"/>
                </a:solidFill>
              </a:rPr>
              <a:t>Essential Services of Public Health</a:t>
            </a:r>
          </a:p>
        </p:txBody>
      </p:sp>
      <p:sp>
        <p:nvSpPr>
          <p:cNvPr id="190467" name="Rectangle 3"/>
          <p:cNvSpPr>
            <a:spLocks noChangeArrowheads="1"/>
          </p:cNvSpPr>
          <p:nvPr/>
        </p:nvSpPr>
        <p:spPr bwMode="auto">
          <a:xfrm>
            <a:off x="233363" y="2141538"/>
            <a:ext cx="4643437" cy="4021137"/>
          </a:xfrm>
          <a:prstGeom prst="rect">
            <a:avLst/>
          </a:prstGeom>
          <a:noFill/>
          <a:ln w="9525">
            <a:noFill/>
            <a:miter lim="800000"/>
            <a:headEnd/>
            <a:tailEnd/>
          </a:ln>
        </p:spPr>
        <p:txBody>
          <a:bodyPr/>
          <a:lstStyle/>
          <a:p>
            <a:pPr marL="342900" indent="-342900">
              <a:spcBef>
                <a:spcPct val="20000"/>
              </a:spcBef>
              <a:buClr>
                <a:schemeClr val="accent2"/>
              </a:buClr>
              <a:buFontTx/>
              <a:buAutoNum type="arabicPeriod"/>
            </a:pPr>
            <a:r>
              <a:rPr lang="en-US" sz="2400"/>
              <a:t>Monitor health status</a:t>
            </a:r>
          </a:p>
          <a:p>
            <a:pPr marL="342900" indent="-342900">
              <a:spcBef>
                <a:spcPct val="20000"/>
              </a:spcBef>
              <a:buClr>
                <a:schemeClr val="accent2"/>
              </a:buClr>
              <a:buFontTx/>
              <a:buAutoNum type="arabicPeriod"/>
            </a:pPr>
            <a:r>
              <a:rPr lang="en-US" sz="2400">
                <a:solidFill>
                  <a:schemeClr val="tx2"/>
                </a:solidFill>
              </a:rPr>
              <a:t>Diagnose and investigate health problems</a:t>
            </a:r>
            <a:endParaRPr lang="en-US" sz="2400"/>
          </a:p>
          <a:p>
            <a:pPr marL="342900" indent="-342900">
              <a:spcBef>
                <a:spcPct val="20000"/>
              </a:spcBef>
              <a:buClr>
                <a:schemeClr val="accent2"/>
              </a:buClr>
              <a:buFontTx/>
              <a:buAutoNum type="arabicPeriod"/>
            </a:pPr>
            <a:r>
              <a:rPr lang="en-US" sz="2400"/>
              <a:t>Inform, educate, and empower people</a:t>
            </a:r>
          </a:p>
          <a:p>
            <a:pPr marL="342900" indent="-342900">
              <a:spcBef>
                <a:spcPct val="20000"/>
              </a:spcBef>
              <a:buClr>
                <a:schemeClr val="accent2"/>
              </a:buClr>
              <a:buFontTx/>
              <a:buAutoNum type="arabicPeriod"/>
            </a:pPr>
            <a:r>
              <a:rPr lang="en-US" sz="2400">
                <a:solidFill>
                  <a:schemeClr val="tx2"/>
                </a:solidFill>
              </a:rPr>
              <a:t>Mobilize communities to address health problems</a:t>
            </a:r>
            <a:endParaRPr lang="en-US" sz="2400"/>
          </a:p>
          <a:p>
            <a:pPr marL="342900" indent="-342900">
              <a:spcBef>
                <a:spcPct val="20000"/>
              </a:spcBef>
              <a:buClr>
                <a:schemeClr val="accent2"/>
              </a:buClr>
              <a:buFontTx/>
              <a:buAutoNum type="arabicPeriod"/>
            </a:pPr>
            <a:r>
              <a:rPr lang="en-US" sz="2400"/>
              <a:t>Develop policies and plans</a:t>
            </a:r>
          </a:p>
        </p:txBody>
      </p:sp>
      <p:sp>
        <p:nvSpPr>
          <p:cNvPr id="190468" name="Rectangle 4"/>
          <p:cNvSpPr>
            <a:spLocks noChangeArrowheads="1"/>
          </p:cNvSpPr>
          <p:nvPr/>
        </p:nvSpPr>
        <p:spPr bwMode="auto">
          <a:xfrm>
            <a:off x="4876800" y="2101850"/>
            <a:ext cx="4267200" cy="4181475"/>
          </a:xfrm>
          <a:prstGeom prst="rect">
            <a:avLst/>
          </a:prstGeom>
          <a:noFill/>
          <a:ln w="9525">
            <a:noFill/>
            <a:miter lim="800000"/>
            <a:headEnd/>
            <a:tailEnd/>
          </a:ln>
        </p:spPr>
        <p:txBody>
          <a:bodyPr/>
          <a:lstStyle/>
          <a:p>
            <a:pPr marL="342900" indent="-342900">
              <a:spcBef>
                <a:spcPct val="20000"/>
              </a:spcBef>
              <a:buClr>
                <a:schemeClr val="accent2"/>
              </a:buClr>
              <a:buFontTx/>
              <a:buAutoNum type="arabicPeriod" startAt="6"/>
            </a:pPr>
            <a:r>
              <a:rPr lang="en-US" sz="2400"/>
              <a:t>Enforce laws and regulations</a:t>
            </a:r>
          </a:p>
          <a:p>
            <a:pPr marL="342900" indent="-342900">
              <a:spcBef>
                <a:spcPct val="20000"/>
              </a:spcBef>
              <a:buClr>
                <a:schemeClr val="accent2"/>
              </a:buClr>
              <a:buFontTx/>
              <a:buAutoNum type="arabicPeriod" startAt="6"/>
            </a:pPr>
            <a:r>
              <a:rPr lang="en-US" sz="2400">
                <a:solidFill>
                  <a:schemeClr val="tx2"/>
                </a:solidFill>
              </a:rPr>
              <a:t>Link people to needed services / assure care</a:t>
            </a:r>
            <a:endParaRPr lang="en-US" sz="2400"/>
          </a:p>
          <a:p>
            <a:pPr marL="342900" indent="-342900">
              <a:spcBef>
                <a:spcPct val="20000"/>
              </a:spcBef>
              <a:buClr>
                <a:schemeClr val="accent2"/>
              </a:buClr>
              <a:buFontTx/>
              <a:buAutoNum type="arabicPeriod" startAt="6"/>
            </a:pPr>
            <a:r>
              <a:rPr lang="en-US" sz="2400"/>
              <a:t>Assure a competent workforce – public health and personal care</a:t>
            </a:r>
          </a:p>
          <a:p>
            <a:pPr marL="342900" indent="-342900">
              <a:spcBef>
                <a:spcPct val="20000"/>
              </a:spcBef>
              <a:buClr>
                <a:schemeClr val="accent2"/>
              </a:buClr>
              <a:buFontTx/>
              <a:buAutoNum type="arabicPeriod" startAt="6"/>
            </a:pPr>
            <a:r>
              <a:rPr lang="en-US" sz="2400">
                <a:solidFill>
                  <a:schemeClr val="tx2"/>
                </a:solidFill>
              </a:rPr>
              <a:t>Evaluate health services</a:t>
            </a:r>
          </a:p>
          <a:p>
            <a:pPr marL="342900" indent="-342900">
              <a:spcBef>
                <a:spcPct val="20000"/>
              </a:spcBef>
              <a:buClr>
                <a:schemeClr val="accent2"/>
              </a:buClr>
              <a:buFontTx/>
              <a:buAutoNum type="arabicPeriod" startAt="6"/>
            </a:pPr>
            <a:r>
              <a:rPr lang="en-US" sz="2400"/>
              <a:t>Conduct research for new innovations</a:t>
            </a:r>
          </a:p>
        </p:txBody>
      </p:sp>
      <p:graphicFrame>
        <p:nvGraphicFramePr>
          <p:cNvPr id="4098" name="Object 5"/>
          <p:cNvGraphicFramePr>
            <a:graphicFrameLocks noChangeAspect="1"/>
          </p:cNvGraphicFramePr>
          <p:nvPr/>
        </p:nvGraphicFramePr>
        <p:xfrm>
          <a:off x="1524000" y="0"/>
          <a:ext cx="5791200" cy="1095375"/>
        </p:xfrm>
        <a:graphic>
          <a:graphicData uri="http://schemas.openxmlformats.org/presentationml/2006/ole">
            <p:oleObj spid="_x0000_s4098" name="Document" r:id="rId4" imgW="6360840" imgH="1248480" progId="Word.Document.8">
              <p:embed/>
            </p:oleObj>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0467"/>
                                        </p:tgtEl>
                                        <p:attrNameLst>
                                          <p:attrName>style.visibility</p:attrName>
                                        </p:attrNameLst>
                                      </p:cBhvr>
                                      <p:to>
                                        <p:strVal val="visible"/>
                                      </p:to>
                                    </p:set>
                                    <p:anim calcmode="lin" valueType="num">
                                      <p:cBhvr additive="base">
                                        <p:cTn id="7" dur="500" fill="hold"/>
                                        <p:tgtEl>
                                          <p:spTgt spid="190467"/>
                                        </p:tgtEl>
                                        <p:attrNameLst>
                                          <p:attrName>ppt_x</p:attrName>
                                        </p:attrNameLst>
                                      </p:cBhvr>
                                      <p:tavLst>
                                        <p:tav tm="0">
                                          <p:val>
                                            <p:strVal val="0-#ppt_w/2"/>
                                          </p:val>
                                        </p:tav>
                                        <p:tav tm="100000">
                                          <p:val>
                                            <p:strVal val="#ppt_x"/>
                                          </p:val>
                                        </p:tav>
                                      </p:tavLst>
                                    </p:anim>
                                    <p:anim calcmode="lin" valueType="num">
                                      <p:cBhvr additive="base">
                                        <p:cTn id="8" dur="500" fill="hold"/>
                                        <p:tgtEl>
                                          <p:spTgt spid="19046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90468"/>
                                        </p:tgtEl>
                                        <p:attrNameLst>
                                          <p:attrName>style.visibility</p:attrName>
                                        </p:attrNameLst>
                                      </p:cBhvr>
                                      <p:to>
                                        <p:strVal val="visible"/>
                                      </p:to>
                                    </p:set>
                                    <p:anim calcmode="lin" valueType="num">
                                      <p:cBhvr additive="base">
                                        <p:cTn id="13" dur="500" fill="hold"/>
                                        <p:tgtEl>
                                          <p:spTgt spid="190468"/>
                                        </p:tgtEl>
                                        <p:attrNameLst>
                                          <p:attrName>ppt_x</p:attrName>
                                        </p:attrNameLst>
                                      </p:cBhvr>
                                      <p:tavLst>
                                        <p:tav tm="0">
                                          <p:val>
                                            <p:strVal val="1+#ppt_w/2"/>
                                          </p:val>
                                        </p:tav>
                                        <p:tav tm="100000">
                                          <p:val>
                                            <p:strVal val="#ppt_x"/>
                                          </p:val>
                                        </p:tav>
                                      </p:tavLst>
                                    </p:anim>
                                    <p:anim calcmode="lin" valueType="num">
                                      <p:cBhvr additive="base">
                                        <p:cTn id="14" dur="500" fill="hold"/>
                                        <p:tgtEl>
                                          <p:spTgt spid="19046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7" grpId="0" autoUpdateAnimBg="0"/>
      <p:bldP spid="190468" grpId="0" autoUpdateAnimBg="0"/>
    </p:bld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8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9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q2">
  <a:themeElements>
    <a:clrScheme name="q2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fontScheme name="q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q2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clrMap bg1="dk2" tx1="lt1" bg2="dk1" tx2="lt2" accent1="accent1" accent2="accent2" accent3="accent3" accent4="accent4" accent5="accent5" accent6="accent6" hlink="hlink" folHlink="folHlink"/>
    </a:extraClrScheme>
    <a:extraClrScheme>
      <a:clrScheme name="q2 2">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CC66"/>
        </a:folHlink>
      </a:clrScheme>
      <a:clrMap bg1="lt1" tx1="dk1" bg2="lt2" tx2="dk2" accent1="accent1" accent2="accent2" accent3="accent3" accent4="accent4" accent5="accent5" accent6="accent6" hlink="hlink" folHlink="folHlink"/>
    </a:extraClrScheme>
    <a:extraClrScheme>
      <a:clrScheme name="q2 3">
        <a:dk1>
          <a:srgbClr val="000000"/>
        </a:dk1>
        <a:lt1>
          <a:srgbClr val="FFFFFF"/>
        </a:lt1>
        <a:dk2>
          <a:srgbClr val="000000"/>
        </a:dk2>
        <a:lt2>
          <a:srgbClr val="CBCBCB"/>
        </a:lt2>
        <a:accent1>
          <a:srgbClr val="C0C0C0"/>
        </a:accent1>
        <a:accent2>
          <a:srgbClr val="DDDDDD"/>
        </a:accent2>
        <a:accent3>
          <a:srgbClr val="FFFFFF"/>
        </a:accent3>
        <a:accent4>
          <a:srgbClr val="000000"/>
        </a:accent4>
        <a:accent5>
          <a:srgbClr val="DCDCDC"/>
        </a:accent5>
        <a:accent6>
          <a:srgbClr val="C8C8C8"/>
        </a:accent6>
        <a:hlink>
          <a:srgbClr val="5F5F5F"/>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1578</TotalTime>
  <Words>5636</Words>
  <Application>Microsoft Office PowerPoint</Application>
  <PresentationFormat>On-screen Show (4:3)</PresentationFormat>
  <Paragraphs>909</Paragraphs>
  <Slides>62</Slides>
  <Notes>39</Notes>
  <HiddenSlides>0</HiddenSlides>
  <MMClips>0</MMClips>
  <ScaleCrop>false</ScaleCrop>
  <HeadingPairs>
    <vt:vector size="8" baseType="variant">
      <vt:variant>
        <vt:lpstr>Fonts Used</vt:lpstr>
      </vt:variant>
      <vt:variant>
        <vt:i4>11</vt:i4>
      </vt:variant>
      <vt:variant>
        <vt:lpstr>Theme</vt:lpstr>
      </vt:variant>
      <vt:variant>
        <vt:i4>11</vt:i4>
      </vt:variant>
      <vt:variant>
        <vt:lpstr>Embedded OLE Servers</vt:lpstr>
      </vt:variant>
      <vt:variant>
        <vt:i4>3</vt:i4>
      </vt:variant>
      <vt:variant>
        <vt:lpstr>Slide Titles</vt:lpstr>
      </vt:variant>
      <vt:variant>
        <vt:i4>62</vt:i4>
      </vt:variant>
    </vt:vector>
  </HeadingPairs>
  <TitlesOfParts>
    <vt:vector size="87" baseType="lpstr">
      <vt:lpstr>Arial</vt:lpstr>
      <vt:lpstr>Wingdings</vt:lpstr>
      <vt:lpstr>Arial Narrow</vt:lpstr>
      <vt:lpstr>Times New Roman</vt:lpstr>
      <vt:lpstr>Lucida Sans Unicode</vt:lpstr>
      <vt:lpstr>ヒラギノ角ゴ Pro W3</vt:lpstr>
      <vt:lpstr>Wingdings 3</vt:lpstr>
      <vt:lpstr>Lucida Sans</vt:lpstr>
      <vt:lpstr>Tw Cen MT</vt:lpstr>
      <vt:lpstr>Bookman Old Style</vt:lpstr>
      <vt:lpstr>Calibri</vt:lpstr>
      <vt:lpstr>1_Default Design</vt:lpstr>
      <vt:lpstr>Default Design</vt:lpstr>
      <vt:lpstr>q2</vt:lpstr>
      <vt:lpstr>2_Default Design</vt:lpstr>
      <vt:lpstr>3_Default Design</vt:lpstr>
      <vt:lpstr>4_Default Design</vt:lpstr>
      <vt:lpstr>5_Default Design</vt:lpstr>
      <vt:lpstr>6_Default Design</vt:lpstr>
      <vt:lpstr>7_Default Design</vt:lpstr>
      <vt:lpstr>8_Default Design</vt:lpstr>
      <vt:lpstr>9_Default Design</vt:lpstr>
      <vt:lpstr>Document</vt:lpstr>
      <vt:lpstr>Microsoft Word Document</vt:lpstr>
      <vt:lpstr>Microsoft Photo Editor 3.0 Photo</vt:lpstr>
      <vt:lpstr>Slide 1</vt:lpstr>
      <vt:lpstr>Overview</vt:lpstr>
      <vt:lpstr>After this presentation, you will be able to. . .</vt:lpstr>
      <vt:lpstr>Recent Public Health History</vt:lpstr>
      <vt:lpstr>Three Core Functions of Public Health</vt:lpstr>
      <vt:lpstr>Essential Public Health Services</vt:lpstr>
      <vt:lpstr>Slide 7</vt:lpstr>
      <vt:lpstr>Slide 8</vt:lpstr>
      <vt:lpstr>Slide 9</vt:lpstr>
      <vt:lpstr> The Essential Services as a Framework</vt:lpstr>
      <vt:lpstr>ES 1 - Monitor Health to Identify and Solve  Community Health Problems</vt:lpstr>
      <vt:lpstr>Slide 12</vt:lpstr>
      <vt:lpstr>Slide 13</vt:lpstr>
      <vt:lpstr>Slide 14</vt:lpstr>
      <vt:lpstr>Slide 15</vt:lpstr>
      <vt:lpstr>Slide 16</vt:lpstr>
      <vt:lpstr>Slide 17</vt:lpstr>
      <vt:lpstr>Slide 18</vt:lpstr>
      <vt:lpstr>Slide 19</vt:lpstr>
      <vt:lpstr>Slide 20</vt:lpstr>
      <vt:lpstr>The EPHS – What Are they Asking?</vt:lpstr>
      <vt:lpstr>Slide 22</vt:lpstr>
      <vt:lpstr>Assessment </vt:lpstr>
      <vt:lpstr>Policy Development</vt:lpstr>
      <vt:lpstr>Assurance</vt:lpstr>
      <vt:lpstr>Slide 26</vt:lpstr>
      <vt:lpstr>Slide 27</vt:lpstr>
      <vt:lpstr>NPHPSP Vision</vt:lpstr>
      <vt:lpstr>Public Health System</vt:lpstr>
      <vt:lpstr>A system of partnerships that includes, but is not limited to . . .</vt:lpstr>
      <vt:lpstr>Our goal is an integrated system of partnerships</vt:lpstr>
      <vt:lpstr>NPHPSP National Partnership</vt:lpstr>
      <vt:lpstr>Three NPHPSP Instruments</vt:lpstr>
      <vt:lpstr>NPHPSP State Instrument Use  (Thru August 2010, n = 28 states + DC)</vt:lpstr>
      <vt:lpstr>NPHPSP Local Instrument Use  (Thru August 2010)</vt:lpstr>
      <vt:lpstr>NPHPSP Governance Instrument Use  (Thru August 2010)</vt:lpstr>
      <vt:lpstr>Instrument Format</vt:lpstr>
      <vt:lpstr>Instrument Format</vt:lpstr>
      <vt:lpstr>ES 1 – Monitor Health Status State Model Standard 1.1</vt:lpstr>
      <vt:lpstr>NPHPSP – State Instrument MS 1.1</vt:lpstr>
      <vt:lpstr>NPHPSP – State Instrument MS 1.1</vt:lpstr>
      <vt:lpstr>NPHPSP Reports</vt:lpstr>
      <vt:lpstr>NPHPSP Reports (Example) Where Do We Excel?  Where Do We Need To Take A Closer Look?</vt:lpstr>
      <vt:lpstr>Drill Deeper to Focus Improvement</vt:lpstr>
      <vt:lpstr>Public Health Accreditation Board</vt:lpstr>
      <vt:lpstr>     Voluntary Accreditation Goal</vt:lpstr>
      <vt:lpstr>Eleven Domains</vt:lpstr>
      <vt:lpstr>Eleven Domains (cont.)</vt:lpstr>
      <vt:lpstr>PHAB Timeline</vt:lpstr>
      <vt:lpstr>Slide 50</vt:lpstr>
      <vt:lpstr>Local Health Department Beta Test Sites </vt:lpstr>
      <vt:lpstr>Local Health Department Beta Test Sites </vt:lpstr>
      <vt:lpstr>State Health Department Beta Test Sites </vt:lpstr>
      <vt:lpstr>Tribal Health Department Beta Test Sites </vt:lpstr>
      <vt:lpstr>The Essential Public Health Services  NPHPSP and PHAB</vt:lpstr>
      <vt:lpstr>Four Concepts Applied in NPHPSP …and how they relate to accreditation</vt:lpstr>
      <vt:lpstr>Strengthening the public health system…</vt:lpstr>
      <vt:lpstr>…and its core – the governmental component</vt:lpstr>
      <vt:lpstr>Resources</vt:lpstr>
      <vt:lpstr>Resources</vt:lpstr>
      <vt:lpstr>Thank you!</vt:lpstr>
      <vt:lpstr>Questions?</vt:lpstr>
    </vt:vector>
  </TitlesOfParts>
  <Company>ITSO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krc4</dc:creator>
  <cp:lastModifiedBy>amasters</cp:lastModifiedBy>
  <cp:revision>84</cp:revision>
  <dcterms:created xsi:type="dcterms:W3CDTF">2007-05-11T18:19:41Z</dcterms:created>
  <dcterms:modified xsi:type="dcterms:W3CDTF">2010-08-27T17:21:28Z</dcterms:modified>
</cp:coreProperties>
</file>